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267" r:id="rId2"/>
    <p:sldId id="316" r:id="rId3"/>
    <p:sldId id="330" r:id="rId4"/>
    <p:sldId id="450" r:id="rId5"/>
    <p:sldId id="476" r:id="rId6"/>
    <p:sldId id="451" r:id="rId7"/>
    <p:sldId id="482" r:id="rId8"/>
    <p:sldId id="452" r:id="rId9"/>
    <p:sldId id="473" r:id="rId10"/>
    <p:sldId id="453" r:id="rId11"/>
    <p:sldId id="470" r:id="rId12"/>
    <p:sldId id="454" r:id="rId13"/>
    <p:sldId id="331" r:id="rId14"/>
    <p:sldId id="455" r:id="rId15"/>
    <p:sldId id="456" r:id="rId16"/>
    <p:sldId id="457" r:id="rId17"/>
    <p:sldId id="478" r:id="rId18"/>
    <p:sldId id="458" r:id="rId19"/>
    <p:sldId id="459" r:id="rId20"/>
    <p:sldId id="460" r:id="rId21"/>
    <p:sldId id="461" r:id="rId22"/>
    <p:sldId id="479" r:id="rId23"/>
    <p:sldId id="462" r:id="rId24"/>
    <p:sldId id="480" r:id="rId25"/>
    <p:sldId id="483" r:id="rId26"/>
    <p:sldId id="332" r:id="rId27"/>
    <p:sldId id="481" r:id="rId28"/>
    <p:sldId id="463" r:id="rId29"/>
    <p:sldId id="464" r:id="rId30"/>
    <p:sldId id="465" r:id="rId31"/>
    <p:sldId id="484" r:id="rId32"/>
    <p:sldId id="333" r:id="rId33"/>
    <p:sldId id="466" r:id="rId34"/>
    <p:sldId id="467" r:id="rId35"/>
    <p:sldId id="485" r:id="rId36"/>
    <p:sldId id="468" r:id="rId37"/>
    <p:sldId id="315"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00FF"/>
    <a:srgbClr val="0000FF"/>
    <a:srgbClr val="0099FF"/>
    <a:srgbClr val="0033CC"/>
    <a:srgbClr val="DCC5ED"/>
    <a:srgbClr val="005A9E"/>
    <a:srgbClr val="D5B8EA"/>
    <a:srgbClr val="9CDFE8"/>
    <a:srgbClr val="FF8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p:normalViewPr>
  <p:slideViewPr>
    <p:cSldViewPr snapToGrid="0">
      <p:cViewPr varScale="1">
        <p:scale>
          <a:sx n="60" d="100"/>
          <a:sy n="60" d="100"/>
        </p:scale>
        <p:origin x="9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5" Type="http://schemas.openxmlformats.org/officeDocument/2006/relationships/image" Target="../media/image127.wmf"/><Relationship Id="rId4" Type="http://schemas.openxmlformats.org/officeDocument/2006/relationships/image" Target="../media/image12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79.wmf"/><Relationship Id="rId1" Type="http://schemas.openxmlformats.org/officeDocument/2006/relationships/image" Target="../media/image7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7.emf"/><Relationship Id="rId7" Type="http://schemas.openxmlformats.org/officeDocument/2006/relationships/image" Target="../media/image81.wmf"/><Relationship Id="rId2" Type="http://schemas.openxmlformats.org/officeDocument/2006/relationships/image" Target="../media/image96.emf"/><Relationship Id="rId1" Type="http://schemas.openxmlformats.org/officeDocument/2006/relationships/image" Target="../media/image95.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9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3.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336F96-3A40-48EA-8E2B-C81331C563D2}" type="datetimeFigureOut">
              <a:rPr lang="zh-CN" altLang="en-US" smtClean="0"/>
              <a:t>2021/10/27/Wed</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AB68E4-6958-4589-9C1A-57C6738317AC}"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E295E-F8F5-4291-9BC5-32FEC21BB2E8}" type="datetimeFigureOut">
              <a:rPr lang="zh-CN" altLang="en-US" smtClean="0"/>
              <a:t>2021/10/27/Wed</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97F81-3598-4F5F-B84A-9937771EE94A}"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05190E5-3111-456B-AF91-7E3F0107F631}" type="datetime1">
              <a:rPr lang="zh-CN" altLang="en-US" smtClean="0"/>
              <a:t>2021/10/27/Wed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57C775-7F43-45A0-B00C-73B94A277446}" type="datetime1">
              <a:rPr lang="zh-CN" altLang="en-US" smtClean="0"/>
              <a:t>2021/10/27/Wed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4B742C-272B-4EA2-9B3C-00A806512780}" type="datetime1">
              <a:rPr lang="zh-CN" altLang="en-US" smtClean="0"/>
              <a:t>2021/10/27/Wed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75BF9D-961F-47A0-B0EA-406EAD848371}" type="datetime1">
              <a:rPr lang="zh-CN" altLang="en-US" smtClean="0"/>
              <a:t>2021/10/27/Wed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F7AF04-8507-4D13-8EC7-81BE423A3C09}" type="datetime1">
              <a:rPr lang="zh-CN" altLang="en-US" smtClean="0"/>
              <a:t>2021/10/27/Wed</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E61B57E-CB52-4A0B-80B6-17FD85405EEC}" type="datetime1">
              <a:rPr lang="zh-CN" altLang="en-US" smtClean="0"/>
              <a:t>2021/10/27/Wed</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3A4E6CE-9A53-47BA-987A-D4FE9B06D634}" type="datetime1">
              <a:rPr lang="zh-CN" altLang="en-US" smtClean="0"/>
              <a:t>2021/10/27/Wed</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B785D56-DF51-4F5C-A2A1-795360DD6776}" type="datetime1">
              <a:rPr lang="zh-CN" altLang="en-US" smtClean="0"/>
              <a:t>2021/10/27/Wed</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92F039-59CA-4844-A9A1-31F5823CB7D5}" type="datetime1">
              <a:rPr lang="zh-CN" altLang="en-US" smtClean="0"/>
              <a:t>2021/10/27/Wed</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E2D2E02-6FE3-4E24-9FCF-F92FD4F8E04D}" type="datetime1">
              <a:rPr lang="zh-CN" altLang="en-US" smtClean="0"/>
              <a:t>2021/10/27/Wed</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1ADCB3-347E-4452-B563-FEED00E1E0D3}" type="datetime1">
              <a:rPr lang="zh-CN" altLang="en-US" smtClean="0"/>
              <a:t>2021/10/27/Wed</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063AF-4828-4509-A510-9A5FFA84995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EB991-7A3F-4221-8D40-8B387E23DA15}" type="datetime1">
              <a:rPr lang="zh-CN" altLang="en-US" smtClean="0"/>
              <a:t>2021/10/27/Wed</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063AF-4828-4509-A510-9A5FFA849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3.jpe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6.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7.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image" Target="../media/image37.png"/><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13.jpeg"/><Relationship Id="rId5" Type="http://schemas.openxmlformats.org/officeDocument/2006/relationships/image" Target="../media/image40.png"/><Relationship Id="rId15" Type="http://schemas.openxmlformats.org/officeDocument/2006/relationships/image" Target="../media/image49.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 Id="rId14" Type="http://schemas.openxmlformats.org/officeDocument/2006/relationships/image" Target="../media/image48.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3.jpe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1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67.png"/><Relationship Id="rId7" Type="http://schemas.openxmlformats.org/officeDocument/2006/relationships/image" Target="../media/image54.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9.png"/><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8.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73.png"/><Relationship Id="rId10" Type="http://schemas.openxmlformats.org/officeDocument/2006/relationships/image" Target="../media/image70.wmf"/><Relationship Id="rId4" Type="http://schemas.openxmlformats.org/officeDocument/2006/relationships/image" Target="../media/image67.wmf"/><Relationship Id="rId9" Type="http://schemas.openxmlformats.org/officeDocument/2006/relationships/oleObject" Target="../embeddings/oleObject11.bin"/><Relationship Id="rId14" Type="http://schemas.openxmlformats.org/officeDocument/2006/relationships/image" Target="../media/image72.wmf"/></Relationships>
</file>

<file path=ppt/slides/_rels/slide19.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3" Type="http://schemas.openxmlformats.org/officeDocument/2006/relationships/image" Target="../media/image13.jpeg"/><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6.png"/><Relationship Id="rId5" Type="http://schemas.openxmlformats.org/officeDocument/2006/relationships/image" Target="../media/image8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79.wmf"/><Relationship Id="rId3" Type="http://schemas.openxmlformats.org/officeDocument/2006/relationships/oleObject" Target="../embeddings/oleObject14.bin"/><Relationship Id="rId7" Type="http://schemas.openxmlformats.org/officeDocument/2006/relationships/image" Target="../media/image91.png"/><Relationship Id="rId12" Type="http://schemas.openxmlformats.org/officeDocument/2006/relationships/oleObject" Target="../embeddings/oleObject17.bin"/><Relationship Id="rId17" Type="http://schemas.openxmlformats.org/officeDocument/2006/relationships/image" Target="../media/image81.wmf"/><Relationship Id="rId2" Type="http://schemas.openxmlformats.org/officeDocument/2006/relationships/slideLayout" Target="../slideLayouts/slideLayout2.xml"/><Relationship Id="rId16" Type="http://schemas.openxmlformats.org/officeDocument/2006/relationships/oleObject" Target="../embeddings/oleObject19.bin"/><Relationship Id="rId1" Type="http://schemas.openxmlformats.org/officeDocument/2006/relationships/vmlDrawing" Target="../drawings/vmlDrawing3.vml"/><Relationship Id="rId6" Type="http://schemas.openxmlformats.org/officeDocument/2006/relationships/image" Target="../media/image77.wmf"/><Relationship Id="rId11" Type="http://schemas.openxmlformats.org/officeDocument/2006/relationships/image" Target="../media/image78.wmf"/><Relationship Id="rId5" Type="http://schemas.openxmlformats.org/officeDocument/2006/relationships/oleObject" Target="../embeddings/oleObject15.bin"/><Relationship Id="rId15" Type="http://schemas.openxmlformats.org/officeDocument/2006/relationships/image" Target="../media/image80.wmf"/><Relationship Id="rId10" Type="http://schemas.openxmlformats.org/officeDocument/2006/relationships/oleObject" Target="../embeddings/oleObject16.bin"/><Relationship Id="rId4" Type="http://schemas.openxmlformats.org/officeDocument/2006/relationships/image" Target="../media/image76.wmf"/><Relationship Id="rId9" Type="http://schemas.openxmlformats.org/officeDocument/2006/relationships/image" Target="../media/image13.jpeg"/><Relationship Id="rId1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100.png"/><Relationship Id="rId3" Type="http://schemas.openxmlformats.org/officeDocument/2006/relationships/image" Target="../media/image97.png"/><Relationship Id="rId7" Type="http://schemas.openxmlformats.org/officeDocument/2006/relationships/image" Target="../media/image78.wmf"/><Relationship Id="rId12"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20.bin"/><Relationship Id="rId11" Type="http://schemas.openxmlformats.org/officeDocument/2006/relationships/image" Target="../media/image81.wmf"/><Relationship Id="rId5" Type="http://schemas.openxmlformats.org/officeDocument/2006/relationships/image" Target="../media/image99.png"/><Relationship Id="rId10" Type="http://schemas.openxmlformats.org/officeDocument/2006/relationships/oleObject" Target="../embeddings/oleObject22.bin"/><Relationship Id="rId4" Type="http://schemas.openxmlformats.org/officeDocument/2006/relationships/image" Target="../media/image98.png"/><Relationship Id="rId9" Type="http://schemas.openxmlformats.org/officeDocument/2006/relationships/image" Target="../media/image79.wmf"/></Relationships>
</file>

<file path=ppt/slides/_rels/slide2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2.png"/><Relationship Id="rId7" Type="http://schemas.openxmlformats.org/officeDocument/2006/relationships/image" Target="../media/image9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93.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4.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4.wmf"/></Relationships>
</file>

<file path=ppt/slides/_rels/slide25.xml.rels><?xml version="1.0" encoding="UTF-8" standalone="yes"?>
<Relationships xmlns="http://schemas.openxmlformats.org/package/2006/relationships"><Relationship Id="rId8" Type="http://schemas.openxmlformats.org/officeDocument/2006/relationships/image" Target="../media/image97.e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78.wmf"/><Relationship Id="rId2" Type="http://schemas.openxmlformats.org/officeDocument/2006/relationships/slideLayout" Target="../slideLayouts/slideLayout2.xml"/><Relationship Id="rId16" Type="http://schemas.openxmlformats.org/officeDocument/2006/relationships/image" Target="../media/image81.wmf"/><Relationship Id="rId1" Type="http://schemas.openxmlformats.org/officeDocument/2006/relationships/vmlDrawing" Target="../drawings/vmlDrawing7.vml"/><Relationship Id="rId6" Type="http://schemas.openxmlformats.org/officeDocument/2006/relationships/image" Target="../media/image96.e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98.emf"/><Relationship Id="rId4" Type="http://schemas.openxmlformats.org/officeDocument/2006/relationships/image" Target="../media/image95.wmf"/><Relationship Id="rId9" Type="http://schemas.openxmlformats.org/officeDocument/2006/relationships/oleObject" Target="../embeddings/oleObject28.bin"/><Relationship Id="rId14" Type="http://schemas.openxmlformats.org/officeDocument/2006/relationships/image" Target="../media/image79.wmf"/></Relationships>
</file>

<file path=ppt/slides/_rels/slide2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06.png"/><Relationship Id="rId7" Type="http://schemas.openxmlformats.org/officeDocument/2006/relationships/image" Target="../media/image120.png"/><Relationship Id="rId2" Type="http://schemas.openxmlformats.org/officeDocument/2006/relationships/image" Target="../media/image116.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08.png"/><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18" Type="http://schemas.openxmlformats.org/officeDocument/2006/relationships/image" Target="../media/image135.png"/><Relationship Id="rId3" Type="http://schemas.openxmlformats.org/officeDocument/2006/relationships/image" Target="../media/image122.png"/><Relationship Id="rId21" Type="http://schemas.openxmlformats.org/officeDocument/2006/relationships/image" Target="../media/image137.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4.png"/><Relationship Id="rId25" Type="http://schemas.openxmlformats.org/officeDocument/2006/relationships/image" Target="../media/image141.png"/><Relationship Id="rId2" Type="http://schemas.openxmlformats.org/officeDocument/2006/relationships/slideLayout" Target="../slideLayouts/slideLayout1.xml"/><Relationship Id="rId16" Type="http://schemas.openxmlformats.org/officeDocument/2006/relationships/image" Target="../media/image133.png"/><Relationship Id="rId20" Type="http://schemas.openxmlformats.org/officeDocument/2006/relationships/image" Target="../media/image109.wmf"/><Relationship Id="rId1" Type="http://schemas.openxmlformats.org/officeDocument/2006/relationships/vmlDrawing" Target="../drawings/vmlDrawing8.vml"/><Relationship Id="rId6" Type="http://schemas.openxmlformats.org/officeDocument/2006/relationships/image" Target="../media/image13.jpeg"/><Relationship Id="rId11" Type="http://schemas.openxmlformats.org/officeDocument/2006/relationships/image" Target="../media/image128.png"/><Relationship Id="rId24" Type="http://schemas.openxmlformats.org/officeDocument/2006/relationships/image" Target="../media/image140.png"/><Relationship Id="rId5" Type="http://schemas.openxmlformats.org/officeDocument/2006/relationships/image" Target="../media/image106.png"/><Relationship Id="rId15" Type="http://schemas.openxmlformats.org/officeDocument/2006/relationships/image" Target="../media/image132.png"/><Relationship Id="rId23" Type="http://schemas.openxmlformats.org/officeDocument/2006/relationships/image" Target="../media/image139.png"/><Relationship Id="rId10" Type="http://schemas.openxmlformats.org/officeDocument/2006/relationships/image" Target="../media/image127.png"/><Relationship Id="rId19" Type="http://schemas.openxmlformats.org/officeDocument/2006/relationships/oleObject" Target="../embeddings/oleObject32.bin"/><Relationship Id="rId4" Type="http://schemas.openxmlformats.org/officeDocument/2006/relationships/image" Target="../media/image123.png"/><Relationship Id="rId9" Type="http://schemas.openxmlformats.org/officeDocument/2006/relationships/image" Target="../media/image126.png"/><Relationship Id="rId14" Type="http://schemas.openxmlformats.org/officeDocument/2006/relationships/image" Target="../media/image131.png"/><Relationship Id="rId22" Type="http://schemas.openxmlformats.org/officeDocument/2006/relationships/image" Target="../media/image138.png"/></Relationships>
</file>

<file path=ppt/slides/_rels/slide29.xml.rels><?xml version="1.0" encoding="UTF-8" standalone="yes"?>
<Relationships xmlns="http://schemas.openxmlformats.org/package/2006/relationships"><Relationship Id="rId8" Type="http://schemas.openxmlformats.org/officeDocument/2006/relationships/image" Target="../media/image148.png"/><Relationship Id="rId13" Type="http://schemas.openxmlformats.org/officeDocument/2006/relationships/image" Target="../media/image152.png"/><Relationship Id="rId3" Type="http://schemas.openxmlformats.org/officeDocument/2006/relationships/image" Target="../media/image143.png"/><Relationship Id="rId7" Type="http://schemas.openxmlformats.org/officeDocument/2006/relationships/image" Target="../media/image147.png"/><Relationship Id="rId12" Type="http://schemas.openxmlformats.org/officeDocument/2006/relationships/image" Target="../media/image13.jpeg"/><Relationship Id="rId2"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46.png"/><Relationship Id="rId11" Type="http://schemas.openxmlformats.org/officeDocument/2006/relationships/image" Target="../media/image110.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 Id="rId14" Type="http://schemas.openxmlformats.org/officeDocument/2006/relationships/image" Target="../media/image153.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3.jpeg"/><Relationship Id="rId7" Type="http://schemas.openxmlformats.org/officeDocument/2006/relationships/image" Target="../media/image158.png"/><Relationship Id="rId2" Type="http://schemas.openxmlformats.org/officeDocument/2006/relationships/image" Target="../media/image154.png"/><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0.png"/></Relationships>
</file>

<file path=ppt/slides/_rels/slide31.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65.png"/><Relationship Id="rId5" Type="http://schemas.openxmlformats.org/officeDocument/2006/relationships/image" Target="../media/image111.wmf"/><Relationship Id="rId4" Type="http://schemas.openxmlformats.org/officeDocument/2006/relationships/image" Target="../media/image163.png"/></Relationships>
</file>

<file path=ppt/slides/_rels/slide3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115.w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117.wmf"/><Relationship Id="rId17" Type="http://schemas.openxmlformats.org/officeDocument/2006/relationships/image" Target="../media/image120.jpeg"/><Relationship Id="rId2" Type="http://schemas.openxmlformats.org/officeDocument/2006/relationships/slideLayout" Target="../slideLayouts/slideLayout7.xml"/><Relationship Id="rId16" Type="http://schemas.openxmlformats.org/officeDocument/2006/relationships/image" Target="../media/image119.wmf"/><Relationship Id="rId1" Type="http://schemas.openxmlformats.org/officeDocument/2006/relationships/vmlDrawing" Target="../drawings/vmlDrawing9.vml"/><Relationship Id="rId6" Type="http://schemas.openxmlformats.org/officeDocument/2006/relationships/image" Target="../media/image114.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36.bin"/><Relationship Id="rId14" Type="http://schemas.openxmlformats.org/officeDocument/2006/relationships/image" Target="../media/image11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22.wmf"/><Relationship Id="rId5" Type="http://schemas.openxmlformats.org/officeDocument/2006/relationships/oleObject" Target="../embeddings/oleObject41.bin"/><Relationship Id="rId4" Type="http://schemas.openxmlformats.org/officeDocument/2006/relationships/image" Target="../media/image121.wmf"/></Relationships>
</file>

<file path=ppt/slides/_rels/slide35.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24.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45.bin"/></Relationships>
</file>

<file path=ppt/slides/_rels/slide36.xml.rels><?xml version="1.0" encoding="UTF-8" standalone="yes"?>
<Relationships xmlns="http://schemas.openxmlformats.org/package/2006/relationships"><Relationship Id="rId8" Type="http://schemas.openxmlformats.org/officeDocument/2006/relationships/image" Target="../media/image186.png"/><Relationship Id="rId13" Type="http://schemas.openxmlformats.org/officeDocument/2006/relationships/oleObject" Target="../embeddings/oleObject48.bin"/><Relationship Id="rId18" Type="http://schemas.openxmlformats.org/officeDocument/2006/relationships/image" Target="../media/image131.wmf"/><Relationship Id="rId26" Type="http://schemas.openxmlformats.org/officeDocument/2006/relationships/image" Target="../media/image198.png"/><Relationship Id="rId3" Type="http://schemas.openxmlformats.org/officeDocument/2006/relationships/image" Target="../media/image182.png"/><Relationship Id="rId21" Type="http://schemas.openxmlformats.org/officeDocument/2006/relationships/oleObject" Target="../embeddings/oleObject52.bin"/><Relationship Id="rId7" Type="http://schemas.openxmlformats.org/officeDocument/2006/relationships/image" Target="../media/image185.png"/><Relationship Id="rId12" Type="http://schemas.openxmlformats.org/officeDocument/2006/relationships/image" Target="../media/image190.png"/><Relationship Id="rId17" Type="http://schemas.openxmlformats.org/officeDocument/2006/relationships/oleObject" Target="../embeddings/oleObject50.bin"/><Relationship Id="rId25" Type="http://schemas.openxmlformats.org/officeDocument/2006/relationships/image" Target="../media/image197.png"/><Relationship Id="rId2" Type="http://schemas.openxmlformats.org/officeDocument/2006/relationships/slideLayout" Target="../slideLayouts/slideLayout7.xml"/><Relationship Id="rId16" Type="http://schemas.openxmlformats.org/officeDocument/2006/relationships/image" Target="../media/image130.wmf"/><Relationship Id="rId20" Type="http://schemas.openxmlformats.org/officeDocument/2006/relationships/image" Target="../media/image132.wmf"/><Relationship Id="rId1" Type="http://schemas.openxmlformats.org/officeDocument/2006/relationships/vmlDrawing" Target="../drawings/vmlDrawing12.vml"/><Relationship Id="rId6" Type="http://schemas.openxmlformats.org/officeDocument/2006/relationships/image" Target="../media/image136.png"/><Relationship Id="rId11" Type="http://schemas.openxmlformats.org/officeDocument/2006/relationships/image" Target="../media/image189.png"/><Relationship Id="rId24" Type="http://schemas.openxmlformats.org/officeDocument/2006/relationships/image" Target="../media/image134.wmf"/><Relationship Id="rId5" Type="http://schemas.openxmlformats.org/officeDocument/2006/relationships/image" Target="../media/image128.wmf"/><Relationship Id="rId15" Type="http://schemas.openxmlformats.org/officeDocument/2006/relationships/oleObject" Target="../embeddings/oleObject49.bin"/><Relationship Id="rId23" Type="http://schemas.openxmlformats.org/officeDocument/2006/relationships/oleObject" Target="../embeddings/oleObject53.bin"/><Relationship Id="rId10" Type="http://schemas.openxmlformats.org/officeDocument/2006/relationships/image" Target="../media/image188.png"/><Relationship Id="rId19" Type="http://schemas.openxmlformats.org/officeDocument/2006/relationships/oleObject" Target="../embeddings/oleObject51.bin"/><Relationship Id="rId4" Type="http://schemas.openxmlformats.org/officeDocument/2006/relationships/oleObject" Target="../embeddings/oleObject47.bin"/><Relationship Id="rId9" Type="http://schemas.openxmlformats.org/officeDocument/2006/relationships/image" Target="../media/image187.png"/><Relationship Id="rId14" Type="http://schemas.openxmlformats.org/officeDocument/2006/relationships/image" Target="../media/image129.wmf"/><Relationship Id="rId22" Type="http://schemas.openxmlformats.org/officeDocument/2006/relationships/image" Target="../media/image133.wmf"/><Relationship Id="rId27" Type="http://schemas.openxmlformats.org/officeDocument/2006/relationships/image" Target="../media/image199.png"/></Relationships>
</file>

<file path=ppt/slides/_rels/slide37.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5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image" Target="../media/image1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333271" y="6492875"/>
            <a:ext cx="2743200" cy="365125"/>
          </a:xfrm>
        </p:spPr>
        <p:txBody>
          <a:bodyPr/>
          <a:lstStyle/>
          <a:p>
            <a:fld id="{435063AF-4828-4509-A510-9A5FFA849951}" type="slidenum">
              <a:rPr lang="zh-CN" altLang="en-US" smtClean="0"/>
              <a:t>1</a:t>
            </a:fld>
            <a:endParaRPr lang="zh-CN" altLang="en-US"/>
          </a:p>
        </p:txBody>
      </p:sp>
      <p:sp>
        <p:nvSpPr>
          <p:cNvPr id="2" name="文本框 1"/>
          <p:cNvSpPr txBox="1"/>
          <p:nvPr/>
        </p:nvSpPr>
        <p:spPr>
          <a:xfrm>
            <a:off x="3518859" y="308877"/>
            <a:ext cx="4772460" cy="707886"/>
          </a:xfrm>
          <a:prstGeom prst="rect">
            <a:avLst/>
          </a:prstGeom>
          <a:noFill/>
        </p:spPr>
        <p:txBody>
          <a:bodyPr wrap="none" rtlCol="0">
            <a:spAutoFit/>
          </a:bodyPr>
          <a:lstStyle/>
          <a:p>
            <a:r>
              <a:rPr lang="zh-CN" altLang="en-US" sz="4000" b="1" dirty="0">
                <a:solidFill>
                  <a:srgbClr val="002060"/>
                </a:solidFill>
                <a:latin typeface="华文中宋" panose="02010600040101010101" pitchFamily="2" charset="-122"/>
                <a:ea typeface="华文中宋" panose="02010600040101010101" pitchFamily="2" charset="-122"/>
              </a:rPr>
              <a:t>第</a:t>
            </a:r>
            <a:r>
              <a:rPr lang="en-US" altLang="zh-CN" sz="4000" b="1" dirty="0">
                <a:solidFill>
                  <a:srgbClr val="002060"/>
                </a:solidFill>
                <a:latin typeface="华文中宋" panose="02010600040101010101" pitchFamily="2" charset="-122"/>
                <a:ea typeface="华文中宋" panose="02010600040101010101" pitchFamily="2" charset="-122"/>
              </a:rPr>
              <a:t>3</a:t>
            </a:r>
            <a:r>
              <a:rPr lang="zh-CN" altLang="en-US" sz="4000" b="1" dirty="0">
                <a:solidFill>
                  <a:srgbClr val="002060"/>
                </a:solidFill>
                <a:latin typeface="华文中宋" panose="02010600040101010101" pitchFamily="2" charset="-122"/>
                <a:ea typeface="华文中宋" panose="02010600040101010101" pitchFamily="2" charset="-122"/>
              </a:rPr>
              <a:t>章 三相交流电路</a:t>
            </a:r>
          </a:p>
        </p:txBody>
      </p:sp>
      <p:sp>
        <p:nvSpPr>
          <p:cNvPr id="5" name="文本框 4"/>
          <p:cNvSpPr txBox="1"/>
          <p:nvPr/>
        </p:nvSpPr>
        <p:spPr>
          <a:xfrm>
            <a:off x="251148" y="1405795"/>
            <a:ext cx="3262432" cy="707886"/>
          </a:xfrm>
          <a:prstGeom prst="rect">
            <a:avLst/>
          </a:prstGeom>
          <a:noFill/>
        </p:spPr>
        <p:txBody>
          <a:bodyPr wrap="none" rtlCol="0">
            <a:spAutoFit/>
          </a:bodyPr>
          <a:lstStyle/>
          <a:p>
            <a:r>
              <a:rPr lang="en-US" altLang="zh-CN" sz="4000" dirty="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a:t>
            </a:r>
            <a:r>
              <a:rPr lang="zh-CN" altLang="en-US" sz="4000" dirty="0">
                <a:solidFill>
                  <a:srgbClr val="C00000"/>
                </a:solidFill>
                <a:effectLst>
                  <a:outerShdw blurRad="38100" dist="38100" dir="2700000" algn="tl">
                    <a:srgbClr val="000000">
                      <a:alpha val="43137"/>
                    </a:srgbClr>
                  </a:outerShdw>
                </a:effectLst>
                <a:latin typeface="华文隶书" panose="02010800040101010101" pitchFamily="2" charset="-122"/>
                <a:ea typeface="华文隶书" panose="02010800040101010101" pitchFamily="2" charset="-122"/>
              </a:rPr>
              <a:t>学习目标</a:t>
            </a:r>
            <a:r>
              <a:rPr lang="en-US" altLang="zh-CN" sz="4000" dirty="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a:t>
            </a:r>
            <a:endParaRPr lang="zh-CN" altLang="en-US" sz="4000" dirty="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endParaRPr>
          </a:p>
        </p:txBody>
      </p:sp>
      <p:sp>
        <p:nvSpPr>
          <p:cNvPr id="3" name="文本框 2"/>
          <p:cNvSpPr txBox="1"/>
          <p:nvPr/>
        </p:nvSpPr>
        <p:spPr>
          <a:xfrm>
            <a:off x="258854" y="2123603"/>
            <a:ext cx="11817617" cy="3262432"/>
          </a:xfrm>
          <a:prstGeom prst="rect">
            <a:avLst/>
          </a:prstGeom>
          <a:noFill/>
        </p:spPr>
        <p:txBody>
          <a:bodyPr wrap="square" rtlCol="0">
            <a:spAutoFit/>
          </a:bodyPr>
          <a:lstStyle/>
          <a:p>
            <a:pPr>
              <a:spcBef>
                <a:spcPts val="1200"/>
              </a:spcBef>
            </a:pPr>
            <a:r>
              <a:rPr lang="zh-CN" altLang="zh-CN" sz="2600" dirty="0">
                <a:solidFill>
                  <a:srgbClr val="002060"/>
                </a:solidFill>
                <a:latin typeface="华文仿宋" panose="02010600040101010101" pitchFamily="2" charset="-122"/>
                <a:ea typeface="华文仿宋" panose="02010600040101010101" pitchFamily="2" charset="-122"/>
              </a:rPr>
              <a:t>◆了解对称三相电源的产生和各种表示法（函数、波形、相量和相量图）。</a:t>
            </a:r>
          </a:p>
          <a:p>
            <a:pPr>
              <a:spcBef>
                <a:spcPts val="1200"/>
              </a:spcBef>
            </a:pPr>
            <a:r>
              <a:rPr lang="zh-CN" altLang="zh-CN" sz="2600" dirty="0">
                <a:solidFill>
                  <a:srgbClr val="002060"/>
                </a:solidFill>
                <a:latin typeface="华文仿宋" panose="02010600040101010101" pitchFamily="2" charset="-122"/>
                <a:ea typeface="华文仿宋" panose="02010600040101010101" pitchFamily="2" charset="-122"/>
              </a:rPr>
              <a:t>◆掌握三相四线制电路中三相电源及三相负载的正确连接，了解中性线的作用</a:t>
            </a:r>
            <a:r>
              <a:rPr lang="zh-CN" altLang="en-US" sz="2600" dirty="0">
                <a:solidFill>
                  <a:srgbClr val="002060"/>
                </a:solidFill>
                <a:latin typeface="华文仿宋" panose="02010600040101010101" pitchFamily="2" charset="-122"/>
                <a:ea typeface="华文仿宋" panose="02010600040101010101" pitchFamily="2" charset="-122"/>
              </a:rPr>
              <a:t>。</a:t>
            </a:r>
            <a:endParaRPr lang="zh-CN" altLang="zh-CN" sz="2600" dirty="0">
              <a:solidFill>
                <a:srgbClr val="002060"/>
              </a:solidFill>
              <a:latin typeface="华文仿宋" panose="02010600040101010101" pitchFamily="2" charset="-122"/>
              <a:ea typeface="华文仿宋" panose="02010600040101010101" pitchFamily="2" charset="-122"/>
            </a:endParaRPr>
          </a:p>
          <a:p>
            <a:pPr>
              <a:spcBef>
                <a:spcPts val="1200"/>
              </a:spcBef>
            </a:pPr>
            <a:r>
              <a:rPr lang="zh-CN" altLang="zh-CN" sz="2600" dirty="0">
                <a:solidFill>
                  <a:srgbClr val="002060"/>
                </a:solidFill>
                <a:latin typeface="华文仿宋" panose="02010600040101010101" pitchFamily="2" charset="-122"/>
                <a:ea typeface="华文仿宋" panose="02010600040101010101" pitchFamily="2" charset="-122"/>
              </a:rPr>
              <a:t>◆理解和掌握对称三相电路星形联结的相电压与线电压的关系及其相量图。</a:t>
            </a:r>
          </a:p>
          <a:p>
            <a:pPr>
              <a:spcBef>
                <a:spcPts val="1200"/>
              </a:spcBef>
            </a:pPr>
            <a:r>
              <a:rPr lang="zh-CN" altLang="zh-CN" sz="2600" dirty="0">
                <a:solidFill>
                  <a:srgbClr val="002060"/>
                </a:solidFill>
                <a:latin typeface="华文仿宋" panose="02010600040101010101" pitchFamily="2" charset="-122"/>
                <a:ea typeface="华文仿宋" panose="02010600040101010101" pitchFamily="2" charset="-122"/>
              </a:rPr>
              <a:t>◆理解和掌握对称三相电路</a:t>
            </a:r>
            <a:r>
              <a:rPr lang="zh-CN" altLang="en-US" sz="2600" dirty="0">
                <a:solidFill>
                  <a:srgbClr val="002060"/>
                </a:solidFill>
                <a:latin typeface="华文仿宋" panose="02010600040101010101" pitchFamily="2" charset="-122"/>
                <a:ea typeface="华文仿宋" panose="02010600040101010101" pitchFamily="2" charset="-122"/>
              </a:rPr>
              <a:t>三角</a:t>
            </a:r>
            <a:r>
              <a:rPr lang="zh-CN" altLang="zh-CN" sz="2600" dirty="0">
                <a:solidFill>
                  <a:srgbClr val="002060"/>
                </a:solidFill>
                <a:latin typeface="华文仿宋" panose="02010600040101010101" pitchFamily="2" charset="-122"/>
                <a:ea typeface="华文仿宋" panose="02010600040101010101" pitchFamily="2" charset="-122"/>
              </a:rPr>
              <a:t>形联结的相电</a:t>
            </a:r>
            <a:r>
              <a:rPr lang="zh-CN" altLang="en-US" sz="2600" dirty="0">
                <a:solidFill>
                  <a:srgbClr val="002060"/>
                </a:solidFill>
                <a:latin typeface="华文仿宋" panose="02010600040101010101" pitchFamily="2" charset="-122"/>
                <a:ea typeface="华文仿宋" panose="02010600040101010101" pitchFamily="2" charset="-122"/>
              </a:rPr>
              <a:t>流</a:t>
            </a:r>
            <a:r>
              <a:rPr lang="zh-CN" altLang="zh-CN" sz="2600" dirty="0">
                <a:solidFill>
                  <a:srgbClr val="002060"/>
                </a:solidFill>
                <a:latin typeface="华文仿宋" panose="02010600040101010101" pitchFamily="2" charset="-122"/>
                <a:ea typeface="华文仿宋" panose="02010600040101010101" pitchFamily="2" charset="-122"/>
              </a:rPr>
              <a:t>与线电</a:t>
            </a:r>
            <a:r>
              <a:rPr lang="zh-CN" altLang="en-US" sz="2600" dirty="0">
                <a:solidFill>
                  <a:srgbClr val="002060"/>
                </a:solidFill>
                <a:latin typeface="华文仿宋" panose="02010600040101010101" pitchFamily="2" charset="-122"/>
                <a:ea typeface="华文仿宋" panose="02010600040101010101" pitchFamily="2" charset="-122"/>
              </a:rPr>
              <a:t>流</a:t>
            </a:r>
            <a:r>
              <a:rPr lang="zh-CN" altLang="zh-CN" sz="2600" dirty="0">
                <a:solidFill>
                  <a:srgbClr val="002060"/>
                </a:solidFill>
                <a:latin typeface="华文仿宋" panose="02010600040101010101" pitchFamily="2" charset="-122"/>
                <a:ea typeface="华文仿宋" panose="02010600040101010101" pitchFamily="2" charset="-122"/>
              </a:rPr>
              <a:t>的关系及其相量图。</a:t>
            </a:r>
          </a:p>
          <a:p>
            <a:pPr>
              <a:spcBef>
                <a:spcPts val="1200"/>
              </a:spcBef>
            </a:pPr>
            <a:r>
              <a:rPr lang="zh-CN" altLang="zh-CN" sz="2600" dirty="0">
                <a:solidFill>
                  <a:srgbClr val="002060"/>
                </a:solidFill>
                <a:latin typeface="华文仿宋" panose="02010600040101010101" pitchFamily="2" charset="-122"/>
                <a:ea typeface="华文仿宋" panose="02010600040101010101" pitchFamily="2" charset="-122"/>
              </a:rPr>
              <a:t>◆理解三相交流电路的分析方法，掌握对称三相电路电压、电流和功率的计算。 </a:t>
            </a:r>
          </a:p>
          <a:p>
            <a:pPr>
              <a:spcBef>
                <a:spcPts val="1200"/>
              </a:spcBef>
            </a:pPr>
            <a:r>
              <a:rPr lang="zh-CN" altLang="zh-CN" sz="2600" dirty="0">
                <a:solidFill>
                  <a:srgbClr val="002060"/>
                </a:solidFill>
                <a:latin typeface="华文仿宋" panose="02010600040101010101" pitchFamily="2" charset="-122"/>
                <a:ea typeface="华文仿宋" panose="02010600040101010101" pitchFamily="2" charset="-122"/>
              </a:rPr>
              <a:t>◆</a:t>
            </a:r>
            <a:r>
              <a:rPr lang="zh-CN" altLang="en-US" sz="2600" dirty="0">
                <a:solidFill>
                  <a:srgbClr val="002060"/>
                </a:solidFill>
                <a:latin typeface="华文仿宋" panose="02010600040101010101" pitchFamily="2" charset="-122"/>
                <a:ea typeface="华文仿宋" panose="02010600040101010101" pitchFamily="2" charset="-122"/>
              </a:rPr>
              <a:t>了解</a:t>
            </a:r>
            <a:r>
              <a:rPr lang="zh-CN" altLang="zh-CN" sz="2600" dirty="0">
                <a:solidFill>
                  <a:srgbClr val="002060"/>
                </a:solidFill>
                <a:latin typeface="华文仿宋" panose="02010600040101010101" pitchFamily="2" charset="-122"/>
                <a:ea typeface="华文仿宋" panose="02010600040101010101" pitchFamily="2" charset="-122"/>
              </a:rPr>
              <a:t>安全用电的常识和重要性。</a:t>
            </a:r>
            <a:endParaRPr lang="zh-CN" altLang="en-US" sz="2600" dirty="0">
              <a:solidFill>
                <a:srgbClr val="002060"/>
              </a:solidFill>
              <a:latin typeface="华文仿宋" panose="02010600040101010101" pitchFamily="2" charset="-122"/>
              <a:ea typeface="华文仿宋" panose="02010600040101010101" pitchFamily="2" charset="-122"/>
            </a:endParaRPr>
          </a:p>
        </p:txBody>
      </p:sp>
      <p:grpSp>
        <p:nvGrpSpPr>
          <p:cNvPr id="23" name="组合 22"/>
          <p:cNvGrpSpPr/>
          <p:nvPr/>
        </p:nvGrpSpPr>
        <p:grpSpPr>
          <a:xfrm>
            <a:off x="10283821" y="446466"/>
            <a:ext cx="1080000" cy="1080000"/>
            <a:chOff x="8949696" y="228093"/>
            <a:chExt cx="1191648" cy="1199432"/>
          </a:xfrm>
        </p:grpSpPr>
        <p:pic>
          <p:nvPicPr>
            <p:cNvPr id="8" name="Picture 3" descr="j02938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696" y="228093"/>
              <a:ext cx="1191648" cy="1199432"/>
            </a:xfrm>
            <a:prstGeom prst="rect">
              <a:avLst/>
            </a:prstGeom>
            <a:noFill/>
            <a:ln w="9525">
              <a:noFill/>
              <a:miter lim="800000"/>
              <a:headEnd/>
              <a:tailEnd/>
            </a:ln>
            <a:effectLst>
              <a:innerShdw blurRad="63500" dist="508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22" name="椭圆 21"/>
            <p:cNvSpPr/>
            <p:nvPr/>
          </p:nvSpPr>
          <p:spPr>
            <a:xfrm>
              <a:off x="9818556" y="691030"/>
              <a:ext cx="108000" cy="288000"/>
            </a:xfrm>
            <a:prstGeom prst="ellipse">
              <a:avLst/>
            </a:prstGeom>
            <a:solidFill>
              <a:srgbClr val="DE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36789" y="6540283"/>
            <a:ext cx="2743200" cy="365125"/>
          </a:xfrm>
        </p:spPr>
        <p:txBody>
          <a:bodyPr/>
          <a:lstStyle/>
          <a:p>
            <a:fld id="{435063AF-4828-4509-A510-9A5FFA849951}" type="slidenum">
              <a:rPr lang="zh-CN" altLang="en-US" sz="1600" smtClean="0"/>
              <a:t>10</a:t>
            </a:fld>
            <a:endParaRPr lang="zh-CN" altLang="en-US" sz="1600" dirty="0"/>
          </a:p>
        </p:txBody>
      </p:sp>
      <p:sp>
        <p:nvSpPr>
          <p:cNvPr id="7" name="Text Box 3"/>
          <p:cNvSpPr txBox="1">
            <a:spLocks noChangeArrowheads="1"/>
          </p:cNvSpPr>
          <p:nvPr/>
        </p:nvSpPr>
        <p:spPr bwMode="auto">
          <a:xfrm>
            <a:off x="1036662" y="443889"/>
            <a:ext cx="387157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dirty="0">
                <a:latin typeface="+mn-ea"/>
              </a:rPr>
              <a:t>三</a:t>
            </a:r>
            <a:r>
              <a:rPr lang="en-US" altLang="zh-CN" sz="2600" b="1" dirty="0">
                <a:latin typeface="+mn-ea"/>
              </a:rPr>
              <a:t>. </a:t>
            </a:r>
            <a:r>
              <a:rPr lang="zh-CN" altLang="en-US" sz="2600" b="1" dirty="0">
                <a:latin typeface="+mn-ea"/>
              </a:rPr>
              <a:t>三相电源的联结方式</a:t>
            </a:r>
          </a:p>
        </p:txBody>
      </p:sp>
      <p:sp>
        <p:nvSpPr>
          <p:cNvPr id="12" name="Text Box 5"/>
          <p:cNvSpPr txBox="1">
            <a:spLocks noChangeArrowheads="1"/>
          </p:cNvSpPr>
          <p:nvPr/>
        </p:nvSpPr>
        <p:spPr bwMode="auto">
          <a:xfrm>
            <a:off x="233689" y="933022"/>
            <a:ext cx="3290943" cy="4616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pPr>
            <a:r>
              <a:rPr lang="zh-CN" altLang="en-US" b="1" dirty="0">
                <a:solidFill>
                  <a:srgbClr val="0070C0"/>
                </a:solidFill>
                <a:effectLst>
                  <a:outerShdw blurRad="38100" dist="38100" dir="2700000" algn="tl">
                    <a:srgbClr val="000000">
                      <a:alpha val="43137"/>
                    </a:srgbClr>
                  </a:outerShdw>
                </a:effectLst>
                <a:ea typeface="华文琥珀" panose="02010800040101010101" pitchFamily="2" charset="-122"/>
                <a:cs typeface="Times New Roman" panose="02020603050405020304" pitchFamily="18" charset="0"/>
              </a:rPr>
              <a:t> </a:t>
            </a:r>
            <a:r>
              <a:rPr lang="en-US" altLang="zh-CN" b="1" dirty="0">
                <a:solidFill>
                  <a:srgbClr val="0070C0"/>
                </a:solidFill>
                <a:cs typeface="Times New Roman" panose="02020603050405020304" pitchFamily="18" charset="0"/>
              </a:rPr>
              <a:t>1. </a:t>
            </a:r>
            <a:r>
              <a:rPr lang="zh-CN" altLang="zh-CN" b="1" dirty="0">
                <a:solidFill>
                  <a:srgbClr val="0070C0"/>
                </a:solidFill>
                <a:latin typeface="黑体" panose="02010609060101010101" pitchFamily="49" charset="-122"/>
                <a:ea typeface="黑体" panose="02010609060101010101" pitchFamily="49" charset="-122"/>
              </a:rPr>
              <a:t>星形</a:t>
            </a:r>
            <a:r>
              <a:rPr lang="zh-CN" altLang="en-US" b="1" dirty="0">
                <a:solidFill>
                  <a:srgbClr val="0070C0"/>
                </a:solidFill>
                <a:latin typeface="黑体" panose="02010609060101010101" pitchFamily="49" charset="-122"/>
                <a:ea typeface="黑体" panose="02010609060101010101" pitchFamily="49" charset="-122"/>
              </a:rPr>
              <a:t>（</a:t>
            </a:r>
            <a:r>
              <a:rPr lang="zh-CN" altLang="zh-CN" b="1" dirty="0">
                <a:solidFill>
                  <a:srgbClr val="0070C0"/>
                </a:solidFill>
                <a:latin typeface="黑体" panose="02010609060101010101" pitchFamily="49" charset="-122"/>
                <a:ea typeface="黑体" panose="02010609060101010101" pitchFamily="49" charset="-122"/>
              </a:rPr>
              <a:t>Y</a:t>
            </a:r>
            <a:r>
              <a:rPr lang="zh-CN" altLang="en-US" b="1" dirty="0">
                <a:solidFill>
                  <a:srgbClr val="0070C0"/>
                </a:solidFill>
                <a:latin typeface="黑体" panose="02010609060101010101" pitchFamily="49" charset="-122"/>
                <a:ea typeface="黑体" panose="02010609060101010101" pitchFamily="49" charset="-122"/>
              </a:rPr>
              <a:t>形</a:t>
            </a:r>
            <a:r>
              <a:rPr lang="zh-CN" altLang="zh-CN" b="1" dirty="0">
                <a:solidFill>
                  <a:srgbClr val="0070C0"/>
                </a:solidFill>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联结：</a:t>
            </a:r>
            <a:r>
              <a:rPr lang="zh-CN" altLang="en-US" b="1" dirty="0">
                <a:latin typeface="仿宋" panose="02010609060101010101" pitchFamily="49" charset="-122"/>
                <a:ea typeface="仿宋" panose="02010609060101010101" pitchFamily="49" charset="-122"/>
              </a:rPr>
              <a:t>  </a:t>
            </a:r>
            <a:endParaRPr lang="zh-CN" altLang="zh-CN"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
        <p:nvSpPr>
          <p:cNvPr id="5" name="矩形 4"/>
          <p:cNvSpPr/>
          <p:nvPr/>
        </p:nvSpPr>
        <p:spPr>
          <a:xfrm>
            <a:off x="13180" y="2400722"/>
            <a:ext cx="7455887" cy="461665"/>
          </a:xfrm>
          <a:prstGeom prst="rect">
            <a:avLst/>
          </a:prstGeom>
        </p:spPr>
        <p:txBody>
          <a:bodyPr wrap="none">
            <a:spAutoFit/>
          </a:bodyPr>
          <a:lstStyle/>
          <a:p>
            <a:r>
              <a:rPr lang="zh-CN" altLang="en-US" sz="2400" b="1" dirty="0">
                <a:latin typeface="仿宋" panose="02010609060101010101" pitchFamily="49" charset="-122"/>
                <a:ea typeface="仿宋" panose="02010609060101010101" pitchFamily="49" charset="-122"/>
              </a:rPr>
              <a:t>◎从中性点</a:t>
            </a:r>
            <a:r>
              <a:rPr lang="en-US" altLang="zh-CN" sz="2400" b="1" dirty="0">
                <a:latin typeface="仿宋" panose="02010609060101010101" pitchFamily="49" charset="-122"/>
                <a:ea typeface="仿宋" panose="02010609060101010101" pitchFamily="49" charset="-122"/>
              </a:rPr>
              <a:t>N</a:t>
            </a:r>
            <a:r>
              <a:rPr lang="zh-CN" altLang="en-US" sz="2400" b="1" dirty="0">
                <a:latin typeface="仿宋" panose="02010609060101010101" pitchFamily="49" charset="-122"/>
                <a:ea typeface="仿宋" panose="02010609060101010101" pitchFamily="49" charset="-122"/>
              </a:rPr>
              <a:t>引出导线</a:t>
            </a:r>
            <a:r>
              <a:rPr lang="zh-CN" altLang="en-US" sz="2400" b="1" dirty="0">
                <a:solidFill>
                  <a:srgbClr val="C00000"/>
                </a:solidFill>
                <a:latin typeface="华文琥珀" panose="02010800040101010101" pitchFamily="2" charset="-122"/>
                <a:ea typeface="华文琥珀" panose="02010800040101010101" pitchFamily="2" charset="-122"/>
              </a:rPr>
              <a:t>→</a:t>
            </a:r>
            <a:r>
              <a:rPr lang="zh-CN" altLang="en-US" sz="2400" b="1" dirty="0">
                <a:solidFill>
                  <a:srgbClr val="C00000"/>
                </a:solidFill>
                <a:latin typeface="仿宋" panose="02010609060101010101" pitchFamily="49" charset="-122"/>
                <a:ea typeface="仿宋" panose="02010609060101010101" pitchFamily="49" charset="-122"/>
              </a:rPr>
              <a:t>中性线</a:t>
            </a:r>
            <a:r>
              <a:rPr lang="en-US" altLang="zh-CN" sz="2400" b="1" dirty="0">
                <a:solidFill>
                  <a:srgbClr val="C00000"/>
                </a:solidFill>
                <a:latin typeface="仿宋" panose="02010609060101010101" pitchFamily="49" charset="-122"/>
                <a:ea typeface="仿宋" panose="02010609060101010101" pitchFamily="49" charset="-122"/>
              </a:rPr>
              <a:t>(</a:t>
            </a:r>
            <a:r>
              <a:rPr lang="zh-CN" altLang="en-US" sz="2400" dirty="0">
                <a:solidFill>
                  <a:srgbClr val="C00000"/>
                </a:solidFill>
                <a:latin typeface="等线" panose="02010600030101010101" charset="-122"/>
                <a:ea typeface="等线" panose="02010600030101010101" charset="-122"/>
              </a:rPr>
              <a:t>接地时：</a:t>
            </a:r>
            <a:r>
              <a:rPr lang="zh-CN" altLang="en-US" sz="2400" b="1" dirty="0">
                <a:solidFill>
                  <a:srgbClr val="FF0000"/>
                </a:solidFill>
                <a:latin typeface="等线" panose="02010600030101010101" charset="-122"/>
                <a:ea typeface="等线" panose="02010600030101010101" charset="-122"/>
              </a:rPr>
              <a:t>零线</a:t>
            </a:r>
            <a:r>
              <a:rPr lang="zh-CN" altLang="en-US" sz="2400" dirty="0">
                <a:solidFill>
                  <a:srgbClr val="C00000"/>
                </a:solidFill>
                <a:latin typeface="等线" panose="02010600030101010101" charset="-122"/>
                <a:ea typeface="等线" panose="02010600030101010101" charset="-122"/>
              </a:rPr>
              <a:t>、地线</a:t>
            </a:r>
            <a:r>
              <a:rPr lang="en-US" altLang="zh-CN" sz="2400" b="1" dirty="0">
                <a:solidFill>
                  <a:srgbClr val="C00000"/>
                </a:solidFill>
                <a:latin typeface="仿宋" panose="02010609060101010101" pitchFamily="49" charset="-122"/>
                <a:ea typeface="仿宋" panose="02010609060101010101" pitchFamily="49" charset="-122"/>
              </a:rPr>
              <a:t>)</a:t>
            </a:r>
            <a:endParaRPr lang="zh-CN" altLang="en-US" sz="2400" dirty="0"/>
          </a:p>
        </p:txBody>
      </p:sp>
      <p:sp>
        <p:nvSpPr>
          <p:cNvPr id="9" name="矩形 8"/>
          <p:cNvSpPr/>
          <p:nvPr/>
        </p:nvSpPr>
        <p:spPr>
          <a:xfrm>
            <a:off x="7564252" y="1259063"/>
            <a:ext cx="4212000" cy="1646605"/>
          </a:xfrm>
          <a:prstGeom prst="rect">
            <a:avLst/>
          </a:prstGeom>
          <a:solidFill>
            <a:schemeClr val="accent4">
              <a:lumMod val="20000"/>
              <a:lumOff val="80000"/>
            </a:schemeClr>
          </a:solidFill>
        </p:spPr>
        <p:txBody>
          <a:bodyPr wrap="square">
            <a:spAutoFit/>
          </a:bodyPr>
          <a:lstStyle/>
          <a:p>
            <a:pPr>
              <a:spcBef>
                <a:spcPts val="600"/>
              </a:spcBef>
            </a:pPr>
            <a:r>
              <a:rPr lang="zh-CN" altLang="en-US" sz="2400" b="1" dirty="0">
                <a:solidFill>
                  <a:srgbClr val="0000FF"/>
                </a:solidFill>
                <a:latin typeface="华文琥珀" panose="02010800040101010101" pitchFamily="2" charset="-122"/>
                <a:ea typeface="华文琥珀" panose="02010800040101010101" pitchFamily="2" charset="-122"/>
              </a:rPr>
              <a:t>△</a:t>
            </a:r>
            <a:r>
              <a:rPr lang="zh-CN" altLang="en-US" sz="2400" b="1" dirty="0">
                <a:latin typeface="仿宋" panose="02010609060101010101" pitchFamily="49" charset="-122"/>
                <a:ea typeface="仿宋" panose="02010609060101010101" pitchFamily="49" charset="-122"/>
              </a:rPr>
              <a:t>引出三条端线向外电路供电</a:t>
            </a:r>
            <a:endParaRPr lang="en-US" altLang="zh-CN" sz="2400" b="1" dirty="0">
              <a:latin typeface="仿宋" panose="02010609060101010101" pitchFamily="49" charset="-122"/>
              <a:ea typeface="仿宋" panose="02010609060101010101" pitchFamily="49" charset="-122"/>
            </a:endParaRPr>
          </a:p>
          <a:p>
            <a:r>
              <a:rPr lang="zh-CN" altLang="en-US" sz="2400" b="1" dirty="0">
                <a:solidFill>
                  <a:srgbClr val="0070C0"/>
                </a:solidFill>
                <a:latin typeface="华文琥珀" panose="02010800040101010101" pitchFamily="2" charset="-122"/>
                <a:ea typeface="华文琥珀" panose="02010800040101010101" pitchFamily="2" charset="-122"/>
              </a:rPr>
              <a:t>           →</a:t>
            </a:r>
            <a:r>
              <a:rPr lang="zh-CN" altLang="en-US" sz="2400" b="1" dirty="0">
                <a:solidFill>
                  <a:srgbClr val="0070C0"/>
                </a:solidFill>
                <a:latin typeface="仿宋" panose="02010609060101010101" pitchFamily="49" charset="-122"/>
                <a:ea typeface="仿宋" panose="02010609060101010101" pitchFamily="49" charset="-122"/>
              </a:rPr>
              <a:t>三相三线制供电</a:t>
            </a:r>
            <a:endParaRPr lang="en-US" altLang="zh-CN" sz="2400" b="1" dirty="0">
              <a:solidFill>
                <a:srgbClr val="0070C0"/>
              </a:solidFill>
              <a:latin typeface="仿宋" panose="02010609060101010101" pitchFamily="49" charset="-122"/>
              <a:ea typeface="仿宋" panose="02010609060101010101" pitchFamily="49" charset="-122"/>
            </a:endParaRPr>
          </a:p>
          <a:p>
            <a:pPr>
              <a:spcBef>
                <a:spcPts val="600"/>
              </a:spcBef>
            </a:pPr>
            <a:r>
              <a:rPr lang="zh-CN" altLang="en-US" sz="2400" b="1" dirty="0">
                <a:solidFill>
                  <a:srgbClr val="0000FF"/>
                </a:solidFill>
                <a:latin typeface="华文琥珀" panose="02010800040101010101" pitchFamily="2" charset="-122"/>
                <a:ea typeface="华文琥珀" panose="02010800040101010101" pitchFamily="2" charset="-122"/>
              </a:rPr>
              <a:t>△</a:t>
            </a:r>
            <a:r>
              <a:rPr lang="zh-CN" altLang="en-US" sz="2400" b="1" dirty="0">
                <a:latin typeface="仿宋" panose="02010609060101010101" pitchFamily="49" charset="-122"/>
                <a:ea typeface="仿宋" panose="02010609060101010101" pitchFamily="49" charset="-122"/>
              </a:rPr>
              <a:t>三条端线和中线均引出向外供电</a:t>
            </a:r>
            <a:r>
              <a:rPr lang="en-US" altLang="zh-CN" sz="2400" b="1" dirty="0">
                <a:solidFill>
                  <a:srgbClr val="0000FF"/>
                </a:solidFill>
                <a:latin typeface="仿宋" panose="02010609060101010101" pitchFamily="49" charset="-122"/>
                <a:ea typeface="仿宋" panose="02010609060101010101" pitchFamily="49" charset="-122"/>
              </a:rPr>
              <a:t>  </a:t>
            </a:r>
            <a:r>
              <a:rPr lang="zh-CN" altLang="en-US" sz="2400" b="1" dirty="0">
                <a:solidFill>
                  <a:srgbClr val="C00000"/>
                </a:solidFill>
                <a:latin typeface="华文琥珀" panose="02010800040101010101" pitchFamily="2" charset="-122"/>
                <a:ea typeface="华文琥珀" panose="02010800040101010101" pitchFamily="2" charset="-122"/>
              </a:rPr>
              <a:t>→</a:t>
            </a:r>
            <a:r>
              <a:rPr lang="zh-CN" altLang="en-US" sz="2400" b="1" dirty="0">
                <a:solidFill>
                  <a:srgbClr val="C00000"/>
                </a:solidFill>
                <a:latin typeface="仿宋" panose="02010609060101010101" pitchFamily="49" charset="-122"/>
                <a:ea typeface="仿宋" panose="02010609060101010101" pitchFamily="49" charset="-122"/>
              </a:rPr>
              <a:t>三相四线制供电</a:t>
            </a:r>
            <a:endParaRPr lang="zh-CN" altLang="en-US" sz="2400" dirty="0">
              <a:solidFill>
                <a:srgbClr val="C00000"/>
              </a:solidFill>
            </a:endParaRPr>
          </a:p>
        </p:txBody>
      </p:sp>
      <p:grpSp>
        <p:nvGrpSpPr>
          <p:cNvPr id="24" name="组合 23"/>
          <p:cNvGrpSpPr/>
          <p:nvPr/>
        </p:nvGrpSpPr>
        <p:grpSpPr>
          <a:xfrm>
            <a:off x="6309577" y="3055189"/>
            <a:ext cx="5662613" cy="960239"/>
            <a:chOff x="6270822" y="2393052"/>
            <a:chExt cx="5662613" cy="960239"/>
          </a:xfrm>
        </p:grpSpPr>
        <p:sp>
          <p:nvSpPr>
            <p:cNvPr id="190" name="Rectangle 5"/>
            <p:cNvSpPr>
              <a:spLocks noChangeArrowheads="1"/>
            </p:cNvSpPr>
            <p:nvPr/>
          </p:nvSpPr>
          <p:spPr bwMode="auto">
            <a:xfrm>
              <a:off x="6270822" y="2393052"/>
              <a:ext cx="5662613" cy="960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Clr>
                  <a:schemeClr val="bg2"/>
                </a:buClr>
                <a:buSzPct val="75000"/>
                <a:buFont typeface="Wingdings" panose="05000000000000000000" pitchFamily="2" charset="2"/>
                <a:buNone/>
              </a:pPr>
              <a:r>
                <a:rPr lang="zh-CN" altLang="en-US" sz="2400" b="1" dirty="0">
                  <a:solidFill>
                    <a:srgbClr val="002060"/>
                  </a:solidFill>
                  <a:latin typeface="华文琥珀" panose="02010800040101010101" pitchFamily="2" charset="-122"/>
                  <a:ea typeface="华文琥珀" panose="02010800040101010101" pitchFamily="2" charset="-122"/>
                  <a:cs typeface="Times New Roman" panose="02020603050405020304" pitchFamily="18" charset="0"/>
                </a:rPr>
                <a:t>▲</a:t>
              </a:r>
              <a:r>
                <a:rPr lang="zh-CN" altLang="en-US" sz="2400" b="1" dirty="0">
                  <a:solidFill>
                    <a:srgbClr val="002060"/>
                  </a:solidFill>
                  <a:latin typeface="仿宋" panose="02010609060101010101" pitchFamily="49" charset="-122"/>
                  <a:ea typeface="仿宋" panose="02010609060101010101" pitchFamily="49" charset="-122"/>
                  <a:cs typeface="Times New Roman" panose="02020603050405020304" pitchFamily="18" charset="0"/>
                </a:rPr>
                <a:t>相电压</a:t>
              </a:r>
              <a:r>
                <a:rPr lang="en-US" altLang="zh-CN" sz="2400" b="1" dirty="0">
                  <a:latin typeface="仿宋" panose="02010609060101010101" pitchFamily="49" charset="-122"/>
                  <a:ea typeface="仿宋" panose="02010609060101010101" pitchFamily="49" charset="-122"/>
                  <a:cs typeface="Times New Roman" panose="02020603050405020304" pitchFamily="18" charset="0"/>
                </a:rPr>
                <a:t>—</a:t>
              </a:r>
              <a:r>
                <a:rPr lang="zh-CN" altLang="en-US" sz="2400" dirty="0">
                  <a:latin typeface="仿宋" panose="02010609060101010101" pitchFamily="49" charset="-122"/>
                  <a:ea typeface="仿宋" panose="02010609060101010101" pitchFamily="49" charset="-122"/>
                  <a:cs typeface="Times New Roman" panose="02020603050405020304" pitchFamily="18" charset="0"/>
                </a:rPr>
                <a:t>端线与中性线之间的电压，</a:t>
              </a:r>
              <a:endParaRPr lang="en-US" altLang="zh-CN" sz="2400" dirty="0">
                <a:latin typeface="仿宋" panose="02010609060101010101" pitchFamily="49" charset="-122"/>
                <a:ea typeface="仿宋" panose="02010609060101010101" pitchFamily="49" charset="-122"/>
                <a:cs typeface="Times New Roman" panose="02020603050405020304" pitchFamily="18" charset="0"/>
              </a:endParaRPr>
            </a:p>
            <a:p>
              <a:pPr eaLnBrk="0" hangingPunct="0">
                <a:buClr>
                  <a:schemeClr val="bg2"/>
                </a:buClr>
                <a:buSzPct val="75000"/>
                <a:buFont typeface="Wingdings" panose="05000000000000000000" pitchFamily="2" charset="2"/>
                <a:buNone/>
              </a:pPr>
              <a:r>
                <a:rPr lang="en-US" altLang="zh-CN" sz="2400" dirty="0">
                  <a:latin typeface="仿宋" panose="02010609060101010101" pitchFamily="49" charset="-122"/>
                  <a:ea typeface="仿宋" panose="02010609060101010101" pitchFamily="49" charset="-122"/>
                  <a:cs typeface="Times New Roman" panose="02020603050405020304" pitchFamily="18" charset="0"/>
                </a:rPr>
                <a:t>  </a:t>
              </a:r>
              <a:r>
                <a:rPr lang="zh-CN" altLang="en-US" sz="2400" dirty="0">
                  <a:latin typeface="仿宋" panose="02010609060101010101" pitchFamily="49" charset="-122"/>
                  <a:ea typeface="仿宋" panose="02010609060101010101" pitchFamily="49" charset="-122"/>
                  <a:cs typeface="Times New Roman" panose="02020603050405020304" pitchFamily="18" charset="0"/>
                </a:rPr>
                <a:t>      每相电源的电压：</a:t>
              </a:r>
              <a:r>
                <a:rPr lang="en-US" altLang="zh-CN" sz="2400" dirty="0">
                  <a:latin typeface="仿宋" panose="02010609060101010101" pitchFamily="49" charset="-122"/>
                  <a:ea typeface="仿宋" panose="02010609060101010101" pitchFamily="49" charset="-122"/>
                  <a:cs typeface="Times New Roman" panose="02020603050405020304" pitchFamily="18" charset="0"/>
                </a:rPr>
                <a:t> </a:t>
              </a:r>
            </a:p>
          </p:txBody>
        </p:sp>
        <p:grpSp>
          <p:nvGrpSpPr>
            <p:cNvPr id="23" name="组合 22"/>
            <p:cNvGrpSpPr/>
            <p:nvPr/>
          </p:nvGrpSpPr>
          <p:grpSpPr>
            <a:xfrm>
              <a:off x="9945315" y="2823576"/>
              <a:ext cx="1427419" cy="404521"/>
              <a:chOff x="10217958" y="1085740"/>
              <a:chExt cx="1427419" cy="403936"/>
            </a:xfrm>
          </p:grpSpPr>
          <mc:AlternateContent xmlns:mc="http://schemas.openxmlformats.org/markup-compatibility/2006" xmlns:a14="http://schemas.microsoft.com/office/drawing/2010/main">
            <mc:Choice Requires="a14">
              <p:sp>
                <p:nvSpPr>
                  <p:cNvPr id="316" name="文本框 315"/>
                  <p:cNvSpPr txBox="1"/>
                  <p:nvPr/>
                </p:nvSpPr>
                <p:spPr>
                  <a:xfrm>
                    <a:off x="10217958" y="1100308"/>
                    <a:ext cx="636072" cy="380873"/>
                  </a:xfrm>
                  <a:prstGeom prst="rect">
                    <a:avLst/>
                  </a:prstGeom>
                  <a:noFill/>
                </p:spPr>
                <p:txBody>
                  <a:bodyPr wrap="none" lIns="0" tIns="0" rIns="0" bIns="0" rtlCol="0">
                    <a:spAutoFit/>
                  </a:bodyPr>
                  <a:lstStyle/>
                  <a:p>
                    <a14:m>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smtClean="0">
                                <a:solidFill>
                                  <a:srgbClr val="0000FF"/>
                                </a:solidFill>
                                <a:latin typeface="Cambria Math" panose="02040503050406030204" pitchFamily="18" charset="0"/>
                              </a:rPr>
                              <m:t>1</m:t>
                            </m:r>
                          </m:sub>
                        </m:sSub>
                      </m:oMath>
                    </a14:m>
                    <a:r>
                      <a:rPr lang="zh-CN" altLang="en-US" sz="2400" dirty="0">
                        <a:solidFill>
                          <a:srgbClr val="0000FF"/>
                        </a:solidFill>
                      </a:rPr>
                      <a:t>，</a:t>
                    </a:r>
                  </a:p>
                </p:txBody>
              </p:sp>
            </mc:Choice>
            <mc:Fallback xmlns="">
              <p:sp>
                <p:nvSpPr>
                  <p:cNvPr id="316" name="文本框 315"/>
                  <p:cNvSpPr txBox="1">
                    <a:spLocks noRot="1" noChangeAspect="1" noMove="1" noResize="1" noEditPoints="1" noAdjustHandles="1" noChangeArrowheads="1" noChangeShapeType="1" noTextEdit="1"/>
                  </p:cNvSpPr>
                  <p:nvPr/>
                </p:nvSpPr>
                <p:spPr>
                  <a:xfrm>
                    <a:off x="10217958" y="1100308"/>
                    <a:ext cx="636072" cy="380873"/>
                  </a:xfrm>
                  <a:prstGeom prst="rect">
                    <a:avLst/>
                  </a:prstGeom>
                  <a:blipFill rotWithShape="1">
                    <a:blip r:embed="rId2"/>
                    <a:stretch>
                      <a:fillRect l="-17308" t="-28571" r="-27885" b="-3968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17" name="文本框 316"/>
                  <p:cNvSpPr txBox="1"/>
                  <p:nvPr/>
                </p:nvSpPr>
                <p:spPr>
                  <a:xfrm>
                    <a:off x="10778953" y="1108803"/>
                    <a:ext cx="264464"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2</m:t>
                              </m:r>
                            </m:sub>
                          </m:sSub>
                          <m:r>
                            <a:rPr lang="zh-CN" altLang="en-US" sz="2400" i="1">
                              <a:solidFill>
                                <a:srgbClr val="0000FF"/>
                              </a:solidFill>
                              <a:latin typeface="Cambria Math" panose="02040503050406030204" pitchFamily="18" charset="0"/>
                            </a:rPr>
                            <m:t>，</m:t>
                          </m:r>
                        </m:oMath>
                      </m:oMathPara>
                    </a14:m>
                    <a:endParaRPr lang="zh-CN" altLang="en-US" sz="2400" dirty="0">
                      <a:solidFill>
                        <a:srgbClr val="0000FF"/>
                      </a:solidFill>
                    </a:endParaRPr>
                  </a:p>
                </p:txBody>
              </p:sp>
            </mc:Choice>
            <mc:Fallback xmlns="">
              <p:sp>
                <p:nvSpPr>
                  <p:cNvPr id="317" name="文本框 316"/>
                  <p:cNvSpPr txBox="1">
                    <a:spLocks noRot="1" noChangeAspect="1" noMove="1" noResize="1" noEditPoints="1" noAdjustHandles="1" noChangeArrowheads="1" noChangeShapeType="1" noTextEdit="1"/>
                  </p:cNvSpPr>
                  <p:nvPr/>
                </p:nvSpPr>
                <p:spPr>
                  <a:xfrm>
                    <a:off x="10778953" y="1108803"/>
                    <a:ext cx="264464" cy="380873"/>
                  </a:xfrm>
                  <a:prstGeom prst="rect">
                    <a:avLst/>
                  </a:prstGeom>
                  <a:blipFill rotWithShape="1">
                    <a:blip r:embed="rId2"/>
                    <a:stretch>
                      <a:fillRect l="-41860" t="-17742" r="-158140" b="-145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18" name="文本框 317"/>
                  <p:cNvSpPr txBox="1"/>
                  <p:nvPr/>
                </p:nvSpPr>
                <p:spPr>
                  <a:xfrm>
                    <a:off x="11300900" y="1085740"/>
                    <a:ext cx="344477"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318" name="文本框 317"/>
                  <p:cNvSpPr txBox="1">
                    <a:spLocks noRot="1" noChangeAspect="1" noMove="1" noResize="1" noEditPoints="1" noAdjustHandles="1" noChangeArrowheads="1" noChangeShapeType="1" noTextEdit="1"/>
                  </p:cNvSpPr>
                  <p:nvPr/>
                </p:nvSpPr>
                <p:spPr>
                  <a:xfrm>
                    <a:off x="11300900" y="1085740"/>
                    <a:ext cx="344477" cy="380873"/>
                  </a:xfrm>
                  <a:prstGeom prst="rect">
                    <a:avLst/>
                  </a:prstGeom>
                  <a:blipFill rotWithShape="1">
                    <a:blip r:embed="rId2"/>
                    <a:stretch>
                      <a:fillRect l="-28070" t="-17742" r="-14035" b="-14516"/>
                    </a:stretch>
                  </a:blipFill>
                </p:spPr>
                <p:txBody>
                  <a:bodyPr/>
                  <a:lstStyle/>
                  <a:p>
                    <a:r>
                      <a:rPr lang="zh-CN" altLang="en-US">
                        <a:noFill/>
                      </a:rPr>
                      <a:t> </a:t>
                    </a:r>
                    <a:endParaRPr lang="zh-CN" altLang="en-US">
                      <a:noFill/>
                    </a:endParaRPr>
                  </a:p>
                </p:txBody>
              </p:sp>
            </mc:Fallback>
          </mc:AlternateContent>
        </p:grpSp>
      </p:grpSp>
      <p:grpSp>
        <p:nvGrpSpPr>
          <p:cNvPr id="13" name="组合 12"/>
          <p:cNvGrpSpPr/>
          <p:nvPr/>
        </p:nvGrpSpPr>
        <p:grpSpPr>
          <a:xfrm>
            <a:off x="6235989" y="5991284"/>
            <a:ext cx="5249863" cy="505612"/>
            <a:chOff x="6179855" y="5712069"/>
            <a:chExt cx="5249863" cy="505612"/>
          </a:xfrm>
        </p:grpSpPr>
        <p:sp>
          <p:nvSpPr>
            <p:cNvPr id="185" name="Rectangle 7"/>
            <p:cNvSpPr>
              <a:spLocks noChangeArrowheads="1"/>
            </p:cNvSpPr>
            <p:nvPr/>
          </p:nvSpPr>
          <p:spPr bwMode="auto">
            <a:xfrm>
              <a:off x="6179855" y="5712856"/>
              <a:ext cx="5249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Clr>
                  <a:schemeClr val="bg2"/>
                </a:buClr>
                <a:buSzPct val="75000"/>
                <a:buFont typeface="Wingdings" panose="05000000000000000000" pitchFamily="2" charset="2"/>
                <a:buNone/>
              </a:pPr>
              <a:r>
                <a:rPr lang="zh-CN" altLang="en-US" sz="2400" b="1" dirty="0">
                  <a:solidFill>
                    <a:srgbClr val="C00000"/>
                  </a:solidFill>
                  <a:latin typeface="华文琥珀" panose="02010800040101010101" pitchFamily="2" charset="-122"/>
                  <a:ea typeface="华文琥珀" panose="02010800040101010101" pitchFamily="2" charset="-122"/>
                  <a:cs typeface="Times New Roman" panose="02020603050405020304" pitchFamily="18" charset="0"/>
                </a:rPr>
                <a:t>▲</a:t>
              </a:r>
              <a:r>
                <a:rPr lang="zh-CN" altLang="en-US" sz="2400" b="1" dirty="0">
                  <a:solidFill>
                    <a:srgbClr val="C00000"/>
                  </a:solidFill>
                  <a:latin typeface="仿宋" panose="02010609060101010101" pitchFamily="49" charset="-122"/>
                  <a:ea typeface="仿宋" panose="02010609060101010101" pitchFamily="49" charset="-122"/>
                  <a:cs typeface="Times New Roman" panose="02020603050405020304" pitchFamily="18" charset="0"/>
                </a:rPr>
                <a:t>中性线电流</a:t>
              </a:r>
              <a:r>
                <a:rPr lang="en-US" altLang="zh-CN" sz="2400" b="1" dirty="0">
                  <a:latin typeface="仿宋" panose="02010609060101010101" pitchFamily="49" charset="-122"/>
                  <a:ea typeface="仿宋" panose="02010609060101010101" pitchFamily="49" charset="-122"/>
                  <a:cs typeface="Times New Roman" panose="02020603050405020304" pitchFamily="18" charset="0"/>
                </a:rPr>
                <a:t>—</a:t>
              </a:r>
              <a:r>
                <a:rPr lang="zh-CN" altLang="en-US" sz="2400" dirty="0">
                  <a:latin typeface="仿宋" panose="02010609060101010101" pitchFamily="49" charset="-122"/>
                  <a:ea typeface="仿宋" panose="02010609060101010101" pitchFamily="49" charset="-122"/>
                  <a:cs typeface="Times New Roman" panose="02020603050405020304" pitchFamily="18" charset="0"/>
                </a:rPr>
                <a:t>流过中性线的电流</a:t>
              </a:r>
            </a:p>
          </p:txBody>
        </p:sp>
        <mc:AlternateContent xmlns:mc="http://schemas.openxmlformats.org/markup-compatibility/2006" xmlns:a14="http://schemas.microsoft.com/office/drawing/2010/main">
          <mc:Choice Requires="a14">
            <p:sp>
              <p:nvSpPr>
                <p:cNvPr id="329" name="文本框 328"/>
                <p:cNvSpPr txBox="1"/>
                <p:nvPr/>
              </p:nvSpPr>
              <p:spPr>
                <a:xfrm>
                  <a:off x="10905756" y="5712069"/>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rPr>
                            </m:ctrlPr>
                          </m:sSubPr>
                          <m:e>
                            <m:acc>
                              <m:accPr>
                                <m:chr m:val="̇"/>
                                <m:ctrlPr>
                                  <a:rPr lang="en-US" altLang="zh-CN" sz="2400" i="1" smtClean="0">
                                    <a:solidFill>
                                      <a:srgbClr val="C00000"/>
                                    </a:solidFill>
                                    <a:latin typeface="Cambria Math" panose="02040503050406030204" pitchFamily="18" charset="0"/>
                                  </a:rPr>
                                </m:ctrlPr>
                              </m:accPr>
                              <m:e>
                                <m:r>
                                  <a:rPr lang="en-US" altLang="zh-CN" sz="2400" b="0" i="1" smtClean="0">
                                    <a:solidFill>
                                      <a:srgbClr val="C00000"/>
                                    </a:solidFill>
                                    <a:latin typeface="Cambria Math" panose="02040503050406030204" pitchFamily="18" charset="0"/>
                                  </a:rPr>
                                  <m:t>𝐼</m:t>
                                </m:r>
                              </m:e>
                            </m:acc>
                          </m:e>
                          <m:sub>
                            <m:r>
                              <m:rPr>
                                <m:sty m:val="p"/>
                              </m:rPr>
                              <a:rPr lang="en-US" altLang="zh-CN" sz="2400" b="0" i="0" smtClean="0">
                                <a:solidFill>
                                  <a:srgbClr val="C00000"/>
                                </a:solidFill>
                                <a:latin typeface="Cambria Math" panose="02040503050406030204" pitchFamily="18" charset="0"/>
                              </a:rPr>
                              <m:t>N</m:t>
                            </m:r>
                          </m:sub>
                        </m:sSub>
                      </m:oMath>
                    </m:oMathPara>
                  </a14:m>
                  <a:endParaRPr lang="zh-CN" altLang="en-US" sz="2400" dirty="0">
                    <a:solidFill>
                      <a:srgbClr val="0000FF"/>
                    </a:solidFill>
                  </a:endParaRPr>
                </a:p>
              </p:txBody>
            </p:sp>
          </mc:Choice>
          <mc:Fallback xmlns="">
            <p:sp>
              <p:nvSpPr>
                <p:cNvPr id="329" name="文本框 328"/>
                <p:cNvSpPr txBox="1">
                  <a:spLocks noRot="1" noChangeAspect="1" noMove="1" noResize="1" noEditPoints="1" noAdjustHandles="1" noChangeArrowheads="1" noChangeShapeType="1" noTextEdit="1"/>
                </p:cNvSpPr>
                <p:nvPr/>
              </p:nvSpPr>
              <p:spPr>
                <a:xfrm>
                  <a:off x="10905756" y="5712069"/>
                  <a:ext cx="466978" cy="380873"/>
                </a:xfrm>
                <a:prstGeom prst="rect">
                  <a:avLst/>
                </a:prstGeom>
                <a:blipFill rotWithShape="1">
                  <a:blip r:embed="rId3"/>
                  <a:stretch>
                    <a:fillRect l="-2597" t="-17742" b="-16129"/>
                  </a:stretch>
                </a:blipFill>
              </p:spPr>
              <p:txBody>
                <a:bodyPr/>
                <a:lstStyle/>
                <a:p>
                  <a:r>
                    <a:rPr lang="zh-CN" altLang="en-US">
                      <a:noFill/>
                    </a:rPr>
                    <a:t> </a:t>
                  </a:r>
                  <a:endParaRPr lang="zh-CN" altLang="en-US">
                    <a:noFill/>
                  </a:endParaRPr>
                </a:p>
              </p:txBody>
            </p:sp>
          </mc:Fallback>
        </mc:AlternateContent>
      </p:grpSp>
      <p:grpSp>
        <p:nvGrpSpPr>
          <p:cNvPr id="26" name="组合 25"/>
          <p:cNvGrpSpPr/>
          <p:nvPr/>
        </p:nvGrpSpPr>
        <p:grpSpPr>
          <a:xfrm>
            <a:off x="6230343" y="4724305"/>
            <a:ext cx="5710011" cy="461665"/>
            <a:chOff x="6230343" y="4724305"/>
            <a:chExt cx="5710011" cy="461665"/>
          </a:xfrm>
        </p:grpSpPr>
        <p:sp>
          <p:nvSpPr>
            <p:cNvPr id="186" name="Rectangle 10"/>
            <p:cNvSpPr>
              <a:spLocks noChangeArrowheads="1"/>
            </p:cNvSpPr>
            <p:nvPr/>
          </p:nvSpPr>
          <p:spPr bwMode="auto">
            <a:xfrm>
              <a:off x="6230343" y="4724305"/>
              <a:ext cx="48077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Clr>
                  <a:schemeClr val="bg2"/>
                </a:buClr>
                <a:buSzPct val="75000"/>
                <a:buFont typeface="Wingdings" panose="05000000000000000000" pitchFamily="2" charset="2"/>
                <a:buNone/>
              </a:pPr>
              <a:r>
                <a:rPr lang="zh-CN" altLang="en-US" sz="2400" b="1" dirty="0">
                  <a:solidFill>
                    <a:srgbClr val="0070C0"/>
                  </a:solidFill>
                  <a:latin typeface="华文琥珀" panose="02010800040101010101" pitchFamily="2" charset="-122"/>
                  <a:ea typeface="华文琥珀" panose="02010800040101010101" pitchFamily="2" charset="-122"/>
                  <a:cs typeface="Times New Roman" panose="02020603050405020304" pitchFamily="18" charset="0"/>
                </a:rPr>
                <a:t>▲</a:t>
              </a:r>
              <a:r>
                <a:rPr lang="zh-CN" altLang="en-US" sz="2400" b="1" dirty="0">
                  <a:solidFill>
                    <a:srgbClr val="0070C0"/>
                  </a:solidFill>
                  <a:latin typeface="仿宋" panose="02010609060101010101" pitchFamily="49" charset="-122"/>
                  <a:ea typeface="仿宋" panose="02010609060101010101" pitchFamily="49" charset="-122"/>
                  <a:cs typeface="Times New Roman" panose="02020603050405020304" pitchFamily="18" charset="0"/>
                </a:rPr>
                <a:t>相电流</a:t>
              </a:r>
              <a:r>
                <a:rPr lang="en-US" altLang="zh-CN" sz="2400" b="1" dirty="0">
                  <a:latin typeface="仿宋" panose="02010609060101010101" pitchFamily="49" charset="-122"/>
                  <a:ea typeface="仿宋" panose="02010609060101010101" pitchFamily="49" charset="-122"/>
                  <a:cs typeface="Times New Roman" panose="02020603050405020304" pitchFamily="18" charset="0"/>
                </a:rPr>
                <a:t>—</a:t>
              </a:r>
              <a:r>
                <a:rPr lang="zh-CN" altLang="en-US" sz="2400" dirty="0">
                  <a:latin typeface="仿宋" panose="02010609060101010101" pitchFamily="49" charset="-122"/>
                  <a:ea typeface="仿宋" panose="02010609060101010101" pitchFamily="49" charset="-122"/>
                  <a:cs typeface="Times New Roman" panose="02020603050405020304" pitchFamily="18" charset="0"/>
                </a:rPr>
                <a:t>流过每相电源的电流：</a:t>
              </a:r>
            </a:p>
          </p:txBody>
        </p:sp>
        <p:grpSp>
          <p:nvGrpSpPr>
            <p:cNvPr id="29" name="组合 28"/>
            <p:cNvGrpSpPr/>
            <p:nvPr/>
          </p:nvGrpSpPr>
          <p:grpSpPr>
            <a:xfrm>
              <a:off x="10765601" y="4730253"/>
              <a:ext cx="1174753" cy="409852"/>
              <a:chOff x="10800945" y="2814833"/>
              <a:chExt cx="1174753" cy="409852"/>
            </a:xfrm>
          </p:grpSpPr>
          <mc:AlternateContent xmlns:mc="http://schemas.openxmlformats.org/markup-compatibility/2006" xmlns:a14="http://schemas.microsoft.com/office/drawing/2010/main">
            <mc:Choice Requires="a14">
              <p:sp>
                <p:nvSpPr>
                  <p:cNvPr id="330" name="文本框 329"/>
                  <p:cNvSpPr txBox="1"/>
                  <p:nvPr/>
                </p:nvSpPr>
                <p:spPr>
                  <a:xfrm flipH="1">
                    <a:off x="11208310" y="2816810"/>
                    <a:ext cx="478099" cy="3874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B0F0"/>
                                  </a:solidFill>
                                  <a:latin typeface="Cambria Math" panose="02040503050406030204" pitchFamily="18" charset="0"/>
                                </a:rPr>
                              </m:ctrlPr>
                            </m:sSubPr>
                            <m:e>
                              <m:acc>
                                <m:accPr>
                                  <m:chr m:val="̇"/>
                                  <m:ctrlPr>
                                    <a:rPr lang="en-US" altLang="zh-CN" sz="2400" i="1" smtClean="0">
                                      <a:solidFill>
                                        <a:srgbClr val="00B0F0"/>
                                      </a:solidFill>
                                      <a:latin typeface="Cambria Math" panose="02040503050406030204" pitchFamily="18" charset="0"/>
                                    </a:rPr>
                                  </m:ctrlPr>
                                </m:accPr>
                                <m:e>
                                  <m:r>
                                    <a:rPr lang="en-US" altLang="zh-CN" sz="2400" b="0" i="1" smtClean="0">
                                      <a:solidFill>
                                        <a:srgbClr val="00B0F0"/>
                                      </a:solidFill>
                                      <a:latin typeface="Cambria Math" panose="02040503050406030204" pitchFamily="18" charset="0"/>
                                    </a:rPr>
                                    <m:t>𝐼</m:t>
                                  </m:r>
                                </m:e>
                              </m:acc>
                            </m:e>
                            <m:sub>
                              <m:r>
                                <m:rPr>
                                  <m:sty m:val="p"/>
                                </m:rPr>
                                <a:rPr lang="en-US" altLang="zh-CN" sz="2400" i="1">
                                  <a:solidFill>
                                    <a:srgbClr val="00B0F0"/>
                                  </a:solidFill>
                                  <a:latin typeface="Cambria Math" panose="02040503050406030204" pitchFamily="18" charset="0"/>
                                </a:rPr>
                                <m:t>V</m:t>
                              </m:r>
                              <m:r>
                                <a:rPr lang="zh-CN" altLang="en-US" sz="2400" i="1">
                                  <a:solidFill>
                                    <a:srgbClr val="00B0F0"/>
                                  </a:solidFill>
                                  <a:latin typeface="Cambria Math" panose="02040503050406030204" pitchFamily="18" charset="0"/>
                                </a:rPr>
                                <m:t>，</m:t>
                              </m:r>
                            </m:sub>
                          </m:sSub>
                        </m:oMath>
                      </m:oMathPara>
                    </a14:m>
                    <a:endParaRPr lang="zh-CN" altLang="en-US" sz="2400" dirty="0">
                      <a:solidFill>
                        <a:srgbClr val="00B0F0"/>
                      </a:solidFill>
                    </a:endParaRPr>
                  </a:p>
                </p:txBody>
              </p:sp>
            </mc:Choice>
            <mc:Fallback xmlns="">
              <p:sp>
                <p:nvSpPr>
                  <p:cNvPr id="330" name="文本框 329"/>
                  <p:cNvSpPr txBox="1">
                    <a:spLocks noRot="1" noChangeAspect="1" noMove="1" noResize="1" noEditPoints="1" noAdjustHandles="1" noChangeArrowheads="1" noChangeShapeType="1" noTextEdit="1"/>
                  </p:cNvSpPr>
                  <p:nvPr/>
                </p:nvSpPr>
                <p:spPr>
                  <a:xfrm flipH="1">
                    <a:off x="11208310" y="2816810"/>
                    <a:ext cx="478099" cy="387414"/>
                  </a:xfrm>
                  <a:prstGeom prst="rect">
                    <a:avLst/>
                  </a:prstGeom>
                  <a:blipFill rotWithShape="1">
                    <a:blip r:embed="rId2"/>
                    <a:stretch>
                      <a:fillRect l="-23077" t="-15873" r="-25641" b="-1587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31" name="文本框 330"/>
                  <p:cNvSpPr txBox="1"/>
                  <p:nvPr/>
                </p:nvSpPr>
                <p:spPr>
                  <a:xfrm>
                    <a:off x="11584764" y="2838189"/>
                    <a:ext cx="390934" cy="3864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9900"/>
                                  </a:solidFill>
                                  <a:latin typeface="Cambria Math" panose="02040503050406030204" pitchFamily="18" charset="0"/>
                                </a:rPr>
                              </m:ctrlPr>
                            </m:sSubPr>
                            <m:e>
                              <m:acc>
                                <m:accPr>
                                  <m:chr m:val="̇"/>
                                  <m:ctrlPr>
                                    <a:rPr lang="en-US" altLang="zh-CN" sz="2400" i="1" smtClean="0">
                                      <a:solidFill>
                                        <a:srgbClr val="FF9900"/>
                                      </a:solidFill>
                                      <a:latin typeface="Cambria Math" panose="02040503050406030204" pitchFamily="18" charset="0"/>
                                    </a:rPr>
                                  </m:ctrlPr>
                                </m:accPr>
                                <m:e>
                                  <m:r>
                                    <a:rPr lang="en-US" altLang="zh-CN" sz="2400" b="0" i="1" smtClean="0">
                                      <a:solidFill>
                                        <a:srgbClr val="FF9900"/>
                                      </a:solidFill>
                                      <a:latin typeface="Cambria Math" panose="02040503050406030204" pitchFamily="18" charset="0"/>
                                    </a:rPr>
                                    <m:t>𝐼</m:t>
                                  </m:r>
                                </m:e>
                              </m:acc>
                            </m:e>
                            <m:sub>
                              <m:r>
                                <m:rPr>
                                  <m:sty m:val="p"/>
                                </m:rPr>
                                <a:rPr lang="en-US" altLang="zh-CN" sz="2400" i="1">
                                  <a:solidFill>
                                    <a:srgbClr val="FF9900"/>
                                  </a:solidFill>
                                  <a:latin typeface="Cambria Math" panose="02040503050406030204" pitchFamily="18" charset="0"/>
                                </a:rPr>
                                <m:t>W</m:t>
                              </m:r>
                            </m:sub>
                          </m:sSub>
                        </m:oMath>
                      </m:oMathPara>
                    </a14:m>
                    <a:endParaRPr lang="zh-CN" altLang="en-US" sz="2400" dirty="0">
                      <a:solidFill>
                        <a:srgbClr val="0000FF"/>
                      </a:solidFill>
                    </a:endParaRPr>
                  </a:p>
                </p:txBody>
              </p:sp>
            </mc:Choice>
            <mc:Fallback xmlns="">
              <p:sp>
                <p:nvSpPr>
                  <p:cNvPr id="331" name="文本框 330"/>
                  <p:cNvSpPr txBox="1">
                    <a:spLocks noRot="1" noChangeAspect="1" noMove="1" noResize="1" noEditPoints="1" noAdjustHandles="1" noChangeArrowheads="1" noChangeShapeType="1" noTextEdit="1"/>
                  </p:cNvSpPr>
                  <p:nvPr/>
                </p:nvSpPr>
                <p:spPr>
                  <a:xfrm>
                    <a:off x="11584764" y="2838189"/>
                    <a:ext cx="390934" cy="386496"/>
                  </a:xfrm>
                  <a:prstGeom prst="rect">
                    <a:avLst/>
                  </a:prstGeom>
                  <a:blipFill rotWithShape="1">
                    <a:blip r:embed="rId2"/>
                    <a:stretch>
                      <a:fillRect l="-20313" t="-15625" r="-10938" b="-125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32" name="文本框 331"/>
                  <p:cNvSpPr txBox="1"/>
                  <p:nvPr/>
                </p:nvSpPr>
                <p:spPr>
                  <a:xfrm>
                    <a:off x="10800945" y="2814833"/>
                    <a:ext cx="466978" cy="3874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m:rPr>
                                  <m:sty m:val="p"/>
                                </m:rPr>
                                <a:rPr lang="en-US" altLang="zh-CN" sz="2400" i="1">
                                  <a:solidFill>
                                    <a:srgbClr val="FF0000"/>
                                  </a:solidFill>
                                  <a:latin typeface="Cambria Math" panose="02040503050406030204" pitchFamily="18" charset="0"/>
                                </a:rPr>
                                <m:t>U</m:t>
                              </m:r>
                              <m:r>
                                <a:rPr lang="zh-CN" altLang="en-US" sz="2400" i="1" smtClean="0">
                                  <a:solidFill>
                                    <a:srgbClr val="FF0000"/>
                                  </a:solidFill>
                                  <a:latin typeface="Cambria Math" panose="02040503050406030204" pitchFamily="18" charset="0"/>
                                </a:rPr>
                                <m:t>，</m:t>
                              </m:r>
                            </m:sub>
                          </m:sSub>
                        </m:oMath>
                      </m:oMathPara>
                    </a14:m>
                    <a:endParaRPr lang="zh-CN" altLang="en-US" sz="2400" dirty="0">
                      <a:solidFill>
                        <a:srgbClr val="0000FF"/>
                      </a:solidFill>
                    </a:endParaRPr>
                  </a:p>
                </p:txBody>
              </p:sp>
            </mc:Choice>
            <mc:Fallback xmlns="">
              <p:sp>
                <p:nvSpPr>
                  <p:cNvPr id="332" name="文本框 331"/>
                  <p:cNvSpPr txBox="1">
                    <a:spLocks noRot="1" noChangeAspect="1" noMove="1" noResize="1" noEditPoints="1" noAdjustHandles="1" noChangeArrowheads="1" noChangeShapeType="1" noTextEdit="1"/>
                  </p:cNvSpPr>
                  <p:nvPr/>
                </p:nvSpPr>
                <p:spPr>
                  <a:xfrm>
                    <a:off x="10800945" y="2814833"/>
                    <a:ext cx="466978" cy="387414"/>
                  </a:xfrm>
                  <a:prstGeom prst="rect">
                    <a:avLst/>
                  </a:prstGeom>
                  <a:blipFill rotWithShape="1">
                    <a:blip r:embed="rId2"/>
                    <a:stretch>
                      <a:fillRect l="-23684" t="-14063" r="-31579" b="-14063"/>
                    </a:stretch>
                  </a:blipFill>
                </p:spPr>
                <p:txBody>
                  <a:bodyPr/>
                  <a:lstStyle/>
                  <a:p>
                    <a:r>
                      <a:rPr lang="zh-CN" altLang="en-US">
                        <a:noFill/>
                      </a:rPr>
                      <a:t> </a:t>
                    </a:r>
                    <a:endParaRPr lang="zh-CN" altLang="en-US">
                      <a:noFill/>
                    </a:endParaRPr>
                  </a:p>
                </p:txBody>
              </p:sp>
            </mc:Fallback>
          </mc:AlternateContent>
        </p:grpSp>
      </p:grpSp>
      <p:grpSp>
        <p:nvGrpSpPr>
          <p:cNvPr id="14" name="组合 13"/>
          <p:cNvGrpSpPr/>
          <p:nvPr/>
        </p:nvGrpSpPr>
        <p:grpSpPr>
          <a:xfrm>
            <a:off x="6235989" y="5356689"/>
            <a:ext cx="5516693" cy="468764"/>
            <a:chOff x="6134791" y="5017030"/>
            <a:chExt cx="5516693" cy="468764"/>
          </a:xfrm>
        </p:grpSpPr>
        <p:sp>
          <p:nvSpPr>
            <p:cNvPr id="187" name="Rectangle 11"/>
            <p:cNvSpPr>
              <a:spLocks noChangeArrowheads="1"/>
            </p:cNvSpPr>
            <p:nvPr/>
          </p:nvSpPr>
          <p:spPr bwMode="auto">
            <a:xfrm>
              <a:off x="6134791" y="5024129"/>
              <a:ext cx="44999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Clr>
                  <a:schemeClr val="bg2"/>
                </a:buClr>
                <a:buSzPct val="75000"/>
                <a:buFont typeface="Wingdings" panose="05000000000000000000" pitchFamily="2" charset="2"/>
                <a:buNone/>
              </a:pPr>
              <a:r>
                <a:rPr lang="zh-CN" altLang="en-US" sz="2400" b="1" dirty="0">
                  <a:solidFill>
                    <a:srgbClr val="0070C0"/>
                  </a:solidFill>
                  <a:latin typeface="华文琥珀" panose="02010800040101010101" pitchFamily="2" charset="-122"/>
                  <a:ea typeface="华文琥珀" panose="02010800040101010101" pitchFamily="2" charset="-122"/>
                  <a:cs typeface="Times New Roman" panose="02020603050405020304" pitchFamily="18" charset="0"/>
                </a:rPr>
                <a:t>▲</a:t>
              </a:r>
              <a:r>
                <a:rPr lang="zh-CN" altLang="en-US" sz="2400" b="1" dirty="0">
                  <a:solidFill>
                    <a:srgbClr val="0070C0"/>
                  </a:solidFill>
                  <a:latin typeface="仿宋" panose="02010609060101010101" pitchFamily="49" charset="-122"/>
                  <a:ea typeface="仿宋" panose="02010609060101010101" pitchFamily="49" charset="-122"/>
                  <a:cs typeface="Times New Roman" panose="02020603050405020304" pitchFamily="18" charset="0"/>
                </a:rPr>
                <a:t>线电流</a:t>
              </a:r>
              <a:r>
                <a:rPr lang="en-US" altLang="zh-CN" sz="2400" b="1" dirty="0">
                  <a:latin typeface="仿宋" panose="02010609060101010101" pitchFamily="49" charset="-122"/>
                  <a:ea typeface="仿宋" panose="02010609060101010101" pitchFamily="49" charset="-122"/>
                  <a:cs typeface="Times New Roman" panose="02020603050405020304" pitchFamily="18" charset="0"/>
                </a:rPr>
                <a:t>—</a:t>
              </a:r>
              <a:r>
                <a:rPr lang="zh-CN" altLang="en-US" sz="2400" dirty="0">
                  <a:latin typeface="仿宋" panose="02010609060101010101" pitchFamily="49" charset="-122"/>
                  <a:ea typeface="仿宋" panose="02010609060101010101" pitchFamily="49" charset="-122"/>
                  <a:cs typeface="Times New Roman" panose="02020603050405020304" pitchFamily="18" charset="0"/>
                </a:rPr>
                <a:t>流过端线上的电流：</a:t>
              </a:r>
            </a:p>
          </p:txBody>
        </p:sp>
        <p:grpSp>
          <p:nvGrpSpPr>
            <p:cNvPr id="333" name="组合 332"/>
            <p:cNvGrpSpPr/>
            <p:nvPr/>
          </p:nvGrpSpPr>
          <p:grpSpPr>
            <a:xfrm>
              <a:off x="10476731" y="5017030"/>
              <a:ext cx="1174753" cy="409852"/>
              <a:chOff x="10800945" y="2814833"/>
              <a:chExt cx="1174753" cy="409852"/>
            </a:xfrm>
          </p:grpSpPr>
          <mc:AlternateContent xmlns:mc="http://schemas.openxmlformats.org/markup-compatibility/2006" xmlns:a14="http://schemas.microsoft.com/office/drawing/2010/main">
            <mc:Choice Requires="a14">
              <p:sp>
                <p:nvSpPr>
                  <p:cNvPr id="334" name="文本框 333"/>
                  <p:cNvSpPr txBox="1"/>
                  <p:nvPr/>
                </p:nvSpPr>
                <p:spPr>
                  <a:xfrm flipH="1">
                    <a:off x="11208310" y="2816810"/>
                    <a:ext cx="478099" cy="3874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smtClean="0">
                                  <a:solidFill>
                                    <a:srgbClr val="FF0000"/>
                                  </a:solidFill>
                                  <a:latin typeface="Cambria Math" panose="02040503050406030204" pitchFamily="18" charset="0"/>
                                </a:rPr>
                                <m:t>2</m:t>
                              </m:r>
                              <m:r>
                                <a:rPr lang="zh-CN" altLang="en-US" sz="2400" i="1">
                                  <a:solidFill>
                                    <a:srgbClr val="FF0000"/>
                                  </a:solidFill>
                                  <a:latin typeface="Cambria Math" panose="02040503050406030204" pitchFamily="18" charset="0"/>
                                </a:rPr>
                                <m:t>，</m:t>
                              </m:r>
                            </m:sub>
                          </m:sSub>
                        </m:oMath>
                      </m:oMathPara>
                    </a14:m>
                    <a:endParaRPr lang="zh-CN" altLang="en-US" sz="2400" dirty="0">
                      <a:solidFill>
                        <a:srgbClr val="0000FF"/>
                      </a:solidFill>
                    </a:endParaRPr>
                  </a:p>
                </p:txBody>
              </p:sp>
            </mc:Choice>
            <mc:Fallback xmlns="">
              <p:sp>
                <p:nvSpPr>
                  <p:cNvPr id="334" name="文本框 333"/>
                  <p:cNvSpPr txBox="1">
                    <a:spLocks noRot="1" noChangeAspect="1" noMove="1" noResize="1" noEditPoints="1" noAdjustHandles="1" noChangeArrowheads="1" noChangeShapeType="1" noTextEdit="1"/>
                  </p:cNvSpPr>
                  <p:nvPr/>
                </p:nvSpPr>
                <p:spPr>
                  <a:xfrm flipH="1">
                    <a:off x="11208310" y="2816810"/>
                    <a:ext cx="478099" cy="387414"/>
                  </a:xfrm>
                  <a:prstGeom prst="rect">
                    <a:avLst/>
                  </a:prstGeom>
                  <a:blipFill rotWithShape="1">
                    <a:blip r:embed="rId2"/>
                    <a:stretch>
                      <a:fillRect l="-23077" t="-14063" r="-20513" b="-125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35" name="文本框 334"/>
                  <p:cNvSpPr txBox="1"/>
                  <p:nvPr/>
                </p:nvSpPr>
                <p:spPr>
                  <a:xfrm>
                    <a:off x="11584764" y="2838189"/>
                    <a:ext cx="390934" cy="3864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a:solidFill>
                                    <a:srgbClr val="FF0000"/>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335" name="文本框 334"/>
                  <p:cNvSpPr txBox="1">
                    <a:spLocks noRot="1" noChangeAspect="1" noMove="1" noResize="1" noEditPoints="1" noAdjustHandles="1" noChangeArrowheads="1" noChangeShapeType="1" noTextEdit="1"/>
                  </p:cNvSpPr>
                  <p:nvPr/>
                </p:nvSpPr>
                <p:spPr>
                  <a:xfrm>
                    <a:off x="11584764" y="2838189"/>
                    <a:ext cx="390934" cy="386496"/>
                  </a:xfrm>
                  <a:prstGeom prst="rect">
                    <a:avLst/>
                  </a:prstGeom>
                  <a:blipFill rotWithShape="1">
                    <a:blip r:embed="rId2"/>
                    <a:stretch>
                      <a:fillRect l="-7692" t="-17460" r="-1538"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36" name="文本框 335"/>
                  <p:cNvSpPr txBox="1"/>
                  <p:nvPr/>
                </p:nvSpPr>
                <p:spPr>
                  <a:xfrm>
                    <a:off x="10800945" y="2814833"/>
                    <a:ext cx="466978" cy="3874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smtClean="0">
                                  <a:solidFill>
                                    <a:srgbClr val="FF0000"/>
                                  </a:solidFill>
                                  <a:latin typeface="Cambria Math" panose="02040503050406030204" pitchFamily="18" charset="0"/>
                                </a:rPr>
                                <m:t>1</m:t>
                              </m:r>
                              <m:r>
                                <a:rPr lang="zh-CN" altLang="en-US" sz="2400" i="1" smtClean="0">
                                  <a:solidFill>
                                    <a:srgbClr val="FF0000"/>
                                  </a:solidFill>
                                  <a:latin typeface="Cambria Math" panose="02040503050406030204" pitchFamily="18" charset="0"/>
                                </a:rPr>
                                <m:t>，</m:t>
                              </m:r>
                            </m:sub>
                          </m:sSub>
                        </m:oMath>
                      </m:oMathPara>
                    </a14:m>
                    <a:endParaRPr lang="zh-CN" altLang="en-US" sz="2400" dirty="0">
                      <a:solidFill>
                        <a:srgbClr val="0000FF"/>
                      </a:solidFill>
                    </a:endParaRPr>
                  </a:p>
                </p:txBody>
              </p:sp>
            </mc:Choice>
            <mc:Fallback xmlns="">
              <p:sp>
                <p:nvSpPr>
                  <p:cNvPr id="336" name="文本框 335"/>
                  <p:cNvSpPr txBox="1">
                    <a:spLocks noRot="1" noChangeAspect="1" noMove="1" noResize="1" noEditPoints="1" noAdjustHandles="1" noChangeArrowheads="1" noChangeShapeType="1" noTextEdit="1"/>
                  </p:cNvSpPr>
                  <p:nvPr/>
                </p:nvSpPr>
                <p:spPr>
                  <a:xfrm>
                    <a:off x="10800945" y="2814833"/>
                    <a:ext cx="466978" cy="387414"/>
                  </a:xfrm>
                  <a:prstGeom prst="rect">
                    <a:avLst/>
                  </a:prstGeom>
                  <a:blipFill rotWithShape="1">
                    <a:blip r:embed="rId2"/>
                    <a:stretch>
                      <a:fillRect l="-23377" t="-15625" r="-20779" b="-12500"/>
                    </a:stretch>
                  </a:blipFill>
                </p:spPr>
                <p:txBody>
                  <a:bodyPr/>
                  <a:lstStyle/>
                  <a:p>
                    <a:r>
                      <a:rPr lang="zh-CN" altLang="en-US">
                        <a:noFill/>
                      </a:rPr>
                      <a:t> </a:t>
                    </a:r>
                    <a:endParaRPr lang="zh-CN" altLang="en-US">
                      <a:noFill/>
                    </a:endParaRPr>
                  </a:p>
                </p:txBody>
              </p:sp>
            </mc:Fallback>
          </mc:AlternateContent>
        </p:grpSp>
      </p:grpSp>
      <p:grpSp>
        <p:nvGrpSpPr>
          <p:cNvPr id="10" name="组合 9"/>
          <p:cNvGrpSpPr/>
          <p:nvPr/>
        </p:nvGrpSpPr>
        <p:grpSpPr>
          <a:xfrm>
            <a:off x="94695" y="3098574"/>
            <a:ext cx="5509523" cy="3606755"/>
            <a:chOff x="305170" y="3247225"/>
            <a:chExt cx="5509523" cy="3606755"/>
          </a:xfrm>
        </p:grpSpPr>
        <p:grpSp>
          <p:nvGrpSpPr>
            <p:cNvPr id="3" name="组合 2"/>
            <p:cNvGrpSpPr/>
            <p:nvPr/>
          </p:nvGrpSpPr>
          <p:grpSpPr>
            <a:xfrm>
              <a:off x="305170" y="3257836"/>
              <a:ext cx="5509523" cy="3596144"/>
              <a:chOff x="74808" y="2762711"/>
              <a:chExt cx="6049160" cy="3946999"/>
            </a:xfrm>
          </p:grpSpPr>
          <p:sp>
            <p:nvSpPr>
              <p:cNvPr id="2" name="椭圆 1"/>
              <p:cNvSpPr/>
              <p:nvPr/>
            </p:nvSpPr>
            <p:spPr>
              <a:xfrm>
                <a:off x="588528" y="3149510"/>
                <a:ext cx="2340000" cy="2340000"/>
              </a:xfrm>
              <a:prstGeom prst="ellipse">
                <a:avLst/>
              </a:prstGeom>
              <a:solidFill>
                <a:schemeClr val="accent1">
                  <a:lumMod val="20000"/>
                  <a:lumOff val="8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8" name="组合 127"/>
              <p:cNvGrpSpPr/>
              <p:nvPr/>
            </p:nvGrpSpPr>
            <p:grpSpPr>
              <a:xfrm>
                <a:off x="425873" y="2844363"/>
                <a:ext cx="5533609" cy="3503872"/>
                <a:chOff x="3375993" y="2501822"/>
                <a:chExt cx="5533609" cy="3503872"/>
              </a:xfrm>
            </p:grpSpPr>
            <p:cxnSp>
              <p:nvCxnSpPr>
                <p:cNvPr id="129" name="直接连接符 128"/>
                <p:cNvCxnSpPr/>
                <p:nvPr/>
              </p:nvCxnSpPr>
              <p:spPr>
                <a:xfrm>
                  <a:off x="3504324" y="4706819"/>
                  <a:ext cx="0" cy="1217702"/>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nvGrpSpPr>
                <p:cNvPr id="130" name="组合 129"/>
                <p:cNvGrpSpPr/>
                <p:nvPr/>
              </p:nvGrpSpPr>
              <p:grpSpPr>
                <a:xfrm>
                  <a:off x="3375993" y="2501822"/>
                  <a:ext cx="5533609" cy="3503872"/>
                  <a:chOff x="3375993" y="2501822"/>
                  <a:chExt cx="5533609" cy="3503872"/>
                </a:xfrm>
              </p:grpSpPr>
              <p:grpSp>
                <p:nvGrpSpPr>
                  <p:cNvPr id="131" name="组合 130"/>
                  <p:cNvGrpSpPr/>
                  <p:nvPr/>
                </p:nvGrpSpPr>
                <p:grpSpPr>
                  <a:xfrm>
                    <a:off x="3375993" y="2555957"/>
                    <a:ext cx="5293482" cy="1916045"/>
                    <a:chOff x="6963886" y="1906246"/>
                    <a:chExt cx="5293482" cy="2153801"/>
                  </a:xfrm>
                </p:grpSpPr>
                <p:grpSp>
                  <p:nvGrpSpPr>
                    <p:cNvPr id="137" name="组合 136"/>
                    <p:cNvGrpSpPr/>
                    <p:nvPr/>
                  </p:nvGrpSpPr>
                  <p:grpSpPr>
                    <a:xfrm>
                      <a:off x="6963886" y="1906301"/>
                      <a:ext cx="2675995" cy="2153746"/>
                      <a:chOff x="6963886" y="1635602"/>
                      <a:chExt cx="2675995" cy="1827706"/>
                    </a:xfrm>
                  </p:grpSpPr>
                  <p:grpSp>
                    <p:nvGrpSpPr>
                      <p:cNvPr id="139" name="组合 138"/>
                      <p:cNvGrpSpPr/>
                      <p:nvPr/>
                    </p:nvGrpSpPr>
                    <p:grpSpPr>
                      <a:xfrm>
                        <a:off x="6963886" y="1635602"/>
                        <a:ext cx="2675995" cy="1827706"/>
                        <a:chOff x="6963886" y="1635602"/>
                        <a:chExt cx="2675995" cy="1827706"/>
                      </a:xfrm>
                    </p:grpSpPr>
                    <p:grpSp>
                      <p:nvGrpSpPr>
                        <p:cNvPr id="141" name="组合 140"/>
                        <p:cNvGrpSpPr/>
                        <p:nvPr/>
                      </p:nvGrpSpPr>
                      <p:grpSpPr>
                        <a:xfrm>
                          <a:off x="8297370" y="1635602"/>
                          <a:ext cx="90488" cy="1354996"/>
                          <a:chOff x="7747300" y="2413042"/>
                          <a:chExt cx="90488" cy="1354996"/>
                        </a:xfrm>
                      </p:grpSpPr>
                      <p:grpSp>
                        <p:nvGrpSpPr>
                          <p:cNvPr id="158" name="Group 32"/>
                          <p:cNvGrpSpPr/>
                          <p:nvPr/>
                        </p:nvGrpSpPr>
                        <p:grpSpPr bwMode="auto">
                          <a:xfrm rot="5400000">
                            <a:off x="7491712" y="3066450"/>
                            <a:ext cx="601663" cy="90488"/>
                            <a:chOff x="0" y="0"/>
                            <a:chExt cx="379" cy="45"/>
                          </a:xfrm>
                        </p:grpSpPr>
                        <p:sp>
                          <p:nvSpPr>
                            <p:cNvPr id="161" name="Arc 33"/>
                            <p:cNvSpPr/>
                            <p:nvPr/>
                          </p:nvSpPr>
                          <p:spPr bwMode="auto">
                            <a:xfrm rot="5400000" flipH="1" flipV="1">
                              <a:off x="23"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2" name="Arc 34"/>
                            <p:cNvSpPr/>
                            <p:nvPr/>
                          </p:nvSpPr>
                          <p:spPr bwMode="auto">
                            <a:xfrm rot="5400000" flipH="1" flipV="1">
                              <a:off x="118"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 name="Arc 35"/>
                            <p:cNvSpPr/>
                            <p:nvPr/>
                          </p:nvSpPr>
                          <p:spPr bwMode="auto">
                            <a:xfrm rot="5400000" flipH="1" flipV="1">
                              <a:off x="214"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 name="Arc 36"/>
                            <p:cNvSpPr/>
                            <p:nvPr/>
                          </p:nvSpPr>
                          <p:spPr bwMode="auto">
                            <a:xfrm rot="5400000" flipH="1" flipV="1">
                              <a:off x="310"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159" name="直接连接符 158"/>
                          <p:cNvCxnSpPr/>
                          <p:nvPr/>
                        </p:nvCxnSpPr>
                        <p:spPr>
                          <a:xfrm>
                            <a:off x="7747300" y="2413042"/>
                            <a:ext cx="0" cy="3971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7762048" y="3408038"/>
                            <a:ext cx="0" cy="36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rot="14400000">
                          <a:off x="7622029" y="2626149"/>
                          <a:ext cx="90488" cy="1406774"/>
                          <a:chOff x="7747300" y="2361264"/>
                          <a:chExt cx="90488" cy="1406774"/>
                        </a:xfrm>
                      </p:grpSpPr>
                      <p:grpSp>
                        <p:nvGrpSpPr>
                          <p:cNvPr id="151" name="Group 32"/>
                          <p:cNvGrpSpPr/>
                          <p:nvPr/>
                        </p:nvGrpSpPr>
                        <p:grpSpPr bwMode="auto">
                          <a:xfrm rot="5400000">
                            <a:off x="7491712" y="3066450"/>
                            <a:ext cx="601663" cy="90488"/>
                            <a:chOff x="0" y="0"/>
                            <a:chExt cx="379" cy="45"/>
                          </a:xfrm>
                        </p:grpSpPr>
                        <p:sp>
                          <p:nvSpPr>
                            <p:cNvPr id="154" name="Arc 33"/>
                            <p:cNvSpPr/>
                            <p:nvPr/>
                          </p:nvSpPr>
                          <p:spPr bwMode="auto">
                            <a:xfrm rot="5400000" flipH="1" flipV="1">
                              <a:off x="23"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5" name="Arc 34"/>
                            <p:cNvSpPr/>
                            <p:nvPr/>
                          </p:nvSpPr>
                          <p:spPr bwMode="auto">
                            <a:xfrm rot="5400000" flipH="1" flipV="1">
                              <a:off x="118"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6" name="Arc 35"/>
                            <p:cNvSpPr/>
                            <p:nvPr/>
                          </p:nvSpPr>
                          <p:spPr bwMode="auto">
                            <a:xfrm rot="5400000" flipH="1" flipV="1">
                              <a:off x="214"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7" name="Arc 36"/>
                            <p:cNvSpPr/>
                            <p:nvPr/>
                          </p:nvSpPr>
                          <p:spPr bwMode="auto">
                            <a:xfrm rot="5400000" flipH="1" flipV="1">
                              <a:off x="310"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152" name="直接连接符 151"/>
                          <p:cNvCxnSpPr/>
                          <p:nvPr/>
                        </p:nvCxnSpPr>
                        <p:spPr>
                          <a:xfrm>
                            <a:off x="7757575" y="2361264"/>
                            <a:ext cx="0" cy="46800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7747300" y="3408038"/>
                            <a:ext cx="0" cy="36000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rot="7200000">
                          <a:off x="8887310" y="2710737"/>
                          <a:ext cx="90488" cy="1414654"/>
                          <a:chOff x="7747300" y="2353384"/>
                          <a:chExt cx="90488" cy="1414654"/>
                        </a:xfrm>
                      </p:grpSpPr>
                      <p:grpSp>
                        <p:nvGrpSpPr>
                          <p:cNvPr id="144" name="Group 32"/>
                          <p:cNvGrpSpPr/>
                          <p:nvPr/>
                        </p:nvGrpSpPr>
                        <p:grpSpPr bwMode="auto">
                          <a:xfrm rot="5400000">
                            <a:off x="7491712" y="3066450"/>
                            <a:ext cx="601663" cy="90488"/>
                            <a:chOff x="0" y="0"/>
                            <a:chExt cx="379" cy="45"/>
                          </a:xfrm>
                        </p:grpSpPr>
                        <p:sp>
                          <p:nvSpPr>
                            <p:cNvPr id="147" name="Arc 33"/>
                            <p:cNvSpPr/>
                            <p:nvPr/>
                          </p:nvSpPr>
                          <p:spPr bwMode="auto">
                            <a:xfrm rot="5400000" flipH="1" flipV="1">
                              <a:off x="23"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8" name="Arc 34"/>
                            <p:cNvSpPr/>
                            <p:nvPr/>
                          </p:nvSpPr>
                          <p:spPr bwMode="auto">
                            <a:xfrm rot="5400000" flipH="1" flipV="1">
                              <a:off x="118"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 name="Arc 35"/>
                            <p:cNvSpPr/>
                            <p:nvPr/>
                          </p:nvSpPr>
                          <p:spPr bwMode="auto">
                            <a:xfrm rot="5400000" flipH="1" flipV="1">
                              <a:off x="214"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 name="Arc 36"/>
                            <p:cNvSpPr/>
                            <p:nvPr/>
                          </p:nvSpPr>
                          <p:spPr bwMode="auto">
                            <a:xfrm rot="5400000" flipH="1" flipV="1">
                              <a:off x="310"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145" name="直接连接符 144"/>
                          <p:cNvCxnSpPr/>
                          <p:nvPr/>
                        </p:nvCxnSpPr>
                        <p:spPr>
                          <a:xfrm>
                            <a:off x="7748611" y="2353384"/>
                            <a:ext cx="0" cy="468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7747300" y="3408038"/>
                            <a:ext cx="0" cy="360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sp>
                    <p:nvSpPr>
                      <p:cNvPr id="140" name="椭圆 139"/>
                      <p:cNvSpPr/>
                      <p:nvPr/>
                    </p:nvSpPr>
                    <p:spPr>
                      <a:xfrm>
                        <a:off x="8233494" y="2943426"/>
                        <a:ext cx="144000" cy="137364"/>
                      </a:xfrm>
                      <a:prstGeom prst="ellipse">
                        <a:avLst/>
                      </a:prstGeom>
                      <a:solidFill>
                        <a:srgbClr val="FF00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8" name="直接连接符 137"/>
                    <p:cNvCxnSpPr/>
                    <p:nvPr/>
                  </p:nvCxnSpPr>
                  <p:spPr>
                    <a:xfrm flipV="1">
                      <a:off x="8297368" y="1906246"/>
                      <a:ext cx="3960000"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cxnSp>
                <p:nvCxnSpPr>
                  <p:cNvPr id="132" name="直接连接符 131"/>
                  <p:cNvCxnSpPr/>
                  <p:nvPr/>
                </p:nvCxnSpPr>
                <p:spPr>
                  <a:xfrm flipV="1">
                    <a:off x="3488558" y="5937992"/>
                    <a:ext cx="5328000" cy="0"/>
                  </a:xfrm>
                  <a:prstGeom prst="line">
                    <a:avLst/>
                  </a:prstGeom>
                  <a:ln w="28575">
                    <a:solidFill>
                      <a:srgbClr val="FF9900"/>
                    </a:solidFill>
                  </a:ln>
                </p:spPr>
                <p:style>
                  <a:lnRef idx="1">
                    <a:schemeClr val="dk1"/>
                  </a:lnRef>
                  <a:fillRef idx="0">
                    <a:schemeClr val="dk1"/>
                  </a:fillRef>
                  <a:effectRef idx="0">
                    <a:schemeClr val="dk1"/>
                  </a:effectRef>
                  <a:fontRef idx="minor">
                    <a:schemeClr val="tx1"/>
                  </a:fontRef>
                </p:style>
              </p:cxnSp>
              <p:cxnSp>
                <p:nvCxnSpPr>
                  <p:cNvPr id="133" name="直接连接符 132"/>
                  <p:cNvCxnSpPr/>
                  <p:nvPr/>
                </p:nvCxnSpPr>
                <p:spPr>
                  <a:xfrm flipV="1">
                    <a:off x="5980251" y="4738351"/>
                    <a:ext cx="2772000" cy="0"/>
                  </a:xfrm>
                  <a:prstGeom prst="line">
                    <a:avLst/>
                  </a:prstGeom>
                  <a:ln w="28575">
                    <a:solidFill>
                      <a:srgbClr val="00B0F0"/>
                    </a:solidFill>
                  </a:ln>
                </p:spPr>
                <p:style>
                  <a:lnRef idx="1">
                    <a:schemeClr val="dk1"/>
                  </a:lnRef>
                  <a:fillRef idx="0">
                    <a:schemeClr val="dk1"/>
                  </a:fillRef>
                  <a:effectRef idx="0">
                    <a:schemeClr val="dk1"/>
                  </a:effectRef>
                  <a:fontRef idx="minor">
                    <a:schemeClr val="tx1"/>
                  </a:fontRef>
                </p:style>
              </p:cxnSp>
              <p:sp>
                <p:nvSpPr>
                  <p:cNvPr id="134" name="椭圆 133"/>
                  <p:cNvSpPr/>
                  <p:nvPr/>
                </p:nvSpPr>
                <p:spPr>
                  <a:xfrm>
                    <a:off x="8658536" y="2501822"/>
                    <a:ext cx="108000" cy="10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8747864" y="4688995"/>
                    <a:ext cx="108000" cy="108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8801602" y="5897694"/>
                    <a:ext cx="108000" cy="108000"/>
                  </a:xfrm>
                  <a:prstGeom prst="ellipse">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5" name="Text Box 21"/>
              <p:cNvSpPr txBox="1">
                <a:spLocks noChangeArrowheads="1"/>
              </p:cNvSpPr>
              <p:nvPr/>
            </p:nvSpPr>
            <p:spPr bwMode="auto">
              <a:xfrm>
                <a:off x="1228687" y="2762711"/>
                <a:ext cx="547716" cy="4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000" b="1" dirty="0">
                    <a:solidFill>
                      <a:srgbClr val="FF0000"/>
                    </a:solidFill>
                  </a:rPr>
                  <a:t>U</a:t>
                </a:r>
                <a:r>
                  <a:rPr lang="en-US" altLang="zh-CN" sz="2000" b="1" dirty="0">
                    <a:solidFill>
                      <a:srgbClr val="FF0000"/>
                    </a:solidFill>
                  </a:rPr>
                  <a:t>1</a:t>
                </a:r>
                <a:endParaRPr lang="zh-CN" altLang="zh-CN" sz="2000" b="1" baseline="-25000" dirty="0">
                  <a:solidFill>
                    <a:srgbClr val="FF0000"/>
                  </a:solidFill>
                </a:endParaRPr>
              </a:p>
            </p:txBody>
          </p:sp>
          <p:sp>
            <p:nvSpPr>
              <p:cNvPr id="166" name="Text Box 22"/>
              <p:cNvSpPr txBox="1">
                <a:spLocks noChangeArrowheads="1"/>
              </p:cNvSpPr>
              <p:nvPr/>
            </p:nvSpPr>
            <p:spPr bwMode="auto">
              <a:xfrm>
                <a:off x="2627212" y="5022836"/>
                <a:ext cx="547716" cy="4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000" b="1" dirty="0">
                    <a:solidFill>
                      <a:srgbClr val="00B0F0"/>
                    </a:solidFill>
                  </a:rPr>
                  <a:t>V</a:t>
                </a:r>
                <a:r>
                  <a:rPr lang="en-US" altLang="zh-CN" sz="2000" b="1" dirty="0">
                    <a:solidFill>
                      <a:srgbClr val="00B0F0"/>
                    </a:solidFill>
                  </a:rPr>
                  <a:t>1</a:t>
                </a:r>
                <a:endParaRPr lang="zh-CN" altLang="zh-CN" sz="2000" b="1" baseline="-25000" dirty="0">
                  <a:solidFill>
                    <a:srgbClr val="00B0F0"/>
                  </a:solidFill>
                </a:endParaRPr>
              </a:p>
            </p:txBody>
          </p:sp>
          <p:sp>
            <p:nvSpPr>
              <p:cNvPr id="167" name="Text Box 8"/>
              <p:cNvSpPr txBox="1">
                <a:spLocks noChangeArrowheads="1"/>
              </p:cNvSpPr>
              <p:nvPr/>
            </p:nvSpPr>
            <p:spPr bwMode="auto">
              <a:xfrm>
                <a:off x="74808" y="4620184"/>
                <a:ext cx="669576" cy="4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000" b="1" dirty="0">
                    <a:solidFill>
                      <a:srgbClr val="FF9900"/>
                    </a:solidFill>
                  </a:rPr>
                  <a:t>W</a:t>
                </a:r>
                <a:r>
                  <a:rPr lang="en-US" altLang="zh-CN" sz="2000" b="1" dirty="0">
                    <a:solidFill>
                      <a:srgbClr val="FF9900"/>
                    </a:solidFill>
                  </a:rPr>
                  <a:t>1</a:t>
                </a:r>
                <a:endParaRPr lang="zh-CN" altLang="zh-CN" sz="2000" b="1" baseline="-25000" dirty="0">
                  <a:solidFill>
                    <a:srgbClr val="FF9900"/>
                  </a:solidFill>
                </a:endParaRPr>
              </a:p>
            </p:txBody>
          </p:sp>
          <p:sp>
            <p:nvSpPr>
              <p:cNvPr id="168" name="Text Box 21"/>
              <p:cNvSpPr txBox="1">
                <a:spLocks noChangeArrowheads="1"/>
              </p:cNvSpPr>
              <p:nvPr/>
            </p:nvSpPr>
            <p:spPr bwMode="auto">
              <a:xfrm>
                <a:off x="1371801" y="4049651"/>
                <a:ext cx="406914" cy="4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N</a:t>
                </a:r>
                <a:endParaRPr lang="zh-CN" altLang="zh-CN" sz="2000" b="1" baseline="-25000" dirty="0"/>
              </a:p>
            </p:txBody>
          </p:sp>
          <p:sp>
            <p:nvSpPr>
              <p:cNvPr id="169" name="Text Box 21"/>
              <p:cNvSpPr txBox="1">
                <a:spLocks noChangeArrowheads="1"/>
              </p:cNvSpPr>
              <p:nvPr/>
            </p:nvSpPr>
            <p:spPr bwMode="auto">
              <a:xfrm>
                <a:off x="5580355" y="2990336"/>
                <a:ext cx="531876" cy="439146"/>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FF0000"/>
                    </a:solidFill>
                  </a:rPr>
                  <a:t>L1</a:t>
                </a:r>
                <a:endParaRPr lang="zh-CN" altLang="zh-CN" sz="2000" b="1" baseline="-25000" dirty="0">
                  <a:solidFill>
                    <a:srgbClr val="FF0000"/>
                  </a:solidFill>
                </a:endParaRPr>
              </a:p>
            </p:txBody>
          </p:sp>
          <p:sp>
            <p:nvSpPr>
              <p:cNvPr id="170" name="Text Box 21"/>
              <p:cNvSpPr txBox="1">
                <a:spLocks noChangeArrowheads="1"/>
              </p:cNvSpPr>
              <p:nvPr/>
            </p:nvSpPr>
            <p:spPr bwMode="auto">
              <a:xfrm>
                <a:off x="5580355" y="5136513"/>
                <a:ext cx="531876" cy="439146"/>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B0F0"/>
                    </a:solidFill>
                  </a:rPr>
                  <a:t>L2</a:t>
                </a:r>
                <a:endParaRPr lang="zh-CN" altLang="zh-CN" sz="2000" b="1" baseline="-25000" dirty="0">
                  <a:solidFill>
                    <a:srgbClr val="00B0F0"/>
                  </a:solidFill>
                </a:endParaRPr>
              </a:p>
            </p:txBody>
          </p:sp>
          <p:sp>
            <p:nvSpPr>
              <p:cNvPr id="171" name="Text Box 21"/>
              <p:cNvSpPr txBox="1">
                <a:spLocks noChangeArrowheads="1"/>
              </p:cNvSpPr>
              <p:nvPr/>
            </p:nvSpPr>
            <p:spPr bwMode="auto">
              <a:xfrm>
                <a:off x="5575138" y="6270564"/>
                <a:ext cx="531876" cy="439146"/>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FF9900"/>
                    </a:solidFill>
                  </a:rPr>
                  <a:t>L3</a:t>
                </a:r>
                <a:endParaRPr lang="zh-CN" altLang="zh-CN" sz="2000" b="1" baseline="-25000" dirty="0">
                  <a:solidFill>
                    <a:srgbClr val="FF9900"/>
                  </a:solidFill>
                </a:endParaRPr>
              </a:p>
            </p:txBody>
          </p:sp>
          <p:cxnSp>
            <p:nvCxnSpPr>
              <p:cNvPr id="172" name="直接连接符 171"/>
              <p:cNvCxnSpPr/>
              <p:nvPr/>
            </p:nvCxnSpPr>
            <p:spPr>
              <a:xfrm flipV="1">
                <a:off x="1849845" y="4341547"/>
                <a:ext cx="3960000" cy="0"/>
              </a:xfrm>
              <a:prstGeom prst="line">
                <a:avLst/>
              </a:prstGeom>
              <a:ln w="28575"/>
            </p:spPr>
            <p:style>
              <a:lnRef idx="1">
                <a:schemeClr val="dk1"/>
              </a:lnRef>
              <a:fillRef idx="0">
                <a:schemeClr val="dk1"/>
              </a:fillRef>
              <a:effectRef idx="0">
                <a:schemeClr val="dk1"/>
              </a:effectRef>
              <a:fontRef idx="minor">
                <a:schemeClr val="tx1"/>
              </a:fontRef>
            </p:style>
          </p:cxnSp>
          <p:sp>
            <p:nvSpPr>
              <p:cNvPr id="173" name="椭圆 172"/>
              <p:cNvSpPr/>
              <p:nvPr/>
            </p:nvSpPr>
            <p:spPr>
              <a:xfrm>
                <a:off x="5787076" y="4279871"/>
                <a:ext cx="108000" cy="108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Text Box 21"/>
              <p:cNvSpPr txBox="1">
                <a:spLocks noChangeArrowheads="1"/>
              </p:cNvSpPr>
              <p:nvPr/>
            </p:nvSpPr>
            <p:spPr bwMode="auto">
              <a:xfrm>
                <a:off x="5717054" y="4341216"/>
                <a:ext cx="406914" cy="4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N</a:t>
                </a:r>
                <a:endParaRPr lang="zh-CN" altLang="zh-CN" sz="2000" b="1" baseline="-25000" dirty="0"/>
              </a:p>
            </p:txBody>
          </p:sp>
        </p:grpSp>
        <p:sp>
          <p:nvSpPr>
            <p:cNvPr id="182" name="Text Box 25"/>
            <p:cNvSpPr txBox="1">
              <a:spLocks noChangeArrowheads="1"/>
            </p:cNvSpPr>
            <p:nvPr/>
          </p:nvSpPr>
          <p:spPr bwMode="auto">
            <a:xfrm>
              <a:off x="4555517" y="3289290"/>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3300"/>
                  </a:solidFill>
                  <a:latin typeface="黑体" panose="02010609060101010101" pitchFamily="49" charset="-122"/>
                  <a:ea typeface="黑体" panose="02010609060101010101" pitchFamily="49" charset="-122"/>
                </a:rPr>
                <a:t>+</a:t>
              </a:r>
            </a:p>
          </p:txBody>
        </p:sp>
        <p:sp>
          <p:nvSpPr>
            <p:cNvPr id="183" name="Text Box 26"/>
            <p:cNvSpPr txBox="1">
              <a:spLocks noChangeArrowheads="1"/>
            </p:cNvSpPr>
            <p:nvPr/>
          </p:nvSpPr>
          <p:spPr bwMode="auto">
            <a:xfrm>
              <a:off x="4494814" y="4890899"/>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solidFill>
                    <a:srgbClr val="FF3300"/>
                  </a:solidFill>
                  <a:latin typeface="黑体" panose="02010609060101010101" pitchFamily="49" charset="-122"/>
                  <a:ea typeface="黑体" panose="02010609060101010101" pitchFamily="49" charset="-122"/>
                </a:rPr>
                <a:t>–</a:t>
              </a:r>
            </a:p>
          </p:txBody>
        </p:sp>
        <p:sp>
          <p:nvSpPr>
            <p:cNvPr id="295" name="Text Box 25"/>
            <p:cNvSpPr txBox="1">
              <a:spLocks noChangeArrowheads="1"/>
            </p:cNvSpPr>
            <p:nvPr/>
          </p:nvSpPr>
          <p:spPr bwMode="auto">
            <a:xfrm>
              <a:off x="3394949" y="3335451"/>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296" name="Text Box 26"/>
            <p:cNvSpPr txBox="1">
              <a:spLocks noChangeArrowheads="1"/>
            </p:cNvSpPr>
            <p:nvPr/>
          </p:nvSpPr>
          <p:spPr bwMode="auto">
            <a:xfrm>
              <a:off x="3296240" y="4384748"/>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298" name="Text Box 23"/>
            <p:cNvSpPr txBox="1">
              <a:spLocks noChangeArrowheads="1"/>
            </p:cNvSpPr>
            <p:nvPr/>
          </p:nvSpPr>
          <p:spPr bwMode="auto">
            <a:xfrm>
              <a:off x="3494554" y="5042026"/>
              <a:ext cx="3211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300" name="Text Box 26"/>
            <p:cNvSpPr txBox="1">
              <a:spLocks noChangeArrowheads="1"/>
            </p:cNvSpPr>
            <p:nvPr/>
          </p:nvSpPr>
          <p:spPr bwMode="auto">
            <a:xfrm>
              <a:off x="3401640" y="4534728"/>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11" name="文本框 10"/>
                <p:cNvSpPr txBox="1"/>
                <p:nvPr/>
              </p:nvSpPr>
              <p:spPr>
                <a:xfrm>
                  <a:off x="3452613" y="3856842"/>
                  <a:ext cx="39722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smtClean="0">
                                <a:solidFill>
                                  <a:srgbClr val="0000FF"/>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452613" y="3856842"/>
                  <a:ext cx="397225" cy="380873"/>
                </a:xfrm>
                <a:prstGeom prst="rect">
                  <a:avLst/>
                </a:prstGeom>
                <a:blipFill rotWithShape="1">
                  <a:blip r:embed="rId2"/>
                  <a:stretch>
                    <a:fillRect l="-18462" t="-15873" r="-6154" b="-12698"/>
                  </a:stretch>
                </a:blipFill>
              </p:spPr>
              <p:txBody>
                <a:bodyPr/>
                <a:lstStyle/>
                <a:p>
                  <a:r>
                    <a:rPr lang="zh-CN" altLang="en-US">
                      <a:noFill/>
                    </a:rPr>
                    <a:t> </a:t>
                  </a:r>
                  <a:endParaRPr lang="zh-CN" altLang="en-US">
                    <a:noFill/>
                  </a:endParaRPr>
                </a:p>
              </p:txBody>
            </p:sp>
          </mc:Fallback>
        </mc:AlternateContent>
        <p:sp>
          <p:nvSpPr>
            <p:cNvPr id="305" name="Text Box 25"/>
            <p:cNvSpPr txBox="1">
              <a:spLocks noChangeArrowheads="1"/>
            </p:cNvSpPr>
            <p:nvPr/>
          </p:nvSpPr>
          <p:spPr bwMode="auto">
            <a:xfrm>
              <a:off x="4018917" y="6010761"/>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306" name="Text Box 26"/>
            <p:cNvSpPr txBox="1">
              <a:spLocks noChangeArrowheads="1"/>
            </p:cNvSpPr>
            <p:nvPr/>
          </p:nvSpPr>
          <p:spPr bwMode="auto">
            <a:xfrm>
              <a:off x="3964205" y="4550451"/>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307" name="文本框 306"/>
                <p:cNvSpPr txBox="1"/>
                <p:nvPr/>
              </p:nvSpPr>
              <p:spPr>
                <a:xfrm>
                  <a:off x="4076963" y="5410336"/>
                  <a:ext cx="404341"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307" name="文本框 306"/>
                <p:cNvSpPr txBox="1">
                  <a:spLocks noRot="1" noChangeAspect="1" noMove="1" noResize="1" noEditPoints="1" noAdjustHandles="1" noChangeArrowheads="1" noChangeShapeType="1" noTextEdit="1"/>
                </p:cNvSpPr>
                <p:nvPr/>
              </p:nvSpPr>
              <p:spPr>
                <a:xfrm>
                  <a:off x="4076963" y="5410336"/>
                  <a:ext cx="404341" cy="380873"/>
                </a:xfrm>
                <a:prstGeom prst="rect">
                  <a:avLst/>
                </a:prstGeom>
                <a:blipFill rotWithShape="1">
                  <a:blip r:embed="rId2"/>
                  <a:stretch>
                    <a:fillRect l="-16418" t="-15873" r="-4478"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08" name="文本框 307"/>
                <p:cNvSpPr txBox="1"/>
                <p:nvPr/>
              </p:nvSpPr>
              <p:spPr>
                <a:xfrm>
                  <a:off x="3491947" y="4840066"/>
                  <a:ext cx="404341"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2</m:t>
                            </m:r>
                          </m:sub>
                        </m:sSub>
                      </m:oMath>
                    </m:oMathPara>
                  </a14:m>
                  <a:endParaRPr lang="zh-CN" altLang="en-US" sz="2400" dirty="0">
                    <a:solidFill>
                      <a:srgbClr val="0000FF"/>
                    </a:solidFill>
                  </a:endParaRPr>
                </a:p>
              </p:txBody>
            </p:sp>
          </mc:Choice>
          <mc:Fallback xmlns="">
            <p:sp>
              <p:nvSpPr>
                <p:cNvPr id="308" name="文本框 307"/>
                <p:cNvSpPr txBox="1">
                  <a:spLocks noRot="1" noChangeAspect="1" noMove="1" noResize="1" noEditPoints="1" noAdjustHandles="1" noChangeArrowheads="1" noChangeShapeType="1" noTextEdit="1"/>
                </p:cNvSpPr>
                <p:nvPr/>
              </p:nvSpPr>
              <p:spPr>
                <a:xfrm>
                  <a:off x="3491947" y="4840066"/>
                  <a:ext cx="404341" cy="380873"/>
                </a:xfrm>
                <a:prstGeom prst="rect">
                  <a:avLst/>
                </a:prstGeom>
                <a:blipFill rotWithShape="1">
                  <a:blip r:embed="rId2"/>
                  <a:stretch>
                    <a:fillRect l="-16418" t="-17742" r="-4478" b="-14516"/>
                  </a:stretch>
                </a:blipFill>
              </p:spPr>
              <p:txBody>
                <a:bodyPr/>
                <a:lstStyle/>
                <a:p>
                  <a:r>
                    <a:rPr lang="zh-CN" altLang="en-US">
                      <a:noFill/>
                    </a:rPr>
                    <a:t> </a:t>
                  </a:r>
                  <a:endParaRPr lang="zh-CN" altLang="en-US">
                    <a:noFill/>
                  </a:endParaRPr>
                </a:p>
              </p:txBody>
            </p:sp>
          </mc:Fallback>
        </mc:AlternateContent>
        <p:sp>
          <p:nvSpPr>
            <p:cNvPr id="309" name="Text Box 25"/>
            <p:cNvSpPr txBox="1">
              <a:spLocks noChangeArrowheads="1"/>
            </p:cNvSpPr>
            <p:nvPr/>
          </p:nvSpPr>
          <p:spPr bwMode="auto">
            <a:xfrm>
              <a:off x="4529963" y="5286277"/>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3300"/>
                  </a:solidFill>
                  <a:latin typeface="黑体" panose="02010609060101010101" pitchFamily="49" charset="-122"/>
                  <a:ea typeface="黑体" panose="02010609060101010101" pitchFamily="49" charset="-122"/>
                </a:rPr>
                <a:t>+</a:t>
              </a:r>
            </a:p>
          </p:txBody>
        </p:sp>
        <p:sp>
          <p:nvSpPr>
            <p:cNvPr id="310" name="Text Box 26"/>
            <p:cNvSpPr txBox="1">
              <a:spLocks noChangeArrowheads="1"/>
            </p:cNvSpPr>
            <p:nvPr/>
          </p:nvSpPr>
          <p:spPr bwMode="auto">
            <a:xfrm>
              <a:off x="4483802" y="6043573"/>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solidFill>
                    <a:srgbClr val="FF3300"/>
                  </a:solidFill>
                  <a:latin typeface="黑体" panose="02010609060101010101" pitchFamily="49" charset="-122"/>
                  <a:ea typeface="黑体" panose="02010609060101010101" pitchFamily="49" charset="-122"/>
                </a:rPr>
                <a:t>–</a:t>
              </a:r>
            </a:p>
          </p:txBody>
        </p:sp>
        <p:sp>
          <p:nvSpPr>
            <p:cNvPr id="311" name="Text Box 25"/>
            <p:cNvSpPr txBox="1">
              <a:spLocks noChangeArrowheads="1"/>
            </p:cNvSpPr>
            <p:nvPr/>
          </p:nvSpPr>
          <p:spPr bwMode="auto">
            <a:xfrm>
              <a:off x="5013357" y="6023709"/>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3300"/>
                  </a:solidFill>
                  <a:latin typeface="黑体" panose="02010609060101010101" pitchFamily="49" charset="-122"/>
                  <a:ea typeface="黑体" panose="02010609060101010101" pitchFamily="49" charset="-122"/>
                </a:rPr>
                <a:t>+</a:t>
              </a:r>
            </a:p>
          </p:txBody>
        </p:sp>
        <p:sp>
          <p:nvSpPr>
            <p:cNvPr id="312" name="Text Box 26"/>
            <p:cNvSpPr txBox="1">
              <a:spLocks noChangeArrowheads="1"/>
            </p:cNvSpPr>
            <p:nvPr/>
          </p:nvSpPr>
          <p:spPr bwMode="auto">
            <a:xfrm>
              <a:off x="4901021" y="3247225"/>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solidFill>
                    <a:srgbClr val="FF3300"/>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313" name="文本框 312"/>
                <p:cNvSpPr txBox="1"/>
                <p:nvPr/>
              </p:nvSpPr>
              <p:spPr>
                <a:xfrm>
                  <a:off x="4475165" y="3876509"/>
                  <a:ext cx="527067"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b="0" i="1" smtClean="0">
                                <a:solidFill>
                                  <a:srgbClr val="FF0000"/>
                                </a:solidFill>
                                <a:latin typeface="Cambria Math" panose="02040503050406030204" pitchFamily="18" charset="0"/>
                              </a:rPr>
                              <m:t>1</m:t>
                            </m:r>
                            <m:r>
                              <a:rPr lang="en-US" altLang="zh-CN" sz="2400" i="1">
                                <a:solidFill>
                                  <a:srgbClr val="FF0000"/>
                                </a:solidFill>
                                <a:latin typeface="Cambria Math" panose="02040503050406030204" pitchFamily="18" charset="0"/>
                              </a:rPr>
                              <m:t>2</m:t>
                            </m:r>
                          </m:sub>
                        </m:sSub>
                      </m:oMath>
                    </m:oMathPara>
                  </a14:m>
                  <a:endParaRPr lang="zh-CN" altLang="en-US" sz="2400" dirty="0">
                    <a:solidFill>
                      <a:srgbClr val="FF0000"/>
                    </a:solidFill>
                  </a:endParaRPr>
                </a:p>
              </p:txBody>
            </p:sp>
          </mc:Choice>
          <mc:Fallback xmlns="">
            <p:sp>
              <p:nvSpPr>
                <p:cNvPr id="313" name="文本框 312"/>
                <p:cNvSpPr txBox="1">
                  <a:spLocks noRot="1" noChangeAspect="1" noMove="1" noResize="1" noEditPoints="1" noAdjustHandles="1" noChangeArrowheads="1" noChangeShapeType="1" noTextEdit="1"/>
                </p:cNvSpPr>
                <p:nvPr/>
              </p:nvSpPr>
              <p:spPr>
                <a:xfrm>
                  <a:off x="4475165" y="3876509"/>
                  <a:ext cx="527067" cy="380873"/>
                </a:xfrm>
                <a:prstGeom prst="rect">
                  <a:avLst/>
                </a:prstGeom>
                <a:blipFill rotWithShape="1">
                  <a:blip r:embed="rId2"/>
                  <a:stretch>
                    <a:fillRect l="-13953" t="-17742" r="-4651" b="-145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14" name="文本框 313"/>
                <p:cNvSpPr txBox="1"/>
                <p:nvPr/>
              </p:nvSpPr>
              <p:spPr>
                <a:xfrm>
                  <a:off x="4524329" y="5739722"/>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a:solidFill>
                                  <a:srgbClr val="FF0000"/>
                                </a:solidFill>
                                <a:latin typeface="Cambria Math" panose="02040503050406030204" pitchFamily="18" charset="0"/>
                              </a:rPr>
                              <m:t>2</m:t>
                            </m:r>
                            <m:r>
                              <a:rPr lang="en-US" altLang="zh-CN" sz="2400" i="1" smtClean="0">
                                <a:solidFill>
                                  <a:srgbClr val="FF0000"/>
                                </a:solidFill>
                                <a:latin typeface="Cambria Math" panose="02040503050406030204" pitchFamily="18" charset="0"/>
                              </a:rPr>
                              <m:t>3</m:t>
                            </m:r>
                          </m:sub>
                        </m:sSub>
                      </m:oMath>
                    </m:oMathPara>
                  </a14:m>
                  <a:endParaRPr lang="zh-CN" altLang="en-US" sz="2400" dirty="0">
                    <a:solidFill>
                      <a:srgbClr val="FF0000"/>
                    </a:solidFill>
                  </a:endParaRPr>
                </a:p>
              </p:txBody>
            </p:sp>
          </mc:Choice>
          <mc:Fallback xmlns="">
            <p:sp>
              <p:nvSpPr>
                <p:cNvPr id="314" name="文本框 313"/>
                <p:cNvSpPr txBox="1">
                  <a:spLocks noRot="1" noChangeAspect="1" noMove="1" noResize="1" noEditPoints="1" noAdjustHandles="1" noChangeArrowheads="1" noChangeShapeType="1" noTextEdit="1"/>
                </p:cNvSpPr>
                <p:nvPr/>
              </p:nvSpPr>
              <p:spPr>
                <a:xfrm>
                  <a:off x="4524329" y="5739722"/>
                  <a:ext cx="534185" cy="380873"/>
                </a:xfrm>
                <a:prstGeom prst="rect">
                  <a:avLst/>
                </a:prstGeom>
                <a:blipFill rotWithShape="1">
                  <a:blip r:embed="rId2"/>
                  <a:stretch>
                    <a:fillRect l="-13793" t="-15873" r="-4598"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15" name="文本框 314"/>
                <p:cNvSpPr txBox="1"/>
                <p:nvPr/>
              </p:nvSpPr>
              <p:spPr>
                <a:xfrm>
                  <a:off x="4971689" y="4741748"/>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smtClean="0">
                                <a:solidFill>
                                  <a:srgbClr val="FF0000"/>
                                </a:solidFill>
                                <a:latin typeface="Cambria Math" panose="02040503050406030204" pitchFamily="18" charset="0"/>
                              </a:rPr>
                              <m:t>3</m:t>
                            </m:r>
                            <m:r>
                              <a:rPr lang="en-US" altLang="zh-CN" sz="2400" i="1">
                                <a:solidFill>
                                  <a:srgbClr val="FF0000"/>
                                </a:solidFill>
                                <a:latin typeface="Cambria Math" panose="02040503050406030204" pitchFamily="18" charset="0"/>
                              </a:rPr>
                              <m:t>1</m:t>
                            </m:r>
                          </m:sub>
                        </m:sSub>
                      </m:oMath>
                    </m:oMathPara>
                  </a14:m>
                  <a:endParaRPr lang="zh-CN" altLang="en-US" sz="2400" dirty="0">
                    <a:solidFill>
                      <a:srgbClr val="FF0000"/>
                    </a:solidFill>
                  </a:endParaRPr>
                </a:p>
              </p:txBody>
            </p:sp>
          </mc:Choice>
          <mc:Fallback xmlns="">
            <p:sp>
              <p:nvSpPr>
                <p:cNvPr id="315" name="文本框 314"/>
                <p:cNvSpPr txBox="1">
                  <a:spLocks noRot="1" noChangeAspect="1" noMove="1" noResize="1" noEditPoints="1" noAdjustHandles="1" noChangeArrowheads="1" noChangeShapeType="1" noTextEdit="1"/>
                </p:cNvSpPr>
                <p:nvPr/>
              </p:nvSpPr>
              <p:spPr>
                <a:xfrm>
                  <a:off x="4971689" y="4741748"/>
                  <a:ext cx="534185" cy="380873"/>
                </a:xfrm>
                <a:prstGeom prst="rect">
                  <a:avLst/>
                </a:prstGeom>
                <a:blipFill rotWithShape="1">
                  <a:blip r:embed="rId2"/>
                  <a:stretch>
                    <a:fillRect l="-12500" t="-15873" r="-3409" b="-12698"/>
                  </a:stretch>
                </a:blipFill>
              </p:spPr>
              <p:txBody>
                <a:bodyPr/>
                <a:lstStyle/>
                <a:p>
                  <a:r>
                    <a:rPr lang="zh-CN" altLang="en-US">
                      <a:noFill/>
                    </a:rPr>
                    <a:t> </a:t>
                  </a:r>
                  <a:endParaRPr lang="zh-CN" altLang="en-US">
                    <a:noFill/>
                  </a:endParaRPr>
                </a:p>
              </p:txBody>
            </p:sp>
          </mc:Fallback>
        </mc:AlternateContent>
        <p:cxnSp>
          <p:nvCxnSpPr>
            <p:cNvPr id="28" name="直接箭头连接符 27"/>
            <p:cNvCxnSpPr/>
            <p:nvPr/>
          </p:nvCxnSpPr>
          <p:spPr>
            <a:xfrm>
              <a:off x="2745199" y="3465227"/>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直接箭头连接符 321"/>
            <p:cNvCxnSpPr/>
            <p:nvPr/>
          </p:nvCxnSpPr>
          <p:spPr>
            <a:xfrm>
              <a:off x="3156718" y="6366332"/>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接箭头连接符 322"/>
            <p:cNvCxnSpPr/>
            <p:nvPr/>
          </p:nvCxnSpPr>
          <p:spPr>
            <a:xfrm>
              <a:off x="3080428" y="5259237"/>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接箭头连接符 323"/>
            <p:cNvCxnSpPr/>
            <p:nvPr/>
          </p:nvCxnSpPr>
          <p:spPr>
            <a:xfrm flipH="1">
              <a:off x="2996853" y="4567459"/>
              <a:ext cx="411519"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5" name="文本框 324"/>
                <p:cNvSpPr txBox="1"/>
                <p:nvPr/>
              </p:nvSpPr>
              <p:spPr>
                <a:xfrm>
                  <a:off x="2966766" y="4154525"/>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rPr>
                            </m:ctrlPr>
                          </m:sSubPr>
                          <m:e>
                            <m:acc>
                              <m:accPr>
                                <m:chr m:val="̇"/>
                                <m:ctrlPr>
                                  <a:rPr lang="en-US" altLang="zh-CN" sz="2400" i="1" smtClean="0">
                                    <a:solidFill>
                                      <a:srgbClr val="C00000"/>
                                    </a:solidFill>
                                    <a:latin typeface="Cambria Math" panose="02040503050406030204" pitchFamily="18" charset="0"/>
                                  </a:rPr>
                                </m:ctrlPr>
                              </m:accPr>
                              <m:e>
                                <m:r>
                                  <a:rPr lang="en-US" altLang="zh-CN" sz="2400" b="0" i="1" smtClean="0">
                                    <a:solidFill>
                                      <a:srgbClr val="C00000"/>
                                    </a:solidFill>
                                    <a:latin typeface="Cambria Math" panose="02040503050406030204" pitchFamily="18" charset="0"/>
                                  </a:rPr>
                                  <m:t>𝐼</m:t>
                                </m:r>
                              </m:e>
                            </m:acc>
                          </m:e>
                          <m:sub>
                            <m:r>
                              <m:rPr>
                                <m:sty m:val="p"/>
                              </m:rPr>
                              <a:rPr lang="en-US" altLang="zh-CN" sz="2400" b="0" i="0" smtClean="0">
                                <a:solidFill>
                                  <a:srgbClr val="C00000"/>
                                </a:solidFill>
                                <a:latin typeface="Cambria Math" panose="02040503050406030204" pitchFamily="18" charset="0"/>
                              </a:rPr>
                              <m:t>N</m:t>
                            </m:r>
                          </m:sub>
                        </m:sSub>
                      </m:oMath>
                    </m:oMathPara>
                  </a14:m>
                  <a:endParaRPr lang="zh-CN" altLang="en-US" sz="2400" dirty="0">
                    <a:solidFill>
                      <a:srgbClr val="0000FF"/>
                    </a:solidFill>
                  </a:endParaRPr>
                </a:p>
              </p:txBody>
            </p:sp>
          </mc:Choice>
          <mc:Fallback xmlns="">
            <p:sp>
              <p:nvSpPr>
                <p:cNvPr id="325" name="文本框 324"/>
                <p:cNvSpPr txBox="1">
                  <a:spLocks noRot="1" noChangeAspect="1" noMove="1" noResize="1" noEditPoints="1" noAdjustHandles="1" noChangeArrowheads="1" noChangeShapeType="1" noTextEdit="1"/>
                </p:cNvSpPr>
                <p:nvPr/>
              </p:nvSpPr>
              <p:spPr>
                <a:xfrm>
                  <a:off x="2966766" y="4154525"/>
                  <a:ext cx="466978" cy="380873"/>
                </a:xfrm>
                <a:prstGeom prst="rect">
                  <a:avLst/>
                </a:prstGeom>
                <a:blipFill rotWithShape="1">
                  <a:blip r:embed="rId2"/>
                  <a:stretch>
                    <a:fillRect l="-2597" t="-15873" b="-1428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26" name="文本框 325"/>
                <p:cNvSpPr txBox="1"/>
                <p:nvPr/>
              </p:nvSpPr>
              <p:spPr>
                <a:xfrm flipH="1">
                  <a:off x="3062291" y="4802442"/>
                  <a:ext cx="47809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smtClean="0">
                                <a:solidFill>
                                  <a:srgbClr val="FF0000"/>
                                </a:solidFill>
                                <a:latin typeface="Cambria Math" panose="02040503050406030204" pitchFamily="18" charset="0"/>
                              </a:rPr>
                              <m:t>2</m:t>
                            </m:r>
                          </m:sub>
                        </m:sSub>
                      </m:oMath>
                    </m:oMathPara>
                  </a14:m>
                  <a:endParaRPr lang="zh-CN" altLang="en-US" sz="2400" dirty="0">
                    <a:solidFill>
                      <a:srgbClr val="0000FF"/>
                    </a:solidFill>
                  </a:endParaRPr>
                </a:p>
              </p:txBody>
            </p:sp>
          </mc:Choice>
          <mc:Fallback xmlns="">
            <p:sp>
              <p:nvSpPr>
                <p:cNvPr id="326" name="文本框 325"/>
                <p:cNvSpPr txBox="1">
                  <a:spLocks noRot="1" noChangeAspect="1" noMove="1" noResize="1" noEditPoints="1" noAdjustHandles="1" noChangeArrowheads="1" noChangeShapeType="1" noTextEdit="1"/>
                </p:cNvSpPr>
                <p:nvPr/>
              </p:nvSpPr>
              <p:spPr>
                <a:xfrm flipH="1">
                  <a:off x="3062291" y="4802442"/>
                  <a:ext cx="478099" cy="380873"/>
                </a:xfrm>
                <a:prstGeom prst="rect">
                  <a:avLst/>
                </a:prstGeom>
                <a:blipFill rotWithShape="1">
                  <a:blip r:embed="rId2"/>
                  <a:stretch>
                    <a:fillRect t="-15873"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27" name="文本框 326"/>
                <p:cNvSpPr txBox="1"/>
                <p:nvPr/>
              </p:nvSpPr>
              <p:spPr>
                <a:xfrm>
                  <a:off x="3200255" y="5914052"/>
                  <a:ext cx="390934" cy="3864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a:solidFill>
                                  <a:srgbClr val="FF0000"/>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327" name="文本框 326"/>
                <p:cNvSpPr txBox="1">
                  <a:spLocks noRot="1" noChangeAspect="1" noMove="1" noResize="1" noEditPoints="1" noAdjustHandles="1" noChangeArrowheads="1" noChangeShapeType="1" noTextEdit="1"/>
                </p:cNvSpPr>
                <p:nvPr/>
              </p:nvSpPr>
              <p:spPr>
                <a:xfrm>
                  <a:off x="3200255" y="5914052"/>
                  <a:ext cx="390934" cy="386496"/>
                </a:xfrm>
                <a:prstGeom prst="rect">
                  <a:avLst/>
                </a:prstGeom>
                <a:blipFill rotWithShape="1">
                  <a:blip r:embed="rId2"/>
                  <a:stretch>
                    <a:fillRect l="-7692" t="-17460" r="-1538"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28" name="文本框 327"/>
                <p:cNvSpPr txBox="1"/>
                <p:nvPr/>
              </p:nvSpPr>
              <p:spPr>
                <a:xfrm>
                  <a:off x="2786560" y="3517996"/>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smtClean="0">
                                <a:solidFill>
                                  <a:srgbClr val="FF0000"/>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328" name="文本框 327"/>
                <p:cNvSpPr txBox="1">
                  <a:spLocks noRot="1" noChangeAspect="1" noMove="1" noResize="1" noEditPoints="1" noAdjustHandles="1" noChangeArrowheads="1" noChangeShapeType="1" noTextEdit="1"/>
                </p:cNvSpPr>
                <p:nvPr/>
              </p:nvSpPr>
              <p:spPr>
                <a:xfrm>
                  <a:off x="2786560" y="3517996"/>
                  <a:ext cx="466978" cy="380873"/>
                </a:xfrm>
                <a:prstGeom prst="rect">
                  <a:avLst/>
                </a:prstGeom>
                <a:blipFill rotWithShape="1">
                  <a:blip r:embed="rId2"/>
                  <a:stretch>
                    <a:fillRect t="-17742" b="-14516"/>
                  </a:stretch>
                </a:blipFill>
              </p:spPr>
              <p:txBody>
                <a:bodyPr/>
                <a:lstStyle/>
                <a:p>
                  <a:r>
                    <a:rPr lang="zh-CN" altLang="en-US">
                      <a:noFill/>
                    </a:rPr>
                    <a:t> </a:t>
                  </a:r>
                  <a:endParaRPr lang="zh-CN" altLang="en-US">
                    <a:noFill/>
                  </a:endParaRPr>
                </a:p>
              </p:txBody>
            </p:sp>
          </mc:Fallback>
        </mc:AlternateContent>
        <p:grpSp>
          <p:nvGrpSpPr>
            <p:cNvPr id="16" name="组合 15"/>
            <p:cNvGrpSpPr/>
            <p:nvPr/>
          </p:nvGrpSpPr>
          <p:grpSpPr>
            <a:xfrm>
              <a:off x="1804678" y="3542466"/>
              <a:ext cx="596772" cy="1092198"/>
              <a:chOff x="1804678" y="3542466"/>
              <a:chExt cx="596772" cy="1092198"/>
            </a:xfrm>
          </p:grpSpPr>
          <p:sp>
            <p:nvSpPr>
              <p:cNvPr id="196" name="Text Box 48"/>
              <p:cNvSpPr txBox="1">
                <a:spLocks noChangeArrowheads="1"/>
              </p:cNvSpPr>
              <p:nvPr/>
            </p:nvSpPr>
            <p:spPr bwMode="auto">
              <a:xfrm>
                <a:off x="1804678" y="4247621"/>
                <a:ext cx="250833" cy="38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0000"/>
                    </a:solidFill>
                  </a:rPr>
                  <a:t>–</a:t>
                </a:r>
              </a:p>
            </p:txBody>
          </p:sp>
          <p:sp>
            <p:nvSpPr>
              <p:cNvPr id="200" name="Text Box 46"/>
              <p:cNvSpPr txBox="1">
                <a:spLocks noChangeArrowheads="1"/>
              </p:cNvSpPr>
              <p:nvPr/>
            </p:nvSpPr>
            <p:spPr bwMode="auto">
              <a:xfrm>
                <a:off x="1846939" y="3542466"/>
                <a:ext cx="268033" cy="3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0000"/>
                    </a:solidFill>
                  </a:rPr>
                  <a:t>+</a:t>
                </a:r>
                <a:endParaRPr lang="zh-CN" altLang="zh-CN" sz="1600" b="1" dirty="0">
                  <a:solidFill>
                    <a:srgbClr val="FF0000"/>
                  </a:solidFill>
                </a:endParaRPr>
              </a:p>
            </p:txBody>
          </p:sp>
          <mc:AlternateContent xmlns:mc="http://schemas.openxmlformats.org/markup-compatibility/2006" xmlns:a14="http://schemas.microsoft.com/office/drawing/2010/main">
            <mc:Choice Requires="a14">
              <p:sp>
                <p:nvSpPr>
                  <p:cNvPr id="202" name="文本框 201"/>
                  <p:cNvSpPr txBox="1"/>
                  <p:nvPr/>
                </p:nvSpPr>
                <p:spPr>
                  <a:xfrm flipH="1">
                    <a:off x="1928831" y="3968502"/>
                    <a:ext cx="47261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a:solidFill>
                                        <a:srgbClr val="FF0000"/>
                                      </a:solidFill>
                                      <a:latin typeface="Cambria Math" panose="02040503050406030204" pitchFamily="18" charset="0"/>
                                    </a:rPr>
                                    <m:t>𝐸</m:t>
                                  </m:r>
                                </m:e>
                              </m:acc>
                            </m:e>
                            <m:sub>
                              <m:r>
                                <a:rPr lang="en-US" altLang="zh-CN" sz="2400" b="0" i="1" smtClean="0">
                                  <a:solidFill>
                                    <a:srgbClr val="FF0000"/>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202" name="文本框 201"/>
                  <p:cNvSpPr txBox="1">
                    <a:spLocks noRot="1" noChangeAspect="1" noMove="1" noResize="1" noEditPoints="1" noAdjustHandles="1" noChangeArrowheads="1" noChangeShapeType="1" noTextEdit="1"/>
                  </p:cNvSpPr>
                  <p:nvPr/>
                </p:nvSpPr>
                <p:spPr>
                  <a:xfrm flipH="1">
                    <a:off x="1928831" y="3968502"/>
                    <a:ext cx="472619" cy="380873"/>
                  </a:xfrm>
                  <a:prstGeom prst="rect">
                    <a:avLst/>
                  </a:prstGeom>
                  <a:blipFill rotWithShape="1">
                    <a:blip r:embed="rId2"/>
                    <a:stretch>
                      <a:fillRect l="-5128" t="-16129" b="-14516"/>
                    </a:stretch>
                  </a:blipFill>
                </p:spPr>
                <p:txBody>
                  <a:bodyPr/>
                  <a:lstStyle/>
                  <a:p>
                    <a:r>
                      <a:rPr lang="zh-CN" altLang="en-US">
                        <a:noFill/>
                      </a:rPr>
                      <a:t> </a:t>
                    </a:r>
                    <a:endParaRPr lang="zh-CN" altLang="en-US">
                      <a:noFill/>
                    </a:endParaRPr>
                  </a:p>
                </p:txBody>
              </p:sp>
            </mc:Fallback>
          </mc:AlternateContent>
        </p:grpSp>
        <p:grpSp>
          <p:nvGrpSpPr>
            <p:cNvPr id="17" name="组合 16"/>
            <p:cNvGrpSpPr/>
            <p:nvPr/>
          </p:nvGrpSpPr>
          <p:grpSpPr>
            <a:xfrm>
              <a:off x="1688290" y="4586859"/>
              <a:ext cx="839410" cy="910486"/>
              <a:chOff x="1688290" y="4586859"/>
              <a:chExt cx="839410" cy="910486"/>
            </a:xfrm>
          </p:grpSpPr>
          <p:sp>
            <p:nvSpPr>
              <p:cNvPr id="197" name="Text Box 49"/>
              <p:cNvSpPr txBox="1">
                <a:spLocks noChangeArrowheads="1"/>
              </p:cNvSpPr>
              <p:nvPr/>
            </p:nvSpPr>
            <p:spPr bwMode="auto">
              <a:xfrm>
                <a:off x="1688290" y="4586859"/>
                <a:ext cx="306733" cy="38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00B0F0"/>
                    </a:solidFill>
                  </a:rPr>
                  <a:t>– </a:t>
                </a:r>
              </a:p>
            </p:txBody>
          </p:sp>
          <p:sp>
            <p:nvSpPr>
              <p:cNvPr id="201" name="Text Box 47"/>
              <p:cNvSpPr txBox="1">
                <a:spLocks noChangeArrowheads="1"/>
              </p:cNvSpPr>
              <p:nvPr/>
            </p:nvSpPr>
            <p:spPr bwMode="auto">
              <a:xfrm>
                <a:off x="2259667" y="5106270"/>
                <a:ext cx="268033" cy="3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00B0F0"/>
                    </a:solidFill>
                  </a:rPr>
                  <a:t>+</a:t>
                </a:r>
              </a:p>
            </p:txBody>
          </p:sp>
          <mc:AlternateContent xmlns:mc="http://schemas.openxmlformats.org/markup-compatibility/2006" xmlns:a14="http://schemas.microsoft.com/office/drawing/2010/main">
            <mc:Choice Requires="a14">
              <p:sp>
                <p:nvSpPr>
                  <p:cNvPr id="203" name="文本框 202"/>
                  <p:cNvSpPr txBox="1"/>
                  <p:nvPr/>
                </p:nvSpPr>
                <p:spPr>
                  <a:xfrm flipH="1">
                    <a:off x="1785728" y="4946261"/>
                    <a:ext cx="47261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B0F0"/>
                                  </a:solidFill>
                                  <a:latin typeface="Cambria Math" panose="02040503050406030204" pitchFamily="18" charset="0"/>
                                </a:rPr>
                              </m:ctrlPr>
                            </m:sSubPr>
                            <m:e>
                              <m:acc>
                                <m:accPr>
                                  <m:chr m:val="̇"/>
                                  <m:ctrlPr>
                                    <a:rPr lang="en-US" altLang="zh-CN" sz="2400" i="1" smtClean="0">
                                      <a:solidFill>
                                        <a:srgbClr val="00B0F0"/>
                                      </a:solidFill>
                                      <a:latin typeface="Cambria Math" panose="02040503050406030204" pitchFamily="18" charset="0"/>
                                    </a:rPr>
                                  </m:ctrlPr>
                                </m:accPr>
                                <m:e>
                                  <m:r>
                                    <a:rPr lang="en-US" altLang="zh-CN" sz="2400" b="0" i="1">
                                      <a:solidFill>
                                        <a:srgbClr val="00B0F0"/>
                                      </a:solidFill>
                                      <a:latin typeface="Cambria Math" panose="02040503050406030204" pitchFamily="18" charset="0"/>
                                    </a:rPr>
                                    <m:t>𝐸</m:t>
                                  </m:r>
                                </m:e>
                              </m:acc>
                            </m:e>
                            <m:sub>
                              <m:r>
                                <a:rPr lang="en-US" altLang="zh-CN" sz="2400" i="1">
                                  <a:solidFill>
                                    <a:srgbClr val="00B0F0"/>
                                  </a:solidFill>
                                  <a:latin typeface="Cambria Math" panose="02040503050406030204" pitchFamily="18" charset="0"/>
                                </a:rPr>
                                <m:t>2</m:t>
                              </m:r>
                            </m:sub>
                          </m:sSub>
                        </m:oMath>
                      </m:oMathPara>
                    </a14:m>
                    <a:endParaRPr lang="zh-CN" altLang="en-US" sz="2400" dirty="0">
                      <a:solidFill>
                        <a:srgbClr val="00B0F0"/>
                      </a:solidFill>
                    </a:endParaRPr>
                  </a:p>
                </p:txBody>
              </p:sp>
            </mc:Choice>
            <mc:Fallback xmlns="">
              <p:sp>
                <p:nvSpPr>
                  <p:cNvPr id="203" name="文本框 202"/>
                  <p:cNvSpPr txBox="1">
                    <a:spLocks noRot="1" noChangeAspect="1" noMove="1" noResize="1" noEditPoints="1" noAdjustHandles="1" noChangeArrowheads="1" noChangeShapeType="1" noTextEdit="1"/>
                  </p:cNvSpPr>
                  <p:nvPr/>
                </p:nvSpPr>
                <p:spPr>
                  <a:xfrm flipH="1">
                    <a:off x="1785728" y="4946261"/>
                    <a:ext cx="472619" cy="380873"/>
                  </a:xfrm>
                  <a:prstGeom prst="rect">
                    <a:avLst/>
                  </a:prstGeom>
                  <a:blipFill rotWithShape="1">
                    <a:blip r:embed="rId2"/>
                    <a:stretch>
                      <a:fillRect l="-6494" t="-15873" b="-12698"/>
                    </a:stretch>
                  </a:blipFill>
                </p:spPr>
                <p:txBody>
                  <a:bodyPr/>
                  <a:lstStyle/>
                  <a:p>
                    <a:r>
                      <a:rPr lang="zh-CN" altLang="en-US">
                        <a:noFill/>
                      </a:rPr>
                      <a:t> </a:t>
                    </a:r>
                    <a:endParaRPr lang="zh-CN" altLang="en-US">
                      <a:noFill/>
                    </a:endParaRPr>
                  </a:p>
                </p:txBody>
              </p:sp>
            </mc:Fallback>
          </mc:AlternateContent>
        </p:grpSp>
        <p:grpSp>
          <p:nvGrpSpPr>
            <p:cNvPr id="18" name="组合 17"/>
            <p:cNvGrpSpPr/>
            <p:nvPr/>
          </p:nvGrpSpPr>
          <p:grpSpPr>
            <a:xfrm>
              <a:off x="754239" y="4408637"/>
              <a:ext cx="787119" cy="704780"/>
              <a:chOff x="754239" y="4408637"/>
              <a:chExt cx="787119" cy="704780"/>
            </a:xfrm>
          </p:grpSpPr>
          <p:sp>
            <p:nvSpPr>
              <p:cNvPr id="198" name="Text Box 50"/>
              <p:cNvSpPr txBox="1">
                <a:spLocks noChangeArrowheads="1"/>
              </p:cNvSpPr>
              <p:nvPr/>
            </p:nvSpPr>
            <p:spPr bwMode="auto">
              <a:xfrm>
                <a:off x="1290525" y="4408637"/>
                <a:ext cx="250833" cy="38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9900"/>
                    </a:solidFill>
                  </a:rPr>
                  <a:t>–</a:t>
                </a:r>
                <a:endParaRPr lang="zh-CN" altLang="zh-CN" sz="1600" b="1" dirty="0">
                  <a:solidFill>
                    <a:srgbClr val="FF9900"/>
                  </a:solidFill>
                </a:endParaRPr>
              </a:p>
            </p:txBody>
          </p:sp>
          <p:sp>
            <p:nvSpPr>
              <p:cNvPr id="199" name="Text Box 7"/>
              <p:cNvSpPr txBox="1">
                <a:spLocks noChangeArrowheads="1"/>
              </p:cNvSpPr>
              <p:nvPr/>
            </p:nvSpPr>
            <p:spPr bwMode="auto">
              <a:xfrm>
                <a:off x="754239" y="4722342"/>
                <a:ext cx="268033" cy="3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9900"/>
                    </a:solidFill>
                  </a:rPr>
                  <a:t>+</a:t>
                </a:r>
              </a:p>
            </p:txBody>
          </p:sp>
          <mc:AlternateContent xmlns:mc="http://schemas.openxmlformats.org/markup-compatibility/2006" xmlns:a14="http://schemas.microsoft.com/office/drawing/2010/main">
            <mc:Choice Requires="a14">
              <p:sp>
                <p:nvSpPr>
                  <p:cNvPr id="204" name="文本框 203"/>
                  <p:cNvSpPr txBox="1"/>
                  <p:nvPr/>
                </p:nvSpPr>
                <p:spPr>
                  <a:xfrm flipH="1">
                    <a:off x="921590" y="4448542"/>
                    <a:ext cx="47261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9900"/>
                                  </a:solidFill>
                                  <a:latin typeface="Cambria Math" panose="02040503050406030204" pitchFamily="18" charset="0"/>
                                </a:rPr>
                              </m:ctrlPr>
                            </m:sSubPr>
                            <m:e>
                              <m:acc>
                                <m:accPr>
                                  <m:chr m:val="̇"/>
                                  <m:ctrlPr>
                                    <a:rPr lang="en-US" altLang="zh-CN" sz="2400" i="1" smtClean="0">
                                      <a:solidFill>
                                        <a:srgbClr val="FF9900"/>
                                      </a:solidFill>
                                      <a:latin typeface="Cambria Math" panose="02040503050406030204" pitchFamily="18" charset="0"/>
                                    </a:rPr>
                                  </m:ctrlPr>
                                </m:accPr>
                                <m:e>
                                  <m:r>
                                    <a:rPr lang="en-US" altLang="zh-CN" sz="2400" b="0" i="1">
                                      <a:solidFill>
                                        <a:srgbClr val="FF9900"/>
                                      </a:solidFill>
                                      <a:latin typeface="Cambria Math" panose="02040503050406030204" pitchFamily="18" charset="0"/>
                                    </a:rPr>
                                    <m:t>𝐸</m:t>
                                  </m:r>
                                </m:e>
                              </m:acc>
                            </m:e>
                            <m:sub>
                              <m:r>
                                <a:rPr lang="en-US" altLang="zh-CN" sz="2400" i="1" smtClean="0">
                                  <a:solidFill>
                                    <a:srgbClr val="FF9900"/>
                                  </a:solidFill>
                                  <a:latin typeface="Cambria Math" panose="02040503050406030204" pitchFamily="18" charset="0"/>
                                </a:rPr>
                                <m:t>3</m:t>
                              </m:r>
                            </m:sub>
                          </m:sSub>
                        </m:oMath>
                      </m:oMathPara>
                    </a14:m>
                    <a:endParaRPr lang="zh-CN" altLang="en-US" sz="2400" dirty="0">
                      <a:solidFill>
                        <a:srgbClr val="FF9900"/>
                      </a:solidFill>
                    </a:endParaRPr>
                  </a:p>
                </p:txBody>
              </p:sp>
            </mc:Choice>
            <mc:Fallback xmlns="">
              <p:sp>
                <p:nvSpPr>
                  <p:cNvPr id="204" name="文本框 203"/>
                  <p:cNvSpPr txBox="1">
                    <a:spLocks noRot="1" noChangeAspect="1" noMove="1" noResize="1" noEditPoints="1" noAdjustHandles="1" noChangeArrowheads="1" noChangeShapeType="1" noTextEdit="1"/>
                  </p:cNvSpPr>
                  <p:nvPr/>
                </p:nvSpPr>
                <p:spPr>
                  <a:xfrm flipH="1">
                    <a:off x="921590" y="4448542"/>
                    <a:ext cx="472619" cy="380873"/>
                  </a:xfrm>
                  <a:prstGeom prst="rect">
                    <a:avLst/>
                  </a:prstGeom>
                  <a:blipFill rotWithShape="1">
                    <a:blip r:embed="rId2"/>
                    <a:stretch>
                      <a:fillRect l="-5128" t="-17742" b="-14516"/>
                    </a:stretch>
                  </a:blipFill>
                </p:spPr>
                <p:txBody>
                  <a:bodyPr/>
                  <a:lstStyle/>
                  <a:p>
                    <a:r>
                      <a:rPr lang="zh-CN" altLang="en-US">
                        <a:noFill/>
                      </a:rPr>
                      <a:t> </a:t>
                    </a:r>
                    <a:endParaRPr lang="zh-CN" altLang="en-US">
                      <a:noFill/>
                    </a:endParaRPr>
                  </a:p>
                </p:txBody>
              </p:sp>
            </mc:Fallback>
          </mc:AlternateContent>
        </p:grpSp>
        <p:cxnSp>
          <p:nvCxnSpPr>
            <p:cNvPr id="175" name="直接箭头连接符 174"/>
            <p:cNvCxnSpPr/>
            <p:nvPr/>
          </p:nvCxnSpPr>
          <p:spPr>
            <a:xfrm rot="16200000">
              <a:off x="1546010" y="4062601"/>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文本框 175"/>
                <p:cNvSpPr txBox="1"/>
                <p:nvPr/>
              </p:nvSpPr>
              <p:spPr>
                <a:xfrm>
                  <a:off x="1316515" y="3891378"/>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m:rPr>
                                <m:sty m:val="p"/>
                              </m:rPr>
                              <a:rPr lang="en-US" altLang="zh-CN" sz="2400" i="1">
                                <a:solidFill>
                                  <a:srgbClr val="FF0000"/>
                                </a:solidFill>
                                <a:latin typeface="Cambria Math" panose="02040503050406030204" pitchFamily="18" charset="0"/>
                              </a:rPr>
                              <m:t>U</m:t>
                            </m:r>
                          </m:sub>
                        </m:sSub>
                      </m:oMath>
                    </m:oMathPara>
                  </a14:m>
                  <a:endParaRPr lang="zh-CN" altLang="en-US" sz="2400" dirty="0">
                    <a:solidFill>
                      <a:srgbClr val="0000FF"/>
                    </a:solidFill>
                  </a:endParaRPr>
                </a:p>
              </p:txBody>
            </p:sp>
          </mc:Choice>
          <mc:Fallback xmlns="">
            <p:sp>
              <p:nvSpPr>
                <p:cNvPr id="176" name="文本框 175"/>
                <p:cNvSpPr txBox="1">
                  <a:spLocks noRot="1" noChangeAspect="1" noMove="1" noResize="1" noEditPoints="1" noAdjustHandles="1" noChangeArrowheads="1" noChangeShapeType="1" noTextEdit="1"/>
                </p:cNvSpPr>
                <p:nvPr/>
              </p:nvSpPr>
              <p:spPr>
                <a:xfrm>
                  <a:off x="1316515" y="3891378"/>
                  <a:ext cx="466978" cy="380873"/>
                </a:xfrm>
                <a:prstGeom prst="rect">
                  <a:avLst/>
                </a:prstGeom>
                <a:blipFill rotWithShape="1">
                  <a:blip r:embed="rId4"/>
                  <a:stretch>
                    <a:fillRect l="-1299" t="-17742" b="-16129"/>
                  </a:stretch>
                </a:blipFill>
              </p:spPr>
              <p:txBody>
                <a:bodyPr/>
                <a:lstStyle/>
                <a:p>
                  <a:r>
                    <a:rPr lang="zh-CN" altLang="en-US">
                      <a:noFill/>
                    </a:rPr>
                    <a:t> </a:t>
                  </a:r>
                  <a:endParaRPr lang="zh-CN" altLang="en-US">
                    <a:noFill/>
                  </a:endParaRPr>
                </a:p>
              </p:txBody>
            </p:sp>
          </mc:Fallback>
        </mc:AlternateContent>
        <p:cxnSp>
          <p:nvCxnSpPr>
            <p:cNvPr id="177" name="直接箭头连接符 176"/>
            <p:cNvCxnSpPr/>
            <p:nvPr/>
          </p:nvCxnSpPr>
          <p:spPr>
            <a:xfrm rot="1800000">
              <a:off x="2161816" y="4909338"/>
              <a:ext cx="411519"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8" name="文本框 177"/>
                <p:cNvSpPr txBox="1"/>
                <p:nvPr/>
              </p:nvSpPr>
              <p:spPr>
                <a:xfrm>
                  <a:off x="2488425" y="4740180"/>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B0F0"/>
                                </a:solidFill>
                                <a:latin typeface="Cambria Math" panose="02040503050406030204" pitchFamily="18" charset="0"/>
                              </a:rPr>
                            </m:ctrlPr>
                          </m:sSubPr>
                          <m:e>
                            <m:acc>
                              <m:accPr>
                                <m:chr m:val="̇"/>
                                <m:ctrlPr>
                                  <a:rPr lang="en-US" altLang="zh-CN" sz="2400" i="1" smtClean="0">
                                    <a:solidFill>
                                      <a:srgbClr val="00B0F0"/>
                                    </a:solidFill>
                                    <a:latin typeface="Cambria Math" panose="02040503050406030204" pitchFamily="18" charset="0"/>
                                  </a:rPr>
                                </m:ctrlPr>
                              </m:accPr>
                              <m:e>
                                <m:r>
                                  <a:rPr lang="en-US" altLang="zh-CN" sz="2400" b="0" i="1" smtClean="0">
                                    <a:solidFill>
                                      <a:srgbClr val="00B0F0"/>
                                    </a:solidFill>
                                    <a:latin typeface="Cambria Math" panose="02040503050406030204" pitchFamily="18" charset="0"/>
                                  </a:rPr>
                                  <m:t>𝐼</m:t>
                                </m:r>
                              </m:e>
                            </m:acc>
                          </m:e>
                          <m:sub>
                            <m:r>
                              <m:rPr>
                                <m:sty m:val="p"/>
                              </m:rPr>
                              <a:rPr lang="en-US" altLang="zh-CN" sz="2400" i="1">
                                <a:solidFill>
                                  <a:srgbClr val="00B0F0"/>
                                </a:solidFill>
                                <a:latin typeface="Cambria Math" panose="02040503050406030204" pitchFamily="18" charset="0"/>
                              </a:rPr>
                              <m:t>V</m:t>
                            </m:r>
                          </m:sub>
                        </m:sSub>
                      </m:oMath>
                    </m:oMathPara>
                  </a14:m>
                  <a:endParaRPr lang="zh-CN" altLang="en-US" sz="2400" dirty="0">
                    <a:solidFill>
                      <a:srgbClr val="00B0F0"/>
                    </a:solidFill>
                  </a:endParaRPr>
                </a:p>
              </p:txBody>
            </p:sp>
          </mc:Choice>
          <mc:Fallback xmlns="">
            <p:sp>
              <p:nvSpPr>
                <p:cNvPr id="178" name="文本框 177"/>
                <p:cNvSpPr txBox="1">
                  <a:spLocks noRot="1" noChangeAspect="1" noMove="1" noResize="1" noEditPoints="1" noAdjustHandles="1" noChangeArrowheads="1" noChangeShapeType="1" noTextEdit="1"/>
                </p:cNvSpPr>
                <p:nvPr/>
              </p:nvSpPr>
              <p:spPr>
                <a:xfrm>
                  <a:off x="2488425" y="4740180"/>
                  <a:ext cx="466978" cy="380873"/>
                </a:xfrm>
                <a:prstGeom prst="rect">
                  <a:avLst/>
                </a:prstGeom>
                <a:blipFill rotWithShape="1">
                  <a:blip r:embed="rId2"/>
                  <a:stretch>
                    <a:fillRect l="-1316" t="-15873" b="-14286"/>
                  </a:stretch>
                </a:blipFill>
              </p:spPr>
              <p:txBody>
                <a:bodyPr/>
                <a:lstStyle/>
                <a:p>
                  <a:r>
                    <a:rPr lang="zh-CN" altLang="en-US">
                      <a:noFill/>
                    </a:rPr>
                    <a:t> </a:t>
                  </a:r>
                  <a:endParaRPr lang="zh-CN" altLang="en-US">
                    <a:noFill/>
                  </a:endParaRPr>
                </a:p>
              </p:txBody>
            </p:sp>
          </mc:Fallback>
        </mc:AlternateContent>
        <p:cxnSp>
          <p:nvCxnSpPr>
            <p:cNvPr id="179" name="直接箭头连接符 178"/>
            <p:cNvCxnSpPr/>
            <p:nvPr/>
          </p:nvCxnSpPr>
          <p:spPr>
            <a:xfrm rot="8760000">
              <a:off x="1141383" y="5082190"/>
              <a:ext cx="411519" cy="0"/>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0" name="文本框 179"/>
                <p:cNvSpPr txBox="1"/>
                <p:nvPr/>
              </p:nvSpPr>
              <p:spPr>
                <a:xfrm>
                  <a:off x="1254743" y="5077450"/>
                  <a:ext cx="466978" cy="380873"/>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9900"/>
                                </a:solidFill>
                                <a:latin typeface="Cambria Math" panose="02040503050406030204" pitchFamily="18" charset="0"/>
                              </a:rPr>
                            </m:ctrlPr>
                          </m:sSubPr>
                          <m:e>
                            <m:acc>
                              <m:accPr>
                                <m:chr m:val="̇"/>
                                <m:ctrlPr>
                                  <a:rPr lang="en-US" altLang="zh-CN" sz="2400" i="1" smtClean="0">
                                    <a:solidFill>
                                      <a:srgbClr val="FF9900"/>
                                    </a:solidFill>
                                    <a:latin typeface="Cambria Math" panose="02040503050406030204" pitchFamily="18" charset="0"/>
                                  </a:rPr>
                                </m:ctrlPr>
                              </m:accPr>
                              <m:e>
                                <m:r>
                                  <a:rPr lang="en-US" altLang="zh-CN" sz="2400" b="0" i="1" smtClean="0">
                                    <a:solidFill>
                                      <a:srgbClr val="FF9900"/>
                                    </a:solidFill>
                                    <a:latin typeface="Cambria Math" panose="02040503050406030204" pitchFamily="18" charset="0"/>
                                  </a:rPr>
                                  <m:t>𝐼</m:t>
                                </m:r>
                              </m:e>
                            </m:acc>
                          </m:e>
                          <m:sub>
                            <m:r>
                              <m:rPr>
                                <m:sty m:val="p"/>
                              </m:rPr>
                              <a:rPr lang="en-US" altLang="zh-CN" sz="2400" i="1">
                                <a:solidFill>
                                  <a:srgbClr val="FF9900"/>
                                </a:solidFill>
                                <a:latin typeface="Cambria Math" panose="02040503050406030204" pitchFamily="18" charset="0"/>
                              </a:rPr>
                              <m:t>W</m:t>
                            </m:r>
                          </m:sub>
                        </m:sSub>
                      </m:oMath>
                    </m:oMathPara>
                  </a14:m>
                  <a:endParaRPr lang="zh-CN" altLang="en-US" sz="2400" dirty="0">
                    <a:solidFill>
                      <a:srgbClr val="FF9900"/>
                    </a:solidFill>
                  </a:endParaRPr>
                </a:p>
              </p:txBody>
            </p:sp>
          </mc:Choice>
          <mc:Fallback xmlns="">
            <p:sp>
              <p:nvSpPr>
                <p:cNvPr id="180" name="文本框 179"/>
                <p:cNvSpPr txBox="1">
                  <a:spLocks noRot="1" noChangeAspect="1" noMove="1" noResize="1" noEditPoints="1" noAdjustHandles="1" noChangeArrowheads="1" noChangeShapeType="1" noTextEdit="1"/>
                </p:cNvSpPr>
                <p:nvPr/>
              </p:nvSpPr>
              <p:spPr>
                <a:xfrm>
                  <a:off x="1254743" y="5077450"/>
                  <a:ext cx="466978" cy="380873"/>
                </a:xfrm>
                <a:prstGeom prst="rect">
                  <a:avLst/>
                </a:prstGeom>
                <a:blipFill rotWithShape="1">
                  <a:blip r:embed="rId2"/>
                  <a:stretch>
                    <a:fillRect l="-7792" t="-17742" r="-1299" b="-16129"/>
                  </a:stretch>
                </a:blipFill>
                <a:ln>
                  <a:noFill/>
                </a:ln>
              </p:spPr>
              <p:txBody>
                <a:bodyPr/>
                <a:lstStyle/>
                <a:p>
                  <a:r>
                    <a:rPr lang="zh-CN" altLang="en-US">
                      <a:noFill/>
                    </a:rPr>
                    <a:t> </a:t>
                  </a:r>
                  <a:endParaRPr lang="zh-CN" altLang="en-US">
                    <a:noFill/>
                  </a:endParaRPr>
                </a:p>
              </p:txBody>
            </p:sp>
          </mc:Fallback>
        </mc:AlternateContent>
      </p:grpSp>
      <p:sp>
        <p:nvSpPr>
          <p:cNvPr id="181" name="文本框 180"/>
          <p:cNvSpPr txBox="1"/>
          <p:nvPr/>
        </p:nvSpPr>
        <p:spPr>
          <a:xfrm>
            <a:off x="4907726" y="18526"/>
            <a:ext cx="2656526"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3-1 </a:t>
            </a:r>
            <a:r>
              <a:rPr lang="zh-CN" altLang="en-US" sz="2800" b="1" u="sng" dirty="0">
                <a:latin typeface="黑体" panose="02010609060101010101" pitchFamily="49" charset="-122"/>
                <a:ea typeface="黑体" panose="02010609060101010101" pitchFamily="49" charset="-122"/>
              </a:rPr>
              <a:t>三相电源 </a:t>
            </a:r>
          </a:p>
        </p:txBody>
      </p:sp>
      <p:grpSp>
        <p:nvGrpSpPr>
          <p:cNvPr id="25" name="组合 24"/>
          <p:cNvGrpSpPr/>
          <p:nvPr/>
        </p:nvGrpSpPr>
        <p:grpSpPr>
          <a:xfrm>
            <a:off x="6230343" y="4019776"/>
            <a:ext cx="5677107" cy="503966"/>
            <a:chOff x="6162596" y="3934242"/>
            <a:chExt cx="5677107" cy="503966"/>
          </a:xfrm>
        </p:grpSpPr>
        <p:grpSp>
          <p:nvGrpSpPr>
            <p:cNvPr id="20" name="组合 19"/>
            <p:cNvGrpSpPr/>
            <p:nvPr/>
          </p:nvGrpSpPr>
          <p:grpSpPr>
            <a:xfrm>
              <a:off x="10102092" y="3949183"/>
              <a:ext cx="1737611" cy="415326"/>
              <a:chOff x="10181339" y="1520724"/>
              <a:chExt cx="1737611" cy="415326"/>
            </a:xfrm>
          </p:grpSpPr>
          <mc:AlternateContent xmlns:mc="http://schemas.openxmlformats.org/markup-compatibility/2006" xmlns:a14="http://schemas.microsoft.com/office/drawing/2010/main">
            <mc:Choice Requires="a14">
              <p:sp>
                <p:nvSpPr>
                  <p:cNvPr id="319" name="文本框 318"/>
                  <p:cNvSpPr txBox="1"/>
                  <p:nvPr/>
                </p:nvSpPr>
                <p:spPr>
                  <a:xfrm>
                    <a:off x="10181339" y="1520724"/>
                    <a:ext cx="535083" cy="380873"/>
                  </a:xfrm>
                  <a:prstGeom prst="rect">
                    <a:avLst/>
                  </a:prstGeom>
                  <a:noFill/>
                </p:spPr>
                <p:txBody>
                  <a:bodyPr wrap="none" lIns="0" tIns="0" rIns="0" bIns="0" rtlCol="0">
                    <a:spAutoFit/>
                  </a:bodyPr>
                  <a:lstStyle/>
                  <a:p>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b="0" i="1" smtClean="0">
                                <a:solidFill>
                                  <a:srgbClr val="FF0000"/>
                                </a:solidFill>
                                <a:latin typeface="Cambria Math" panose="02040503050406030204" pitchFamily="18" charset="0"/>
                              </a:rPr>
                              <m:t>1</m:t>
                            </m:r>
                            <m:r>
                              <a:rPr lang="en-US" altLang="zh-CN" sz="2400" i="1">
                                <a:solidFill>
                                  <a:srgbClr val="FF0000"/>
                                </a:solidFill>
                                <a:latin typeface="Cambria Math" panose="02040503050406030204" pitchFamily="18" charset="0"/>
                              </a:rPr>
                              <m:t>2</m:t>
                            </m:r>
                          </m:sub>
                        </m:sSub>
                      </m:oMath>
                    </a14:m>
                    <a:r>
                      <a:rPr lang="en-US" altLang="zh-CN" sz="2400" dirty="0">
                        <a:solidFill>
                          <a:srgbClr val="FF0000"/>
                        </a:solidFill>
                      </a:rPr>
                      <a:t>,</a:t>
                    </a:r>
                    <a:endParaRPr lang="zh-CN" altLang="en-US" sz="2400" dirty="0">
                      <a:solidFill>
                        <a:srgbClr val="FF0000"/>
                      </a:solidFill>
                    </a:endParaRPr>
                  </a:p>
                </p:txBody>
              </p:sp>
            </mc:Choice>
            <mc:Fallback xmlns="">
              <p:sp>
                <p:nvSpPr>
                  <p:cNvPr id="319" name="文本框 318"/>
                  <p:cNvSpPr txBox="1">
                    <a:spLocks noRot="1" noChangeAspect="1" noMove="1" noResize="1" noEditPoints="1" noAdjustHandles="1" noChangeArrowheads="1" noChangeShapeType="1" noTextEdit="1"/>
                  </p:cNvSpPr>
                  <p:nvPr/>
                </p:nvSpPr>
                <p:spPr>
                  <a:xfrm>
                    <a:off x="10181339" y="1520724"/>
                    <a:ext cx="535083" cy="380873"/>
                  </a:xfrm>
                  <a:prstGeom prst="rect">
                    <a:avLst/>
                  </a:prstGeom>
                  <a:blipFill rotWithShape="1">
                    <a:blip r:embed="rId2"/>
                    <a:stretch>
                      <a:fillRect l="-20455" t="-22581" r="-31818" b="-4838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20" name="文本框 319"/>
                  <p:cNvSpPr txBox="1"/>
                  <p:nvPr/>
                </p:nvSpPr>
                <p:spPr>
                  <a:xfrm>
                    <a:off x="10810096" y="1555177"/>
                    <a:ext cx="542200" cy="380873"/>
                  </a:xfrm>
                  <a:prstGeom prst="rect">
                    <a:avLst/>
                  </a:prstGeom>
                  <a:noFill/>
                </p:spPr>
                <p:txBody>
                  <a:bodyPr wrap="none" lIns="0" tIns="0" rIns="0" bIns="0" rtlCol="0">
                    <a:spAutoFit/>
                  </a:bodyPr>
                  <a:lstStyle/>
                  <a:p>
                    <a14:m>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a:solidFill>
                                  <a:srgbClr val="FF0000"/>
                                </a:solidFill>
                                <a:latin typeface="Cambria Math" panose="02040503050406030204" pitchFamily="18" charset="0"/>
                              </a:rPr>
                              <m:t>2</m:t>
                            </m:r>
                            <m:r>
                              <a:rPr lang="en-US" altLang="zh-CN" sz="2400" i="1" smtClean="0">
                                <a:solidFill>
                                  <a:srgbClr val="FF0000"/>
                                </a:solidFill>
                                <a:latin typeface="Cambria Math" panose="02040503050406030204" pitchFamily="18" charset="0"/>
                              </a:rPr>
                              <m:t>3</m:t>
                            </m:r>
                          </m:sub>
                        </m:sSub>
                      </m:oMath>
                    </a14:m>
                    <a:r>
                      <a:rPr lang="en-US" altLang="zh-CN" sz="2400" dirty="0">
                        <a:solidFill>
                          <a:srgbClr val="FF0000"/>
                        </a:solidFill>
                      </a:rPr>
                      <a:t>,</a:t>
                    </a:r>
                    <a:endParaRPr lang="zh-CN" altLang="en-US" sz="2400" dirty="0">
                      <a:solidFill>
                        <a:srgbClr val="FF0000"/>
                      </a:solidFill>
                    </a:endParaRPr>
                  </a:p>
                </p:txBody>
              </p:sp>
            </mc:Choice>
            <mc:Fallback xmlns="">
              <p:sp>
                <p:nvSpPr>
                  <p:cNvPr id="320" name="文本框 319"/>
                  <p:cNvSpPr txBox="1">
                    <a:spLocks noRot="1" noChangeAspect="1" noMove="1" noResize="1" noEditPoints="1" noAdjustHandles="1" noChangeArrowheads="1" noChangeShapeType="1" noTextEdit="1"/>
                  </p:cNvSpPr>
                  <p:nvPr/>
                </p:nvSpPr>
                <p:spPr>
                  <a:xfrm>
                    <a:off x="10810096" y="1555177"/>
                    <a:ext cx="542200" cy="380873"/>
                  </a:xfrm>
                  <a:prstGeom prst="rect">
                    <a:avLst/>
                  </a:prstGeom>
                  <a:blipFill rotWithShape="1">
                    <a:blip r:embed="rId2"/>
                    <a:stretch>
                      <a:fillRect l="-19101" t="-20635" r="-33708" b="-4761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21" name="文本框 320"/>
                  <p:cNvSpPr txBox="1"/>
                  <p:nvPr/>
                </p:nvSpPr>
                <p:spPr>
                  <a:xfrm>
                    <a:off x="11384765" y="1545310"/>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smtClean="0">
                                  <a:solidFill>
                                    <a:srgbClr val="FF0000"/>
                                  </a:solidFill>
                                  <a:latin typeface="Cambria Math" panose="02040503050406030204" pitchFamily="18" charset="0"/>
                                </a:rPr>
                                <m:t>3</m:t>
                              </m:r>
                              <m:r>
                                <a:rPr lang="en-US" altLang="zh-CN" sz="2400" i="1">
                                  <a:solidFill>
                                    <a:srgbClr val="FF0000"/>
                                  </a:solidFill>
                                  <a:latin typeface="Cambria Math" panose="02040503050406030204" pitchFamily="18" charset="0"/>
                                </a:rPr>
                                <m:t>1</m:t>
                              </m:r>
                            </m:sub>
                          </m:sSub>
                        </m:oMath>
                      </m:oMathPara>
                    </a14:m>
                    <a:endParaRPr lang="zh-CN" altLang="en-US" sz="2400" dirty="0">
                      <a:solidFill>
                        <a:srgbClr val="FF0000"/>
                      </a:solidFill>
                    </a:endParaRPr>
                  </a:p>
                </p:txBody>
              </p:sp>
            </mc:Choice>
            <mc:Fallback xmlns="">
              <p:sp>
                <p:nvSpPr>
                  <p:cNvPr id="321" name="文本框 320"/>
                  <p:cNvSpPr txBox="1">
                    <a:spLocks noRot="1" noChangeAspect="1" noMove="1" noResize="1" noEditPoints="1" noAdjustHandles="1" noChangeArrowheads="1" noChangeShapeType="1" noTextEdit="1"/>
                  </p:cNvSpPr>
                  <p:nvPr/>
                </p:nvSpPr>
                <p:spPr>
                  <a:xfrm>
                    <a:off x="11384765" y="1545310"/>
                    <a:ext cx="534185" cy="380873"/>
                  </a:xfrm>
                  <a:prstGeom prst="rect">
                    <a:avLst/>
                  </a:prstGeom>
                  <a:blipFill rotWithShape="1">
                    <a:blip r:embed="rId2"/>
                    <a:stretch>
                      <a:fillRect l="-12500" t="-17742" r="-3409" b="-14516"/>
                    </a:stretch>
                  </a:blipFill>
                </p:spPr>
                <p:txBody>
                  <a:bodyPr/>
                  <a:lstStyle/>
                  <a:p>
                    <a:r>
                      <a:rPr lang="zh-CN" altLang="en-US">
                        <a:noFill/>
                      </a:rPr>
                      <a:t> </a:t>
                    </a:r>
                    <a:endParaRPr lang="zh-CN" altLang="en-US">
                      <a:noFill/>
                    </a:endParaRPr>
                  </a:p>
                </p:txBody>
              </p:sp>
            </mc:Fallback>
          </mc:AlternateContent>
        </p:grpSp>
        <p:sp>
          <p:nvSpPr>
            <p:cNvPr id="184" name="Rectangle 6"/>
            <p:cNvSpPr>
              <a:spLocks noChangeArrowheads="1"/>
            </p:cNvSpPr>
            <p:nvPr/>
          </p:nvSpPr>
          <p:spPr bwMode="auto">
            <a:xfrm>
              <a:off x="6162596" y="3934242"/>
              <a:ext cx="4254501" cy="50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buClr>
                  <a:schemeClr val="bg2"/>
                </a:buClr>
                <a:buSzPct val="75000"/>
                <a:buFont typeface="Wingdings" panose="05000000000000000000" pitchFamily="2" charset="2"/>
                <a:buNone/>
              </a:pPr>
              <a:r>
                <a:rPr lang="zh-CN" altLang="en-US" sz="2400" b="1" dirty="0">
                  <a:solidFill>
                    <a:srgbClr val="002060"/>
                  </a:solidFill>
                  <a:latin typeface="华文琥珀" panose="02010800040101010101" pitchFamily="2" charset="-122"/>
                  <a:ea typeface="华文琥珀" panose="02010800040101010101" pitchFamily="2" charset="-122"/>
                  <a:cs typeface="Times New Roman" panose="02020603050405020304" pitchFamily="18" charset="0"/>
                </a:rPr>
                <a:t>▲</a:t>
              </a:r>
              <a:r>
                <a:rPr lang="zh-CN" altLang="en-US" sz="2400" b="1" dirty="0">
                  <a:solidFill>
                    <a:srgbClr val="002060"/>
                  </a:solidFill>
                  <a:latin typeface="仿宋" panose="02010609060101010101" pitchFamily="49" charset="-122"/>
                  <a:ea typeface="仿宋" panose="02010609060101010101" pitchFamily="49" charset="-122"/>
                  <a:cs typeface="Times New Roman" panose="02020603050405020304" pitchFamily="18" charset="0"/>
                </a:rPr>
                <a:t>线电压</a:t>
              </a:r>
              <a:r>
                <a:rPr lang="en-US" altLang="zh-CN" sz="2400" b="1" dirty="0">
                  <a:latin typeface="仿宋" panose="02010609060101010101" pitchFamily="49" charset="-122"/>
                  <a:ea typeface="仿宋" panose="02010609060101010101" pitchFamily="49" charset="-122"/>
                  <a:cs typeface="Times New Roman" panose="02020603050405020304" pitchFamily="18" charset="0"/>
                </a:rPr>
                <a:t>—</a:t>
              </a:r>
              <a:r>
                <a:rPr lang="zh-CN" altLang="en-US" sz="2400" dirty="0">
                  <a:latin typeface="仿宋" panose="02010609060101010101" pitchFamily="49" charset="-122"/>
                  <a:ea typeface="仿宋" panose="02010609060101010101" pitchFamily="49" charset="-122"/>
                  <a:cs typeface="Times New Roman" panose="02020603050405020304" pitchFamily="18" charset="0"/>
                </a:rPr>
                <a:t>端线间的的电压：</a:t>
              </a:r>
              <a:endParaRPr lang="en-US" altLang="zh-CN" sz="2400" dirty="0">
                <a:latin typeface="仿宋" panose="02010609060101010101" pitchFamily="49" charset="-122"/>
                <a:ea typeface="仿宋" panose="02010609060101010101" pitchFamily="49" charset="-122"/>
                <a:cs typeface="Times New Roman" panose="02020603050405020304" pitchFamily="18" charset="0"/>
              </a:endParaRPr>
            </a:p>
          </p:txBody>
        </p:sp>
      </p:grpSp>
      <p:sp>
        <p:nvSpPr>
          <p:cNvPr id="192" name="Text Box 5"/>
          <p:cNvSpPr txBox="1">
            <a:spLocks noChangeArrowheads="1"/>
          </p:cNvSpPr>
          <p:nvPr/>
        </p:nvSpPr>
        <p:spPr bwMode="auto">
          <a:xfrm>
            <a:off x="48637" y="1426206"/>
            <a:ext cx="5356586" cy="4616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pPr>
            <a:r>
              <a:rPr lang="zh-CN" altLang="en-US" b="1" dirty="0">
                <a:latin typeface="仿宋" panose="02010609060101010101" pitchFamily="49" charset="-122"/>
                <a:ea typeface="仿宋" panose="02010609060101010101" pitchFamily="49" charset="-122"/>
              </a:rPr>
              <a:t>◎三个绕组的末端接成一点</a:t>
            </a:r>
            <a:r>
              <a:rPr lang="en-US" altLang="zh-CN" b="1" dirty="0">
                <a:solidFill>
                  <a:srgbClr val="C00000"/>
                </a:solidFill>
                <a:latin typeface="仿宋" panose="02010609060101010101" pitchFamily="49" charset="-122"/>
                <a:ea typeface="仿宋" panose="02010609060101010101" pitchFamily="49" charset="-122"/>
              </a:rPr>
              <a:t>N</a:t>
            </a:r>
            <a:r>
              <a:rPr lang="zh-CN" altLang="en-US" b="1" dirty="0">
                <a:solidFill>
                  <a:srgbClr val="C00000"/>
                </a:solidFill>
                <a:latin typeface="华文琥珀" panose="02010800040101010101" pitchFamily="2" charset="-122"/>
                <a:ea typeface="华文琥珀" panose="02010800040101010101" pitchFamily="2" charset="-122"/>
              </a:rPr>
              <a:t>→</a:t>
            </a:r>
            <a:r>
              <a:rPr lang="zh-CN" altLang="en-US" b="1" dirty="0">
                <a:solidFill>
                  <a:srgbClr val="C00000"/>
                </a:solidFill>
                <a:latin typeface="仿宋" panose="02010609060101010101" pitchFamily="49" charset="-122"/>
                <a:ea typeface="仿宋" panose="02010609060101010101" pitchFamily="49" charset="-122"/>
              </a:rPr>
              <a:t>中性点</a:t>
            </a:r>
            <a:endParaRPr lang="en-US" altLang="zh-CN" b="1" dirty="0">
              <a:solidFill>
                <a:srgbClr val="C00000"/>
              </a:solidFill>
              <a:latin typeface="仿宋" panose="02010609060101010101" pitchFamily="49" charset="-122"/>
              <a:ea typeface="仿宋" panose="02010609060101010101" pitchFamily="49" charset="-122"/>
            </a:endParaRPr>
          </a:p>
        </p:txBody>
      </p:sp>
      <p:sp>
        <p:nvSpPr>
          <p:cNvPr id="205" name="Text Box 5"/>
          <p:cNvSpPr txBox="1">
            <a:spLocks noChangeArrowheads="1"/>
          </p:cNvSpPr>
          <p:nvPr/>
        </p:nvSpPr>
        <p:spPr bwMode="auto">
          <a:xfrm>
            <a:off x="26051" y="1917716"/>
            <a:ext cx="7371854" cy="4616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仿宋" panose="02010609060101010101" pitchFamily="49" charset="-122"/>
                <a:ea typeface="仿宋" panose="02010609060101010101" pitchFamily="49" charset="-122"/>
              </a:rPr>
              <a:t>◎从三个始端引出三条导线</a:t>
            </a:r>
            <a:r>
              <a:rPr lang="en-US" altLang="zh-CN" b="1" dirty="0">
                <a:solidFill>
                  <a:srgbClr val="C00000"/>
                </a:solidFill>
                <a:latin typeface="仿宋" panose="02010609060101010101" pitchFamily="49" charset="-122"/>
                <a:ea typeface="仿宋" panose="02010609060101010101" pitchFamily="49" charset="-122"/>
              </a:rPr>
              <a:t>L1</a:t>
            </a:r>
            <a:r>
              <a:rPr lang="zh-CN" altLang="en-US" b="1" dirty="0">
                <a:solidFill>
                  <a:srgbClr val="C00000"/>
                </a:solidFill>
                <a:latin typeface="仿宋" panose="02010609060101010101" pitchFamily="49" charset="-122"/>
                <a:ea typeface="仿宋" panose="02010609060101010101" pitchFamily="49" charset="-122"/>
              </a:rPr>
              <a:t>、</a:t>
            </a:r>
            <a:r>
              <a:rPr lang="en-US" altLang="zh-CN" b="1" dirty="0">
                <a:solidFill>
                  <a:srgbClr val="C00000"/>
                </a:solidFill>
                <a:latin typeface="仿宋" panose="02010609060101010101" pitchFamily="49" charset="-122"/>
                <a:ea typeface="仿宋" panose="02010609060101010101" pitchFamily="49" charset="-122"/>
              </a:rPr>
              <a:t>L2</a:t>
            </a:r>
            <a:r>
              <a:rPr lang="zh-CN" altLang="en-US" b="1" dirty="0">
                <a:solidFill>
                  <a:srgbClr val="C00000"/>
                </a:solidFill>
                <a:latin typeface="仿宋" panose="02010609060101010101" pitchFamily="49" charset="-122"/>
                <a:ea typeface="仿宋" panose="02010609060101010101" pitchFamily="49" charset="-122"/>
              </a:rPr>
              <a:t>、</a:t>
            </a:r>
            <a:r>
              <a:rPr lang="en-US" altLang="zh-CN" b="1" dirty="0">
                <a:solidFill>
                  <a:srgbClr val="C00000"/>
                </a:solidFill>
                <a:latin typeface="仿宋" panose="02010609060101010101" pitchFamily="49" charset="-122"/>
                <a:ea typeface="仿宋" panose="02010609060101010101" pitchFamily="49" charset="-122"/>
              </a:rPr>
              <a:t>L3</a:t>
            </a:r>
            <a:r>
              <a:rPr lang="zh-CN" altLang="en-US" b="1" dirty="0">
                <a:solidFill>
                  <a:srgbClr val="C00000"/>
                </a:solidFill>
                <a:latin typeface="华文琥珀" panose="02010800040101010101" pitchFamily="2" charset="-122"/>
                <a:ea typeface="华文琥珀" panose="02010800040101010101" pitchFamily="2" charset="-122"/>
              </a:rPr>
              <a:t> →</a:t>
            </a:r>
            <a:r>
              <a:rPr lang="zh-CN" altLang="en-US" b="1" dirty="0">
                <a:solidFill>
                  <a:srgbClr val="C00000"/>
                </a:solidFill>
                <a:latin typeface="仿宋" panose="02010609060101010101" pitchFamily="49" charset="-122"/>
                <a:ea typeface="仿宋" panose="02010609060101010101" pitchFamily="49" charset="-122"/>
              </a:rPr>
              <a:t>端线</a:t>
            </a:r>
            <a:r>
              <a:rPr lang="en-US" altLang="zh-CN" b="1" dirty="0">
                <a:solidFill>
                  <a:srgbClr val="C00000"/>
                </a:solidFill>
                <a:latin typeface="仿宋" panose="02010609060101010101" pitchFamily="49" charset="-122"/>
                <a:ea typeface="仿宋" panose="02010609060101010101" pitchFamily="49" charset="-122"/>
              </a:rPr>
              <a:t>(</a:t>
            </a:r>
            <a:r>
              <a:rPr lang="zh-CN" altLang="en-US" b="1" dirty="0">
                <a:solidFill>
                  <a:srgbClr val="C00000"/>
                </a:solidFill>
                <a:latin typeface="仿宋" panose="02010609060101010101" pitchFamily="49" charset="-122"/>
                <a:ea typeface="仿宋" panose="02010609060101010101" pitchFamily="49" charset="-122"/>
              </a:rPr>
              <a:t>火线</a:t>
            </a:r>
            <a:r>
              <a:rPr lang="en-US" altLang="zh-CN" b="1" dirty="0">
                <a:solidFill>
                  <a:srgbClr val="C00000"/>
                </a:solidFill>
                <a:latin typeface="仿宋" panose="02010609060101010101" pitchFamily="49" charset="-122"/>
                <a:ea typeface="仿宋" panose="02010609060101010101" pitchFamily="49" charset="-122"/>
              </a:rPr>
              <a:t>)</a:t>
            </a:r>
            <a:endParaRPr lang="zh-CN" altLang="zh-CN" b="1"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2"/>
                                        </p:tgtEl>
                                        <p:attrNameLst>
                                          <p:attrName>style.visibility</p:attrName>
                                        </p:attrNameLst>
                                      </p:cBhvr>
                                      <p:to>
                                        <p:strVal val="visible"/>
                                      </p:to>
                                    </p:set>
                                    <p:animEffect transition="in" filter="wipe(left)">
                                      <p:cBhvr>
                                        <p:cTn id="27" dur="500"/>
                                        <p:tgtEl>
                                          <p:spTgt spid="1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5"/>
                                        </p:tgtEl>
                                        <p:attrNameLst>
                                          <p:attrName>style.visibility</p:attrName>
                                        </p:attrNameLst>
                                      </p:cBhvr>
                                      <p:to>
                                        <p:strVal val="visible"/>
                                      </p:to>
                                    </p:set>
                                    <p:animEffect transition="in" filter="wipe(left)">
                                      <p:cBhvr>
                                        <p:cTn id="32" dur="500"/>
                                        <p:tgtEl>
                                          <p:spTgt spid="2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1000"/>
                                        <p:tgtEl>
                                          <p:spTgt spid="25"/>
                                        </p:tgtEl>
                                      </p:cBhvr>
                                    </p:animEffect>
                                    <p:anim calcmode="lin" valueType="num">
                                      <p:cBhvr>
                                        <p:cTn id="57" dur="1000" fill="hold"/>
                                        <p:tgtEl>
                                          <p:spTgt spid="25"/>
                                        </p:tgtEl>
                                        <p:attrNameLst>
                                          <p:attrName>ppt_x</p:attrName>
                                        </p:attrNameLst>
                                      </p:cBhvr>
                                      <p:tavLst>
                                        <p:tav tm="0">
                                          <p:val>
                                            <p:strVal val="#ppt_x"/>
                                          </p:val>
                                        </p:tav>
                                        <p:tav tm="100000">
                                          <p:val>
                                            <p:strVal val="#ppt_x"/>
                                          </p:val>
                                        </p:tav>
                                      </p:tavLst>
                                    </p:anim>
                                    <p:anim calcmode="lin" valueType="num">
                                      <p:cBhvr>
                                        <p:cTn id="5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left)">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left)">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fade">
                                      <p:cBhvr>
                                        <p:cTn id="73" dur="1000"/>
                                        <p:tgtEl>
                                          <p:spTgt spid="13"/>
                                        </p:tgtEl>
                                      </p:cBhvr>
                                    </p:animEffect>
                                    <p:anim calcmode="lin" valueType="num">
                                      <p:cBhvr>
                                        <p:cTn id="74" dur="1000" fill="hold"/>
                                        <p:tgtEl>
                                          <p:spTgt spid="13"/>
                                        </p:tgtEl>
                                        <p:attrNameLst>
                                          <p:attrName>ppt_x</p:attrName>
                                        </p:attrNameLst>
                                      </p:cBhvr>
                                      <p:tavLst>
                                        <p:tav tm="0">
                                          <p:val>
                                            <p:strVal val="#ppt_x"/>
                                          </p:val>
                                        </p:tav>
                                        <p:tav tm="100000">
                                          <p:val>
                                            <p:strVal val="#ppt_x"/>
                                          </p:val>
                                        </p:tav>
                                      </p:tavLst>
                                    </p:anim>
                                    <p:anim calcmode="lin" valueType="num">
                                      <p:cBhvr>
                                        <p:cTn id="7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5" grpId="0"/>
      <p:bldP spid="9" grpId="0" animBg="1"/>
      <p:bldP spid="192" grpId="0"/>
      <p:bldP spid="2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5847362" y="1775686"/>
            <a:ext cx="3510482" cy="2937687"/>
            <a:chOff x="5847362" y="1775686"/>
            <a:chExt cx="3510482" cy="2937687"/>
          </a:xfrm>
        </p:grpSpPr>
        <p:sp>
          <p:nvSpPr>
            <p:cNvPr id="194" name="矩形 193"/>
            <p:cNvSpPr/>
            <p:nvPr/>
          </p:nvSpPr>
          <p:spPr>
            <a:xfrm>
              <a:off x="5847362" y="1775686"/>
              <a:ext cx="3510482" cy="293768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6" name="文本框 205"/>
            <p:cNvSpPr txBox="1"/>
            <p:nvPr/>
          </p:nvSpPr>
          <p:spPr>
            <a:xfrm>
              <a:off x="7396570" y="3540332"/>
              <a:ext cx="1851789" cy="707886"/>
            </a:xfrm>
            <a:prstGeom prst="rect">
              <a:avLst/>
            </a:prstGeom>
            <a:noFill/>
          </p:spPr>
          <p:txBody>
            <a:bodyPr wrap="none" rtlCol="0">
              <a:spAutoFit/>
            </a:bodyPr>
            <a:lstStyle/>
            <a:p>
              <a:r>
                <a:rPr lang="en-US" altLang="zh-CN" sz="2000" dirty="0">
                  <a:solidFill>
                    <a:srgbClr val="C00000"/>
                  </a:solidFill>
                  <a:latin typeface="幼圆" panose="02010509060101010101" pitchFamily="49" charset="-122"/>
                  <a:ea typeface="幼圆" panose="02010509060101010101" pitchFamily="49" charset="-122"/>
                </a:rPr>
                <a:t>  </a:t>
              </a:r>
              <a:r>
                <a:rPr lang="en-US" altLang="zh-CN" sz="2000" dirty="0">
                  <a:solidFill>
                    <a:srgbClr val="0000FF"/>
                  </a:solidFill>
                  <a:latin typeface="黑体" panose="02010609060101010101" pitchFamily="49" charset="-122"/>
                  <a:ea typeface="黑体" panose="02010609060101010101" pitchFamily="49" charset="-122"/>
                </a:rPr>
                <a:t>Y</a:t>
              </a:r>
              <a:r>
                <a:rPr lang="zh-CN" altLang="en-US" sz="2000" dirty="0">
                  <a:solidFill>
                    <a:srgbClr val="0000FF"/>
                  </a:solidFill>
                  <a:latin typeface="幼圆" panose="02010509060101010101" pitchFamily="49" charset="-122"/>
                  <a:ea typeface="幼圆" panose="02010509060101010101" pitchFamily="49" charset="-122"/>
                </a:rPr>
                <a:t>接三相电源</a:t>
              </a:r>
              <a:endParaRPr lang="en-US" altLang="zh-CN" sz="2000" dirty="0">
                <a:solidFill>
                  <a:srgbClr val="0000FF"/>
                </a:solidFill>
                <a:latin typeface="幼圆" panose="02010509060101010101" pitchFamily="49" charset="-122"/>
                <a:ea typeface="幼圆" panose="02010509060101010101" pitchFamily="49" charset="-122"/>
              </a:endParaRPr>
            </a:p>
            <a:p>
              <a:r>
                <a:rPr lang="zh-CN" altLang="en-US" sz="2000" dirty="0">
                  <a:solidFill>
                    <a:srgbClr val="0000FF"/>
                  </a:solidFill>
                  <a:latin typeface="幼圆" panose="02010509060101010101" pitchFamily="49" charset="-122"/>
                  <a:ea typeface="幼圆" panose="02010509060101010101" pitchFamily="49" charset="-122"/>
                </a:rPr>
                <a:t>   电压相量图</a:t>
              </a:r>
            </a:p>
          </p:txBody>
        </p:sp>
      </p:grpSp>
      <p:sp>
        <p:nvSpPr>
          <p:cNvPr id="4" name="灯片编号占位符 3"/>
          <p:cNvSpPr>
            <a:spLocks noGrp="1"/>
          </p:cNvSpPr>
          <p:nvPr>
            <p:ph type="sldNum" sz="quarter" idx="12"/>
          </p:nvPr>
        </p:nvSpPr>
        <p:spPr>
          <a:xfrm>
            <a:off x="9383036" y="6549311"/>
            <a:ext cx="2743200" cy="365125"/>
          </a:xfrm>
        </p:spPr>
        <p:txBody>
          <a:bodyPr/>
          <a:lstStyle/>
          <a:p>
            <a:fld id="{435063AF-4828-4509-A510-9A5FFA849951}" type="slidenum">
              <a:rPr lang="zh-CN" altLang="en-US" smtClean="0"/>
              <a:t>11</a:t>
            </a:fld>
            <a:endParaRPr lang="zh-CN" altLang="en-US" dirty="0"/>
          </a:p>
        </p:txBody>
      </p:sp>
      <p:sp>
        <p:nvSpPr>
          <p:cNvPr id="7" name="Text Box 3"/>
          <p:cNvSpPr txBox="1">
            <a:spLocks noChangeArrowheads="1"/>
          </p:cNvSpPr>
          <p:nvPr/>
        </p:nvSpPr>
        <p:spPr bwMode="auto">
          <a:xfrm>
            <a:off x="1018833" y="473207"/>
            <a:ext cx="387157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dirty="0">
                <a:latin typeface="+mn-ea"/>
              </a:rPr>
              <a:t>三</a:t>
            </a:r>
            <a:r>
              <a:rPr lang="en-US" altLang="zh-CN" sz="2600" b="1" dirty="0">
                <a:latin typeface="+mn-ea"/>
              </a:rPr>
              <a:t>. </a:t>
            </a:r>
            <a:r>
              <a:rPr lang="zh-CN" altLang="en-US" sz="2600" b="1" dirty="0">
                <a:latin typeface="+mn-ea"/>
              </a:rPr>
              <a:t>三相电源的联结方式</a:t>
            </a:r>
          </a:p>
        </p:txBody>
      </p:sp>
      <p:sp>
        <p:nvSpPr>
          <p:cNvPr id="12" name="Text Box 5"/>
          <p:cNvSpPr txBox="1">
            <a:spLocks noChangeArrowheads="1"/>
          </p:cNvSpPr>
          <p:nvPr/>
        </p:nvSpPr>
        <p:spPr bwMode="auto">
          <a:xfrm>
            <a:off x="298443" y="928976"/>
            <a:ext cx="7934632" cy="492443"/>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pPr>
            <a:r>
              <a:rPr lang="zh-CN" altLang="en-US" sz="2600" b="1" dirty="0">
                <a:solidFill>
                  <a:srgbClr val="0070C0"/>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 </a:t>
            </a:r>
            <a:r>
              <a:rPr lang="en-US" altLang="zh-CN" sz="2600" b="1" dirty="0">
                <a:solidFill>
                  <a:srgbClr val="0070C0"/>
                </a:solidFill>
                <a:cs typeface="Times New Roman" panose="02020603050405020304" pitchFamily="18" charset="0"/>
              </a:rPr>
              <a:t>1. </a:t>
            </a:r>
            <a:r>
              <a:rPr lang="zh-CN" altLang="zh-CN" sz="2600" b="1" dirty="0">
                <a:solidFill>
                  <a:srgbClr val="0070C0"/>
                </a:solidFill>
                <a:latin typeface="黑体" panose="02010609060101010101" pitchFamily="49" charset="-122"/>
                <a:ea typeface="黑体" panose="02010609060101010101" pitchFamily="49" charset="-122"/>
              </a:rPr>
              <a:t>星形</a:t>
            </a:r>
            <a:r>
              <a:rPr lang="zh-CN" altLang="en-US" sz="2600" b="1" dirty="0">
                <a:solidFill>
                  <a:srgbClr val="0070C0"/>
                </a:solidFill>
                <a:latin typeface="黑体" panose="02010609060101010101" pitchFamily="49" charset="-122"/>
                <a:ea typeface="黑体" panose="02010609060101010101" pitchFamily="49" charset="-122"/>
              </a:rPr>
              <a:t>（</a:t>
            </a:r>
            <a:r>
              <a:rPr lang="zh-CN" altLang="zh-CN" sz="2600" b="1" dirty="0">
                <a:solidFill>
                  <a:srgbClr val="0070C0"/>
                </a:solidFill>
                <a:latin typeface="黑体" panose="02010609060101010101" pitchFamily="49" charset="-122"/>
                <a:ea typeface="黑体" panose="02010609060101010101" pitchFamily="49" charset="-122"/>
              </a:rPr>
              <a:t>Y</a:t>
            </a:r>
            <a:r>
              <a:rPr lang="zh-CN" altLang="en-US" sz="2600" b="1" dirty="0">
                <a:solidFill>
                  <a:srgbClr val="0070C0"/>
                </a:solidFill>
                <a:latin typeface="黑体" panose="02010609060101010101" pitchFamily="49" charset="-122"/>
                <a:ea typeface="黑体" panose="02010609060101010101" pitchFamily="49" charset="-122"/>
              </a:rPr>
              <a:t>形</a:t>
            </a:r>
            <a:r>
              <a:rPr lang="zh-CN" altLang="zh-CN" sz="2600" b="1" dirty="0">
                <a:solidFill>
                  <a:srgbClr val="0070C0"/>
                </a:solidFill>
                <a:latin typeface="黑体" panose="02010609060101010101" pitchFamily="49" charset="-122"/>
                <a:ea typeface="黑体" panose="02010609060101010101" pitchFamily="49" charset="-122"/>
              </a:rPr>
              <a:t>）</a:t>
            </a:r>
            <a:r>
              <a:rPr lang="zh-CN" altLang="en-US" sz="2600" b="1" dirty="0">
                <a:solidFill>
                  <a:srgbClr val="0070C0"/>
                </a:solidFill>
                <a:latin typeface="黑体" panose="02010609060101010101" pitchFamily="49" charset="-122"/>
                <a:ea typeface="黑体" panose="02010609060101010101" pitchFamily="49" charset="-122"/>
              </a:rPr>
              <a:t>联结：</a:t>
            </a:r>
            <a:endParaRPr lang="en-US" altLang="zh-CN" sz="2600" b="1" dirty="0">
              <a:solidFill>
                <a:srgbClr val="0070C0"/>
              </a:solidFill>
              <a:latin typeface="黑体" panose="02010609060101010101" pitchFamily="49" charset="-122"/>
              <a:ea typeface="黑体" panose="02010609060101010101" pitchFamily="49" charset="-122"/>
            </a:endParaRPr>
          </a:p>
        </p:txBody>
      </p:sp>
      <p:sp>
        <p:nvSpPr>
          <p:cNvPr id="188" name="Rectangle 12"/>
          <p:cNvSpPr>
            <a:spLocks noChangeArrowheads="1"/>
          </p:cNvSpPr>
          <p:nvPr/>
        </p:nvSpPr>
        <p:spPr bwMode="auto">
          <a:xfrm>
            <a:off x="3631909" y="864334"/>
            <a:ext cx="35784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en-US" altLang="zh-CN" sz="2800" b="1" dirty="0">
                <a:solidFill>
                  <a:srgbClr val="C0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rPr>
              <a:t>◎ Y</a:t>
            </a:r>
            <a:r>
              <a:rPr lang="zh-CN" altLang="en-US" sz="2800" b="1" dirty="0">
                <a:solidFill>
                  <a:srgbClr val="C0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rPr>
              <a:t>形</a:t>
            </a:r>
            <a:r>
              <a:rPr kumimoji="1" lang="zh-CN" altLang="en-US" sz="2800" b="1" dirty="0">
                <a:solidFill>
                  <a:srgbClr val="C0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rPr>
              <a:t>联结</a:t>
            </a:r>
            <a:r>
              <a:rPr lang="zh-CN" altLang="en-US" sz="2800" b="1" dirty="0">
                <a:solidFill>
                  <a:srgbClr val="C0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rPr>
              <a:t>的特点：</a:t>
            </a:r>
            <a:endParaRPr lang="en-US" altLang="zh-CN" sz="2800" b="1" dirty="0">
              <a:solidFill>
                <a:srgbClr val="C0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5" name="文本框 194"/>
              <p:cNvSpPr txBox="1"/>
              <p:nvPr/>
            </p:nvSpPr>
            <p:spPr>
              <a:xfrm>
                <a:off x="7207467" y="64443"/>
                <a:ext cx="4300753" cy="1687834"/>
              </a:xfrm>
              <a:prstGeom prst="rect">
                <a:avLst/>
              </a:prstGeom>
              <a:noFill/>
              <a:ln w="28575">
                <a:noFill/>
              </a:ln>
            </p:spPr>
            <p:txBody>
              <a:bodyPr wrap="square" rtlCol="0">
                <a:spAutoFit/>
              </a:bodyPr>
              <a:lstStyle/>
              <a:p>
                <a:pPr algn="ctr"/>
                <a14:m>
                  <m:oMath xmlns:m="http://schemas.openxmlformats.org/officeDocument/2006/math">
                    <m:sSub>
                      <m:sSubPr>
                        <m:ctrlPr>
                          <a:rPr lang="en-US" altLang="zh-CN" sz="2800" b="1" i="1" smtClean="0">
                            <a:solidFill>
                              <a:srgbClr val="002060"/>
                            </a:solidFill>
                            <a:latin typeface="Cambria Math" panose="02040503050406030204" pitchFamily="18" charset="0"/>
                            <a:ea typeface="仿宋" panose="02010609060101010101" pitchFamily="49" charset="-122"/>
                          </a:rPr>
                        </m:ctrlPr>
                      </m:sSubPr>
                      <m:e>
                        <m:acc>
                          <m:accPr>
                            <m:chr m:val="̇"/>
                            <m:ctrlPr>
                              <a:rPr lang="en-US" altLang="zh-CN" sz="2800" b="1" i="1">
                                <a:solidFill>
                                  <a:srgbClr val="002060"/>
                                </a:solidFill>
                                <a:latin typeface="Cambria Math" panose="02040503050406030204" pitchFamily="18" charset="0"/>
                                <a:ea typeface="仿宋" panose="02010609060101010101" pitchFamily="49" charset="-122"/>
                              </a:rPr>
                            </m:ctrlPr>
                          </m:accPr>
                          <m:e>
                            <m:r>
                              <a:rPr lang="en-US" altLang="zh-CN" sz="2800" b="1" i="1" smtClean="0">
                                <a:solidFill>
                                  <a:srgbClr val="002060"/>
                                </a:solidFill>
                                <a:latin typeface="Cambria Math" panose="02040503050406030204" pitchFamily="18" charset="0"/>
                                <a:ea typeface="仿宋" panose="02010609060101010101" pitchFamily="49" charset="-122"/>
                              </a:rPr>
                              <m:t>𝑰</m:t>
                            </m:r>
                          </m:e>
                        </m:acc>
                      </m:e>
                      <m:sub>
                        <m:r>
                          <a:rPr lang="zh-CN" altLang="en-US" sz="2800" b="1" i="1" smtClean="0">
                            <a:solidFill>
                              <a:srgbClr val="002060"/>
                            </a:solidFill>
                            <a:latin typeface="Cambria Math" panose="02040503050406030204" pitchFamily="18" charset="0"/>
                            <a:ea typeface="仿宋" panose="02010609060101010101" pitchFamily="49" charset="-122"/>
                          </a:rPr>
                          <m:t>线</m:t>
                        </m:r>
                      </m:sub>
                    </m:sSub>
                  </m:oMath>
                </a14:m>
                <a:r>
                  <a:rPr lang="en-US" altLang="zh-CN" sz="2800" b="1" dirty="0">
                    <a:solidFill>
                      <a:srgbClr val="002060"/>
                    </a:solidFill>
                    <a:latin typeface="仿宋" panose="02010609060101010101" pitchFamily="49" charset="-122"/>
                    <a:ea typeface="仿宋" panose="02010609060101010101" pitchFamily="49" charset="-122"/>
                  </a:rPr>
                  <a:t>=</a:t>
                </a:r>
                <a14:m>
                  <m:oMath xmlns:m="http://schemas.openxmlformats.org/officeDocument/2006/math">
                    <m:sSub>
                      <m:sSubPr>
                        <m:ctrlPr>
                          <a:rPr lang="en-US" altLang="zh-CN" sz="2800" b="1" i="1">
                            <a:solidFill>
                              <a:srgbClr val="002060"/>
                            </a:solidFill>
                            <a:latin typeface="Cambria Math" panose="02040503050406030204" pitchFamily="18" charset="0"/>
                            <a:ea typeface="仿宋" panose="02010609060101010101" pitchFamily="49" charset="-122"/>
                          </a:rPr>
                        </m:ctrlPr>
                      </m:sSubPr>
                      <m:e>
                        <m:acc>
                          <m:accPr>
                            <m:chr m:val="̇"/>
                            <m:ctrlPr>
                              <a:rPr lang="en-US" altLang="zh-CN" sz="2800" b="1" i="1">
                                <a:solidFill>
                                  <a:srgbClr val="002060"/>
                                </a:solidFill>
                                <a:latin typeface="Cambria Math" panose="02040503050406030204" pitchFamily="18" charset="0"/>
                                <a:ea typeface="仿宋" panose="02010609060101010101" pitchFamily="49" charset="-122"/>
                              </a:rPr>
                            </m:ctrlPr>
                          </m:accPr>
                          <m:e>
                            <m:r>
                              <a:rPr lang="en-US" altLang="zh-CN" sz="2800" b="1" i="1" smtClean="0">
                                <a:solidFill>
                                  <a:srgbClr val="002060"/>
                                </a:solidFill>
                                <a:latin typeface="Cambria Math" panose="02040503050406030204" pitchFamily="18" charset="0"/>
                                <a:ea typeface="仿宋" panose="02010609060101010101" pitchFamily="49" charset="-122"/>
                              </a:rPr>
                              <m:t>𝑰</m:t>
                            </m:r>
                          </m:e>
                        </m:acc>
                      </m:e>
                      <m:sub>
                        <m:r>
                          <a:rPr lang="zh-CN" altLang="en-US" sz="2800" b="1" i="1" smtClean="0">
                            <a:solidFill>
                              <a:srgbClr val="002060"/>
                            </a:solidFill>
                            <a:latin typeface="Cambria Math" panose="02040503050406030204" pitchFamily="18" charset="0"/>
                            <a:ea typeface="仿宋" panose="02010609060101010101" pitchFamily="49" charset="-122"/>
                          </a:rPr>
                          <m:t>相</m:t>
                        </m:r>
                      </m:sub>
                    </m:sSub>
                    <m:r>
                      <a:rPr lang="zh-CN" altLang="en-US" sz="2800" b="1" i="1">
                        <a:solidFill>
                          <a:srgbClr val="002060"/>
                        </a:solidFill>
                        <a:latin typeface="Cambria Math" panose="02040503050406030204" pitchFamily="18" charset="0"/>
                        <a:ea typeface="仿宋" panose="02010609060101010101" pitchFamily="49" charset="-122"/>
                      </a:rPr>
                      <m:t>⟹</m:t>
                    </m:r>
                    <m:d>
                      <m:dPr>
                        <m:begChr m:val="{"/>
                        <m:endChr m:val=""/>
                        <m:ctrlPr>
                          <a:rPr lang="en-US" altLang="zh-CN" sz="2800" b="1" i="1">
                            <a:solidFill>
                              <a:srgbClr val="002060"/>
                            </a:solidFill>
                            <a:latin typeface="Cambria Math" panose="02040503050406030204" pitchFamily="18" charset="0"/>
                            <a:ea typeface="仿宋" panose="02010609060101010101" pitchFamily="49" charset="-122"/>
                          </a:rPr>
                        </m:ctrlPr>
                      </m:dPr>
                      <m:e>
                        <m:eqArr>
                          <m:eqArrPr>
                            <m:ctrlPr>
                              <a:rPr lang="en-US" altLang="zh-CN" sz="2800" b="1" i="1">
                                <a:solidFill>
                                  <a:srgbClr val="002060"/>
                                </a:solidFill>
                                <a:latin typeface="Cambria Math" panose="02040503050406030204" pitchFamily="18" charset="0"/>
                                <a:ea typeface="仿宋" panose="02010609060101010101" pitchFamily="49" charset="-122"/>
                              </a:rPr>
                            </m:ctrlPr>
                          </m:eqArrPr>
                          <m:e>
                            <m:sSub>
                              <m:sSubPr>
                                <m:ctrlPr>
                                  <a:rPr lang="en-US" altLang="zh-CN" sz="2800" i="1">
                                    <a:solidFill>
                                      <a:srgbClr val="FF0000"/>
                                    </a:solidFill>
                                    <a:latin typeface="Cambria Math" panose="02040503050406030204" pitchFamily="18" charset="0"/>
                                  </a:rPr>
                                </m:ctrlPr>
                              </m:sSubPr>
                              <m:e>
                                <m:acc>
                                  <m:accPr>
                                    <m:chr m:val="̇"/>
                                    <m:ctrlPr>
                                      <a:rPr lang="en-US" altLang="zh-CN" sz="2800" i="1">
                                        <a:solidFill>
                                          <a:srgbClr val="FF0000"/>
                                        </a:solidFill>
                                        <a:latin typeface="Cambria Math" panose="02040503050406030204" pitchFamily="18" charset="0"/>
                                      </a:rPr>
                                    </m:ctrlPr>
                                  </m:accPr>
                                  <m:e>
                                    <m:r>
                                      <a:rPr lang="en-US" altLang="zh-CN" sz="2800" i="1">
                                        <a:solidFill>
                                          <a:srgbClr val="FF0000"/>
                                        </a:solidFill>
                                        <a:latin typeface="Cambria Math" panose="02040503050406030204" pitchFamily="18" charset="0"/>
                                      </a:rPr>
                                      <m:t>𝐼</m:t>
                                    </m:r>
                                  </m:e>
                                </m:acc>
                              </m:e>
                              <m:sub>
                                <m:r>
                                  <a:rPr lang="en-US" altLang="zh-CN" sz="2800" i="1">
                                    <a:solidFill>
                                      <a:srgbClr val="FF0000"/>
                                    </a:solidFill>
                                    <a:latin typeface="Cambria Math" panose="02040503050406030204" pitchFamily="18" charset="0"/>
                                  </a:rPr>
                                  <m:t>1</m:t>
                                </m:r>
                              </m:sub>
                            </m:sSub>
                            <m:r>
                              <a:rPr lang="en-US" altLang="zh-CN" sz="2800" b="1"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acc>
                                  <m:accPr>
                                    <m:chr m:val="̇"/>
                                    <m:ctrlPr>
                                      <a:rPr lang="en-US" altLang="zh-CN" sz="2800" i="1">
                                        <a:solidFill>
                                          <a:srgbClr val="FF0000"/>
                                        </a:solidFill>
                                        <a:latin typeface="Cambria Math" panose="02040503050406030204" pitchFamily="18" charset="0"/>
                                      </a:rPr>
                                    </m:ctrlPr>
                                  </m:accPr>
                                  <m:e>
                                    <m:r>
                                      <a:rPr lang="en-US" altLang="zh-CN" sz="2800" i="1">
                                        <a:solidFill>
                                          <a:srgbClr val="FF0000"/>
                                        </a:solidFill>
                                        <a:latin typeface="Cambria Math" panose="02040503050406030204" pitchFamily="18" charset="0"/>
                                      </a:rPr>
                                      <m:t>𝐼</m:t>
                                    </m:r>
                                  </m:e>
                                </m:acc>
                              </m:e>
                              <m:sub>
                                <m:r>
                                  <m:rPr>
                                    <m:sty m:val="p"/>
                                  </m:rPr>
                                  <a:rPr lang="en-US" altLang="zh-CN" sz="2800" i="1">
                                    <a:solidFill>
                                      <a:srgbClr val="FF0000"/>
                                    </a:solidFill>
                                    <a:latin typeface="Cambria Math" panose="02040503050406030204" pitchFamily="18" charset="0"/>
                                  </a:rPr>
                                  <m:t>U</m:t>
                                </m:r>
                              </m:sub>
                            </m:sSub>
                          </m:e>
                          <m:e>
                            <m:sSub>
                              <m:sSubPr>
                                <m:ctrlPr>
                                  <a:rPr lang="en-US" altLang="zh-CN" sz="2800" i="1">
                                    <a:solidFill>
                                      <a:srgbClr val="FF0000"/>
                                    </a:solidFill>
                                    <a:latin typeface="Cambria Math" panose="02040503050406030204" pitchFamily="18" charset="0"/>
                                  </a:rPr>
                                </m:ctrlPr>
                              </m:sSubPr>
                              <m:e>
                                <m:acc>
                                  <m:accPr>
                                    <m:chr m:val="̇"/>
                                    <m:ctrlPr>
                                      <a:rPr lang="en-US" altLang="zh-CN" sz="2800" i="1">
                                        <a:solidFill>
                                          <a:srgbClr val="FF0000"/>
                                        </a:solidFill>
                                        <a:latin typeface="Cambria Math" panose="02040503050406030204" pitchFamily="18" charset="0"/>
                                      </a:rPr>
                                    </m:ctrlPr>
                                  </m:accPr>
                                  <m:e>
                                    <m:r>
                                      <a:rPr lang="en-US" altLang="zh-CN" sz="2800" i="1">
                                        <a:solidFill>
                                          <a:srgbClr val="FF0000"/>
                                        </a:solidFill>
                                        <a:latin typeface="Cambria Math" panose="02040503050406030204" pitchFamily="18" charset="0"/>
                                      </a:rPr>
                                      <m:t>𝐼</m:t>
                                    </m:r>
                                  </m:e>
                                </m:acc>
                              </m:e>
                              <m:sub>
                                <m:r>
                                  <a:rPr lang="en-US" altLang="zh-CN" sz="2800" i="1">
                                    <a:solidFill>
                                      <a:srgbClr val="FF0000"/>
                                    </a:solidFill>
                                    <a:latin typeface="Cambria Math" panose="02040503050406030204" pitchFamily="18" charset="0"/>
                                  </a:rPr>
                                  <m:t>2</m:t>
                                </m:r>
                              </m:sub>
                            </m:sSub>
                            <m:r>
                              <a:rPr lang="en-US" altLang="zh-CN" sz="2800" i="1">
                                <a:solidFill>
                                  <a:srgbClr val="FF0000"/>
                                </a:solidFill>
                                <a:latin typeface="Cambria Math" panose="02040503050406030204" pitchFamily="18" charset="0"/>
                              </a:rPr>
                              <m:t>=</m:t>
                            </m:r>
                            <m:sSub>
                              <m:sSubPr>
                                <m:ctrlPr>
                                  <a:rPr lang="en-US" altLang="zh-CN" sz="2800" i="1">
                                    <a:solidFill>
                                      <a:srgbClr val="FF0000"/>
                                    </a:solidFill>
                                    <a:latin typeface="Cambria Math" panose="02040503050406030204" pitchFamily="18" charset="0"/>
                                  </a:rPr>
                                </m:ctrlPr>
                              </m:sSubPr>
                              <m:e>
                                <m:acc>
                                  <m:accPr>
                                    <m:chr m:val="̇"/>
                                    <m:ctrlPr>
                                      <a:rPr lang="en-US" altLang="zh-CN" sz="2800" i="1" smtClean="0">
                                        <a:solidFill>
                                          <a:srgbClr val="00B0F0"/>
                                        </a:solidFill>
                                        <a:latin typeface="Cambria Math" panose="02040503050406030204" pitchFamily="18" charset="0"/>
                                      </a:rPr>
                                    </m:ctrlPr>
                                  </m:accPr>
                                  <m:e>
                                    <m:r>
                                      <a:rPr lang="en-US" altLang="zh-CN" sz="2800" i="1">
                                        <a:solidFill>
                                          <a:srgbClr val="00B0F0"/>
                                        </a:solidFill>
                                        <a:latin typeface="Cambria Math" panose="02040503050406030204" pitchFamily="18" charset="0"/>
                                      </a:rPr>
                                      <m:t>𝐼</m:t>
                                    </m:r>
                                  </m:e>
                                </m:acc>
                              </m:e>
                              <m:sub>
                                <m:r>
                                  <m:rPr>
                                    <m:sty m:val="p"/>
                                  </m:rPr>
                                  <a:rPr lang="en-US" altLang="zh-CN" sz="2800" i="1" smtClean="0">
                                    <a:solidFill>
                                      <a:srgbClr val="00B0F0"/>
                                    </a:solidFill>
                                    <a:latin typeface="Cambria Math" panose="02040503050406030204" pitchFamily="18" charset="0"/>
                                  </a:rPr>
                                  <m:t>V</m:t>
                                </m:r>
                              </m:sub>
                            </m:sSub>
                          </m:e>
                          <m:e>
                            <m:sSub>
                              <m:sSubPr>
                                <m:ctrlPr>
                                  <a:rPr lang="en-US" altLang="zh-CN" sz="2800" i="1">
                                    <a:solidFill>
                                      <a:srgbClr val="FF0000"/>
                                    </a:solidFill>
                                    <a:latin typeface="Cambria Math" panose="02040503050406030204" pitchFamily="18" charset="0"/>
                                  </a:rPr>
                                </m:ctrlPr>
                              </m:sSubPr>
                              <m:e>
                                <m:acc>
                                  <m:accPr>
                                    <m:chr m:val="̇"/>
                                    <m:ctrlPr>
                                      <a:rPr lang="en-US" altLang="zh-CN" sz="2800" i="1">
                                        <a:solidFill>
                                          <a:srgbClr val="FF0000"/>
                                        </a:solidFill>
                                        <a:latin typeface="Cambria Math" panose="02040503050406030204" pitchFamily="18" charset="0"/>
                                      </a:rPr>
                                    </m:ctrlPr>
                                  </m:accPr>
                                  <m:e>
                                    <m:r>
                                      <a:rPr lang="en-US" altLang="zh-CN" sz="2800" i="1">
                                        <a:solidFill>
                                          <a:srgbClr val="FF0000"/>
                                        </a:solidFill>
                                        <a:latin typeface="Cambria Math" panose="02040503050406030204" pitchFamily="18" charset="0"/>
                                      </a:rPr>
                                      <m:t>𝐼</m:t>
                                    </m:r>
                                  </m:e>
                                </m:acc>
                              </m:e>
                              <m:sub>
                                <m:r>
                                  <a:rPr lang="en-US" altLang="zh-CN" sz="2800" i="1">
                                    <a:solidFill>
                                      <a:srgbClr val="FF0000"/>
                                    </a:solidFill>
                                    <a:latin typeface="Cambria Math" panose="02040503050406030204" pitchFamily="18" charset="0"/>
                                  </a:rPr>
                                  <m:t>3</m:t>
                                </m:r>
                              </m:sub>
                            </m:sSub>
                            <m:r>
                              <a:rPr lang="en-US" altLang="zh-CN" sz="2800" i="1">
                                <a:solidFill>
                                  <a:srgbClr val="FF0000"/>
                                </a:solidFill>
                                <a:latin typeface="Cambria Math" panose="02040503050406030204" pitchFamily="18" charset="0"/>
                              </a:rPr>
                              <m:t>=</m:t>
                            </m:r>
                            <m:sSub>
                              <m:sSubPr>
                                <m:ctrlPr>
                                  <a:rPr lang="en-US" altLang="zh-CN" sz="2800" i="1" smtClean="0">
                                    <a:solidFill>
                                      <a:srgbClr val="FF9900"/>
                                    </a:solidFill>
                                    <a:latin typeface="Cambria Math" panose="02040503050406030204" pitchFamily="18" charset="0"/>
                                  </a:rPr>
                                </m:ctrlPr>
                              </m:sSubPr>
                              <m:e>
                                <m:acc>
                                  <m:accPr>
                                    <m:chr m:val="̇"/>
                                    <m:ctrlPr>
                                      <a:rPr lang="en-US" altLang="zh-CN" sz="2800" i="1">
                                        <a:solidFill>
                                          <a:srgbClr val="FF9900"/>
                                        </a:solidFill>
                                        <a:latin typeface="Cambria Math" panose="02040503050406030204" pitchFamily="18" charset="0"/>
                                      </a:rPr>
                                    </m:ctrlPr>
                                  </m:accPr>
                                  <m:e>
                                    <m:r>
                                      <a:rPr lang="en-US" altLang="zh-CN" sz="2800" i="1">
                                        <a:solidFill>
                                          <a:srgbClr val="FF9900"/>
                                        </a:solidFill>
                                        <a:latin typeface="Cambria Math" panose="02040503050406030204" pitchFamily="18" charset="0"/>
                                      </a:rPr>
                                      <m:t>𝐼</m:t>
                                    </m:r>
                                  </m:e>
                                </m:acc>
                              </m:e>
                              <m:sub>
                                <m:r>
                                  <m:rPr>
                                    <m:sty m:val="p"/>
                                  </m:rPr>
                                  <a:rPr lang="en-US" altLang="zh-CN" sz="2800" i="1">
                                    <a:solidFill>
                                      <a:srgbClr val="FF9900"/>
                                    </a:solidFill>
                                    <a:latin typeface="Cambria Math" panose="02040503050406030204" pitchFamily="18" charset="0"/>
                                  </a:rPr>
                                  <m:t>W</m:t>
                                </m:r>
                              </m:sub>
                            </m:sSub>
                          </m:e>
                        </m:eqArr>
                      </m:e>
                    </m:d>
                  </m:oMath>
                </a14:m>
                <a:endParaRPr lang="zh-CN" altLang="en-US" sz="2800" b="1" dirty="0">
                  <a:solidFill>
                    <a:srgbClr val="0000FF"/>
                  </a:solidFill>
                  <a:latin typeface="仿宋" panose="02010609060101010101" pitchFamily="49" charset="-122"/>
                  <a:ea typeface="仿宋" panose="02010609060101010101" pitchFamily="49" charset="-122"/>
                </a:endParaRPr>
              </a:p>
            </p:txBody>
          </p:sp>
        </mc:Choice>
        <mc:Fallback xmlns="">
          <p:sp>
            <p:nvSpPr>
              <p:cNvPr id="195" name="文本框 194"/>
              <p:cNvSpPr txBox="1">
                <a:spLocks noRot="1" noChangeAspect="1" noMove="1" noResize="1" noEditPoints="1" noAdjustHandles="1" noChangeArrowheads="1" noChangeShapeType="1" noTextEdit="1"/>
              </p:cNvSpPr>
              <p:nvPr/>
            </p:nvSpPr>
            <p:spPr>
              <a:xfrm>
                <a:off x="7207467" y="64443"/>
                <a:ext cx="4300753" cy="1687834"/>
              </a:xfrm>
              <a:prstGeom prst="rect">
                <a:avLst/>
              </a:prstGeom>
              <a:blipFill rotWithShape="1">
                <a:blip r:embed="rId2"/>
                <a:stretch>
                  <a:fillRect/>
                </a:stretch>
              </a:blipFill>
              <a:ln w="28575">
                <a:noFill/>
              </a:ln>
            </p:spPr>
            <p:txBody>
              <a:bodyPr/>
              <a:lstStyle/>
              <a:p>
                <a:r>
                  <a:rPr lang="zh-CN" altLang="en-US">
                    <a:noFill/>
                  </a:rPr>
                  <a:t> </a:t>
                </a:r>
                <a:endParaRPr lang="zh-CN" altLang="en-US">
                  <a:noFill/>
                </a:endParaRPr>
              </a:p>
            </p:txBody>
          </p:sp>
        </mc:Fallback>
      </mc:AlternateContent>
      <p:sp>
        <p:nvSpPr>
          <p:cNvPr id="208" name="Rectangle 14"/>
          <p:cNvSpPr>
            <a:spLocks noChangeArrowheads="1"/>
          </p:cNvSpPr>
          <p:nvPr/>
        </p:nvSpPr>
        <p:spPr bwMode="auto">
          <a:xfrm>
            <a:off x="855815" y="6122014"/>
            <a:ext cx="7946543" cy="492443"/>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600" b="1" dirty="0">
                <a:solidFill>
                  <a:srgbClr val="002060"/>
                </a:solidFill>
                <a:latin typeface="Times New Roman" panose="02020603050405020304" pitchFamily="18" charset="0"/>
                <a:ea typeface="楷体_GB2312" pitchFamily="1" charset="-122"/>
                <a:cs typeface="Times New Roman" panose="02020603050405020304" pitchFamily="18" charset="0"/>
              </a:rPr>
              <a:t>结论：当星形电源的相电压为对称时，线电压也对称</a:t>
            </a:r>
            <a:r>
              <a:rPr kumimoji="1" lang="zh-CN" altLang="en-US" sz="2600" b="1" dirty="0">
                <a:solidFill>
                  <a:srgbClr val="FFFF00"/>
                </a:solidFill>
                <a:latin typeface="Times New Roman" panose="02020603050405020304" pitchFamily="18" charset="0"/>
                <a:ea typeface="楷体_GB2312" pitchFamily="1" charset="-122"/>
                <a:cs typeface="Times New Roman" panose="02020603050405020304" pitchFamily="18" charset="0"/>
              </a:rPr>
              <a:t>。</a:t>
            </a:r>
          </a:p>
        </p:txBody>
      </p:sp>
      <p:grpSp>
        <p:nvGrpSpPr>
          <p:cNvPr id="10" name="组合 9"/>
          <p:cNvGrpSpPr/>
          <p:nvPr/>
        </p:nvGrpSpPr>
        <p:grpSpPr>
          <a:xfrm>
            <a:off x="138713" y="1733916"/>
            <a:ext cx="5509523" cy="3606755"/>
            <a:chOff x="305170" y="3247225"/>
            <a:chExt cx="5509523" cy="3606755"/>
          </a:xfrm>
        </p:grpSpPr>
        <p:grpSp>
          <p:nvGrpSpPr>
            <p:cNvPr id="3" name="组合 2"/>
            <p:cNvGrpSpPr/>
            <p:nvPr/>
          </p:nvGrpSpPr>
          <p:grpSpPr>
            <a:xfrm>
              <a:off x="305170" y="3257836"/>
              <a:ext cx="5509523" cy="3596144"/>
              <a:chOff x="74808" y="2762711"/>
              <a:chExt cx="6049160" cy="3946999"/>
            </a:xfrm>
          </p:grpSpPr>
          <p:sp>
            <p:nvSpPr>
              <p:cNvPr id="2" name="椭圆 1"/>
              <p:cNvSpPr/>
              <p:nvPr/>
            </p:nvSpPr>
            <p:spPr>
              <a:xfrm>
                <a:off x="588528" y="3149510"/>
                <a:ext cx="2340000" cy="2340000"/>
              </a:xfrm>
              <a:prstGeom prst="ellipse">
                <a:avLst/>
              </a:prstGeom>
              <a:solidFill>
                <a:schemeClr val="accent1">
                  <a:lumMod val="20000"/>
                  <a:lumOff val="8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8" name="组合 127"/>
              <p:cNvGrpSpPr/>
              <p:nvPr/>
            </p:nvGrpSpPr>
            <p:grpSpPr>
              <a:xfrm>
                <a:off x="425873" y="2844363"/>
                <a:ext cx="5533609" cy="3503872"/>
                <a:chOff x="3375993" y="2501822"/>
                <a:chExt cx="5533609" cy="3503872"/>
              </a:xfrm>
            </p:grpSpPr>
            <p:cxnSp>
              <p:nvCxnSpPr>
                <p:cNvPr id="129" name="直接连接符 128"/>
                <p:cNvCxnSpPr/>
                <p:nvPr/>
              </p:nvCxnSpPr>
              <p:spPr>
                <a:xfrm>
                  <a:off x="3504324" y="4706819"/>
                  <a:ext cx="0" cy="1217702"/>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nvGrpSpPr>
                <p:cNvPr id="130" name="组合 129"/>
                <p:cNvGrpSpPr/>
                <p:nvPr/>
              </p:nvGrpSpPr>
              <p:grpSpPr>
                <a:xfrm>
                  <a:off x="3375993" y="2501822"/>
                  <a:ext cx="5533609" cy="3503872"/>
                  <a:chOff x="3375993" y="2501822"/>
                  <a:chExt cx="5533609" cy="3503872"/>
                </a:xfrm>
              </p:grpSpPr>
              <p:grpSp>
                <p:nvGrpSpPr>
                  <p:cNvPr id="131" name="组合 130"/>
                  <p:cNvGrpSpPr/>
                  <p:nvPr/>
                </p:nvGrpSpPr>
                <p:grpSpPr>
                  <a:xfrm>
                    <a:off x="3375993" y="2555957"/>
                    <a:ext cx="5293482" cy="1916045"/>
                    <a:chOff x="6963886" y="1906246"/>
                    <a:chExt cx="5293482" cy="2153801"/>
                  </a:xfrm>
                </p:grpSpPr>
                <p:grpSp>
                  <p:nvGrpSpPr>
                    <p:cNvPr id="137" name="组合 136"/>
                    <p:cNvGrpSpPr/>
                    <p:nvPr/>
                  </p:nvGrpSpPr>
                  <p:grpSpPr>
                    <a:xfrm>
                      <a:off x="6963886" y="1906301"/>
                      <a:ext cx="2675995" cy="2153746"/>
                      <a:chOff x="6963886" y="1635602"/>
                      <a:chExt cx="2675995" cy="1827706"/>
                    </a:xfrm>
                  </p:grpSpPr>
                  <p:grpSp>
                    <p:nvGrpSpPr>
                      <p:cNvPr id="139" name="组合 138"/>
                      <p:cNvGrpSpPr/>
                      <p:nvPr/>
                    </p:nvGrpSpPr>
                    <p:grpSpPr>
                      <a:xfrm>
                        <a:off x="6963886" y="1635602"/>
                        <a:ext cx="2675995" cy="1827706"/>
                        <a:chOff x="6963886" y="1635602"/>
                        <a:chExt cx="2675995" cy="1827706"/>
                      </a:xfrm>
                    </p:grpSpPr>
                    <p:grpSp>
                      <p:nvGrpSpPr>
                        <p:cNvPr id="141" name="组合 140"/>
                        <p:cNvGrpSpPr/>
                        <p:nvPr/>
                      </p:nvGrpSpPr>
                      <p:grpSpPr>
                        <a:xfrm>
                          <a:off x="8297370" y="1635602"/>
                          <a:ext cx="90488" cy="1354996"/>
                          <a:chOff x="7747300" y="2413042"/>
                          <a:chExt cx="90488" cy="1354996"/>
                        </a:xfrm>
                      </p:grpSpPr>
                      <p:grpSp>
                        <p:nvGrpSpPr>
                          <p:cNvPr id="158" name="Group 32"/>
                          <p:cNvGrpSpPr/>
                          <p:nvPr/>
                        </p:nvGrpSpPr>
                        <p:grpSpPr bwMode="auto">
                          <a:xfrm rot="5400000">
                            <a:off x="7491712" y="3066450"/>
                            <a:ext cx="601663" cy="90488"/>
                            <a:chOff x="0" y="0"/>
                            <a:chExt cx="379" cy="45"/>
                          </a:xfrm>
                        </p:grpSpPr>
                        <p:sp>
                          <p:nvSpPr>
                            <p:cNvPr id="161" name="Arc 33"/>
                            <p:cNvSpPr/>
                            <p:nvPr/>
                          </p:nvSpPr>
                          <p:spPr bwMode="auto">
                            <a:xfrm rot="5400000" flipH="1" flipV="1">
                              <a:off x="23"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2" name="Arc 34"/>
                            <p:cNvSpPr/>
                            <p:nvPr/>
                          </p:nvSpPr>
                          <p:spPr bwMode="auto">
                            <a:xfrm rot="5400000" flipH="1" flipV="1">
                              <a:off x="118"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 name="Arc 35"/>
                            <p:cNvSpPr/>
                            <p:nvPr/>
                          </p:nvSpPr>
                          <p:spPr bwMode="auto">
                            <a:xfrm rot="5400000" flipH="1" flipV="1">
                              <a:off x="214"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 name="Arc 36"/>
                            <p:cNvSpPr/>
                            <p:nvPr/>
                          </p:nvSpPr>
                          <p:spPr bwMode="auto">
                            <a:xfrm rot="5400000" flipH="1" flipV="1">
                              <a:off x="310"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159" name="直接连接符 158"/>
                          <p:cNvCxnSpPr/>
                          <p:nvPr/>
                        </p:nvCxnSpPr>
                        <p:spPr>
                          <a:xfrm>
                            <a:off x="7747300" y="2413042"/>
                            <a:ext cx="0" cy="3971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7762048" y="3408038"/>
                            <a:ext cx="0" cy="36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rot="14400000">
                          <a:off x="7622029" y="2626149"/>
                          <a:ext cx="90488" cy="1406774"/>
                          <a:chOff x="7747300" y="2361264"/>
                          <a:chExt cx="90488" cy="1406774"/>
                        </a:xfrm>
                      </p:grpSpPr>
                      <p:grpSp>
                        <p:nvGrpSpPr>
                          <p:cNvPr id="151" name="Group 32"/>
                          <p:cNvGrpSpPr/>
                          <p:nvPr/>
                        </p:nvGrpSpPr>
                        <p:grpSpPr bwMode="auto">
                          <a:xfrm rot="5400000">
                            <a:off x="7491712" y="3066450"/>
                            <a:ext cx="601663" cy="90488"/>
                            <a:chOff x="0" y="0"/>
                            <a:chExt cx="379" cy="45"/>
                          </a:xfrm>
                        </p:grpSpPr>
                        <p:sp>
                          <p:nvSpPr>
                            <p:cNvPr id="154" name="Arc 33"/>
                            <p:cNvSpPr/>
                            <p:nvPr/>
                          </p:nvSpPr>
                          <p:spPr bwMode="auto">
                            <a:xfrm rot="5400000" flipH="1" flipV="1">
                              <a:off x="23"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5" name="Arc 34"/>
                            <p:cNvSpPr/>
                            <p:nvPr/>
                          </p:nvSpPr>
                          <p:spPr bwMode="auto">
                            <a:xfrm rot="5400000" flipH="1" flipV="1">
                              <a:off x="118"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6" name="Arc 35"/>
                            <p:cNvSpPr/>
                            <p:nvPr/>
                          </p:nvSpPr>
                          <p:spPr bwMode="auto">
                            <a:xfrm rot="5400000" flipH="1" flipV="1">
                              <a:off x="214"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7" name="Arc 36"/>
                            <p:cNvSpPr/>
                            <p:nvPr/>
                          </p:nvSpPr>
                          <p:spPr bwMode="auto">
                            <a:xfrm rot="5400000" flipH="1" flipV="1">
                              <a:off x="310"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152" name="直接连接符 151"/>
                          <p:cNvCxnSpPr/>
                          <p:nvPr/>
                        </p:nvCxnSpPr>
                        <p:spPr>
                          <a:xfrm>
                            <a:off x="7757575" y="2361264"/>
                            <a:ext cx="0" cy="46800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7747300" y="3408038"/>
                            <a:ext cx="0" cy="36000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rot="7200000">
                          <a:off x="8887310" y="2710737"/>
                          <a:ext cx="90488" cy="1414654"/>
                          <a:chOff x="7747300" y="2353384"/>
                          <a:chExt cx="90488" cy="1414654"/>
                        </a:xfrm>
                      </p:grpSpPr>
                      <p:grpSp>
                        <p:nvGrpSpPr>
                          <p:cNvPr id="144" name="Group 32"/>
                          <p:cNvGrpSpPr/>
                          <p:nvPr/>
                        </p:nvGrpSpPr>
                        <p:grpSpPr bwMode="auto">
                          <a:xfrm rot="5400000">
                            <a:off x="7491712" y="3066450"/>
                            <a:ext cx="601663" cy="90488"/>
                            <a:chOff x="0" y="0"/>
                            <a:chExt cx="379" cy="45"/>
                          </a:xfrm>
                        </p:grpSpPr>
                        <p:sp>
                          <p:nvSpPr>
                            <p:cNvPr id="147" name="Arc 33"/>
                            <p:cNvSpPr/>
                            <p:nvPr/>
                          </p:nvSpPr>
                          <p:spPr bwMode="auto">
                            <a:xfrm rot="5400000" flipH="1" flipV="1">
                              <a:off x="23"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8" name="Arc 34"/>
                            <p:cNvSpPr/>
                            <p:nvPr/>
                          </p:nvSpPr>
                          <p:spPr bwMode="auto">
                            <a:xfrm rot="5400000" flipH="1" flipV="1">
                              <a:off x="118"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 name="Arc 35"/>
                            <p:cNvSpPr/>
                            <p:nvPr/>
                          </p:nvSpPr>
                          <p:spPr bwMode="auto">
                            <a:xfrm rot="5400000" flipH="1" flipV="1">
                              <a:off x="214"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 name="Arc 36"/>
                            <p:cNvSpPr/>
                            <p:nvPr/>
                          </p:nvSpPr>
                          <p:spPr bwMode="auto">
                            <a:xfrm rot="5400000" flipH="1" flipV="1">
                              <a:off x="310"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145" name="直接连接符 144"/>
                          <p:cNvCxnSpPr/>
                          <p:nvPr/>
                        </p:nvCxnSpPr>
                        <p:spPr>
                          <a:xfrm>
                            <a:off x="7748611" y="2353384"/>
                            <a:ext cx="0" cy="468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7747300" y="3408038"/>
                            <a:ext cx="0" cy="360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grpSp>
                  <p:sp>
                    <p:nvSpPr>
                      <p:cNvPr id="140" name="椭圆 139"/>
                      <p:cNvSpPr/>
                      <p:nvPr/>
                    </p:nvSpPr>
                    <p:spPr>
                      <a:xfrm>
                        <a:off x="8233494" y="2943426"/>
                        <a:ext cx="144000" cy="137364"/>
                      </a:xfrm>
                      <a:prstGeom prst="ellipse">
                        <a:avLst/>
                      </a:prstGeom>
                      <a:solidFill>
                        <a:srgbClr val="FF00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8" name="直接连接符 137"/>
                    <p:cNvCxnSpPr/>
                    <p:nvPr/>
                  </p:nvCxnSpPr>
                  <p:spPr>
                    <a:xfrm flipV="1">
                      <a:off x="8297368" y="1906246"/>
                      <a:ext cx="3960000"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grpSp>
              <p:cxnSp>
                <p:nvCxnSpPr>
                  <p:cNvPr id="132" name="直接连接符 131"/>
                  <p:cNvCxnSpPr/>
                  <p:nvPr/>
                </p:nvCxnSpPr>
                <p:spPr>
                  <a:xfrm flipV="1">
                    <a:off x="3488558" y="5937992"/>
                    <a:ext cx="5328000" cy="0"/>
                  </a:xfrm>
                  <a:prstGeom prst="line">
                    <a:avLst/>
                  </a:prstGeom>
                  <a:ln w="28575">
                    <a:solidFill>
                      <a:srgbClr val="FF9900"/>
                    </a:solidFill>
                  </a:ln>
                </p:spPr>
                <p:style>
                  <a:lnRef idx="1">
                    <a:schemeClr val="dk1"/>
                  </a:lnRef>
                  <a:fillRef idx="0">
                    <a:schemeClr val="dk1"/>
                  </a:fillRef>
                  <a:effectRef idx="0">
                    <a:schemeClr val="dk1"/>
                  </a:effectRef>
                  <a:fontRef idx="minor">
                    <a:schemeClr val="tx1"/>
                  </a:fontRef>
                </p:style>
              </p:cxnSp>
              <p:cxnSp>
                <p:nvCxnSpPr>
                  <p:cNvPr id="133" name="直接连接符 132"/>
                  <p:cNvCxnSpPr/>
                  <p:nvPr/>
                </p:nvCxnSpPr>
                <p:spPr>
                  <a:xfrm flipV="1">
                    <a:off x="5980251" y="4738351"/>
                    <a:ext cx="2772000" cy="0"/>
                  </a:xfrm>
                  <a:prstGeom prst="line">
                    <a:avLst/>
                  </a:prstGeom>
                  <a:ln w="28575">
                    <a:solidFill>
                      <a:srgbClr val="00B0F0"/>
                    </a:solidFill>
                  </a:ln>
                </p:spPr>
                <p:style>
                  <a:lnRef idx="1">
                    <a:schemeClr val="dk1"/>
                  </a:lnRef>
                  <a:fillRef idx="0">
                    <a:schemeClr val="dk1"/>
                  </a:fillRef>
                  <a:effectRef idx="0">
                    <a:schemeClr val="dk1"/>
                  </a:effectRef>
                  <a:fontRef idx="minor">
                    <a:schemeClr val="tx1"/>
                  </a:fontRef>
                </p:style>
              </p:cxnSp>
              <p:sp>
                <p:nvSpPr>
                  <p:cNvPr id="134" name="椭圆 133"/>
                  <p:cNvSpPr/>
                  <p:nvPr/>
                </p:nvSpPr>
                <p:spPr>
                  <a:xfrm>
                    <a:off x="8658536" y="2501822"/>
                    <a:ext cx="108000" cy="108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8747864" y="4688995"/>
                    <a:ext cx="108000" cy="10800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p:cNvSpPr/>
                  <p:nvPr/>
                </p:nvSpPr>
                <p:spPr>
                  <a:xfrm>
                    <a:off x="8801602" y="5897694"/>
                    <a:ext cx="108000" cy="108000"/>
                  </a:xfrm>
                  <a:prstGeom prst="ellipse">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65" name="Text Box 21"/>
              <p:cNvSpPr txBox="1">
                <a:spLocks noChangeArrowheads="1"/>
              </p:cNvSpPr>
              <p:nvPr/>
            </p:nvSpPr>
            <p:spPr bwMode="auto">
              <a:xfrm>
                <a:off x="1228687" y="2762711"/>
                <a:ext cx="547716" cy="4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000" b="1" dirty="0">
                    <a:solidFill>
                      <a:srgbClr val="FF0000"/>
                    </a:solidFill>
                  </a:rPr>
                  <a:t>U</a:t>
                </a:r>
                <a:r>
                  <a:rPr lang="en-US" altLang="zh-CN" sz="2000" b="1" dirty="0">
                    <a:solidFill>
                      <a:srgbClr val="FF0000"/>
                    </a:solidFill>
                  </a:rPr>
                  <a:t>1</a:t>
                </a:r>
                <a:endParaRPr lang="zh-CN" altLang="zh-CN" sz="2000" b="1" baseline="-25000" dirty="0">
                  <a:solidFill>
                    <a:srgbClr val="FF0000"/>
                  </a:solidFill>
                </a:endParaRPr>
              </a:p>
            </p:txBody>
          </p:sp>
          <p:sp>
            <p:nvSpPr>
              <p:cNvPr id="166" name="Text Box 22"/>
              <p:cNvSpPr txBox="1">
                <a:spLocks noChangeArrowheads="1"/>
              </p:cNvSpPr>
              <p:nvPr/>
            </p:nvSpPr>
            <p:spPr bwMode="auto">
              <a:xfrm>
                <a:off x="2627212" y="5022836"/>
                <a:ext cx="547716" cy="4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000" b="1" dirty="0">
                    <a:solidFill>
                      <a:srgbClr val="00B0F0"/>
                    </a:solidFill>
                  </a:rPr>
                  <a:t>V</a:t>
                </a:r>
                <a:r>
                  <a:rPr lang="en-US" altLang="zh-CN" sz="2000" b="1" dirty="0">
                    <a:solidFill>
                      <a:srgbClr val="00B0F0"/>
                    </a:solidFill>
                  </a:rPr>
                  <a:t>1</a:t>
                </a:r>
                <a:endParaRPr lang="zh-CN" altLang="zh-CN" sz="2000" b="1" baseline="-25000" dirty="0">
                  <a:solidFill>
                    <a:srgbClr val="00B0F0"/>
                  </a:solidFill>
                </a:endParaRPr>
              </a:p>
            </p:txBody>
          </p:sp>
          <p:sp>
            <p:nvSpPr>
              <p:cNvPr id="167" name="Text Box 8"/>
              <p:cNvSpPr txBox="1">
                <a:spLocks noChangeArrowheads="1"/>
              </p:cNvSpPr>
              <p:nvPr/>
            </p:nvSpPr>
            <p:spPr bwMode="auto">
              <a:xfrm>
                <a:off x="74808" y="4620184"/>
                <a:ext cx="669576" cy="4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000" b="1" dirty="0">
                    <a:solidFill>
                      <a:srgbClr val="FF9900"/>
                    </a:solidFill>
                  </a:rPr>
                  <a:t>W</a:t>
                </a:r>
                <a:r>
                  <a:rPr lang="en-US" altLang="zh-CN" sz="2000" b="1" dirty="0">
                    <a:solidFill>
                      <a:srgbClr val="FF9900"/>
                    </a:solidFill>
                  </a:rPr>
                  <a:t>1</a:t>
                </a:r>
                <a:endParaRPr lang="zh-CN" altLang="zh-CN" sz="2000" b="1" baseline="-25000" dirty="0">
                  <a:solidFill>
                    <a:srgbClr val="FF9900"/>
                  </a:solidFill>
                </a:endParaRPr>
              </a:p>
            </p:txBody>
          </p:sp>
          <p:sp>
            <p:nvSpPr>
              <p:cNvPr id="168" name="Text Box 21"/>
              <p:cNvSpPr txBox="1">
                <a:spLocks noChangeArrowheads="1"/>
              </p:cNvSpPr>
              <p:nvPr/>
            </p:nvSpPr>
            <p:spPr bwMode="auto">
              <a:xfrm>
                <a:off x="1371801" y="4049651"/>
                <a:ext cx="406914" cy="4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N</a:t>
                </a:r>
                <a:endParaRPr lang="zh-CN" altLang="zh-CN" sz="2000" b="1" baseline="-25000" dirty="0"/>
              </a:p>
            </p:txBody>
          </p:sp>
          <p:sp>
            <p:nvSpPr>
              <p:cNvPr id="169" name="Text Box 21"/>
              <p:cNvSpPr txBox="1">
                <a:spLocks noChangeArrowheads="1"/>
              </p:cNvSpPr>
              <p:nvPr/>
            </p:nvSpPr>
            <p:spPr bwMode="auto">
              <a:xfrm>
                <a:off x="5580355" y="2990336"/>
                <a:ext cx="531876" cy="439146"/>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FF0000"/>
                    </a:solidFill>
                  </a:rPr>
                  <a:t>L1</a:t>
                </a:r>
                <a:endParaRPr lang="zh-CN" altLang="zh-CN" sz="2000" b="1" baseline="-25000" dirty="0">
                  <a:solidFill>
                    <a:srgbClr val="FF0000"/>
                  </a:solidFill>
                </a:endParaRPr>
              </a:p>
            </p:txBody>
          </p:sp>
          <p:sp>
            <p:nvSpPr>
              <p:cNvPr id="170" name="Text Box 21"/>
              <p:cNvSpPr txBox="1">
                <a:spLocks noChangeArrowheads="1"/>
              </p:cNvSpPr>
              <p:nvPr/>
            </p:nvSpPr>
            <p:spPr bwMode="auto">
              <a:xfrm>
                <a:off x="5580355" y="5136513"/>
                <a:ext cx="531876" cy="439146"/>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B0F0"/>
                    </a:solidFill>
                  </a:rPr>
                  <a:t>L2</a:t>
                </a:r>
                <a:endParaRPr lang="zh-CN" altLang="zh-CN" sz="2000" b="1" baseline="-25000" dirty="0">
                  <a:solidFill>
                    <a:srgbClr val="00B0F0"/>
                  </a:solidFill>
                </a:endParaRPr>
              </a:p>
            </p:txBody>
          </p:sp>
          <p:sp>
            <p:nvSpPr>
              <p:cNvPr id="171" name="Text Box 21"/>
              <p:cNvSpPr txBox="1">
                <a:spLocks noChangeArrowheads="1"/>
              </p:cNvSpPr>
              <p:nvPr/>
            </p:nvSpPr>
            <p:spPr bwMode="auto">
              <a:xfrm>
                <a:off x="5575138" y="6270564"/>
                <a:ext cx="531876" cy="439146"/>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FF9900"/>
                    </a:solidFill>
                  </a:rPr>
                  <a:t>L3</a:t>
                </a:r>
                <a:endParaRPr lang="zh-CN" altLang="zh-CN" sz="2000" b="1" baseline="-25000" dirty="0">
                  <a:solidFill>
                    <a:srgbClr val="FF9900"/>
                  </a:solidFill>
                </a:endParaRPr>
              </a:p>
            </p:txBody>
          </p:sp>
          <p:cxnSp>
            <p:nvCxnSpPr>
              <p:cNvPr id="172" name="直接连接符 171"/>
              <p:cNvCxnSpPr/>
              <p:nvPr/>
            </p:nvCxnSpPr>
            <p:spPr>
              <a:xfrm flipV="1">
                <a:off x="1849845" y="4341547"/>
                <a:ext cx="3960000" cy="0"/>
              </a:xfrm>
              <a:prstGeom prst="line">
                <a:avLst/>
              </a:prstGeom>
              <a:ln w="28575"/>
            </p:spPr>
            <p:style>
              <a:lnRef idx="1">
                <a:schemeClr val="dk1"/>
              </a:lnRef>
              <a:fillRef idx="0">
                <a:schemeClr val="dk1"/>
              </a:fillRef>
              <a:effectRef idx="0">
                <a:schemeClr val="dk1"/>
              </a:effectRef>
              <a:fontRef idx="minor">
                <a:schemeClr val="tx1"/>
              </a:fontRef>
            </p:style>
          </p:cxnSp>
          <p:sp>
            <p:nvSpPr>
              <p:cNvPr id="173" name="椭圆 172"/>
              <p:cNvSpPr/>
              <p:nvPr/>
            </p:nvSpPr>
            <p:spPr>
              <a:xfrm>
                <a:off x="5787076" y="4279871"/>
                <a:ext cx="108000" cy="108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Text Box 21"/>
              <p:cNvSpPr txBox="1">
                <a:spLocks noChangeArrowheads="1"/>
              </p:cNvSpPr>
              <p:nvPr/>
            </p:nvSpPr>
            <p:spPr bwMode="auto">
              <a:xfrm>
                <a:off x="5717054" y="4341216"/>
                <a:ext cx="406914" cy="43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t>N</a:t>
                </a:r>
                <a:endParaRPr lang="zh-CN" altLang="zh-CN" sz="2000" b="1" baseline="-25000" dirty="0"/>
              </a:p>
            </p:txBody>
          </p:sp>
        </p:grpSp>
        <p:sp>
          <p:nvSpPr>
            <p:cNvPr id="182" name="Text Box 25"/>
            <p:cNvSpPr txBox="1">
              <a:spLocks noChangeArrowheads="1"/>
            </p:cNvSpPr>
            <p:nvPr/>
          </p:nvSpPr>
          <p:spPr bwMode="auto">
            <a:xfrm>
              <a:off x="4555517" y="3289290"/>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3300"/>
                  </a:solidFill>
                  <a:latin typeface="黑体" panose="02010609060101010101" pitchFamily="49" charset="-122"/>
                  <a:ea typeface="黑体" panose="02010609060101010101" pitchFamily="49" charset="-122"/>
                </a:rPr>
                <a:t>+</a:t>
              </a:r>
            </a:p>
          </p:txBody>
        </p:sp>
        <p:sp>
          <p:nvSpPr>
            <p:cNvPr id="183" name="Text Box 26"/>
            <p:cNvSpPr txBox="1">
              <a:spLocks noChangeArrowheads="1"/>
            </p:cNvSpPr>
            <p:nvPr/>
          </p:nvSpPr>
          <p:spPr bwMode="auto">
            <a:xfrm>
              <a:off x="4494814" y="4890899"/>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solidFill>
                    <a:srgbClr val="FF3300"/>
                  </a:solidFill>
                  <a:latin typeface="黑体" panose="02010609060101010101" pitchFamily="49" charset="-122"/>
                  <a:ea typeface="黑体" panose="02010609060101010101" pitchFamily="49" charset="-122"/>
                </a:rPr>
                <a:t>–</a:t>
              </a:r>
            </a:p>
          </p:txBody>
        </p:sp>
        <p:sp>
          <p:nvSpPr>
            <p:cNvPr id="295" name="Text Box 25"/>
            <p:cNvSpPr txBox="1">
              <a:spLocks noChangeArrowheads="1"/>
            </p:cNvSpPr>
            <p:nvPr/>
          </p:nvSpPr>
          <p:spPr bwMode="auto">
            <a:xfrm>
              <a:off x="3394949" y="3335451"/>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296" name="Text Box 26"/>
            <p:cNvSpPr txBox="1">
              <a:spLocks noChangeArrowheads="1"/>
            </p:cNvSpPr>
            <p:nvPr/>
          </p:nvSpPr>
          <p:spPr bwMode="auto">
            <a:xfrm>
              <a:off x="3296240" y="4384748"/>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298" name="Text Box 23"/>
            <p:cNvSpPr txBox="1">
              <a:spLocks noChangeArrowheads="1"/>
            </p:cNvSpPr>
            <p:nvPr/>
          </p:nvSpPr>
          <p:spPr bwMode="auto">
            <a:xfrm>
              <a:off x="3494554" y="5042026"/>
              <a:ext cx="3211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300" name="Text Box 26"/>
            <p:cNvSpPr txBox="1">
              <a:spLocks noChangeArrowheads="1"/>
            </p:cNvSpPr>
            <p:nvPr/>
          </p:nvSpPr>
          <p:spPr bwMode="auto">
            <a:xfrm>
              <a:off x="3401640" y="4534728"/>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11" name="文本框 10"/>
                <p:cNvSpPr txBox="1"/>
                <p:nvPr/>
              </p:nvSpPr>
              <p:spPr>
                <a:xfrm>
                  <a:off x="3452613" y="3856842"/>
                  <a:ext cx="39722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smtClean="0">
                                <a:solidFill>
                                  <a:srgbClr val="0000FF"/>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452613" y="3856842"/>
                  <a:ext cx="397225" cy="380873"/>
                </a:xfrm>
                <a:prstGeom prst="rect">
                  <a:avLst/>
                </a:prstGeom>
                <a:blipFill rotWithShape="1">
                  <a:blip r:embed="rId3"/>
                  <a:stretch>
                    <a:fillRect l="-18462" t="-15873" r="-6154" b="-12698"/>
                  </a:stretch>
                </a:blipFill>
              </p:spPr>
              <p:txBody>
                <a:bodyPr/>
                <a:lstStyle/>
                <a:p>
                  <a:r>
                    <a:rPr lang="zh-CN" altLang="en-US">
                      <a:noFill/>
                    </a:rPr>
                    <a:t> </a:t>
                  </a:r>
                  <a:endParaRPr lang="zh-CN" altLang="en-US">
                    <a:noFill/>
                  </a:endParaRPr>
                </a:p>
              </p:txBody>
            </p:sp>
          </mc:Fallback>
        </mc:AlternateContent>
        <p:sp>
          <p:nvSpPr>
            <p:cNvPr id="305" name="Text Box 25"/>
            <p:cNvSpPr txBox="1">
              <a:spLocks noChangeArrowheads="1"/>
            </p:cNvSpPr>
            <p:nvPr/>
          </p:nvSpPr>
          <p:spPr bwMode="auto">
            <a:xfrm>
              <a:off x="4018917" y="6010761"/>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306" name="Text Box 26"/>
            <p:cNvSpPr txBox="1">
              <a:spLocks noChangeArrowheads="1"/>
            </p:cNvSpPr>
            <p:nvPr/>
          </p:nvSpPr>
          <p:spPr bwMode="auto">
            <a:xfrm>
              <a:off x="3964205" y="4550451"/>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307" name="文本框 306"/>
                <p:cNvSpPr txBox="1"/>
                <p:nvPr/>
              </p:nvSpPr>
              <p:spPr>
                <a:xfrm>
                  <a:off x="4076963" y="5410336"/>
                  <a:ext cx="404341"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307" name="文本框 306"/>
                <p:cNvSpPr txBox="1">
                  <a:spLocks noRot="1" noChangeAspect="1" noMove="1" noResize="1" noEditPoints="1" noAdjustHandles="1" noChangeArrowheads="1" noChangeShapeType="1" noTextEdit="1"/>
                </p:cNvSpPr>
                <p:nvPr/>
              </p:nvSpPr>
              <p:spPr>
                <a:xfrm>
                  <a:off x="4076963" y="5410336"/>
                  <a:ext cx="404341" cy="380873"/>
                </a:xfrm>
                <a:prstGeom prst="rect">
                  <a:avLst/>
                </a:prstGeom>
                <a:blipFill rotWithShape="1">
                  <a:blip r:embed="rId3"/>
                  <a:stretch>
                    <a:fillRect l="-16418" t="-15873" r="-4478"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08" name="文本框 307"/>
                <p:cNvSpPr txBox="1"/>
                <p:nvPr/>
              </p:nvSpPr>
              <p:spPr>
                <a:xfrm>
                  <a:off x="3491947" y="4840066"/>
                  <a:ext cx="404341"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2</m:t>
                            </m:r>
                          </m:sub>
                        </m:sSub>
                      </m:oMath>
                    </m:oMathPara>
                  </a14:m>
                  <a:endParaRPr lang="zh-CN" altLang="en-US" sz="2400" dirty="0">
                    <a:solidFill>
                      <a:srgbClr val="0000FF"/>
                    </a:solidFill>
                  </a:endParaRPr>
                </a:p>
              </p:txBody>
            </p:sp>
          </mc:Choice>
          <mc:Fallback xmlns="">
            <p:sp>
              <p:nvSpPr>
                <p:cNvPr id="308" name="文本框 307"/>
                <p:cNvSpPr txBox="1">
                  <a:spLocks noRot="1" noChangeAspect="1" noMove="1" noResize="1" noEditPoints="1" noAdjustHandles="1" noChangeArrowheads="1" noChangeShapeType="1" noTextEdit="1"/>
                </p:cNvSpPr>
                <p:nvPr/>
              </p:nvSpPr>
              <p:spPr>
                <a:xfrm>
                  <a:off x="3491947" y="4840066"/>
                  <a:ext cx="404341" cy="380873"/>
                </a:xfrm>
                <a:prstGeom prst="rect">
                  <a:avLst/>
                </a:prstGeom>
                <a:blipFill rotWithShape="1">
                  <a:blip r:embed="rId3"/>
                  <a:stretch>
                    <a:fillRect l="-16418" t="-17742" r="-4478" b="-14516"/>
                  </a:stretch>
                </a:blipFill>
              </p:spPr>
              <p:txBody>
                <a:bodyPr/>
                <a:lstStyle/>
                <a:p>
                  <a:r>
                    <a:rPr lang="zh-CN" altLang="en-US">
                      <a:noFill/>
                    </a:rPr>
                    <a:t> </a:t>
                  </a:r>
                  <a:endParaRPr lang="zh-CN" altLang="en-US">
                    <a:noFill/>
                  </a:endParaRPr>
                </a:p>
              </p:txBody>
            </p:sp>
          </mc:Fallback>
        </mc:AlternateContent>
        <p:sp>
          <p:nvSpPr>
            <p:cNvPr id="309" name="Text Box 25"/>
            <p:cNvSpPr txBox="1">
              <a:spLocks noChangeArrowheads="1"/>
            </p:cNvSpPr>
            <p:nvPr/>
          </p:nvSpPr>
          <p:spPr bwMode="auto">
            <a:xfrm>
              <a:off x="4529963" y="5286277"/>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3300"/>
                  </a:solidFill>
                  <a:latin typeface="黑体" panose="02010609060101010101" pitchFamily="49" charset="-122"/>
                  <a:ea typeface="黑体" panose="02010609060101010101" pitchFamily="49" charset="-122"/>
                </a:rPr>
                <a:t>+</a:t>
              </a:r>
            </a:p>
          </p:txBody>
        </p:sp>
        <p:sp>
          <p:nvSpPr>
            <p:cNvPr id="310" name="Text Box 26"/>
            <p:cNvSpPr txBox="1">
              <a:spLocks noChangeArrowheads="1"/>
            </p:cNvSpPr>
            <p:nvPr/>
          </p:nvSpPr>
          <p:spPr bwMode="auto">
            <a:xfrm>
              <a:off x="4483802" y="6043573"/>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solidFill>
                    <a:srgbClr val="FF3300"/>
                  </a:solidFill>
                  <a:latin typeface="黑体" panose="02010609060101010101" pitchFamily="49" charset="-122"/>
                  <a:ea typeface="黑体" panose="02010609060101010101" pitchFamily="49" charset="-122"/>
                </a:rPr>
                <a:t>–</a:t>
              </a:r>
            </a:p>
          </p:txBody>
        </p:sp>
        <p:sp>
          <p:nvSpPr>
            <p:cNvPr id="311" name="Text Box 25"/>
            <p:cNvSpPr txBox="1">
              <a:spLocks noChangeArrowheads="1"/>
            </p:cNvSpPr>
            <p:nvPr/>
          </p:nvSpPr>
          <p:spPr bwMode="auto">
            <a:xfrm>
              <a:off x="5013357" y="6023709"/>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3300"/>
                  </a:solidFill>
                  <a:latin typeface="黑体" panose="02010609060101010101" pitchFamily="49" charset="-122"/>
                  <a:ea typeface="黑体" panose="02010609060101010101" pitchFamily="49" charset="-122"/>
                </a:rPr>
                <a:t>+</a:t>
              </a:r>
            </a:p>
          </p:txBody>
        </p:sp>
        <p:sp>
          <p:nvSpPr>
            <p:cNvPr id="312" name="Text Box 26"/>
            <p:cNvSpPr txBox="1">
              <a:spLocks noChangeArrowheads="1"/>
            </p:cNvSpPr>
            <p:nvPr/>
          </p:nvSpPr>
          <p:spPr bwMode="auto">
            <a:xfrm>
              <a:off x="4901021" y="3247225"/>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solidFill>
                    <a:srgbClr val="FF3300"/>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313" name="文本框 312"/>
                <p:cNvSpPr txBox="1"/>
                <p:nvPr/>
              </p:nvSpPr>
              <p:spPr>
                <a:xfrm>
                  <a:off x="4475165" y="3876509"/>
                  <a:ext cx="527067"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b="0" i="1" smtClean="0">
                                <a:solidFill>
                                  <a:srgbClr val="FF0000"/>
                                </a:solidFill>
                                <a:latin typeface="Cambria Math" panose="02040503050406030204" pitchFamily="18" charset="0"/>
                              </a:rPr>
                              <m:t>1</m:t>
                            </m:r>
                            <m:r>
                              <a:rPr lang="en-US" altLang="zh-CN" sz="2400" i="1">
                                <a:solidFill>
                                  <a:srgbClr val="FF0000"/>
                                </a:solidFill>
                                <a:latin typeface="Cambria Math" panose="02040503050406030204" pitchFamily="18" charset="0"/>
                              </a:rPr>
                              <m:t>2</m:t>
                            </m:r>
                          </m:sub>
                        </m:sSub>
                      </m:oMath>
                    </m:oMathPara>
                  </a14:m>
                  <a:endParaRPr lang="zh-CN" altLang="en-US" sz="2400" dirty="0">
                    <a:solidFill>
                      <a:srgbClr val="FF0000"/>
                    </a:solidFill>
                  </a:endParaRPr>
                </a:p>
              </p:txBody>
            </p:sp>
          </mc:Choice>
          <mc:Fallback xmlns="">
            <p:sp>
              <p:nvSpPr>
                <p:cNvPr id="313" name="文本框 312"/>
                <p:cNvSpPr txBox="1">
                  <a:spLocks noRot="1" noChangeAspect="1" noMove="1" noResize="1" noEditPoints="1" noAdjustHandles="1" noChangeArrowheads="1" noChangeShapeType="1" noTextEdit="1"/>
                </p:cNvSpPr>
                <p:nvPr/>
              </p:nvSpPr>
              <p:spPr>
                <a:xfrm>
                  <a:off x="4475165" y="3876509"/>
                  <a:ext cx="527067" cy="380873"/>
                </a:xfrm>
                <a:prstGeom prst="rect">
                  <a:avLst/>
                </a:prstGeom>
                <a:blipFill rotWithShape="1">
                  <a:blip r:embed="rId3"/>
                  <a:stretch>
                    <a:fillRect l="-13953" t="-17742" r="-4651" b="-145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14" name="文本框 313"/>
                <p:cNvSpPr txBox="1"/>
                <p:nvPr/>
              </p:nvSpPr>
              <p:spPr>
                <a:xfrm>
                  <a:off x="4524329" y="5739722"/>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a:solidFill>
                                  <a:srgbClr val="FF0000"/>
                                </a:solidFill>
                                <a:latin typeface="Cambria Math" panose="02040503050406030204" pitchFamily="18" charset="0"/>
                              </a:rPr>
                              <m:t>2</m:t>
                            </m:r>
                            <m:r>
                              <a:rPr lang="en-US" altLang="zh-CN" sz="2400" i="1" smtClean="0">
                                <a:solidFill>
                                  <a:srgbClr val="FF0000"/>
                                </a:solidFill>
                                <a:latin typeface="Cambria Math" panose="02040503050406030204" pitchFamily="18" charset="0"/>
                              </a:rPr>
                              <m:t>3</m:t>
                            </m:r>
                          </m:sub>
                        </m:sSub>
                      </m:oMath>
                    </m:oMathPara>
                  </a14:m>
                  <a:endParaRPr lang="zh-CN" altLang="en-US" sz="2400" dirty="0">
                    <a:solidFill>
                      <a:srgbClr val="FF0000"/>
                    </a:solidFill>
                  </a:endParaRPr>
                </a:p>
              </p:txBody>
            </p:sp>
          </mc:Choice>
          <mc:Fallback xmlns="">
            <p:sp>
              <p:nvSpPr>
                <p:cNvPr id="314" name="文本框 313"/>
                <p:cNvSpPr txBox="1">
                  <a:spLocks noRot="1" noChangeAspect="1" noMove="1" noResize="1" noEditPoints="1" noAdjustHandles="1" noChangeArrowheads="1" noChangeShapeType="1" noTextEdit="1"/>
                </p:cNvSpPr>
                <p:nvPr/>
              </p:nvSpPr>
              <p:spPr>
                <a:xfrm>
                  <a:off x="4524329" y="5739722"/>
                  <a:ext cx="534185" cy="380873"/>
                </a:xfrm>
                <a:prstGeom prst="rect">
                  <a:avLst/>
                </a:prstGeom>
                <a:blipFill rotWithShape="1">
                  <a:blip r:embed="rId3"/>
                  <a:stretch>
                    <a:fillRect l="-13793" t="-15873" r="-4598"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15" name="文本框 314"/>
                <p:cNvSpPr txBox="1"/>
                <p:nvPr/>
              </p:nvSpPr>
              <p:spPr>
                <a:xfrm>
                  <a:off x="4971689" y="4741748"/>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smtClean="0">
                                <a:solidFill>
                                  <a:srgbClr val="FF0000"/>
                                </a:solidFill>
                                <a:latin typeface="Cambria Math" panose="02040503050406030204" pitchFamily="18" charset="0"/>
                              </a:rPr>
                              <m:t>3</m:t>
                            </m:r>
                            <m:r>
                              <a:rPr lang="en-US" altLang="zh-CN" sz="2400" i="1">
                                <a:solidFill>
                                  <a:srgbClr val="FF0000"/>
                                </a:solidFill>
                                <a:latin typeface="Cambria Math" panose="02040503050406030204" pitchFamily="18" charset="0"/>
                              </a:rPr>
                              <m:t>1</m:t>
                            </m:r>
                          </m:sub>
                        </m:sSub>
                      </m:oMath>
                    </m:oMathPara>
                  </a14:m>
                  <a:endParaRPr lang="zh-CN" altLang="en-US" sz="2400" dirty="0">
                    <a:solidFill>
                      <a:srgbClr val="FF0000"/>
                    </a:solidFill>
                  </a:endParaRPr>
                </a:p>
              </p:txBody>
            </p:sp>
          </mc:Choice>
          <mc:Fallback xmlns="">
            <p:sp>
              <p:nvSpPr>
                <p:cNvPr id="315" name="文本框 314"/>
                <p:cNvSpPr txBox="1">
                  <a:spLocks noRot="1" noChangeAspect="1" noMove="1" noResize="1" noEditPoints="1" noAdjustHandles="1" noChangeArrowheads="1" noChangeShapeType="1" noTextEdit="1"/>
                </p:cNvSpPr>
                <p:nvPr/>
              </p:nvSpPr>
              <p:spPr>
                <a:xfrm>
                  <a:off x="4971689" y="4741748"/>
                  <a:ext cx="534185" cy="380873"/>
                </a:xfrm>
                <a:prstGeom prst="rect">
                  <a:avLst/>
                </a:prstGeom>
                <a:blipFill rotWithShape="1">
                  <a:blip r:embed="rId3"/>
                  <a:stretch>
                    <a:fillRect l="-12500" t="-15873" r="-3409" b="-12698"/>
                  </a:stretch>
                </a:blipFill>
              </p:spPr>
              <p:txBody>
                <a:bodyPr/>
                <a:lstStyle/>
                <a:p>
                  <a:r>
                    <a:rPr lang="zh-CN" altLang="en-US">
                      <a:noFill/>
                    </a:rPr>
                    <a:t> </a:t>
                  </a:r>
                  <a:endParaRPr lang="zh-CN" altLang="en-US">
                    <a:noFill/>
                  </a:endParaRPr>
                </a:p>
              </p:txBody>
            </p:sp>
          </mc:Fallback>
        </mc:AlternateContent>
        <p:cxnSp>
          <p:nvCxnSpPr>
            <p:cNvPr id="28" name="直接箭头连接符 27"/>
            <p:cNvCxnSpPr/>
            <p:nvPr/>
          </p:nvCxnSpPr>
          <p:spPr>
            <a:xfrm>
              <a:off x="2745199" y="3465227"/>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直接箭头连接符 321"/>
            <p:cNvCxnSpPr/>
            <p:nvPr/>
          </p:nvCxnSpPr>
          <p:spPr>
            <a:xfrm>
              <a:off x="3156718" y="6366332"/>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接箭头连接符 322"/>
            <p:cNvCxnSpPr/>
            <p:nvPr/>
          </p:nvCxnSpPr>
          <p:spPr>
            <a:xfrm>
              <a:off x="3080428" y="5259237"/>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直接箭头连接符 323"/>
            <p:cNvCxnSpPr/>
            <p:nvPr/>
          </p:nvCxnSpPr>
          <p:spPr>
            <a:xfrm flipH="1">
              <a:off x="2996853" y="4567459"/>
              <a:ext cx="411519"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5" name="文本框 324"/>
                <p:cNvSpPr txBox="1"/>
                <p:nvPr/>
              </p:nvSpPr>
              <p:spPr>
                <a:xfrm>
                  <a:off x="2966766" y="4154525"/>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C00000"/>
                                </a:solidFill>
                                <a:latin typeface="Cambria Math" panose="02040503050406030204" pitchFamily="18" charset="0"/>
                              </a:rPr>
                            </m:ctrlPr>
                          </m:sSubPr>
                          <m:e>
                            <m:acc>
                              <m:accPr>
                                <m:chr m:val="̇"/>
                                <m:ctrlPr>
                                  <a:rPr lang="en-US" altLang="zh-CN" sz="2400" i="1" smtClean="0">
                                    <a:solidFill>
                                      <a:srgbClr val="C00000"/>
                                    </a:solidFill>
                                    <a:latin typeface="Cambria Math" panose="02040503050406030204" pitchFamily="18" charset="0"/>
                                  </a:rPr>
                                </m:ctrlPr>
                              </m:accPr>
                              <m:e>
                                <m:r>
                                  <a:rPr lang="en-US" altLang="zh-CN" sz="2400" b="0" i="1" smtClean="0">
                                    <a:solidFill>
                                      <a:srgbClr val="C00000"/>
                                    </a:solidFill>
                                    <a:latin typeface="Cambria Math" panose="02040503050406030204" pitchFamily="18" charset="0"/>
                                  </a:rPr>
                                  <m:t>𝐼</m:t>
                                </m:r>
                              </m:e>
                            </m:acc>
                          </m:e>
                          <m:sub>
                            <m:r>
                              <m:rPr>
                                <m:sty m:val="p"/>
                              </m:rPr>
                              <a:rPr lang="en-US" altLang="zh-CN" sz="2400" b="0" i="0" smtClean="0">
                                <a:solidFill>
                                  <a:srgbClr val="C00000"/>
                                </a:solidFill>
                                <a:latin typeface="Cambria Math" panose="02040503050406030204" pitchFamily="18" charset="0"/>
                              </a:rPr>
                              <m:t>N</m:t>
                            </m:r>
                          </m:sub>
                        </m:sSub>
                      </m:oMath>
                    </m:oMathPara>
                  </a14:m>
                  <a:endParaRPr lang="zh-CN" altLang="en-US" sz="2400" dirty="0">
                    <a:solidFill>
                      <a:srgbClr val="0000FF"/>
                    </a:solidFill>
                  </a:endParaRPr>
                </a:p>
              </p:txBody>
            </p:sp>
          </mc:Choice>
          <mc:Fallback xmlns="">
            <p:sp>
              <p:nvSpPr>
                <p:cNvPr id="325" name="文本框 324"/>
                <p:cNvSpPr txBox="1">
                  <a:spLocks noRot="1" noChangeAspect="1" noMove="1" noResize="1" noEditPoints="1" noAdjustHandles="1" noChangeArrowheads="1" noChangeShapeType="1" noTextEdit="1"/>
                </p:cNvSpPr>
                <p:nvPr/>
              </p:nvSpPr>
              <p:spPr>
                <a:xfrm>
                  <a:off x="2966766" y="4154525"/>
                  <a:ext cx="466978" cy="380873"/>
                </a:xfrm>
                <a:prstGeom prst="rect">
                  <a:avLst/>
                </a:prstGeom>
                <a:blipFill rotWithShape="1">
                  <a:blip r:embed="rId3"/>
                  <a:stretch>
                    <a:fillRect l="-2597" t="-15873" b="-1428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26" name="文本框 325"/>
                <p:cNvSpPr txBox="1"/>
                <p:nvPr/>
              </p:nvSpPr>
              <p:spPr>
                <a:xfrm flipH="1">
                  <a:off x="3062291" y="4802442"/>
                  <a:ext cx="47809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smtClean="0">
                                <a:solidFill>
                                  <a:srgbClr val="FF0000"/>
                                </a:solidFill>
                                <a:latin typeface="Cambria Math" panose="02040503050406030204" pitchFamily="18" charset="0"/>
                              </a:rPr>
                              <m:t>2</m:t>
                            </m:r>
                          </m:sub>
                        </m:sSub>
                      </m:oMath>
                    </m:oMathPara>
                  </a14:m>
                  <a:endParaRPr lang="zh-CN" altLang="en-US" sz="2400" dirty="0">
                    <a:solidFill>
                      <a:srgbClr val="0000FF"/>
                    </a:solidFill>
                  </a:endParaRPr>
                </a:p>
              </p:txBody>
            </p:sp>
          </mc:Choice>
          <mc:Fallback xmlns="">
            <p:sp>
              <p:nvSpPr>
                <p:cNvPr id="326" name="文本框 325"/>
                <p:cNvSpPr txBox="1">
                  <a:spLocks noRot="1" noChangeAspect="1" noMove="1" noResize="1" noEditPoints="1" noAdjustHandles="1" noChangeArrowheads="1" noChangeShapeType="1" noTextEdit="1"/>
                </p:cNvSpPr>
                <p:nvPr/>
              </p:nvSpPr>
              <p:spPr>
                <a:xfrm flipH="1">
                  <a:off x="3062291" y="4802442"/>
                  <a:ext cx="478099" cy="380873"/>
                </a:xfrm>
                <a:prstGeom prst="rect">
                  <a:avLst/>
                </a:prstGeom>
                <a:blipFill rotWithShape="1">
                  <a:blip r:embed="rId3"/>
                  <a:stretch>
                    <a:fillRect t="-15873"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27" name="文本框 326"/>
                <p:cNvSpPr txBox="1"/>
                <p:nvPr/>
              </p:nvSpPr>
              <p:spPr>
                <a:xfrm>
                  <a:off x="3200255" y="5914052"/>
                  <a:ext cx="390934" cy="3864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a:solidFill>
                                  <a:srgbClr val="FF0000"/>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327" name="文本框 326"/>
                <p:cNvSpPr txBox="1">
                  <a:spLocks noRot="1" noChangeAspect="1" noMove="1" noResize="1" noEditPoints="1" noAdjustHandles="1" noChangeArrowheads="1" noChangeShapeType="1" noTextEdit="1"/>
                </p:cNvSpPr>
                <p:nvPr/>
              </p:nvSpPr>
              <p:spPr>
                <a:xfrm>
                  <a:off x="3200255" y="5914052"/>
                  <a:ext cx="390934" cy="386496"/>
                </a:xfrm>
                <a:prstGeom prst="rect">
                  <a:avLst/>
                </a:prstGeom>
                <a:blipFill rotWithShape="1">
                  <a:blip r:embed="rId3"/>
                  <a:stretch>
                    <a:fillRect l="-7692" t="-17460" r="-1538"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28" name="文本框 327"/>
                <p:cNvSpPr txBox="1"/>
                <p:nvPr/>
              </p:nvSpPr>
              <p:spPr>
                <a:xfrm>
                  <a:off x="2786560" y="3517996"/>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smtClean="0">
                                <a:solidFill>
                                  <a:srgbClr val="FF0000"/>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328" name="文本框 327"/>
                <p:cNvSpPr txBox="1">
                  <a:spLocks noRot="1" noChangeAspect="1" noMove="1" noResize="1" noEditPoints="1" noAdjustHandles="1" noChangeArrowheads="1" noChangeShapeType="1" noTextEdit="1"/>
                </p:cNvSpPr>
                <p:nvPr/>
              </p:nvSpPr>
              <p:spPr>
                <a:xfrm>
                  <a:off x="2786560" y="3517996"/>
                  <a:ext cx="466978" cy="380873"/>
                </a:xfrm>
                <a:prstGeom prst="rect">
                  <a:avLst/>
                </a:prstGeom>
                <a:blipFill rotWithShape="1">
                  <a:blip r:embed="rId3"/>
                  <a:stretch>
                    <a:fillRect t="-17742" b="-14516"/>
                  </a:stretch>
                </a:blipFill>
              </p:spPr>
              <p:txBody>
                <a:bodyPr/>
                <a:lstStyle/>
                <a:p>
                  <a:r>
                    <a:rPr lang="zh-CN" altLang="en-US">
                      <a:noFill/>
                    </a:rPr>
                    <a:t> </a:t>
                  </a:r>
                  <a:endParaRPr lang="zh-CN" altLang="en-US">
                    <a:noFill/>
                  </a:endParaRPr>
                </a:p>
              </p:txBody>
            </p:sp>
          </mc:Fallback>
        </mc:AlternateContent>
        <p:grpSp>
          <p:nvGrpSpPr>
            <p:cNvPr id="16" name="组合 15"/>
            <p:cNvGrpSpPr/>
            <p:nvPr/>
          </p:nvGrpSpPr>
          <p:grpSpPr>
            <a:xfrm>
              <a:off x="1804678" y="3542466"/>
              <a:ext cx="596772" cy="1092198"/>
              <a:chOff x="1804678" y="3542466"/>
              <a:chExt cx="596772" cy="1092198"/>
            </a:xfrm>
          </p:grpSpPr>
          <p:sp>
            <p:nvSpPr>
              <p:cNvPr id="196" name="Text Box 48"/>
              <p:cNvSpPr txBox="1">
                <a:spLocks noChangeArrowheads="1"/>
              </p:cNvSpPr>
              <p:nvPr/>
            </p:nvSpPr>
            <p:spPr bwMode="auto">
              <a:xfrm>
                <a:off x="1804678" y="4247621"/>
                <a:ext cx="250833" cy="38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0000"/>
                    </a:solidFill>
                  </a:rPr>
                  <a:t>–</a:t>
                </a:r>
              </a:p>
            </p:txBody>
          </p:sp>
          <p:sp>
            <p:nvSpPr>
              <p:cNvPr id="200" name="Text Box 46"/>
              <p:cNvSpPr txBox="1">
                <a:spLocks noChangeArrowheads="1"/>
              </p:cNvSpPr>
              <p:nvPr/>
            </p:nvSpPr>
            <p:spPr bwMode="auto">
              <a:xfrm>
                <a:off x="1846939" y="3542466"/>
                <a:ext cx="268033" cy="3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0000"/>
                    </a:solidFill>
                  </a:rPr>
                  <a:t>+</a:t>
                </a:r>
                <a:endParaRPr lang="zh-CN" altLang="zh-CN" sz="1600" b="1" dirty="0">
                  <a:solidFill>
                    <a:srgbClr val="FF0000"/>
                  </a:solidFill>
                </a:endParaRPr>
              </a:p>
            </p:txBody>
          </p:sp>
          <mc:AlternateContent xmlns:mc="http://schemas.openxmlformats.org/markup-compatibility/2006" xmlns:a14="http://schemas.microsoft.com/office/drawing/2010/main">
            <mc:Choice Requires="a14">
              <p:sp>
                <p:nvSpPr>
                  <p:cNvPr id="202" name="文本框 201"/>
                  <p:cNvSpPr txBox="1"/>
                  <p:nvPr/>
                </p:nvSpPr>
                <p:spPr>
                  <a:xfrm flipH="1">
                    <a:off x="1928831" y="3968502"/>
                    <a:ext cx="47261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a:solidFill>
                                        <a:srgbClr val="FF0000"/>
                                      </a:solidFill>
                                      <a:latin typeface="Cambria Math" panose="02040503050406030204" pitchFamily="18" charset="0"/>
                                    </a:rPr>
                                    <m:t>𝐸</m:t>
                                  </m:r>
                                </m:e>
                              </m:acc>
                            </m:e>
                            <m:sub>
                              <m:r>
                                <a:rPr lang="en-US" altLang="zh-CN" sz="2400" b="0" i="1" smtClean="0">
                                  <a:solidFill>
                                    <a:srgbClr val="FF0000"/>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202" name="文本框 201"/>
                  <p:cNvSpPr txBox="1">
                    <a:spLocks noRot="1" noChangeAspect="1" noMove="1" noResize="1" noEditPoints="1" noAdjustHandles="1" noChangeArrowheads="1" noChangeShapeType="1" noTextEdit="1"/>
                  </p:cNvSpPr>
                  <p:nvPr/>
                </p:nvSpPr>
                <p:spPr>
                  <a:xfrm flipH="1">
                    <a:off x="1928831" y="3968502"/>
                    <a:ext cx="472619" cy="380873"/>
                  </a:xfrm>
                  <a:prstGeom prst="rect">
                    <a:avLst/>
                  </a:prstGeom>
                  <a:blipFill rotWithShape="1">
                    <a:blip r:embed="rId3"/>
                    <a:stretch>
                      <a:fillRect l="-5128" t="-16129" b="-14516"/>
                    </a:stretch>
                  </a:blipFill>
                </p:spPr>
                <p:txBody>
                  <a:bodyPr/>
                  <a:lstStyle/>
                  <a:p>
                    <a:r>
                      <a:rPr lang="zh-CN" altLang="en-US">
                        <a:noFill/>
                      </a:rPr>
                      <a:t> </a:t>
                    </a:r>
                    <a:endParaRPr lang="zh-CN" altLang="en-US">
                      <a:noFill/>
                    </a:endParaRPr>
                  </a:p>
                </p:txBody>
              </p:sp>
            </mc:Fallback>
          </mc:AlternateContent>
        </p:grpSp>
        <p:grpSp>
          <p:nvGrpSpPr>
            <p:cNvPr id="17" name="组合 16"/>
            <p:cNvGrpSpPr/>
            <p:nvPr/>
          </p:nvGrpSpPr>
          <p:grpSpPr>
            <a:xfrm>
              <a:off x="1688290" y="4586859"/>
              <a:ext cx="839410" cy="910486"/>
              <a:chOff x="1688290" y="4586859"/>
              <a:chExt cx="839410" cy="910486"/>
            </a:xfrm>
          </p:grpSpPr>
          <p:sp>
            <p:nvSpPr>
              <p:cNvPr id="197" name="Text Box 49"/>
              <p:cNvSpPr txBox="1">
                <a:spLocks noChangeArrowheads="1"/>
              </p:cNvSpPr>
              <p:nvPr/>
            </p:nvSpPr>
            <p:spPr bwMode="auto">
              <a:xfrm>
                <a:off x="1688290" y="4586859"/>
                <a:ext cx="306733" cy="38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00B0F0"/>
                    </a:solidFill>
                  </a:rPr>
                  <a:t>– </a:t>
                </a:r>
              </a:p>
            </p:txBody>
          </p:sp>
          <p:sp>
            <p:nvSpPr>
              <p:cNvPr id="201" name="Text Box 47"/>
              <p:cNvSpPr txBox="1">
                <a:spLocks noChangeArrowheads="1"/>
              </p:cNvSpPr>
              <p:nvPr/>
            </p:nvSpPr>
            <p:spPr bwMode="auto">
              <a:xfrm>
                <a:off x="2259667" y="5106270"/>
                <a:ext cx="268033" cy="3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00B0F0"/>
                    </a:solidFill>
                  </a:rPr>
                  <a:t>+</a:t>
                </a:r>
              </a:p>
            </p:txBody>
          </p:sp>
          <mc:AlternateContent xmlns:mc="http://schemas.openxmlformats.org/markup-compatibility/2006" xmlns:a14="http://schemas.microsoft.com/office/drawing/2010/main">
            <mc:Choice Requires="a14">
              <p:sp>
                <p:nvSpPr>
                  <p:cNvPr id="203" name="文本框 202"/>
                  <p:cNvSpPr txBox="1"/>
                  <p:nvPr/>
                </p:nvSpPr>
                <p:spPr>
                  <a:xfrm flipH="1">
                    <a:off x="1785728" y="4946261"/>
                    <a:ext cx="47261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B0F0"/>
                                  </a:solidFill>
                                  <a:latin typeface="Cambria Math" panose="02040503050406030204" pitchFamily="18" charset="0"/>
                                </a:rPr>
                              </m:ctrlPr>
                            </m:sSubPr>
                            <m:e>
                              <m:acc>
                                <m:accPr>
                                  <m:chr m:val="̇"/>
                                  <m:ctrlPr>
                                    <a:rPr lang="en-US" altLang="zh-CN" sz="2400" i="1" smtClean="0">
                                      <a:solidFill>
                                        <a:srgbClr val="00B0F0"/>
                                      </a:solidFill>
                                      <a:latin typeface="Cambria Math" panose="02040503050406030204" pitchFamily="18" charset="0"/>
                                    </a:rPr>
                                  </m:ctrlPr>
                                </m:accPr>
                                <m:e>
                                  <m:r>
                                    <a:rPr lang="en-US" altLang="zh-CN" sz="2400" b="0" i="1">
                                      <a:solidFill>
                                        <a:srgbClr val="00B0F0"/>
                                      </a:solidFill>
                                      <a:latin typeface="Cambria Math" panose="02040503050406030204" pitchFamily="18" charset="0"/>
                                    </a:rPr>
                                    <m:t>𝐸</m:t>
                                  </m:r>
                                </m:e>
                              </m:acc>
                            </m:e>
                            <m:sub>
                              <m:r>
                                <a:rPr lang="en-US" altLang="zh-CN" sz="2400" i="1">
                                  <a:solidFill>
                                    <a:srgbClr val="00B0F0"/>
                                  </a:solidFill>
                                  <a:latin typeface="Cambria Math" panose="02040503050406030204" pitchFamily="18" charset="0"/>
                                </a:rPr>
                                <m:t>2</m:t>
                              </m:r>
                            </m:sub>
                          </m:sSub>
                        </m:oMath>
                      </m:oMathPara>
                    </a14:m>
                    <a:endParaRPr lang="zh-CN" altLang="en-US" sz="2400" dirty="0">
                      <a:solidFill>
                        <a:srgbClr val="00B0F0"/>
                      </a:solidFill>
                    </a:endParaRPr>
                  </a:p>
                </p:txBody>
              </p:sp>
            </mc:Choice>
            <mc:Fallback xmlns="">
              <p:sp>
                <p:nvSpPr>
                  <p:cNvPr id="203" name="文本框 202"/>
                  <p:cNvSpPr txBox="1">
                    <a:spLocks noRot="1" noChangeAspect="1" noMove="1" noResize="1" noEditPoints="1" noAdjustHandles="1" noChangeArrowheads="1" noChangeShapeType="1" noTextEdit="1"/>
                  </p:cNvSpPr>
                  <p:nvPr/>
                </p:nvSpPr>
                <p:spPr>
                  <a:xfrm flipH="1">
                    <a:off x="1785728" y="4946261"/>
                    <a:ext cx="472619" cy="380873"/>
                  </a:xfrm>
                  <a:prstGeom prst="rect">
                    <a:avLst/>
                  </a:prstGeom>
                  <a:blipFill rotWithShape="1">
                    <a:blip r:embed="rId3"/>
                    <a:stretch>
                      <a:fillRect l="-6494" t="-15873" b="-12698"/>
                    </a:stretch>
                  </a:blipFill>
                </p:spPr>
                <p:txBody>
                  <a:bodyPr/>
                  <a:lstStyle/>
                  <a:p>
                    <a:r>
                      <a:rPr lang="zh-CN" altLang="en-US">
                        <a:noFill/>
                      </a:rPr>
                      <a:t> </a:t>
                    </a:r>
                    <a:endParaRPr lang="zh-CN" altLang="en-US">
                      <a:noFill/>
                    </a:endParaRPr>
                  </a:p>
                </p:txBody>
              </p:sp>
            </mc:Fallback>
          </mc:AlternateContent>
        </p:grpSp>
        <p:grpSp>
          <p:nvGrpSpPr>
            <p:cNvPr id="18" name="组合 17"/>
            <p:cNvGrpSpPr/>
            <p:nvPr/>
          </p:nvGrpSpPr>
          <p:grpSpPr>
            <a:xfrm>
              <a:off x="754239" y="4408637"/>
              <a:ext cx="787119" cy="704780"/>
              <a:chOff x="754239" y="4408637"/>
              <a:chExt cx="787119" cy="704780"/>
            </a:xfrm>
          </p:grpSpPr>
          <p:sp>
            <p:nvSpPr>
              <p:cNvPr id="198" name="Text Box 50"/>
              <p:cNvSpPr txBox="1">
                <a:spLocks noChangeArrowheads="1"/>
              </p:cNvSpPr>
              <p:nvPr/>
            </p:nvSpPr>
            <p:spPr bwMode="auto">
              <a:xfrm>
                <a:off x="1290525" y="4408637"/>
                <a:ext cx="250833" cy="38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9900"/>
                    </a:solidFill>
                  </a:rPr>
                  <a:t>–</a:t>
                </a:r>
                <a:endParaRPr lang="zh-CN" altLang="zh-CN" sz="1600" b="1" dirty="0">
                  <a:solidFill>
                    <a:srgbClr val="FF9900"/>
                  </a:solidFill>
                </a:endParaRPr>
              </a:p>
            </p:txBody>
          </p:sp>
          <p:sp>
            <p:nvSpPr>
              <p:cNvPr id="199" name="Text Box 7"/>
              <p:cNvSpPr txBox="1">
                <a:spLocks noChangeArrowheads="1"/>
              </p:cNvSpPr>
              <p:nvPr/>
            </p:nvSpPr>
            <p:spPr bwMode="auto">
              <a:xfrm>
                <a:off x="754239" y="4722342"/>
                <a:ext cx="268033" cy="3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9900"/>
                    </a:solidFill>
                  </a:rPr>
                  <a:t>+</a:t>
                </a:r>
              </a:p>
            </p:txBody>
          </p:sp>
          <mc:AlternateContent xmlns:mc="http://schemas.openxmlformats.org/markup-compatibility/2006" xmlns:a14="http://schemas.microsoft.com/office/drawing/2010/main">
            <mc:Choice Requires="a14">
              <p:sp>
                <p:nvSpPr>
                  <p:cNvPr id="204" name="文本框 203"/>
                  <p:cNvSpPr txBox="1"/>
                  <p:nvPr/>
                </p:nvSpPr>
                <p:spPr>
                  <a:xfrm flipH="1">
                    <a:off x="921590" y="4448542"/>
                    <a:ext cx="47261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9900"/>
                                  </a:solidFill>
                                  <a:latin typeface="Cambria Math" panose="02040503050406030204" pitchFamily="18" charset="0"/>
                                </a:rPr>
                              </m:ctrlPr>
                            </m:sSubPr>
                            <m:e>
                              <m:acc>
                                <m:accPr>
                                  <m:chr m:val="̇"/>
                                  <m:ctrlPr>
                                    <a:rPr lang="en-US" altLang="zh-CN" sz="2400" i="1" smtClean="0">
                                      <a:solidFill>
                                        <a:srgbClr val="FF9900"/>
                                      </a:solidFill>
                                      <a:latin typeface="Cambria Math" panose="02040503050406030204" pitchFamily="18" charset="0"/>
                                    </a:rPr>
                                  </m:ctrlPr>
                                </m:accPr>
                                <m:e>
                                  <m:r>
                                    <a:rPr lang="en-US" altLang="zh-CN" sz="2400" b="0" i="1">
                                      <a:solidFill>
                                        <a:srgbClr val="FF9900"/>
                                      </a:solidFill>
                                      <a:latin typeface="Cambria Math" panose="02040503050406030204" pitchFamily="18" charset="0"/>
                                    </a:rPr>
                                    <m:t>𝐸</m:t>
                                  </m:r>
                                </m:e>
                              </m:acc>
                            </m:e>
                            <m:sub>
                              <m:r>
                                <a:rPr lang="en-US" altLang="zh-CN" sz="2400" i="1" smtClean="0">
                                  <a:solidFill>
                                    <a:srgbClr val="FF9900"/>
                                  </a:solidFill>
                                  <a:latin typeface="Cambria Math" panose="02040503050406030204" pitchFamily="18" charset="0"/>
                                </a:rPr>
                                <m:t>3</m:t>
                              </m:r>
                            </m:sub>
                          </m:sSub>
                        </m:oMath>
                      </m:oMathPara>
                    </a14:m>
                    <a:endParaRPr lang="zh-CN" altLang="en-US" sz="2400" dirty="0">
                      <a:solidFill>
                        <a:srgbClr val="FF9900"/>
                      </a:solidFill>
                    </a:endParaRPr>
                  </a:p>
                </p:txBody>
              </p:sp>
            </mc:Choice>
            <mc:Fallback xmlns="">
              <p:sp>
                <p:nvSpPr>
                  <p:cNvPr id="204" name="文本框 203"/>
                  <p:cNvSpPr txBox="1">
                    <a:spLocks noRot="1" noChangeAspect="1" noMove="1" noResize="1" noEditPoints="1" noAdjustHandles="1" noChangeArrowheads="1" noChangeShapeType="1" noTextEdit="1"/>
                  </p:cNvSpPr>
                  <p:nvPr/>
                </p:nvSpPr>
                <p:spPr>
                  <a:xfrm flipH="1">
                    <a:off x="921590" y="4448542"/>
                    <a:ext cx="472619" cy="380873"/>
                  </a:xfrm>
                  <a:prstGeom prst="rect">
                    <a:avLst/>
                  </a:prstGeom>
                  <a:blipFill rotWithShape="1">
                    <a:blip r:embed="rId3"/>
                    <a:stretch>
                      <a:fillRect l="-5128" t="-17742" b="-14516"/>
                    </a:stretch>
                  </a:blipFill>
                </p:spPr>
                <p:txBody>
                  <a:bodyPr/>
                  <a:lstStyle/>
                  <a:p>
                    <a:r>
                      <a:rPr lang="zh-CN" altLang="en-US">
                        <a:noFill/>
                      </a:rPr>
                      <a:t> </a:t>
                    </a:r>
                    <a:endParaRPr lang="zh-CN" altLang="en-US">
                      <a:noFill/>
                    </a:endParaRPr>
                  </a:p>
                </p:txBody>
              </p:sp>
            </mc:Fallback>
          </mc:AlternateContent>
        </p:grpSp>
        <p:cxnSp>
          <p:nvCxnSpPr>
            <p:cNvPr id="175" name="直接箭头连接符 174"/>
            <p:cNvCxnSpPr/>
            <p:nvPr/>
          </p:nvCxnSpPr>
          <p:spPr>
            <a:xfrm rot="16200000">
              <a:off x="1575506" y="4062601"/>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文本框 175"/>
                <p:cNvSpPr txBox="1"/>
                <p:nvPr/>
              </p:nvSpPr>
              <p:spPr>
                <a:xfrm>
                  <a:off x="1360759" y="3891378"/>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m:rPr>
                                <m:sty m:val="p"/>
                              </m:rPr>
                              <a:rPr lang="en-US" altLang="zh-CN" sz="2400" i="1">
                                <a:solidFill>
                                  <a:srgbClr val="FF0000"/>
                                </a:solidFill>
                                <a:latin typeface="Cambria Math" panose="02040503050406030204" pitchFamily="18" charset="0"/>
                              </a:rPr>
                              <m:t>U</m:t>
                            </m:r>
                          </m:sub>
                        </m:sSub>
                      </m:oMath>
                    </m:oMathPara>
                  </a14:m>
                  <a:endParaRPr lang="zh-CN" altLang="en-US" sz="2400" dirty="0">
                    <a:solidFill>
                      <a:srgbClr val="0000FF"/>
                    </a:solidFill>
                  </a:endParaRPr>
                </a:p>
              </p:txBody>
            </p:sp>
          </mc:Choice>
          <mc:Fallback xmlns="">
            <p:sp>
              <p:nvSpPr>
                <p:cNvPr id="176" name="文本框 175"/>
                <p:cNvSpPr txBox="1">
                  <a:spLocks noRot="1" noChangeAspect="1" noMove="1" noResize="1" noEditPoints="1" noAdjustHandles="1" noChangeArrowheads="1" noChangeShapeType="1" noTextEdit="1"/>
                </p:cNvSpPr>
                <p:nvPr/>
              </p:nvSpPr>
              <p:spPr>
                <a:xfrm>
                  <a:off x="1360759" y="3891378"/>
                  <a:ext cx="466978" cy="380873"/>
                </a:xfrm>
                <a:prstGeom prst="rect">
                  <a:avLst/>
                </a:prstGeom>
                <a:blipFill rotWithShape="1">
                  <a:blip r:embed="rId3"/>
                  <a:stretch>
                    <a:fillRect l="-2632" t="-17742" b="-16129"/>
                  </a:stretch>
                </a:blipFill>
              </p:spPr>
              <p:txBody>
                <a:bodyPr/>
                <a:lstStyle/>
                <a:p>
                  <a:r>
                    <a:rPr lang="zh-CN" altLang="en-US">
                      <a:noFill/>
                    </a:rPr>
                    <a:t> </a:t>
                  </a:r>
                  <a:endParaRPr lang="zh-CN" altLang="en-US">
                    <a:noFill/>
                  </a:endParaRPr>
                </a:p>
              </p:txBody>
            </p:sp>
          </mc:Fallback>
        </mc:AlternateContent>
        <p:cxnSp>
          <p:nvCxnSpPr>
            <p:cNvPr id="177" name="直接箭头连接符 176"/>
            <p:cNvCxnSpPr/>
            <p:nvPr/>
          </p:nvCxnSpPr>
          <p:spPr>
            <a:xfrm rot="1800000">
              <a:off x="2161816" y="4909338"/>
              <a:ext cx="411519"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8" name="文本框 177"/>
                <p:cNvSpPr txBox="1"/>
                <p:nvPr/>
              </p:nvSpPr>
              <p:spPr>
                <a:xfrm>
                  <a:off x="2488425" y="4740180"/>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B0F0"/>
                                </a:solidFill>
                                <a:latin typeface="Cambria Math" panose="02040503050406030204" pitchFamily="18" charset="0"/>
                              </a:rPr>
                            </m:ctrlPr>
                          </m:sSubPr>
                          <m:e>
                            <m:acc>
                              <m:accPr>
                                <m:chr m:val="̇"/>
                                <m:ctrlPr>
                                  <a:rPr lang="en-US" altLang="zh-CN" sz="2400" i="1" smtClean="0">
                                    <a:solidFill>
                                      <a:srgbClr val="00B0F0"/>
                                    </a:solidFill>
                                    <a:latin typeface="Cambria Math" panose="02040503050406030204" pitchFamily="18" charset="0"/>
                                  </a:rPr>
                                </m:ctrlPr>
                              </m:accPr>
                              <m:e>
                                <m:r>
                                  <a:rPr lang="en-US" altLang="zh-CN" sz="2400" b="0" i="1" smtClean="0">
                                    <a:solidFill>
                                      <a:srgbClr val="00B0F0"/>
                                    </a:solidFill>
                                    <a:latin typeface="Cambria Math" panose="02040503050406030204" pitchFamily="18" charset="0"/>
                                  </a:rPr>
                                  <m:t>𝐼</m:t>
                                </m:r>
                              </m:e>
                            </m:acc>
                          </m:e>
                          <m:sub>
                            <m:r>
                              <m:rPr>
                                <m:sty m:val="p"/>
                              </m:rPr>
                              <a:rPr lang="en-US" altLang="zh-CN" sz="2400" i="1">
                                <a:solidFill>
                                  <a:srgbClr val="00B0F0"/>
                                </a:solidFill>
                                <a:latin typeface="Cambria Math" panose="02040503050406030204" pitchFamily="18" charset="0"/>
                              </a:rPr>
                              <m:t>V</m:t>
                            </m:r>
                          </m:sub>
                        </m:sSub>
                      </m:oMath>
                    </m:oMathPara>
                  </a14:m>
                  <a:endParaRPr lang="zh-CN" altLang="en-US" sz="2400" dirty="0">
                    <a:solidFill>
                      <a:srgbClr val="00B0F0"/>
                    </a:solidFill>
                  </a:endParaRPr>
                </a:p>
              </p:txBody>
            </p:sp>
          </mc:Choice>
          <mc:Fallback xmlns="">
            <p:sp>
              <p:nvSpPr>
                <p:cNvPr id="178" name="文本框 177"/>
                <p:cNvSpPr txBox="1">
                  <a:spLocks noRot="1" noChangeAspect="1" noMove="1" noResize="1" noEditPoints="1" noAdjustHandles="1" noChangeArrowheads="1" noChangeShapeType="1" noTextEdit="1"/>
                </p:cNvSpPr>
                <p:nvPr/>
              </p:nvSpPr>
              <p:spPr>
                <a:xfrm>
                  <a:off x="2488425" y="4740180"/>
                  <a:ext cx="466978" cy="380873"/>
                </a:xfrm>
                <a:prstGeom prst="rect">
                  <a:avLst/>
                </a:prstGeom>
                <a:blipFill rotWithShape="1">
                  <a:blip r:embed="rId3"/>
                  <a:stretch>
                    <a:fillRect l="-1316" t="-15873" b="-14286"/>
                  </a:stretch>
                </a:blipFill>
              </p:spPr>
              <p:txBody>
                <a:bodyPr/>
                <a:lstStyle/>
                <a:p>
                  <a:r>
                    <a:rPr lang="zh-CN" altLang="en-US">
                      <a:noFill/>
                    </a:rPr>
                    <a:t> </a:t>
                  </a:r>
                  <a:endParaRPr lang="zh-CN" altLang="en-US">
                    <a:noFill/>
                  </a:endParaRPr>
                </a:p>
              </p:txBody>
            </p:sp>
          </mc:Fallback>
        </mc:AlternateContent>
        <p:cxnSp>
          <p:nvCxnSpPr>
            <p:cNvPr id="179" name="直接箭头连接符 178"/>
            <p:cNvCxnSpPr/>
            <p:nvPr/>
          </p:nvCxnSpPr>
          <p:spPr>
            <a:xfrm rot="8760000">
              <a:off x="1141383" y="5082190"/>
              <a:ext cx="411519" cy="0"/>
            </a:xfrm>
            <a:prstGeom prst="straightConnector1">
              <a:avLst/>
            </a:prstGeom>
            <a:ln w="28575">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0" name="文本框 179"/>
                <p:cNvSpPr txBox="1"/>
                <p:nvPr/>
              </p:nvSpPr>
              <p:spPr>
                <a:xfrm>
                  <a:off x="1254743" y="5077450"/>
                  <a:ext cx="466978" cy="380873"/>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9900"/>
                                </a:solidFill>
                                <a:latin typeface="Cambria Math" panose="02040503050406030204" pitchFamily="18" charset="0"/>
                              </a:rPr>
                            </m:ctrlPr>
                          </m:sSubPr>
                          <m:e>
                            <m:acc>
                              <m:accPr>
                                <m:chr m:val="̇"/>
                                <m:ctrlPr>
                                  <a:rPr lang="en-US" altLang="zh-CN" sz="2400" i="1" smtClean="0">
                                    <a:solidFill>
                                      <a:srgbClr val="FF9900"/>
                                    </a:solidFill>
                                    <a:latin typeface="Cambria Math" panose="02040503050406030204" pitchFamily="18" charset="0"/>
                                  </a:rPr>
                                </m:ctrlPr>
                              </m:accPr>
                              <m:e>
                                <m:r>
                                  <a:rPr lang="en-US" altLang="zh-CN" sz="2400" b="0" i="1" smtClean="0">
                                    <a:solidFill>
                                      <a:srgbClr val="FF9900"/>
                                    </a:solidFill>
                                    <a:latin typeface="Cambria Math" panose="02040503050406030204" pitchFamily="18" charset="0"/>
                                  </a:rPr>
                                  <m:t>𝐼</m:t>
                                </m:r>
                              </m:e>
                            </m:acc>
                          </m:e>
                          <m:sub>
                            <m:r>
                              <m:rPr>
                                <m:sty m:val="p"/>
                              </m:rPr>
                              <a:rPr lang="en-US" altLang="zh-CN" sz="2400" i="1">
                                <a:solidFill>
                                  <a:srgbClr val="FF9900"/>
                                </a:solidFill>
                                <a:latin typeface="Cambria Math" panose="02040503050406030204" pitchFamily="18" charset="0"/>
                              </a:rPr>
                              <m:t>W</m:t>
                            </m:r>
                          </m:sub>
                        </m:sSub>
                      </m:oMath>
                    </m:oMathPara>
                  </a14:m>
                  <a:endParaRPr lang="zh-CN" altLang="en-US" sz="2400" dirty="0">
                    <a:solidFill>
                      <a:srgbClr val="FF9900"/>
                    </a:solidFill>
                  </a:endParaRPr>
                </a:p>
              </p:txBody>
            </p:sp>
          </mc:Choice>
          <mc:Fallback xmlns="">
            <p:sp>
              <p:nvSpPr>
                <p:cNvPr id="180" name="文本框 179"/>
                <p:cNvSpPr txBox="1">
                  <a:spLocks noRot="1" noChangeAspect="1" noMove="1" noResize="1" noEditPoints="1" noAdjustHandles="1" noChangeArrowheads="1" noChangeShapeType="1" noTextEdit="1"/>
                </p:cNvSpPr>
                <p:nvPr/>
              </p:nvSpPr>
              <p:spPr>
                <a:xfrm>
                  <a:off x="1254743" y="5077450"/>
                  <a:ext cx="466978" cy="380873"/>
                </a:xfrm>
                <a:prstGeom prst="rect">
                  <a:avLst/>
                </a:prstGeom>
                <a:blipFill rotWithShape="1">
                  <a:blip r:embed="rId3"/>
                  <a:stretch>
                    <a:fillRect l="-7792" t="-17742" r="-1299" b="-16129"/>
                  </a:stretch>
                </a:blipFill>
                <a:ln>
                  <a:noFill/>
                </a:ln>
              </p:spPr>
              <p:txBody>
                <a:bodyPr/>
                <a:lstStyle/>
                <a:p>
                  <a:r>
                    <a:rPr lang="zh-CN" altLang="en-US">
                      <a:noFill/>
                    </a:rPr>
                    <a:t> </a:t>
                  </a:r>
                  <a:endParaRPr lang="zh-CN" altLang="en-US">
                    <a:noFill/>
                  </a:endParaRPr>
                </a:p>
              </p:txBody>
            </p:sp>
          </mc:Fallback>
        </mc:AlternateContent>
      </p:grpSp>
      <p:sp>
        <p:nvSpPr>
          <p:cNvPr id="181" name="文本框 180"/>
          <p:cNvSpPr txBox="1"/>
          <p:nvPr/>
        </p:nvSpPr>
        <p:spPr>
          <a:xfrm>
            <a:off x="4489567" y="73036"/>
            <a:ext cx="2656526"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3-1 </a:t>
            </a:r>
            <a:r>
              <a:rPr lang="zh-CN" altLang="en-US" sz="2800" b="1" u="sng" dirty="0">
                <a:latin typeface="黑体" panose="02010609060101010101" pitchFamily="49" charset="-122"/>
                <a:ea typeface="黑体" panose="02010609060101010101" pitchFamily="49" charset="-122"/>
              </a:rPr>
              <a:t>三相电源 </a:t>
            </a:r>
          </a:p>
        </p:txBody>
      </p:sp>
      <p:sp>
        <p:nvSpPr>
          <p:cNvPr id="184" name="Text Box 9"/>
          <p:cNvSpPr txBox="1">
            <a:spLocks noChangeArrowheads="1"/>
          </p:cNvSpPr>
          <p:nvPr/>
        </p:nvSpPr>
        <p:spPr bwMode="auto">
          <a:xfrm>
            <a:off x="1213567" y="5247773"/>
            <a:ext cx="3276000" cy="707886"/>
          </a:xfrm>
          <a:prstGeom prst="rect">
            <a:avLst/>
          </a:prstGeom>
          <a:solidFill>
            <a:schemeClr val="accent6">
              <a:lumMod val="40000"/>
              <a:lumOff val="60000"/>
            </a:schemeClr>
          </a:solidFill>
          <a:ln w="9525">
            <a:solidFill>
              <a:srgbClr val="000000"/>
            </a:solidFill>
            <a:miter lim="800000"/>
          </a:ln>
          <a:effectLst>
            <a:outerShdw blurRad="50800" dist="38100" dir="5400000" algn="t" rotWithShape="0">
              <a:prstClr val="black">
                <a:alpha val="40000"/>
              </a:prstClr>
            </a:outerShdw>
          </a:effec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dirty="0">
                <a:solidFill>
                  <a:srgbClr val="002060"/>
                </a:solidFill>
              </a:rPr>
              <a:t>我国低压供电标准</a:t>
            </a:r>
            <a:r>
              <a:rPr lang="zh-CN" altLang="zh-CN" sz="2000" b="1" dirty="0">
                <a:solidFill>
                  <a:srgbClr val="002060"/>
                </a:solidFill>
              </a:rPr>
              <a:t>电压</a:t>
            </a:r>
            <a:r>
              <a:rPr lang="zh-CN" altLang="en-US" sz="2000" b="1" dirty="0">
                <a:solidFill>
                  <a:srgbClr val="002060"/>
                </a:solidFill>
              </a:rPr>
              <a:t>：</a:t>
            </a:r>
            <a:endParaRPr lang="en-US" altLang="zh-CN" sz="2000" b="1" dirty="0">
              <a:solidFill>
                <a:srgbClr val="002060"/>
              </a:solidFill>
            </a:endParaRPr>
          </a:p>
          <a:p>
            <a:pPr eaLnBrk="1" hangingPunct="1">
              <a:spcBef>
                <a:spcPct val="0"/>
              </a:spcBef>
              <a:buFontTx/>
              <a:buNone/>
            </a:pPr>
            <a:r>
              <a:rPr lang="zh-CN" altLang="en-US" sz="2000" b="1" dirty="0">
                <a:solidFill>
                  <a:srgbClr val="002060"/>
                </a:solidFill>
              </a:rPr>
              <a:t>相电压</a:t>
            </a:r>
            <a:r>
              <a:rPr lang="en-US" altLang="zh-CN" sz="2000" b="1" dirty="0">
                <a:solidFill>
                  <a:srgbClr val="002060"/>
                </a:solidFill>
              </a:rPr>
              <a:t>220V</a:t>
            </a:r>
            <a:r>
              <a:rPr lang="zh-CN" altLang="en-US" sz="2000" b="1" dirty="0">
                <a:solidFill>
                  <a:srgbClr val="002060"/>
                </a:solidFill>
              </a:rPr>
              <a:t>，线电压</a:t>
            </a:r>
            <a:r>
              <a:rPr lang="en-US" altLang="zh-CN" sz="2000" b="1" dirty="0">
                <a:solidFill>
                  <a:srgbClr val="002060"/>
                </a:solidFill>
              </a:rPr>
              <a:t>380V</a:t>
            </a:r>
            <a:r>
              <a:rPr lang="zh-CN" altLang="en-US" sz="2000" b="1" dirty="0">
                <a:solidFill>
                  <a:srgbClr val="002060"/>
                </a:solidFill>
              </a:rPr>
              <a:t>。</a:t>
            </a:r>
            <a:endParaRPr lang="zh-CN" altLang="zh-CN" sz="2000" b="1" dirty="0">
              <a:solidFill>
                <a:srgbClr val="002060"/>
              </a:solidFill>
            </a:endParaRPr>
          </a:p>
        </p:txBody>
      </p:sp>
      <p:grpSp>
        <p:nvGrpSpPr>
          <p:cNvPr id="21" name="组合 20"/>
          <p:cNvGrpSpPr/>
          <p:nvPr/>
        </p:nvGrpSpPr>
        <p:grpSpPr>
          <a:xfrm>
            <a:off x="5841760" y="1744527"/>
            <a:ext cx="2293842" cy="2906442"/>
            <a:chOff x="5841760" y="1744527"/>
            <a:chExt cx="2293842" cy="2906442"/>
          </a:xfrm>
        </p:grpSpPr>
        <p:grpSp>
          <p:nvGrpSpPr>
            <p:cNvPr id="193" name="Group 90"/>
            <p:cNvGrpSpPr/>
            <p:nvPr/>
          </p:nvGrpSpPr>
          <p:grpSpPr bwMode="auto">
            <a:xfrm>
              <a:off x="5990282" y="2366838"/>
              <a:ext cx="1600200" cy="2262188"/>
              <a:chOff x="26" y="359"/>
              <a:chExt cx="1008" cy="1425"/>
            </a:xfrm>
          </p:grpSpPr>
          <p:sp>
            <p:nvSpPr>
              <p:cNvPr id="210" name="Text Box 32"/>
              <p:cNvSpPr txBox="1">
                <a:spLocks noChangeArrowheads="1"/>
              </p:cNvSpPr>
              <p:nvPr/>
            </p:nvSpPr>
            <p:spPr bwMode="auto">
              <a:xfrm>
                <a:off x="490" y="359"/>
                <a:ext cx="3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latin typeface="Times New Roman" panose="02020603050405020304" pitchFamily="18" charset="0"/>
                  </a:rPr>
                  <a:t>30</a:t>
                </a:r>
                <a:r>
                  <a:rPr lang="en-US" altLang="zh-CN" sz="2000" baseline="40000">
                    <a:latin typeface="Times New Roman" panose="02020603050405020304" pitchFamily="18" charset="0"/>
                  </a:rPr>
                  <a:t>o</a:t>
                </a:r>
                <a:endParaRPr lang="en-US" altLang="zh-CN" sz="2000">
                  <a:latin typeface="Times New Roman" panose="02020603050405020304" pitchFamily="18" charset="0"/>
                </a:endParaRPr>
              </a:p>
            </p:txBody>
          </p:sp>
          <p:sp>
            <p:nvSpPr>
              <p:cNvPr id="211" name="Text Box 33"/>
              <p:cNvSpPr txBox="1">
                <a:spLocks noChangeArrowheads="1"/>
              </p:cNvSpPr>
              <p:nvPr/>
            </p:nvSpPr>
            <p:spPr bwMode="auto">
              <a:xfrm>
                <a:off x="691" y="1094"/>
                <a:ext cx="3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latin typeface="Times New Roman" panose="02020603050405020304" pitchFamily="18" charset="0"/>
                  </a:rPr>
                  <a:t>30</a:t>
                </a:r>
                <a:r>
                  <a:rPr lang="en-US" altLang="zh-CN" sz="2000" baseline="40000">
                    <a:latin typeface="Times New Roman" panose="02020603050405020304" pitchFamily="18" charset="0"/>
                  </a:rPr>
                  <a:t>o</a:t>
                </a:r>
                <a:endParaRPr lang="en-US" altLang="zh-CN" sz="2000">
                  <a:latin typeface="Times New Roman" panose="02020603050405020304" pitchFamily="18" charset="0"/>
                </a:endParaRPr>
              </a:p>
            </p:txBody>
          </p:sp>
          <p:sp>
            <p:nvSpPr>
              <p:cNvPr id="218" name="Arc 44"/>
              <p:cNvSpPr>
                <a:spLocks noChangeArrowheads="1"/>
              </p:cNvSpPr>
              <p:nvPr/>
            </p:nvSpPr>
            <p:spPr bwMode="auto">
              <a:xfrm rot="2633826" flipV="1">
                <a:off x="886" y="940"/>
                <a:ext cx="84" cy="47"/>
              </a:xfrm>
              <a:custGeom>
                <a:avLst/>
                <a:gdLst>
                  <a:gd name="T0" fmla="*/ 0 w 21631"/>
                  <a:gd name="T1" fmla="*/ 0 h 21600"/>
                  <a:gd name="T2" fmla="*/ 31 w 21631"/>
                  <a:gd name="T3" fmla="*/ 0 h 21600"/>
                  <a:gd name="T4" fmla="*/ 21631 w 21631"/>
                  <a:gd name="T5" fmla="*/ 21600 h 21600"/>
                  <a:gd name="T6" fmla="*/ 0 w 21631"/>
                  <a:gd name="T7" fmla="*/ 0 h 21600"/>
                  <a:gd name="T8" fmla="*/ 31 w 21631"/>
                  <a:gd name="T9" fmla="*/ 0 h 21600"/>
                  <a:gd name="T10" fmla="*/ 21631 w 21631"/>
                  <a:gd name="T11" fmla="*/ 21600 h 21600"/>
                  <a:gd name="T12" fmla="*/ 31 w 21631"/>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31" h="21600" fill="none">
                    <a:moveTo>
                      <a:pt x="0" y="0"/>
                    </a:moveTo>
                    <a:cubicBezTo>
                      <a:pt x="10" y="0"/>
                      <a:pt x="20" y="-1"/>
                      <a:pt x="31" y="0"/>
                    </a:cubicBezTo>
                    <a:cubicBezTo>
                      <a:pt x="11960" y="0"/>
                      <a:pt x="21631" y="9670"/>
                      <a:pt x="21631" y="21600"/>
                    </a:cubicBezTo>
                  </a:path>
                  <a:path w="21631" h="21600" stroke="0">
                    <a:moveTo>
                      <a:pt x="0" y="0"/>
                    </a:moveTo>
                    <a:cubicBezTo>
                      <a:pt x="10" y="0"/>
                      <a:pt x="20" y="-1"/>
                      <a:pt x="31" y="0"/>
                    </a:cubicBezTo>
                    <a:cubicBezTo>
                      <a:pt x="11960" y="0"/>
                      <a:pt x="21631" y="9670"/>
                      <a:pt x="21631" y="21600"/>
                    </a:cubicBezTo>
                    <a:lnTo>
                      <a:pt x="31" y="21600"/>
                    </a:lnTo>
                    <a:close/>
                  </a:path>
                </a:pathLst>
              </a:cu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220" name="Arc 46"/>
              <p:cNvSpPr>
                <a:spLocks noChangeArrowheads="1"/>
              </p:cNvSpPr>
              <p:nvPr/>
            </p:nvSpPr>
            <p:spPr bwMode="auto">
              <a:xfrm rot="9386495" flipV="1">
                <a:off x="802" y="623"/>
                <a:ext cx="84" cy="47"/>
              </a:xfrm>
              <a:custGeom>
                <a:avLst/>
                <a:gdLst>
                  <a:gd name="T0" fmla="*/ 0 w 21631"/>
                  <a:gd name="T1" fmla="*/ 0 h 21600"/>
                  <a:gd name="T2" fmla="*/ 31 w 21631"/>
                  <a:gd name="T3" fmla="*/ 0 h 21600"/>
                  <a:gd name="T4" fmla="*/ 21631 w 21631"/>
                  <a:gd name="T5" fmla="*/ 21600 h 21600"/>
                  <a:gd name="T6" fmla="*/ 0 w 21631"/>
                  <a:gd name="T7" fmla="*/ 0 h 21600"/>
                  <a:gd name="T8" fmla="*/ 31 w 21631"/>
                  <a:gd name="T9" fmla="*/ 0 h 21600"/>
                  <a:gd name="T10" fmla="*/ 21631 w 21631"/>
                  <a:gd name="T11" fmla="*/ 21600 h 21600"/>
                  <a:gd name="T12" fmla="*/ 31 w 21631"/>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31" h="21600" fill="none">
                    <a:moveTo>
                      <a:pt x="0" y="0"/>
                    </a:moveTo>
                    <a:cubicBezTo>
                      <a:pt x="10" y="0"/>
                      <a:pt x="20" y="-1"/>
                      <a:pt x="31" y="0"/>
                    </a:cubicBezTo>
                    <a:cubicBezTo>
                      <a:pt x="11960" y="0"/>
                      <a:pt x="21631" y="9670"/>
                      <a:pt x="21631" y="21600"/>
                    </a:cubicBezTo>
                  </a:path>
                  <a:path w="21631" h="21600" stroke="0">
                    <a:moveTo>
                      <a:pt x="0" y="0"/>
                    </a:moveTo>
                    <a:cubicBezTo>
                      <a:pt x="10" y="0"/>
                      <a:pt x="20" y="-1"/>
                      <a:pt x="31" y="0"/>
                    </a:cubicBezTo>
                    <a:cubicBezTo>
                      <a:pt x="11960" y="0"/>
                      <a:pt x="21631" y="9670"/>
                      <a:pt x="21631" y="21600"/>
                    </a:cubicBezTo>
                    <a:lnTo>
                      <a:pt x="31" y="21600"/>
                    </a:lnTo>
                    <a:close/>
                  </a:path>
                </a:pathLst>
              </a:cu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223" name="Line 67"/>
              <p:cNvSpPr>
                <a:spLocks noChangeShapeType="1"/>
              </p:cNvSpPr>
              <p:nvPr/>
            </p:nvSpPr>
            <p:spPr bwMode="auto">
              <a:xfrm rot="7200000">
                <a:off x="516" y="33"/>
                <a:ext cx="27" cy="1008"/>
              </a:xfrm>
              <a:prstGeom prst="line">
                <a:avLst/>
              </a:prstGeom>
              <a:noFill/>
              <a:ln w="28575">
                <a:solidFill>
                  <a:srgbClr val="FF33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24" name="Line 70"/>
              <p:cNvSpPr>
                <a:spLocks noChangeShapeType="1"/>
              </p:cNvSpPr>
              <p:nvPr/>
            </p:nvSpPr>
            <p:spPr bwMode="auto">
              <a:xfrm rot="76899">
                <a:off x="965" y="776"/>
                <a:ext cx="22" cy="1008"/>
              </a:xfrm>
              <a:prstGeom prst="line">
                <a:avLst/>
              </a:prstGeom>
              <a:noFill/>
              <a:ln w="28575">
                <a:solidFill>
                  <a:srgbClr val="FF33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44" name="文本框 243"/>
                <p:cNvSpPr txBox="1"/>
                <p:nvPr/>
              </p:nvSpPr>
              <p:spPr>
                <a:xfrm>
                  <a:off x="7601417" y="4252103"/>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a:solidFill>
                                  <a:srgbClr val="FF0000"/>
                                </a:solidFill>
                                <a:latin typeface="Cambria Math" panose="02040503050406030204" pitchFamily="18" charset="0"/>
                              </a:rPr>
                              <m:t>2</m:t>
                            </m:r>
                            <m:r>
                              <a:rPr lang="en-US" altLang="zh-CN" sz="2400" i="1" smtClean="0">
                                <a:solidFill>
                                  <a:srgbClr val="FF0000"/>
                                </a:solidFill>
                                <a:latin typeface="Cambria Math" panose="02040503050406030204" pitchFamily="18" charset="0"/>
                              </a:rPr>
                              <m:t>3</m:t>
                            </m:r>
                          </m:sub>
                        </m:sSub>
                      </m:oMath>
                    </m:oMathPara>
                  </a14:m>
                  <a:endParaRPr lang="zh-CN" altLang="en-US" sz="2400" dirty="0">
                    <a:solidFill>
                      <a:srgbClr val="FF0000"/>
                    </a:solidFill>
                  </a:endParaRPr>
                </a:p>
              </p:txBody>
            </p:sp>
          </mc:Choice>
          <mc:Fallback xmlns="">
            <p:sp>
              <p:nvSpPr>
                <p:cNvPr id="244" name="文本框 243"/>
                <p:cNvSpPr txBox="1">
                  <a:spLocks noRot="1" noChangeAspect="1" noMove="1" noResize="1" noEditPoints="1" noAdjustHandles="1" noChangeArrowheads="1" noChangeShapeType="1" noTextEdit="1"/>
                </p:cNvSpPr>
                <p:nvPr/>
              </p:nvSpPr>
              <p:spPr>
                <a:xfrm>
                  <a:off x="7601417" y="4252103"/>
                  <a:ext cx="534185" cy="380873"/>
                </a:xfrm>
                <a:prstGeom prst="rect">
                  <a:avLst/>
                </a:prstGeom>
                <a:blipFill rotWithShape="1">
                  <a:blip r:embed="rId4"/>
                  <a:stretch>
                    <a:fillRect l="-13636" t="-17742" r="-3409" b="-145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45" name="文本框 244"/>
                <p:cNvSpPr txBox="1"/>
                <p:nvPr/>
              </p:nvSpPr>
              <p:spPr>
                <a:xfrm>
                  <a:off x="5841760" y="2316535"/>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smtClean="0">
                                <a:solidFill>
                                  <a:srgbClr val="FF0000"/>
                                </a:solidFill>
                                <a:latin typeface="Cambria Math" panose="02040503050406030204" pitchFamily="18" charset="0"/>
                              </a:rPr>
                              <m:t>3</m:t>
                            </m:r>
                            <m:r>
                              <a:rPr lang="en-US" altLang="zh-CN" sz="2400" i="1">
                                <a:solidFill>
                                  <a:srgbClr val="FF0000"/>
                                </a:solidFill>
                                <a:latin typeface="Cambria Math" panose="02040503050406030204" pitchFamily="18" charset="0"/>
                              </a:rPr>
                              <m:t>1</m:t>
                            </m:r>
                          </m:sub>
                        </m:sSub>
                      </m:oMath>
                    </m:oMathPara>
                  </a14:m>
                  <a:endParaRPr lang="zh-CN" altLang="en-US" sz="2400" dirty="0">
                    <a:solidFill>
                      <a:srgbClr val="FF0000"/>
                    </a:solidFill>
                  </a:endParaRPr>
                </a:p>
              </p:txBody>
            </p:sp>
          </mc:Choice>
          <mc:Fallback xmlns="">
            <p:sp>
              <p:nvSpPr>
                <p:cNvPr id="245" name="文本框 244"/>
                <p:cNvSpPr txBox="1">
                  <a:spLocks noRot="1" noChangeAspect="1" noMove="1" noResize="1" noEditPoints="1" noAdjustHandles="1" noChangeArrowheads="1" noChangeShapeType="1" noTextEdit="1"/>
                </p:cNvSpPr>
                <p:nvPr/>
              </p:nvSpPr>
              <p:spPr>
                <a:xfrm>
                  <a:off x="5841760" y="2316535"/>
                  <a:ext cx="534185" cy="380873"/>
                </a:xfrm>
                <a:prstGeom prst="rect">
                  <a:avLst/>
                </a:prstGeom>
                <a:blipFill rotWithShape="1">
                  <a:blip r:embed="rId5"/>
                  <a:stretch>
                    <a:fillRect l="-12500" t="-16129" r="-3409" b="-14516"/>
                  </a:stretch>
                </a:blipFill>
              </p:spPr>
              <p:txBody>
                <a:bodyPr/>
                <a:lstStyle/>
                <a:p>
                  <a:r>
                    <a:rPr lang="zh-CN" altLang="en-US">
                      <a:noFill/>
                    </a:rPr>
                    <a:t> </a:t>
                  </a:r>
                  <a:endParaRPr lang="zh-CN" altLang="en-US">
                    <a:noFill/>
                  </a:endParaRPr>
                </a:p>
              </p:txBody>
            </p:sp>
          </mc:Fallback>
        </mc:AlternateContent>
        <p:sp>
          <p:nvSpPr>
            <p:cNvPr id="248" name="Line 10"/>
            <p:cNvSpPr>
              <a:spLocks noChangeShapeType="1"/>
            </p:cNvSpPr>
            <p:nvPr/>
          </p:nvSpPr>
          <p:spPr bwMode="auto">
            <a:xfrm>
              <a:off x="6162250" y="2275384"/>
              <a:ext cx="914400" cy="0"/>
            </a:xfrm>
            <a:prstGeom prst="line">
              <a:avLst/>
            </a:prstGeom>
            <a:noFill/>
            <a:ln w="28575">
              <a:solidFill>
                <a:srgbClr val="FF0000"/>
              </a:solidFill>
              <a:prstDash val="sysDash"/>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249" name="组合 248"/>
            <p:cNvGrpSpPr/>
            <p:nvPr/>
          </p:nvGrpSpPr>
          <p:grpSpPr>
            <a:xfrm>
              <a:off x="6008589" y="1744527"/>
              <a:ext cx="568817" cy="470503"/>
              <a:chOff x="8583958" y="2656603"/>
              <a:chExt cx="568817" cy="470503"/>
            </a:xfrm>
          </p:grpSpPr>
          <mc:AlternateContent xmlns:mc="http://schemas.openxmlformats.org/markup-compatibility/2006" xmlns:a14="http://schemas.microsoft.com/office/drawing/2010/main">
            <mc:Choice Requires="a14">
              <p:sp>
                <p:nvSpPr>
                  <p:cNvPr id="250" name="文本框 249"/>
                  <p:cNvSpPr txBox="1"/>
                  <p:nvPr/>
                </p:nvSpPr>
                <p:spPr>
                  <a:xfrm>
                    <a:off x="8748434" y="2746233"/>
                    <a:ext cx="404341"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smtClean="0">
                                  <a:solidFill>
                                    <a:srgbClr val="0000FF"/>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250" name="文本框 249"/>
                  <p:cNvSpPr txBox="1">
                    <a:spLocks noRot="1" noChangeAspect="1" noMove="1" noResize="1" noEditPoints="1" noAdjustHandles="1" noChangeArrowheads="1" noChangeShapeType="1" noTextEdit="1"/>
                  </p:cNvSpPr>
                  <p:nvPr/>
                </p:nvSpPr>
                <p:spPr>
                  <a:xfrm>
                    <a:off x="8748434" y="2746233"/>
                    <a:ext cx="404341" cy="380873"/>
                  </a:xfrm>
                  <a:prstGeom prst="rect">
                    <a:avLst/>
                  </a:prstGeom>
                  <a:blipFill rotWithShape="1">
                    <a:blip r:embed="rId6"/>
                    <a:stretch>
                      <a:fillRect l="-18182" t="-17742" r="-6061" b="-14516"/>
                    </a:stretch>
                  </a:blipFill>
                </p:spPr>
                <p:txBody>
                  <a:bodyPr/>
                  <a:lstStyle/>
                  <a:p>
                    <a:r>
                      <a:rPr lang="zh-CN" altLang="en-US">
                        <a:noFill/>
                      </a:rPr>
                      <a:t> </a:t>
                    </a:r>
                    <a:endParaRPr lang="zh-CN" altLang="en-US">
                      <a:noFill/>
                    </a:endParaRPr>
                  </a:p>
                </p:txBody>
              </p:sp>
            </mc:Fallback>
          </mc:AlternateContent>
          <p:sp>
            <p:nvSpPr>
              <p:cNvPr id="251" name="文本框 250"/>
              <p:cNvSpPr txBox="1"/>
              <p:nvPr/>
            </p:nvSpPr>
            <p:spPr>
              <a:xfrm>
                <a:off x="8583958" y="2656603"/>
                <a:ext cx="355803"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grpSp>
        <p:sp>
          <p:nvSpPr>
            <p:cNvPr id="252" name="Line 65"/>
            <p:cNvSpPr>
              <a:spLocks noChangeShapeType="1"/>
            </p:cNvSpPr>
            <p:nvPr/>
          </p:nvSpPr>
          <p:spPr bwMode="auto">
            <a:xfrm rot="14400000">
              <a:off x="6802295" y="4154294"/>
              <a:ext cx="914400" cy="0"/>
            </a:xfrm>
            <a:prstGeom prst="line">
              <a:avLst/>
            </a:prstGeom>
            <a:noFill/>
            <a:ln w="28575">
              <a:solidFill>
                <a:schemeClr val="accent2">
                  <a:lumMod val="75000"/>
                </a:schemeClr>
              </a:solidFill>
              <a:prstDash val="sysDash"/>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253" name="组合 252"/>
            <p:cNvGrpSpPr/>
            <p:nvPr/>
          </p:nvGrpSpPr>
          <p:grpSpPr>
            <a:xfrm>
              <a:off x="6855046" y="4180466"/>
              <a:ext cx="568817" cy="470503"/>
              <a:chOff x="8583958" y="2656603"/>
              <a:chExt cx="568817" cy="470503"/>
            </a:xfrm>
          </p:grpSpPr>
          <mc:AlternateContent xmlns:mc="http://schemas.openxmlformats.org/markup-compatibility/2006" xmlns:a14="http://schemas.microsoft.com/office/drawing/2010/main">
            <mc:Choice Requires="a14">
              <p:sp>
                <p:nvSpPr>
                  <p:cNvPr id="254" name="文本框 253"/>
                  <p:cNvSpPr txBox="1"/>
                  <p:nvPr/>
                </p:nvSpPr>
                <p:spPr>
                  <a:xfrm>
                    <a:off x="8748434" y="2746233"/>
                    <a:ext cx="404341"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smtClean="0">
                                  <a:solidFill>
                                    <a:srgbClr val="0000FF"/>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254" name="文本框 253"/>
                  <p:cNvSpPr txBox="1">
                    <a:spLocks noRot="1" noChangeAspect="1" noMove="1" noResize="1" noEditPoints="1" noAdjustHandles="1" noChangeArrowheads="1" noChangeShapeType="1" noTextEdit="1"/>
                  </p:cNvSpPr>
                  <p:nvPr/>
                </p:nvSpPr>
                <p:spPr>
                  <a:xfrm>
                    <a:off x="8748434" y="2746233"/>
                    <a:ext cx="404341" cy="380873"/>
                  </a:xfrm>
                  <a:prstGeom prst="rect">
                    <a:avLst/>
                  </a:prstGeom>
                  <a:blipFill rotWithShape="1">
                    <a:blip r:embed="rId7"/>
                    <a:stretch>
                      <a:fillRect l="-16418" t="-15873" r="-4478" b="-12698"/>
                    </a:stretch>
                  </a:blipFill>
                </p:spPr>
                <p:txBody>
                  <a:bodyPr/>
                  <a:lstStyle/>
                  <a:p>
                    <a:r>
                      <a:rPr lang="zh-CN" altLang="en-US">
                        <a:noFill/>
                      </a:rPr>
                      <a:t> </a:t>
                    </a:r>
                    <a:endParaRPr lang="zh-CN" altLang="en-US">
                      <a:noFill/>
                    </a:endParaRPr>
                  </a:p>
                </p:txBody>
              </p:sp>
            </mc:Fallback>
          </mc:AlternateContent>
          <p:sp>
            <p:nvSpPr>
              <p:cNvPr id="255" name="文本框 254"/>
              <p:cNvSpPr txBox="1"/>
              <p:nvPr/>
            </p:nvSpPr>
            <p:spPr>
              <a:xfrm>
                <a:off x="8583958" y="2656603"/>
                <a:ext cx="355803"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grpSp>
      </p:grpSp>
      <p:grpSp>
        <p:nvGrpSpPr>
          <p:cNvPr id="15" name="组合 14"/>
          <p:cNvGrpSpPr/>
          <p:nvPr/>
        </p:nvGrpSpPr>
        <p:grpSpPr>
          <a:xfrm>
            <a:off x="8618779" y="2184655"/>
            <a:ext cx="681478" cy="943876"/>
            <a:chOff x="8618779" y="2184655"/>
            <a:chExt cx="681478" cy="943876"/>
          </a:xfrm>
        </p:grpSpPr>
        <p:sp>
          <p:nvSpPr>
            <p:cNvPr id="246" name="Line 66"/>
            <p:cNvSpPr>
              <a:spLocks noChangeShapeType="1"/>
            </p:cNvSpPr>
            <p:nvPr/>
          </p:nvSpPr>
          <p:spPr bwMode="auto">
            <a:xfrm rot="7200000">
              <a:off x="8161579" y="2671331"/>
              <a:ext cx="914400" cy="0"/>
            </a:xfrm>
            <a:prstGeom prst="line">
              <a:avLst/>
            </a:prstGeom>
            <a:noFill/>
            <a:ln w="28575">
              <a:solidFill>
                <a:srgbClr val="0099FF"/>
              </a:solidFill>
              <a:prstDash val="sysDash"/>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24" name="组合 23"/>
            <p:cNvGrpSpPr/>
            <p:nvPr/>
          </p:nvGrpSpPr>
          <p:grpSpPr>
            <a:xfrm>
              <a:off x="8731440" y="2184655"/>
              <a:ext cx="568817" cy="470503"/>
              <a:chOff x="8583958" y="2656603"/>
              <a:chExt cx="568817" cy="470503"/>
            </a:xfrm>
          </p:grpSpPr>
          <mc:AlternateContent xmlns:mc="http://schemas.openxmlformats.org/markup-compatibility/2006" xmlns:a14="http://schemas.microsoft.com/office/drawing/2010/main">
            <mc:Choice Requires="a14">
              <p:sp>
                <p:nvSpPr>
                  <p:cNvPr id="247" name="文本框 246"/>
                  <p:cNvSpPr txBox="1"/>
                  <p:nvPr/>
                </p:nvSpPr>
                <p:spPr>
                  <a:xfrm>
                    <a:off x="8748434" y="2746233"/>
                    <a:ext cx="404341"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2</m:t>
                              </m:r>
                            </m:sub>
                          </m:sSub>
                        </m:oMath>
                      </m:oMathPara>
                    </a14:m>
                    <a:endParaRPr lang="zh-CN" altLang="en-US" sz="2400" dirty="0">
                      <a:solidFill>
                        <a:srgbClr val="0000FF"/>
                      </a:solidFill>
                    </a:endParaRPr>
                  </a:p>
                </p:txBody>
              </p:sp>
            </mc:Choice>
            <mc:Fallback xmlns="">
              <p:sp>
                <p:nvSpPr>
                  <p:cNvPr id="247" name="文本框 246"/>
                  <p:cNvSpPr txBox="1">
                    <a:spLocks noRot="1" noChangeAspect="1" noMove="1" noResize="1" noEditPoints="1" noAdjustHandles="1" noChangeArrowheads="1" noChangeShapeType="1" noTextEdit="1"/>
                  </p:cNvSpPr>
                  <p:nvPr/>
                </p:nvSpPr>
                <p:spPr>
                  <a:xfrm>
                    <a:off x="8748434" y="2746233"/>
                    <a:ext cx="404341" cy="380873"/>
                  </a:xfrm>
                  <a:prstGeom prst="rect">
                    <a:avLst/>
                  </a:prstGeom>
                  <a:blipFill rotWithShape="1">
                    <a:blip r:embed="rId8"/>
                    <a:stretch>
                      <a:fillRect l="-16418" t="-15873" r="-4478" b="-12698"/>
                    </a:stretch>
                  </a:blipFill>
                </p:spPr>
                <p:txBody>
                  <a:bodyPr/>
                  <a:lstStyle/>
                  <a:p>
                    <a:r>
                      <a:rPr lang="zh-CN" altLang="en-US">
                        <a:noFill/>
                      </a:rPr>
                      <a:t> </a:t>
                    </a:r>
                    <a:endParaRPr lang="zh-CN" altLang="en-US">
                      <a:noFill/>
                    </a:endParaRPr>
                  </a:p>
                </p:txBody>
              </p:sp>
            </mc:Fallback>
          </mc:AlternateContent>
          <p:sp>
            <p:nvSpPr>
              <p:cNvPr id="14" name="文本框 13"/>
              <p:cNvSpPr txBox="1"/>
              <p:nvPr/>
            </p:nvSpPr>
            <p:spPr>
              <a:xfrm>
                <a:off x="8583958" y="2656603"/>
                <a:ext cx="355803"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grpSp>
      </p:grpSp>
      <p:grpSp>
        <p:nvGrpSpPr>
          <p:cNvPr id="25" name="组合 24"/>
          <p:cNvGrpSpPr/>
          <p:nvPr/>
        </p:nvGrpSpPr>
        <p:grpSpPr>
          <a:xfrm>
            <a:off x="9248359" y="5390561"/>
            <a:ext cx="2497780" cy="1299236"/>
            <a:chOff x="8903165" y="5289763"/>
            <a:chExt cx="2497780" cy="1299236"/>
          </a:xfrm>
        </p:grpSpPr>
        <mc:AlternateContent xmlns:mc="http://schemas.openxmlformats.org/markup-compatibility/2006" xmlns:a14="http://schemas.microsoft.com/office/drawing/2010/main">
          <mc:Choice Requires="a14">
            <p:sp>
              <p:nvSpPr>
                <p:cNvPr id="256" name="文本框 255"/>
                <p:cNvSpPr txBox="1"/>
                <p:nvPr/>
              </p:nvSpPr>
              <p:spPr>
                <a:xfrm>
                  <a:off x="8911305" y="5289763"/>
                  <a:ext cx="2468008" cy="4128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2060"/>
                                </a:solidFill>
                                <a:latin typeface="Cambria Math" panose="02040503050406030204" pitchFamily="18" charset="0"/>
                              </a:rPr>
                            </m:ctrlPr>
                          </m:sSubPr>
                          <m:e>
                            <m:acc>
                              <m:accPr>
                                <m:chr m:val="̇"/>
                                <m:ctrlPr>
                                  <a:rPr lang="en-US" altLang="zh-CN" sz="2400" i="1" smtClean="0">
                                    <a:solidFill>
                                      <a:srgbClr val="002060"/>
                                    </a:solidFill>
                                    <a:latin typeface="Cambria Math" panose="02040503050406030204" pitchFamily="18" charset="0"/>
                                  </a:rPr>
                                </m:ctrlPr>
                              </m:accPr>
                              <m:e>
                                <m:r>
                                  <a:rPr lang="en-US" altLang="zh-CN" sz="2400" b="0" i="1" smtClean="0">
                                    <a:solidFill>
                                      <a:srgbClr val="002060"/>
                                    </a:solidFill>
                                    <a:latin typeface="Cambria Math" panose="02040503050406030204" pitchFamily="18" charset="0"/>
                                  </a:rPr>
                                  <m:t>𝑈</m:t>
                                </m:r>
                              </m:e>
                            </m:acc>
                          </m:e>
                          <m:sub>
                            <m:r>
                              <a:rPr lang="en-US" altLang="zh-CN" sz="2400" b="0" i="1" smtClean="0">
                                <a:solidFill>
                                  <a:srgbClr val="002060"/>
                                </a:solidFill>
                                <a:latin typeface="Cambria Math" panose="02040503050406030204" pitchFamily="18" charset="0"/>
                              </a:rPr>
                              <m:t>1</m:t>
                            </m:r>
                            <m:r>
                              <a:rPr lang="en-US" altLang="zh-CN" sz="2400" i="1">
                                <a:solidFill>
                                  <a:srgbClr val="002060"/>
                                </a:solidFill>
                                <a:latin typeface="Cambria Math" panose="02040503050406030204" pitchFamily="18" charset="0"/>
                              </a:rPr>
                              <m:t>2</m:t>
                            </m:r>
                          </m:sub>
                        </m:sSub>
                        <m:r>
                          <a:rPr lang="en-US" altLang="zh-CN" sz="2400" b="0" i="1" smtClean="0">
                            <a:solidFill>
                              <a:srgbClr val="002060"/>
                            </a:solidFill>
                            <a:latin typeface="Cambria Math" panose="02040503050406030204" pitchFamily="18" charset="0"/>
                          </a:rPr>
                          <m:t>=</m:t>
                        </m:r>
                        <m:rad>
                          <m:radPr>
                            <m:degHide m:val="on"/>
                            <m:ctrlPr>
                              <a:rPr lang="en-US" altLang="zh-CN" sz="2400" b="0" i="1" smtClean="0">
                                <a:solidFill>
                                  <a:srgbClr val="002060"/>
                                </a:solidFill>
                                <a:latin typeface="Cambria Math" panose="02040503050406030204" pitchFamily="18" charset="0"/>
                              </a:rPr>
                            </m:ctrlPr>
                          </m:radPr>
                          <m:deg/>
                          <m:e>
                            <m:r>
                              <a:rPr lang="en-US" altLang="zh-CN" sz="2400" b="0" i="1" smtClean="0">
                                <a:solidFill>
                                  <a:srgbClr val="002060"/>
                                </a:solidFill>
                                <a:latin typeface="Cambria Math" panose="02040503050406030204" pitchFamily="18" charset="0"/>
                              </a:rPr>
                              <m:t>3</m:t>
                            </m:r>
                          </m:e>
                        </m:rad>
                        <m:sSub>
                          <m:sSubPr>
                            <m:ctrlPr>
                              <a:rPr lang="en-US" altLang="zh-CN" sz="2400" i="1">
                                <a:solidFill>
                                  <a:srgbClr val="002060"/>
                                </a:solidFill>
                                <a:latin typeface="Cambria Math" panose="02040503050406030204" pitchFamily="18" charset="0"/>
                              </a:rPr>
                            </m:ctrlPr>
                          </m:sSubPr>
                          <m:e>
                            <m:acc>
                              <m:accPr>
                                <m:chr m:val="̇"/>
                                <m:ctrlPr>
                                  <a:rPr lang="en-US" altLang="zh-CN" sz="2400" i="1">
                                    <a:solidFill>
                                      <a:srgbClr val="002060"/>
                                    </a:solidFill>
                                    <a:latin typeface="Cambria Math" panose="02040503050406030204" pitchFamily="18" charset="0"/>
                                  </a:rPr>
                                </m:ctrlPr>
                              </m:accPr>
                              <m:e>
                                <m:r>
                                  <a:rPr lang="en-US" altLang="zh-CN" sz="2400" i="1">
                                    <a:solidFill>
                                      <a:srgbClr val="002060"/>
                                    </a:solidFill>
                                    <a:latin typeface="Cambria Math" panose="02040503050406030204" pitchFamily="18" charset="0"/>
                                  </a:rPr>
                                  <m:t>𝑈</m:t>
                                </m:r>
                              </m:e>
                            </m:acc>
                          </m:e>
                          <m:sub>
                            <m:r>
                              <a:rPr lang="en-US" altLang="zh-CN" sz="2400" i="1">
                                <a:solidFill>
                                  <a:srgbClr val="002060"/>
                                </a:solidFill>
                                <a:latin typeface="Cambria Math" panose="02040503050406030204" pitchFamily="18" charset="0"/>
                              </a:rPr>
                              <m:t>1</m:t>
                            </m:r>
                          </m:sub>
                        </m:sSub>
                        <m:r>
                          <a:rPr lang="en-US" altLang="zh-CN" sz="2400" i="1" smtClean="0">
                            <a:solidFill>
                              <a:srgbClr val="002060"/>
                            </a:solidFill>
                            <a:latin typeface="Cambria Math" panose="02040503050406030204" pitchFamily="18" charset="0"/>
                            <a:ea typeface="Cambria Math" panose="02040503050406030204" pitchFamily="18" charset="0"/>
                          </a:rPr>
                          <m:t>∠</m:t>
                        </m:r>
                        <m:sSup>
                          <m:sSupPr>
                            <m:ctrlPr>
                              <a:rPr lang="en-US" altLang="zh-CN" sz="2400" i="1" smtClean="0">
                                <a:solidFill>
                                  <a:srgbClr val="002060"/>
                                </a:solidFill>
                                <a:latin typeface="Cambria Math" panose="02040503050406030204" pitchFamily="18" charset="0"/>
                                <a:ea typeface="Cambria Math" panose="020405030504060302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rPr>
                              <m:t>30</m:t>
                            </m:r>
                          </m:e>
                          <m:sup>
                            <m:r>
                              <a:rPr lang="en-US" altLang="zh-CN" sz="2400" i="1" smtClean="0">
                                <a:solidFill>
                                  <a:srgbClr val="002060"/>
                                </a:solidFill>
                                <a:latin typeface="Cambria Math" panose="02040503050406030204" pitchFamily="18" charset="0"/>
                                <a:ea typeface="Cambria Math" panose="02040503050406030204" pitchFamily="18" charset="0"/>
                              </a:rPr>
                              <m:t>°</m:t>
                            </m:r>
                          </m:sup>
                        </m:sSup>
                      </m:oMath>
                    </m:oMathPara>
                  </a14:m>
                  <a:endParaRPr lang="zh-CN" altLang="en-US" sz="2400" dirty="0">
                    <a:solidFill>
                      <a:srgbClr val="002060"/>
                    </a:solidFill>
                  </a:endParaRPr>
                </a:p>
              </p:txBody>
            </p:sp>
          </mc:Choice>
          <mc:Fallback xmlns="">
            <p:sp>
              <p:nvSpPr>
                <p:cNvPr id="256" name="文本框 255"/>
                <p:cNvSpPr txBox="1">
                  <a:spLocks noRot="1" noChangeAspect="1" noMove="1" noResize="1" noEditPoints="1" noAdjustHandles="1" noChangeArrowheads="1" noChangeShapeType="1" noTextEdit="1"/>
                </p:cNvSpPr>
                <p:nvPr/>
              </p:nvSpPr>
              <p:spPr>
                <a:xfrm>
                  <a:off x="8911305" y="5289763"/>
                  <a:ext cx="2468008" cy="412870"/>
                </a:xfrm>
                <a:prstGeom prst="rect">
                  <a:avLst/>
                </a:prstGeom>
                <a:blipFill rotWithShape="1">
                  <a:blip r:embed="rId9"/>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57" name="文本框 256"/>
                <p:cNvSpPr txBox="1"/>
                <p:nvPr/>
              </p:nvSpPr>
              <p:spPr>
                <a:xfrm>
                  <a:off x="8903165" y="5716261"/>
                  <a:ext cx="2468008" cy="4128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2060"/>
                                </a:solidFill>
                                <a:latin typeface="Cambria Math" panose="02040503050406030204" pitchFamily="18" charset="0"/>
                              </a:rPr>
                            </m:ctrlPr>
                          </m:sSubPr>
                          <m:e>
                            <m:acc>
                              <m:accPr>
                                <m:chr m:val="̇"/>
                                <m:ctrlPr>
                                  <a:rPr lang="en-US" altLang="zh-CN" sz="2400" i="1" smtClean="0">
                                    <a:solidFill>
                                      <a:srgbClr val="002060"/>
                                    </a:solidFill>
                                    <a:latin typeface="Cambria Math" panose="02040503050406030204" pitchFamily="18" charset="0"/>
                                  </a:rPr>
                                </m:ctrlPr>
                              </m:accPr>
                              <m:e>
                                <m:r>
                                  <a:rPr lang="en-US" altLang="zh-CN" sz="2400" b="0" i="1" smtClean="0">
                                    <a:solidFill>
                                      <a:srgbClr val="002060"/>
                                    </a:solidFill>
                                    <a:latin typeface="Cambria Math" panose="02040503050406030204" pitchFamily="18" charset="0"/>
                                  </a:rPr>
                                  <m:t>𝑈</m:t>
                                </m:r>
                              </m:e>
                            </m:acc>
                          </m:e>
                          <m:sub>
                            <m:r>
                              <a:rPr lang="en-US" altLang="zh-CN" sz="2400" b="0" i="1" smtClean="0">
                                <a:solidFill>
                                  <a:srgbClr val="002060"/>
                                </a:solidFill>
                                <a:latin typeface="Cambria Math" panose="02040503050406030204" pitchFamily="18" charset="0"/>
                              </a:rPr>
                              <m:t>23</m:t>
                            </m:r>
                          </m:sub>
                        </m:sSub>
                        <m:r>
                          <a:rPr lang="en-US" altLang="zh-CN" sz="2400" b="0" i="1" smtClean="0">
                            <a:solidFill>
                              <a:srgbClr val="002060"/>
                            </a:solidFill>
                            <a:latin typeface="Cambria Math" panose="02040503050406030204" pitchFamily="18" charset="0"/>
                          </a:rPr>
                          <m:t>=</m:t>
                        </m:r>
                        <m:rad>
                          <m:radPr>
                            <m:degHide m:val="on"/>
                            <m:ctrlPr>
                              <a:rPr lang="en-US" altLang="zh-CN" sz="2400" b="0" i="1" smtClean="0">
                                <a:solidFill>
                                  <a:srgbClr val="002060"/>
                                </a:solidFill>
                                <a:latin typeface="Cambria Math" panose="02040503050406030204" pitchFamily="18" charset="0"/>
                              </a:rPr>
                            </m:ctrlPr>
                          </m:radPr>
                          <m:deg/>
                          <m:e>
                            <m:r>
                              <a:rPr lang="en-US" altLang="zh-CN" sz="2400" b="0" i="1" smtClean="0">
                                <a:solidFill>
                                  <a:srgbClr val="002060"/>
                                </a:solidFill>
                                <a:latin typeface="Cambria Math" panose="02040503050406030204" pitchFamily="18" charset="0"/>
                              </a:rPr>
                              <m:t>3</m:t>
                            </m:r>
                          </m:e>
                        </m:rad>
                        <m:sSub>
                          <m:sSubPr>
                            <m:ctrlPr>
                              <a:rPr lang="en-US" altLang="zh-CN" sz="2400" i="1">
                                <a:solidFill>
                                  <a:srgbClr val="002060"/>
                                </a:solidFill>
                                <a:latin typeface="Cambria Math" panose="02040503050406030204" pitchFamily="18" charset="0"/>
                              </a:rPr>
                            </m:ctrlPr>
                          </m:sSubPr>
                          <m:e>
                            <m:acc>
                              <m:accPr>
                                <m:chr m:val="̇"/>
                                <m:ctrlPr>
                                  <a:rPr lang="en-US" altLang="zh-CN" sz="2400" i="1">
                                    <a:solidFill>
                                      <a:srgbClr val="002060"/>
                                    </a:solidFill>
                                    <a:latin typeface="Cambria Math" panose="02040503050406030204" pitchFamily="18" charset="0"/>
                                  </a:rPr>
                                </m:ctrlPr>
                              </m:accPr>
                              <m:e>
                                <m:r>
                                  <a:rPr lang="en-US" altLang="zh-CN" sz="2400" i="1">
                                    <a:solidFill>
                                      <a:srgbClr val="002060"/>
                                    </a:solidFill>
                                    <a:latin typeface="Cambria Math" panose="02040503050406030204" pitchFamily="18" charset="0"/>
                                  </a:rPr>
                                  <m:t>𝑈</m:t>
                                </m:r>
                              </m:e>
                            </m:acc>
                          </m:e>
                          <m:sub>
                            <m:r>
                              <a:rPr lang="en-US" altLang="zh-CN" sz="2400" b="0" i="1" smtClean="0">
                                <a:solidFill>
                                  <a:srgbClr val="002060"/>
                                </a:solidFill>
                                <a:latin typeface="Cambria Math" panose="02040503050406030204" pitchFamily="18" charset="0"/>
                              </a:rPr>
                              <m:t>2</m:t>
                            </m:r>
                          </m:sub>
                        </m:sSub>
                        <m:r>
                          <a:rPr lang="en-US" altLang="zh-CN" sz="2400" i="1" smtClean="0">
                            <a:solidFill>
                              <a:srgbClr val="002060"/>
                            </a:solidFill>
                            <a:latin typeface="Cambria Math" panose="02040503050406030204" pitchFamily="18" charset="0"/>
                            <a:ea typeface="Cambria Math" panose="02040503050406030204" pitchFamily="18" charset="0"/>
                          </a:rPr>
                          <m:t>∠</m:t>
                        </m:r>
                        <m:sSup>
                          <m:sSupPr>
                            <m:ctrlPr>
                              <a:rPr lang="en-US" altLang="zh-CN" sz="2400" i="1" smtClean="0">
                                <a:solidFill>
                                  <a:srgbClr val="002060"/>
                                </a:solidFill>
                                <a:latin typeface="Cambria Math" panose="02040503050406030204" pitchFamily="18" charset="0"/>
                                <a:ea typeface="Cambria Math" panose="020405030504060302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rPr>
                              <m:t>30</m:t>
                            </m:r>
                          </m:e>
                          <m:sup>
                            <m:r>
                              <a:rPr lang="en-US" altLang="zh-CN" sz="2400" i="1" smtClean="0">
                                <a:solidFill>
                                  <a:srgbClr val="002060"/>
                                </a:solidFill>
                                <a:latin typeface="Cambria Math" panose="02040503050406030204" pitchFamily="18" charset="0"/>
                                <a:ea typeface="Cambria Math" panose="02040503050406030204" pitchFamily="18" charset="0"/>
                              </a:rPr>
                              <m:t>°</m:t>
                            </m:r>
                          </m:sup>
                        </m:sSup>
                      </m:oMath>
                    </m:oMathPara>
                  </a14:m>
                  <a:endParaRPr lang="zh-CN" altLang="en-US" sz="2400" dirty="0">
                    <a:solidFill>
                      <a:srgbClr val="002060"/>
                    </a:solidFill>
                  </a:endParaRPr>
                </a:p>
              </p:txBody>
            </p:sp>
          </mc:Choice>
          <mc:Fallback xmlns="">
            <p:sp>
              <p:nvSpPr>
                <p:cNvPr id="257" name="文本框 256"/>
                <p:cNvSpPr txBox="1">
                  <a:spLocks noRot="1" noChangeAspect="1" noMove="1" noResize="1" noEditPoints="1" noAdjustHandles="1" noChangeArrowheads="1" noChangeShapeType="1" noTextEdit="1"/>
                </p:cNvSpPr>
                <p:nvPr/>
              </p:nvSpPr>
              <p:spPr>
                <a:xfrm>
                  <a:off x="8903165" y="5716261"/>
                  <a:ext cx="2468008" cy="412870"/>
                </a:xfrm>
                <a:prstGeom prst="rect">
                  <a:avLst/>
                </a:prstGeom>
                <a:blipFill rotWithShape="1">
                  <a:blip r:embed="rId10"/>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58" name="文本框 257"/>
                <p:cNvSpPr txBox="1"/>
                <p:nvPr/>
              </p:nvSpPr>
              <p:spPr>
                <a:xfrm>
                  <a:off x="8932937" y="6176129"/>
                  <a:ext cx="2468008" cy="4128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2060"/>
                                </a:solidFill>
                                <a:latin typeface="Cambria Math" panose="02040503050406030204" pitchFamily="18" charset="0"/>
                              </a:rPr>
                            </m:ctrlPr>
                          </m:sSubPr>
                          <m:e>
                            <m:acc>
                              <m:accPr>
                                <m:chr m:val="̇"/>
                                <m:ctrlPr>
                                  <a:rPr lang="en-US" altLang="zh-CN" sz="2400" i="1" smtClean="0">
                                    <a:solidFill>
                                      <a:srgbClr val="002060"/>
                                    </a:solidFill>
                                    <a:latin typeface="Cambria Math" panose="02040503050406030204" pitchFamily="18" charset="0"/>
                                  </a:rPr>
                                </m:ctrlPr>
                              </m:accPr>
                              <m:e>
                                <m:r>
                                  <a:rPr lang="en-US" altLang="zh-CN" sz="2400" b="0" i="1" smtClean="0">
                                    <a:solidFill>
                                      <a:srgbClr val="002060"/>
                                    </a:solidFill>
                                    <a:latin typeface="Cambria Math" panose="02040503050406030204" pitchFamily="18" charset="0"/>
                                  </a:rPr>
                                  <m:t>𝑈</m:t>
                                </m:r>
                              </m:e>
                            </m:acc>
                          </m:e>
                          <m:sub>
                            <m:r>
                              <a:rPr lang="en-US" altLang="zh-CN" sz="2400" b="0" i="1" smtClean="0">
                                <a:solidFill>
                                  <a:srgbClr val="002060"/>
                                </a:solidFill>
                                <a:latin typeface="Cambria Math" panose="02040503050406030204" pitchFamily="18" charset="0"/>
                              </a:rPr>
                              <m:t>31</m:t>
                            </m:r>
                          </m:sub>
                        </m:sSub>
                        <m:r>
                          <a:rPr lang="en-US" altLang="zh-CN" sz="2400" b="0" i="1" smtClean="0">
                            <a:solidFill>
                              <a:srgbClr val="002060"/>
                            </a:solidFill>
                            <a:latin typeface="Cambria Math" panose="02040503050406030204" pitchFamily="18" charset="0"/>
                          </a:rPr>
                          <m:t>=</m:t>
                        </m:r>
                        <m:rad>
                          <m:radPr>
                            <m:degHide m:val="on"/>
                            <m:ctrlPr>
                              <a:rPr lang="en-US" altLang="zh-CN" sz="2400" b="0" i="1" smtClean="0">
                                <a:solidFill>
                                  <a:srgbClr val="002060"/>
                                </a:solidFill>
                                <a:latin typeface="Cambria Math" panose="02040503050406030204" pitchFamily="18" charset="0"/>
                              </a:rPr>
                            </m:ctrlPr>
                          </m:radPr>
                          <m:deg/>
                          <m:e>
                            <m:r>
                              <a:rPr lang="en-US" altLang="zh-CN" sz="2400" b="0" i="1" smtClean="0">
                                <a:solidFill>
                                  <a:srgbClr val="002060"/>
                                </a:solidFill>
                                <a:latin typeface="Cambria Math" panose="02040503050406030204" pitchFamily="18" charset="0"/>
                              </a:rPr>
                              <m:t>3</m:t>
                            </m:r>
                          </m:e>
                        </m:rad>
                        <m:sSub>
                          <m:sSubPr>
                            <m:ctrlPr>
                              <a:rPr lang="en-US" altLang="zh-CN" sz="2400" i="1">
                                <a:solidFill>
                                  <a:srgbClr val="002060"/>
                                </a:solidFill>
                                <a:latin typeface="Cambria Math" panose="02040503050406030204" pitchFamily="18" charset="0"/>
                              </a:rPr>
                            </m:ctrlPr>
                          </m:sSubPr>
                          <m:e>
                            <m:acc>
                              <m:accPr>
                                <m:chr m:val="̇"/>
                                <m:ctrlPr>
                                  <a:rPr lang="en-US" altLang="zh-CN" sz="2400" i="1">
                                    <a:solidFill>
                                      <a:srgbClr val="002060"/>
                                    </a:solidFill>
                                    <a:latin typeface="Cambria Math" panose="02040503050406030204" pitchFamily="18" charset="0"/>
                                  </a:rPr>
                                </m:ctrlPr>
                              </m:accPr>
                              <m:e>
                                <m:r>
                                  <a:rPr lang="en-US" altLang="zh-CN" sz="2400" i="1">
                                    <a:solidFill>
                                      <a:srgbClr val="002060"/>
                                    </a:solidFill>
                                    <a:latin typeface="Cambria Math" panose="02040503050406030204" pitchFamily="18" charset="0"/>
                                  </a:rPr>
                                  <m:t>𝑈</m:t>
                                </m:r>
                              </m:e>
                            </m:acc>
                          </m:e>
                          <m:sub>
                            <m:r>
                              <a:rPr lang="en-US" altLang="zh-CN" sz="2400" b="0" i="1" smtClean="0">
                                <a:solidFill>
                                  <a:srgbClr val="002060"/>
                                </a:solidFill>
                                <a:latin typeface="Cambria Math" panose="02040503050406030204" pitchFamily="18" charset="0"/>
                              </a:rPr>
                              <m:t>3</m:t>
                            </m:r>
                          </m:sub>
                        </m:sSub>
                        <m:r>
                          <a:rPr lang="en-US" altLang="zh-CN" sz="2400" i="1" smtClean="0">
                            <a:solidFill>
                              <a:srgbClr val="002060"/>
                            </a:solidFill>
                            <a:latin typeface="Cambria Math" panose="02040503050406030204" pitchFamily="18" charset="0"/>
                            <a:ea typeface="Cambria Math" panose="02040503050406030204" pitchFamily="18" charset="0"/>
                          </a:rPr>
                          <m:t>∠</m:t>
                        </m:r>
                        <m:sSup>
                          <m:sSupPr>
                            <m:ctrlPr>
                              <a:rPr lang="en-US" altLang="zh-CN" sz="2400" i="1" smtClean="0">
                                <a:solidFill>
                                  <a:srgbClr val="002060"/>
                                </a:solidFill>
                                <a:latin typeface="Cambria Math" panose="02040503050406030204" pitchFamily="18" charset="0"/>
                                <a:ea typeface="Cambria Math" panose="020405030504060302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rPr>
                              <m:t>30</m:t>
                            </m:r>
                          </m:e>
                          <m:sup>
                            <m:r>
                              <a:rPr lang="en-US" altLang="zh-CN" sz="2400" i="1" smtClean="0">
                                <a:solidFill>
                                  <a:srgbClr val="002060"/>
                                </a:solidFill>
                                <a:latin typeface="Cambria Math" panose="02040503050406030204" pitchFamily="18" charset="0"/>
                                <a:ea typeface="Cambria Math" panose="02040503050406030204" pitchFamily="18" charset="0"/>
                              </a:rPr>
                              <m:t>°</m:t>
                            </m:r>
                          </m:sup>
                        </m:sSup>
                      </m:oMath>
                    </m:oMathPara>
                  </a14:m>
                  <a:endParaRPr lang="zh-CN" altLang="en-US" sz="2400" dirty="0">
                    <a:solidFill>
                      <a:srgbClr val="002060"/>
                    </a:solidFill>
                  </a:endParaRPr>
                </a:p>
              </p:txBody>
            </p:sp>
          </mc:Choice>
          <mc:Fallback xmlns="">
            <p:sp>
              <p:nvSpPr>
                <p:cNvPr id="258" name="文本框 257"/>
                <p:cNvSpPr txBox="1">
                  <a:spLocks noRot="1" noChangeAspect="1" noMove="1" noResize="1" noEditPoints="1" noAdjustHandles="1" noChangeArrowheads="1" noChangeShapeType="1" noTextEdit="1"/>
                </p:cNvSpPr>
                <p:nvPr/>
              </p:nvSpPr>
              <p:spPr>
                <a:xfrm>
                  <a:off x="8932937" y="6176129"/>
                  <a:ext cx="2468008" cy="412870"/>
                </a:xfrm>
                <a:prstGeom prst="rect">
                  <a:avLst/>
                </a:prstGeom>
                <a:blipFill rotWithShape="1">
                  <a:blip r:embed="rId11"/>
                  <a:stretch>
                    <a:fillRect/>
                  </a:stretch>
                </a:blipFill>
              </p:spPr>
              <p:txBody>
                <a:bodyPr/>
                <a:lstStyle/>
                <a:p>
                  <a:r>
                    <a:rPr lang="zh-CN" altLang="en-US">
                      <a:noFill/>
                    </a:rPr>
                    <a:t> </a:t>
                  </a:r>
                  <a:endParaRPr lang="zh-CN" altLang="en-US">
                    <a:noFill/>
                  </a:endParaRPr>
                </a:p>
              </p:txBody>
            </p:sp>
          </mc:Fallback>
        </mc:AlternateContent>
      </p:grpSp>
      <p:sp>
        <p:nvSpPr>
          <p:cNvPr id="26" name="文本框 25"/>
          <p:cNvSpPr txBox="1"/>
          <p:nvPr/>
        </p:nvSpPr>
        <p:spPr>
          <a:xfrm>
            <a:off x="9214606" y="4949530"/>
            <a:ext cx="1620957" cy="523220"/>
          </a:xfrm>
          <a:prstGeom prst="rect">
            <a:avLst/>
          </a:prstGeom>
          <a:noFill/>
        </p:spPr>
        <p:txBody>
          <a:bodyPr wrap="none" rtlCol="0">
            <a:spAutoFit/>
          </a:bodyPr>
          <a:lstStyle/>
          <a:p>
            <a:r>
              <a:rPr lang="zh-CN" altLang="en-US" sz="2800" u="sng" dirty="0">
                <a:solidFill>
                  <a:srgbClr val="C00000"/>
                </a:solidFill>
                <a:latin typeface="华文隶书" panose="02010800040101010101" pitchFamily="2" charset="-122"/>
                <a:ea typeface="华文隶书" panose="02010800040101010101" pitchFamily="2" charset="-122"/>
              </a:rPr>
              <a:t>线电压：</a:t>
            </a:r>
          </a:p>
        </p:txBody>
      </p:sp>
      <mc:AlternateContent xmlns:mc="http://schemas.openxmlformats.org/markup-compatibility/2006" xmlns:a14="http://schemas.microsoft.com/office/drawing/2010/main">
        <mc:Choice Requires="a14">
          <p:sp>
            <p:nvSpPr>
              <p:cNvPr id="260" name="矩形 259" descr="个人资料，不含照片">
                <a:extLst/>
              </p:cNvPr>
              <p:cNvSpPr/>
              <p:nvPr/>
            </p:nvSpPr>
            <p:spPr>
              <a:xfrm>
                <a:off x="6008589" y="4927796"/>
                <a:ext cx="3036190" cy="979795"/>
              </a:xfrm>
              <a:prstGeom prst="rect">
                <a:avLst/>
              </a:prstGeom>
              <a:solidFill>
                <a:schemeClr val="accent4">
                  <a:lumMod val="40000"/>
                  <a:lumOff val="60000"/>
                </a:schemeClr>
              </a:solidFill>
              <a:ln w="19050">
                <a:solidFill>
                  <a:srgbClr val="0000FF"/>
                </a:solidFill>
              </a:ln>
              <a:scene3d>
                <a:camera prst="orthographicFront"/>
                <a:lightRig rig="flat" dir="t"/>
              </a:scene3d>
              <a:sp3d prstMaterial="dkEdge"/>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txBody>
              <a:bodyPr spcFirstLastPara="0" vert="horz" wrap="square" lIns="144000" tIns="5080" rIns="5080" bIns="5080" numCol="1" spcCol="1270" rtlCol="0" anchor="ctr" anchorCtr="0">
                <a:noAutofit/>
              </a:bodyPr>
              <a:lstStyle/>
              <a:p>
                <a:pPr defTabSz="355600">
                  <a:spcBef>
                    <a:spcPct val="0"/>
                  </a:spcBef>
                </a:pPr>
                <a14:m>
                  <m:oMathPara xmlns:m="http://schemas.openxmlformats.org/officeDocument/2006/math">
                    <m:oMathParaPr>
                      <m:jc m:val="centerGroup"/>
                    </m:oMathParaPr>
                    <m:oMath xmlns:m="http://schemas.openxmlformats.org/officeDocument/2006/math">
                      <m:sSub>
                        <m:sSubPr>
                          <m:ctrlPr>
                            <a:rPr lang="en-US" altLang="zh-CN" sz="2200" b="1" i="1" smtClean="0">
                              <a:solidFill>
                                <a:srgbClr val="002060"/>
                              </a:solidFill>
                              <a:latin typeface="Cambria Math" panose="02040503050406030204" pitchFamily="18" charset="0"/>
                              <a:ea typeface="仿宋" panose="02010609060101010101" pitchFamily="49" charset="-122"/>
                            </a:rPr>
                          </m:ctrlPr>
                        </m:sSubPr>
                        <m:e>
                          <m:r>
                            <a:rPr lang="en-US" altLang="zh-CN" sz="2200" b="1" i="1" smtClean="0">
                              <a:solidFill>
                                <a:srgbClr val="002060"/>
                              </a:solidFill>
                              <a:latin typeface="Cambria Math" panose="02040503050406030204" pitchFamily="18" charset="0"/>
                              <a:ea typeface="仿宋" panose="02010609060101010101" pitchFamily="49" charset="-122"/>
                            </a:rPr>
                            <m:t>𝑼</m:t>
                          </m:r>
                        </m:e>
                        <m:sub>
                          <m:r>
                            <a:rPr lang="zh-CN" altLang="en-US" sz="2200" b="1" i="1" smtClean="0">
                              <a:solidFill>
                                <a:srgbClr val="002060"/>
                              </a:solidFill>
                              <a:latin typeface="Cambria Math" panose="02040503050406030204" pitchFamily="18" charset="0"/>
                              <a:ea typeface="仿宋" panose="02010609060101010101" pitchFamily="49" charset="-122"/>
                            </a:rPr>
                            <m:t>线</m:t>
                          </m:r>
                        </m:sub>
                      </m:sSub>
                      <m:r>
                        <a:rPr lang="en-US" altLang="zh-CN" sz="2200" b="1" i="1">
                          <a:solidFill>
                            <a:srgbClr val="002060"/>
                          </a:solidFill>
                          <a:latin typeface="Cambria Math" panose="02040503050406030204" pitchFamily="18" charset="0"/>
                          <a:ea typeface="仿宋" panose="02010609060101010101" pitchFamily="49" charset="-122"/>
                        </a:rPr>
                        <m:t>=</m:t>
                      </m:r>
                      <m:sSub>
                        <m:sSubPr>
                          <m:ctrlPr>
                            <a:rPr lang="en-US" altLang="zh-CN" sz="2200" b="1" i="1">
                              <a:solidFill>
                                <a:srgbClr val="002060"/>
                              </a:solidFill>
                              <a:latin typeface="Cambria Math" panose="02040503050406030204" pitchFamily="18" charset="0"/>
                              <a:ea typeface="仿宋" panose="02010609060101010101" pitchFamily="49" charset="-122"/>
                            </a:rPr>
                          </m:ctrlPr>
                        </m:sSubPr>
                        <m:e>
                          <m:rad>
                            <m:radPr>
                              <m:degHide m:val="on"/>
                              <m:ctrlPr>
                                <a:rPr lang="en-US" altLang="zh-CN" sz="2200" b="1" i="1" smtClean="0">
                                  <a:solidFill>
                                    <a:srgbClr val="002060"/>
                                  </a:solidFill>
                                  <a:latin typeface="Cambria Math" panose="02040503050406030204" pitchFamily="18" charset="0"/>
                                  <a:ea typeface="仿宋" panose="02010609060101010101" pitchFamily="49" charset="-122"/>
                                </a:rPr>
                              </m:ctrlPr>
                            </m:radPr>
                            <m:deg/>
                            <m:e>
                              <m:r>
                                <a:rPr lang="en-US" altLang="zh-CN" sz="2200" b="1" i="1">
                                  <a:solidFill>
                                    <a:srgbClr val="002060"/>
                                  </a:solidFill>
                                  <a:latin typeface="Cambria Math" panose="02040503050406030204" pitchFamily="18" charset="0"/>
                                  <a:ea typeface="仿宋" panose="02010609060101010101" pitchFamily="49" charset="-122"/>
                                </a:rPr>
                                <m:t>3</m:t>
                              </m:r>
                            </m:e>
                          </m:rad>
                          <m:r>
                            <a:rPr lang="en-US" altLang="zh-CN" sz="2200" b="1" i="1" smtClean="0">
                              <a:solidFill>
                                <a:srgbClr val="002060"/>
                              </a:solidFill>
                              <a:latin typeface="Cambria Math" panose="02040503050406030204" pitchFamily="18" charset="0"/>
                              <a:ea typeface="仿宋" panose="02010609060101010101" pitchFamily="49" charset="-122"/>
                            </a:rPr>
                            <m:t>𝑼</m:t>
                          </m:r>
                        </m:e>
                        <m:sub>
                          <m:r>
                            <a:rPr lang="zh-CN" altLang="en-US" sz="2200" b="1" i="1" smtClean="0">
                              <a:solidFill>
                                <a:srgbClr val="002060"/>
                              </a:solidFill>
                              <a:latin typeface="Cambria Math" panose="02040503050406030204" pitchFamily="18" charset="0"/>
                              <a:ea typeface="仿宋" panose="02010609060101010101" pitchFamily="49" charset="-122"/>
                            </a:rPr>
                            <m:t>相</m:t>
                          </m:r>
                        </m:sub>
                      </m:sSub>
                    </m:oMath>
                  </m:oMathPara>
                </a14:m>
                <a:endParaRPr lang="en-US" altLang="zh-CN" sz="2200" b="1" i="1" dirty="0">
                  <a:solidFill>
                    <a:srgbClr val="002060"/>
                  </a:solidFill>
                  <a:latin typeface="Cambria Math" panose="02040503050406030204" pitchFamily="18" charset="0"/>
                  <a:ea typeface="仿宋" panose="02010609060101010101" pitchFamily="49" charset="-122"/>
                </a:endParaRPr>
              </a:p>
              <a:p>
                <a:pPr defTabSz="355600">
                  <a:spcBef>
                    <a:spcPct val="0"/>
                  </a:spcBef>
                </a:pPr>
                <a14:m>
                  <m:oMathPara xmlns:m="http://schemas.openxmlformats.org/officeDocument/2006/math">
                    <m:oMathParaPr>
                      <m:jc m:val="centerGroup"/>
                    </m:oMathParaPr>
                    <m:oMath xmlns:m="http://schemas.openxmlformats.org/officeDocument/2006/math">
                      <m:sSub>
                        <m:sSubPr>
                          <m:ctrlPr>
                            <a:rPr lang="en-US" altLang="zh-CN" sz="2200" b="1" i="1">
                              <a:solidFill>
                                <a:srgbClr val="002060"/>
                              </a:solidFill>
                              <a:latin typeface="Cambria Math" panose="02040503050406030204" pitchFamily="18" charset="0"/>
                              <a:ea typeface="仿宋" panose="02010609060101010101" pitchFamily="49" charset="-122"/>
                            </a:rPr>
                          </m:ctrlPr>
                        </m:sSubPr>
                        <m:e>
                          <m:acc>
                            <m:accPr>
                              <m:chr m:val="̇"/>
                              <m:ctrlPr>
                                <a:rPr lang="en-US" altLang="zh-CN" sz="2200" b="1" i="1">
                                  <a:solidFill>
                                    <a:srgbClr val="002060"/>
                                  </a:solidFill>
                                  <a:latin typeface="Cambria Math" panose="02040503050406030204" pitchFamily="18" charset="0"/>
                                  <a:ea typeface="仿宋" panose="02010609060101010101" pitchFamily="49" charset="-122"/>
                                </a:rPr>
                              </m:ctrlPr>
                            </m:accPr>
                            <m:e>
                              <m:r>
                                <a:rPr lang="en-US" altLang="zh-CN" sz="2200" b="1" i="1">
                                  <a:solidFill>
                                    <a:srgbClr val="002060"/>
                                  </a:solidFill>
                                  <a:latin typeface="Cambria Math" panose="02040503050406030204" pitchFamily="18" charset="0"/>
                                  <a:ea typeface="仿宋" panose="02010609060101010101" pitchFamily="49" charset="-122"/>
                                </a:rPr>
                                <m:t>𝑼</m:t>
                              </m:r>
                            </m:e>
                          </m:acc>
                        </m:e>
                        <m:sub>
                          <m:r>
                            <a:rPr lang="zh-CN" altLang="en-US" sz="2200" b="1" i="1">
                              <a:solidFill>
                                <a:srgbClr val="002060"/>
                              </a:solidFill>
                              <a:latin typeface="Cambria Math" panose="02040503050406030204" pitchFamily="18" charset="0"/>
                              <a:ea typeface="仿宋" panose="02010609060101010101" pitchFamily="49" charset="-122"/>
                            </a:rPr>
                            <m:t>线</m:t>
                          </m:r>
                          <m:r>
                            <m:rPr>
                              <m:sty m:val="p"/>
                            </m:rPr>
                            <a:rPr lang="en-US" altLang="zh-CN" sz="2200" b="1" i="1">
                              <a:solidFill>
                                <a:srgbClr val="002060"/>
                              </a:solidFill>
                              <a:latin typeface="Cambria Math" panose="02040503050406030204" pitchFamily="18" charset="0"/>
                              <a:ea typeface="仿宋" panose="02010609060101010101" pitchFamily="49" charset="-122"/>
                            </a:rPr>
                            <m:t>k</m:t>
                          </m:r>
                          <m:r>
                            <a:rPr lang="en-US" altLang="zh-CN" sz="2200" b="1" i="1">
                              <a:solidFill>
                                <a:srgbClr val="002060"/>
                              </a:solidFill>
                              <a:latin typeface="Cambria Math" panose="02040503050406030204" pitchFamily="18" charset="0"/>
                              <a:ea typeface="仿宋" panose="02010609060101010101" pitchFamily="49" charset="-122"/>
                            </a:rPr>
                            <m:t> ,   </m:t>
                          </m:r>
                          <m:r>
                            <m:rPr>
                              <m:sty m:val="p"/>
                            </m:rPr>
                            <a:rPr lang="en-US" altLang="zh-CN" sz="2200" b="1" i="1">
                              <a:solidFill>
                                <a:srgbClr val="002060"/>
                              </a:solidFill>
                              <a:latin typeface="Cambria Math" panose="02040503050406030204" pitchFamily="18" charset="0"/>
                              <a:ea typeface="仿宋" panose="02010609060101010101" pitchFamily="49" charset="-122"/>
                            </a:rPr>
                            <m:t>k</m:t>
                          </m:r>
                          <m:r>
                            <a:rPr lang="en-US" altLang="zh-CN" sz="2200" b="1" i="1">
                              <a:solidFill>
                                <a:srgbClr val="002060"/>
                              </a:solidFill>
                              <a:latin typeface="Cambria Math" panose="02040503050406030204" pitchFamily="18" charset="0"/>
                              <a:ea typeface="仿宋" panose="02010609060101010101" pitchFamily="49" charset="-122"/>
                            </a:rPr>
                            <m:t>+</m:t>
                          </m:r>
                          <m:r>
                            <a:rPr lang="en-US" altLang="zh-CN" sz="2200" b="1" i="1">
                              <a:solidFill>
                                <a:srgbClr val="002060"/>
                              </a:solidFill>
                              <a:latin typeface="Cambria Math" panose="02040503050406030204" pitchFamily="18" charset="0"/>
                              <a:ea typeface="仿宋" panose="02010609060101010101" pitchFamily="49" charset="-122"/>
                            </a:rPr>
                            <m:t>𝟏</m:t>
                          </m:r>
                        </m:sub>
                      </m:sSub>
                      <m:r>
                        <a:rPr lang="zh-CN" altLang="en-US" sz="2200" b="1" i="1">
                          <a:solidFill>
                            <a:srgbClr val="002060"/>
                          </a:solidFill>
                          <a:latin typeface="Cambria Math" panose="02040503050406030204" pitchFamily="18" charset="0"/>
                          <a:ea typeface="仿宋" panose="02010609060101010101" pitchFamily="49" charset="-122"/>
                        </a:rPr>
                        <m:t>超前</m:t>
                      </m:r>
                      <m:sSup>
                        <m:sSupPr>
                          <m:ctrlPr>
                            <a:rPr lang="en-US" altLang="zh-CN" sz="2200" b="1" i="1">
                              <a:solidFill>
                                <a:srgbClr val="002060"/>
                              </a:solidFill>
                              <a:latin typeface="Cambria Math" panose="02040503050406030204" pitchFamily="18" charset="0"/>
                              <a:ea typeface="仿宋" panose="02010609060101010101" pitchFamily="49" charset="-122"/>
                            </a:rPr>
                          </m:ctrlPr>
                        </m:sSupPr>
                        <m:e>
                          <m:sSub>
                            <m:sSubPr>
                              <m:ctrlPr>
                                <a:rPr lang="en-US" altLang="zh-CN" sz="2200" b="1" i="1" smtClean="0">
                                  <a:solidFill>
                                    <a:srgbClr val="002060"/>
                                  </a:solidFill>
                                  <a:latin typeface="Cambria Math" panose="02040503050406030204" pitchFamily="18" charset="0"/>
                                  <a:ea typeface="仿宋" panose="02010609060101010101" pitchFamily="49" charset="-122"/>
                                </a:rPr>
                              </m:ctrlPr>
                            </m:sSubPr>
                            <m:e>
                              <m:acc>
                                <m:accPr>
                                  <m:chr m:val="̇"/>
                                  <m:ctrlPr>
                                    <a:rPr lang="en-US" altLang="zh-CN" sz="2200" b="1" i="1">
                                      <a:solidFill>
                                        <a:srgbClr val="002060"/>
                                      </a:solidFill>
                                      <a:latin typeface="Cambria Math" panose="02040503050406030204" pitchFamily="18" charset="0"/>
                                      <a:ea typeface="仿宋" panose="02010609060101010101" pitchFamily="49" charset="-122"/>
                                    </a:rPr>
                                  </m:ctrlPr>
                                </m:accPr>
                                <m:e>
                                  <m:r>
                                    <a:rPr lang="en-US" altLang="zh-CN" sz="2200" b="1" i="1">
                                      <a:solidFill>
                                        <a:srgbClr val="002060"/>
                                      </a:solidFill>
                                      <a:latin typeface="Cambria Math" panose="02040503050406030204" pitchFamily="18" charset="0"/>
                                      <a:ea typeface="仿宋" panose="02010609060101010101" pitchFamily="49" charset="-122"/>
                                    </a:rPr>
                                    <m:t>𝑼</m:t>
                                  </m:r>
                                </m:e>
                              </m:acc>
                            </m:e>
                            <m:sub>
                              <m:r>
                                <a:rPr lang="zh-CN" altLang="en-US" sz="2200" b="1" i="1">
                                  <a:solidFill>
                                    <a:srgbClr val="002060"/>
                                  </a:solidFill>
                                  <a:latin typeface="Cambria Math" panose="02040503050406030204" pitchFamily="18" charset="0"/>
                                  <a:ea typeface="仿宋" panose="02010609060101010101" pitchFamily="49" charset="-122"/>
                                </a:rPr>
                                <m:t>相</m:t>
                              </m:r>
                              <m:r>
                                <m:rPr>
                                  <m:sty m:val="p"/>
                                </m:rPr>
                                <a:rPr lang="en-US" altLang="zh-CN" sz="2200" b="1" i="1">
                                  <a:solidFill>
                                    <a:srgbClr val="002060"/>
                                  </a:solidFill>
                                  <a:latin typeface="Cambria Math" panose="02040503050406030204" pitchFamily="18" charset="0"/>
                                  <a:ea typeface="仿宋" panose="02010609060101010101" pitchFamily="49" charset="-122"/>
                                </a:rPr>
                                <m:t>k</m:t>
                              </m:r>
                            </m:sub>
                          </m:sSub>
                          <m:r>
                            <a:rPr lang="en-US" altLang="zh-CN" sz="2200" b="1" i="1">
                              <a:solidFill>
                                <a:srgbClr val="002060"/>
                              </a:solidFill>
                              <a:latin typeface="Cambria Math" panose="02040503050406030204" pitchFamily="18" charset="0"/>
                              <a:ea typeface="仿宋" panose="02010609060101010101" pitchFamily="49" charset="-122"/>
                            </a:rPr>
                            <m:t>30</m:t>
                          </m:r>
                        </m:e>
                        <m:sup>
                          <m:r>
                            <a:rPr lang="en-US" altLang="zh-CN" sz="2200" b="1" i="1">
                              <a:solidFill>
                                <a:srgbClr val="002060"/>
                              </a:solidFill>
                              <a:latin typeface="Cambria Math" panose="02040503050406030204" pitchFamily="18" charset="0"/>
                              <a:ea typeface="Cambria Math" panose="02040503050406030204" pitchFamily="18" charset="0"/>
                            </a:rPr>
                            <m:t>∘</m:t>
                          </m:r>
                        </m:sup>
                      </m:sSup>
                    </m:oMath>
                  </m:oMathPara>
                </a14:m>
                <a:endParaRPr lang="zh-CN" altLang="en-US" sz="2200" b="1" dirty="0">
                  <a:solidFill>
                    <a:srgbClr val="0000FF"/>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mc:Choice>
        <mc:Fallback xmlns="">
          <p:sp>
            <p:nvSpPr>
              <p:cNvPr id="260" name="矩形 259" descr="个人资料，不含照片"/>
              <p:cNvSpPr>
                <a:spLocks noRot="1" noChangeAspect="1" noMove="1" noResize="1" noEditPoints="1" noAdjustHandles="1" noChangeArrowheads="1" noChangeShapeType="1" noTextEdit="1"/>
              </p:cNvSpPr>
              <p:nvPr/>
            </p:nvSpPr>
            <p:spPr>
              <a:xfrm>
                <a:off x="6008589" y="4927796"/>
                <a:ext cx="3036190" cy="979795"/>
              </a:xfrm>
              <a:prstGeom prst="rect">
                <a:avLst/>
              </a:prstGeom>
              <a:blipFill rotWithShape="1">
                <a:blip r:embed="rId12"/>
                <a:stretch>
                  <a:fillRect b="-8284"/>
                </a:stretch>
              </a:blipFill>
              <a:ln w="19050">
                <a:solidFill>
                  <a:srgbClr val="0000FF"/>
                </a:solidFill>
              </a:ln>
            </p:spPr>
            <p:txBody>
              <a:bodyPr/>
              <a:lstStyle/>
              <a:p>
                <a:r>
                  <a:rPr lang="zh-CN" altLang="en-US">
                    <a:noFill/>
                  </a:rPr>
                  <a:t> </a:t>
                </a:r>
                <a:endParaRPr lang="zh-CN" altLang="en-US">
                  <a:noFill/>
                </a:endParaRPr>
              </a:p>
            </p:txBody>
          </p:sp>
        </mc:Fallback>
      </mc:AlternateContent>
      <p:grpSp>
        <p:nvGrpSpPr>
          <p:cNvPr id="268" name="组合 267"/>
          <p:cNvGrpSpPr/>
          <p:nvPr/>
        </p:nvGrpSpPr>
        <p:grpSpPr>
          <a:xfrm>
            <a:off x="9567447" y="1760714"/>
            <a:ext cx="2486557" cy="2363000"/>
            <a:chOff x="9466226" y="2221844"/>
            <a:chExt cx="2486557" cy="2363000"/>
          </a:xfrm>
        </p:grpSpPr>
        <p:grpSp>
          <p:nvGrpSpPr>
            <p:cNvPr id="225" name="Group 91"/>
            <p:cNvGrpSpPr/>
            <p:nvPr/>
          </p:nvGrpSpPr>
          <p:grpSpPr bwMode="auto">
            <a:xfrm>
              <a:off x="9925686" y="2597517"/>
              <a:ext cx="1630363" cy="1687513"/>
              <a:chOff x="277" y="330"/>
              <a:chExt cx="1027" cy="1063"/>
            </a:xfrm>
          </p:grpSpPr>
          <p:sp>
            <p:nvSpPr>
              <p:cNvPr id="226" name="Line 71"/>
              <p:cNvSpPr>
                <a:spLocks noChangeShapeType="1"/>
              </p:cNvSpPr>
              <p:nvPr/>
            </p:nvSpPr>
            <p:spPr bwMode="auto">
              <a:xfrm>
                <a:off x="665" y="868"/>
                <a:ext cx="567" cy="0"/>
              </a:xfrm>
              <a:prstGeom prst="line">
                <a:avLst/>
              </a:prstGeom>
              <a:noFill/>
              <a:ln w="2857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27" name="Line 72"/>
              <p:cNvSpPr>
                <a:spLocks noChangeShapeType="1"/>
              </p:cNvSpPr>
              <p:nvPr/>
            </p:nvSpPr>
            <p:spPr bwMode="auto">
              <a:xfrm rot="-7089965">
                <a:off x="786" y="613"/>
                <a:ext cx="27" cy="1008"/>
              </a:xfrm>
              <a:prstGeom prst="line">
                <a:avLst/>
              </a:prstGeom>
              <a:noFill/>
              <a:ln w="28575">
                <a:solidFill>
                  <a:srgbClr val="FF33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34" name="Line 85"/>
              <p:cNvSpPr>
                <a:spLocks noChangeShapeType="1"/>
              </p:cNvSpPr>
              <p:nvPr/>
            </p:nvSpPr>
            <p:spPr bwMode="auto">
              <a:xfrm rot="14400000">
                <a:off x="234" y="614"/>
                <a:ext cx="567" cy="0"/>
              </a:xfrm>
              <a:prstGeom prst="line">
                <a:avLst/>
              </a:prstGeom>
              <a:noFill/>
              <a:ln w="2857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35" name="Line 86"/>
              <p:cNvSpPr>
                <a:spLocks noChangeShapeType="1"/>
              </p:cNvSpPr>
              <p:nvPr/>
            </p:nvSpPr>
            <p:spPr bwMode="auto">
              <a:xfrm rot="7200000">
                <a:off x="234" y="1110"/>
                <a:ext cx="567" cy="0"/>
              </a:xfrm>
              <a:prstGeom prst="line">
                <a:avLst/>
              </a:prstGeom>
              <a:noFill/>
              <a:ln w="2857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36" name="Line 87"/>
              <p:cNvSpPr>
                <a:spLocks noChangeShapeType="1"/>
              </p:cNvSpPr>
              <p:nvPr/>
            </p:nvSpPr>
            <p:spPr bwMode="auto">
              <a:xfrm rot="7200000">
                <a:off x="781" y="97"/>
                <a:ext cx="7" cy="1015"/>
              </a:xfrm>
              <a:prstGeom prst="line">
                <a:avLst/>
              </a:prstGeom>
              <a:noFill/>
              <a:ln w="28575">
                <a:solidFill>
                  <a:srgbClr val="FF33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37" name="Line 88"/>
              <p:cNvSpPr>
                <a:spLocks noChangeShapeType="1"/>
              </p:cNvSpPr>
              <p:nvPr/>
            </p:nvSpPr>
            <p:spPr bwMode="auto">
              <a:xfrm rot="76899">
                <a:off x="352" y="376"/>
                <a:ext cx="22" cy="1008"/>
              </a:xfrm>
              <a:prstGeom prst="line">
                <a:avLst/>
              </a:prstGeom>
              <a:noFill/>
              <a:ln w="28575">
                <a:solidFill>
                  <a:srgbClr val="FF33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267" name="组合 266"/>
            <p:cNvGrpSpPr/>
            <p:nvPr/>
          </p:nvGrpSpPr>
          <p:grpSpPr>
            <a:xfrm>
              <a:off x="9466226" y="2221844"/>
              <a:ext cx="2486557" cy="2363000"/>
              <a:chOff x="9466226" y="2221844"/>
              <a:chExt cx="2486557" cy="2363000"/>
            </a:xfrm>
          </p:grpSpPr>
          <mc:AlternateContent xmlns:mc="http://schemas.openxmlformats.org/markup-compatibility/2006" xmlns:a14="http://schemas.microsoft.com/office/drawing/2010/main">
            <mc:Choice Requires="a14">
              <p:sp>
                <p:nvSpPr>
                  <p:cNvPr id="261" name="文本框 260"/>
                  <p:cNvSpPr txBox="1"/>
                  <p:nvPr/>
                </p:nvSpPr>
                <p:spPr>
                  <a:xfrm>
                    <a:off x="11555558" y="3250242"/>
                    <a:ext cx="39722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smtClean="0">
                                  <a:solidFill>
                                    <a:srgbClr val="0000FF"/>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261" name="文本框 260"/>
                  <p:cNvSpPr txBox="1">
                    <a:spLocks noRot="1" noChangeAspect="1" noMove="1" noResize="1" noEditPoints="1" noAdjustHandles="1" noChangeArrowheads="1" noChangeShapeType="1" noTextEdit="1"/>
                  </p:cNvSpPr>
                  <p:nvPr/>
                </p:nvSpPr>
                <p:spPr>
                  <a:xfrm>
                    <a:off x="11555558" y="3250242"/>
                    <a:ext cx="397225" cy="380873"/>
                  </a:xfrm>
                  <a:prstGeom prst="rect">
                    <a:avLst/>
                  </a:prstGeom>
                  <a:blipFill rotWithShape="1">
                    <a:blip r:embed="rId13"/>
                    <a:stretch>
                      <a:fillRect l="-18462" t="-15873" r="-6154"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62" name="文本框 261"/>
                  <p:cNvSpPr txBox="1"/>
                  <p:nvPr/>
                </p:nvSpPr>
                <p:spPr>
                  <a:xfrm>
                    <a:off x="9869334" y="4203971"/>
                    <a:ext cx="404341"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2</m:t>
                              </m:r>
                            </m:sub>
                          </m:sSub>
                        </m:oMath>
                      </m:oMathPara>
                    </a14:m>
                    <a:endParaRPr lang="zh-CN" altLang="en-US" sz="2400" dirty="0">
                      <a:solidFill>
                        <a:srgbClr val="0000FF"/>
                      </a:solidFill>
                    </a:endParaRPr>
                  </a:p>
                </p:txBody>
              </p:sp>
            </mc:Choice>
            <mc:Fallback xmlns="">
              <p:sp>
                <p:nvSpPr>
                  <p:cNvPr id="262" name="文本框 261"/>
                  <p:cNvSpPr txBox="1">
                    <a:spLocks noRot="1" noChangeAspect="1" noMove="1" noResize="1" noEditPoints="1" noAdjustHandles="1" noChangeArrowheads="1" noChangeShapeType="1" noTextEdit="1"/>
                  </p:cNvSpPr>
                  <p:nvPr/>
                </p:nvSpPr>
                <p:spPr>
                  <a:xfrm>
                    <a:off x="9869334" y="4203971"/>
                    <a:ext cx="404341" cy="380873"/>
                  </a:xfrm>
                  <a:prstGeom prst="rect">
                    <a:avLst/>
                  </a:prstGeom>
                  <a:blipFill rotWithShape="1">
                    <a:blip r:embed="rId14"/>
                    <a:stretch>
                      <a:fillRect l="-18182" t="-17742" r="-6061" b="-145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63" name="文本框 262"/>
                  <p:cNvSpPr txBox="1"/>
                  <p:nvPr/>
                </p:nvSpPr>
                <p:spPr>
                  <a:xfrm>
                    <a:off x="9733078" y="2221844"/>
                    <a:ext cx="404341"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263" name="文本框 262"/>
                  <p:cNvSpPr txBox="1">
                    <a:spLocks noRot="1" noChangeAspect="1" noMove="1" noResize="1" noEditPoints="1" noAdjustHandles="1" noChangeArrowheads="1" noChangeShapeType="1" noTextEdit="1"/>
                  </p:cNvSpPr>
                  <p:nvPr/>
                </p:nvSpPr>
                <p:spPr>
                  <a:xfrm>
                    <a:off x="9733078" y="2221844"/>
                    <a:ext cx="404341" cy="380873"/>
                  </a:xfrm>
                  <a:prstGeom prst="rect">
                    <a:avLst/>
                  </a:prstGeom>
                  <a:blipFill rotWithShape="1">
                    <a:blip r:embed="rId15"/>
                    <a:stretch>
                      <a:fillRect l="-18182" t="-15873" r="-6061"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64" name="文本框 263"/>
                  <p:cNvSpPr txBox="1"/>
                  <p:nvPr/>
                </p:nvSpPr>
                <p:spPr>
                  <a:xfrm>
                    <a:off x="10726904" y="3813363"/>
                    <a:ext cx="527067"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b="0" i="1" smtClean="0">
                                  <a:solidFill>
                                    <a:srgbClr val="FF0000"/>
                                  </a:solidFill>
                                  <a:latin typeface="Cambria Math" panose="02040503050406030204" pitchFamily="18" charset="0"/>
                                </a:rPr>
                                <m:t>1</m:t>
                              </m:r>
                              <m:r>
                                <a:rPr lang="en-US" altLang="zh-CN" sz="2400" i="1">
                                  <a:solidFill>
                                    <a:srgbClr val="FF0000"/>
                                  </a:solidFill>
                                  <a:latin typeface="Cambria Math" panose="02040503050406030204" pitchFamily="18" charset="0"/>
                                </a:rPr>
                                <m:t>2</m:t>
                              </m:r>
                            </m:sub>
                          </m:sSub>
                        </m:oMath>
                      </m:oMathPara>
                    </a14:m>
                    <a:endParaRPr lang="zh-CN" altLang="en-US" sz="2400" dirty="0">
                      <a:solidFill>
                        <a:srgbClr val="FF0000"/>
                      </a:solidFill>
                    </a:endParaRPr>
                  </a:p>
                </p:txBody>
              </p:sp>
            </mc:Choice>
            <mc:Fallback xmlns="">
              <p:sp>
                <p:nvSpPr>
                  <p:cNvPr id="264" name="文本框 263"/>
                  <p:cNvSpPr txBox="1">
                    <a:spLocks noRot="1" noChangeAspect="1" noMove="1" noResize="1" noEditPoints="1" noAdjustHandles="1" noChangeArrowheads="1" noChangeShapeType="1" noTextEdit="1"/>
                  </p:cNvSpPr>
                  <p:nvPr/>
                </p:nvSpPr>
                <p:spPr>
                  <a:xfrm>
                    <a:off x="10726904" y="3813363"/>
                    <a:ext cx="527067" cy="380873"/>
                  </a:xfrm>
                  <a:prstGeom prst="rect">
                    <a:avLst/>
                  </a:prstGeom>
                  <a:blipFill rotWithShape="1">
                    <a:blip r:embed="rId16"/>
                    <a:stretch>
                      <a:fillRect l="-13953" t="-17742" r="-4651" b="-145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65" name="文本框 264"/>
                  <p:cNvSpPr txBox="1"/>
                  <p:nvPr/>
                </p:nvSpPr>
                <p:spPr>
                  <a:xfrm>
                    <a:off x="9466226" y="3192334"/>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a:solidFill>
                                    <a:srgbClr val="FF0000"/>
                                  </a:solidFill>
                                  <a:latin typeface="Cambria Math" panose="02040503050406030204" pitchFamily="18" charset="0"/>
                                </a:rPr>
                                <m:t>2</m:t>
                              </m:r>
                              <m:r>
                                <a:rPr lang="en-US" altLang="zh-CN" sz="2400" i="1" smtClean="0">
                                  <a:solidFill>
                                    <a:srgbClr val="FF0000"/>
                                  </a:solidFill>
                                  <a:latin typeface="Cambria Math" panose="02040503050406030204" pitchFamily="18" charset="0"/>
                                </a:rPr>
                                <m:t>3</m:t>
                              </m:r>
                            </m:sub>
                          </m:sSub>
                        </m:oMath>
                      </m:oMathPara>
                    </a14:m>
                    <a:endParaRPr lang="zh-CN" altLang="en-US" sz="2400" dirty="0">
                      <a:solidFill>
                        <a:srgbClr val="FF0000"/>
                      </a:solidFill>
                    </a:endParaRPr>
                  </a:p>
                </p:txBody>
              </p:sp>
            </mc:Choice>
            <mc:Fallback xmlns="">
              <p:sp>
                <p:nvSpPr>
                  <p:cNvPr id="265" name="文本框 264"/>
                  <p:cNvSpPr txBox="1">
                    <a:spLocks noRot="1" noChangeAspect="1" noMove="1" noResize="1" noEditPoints="1" noAdjustHandles="1" noChangeArrowheads="1" noChangeShapeType="1" noTextEdit="1"/>
                  </p:cNvSpPr>
                  <p:nvPr/>
                </p:nvSpPr>
                <p:spPr>
                  <a:xfrm>
                    <a:off x="9466226" y="3192334"/>
                    <a:ext cx="534185" cy="380873"/>
                  </a:xfrm>
                  <a:prstGeom prst="rect">
                    <a:avLst/>
                  </a:prstGeom>
                  <a:blipFill rotWithShape="1">
                    <a:blip r:embed="rId17"/>
                    <a:stretch>
                      <a:fillRect l="-13793" t="-17742" r="-4598" b="-145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66" name="文本框 265"/>
                  <p:cNvSpPr txBox="1"/>
                  <p:nvPr/>
                </p:nvSpPr>
                <p:spPr>
                  <a:xfrm>
                    <a:off x="10599322" y="2589334"/>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smtClean="0">
                                  <a:solidFill>
                                    <a:srgbClr val="FF0000"/>
                                  </a:solidFill>
                                  <a:latin typeface="Cambria Math" panose="02040503050406030204" pitchFamily="18" charset="0"/>
                                </a:rPr>
                                <m:t>3</m:t>
                              </m:r>
                              <m:r>
                                <a:rPr lang="en-US" altLang="zh-CN" sz="2400" i="1">
                                  <a:solidFill>
                                    <a:srgbClr val="FF0000"/>
                                  </a:solidFill>
                                  <a:latin typeface="Cambria Math" panose="02040503050406030204" pitchFamily="18" charset="0"/>
                                </a:rPr>
                                <m:t>1</m:t>
                              </m:r>
                            </m:sub>
                          </m:sSub>
                        </m:oMath>
                      </m:oMathPara>
                    </a14:m>
                    <a:endParaRPr lang="zh-CN" altLang="en-US" sz="2400" dirty="0">
                      <a:solidFill>
                        <a:srgbClr val="FF0000"/>
                      </a:solidFill>
                    </a:endParaRPr>
                  </a:p>
                </p:txBody>
              </p:sp>
            </mc:Choice>
            <mc:Fallback xmlns="">
              <p:sp>
                <p:nvSpPr>
                  <p:cNvPr id="266" name="文本框 265"/>
                  <p:cNvSpPr txBox="1">
                    <a:spLocks noRot="1" noChangeAspect="1" noMove="1" noResize="1" noEditPoints="1" noAdjustHandles="1" noChangeArrowheads="1" noChangeShapeType="1" noTextEdit="1"/>
                  </p:cNvSpPr>
                  <p:nvPr/>
                </p:nvSpPr>
                <p:spPr>
                  <a:xfrm>
                    <a:off x="10599322" y="2589334"/>
                    <a:ext cx="534185" cy="380873"/>
                  </a:xfrm>
                  <a:prstGeom prst="rect">
                    <a:avLst/>
                  </a:prstGeom>
                  <a:blipFill rotWithShape="1">
                    <a:blip r:embed="rId18"/>
                    <a:stretch>
                      <a:fillRect l="-13793" t="-17742" r="-4598" b="-14516"/>
                    </a:stretch>
                  </a:blipFill>
                </p:spPr>
                <p:txBody>
                  <a:bodyPr/>
                  <a:lstStyle/>
                  <a:p>
                    <a:r>
                      <a:rPr lang="zh-CN" altLang="en-US">
                        <a:noFill/>
                      </a:rPr>
                      <a:t> </a:t>
                    </a:r>
                    <a:endParaRPr lang="zh-CN" altLang="en-US">
                      <a:noFill/>
                    </a:endParaRPr>
                  </a:p>
                </p:txBody>
              </p:sp>
            </mc:Fallback>
          </mc:AlternateContent>
        </p:grpSp>
      </p:grpSp>
      <mc:AlternateContent xmlns:mc="http://schemas.openxmlformats.org/markup-compatibility/2006" xmlns:a14="http://schemas.microsoft.com/office/drawing/2010/main">
        <mc:Choice Requires="a14">
          <p:sp>
            <p:nvSpPr>
              <p:cNvPr id="185" name="文本框 184"/>
              <p:cNvSpPr txBox="1"/>
              <p:nvPr/>
            </p:nvSpPr>
            <p:spPr>
              <a:xfrm>
                <a:off x="9522320" y="4147213"/>
                <a:ext cx="2194047" cy="793743"/>
              </a:xfrm>
              <a:prstGeom prst="rect">
                <a:avLst/>
              </a:prstGeom>
              <a:solidFill>
                <a:srgbClr val="9FE6FF"/>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2060"/>
                              </a:solidFill>
                              <a:latin typeface="Cambria Math" panose="02040503050406030204" pitchFamily="18" charset="0"/>
                            </a:rPr>
                          </m:ctrlPr>
                        </m:sSubPr>
                        <m:e>
                          <m:acc>
                            <m:accPr>
                              <m:chr m:val="̇"/>
                              <m:ctrlPr>
                                <a:rPr lang="en-US" altLang="zh-CN" sz="2400" i="1" smtClean="0">
                                  <a:solidFill>
                                    <a:srgbClr val="002060"/>
                                  </a:solidFill>
                                  <a:latin typeface="Cambria Math" panose="02040503050406030204" pitchFamily="18" charset="0"/>
                                </a:rPr>
                              </m:ctrlPr>
                            </m:accPr>
                            <m:e>
                              <m:r>
                                <a:rPr lang="en-US" altLang="zh-CN" sz="2400" b="0" i="1" smtClean="0">
                                  <a:solidFill>
                                    <a:srgbClr val="002060"/>
                                  </a:solidFill>
                                  <a:latin typeface="Cambria Math" panose="02040503050406030204" pitchFamily="18" charset="0"/>
                                </a:rPr>
                                <m:t>𝑈</m:t>
                              </m:r>
                            </m:e>
                          </m:acc>
                        </m:e>
                        <m:sub>
                          <m:r>
                            <a:rPr lang="en-US" altLang="zh-CN" sz="2400" b="0" i="1" smtClean="0">
                              <a:solidFill>
                                <a:srgbClr val="002060"/>
                              </a:solidFill>
                              <a:latin typeface="Cambria Math" panose="02040503050406030204" pitchFamily="18" charset="0"/>
                            </a:rPr>
                            <m:t>1</m:t>
                          </m:r>
                          <m:r>
                            <a:rPr lang="en-US" altLang="zh-CN" sz="2400" i="1">
                              <a:solidFill>
                                <a:srgbClr val="002060"/>
                              </a:solidFill>
                              <a:latin typeface="Cambria Math" panose="02040503050406030204" pitchFamily="18" charset="0"/>
                            </a:rPr>
                            <m:t>2</m:t>
                          </m:r>
                        </m:sub>
                      </m:sSub>
                      <m:r>
                        <a:rPr lang="en-US" altLang="zh-CN" sz="2400" b="0" i="1" smtClean="0">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acc>
                            <m:accPr>
                              <m:chr m:val="̇"/>
                              <m:ctrlPr>
                                <a:rPr lang="en-US" altLang="zh-CN" sz="2400" i="1">
                                  <a:solidFill>
                                    <a:srgbClr val="002060"/>
                                  </a:solidFill>
                                  <a:latin typeface="Cambria Math" panose="02040503050406030204" pitchFamily="18" charset="0"/>
                                </a:rPr>
                              </m:ctrlPr>
                            </m:accPr>
                            <m:e>
                              <m:r>
                                <a:rPr lang="en-US" altLang="zh-CN" sz="2400" i="1">
                                  <a:solidFill>
                                    <a:srgbClr val="002060"/>
                                  </a:solidFill>
                                  <a:latin typeface="Cambria Math" panose="02040503050406030204" pitchFamily="18" charset="0"/>
                                </a:rPr>
                                <m:t>𝑈</m:t>
                              </m:r>
                            </m:e>
                          </m:acc>
                        </m:e>
                        <m:sub>
                          <m:r>
                            <a:rPr lang="en-US" altLang="zh-CN" sz="2400" i="1">
                              <a:solidFill>
                                <a:srgbClr val="002060"/>
                              </a:solidFill>
                              <a:latin typeface="Cambria Math" panose="02040503050406030204" pitchFamily="18" charset="0"/>
                            </a:rPr>
                            <m:t>1</m:t>
                          </m:r>
                        </m:sub>
                      </m:sSub>
                      <m:r>
                        <a:rPr lang="en-US" altLang="zh-CN" sz="2400" i="1">
                          <a:solidFill>
                            <a:srgbClr val="002060"/>
                          </a:solidFill>
                          <a:latin typeface="Cambria Math" panose="02040503050406030204" pitchFamily="18" charset="0"/>
                        </a:rPr>
                        <m:t>−</m:t>
                      </m:r>
                      <m:sSub>
                        <m:sSubPr>
                          <m:ctrlPr>
                            <a:rPr lang="en-US" altLang="zh-CN" sz="2400" i="1">
                              <a:solidFill>
                                <a:srgbClr val="002060"/>
                              </a:solidFill>
                              <a:latin typeface="Cambria Math" panose="02040503050406030204" pitchFamily="18" charset="0"/>
                            </a:rPr>
                          </m:ctrlPr>
                        </m:sSubPr>
                        <m:e>
                          <m:acc>
                            <m:accPr>
                              <m:chr m:val="̇"/>
                              <m:ctrlPr>
                                <a:rPr lang="en-US" altLang="zh-CN" sz="2400" i="1">
                                  <a:solidFill>
                                    <a:srgbClr val="002060"/>
                                  </a:solidFill>
                                  <a:latin typeface="Cambria Math" panose="02040503050406030204" pitchFamily="18" charset="0"/>
                                </a:rPr>
                              </m:ctrlPr>
                            </m:accPr>
                            <m:e>
                              <m:r>
                                <a:rPr lang="en-US" altLang="zh-CN" sz="2400" i="1">
                                  <a:solidFill>
                                    <a:srgbClr val="002060"/>
                                  </a:solidFill>
                                  <a:latin typeface="Cambria Math" panose="02040503050406030204" pitchFamily="18" charset="0"/>
                                </a:rPr>
                                <m:t>𝑈</m:t>
                              </m:r>
                            </m:e>
                          </m:acc>
                        </m:e>
                        <m:sub>
                          <m:r>
                            <a:rPr lang="en-US" altLang="zh-CN" sz="2400" i="1">
                              <a:solidFill>
                                <a:srgbClr val="002060"/>
                              </a:solidFill>
                              <a:latin typeface="Cambria Math" panose="02040503050406030204" pitchFamily="18" charset="0"/>
                            </a:rPr>
                            <m:t>2</m:t>
                          </m:r>
                        </m:sub>
                      </m:sSub>
                      <m:r>
                        <a:rPr lang="en-US" altLang="zh-CN" sz="2400" i="1">
                          <a:solidFill>
                            <a:srgbClr val="002060"/>
                          </a:solidFill>
                          <a:latin typeface="Cambria Math" panose="02040503050406030204" pitchFamily="18" charset="0"/>
                        </a:rPr>
                        <m:t>=</m:t>
                      </m:r>
                      <m:rad>
                        <m:radPr>
                          <m:degHide m:val="on"/>
                          <m:ctrlPr>
                            <a:rPr lang="en-US" altLang="zh-CN" sz="2400" b="0" i="1" smtClean="0">
                              <a:solidFill>
                                <a:srgbClr val="002060"/>
                              </a:solidFill>
                              <a:latin typeface="Cambria Math" panose="02040503050406030204" pitchFamily="18" charset="0"/>
                            </a:rPr>
                          </m:ctrlPr>
                        </m:radPr>
                        <m:deg/>
                        <m:e>
                          <m:r>
                            <a:rPr lang="en-US" altLang="zh-CN" sz="2400" b="0" i="1" smtClean="0">
                              <a:solidFill>
                                <a:srgbClr val="002060"/>
                              </a:solidFill>
                              <a:latin typeface="Cambria Math" panose="02040503050406030204" pitchFamily="18" charset="0"/>
                            </a:rPr>
                            <m:t>3</m:t>
                          </m:r>
                        </m:e>
                      </m:rad>
                      <m:sSub>
                        <m:sSubPr>
                          <m:ctrlPr>
                            <a:rPr lang="en-US" altLang="zh-CN" sz="2400" i="1">
                              <a:solidFill>
                                <a:srgbClr val="002060"/>
                              </a:solidFill>
                              <a:latin typeface="Cambria Math" panose="02040503050406030204" pitchFamily="18" charset="0"/>
                            </a:rPr>
                          </m:ctrlPr>
                        </m:sSubPr>
                        <m:e>
                          <m:acc>
                            <m:accPr>
                              <m:chr m:val="̇"/>
                              <m:ctrlPr>
                                <a:rPr lang="en-US" altLang="zh-CN" sz="2400" i="1">
                                  <a:solidFill>
                                    <a:srgbClr val="002060"/>
                                  </a:solidFill>
                                  <a:latin typeface="Cambria Math" panose="02040503050406030204" pitchFamily="18" charset="0"/>
                                </a:rPr>
                              </m:ctrlPr>
                            </m:accPr>
                            <m:e>
                              <m:r>
                                <a:rPr lang="en-US" altLang="zh-CN" sz="2400" i="1">
                                  <a:solidFill>
                                    <a:srgbClr val="002060"/>
                                  </a:solidFill>
                                  <a:latin typeface="Cambria Math" panose="02040503050406030204" pitchFamily="18" charset="0"/>
                                </a:rPr>
                                <m:t>𝑈</m:t>
                              </m:r>
                            </m:e>
                          </m:acc>
                        </m:e>
                        <m:sub>
                          <m:r>
                            <a:rPr lang="en-US" altLang="zh-CN" sz="2400" i="1">
                              <a:solidFill>
                                <a:srgbClr val="002060"/>
                              </a:solidFill>
                              <a:latin typeface="Cambria Math" panose="02040503050406030204" pitchFamily="18" charset="0"/>
                            </a:rPr>
                            <m:t>1</m:t>
                          </m:r>
                        </m:sub>
                      </m:sSub>
                      <m:r>
                        <a:rPr lang="en-US" altLang="zh-CN" sz="2400" i="1" smtClean="0">
                          <a:solidFill>
                            <a:srgbClr val="002060"/>
                          </a:solidFill>
                          <a:latin typeface="Cambria Math" panose="02040503050406030204" pitchFamily="18" charset="0"/>
                          <a:ea typeface="Cambria Math" panose="02040503050406030204" pitchFamily="18" charset="0"/>
                        </a:rPr>
                        <m:t>∠</m:t>
                      </m:r>
                      <m:sSup>
                        <m:sSupPr>
                          <m:ctrlPr>
                            <a:rPr lang="en-US" altLang="zh-CN" sz="2400" i="1" smtClean="0">
                              <a:solidFill>
                                <a:srgbClr val="002060"/>
                              </a:solidFill>
                              <a:latin typeface="Cambria Math" panose="02040503050406030204" pitchFamily="18" charset="0"/>
                              <a:ea typeface="Cambria Math" panose="02040503050406030204" pitchFamily="18" charset="0"/>
                            </a:rPr>
                          </m:ctrlPr>
                        </m:sSupPr>
                        <m:e>
                          <m:r>
                            <a:rPr lang="en-US" altLang="zh-CN" sz="2400" b="0" i="1" smtClean="0">
                              <a:solidFill>
                                <a:srgbClr val="002060"/>
                              </a:solidFill>
                              <a:latin typeface="Cambria Math" panose="02040503050406030204" pitchFamily="18" charset="0"/>
                              <a:ea typeface="Cambria Math" panose="02040503050406030204" pitchFamily="18" charset="0"/>
                            </a:rPr>
                            <m:t>30</m:t>
                          </m:r>
                        </m:e>
                        <m:sup>
                          <m:r>
                            <a:rPr lang="en-US" altLang="zh-CN" sz="2400" i="1" smtClean="0">
                              <a:solidFill>
                                <a:srgbClr val="002060"/>
                              </a:solidFill>
                              <a:latin typeface="Cambria Math" panose="02040503050406030204" pitchFamily="18" charset="0"/>
                              <a:ea typeface="Cambria Math" panose="02040503050406030204" pitchFamily="18" charset="0"/>
                            </a:rPr>
                            <m:t>°</m:t>
                          </m:r>
                        </m:sup>
                      </m:sSup>
                    </m:oMath>
                  </m:oMathPara>
                </a14:m>
                <a:endParaRPr lang="zh-CN" altLang="en-US" sz="2400" dirty="0">
                  <a:solidFill>
                    <a:srgbClr val="002060"/>
                  </a:solidFill>
                </a:endParaRPr>
              </a:p>
            </p:txBody>
          </p:sp>
        </mc:Choice>
        <mc:Fallback xmlns="">
          <p:sp>
            <p:nvSpPr>
              <p:cNvPr id="185" name="文本框 184"/>
              <p:cNvSpPr txBox="1">
                <a:spLocks noRot="1" noChangeAspect="1" noMove="1" noResize="1" noEditPoints="1" noAdjustHandles="1" noChangeArrowheads="1" noChangeShapeType="1" noTextEdit="1"/>
              </p:cNvSpPr>
              <p:nvPr/>
            </p:nvSpPr>
            <p:spPr>
              <a:xfrm>
                <a:off x="9522320" y="4147213"/>
                <a:ext cx="2194047" cy="793743"/>
              </a:xfrm>
              <a:prstGeom prst="rect">
                <a:avLst/>
              </a:prstGeom>
              <a:blipFill rotWithShape="1">
                <a:blip r:embed="rId19"/>
                <a:stretch>
                  <a:fillRect/>
                </a:stretch>
              </a:blipFill>
            </p:spPr>
            <p:txBody>
              <a:bodyPr/>
              <a:lstStyle/>
              <a:p>
                <a:r>
                  <a:rPr lang="zh-CN" altLang="en-US">
                    <a:noFill/>
                  </a:rPr>
                  <a:t> </a:t>
                </a:r>
                <a:endParaRPr lang="zh-CN" altLang="en-US">
                  <a:noFill/>
                </a:endParaRPr>
              </a:p>
            </p:txBody>
          </p:sp>
        </mc:Fallback>
      </mc:AlternateContent>
      <p:grpSp>
        <p:nvGrpSpPr>
          <p:cNvPr id="13" name="组合 12"/>
          <p:cNvGrpSpPr/>
          <p:nvPr/>
        </p:nvGrpSpPr>
        <p:grpSpPr>
          <a:xfrm>
            <a:off x="6619776" y="1862968"/>
            <a:ext cx="2157189" cy="2245017"/>
            <a:chOff x="6619776" y="1862968"/>
            <a:chExt cx="2157189" cy="2245017"/>
          </a:xfrm>
        </p:grpSpPr>
        <p:grpSp>
          <p:nvGrpSpPr>
            <p:cNvPr id="5" name="组合 4"/>
            <p:cNvGrpSpPr/>
            <p:nvPr/>
          </p:nvGrpSpPr>
          <p:grpSpPr>
            <a:xfrm>
              <a:off x="7507932" y="3009354"/>
              <a:ext cx="1269033" cy="380873"/>
              <a:chOff x="7507932" y="3009354"/>
              <a:chExt cx="1269033" cy="380873"/>
            </a:xfrm>
          </p:grpSpPr>
          <mc:AlternateContent xmlns:mc="http://schemas.openxmlformats.org/markup-compatibility/2006" xmlns:a14="http://schemas.microsoft.com/office/drawing/2010/main">
            <mc:Choice Requires="a14">
              <p:sp>
                <p:nvSpPr>
                  <p:cNvPr id="240" name="文本框 239"/>
                  <p:cNvSpPr txBox="1"/>
                  <p:nvPr/>
                </p:nvSpPr>
                <p:spPr>
                  <a:xfrm>
                    <a:off x="8379740" y="3009354"/>
                    <a:ext cx="39722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smtClean="0">
                                  <a:solidFill>
                                    <a:srgbClr val="0000FF"/>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240" name="文本框 239"/>
                  <p:cNvSpPr txBox="1">
                    <a:spLocks noRot="1" noChangeAspect="1" noMove="1" noResize="1" noEditPoints="1" noAdjustHandles="1" noChangeArrowheads="1" noChangeShapeType="1" noTextEdit="1"/>
                  </p:cNvSpPr>
                  <p:nvPr/>
                </p:nvSpPr>
                <p:spPr>
                  <a:xfrm>
                    <a:off x="8379740" y="3009354"/>
                    <a:ext cx="397225" cy="380873"/>
                  </a:xfrm>
                  <a:prstGeom prst="rect">
                    <a:avLst/>
                  </a:prstGeom>
                  <a:blipFill rotWithShape="1">
                    <a:blip r:embed="rId20"/>
                    <a:stretch>
                      <a:fillRect l="-18462" t="-17742" r="-6154" b="-14516"/>
                    </a:stretch>
                  </a:blipFill>
                </p:spPr>
                <p:txBody>
                  <a:bodyPr/>
                  <a:lstStyle/>
                  <a:p>
                    <a:r>
                      <a:rPr lang="zh-CN" altLang="en-US">
                        <a:noFill/>
                      </a:rPr>
                      <a:t> </a:t>
                    </a:r>
                    <a:endParaRPr lang="zh-CN" altLang="en-US">
                      <a:noFill/>
                    </a:endParaRPr>
                  </a:p>
                </p:txBody>
              </p:sp>
            </mc:Fallback>
          </mc:AlternateContent>
          <p:sp>
            <p:nvSpPr>
              <p:cNvPr id="186" name="Line 10"/>
              <p:cNvSpPr>
                <a:spLocks noChangeShapeType="1"/>
              </p:cNvSpPr>
              <p:nvPr/>
            </p:nvSpPr>
            <p:spPr bwMode="auto">
              <a:xfrm>
                <a:off x="7507932" y="3032001"/>
                <a:ext cx="914400" cy="0"/>
              </a:xfrm>
              <a:prstGeom prst="line">
                <a:avLst/>
              </a:prstGeom>
              <a:noFill/>
              <a:ln w="2857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6" name="组合 5"/>
            <p:cNvGrpSpPr/>
            <p:nvPr/>
          </p:nvGrpSpPr>
          <p:grpSpPr>
            <a:xfrm>
              <a:off x="6619776" y="2965327"/>
              <a:ext cx="650031" cy="1142658"/>
              <a:chOff x="6619776" y="2965327"/>
              <a:chExt cx="650031" cy="1142658"/>
            </a:xfrm>
          </p:grpSpPr>
          <mc:AlternateContent xmlns:mc="http://schemas.openxmlformats.org/markup-compatibility/2006" xmlns:a14="http://schemas.microsoft.com/office/drawing/2010/main">
            <mc:Choice Requires="a14">
              <p:sp>
                <p:nvSpPr>
                  <p:cNvPr id="242" name="文本框 241"/>
                  <p:cNvSpPr txBox="1"/>
                  <p:nvPr/>
                </p:nvSpPr>
                <p:spPr>
                  <a:xfrm>
                    <a:off x="6619776" y="3727112"/>
                    <a:ext cx="404341"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2</m:t>
                              </m:r>
                            </m:sub>
                          </m:sSub>
                        </m:oMath>
                      </m:oMathPara>
                    </a14:m>
                    <a:endParaRPr lang="zh-CN" altLang="en-US" sz="2400" dirty="0">
                      <a:solidFill>
                        <a:srgbClr val="0000FF"/>
                      </a:solidFill>
                    </a:endParaRPr>
                  </a:p>
                </p:txBody>
              </p:sp>
            </mc:Choice>
            <mc:Fallback xmlns="">
              <p:sp>
                <p:nvSpPr>
                  <p:cNvPr id="242" name="文本框 241"/>
                  <p:cNvSpPr txBox="1">
                    <a:spLocks noRot="1" noChangeAspect="1" noMove="1" noResize="1" noEditPoints="1" noAdjustHandles="1" noChangeArrowheads="1" noChangeShapeType="1" noTextEdit="1"/>
                  </p:cNvSpPr>
                  <p:nvPr/>
                </p:nvSpPr>
                <p:spPr>
                  <a:xfrm>
                    <a:off x="6619776" y="3727112"/>
                    <a:ext cx="404341" cy="380873"/>
                  </a:xfrm>
                  <a:prstGeom prst="rect">
                    <a:avLst/>
                  </a:prstGeom>
                  <a:blipFill rotWithShape="1">
                    <a:blip r:embed="rId21"/>
                    <a:stretch>
                      <a:fillRect l="-18182" t="-15873" r="-6061" b="-12698"/>
                    </a:stretch>
                  </a:blipFill>
                </p:spPr>
                <p:txBody>
                  <a:bodyPr/>
                  <a:lstStyle/>
                  <a:p>
                    <a:r>
                      <a:rPr lang="zh-CN" altLang="en-US">
                        <a:noFill/>
                      </a:rPr>
                      <a:t> </a:t>
                    </a:r>
                    <a:endParaRPr lang="zh-CN" altLang="en-US">
                      <a:noFill/>
                    </a:endParaRPr>
                  </a:p>
                </p:txBody>
              </p:sp>
            </mc:Fallback>
          </mc:AlternateContent>
          <p:sp>
            <p:nvSpPr>
              <p:cNvPr id="187" name="Line 66"/>
              <p:cNvSpPr>
                <a:spLocks noChangeShapeType="1"/>
              </p:cNvSpPr>
              <p:nvPr/>
            </p:nvSpPr>
            <p:spPr bwMode="auto">
              <a:xfrm rot="7200000">
                <a:off x="6812607" y="3422527"/>
                <a:ext cx="914400" cy="0"/>
              </a:xfrm>
              <a:prstGeom prst="line">
                <a:avLst/>
              </a:prstGeom>
              <a:noFill/>
              <a:ln w="2857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9" name="组合 8"/>
            <p:cNvGrpSpPr/>
            <p:nvPr/>
          </p:nvGrpSpPr>
          <p:grpSpPr>
            <a:xfrm>
              <a:off x="7058712" y="1862968"/>
              <a:ext cx="404341" cy="1216658"/>
              <a:chOff x="7058712" y="1862968"/>
              <a:chExt cx="404341" cy="1216658"/>
            </a:xfrm>
          </p:grpSpPr>
          <mc:AlternateContent xmlns:mc="http://schemas.openxmlformats.org/markup-compatibility/2006" xmlns:a14="http://schemas.microsoft.com/office/drawing/2010/main">
            <mc:Choice Requires="a14">
              <p:sp>
                <p:nvSpPr>
                  <p:cNvPr id="241" name="文本框 240"/>
                  <p:cNvSpPr txBox="1"/>
                  <p:nvPr/>
                </p:nvSpPr>
                <p:spPr>
                  <a:xfrm>
                    <a:off x="7058712" y="1862968"/>
                    <a:ext cx="404341"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241" name="文本框 240"/>
                  <p:cNvSpPr txBox="1">
                    <a:spLocks noRot="1" noChangeAspect="1" noMove="1" noResize="1" noEditPoints="1" noAdjustHandles="1" noChangeArrowheads="1" noChangeShapeType="1" noTextEdit="1"/>
                  </p:cNvSpPr>
                  <p:nvPr/>
                </p:nvSpPr>
                <p:spPr>
                  <a:xfrm>
                    <a:off x="7058712" y="1862968"/>
                    <a:ext cx="404341" cy="380873"/>
                  </a:xfrm>
                  <a:prstGeom prst="rect">
                    <a:avLst/>
                  </a:prstGeom>
                  <a:blipFill rotWithShape="1">
                    <a:blip r:embed="rId22"/>
                    <a:stretch>
                      <a:fillRect l="-18182" t="-17742" r="-6061" b="-14516"/>
                    </a:stretch>
                  </a:blipFill>
                </p:spPr>
                <p:txBody>
                  <a:bodyPr/>
                  <a:lstStyle/>
                  <a:p>
                    <a:r>
                      <a:rPr lang="zh-CN" altLang="en-US">
                        <a:noFill/>
                      </a:rPr>
                      <a:t> </a:t>
                    </a:r>
                    <a:endParaRPr lang="zh-CN" altLang="en-US">
                      <a:noFill/>
                    </a:endParaRPr>
                  </a:p>
                </p:txBody>
              </p:sp>
            </mc:Fallback>
          </mc:AlternateContent>
          <p:sp>
            <p:nvSpPr>
              <p:cNvPr id="189" name="Line 65"/>
              <p:cNvSpPr>
                <a:spLocks noChangeShapeType="1"/>
              </p:cNvSpPr>
              <p:nvPr/>
            </p:nvSpPr>
            <p:spPr bwMode="auto">
              <a:xfrm rot="14400000">
                <a:off x="6812607" y="2622426"/>
                <a:ext cx="914400" cy="0"/>
              </a:xfrm>
              <a:prstGeom prst="line">
                <a:avLst/>
              </a:prstGeom>
              <a:noFill/>
              <a:ln w="28575">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grpSp>
        <p:nvGrpSpPr>
          <p:cNvPr id="19" name="组合 18"/>
          <p:cNvGrpSpPr/>
          <p:nvPr/>
        </p:nvGrpSpPr>
        <p:grpSpPr>
          <a:xfrm>
            <a:off x="7388077" y="1833567"/>
            <a:ext cx="1600200" cy="1268284"/>
            <a:chOff x="7388077" y="1833567"/>
            <a:chExt cx="1600200" cy="1268284"/>
          </a:xfrm>
        </p:grpSpPr>
        <mc:AlternateContent xmlns:mc="http://schemas.openxmlformats.org/markup-compatibility/2006" xmlns:a14="http://schemas.microsoft.com/office/drawing/2010/main">
          <mc:Choice Requires="a14">
            <p:sp>
              <p:nvSpPr>
                <p:cNvPr id="243" name="文本框 242"/>
                <p:cNvSpPr txBox="1"/>
                <p:nvPr/>
              </p:nvSpPr>
              <p:spPr>
                <a:xfrm>
                  <a:off x="8345961" y="1833567"/>
                  <a:ext cx="527067"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b="0" i="1" smtClean="0">
                                <a:solidFill>
                                  <a:srgbClr val="FF0000"/>
                                </a:solidFill>
                                <a:latin typeface="Cambria Math" panose="02040503050406030204" pitchFamily="18" charset="0"/>
                              </a:rPr>
                              <m:t>1</m:t>
                            </m:r>
                            <m:r>
                              <a:rPr lang="en-US" altLang="zh-CN" sz="2400" i="1">
                                <a:solidFill>
                                  <a:srgbClr val="FF0000"/>
                                </a:solidFill>
                                <a:latin typeface="Cambria Math" panose="02040503050406030204" pitchFamily="18" charset="0"/>
                              </a:rPr>
                              <m:t>2</m:t>
                            </m:r>
                          </m:sub>
                        </m:sSub>
                      </m:oMath>
                    </m:oMathPara>
                  </a14:m>
                  <a:endParaRPr lang="zh-CN" altLang="en-US" sz="2400" dirty="0">
                    <a:solidFill>
                      <a:srgbClr val="FF0000"/>
                    </a:solidFill>
                  </a:endParaRPr>
                </a:p>
              </p:txBody>
            </p:sp>
          </mc:Choice>
          <mc:Fallback xmlns="">
            <p:sp>
              <p:nvSpPr>
                <p:cNvPr id="243" name="文本框 242"/>
                <p:cNvSpPr txBox="1">
                  <a:spLocks noRot="1" noChangeAspect="1" noMove="1" noResize="1" noEditPoints="1" noAdjustHandles="1" noChangeArrowheads="1" noChangeShapeType="1" noTextEdit="1"/>
                </p:cNvSpPr>
                <p:nvPr/>
              </p:nvSpPr>
              <p:spPr>
                <a:xfrm>
                  <a:off x="8345961" y="1833567"/>
                  <a:ext cx="527067" cy="380873"/>
                </a:xfrm>
                <a:prstGeom prst="rect">
                  <a:avLst/>
                </a:prstGeom>
                <a:blipFill rotWithShape="1">
                  <a:blip r:embed="rId23"/>
                  <a:stretch>
                    <a:fillRect l="-12644" t="-17742" r="-3448" b="-14516"/>
                  </a:stretch>
                </a:blipFill>
              </p:spPr>
              <p:txBody>
                <a:bodyPr/>
                <a:lstStyle/>
                <a:p>
                  <a:r>
                    <a:rPr lang="zh-CN" altLang="en-US">
                      <a:noFill/>
                    </a:rPr>
                    <a:t> </a:t>
                  </a:r>
                  <a:endParaRPr lang="zh-CN" altLang="en-US">
                    <a:noFill/>
                  </a:endParaRPr>
                </a:p>
              </p:txBody>
            </p:sp>
          </mc:Fallback>
        </mc:AlternateContent>
        <p:sp>
          <p:nvSpPr>
            <p:cNvPr id="190" name="Line 19"/>
            <p:cNvSpPr>
              <a:spLocks noChangeShapeType="1"/>
            </p:cNvSpPr>
            <p:nvPr/>
          </p:nvSpPr>
          <p:spPr bwMode="auto">
            <a:xfrm rot="14510035">
              <a:off x="8166745" y="1825500"/>
              <a:ext cx="42863" cy="1600200"/>
            </a:xfrm>
            <a:prstGeom prst="line">
              <a:avLst/>
            </a:prstGeom>
            <a:noFill/>
            <a:ln w="28575">
              <a:solidFill>
                <a:srgbClr val="FF33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91" name="Text Box 31"/>
            <p:cNvSpPr txBox="1">
              <a:spLocks noChangeArrowheads="1"/>
            </p:cNvSpPr>
            <p:nvPr/>
          </p:nvSpPr>
          <p:spPr bwMode="auto">
            <a:xfrm>
              <a:off x="7827020" y="2704976"/>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latin typeface="Times New Roman" panose="02020603050405020304" pitchFamily="18" charset="0"/>
                </a:rPr>
                <a:t>30</a:t>
              </a:r>
              <a:r>
                <a:rPr lang="en-US" altLang="zh-CN" sz="2000" baseline="40000" dirty="0">
                  <a:latin typeface="Times New Roman" panose="02020603050405020304" pitchFamily="18" charset="0"/>
                </a:rPr>
                <a:t>o</a:t>
              </a:r>
              <a:endParaRPr lang="en-US" altLang="zh-CN" sz="2000" dirty="0">
                <a:latin typeface="Times New Roman" panose="02020603050405020304" pitchFamily="18" charset="0"/>
              </a:endParaRPr>
            </a:p>
          </p:txBody>
        </p:sp>
        <p:sp>
          <p:nvSpPr>
            <p:cNvPr id="192" name="Arc 45"/>
            <p:cNvSpPr>
              <a:spLocks noChangeArrowheads="1"/>
            </p:cNvSpPr>
            <p:nvPr/>
          </p:nvSpPr>
          <p:spPr bwMode="auto">
            <a:xfrm rot="17161359" flipV="1">
              <a:off x="7698432" y="2898651"/>
              <a:ext cx="133350" cy="74613"/>
            </a:xfrm>
            <a:custGeom>
              <a:avLst/>
              <a:gdLst>
                <a:gd name="T0" fmla="*/ 0 w 21631"/>
                <a:gd name="T1" fmla="*/ 0 h 21600"/>
                <a:gd name="T2" fmla="*/ 31 w 21631"/>
                <a:gd name="T3" fmla="*/ 0 h 21600"/>
                <a:gd name="T4" fmla="*/ 21631 w 21631"/>
                <a:gd name="T5" fmla="*/ 21600 h 21600"/>
                <a:gd name="T6" fmla="*/ 0 w 21631"/>
                <a:gd name="T7" fmla="*/ 0 h 21600"/>
                <a:gd name="T8" fmla="*/ 31 w 21631"/>
                <a:gd name="T9" fmla="*/ 0 h 21600"/>
                <a:gd name="T10" fmla="*/ 21631 w 21631"/>
                <a:gd name="T11" fmla="*/ 21600 h 21600"/>
                <a:gd name="T12" fmla="*/ 31 w 21631"/>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31" h="21600" fill="none">
                  <a:moveTo>
                    <a:pt x="0" y="0"/>
                  </a:moveTo>
                  <a:cubicBezTo>
                    <a:pt x="10" y="0"/>
                    <a:pt x="20" y="-1"/>
                    <a:pt x="31" y="0"/>
                  </a:cubicBezTo>
                  <a:cubicBezTo>
                    <a:pt x="11960" y="0"/>
                    <a:pt x="21631" y="9670"/>
                    <a:pt x="21631" y="21600"/>
                  </a:cubicBezTo>
                </a:path>
                <a:path w="21631" h="21600" stroke="0">
                  <a:moveTo>
                    <a:pt x="0" y="0"/>
                  </a:moveTo>
                  <a:cubicBezTo>
                    <a:pt x="10" y="0"/>
                    <a:pt x="20" y="-1"/>
                    <a:pt x="31" y="0"/>
                  </a:cubicBezTo>
                  <a:cubicBezTo>
                    <a:pt x="11960" y="0"/>
                    <a:pt x="21631" y="9670"/>
                    <a:pt x="21631" y="21600"/>
                  </a:cubicBezTo>
                  <a:lnTo>
                    <a:pt x="31" y="21600"/>
                  </a:lnTo>
                  <a:close/>
                </a:path>
              </a:pathLst>
            </a:cu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wipe(left)">
                                      <p:cBhvr>
                                        <p:cTn id="7" dur="5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95"/>
                                        </p:tgtEl>
                                        <p:attrNameLst>
                                          <p:attrName>style.visibility</p:attrName>
                                        </p:attrNameLst>
                                      </p:cBhvr>
                                      <p:to>
                                        <p:strVal val="visible"/>
                                      </p:to>
                                    </p:set>
                                    <p:animEffect transition="in" filter="wipe(left)">
                                      <p:cBhvr>
                                        <p:cTn id="19" dur="500"/>
                                        <p:tgtEl>
                                          <p:spTgt spid="19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fill="hold"/>
                                        <p:tgtEl>
                                          <p:spTgt spid="13"/>
                                        </p:tgtEl>
                                        <p:attrNameLst>
                                          <p:attrName>ppt_w</p:attrName>
                                        </p:attrNameLst>
                                      </p:cBhvr>
                                      <p:tavLst>
                                        <p:tav tm="0">
                                          <p:val>
                                            <p:fltVal val="0"/>
                                          </p:val>
                                        </p:tav>
                                        <p:tav tm="100000">
                                          <p:val>
                                            <p:strVal val="#ppt_w"/>
                                          </p:val>
                                        </p:tav>
                                      </p:tavLst>
                                    </p:anim>
                                    <p:anim calcmode="lin" valueType="num">
                                      <p:cBhvr>
                                        <p:cTn id="25" dur="500" fill="hold"/>
                                        <p:tgtEl>
                                          <p:spTgt spid="13"/>
                                        </p:tgtEl>
                                        <p:attrNameLst>
                                          <p:attrName>ppt_h</p:attrName>
                                        </p:attrNameLst>
                                      </p:cBhvr>
                                      <p:tavLst>
                                        <p:tav tm="0">
                                          <p:val>
                                            <p:fltVal val="0"/>
                                          </p:val>
                                        </p:tav>
                                        <p:tav tm="100000">
                                          <p:val>
                                            <p:strVal val="#ppt_h"/>
                                          </p:val>
                                        </p:tav>
                                      </p:tavLst>
                                    </p:anim>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5"/>
                                        </p:tgtEl>
                                        <p:attrNameLst>
                                          <p:attrName>style.visibility</p:attrName>
                                        </p:attrNameLst>
                                      </p:cBhvr>
                                      <p:to>
                                        <p:strVal val="visible"/>
                                      </p:to>
                                    </p:set>
                                    <p:animEffect transition="in" filter="wipe(left)">
                                      <p:cBhvr>
                                        <p:cTn id="31" dur="500"/>
                                        <p:tgtEl>
                                          <p:spTgt spid="18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down)">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right)">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p:cTn id="51" dur="500" fill="hold"/>
                                        <p:tgtEl>
                                          <p:spTgt spid="29"/>
                                        </p:tgtEl>
                                        <p:attrNameLst>
                                          <p:attrName>ppt_w</p:attrName>
                                        </p:attrNameLst>
                                      </p:cBhvr>
                                      <p:tavLst>
                                        <p:tav tm="0">
                                          <p:val>
                                            <p:fltVal val="0"/>
                                          </p:val>
                                        </p:tav>
                                        <p:tav tm="100000">
                                          <p:val>
                                            <p:strVal val="#ppt_w"/>
                                          </p:val>
                                        </p:tav>
                                      </p:tavLst>
                                    </p:anim>
                                    <p:anim calcmode="lin" valueType="num">
                                      <p:cBhvr>
                                        <p:cTn id="52" dur="500" fill="hold"/>
                                        <p:tgtEl>
                                          <p:spTgt spid="29"/>
                                        </p:tgtEl>
                                        <p:attrNameLst>
                                          <p:attrName>ppt_h</p:attrName>
                                        </p:attrNameLst>
                                      </p:cBhvr>
                                      <p:tavLst>
                                        <p:tav tm="0">
                                          <p:val>
                                            <p:fltVal val="0"/>
                                          </p:val>
                                        </p:tav>
                                        <p:tav tm="100000">
                                          <p:val>
                                            <p:strVal val="#ppt_h"/>
                                          </p:val>
                                        </p:tav>
                                      </p:tavLst>
                                    </p:anim>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68"/>
                                        </p:tgtEl>
                                        <p:attrNameLst>
                                          <p:attrName>style.visibility</p:attrName>
                                        </p:attrNameLst>
                                      </p:cBhvr>
                                      <p:to>
                                        <p:strVal val="visible"/>
                                      </p:to>
                                    </p:set>
                                    <p:animEffect transition="in" filter="wipe(left)">
                                      <p:cBhvr>
                                        <p:cTn id="58" dur="1500"/>
                                        <p:tgtEl>
                                          <p:spTgt spid="268"/>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anim calcmode="lin" valueType="num">
                                      <p:cBhvr>
                                        <p:cTn id="71" dur="1000" fill="hold"/>
                                        <p:tgtEl>
                                          <p:spTgt spid="25"/>
                                        </p:tgtEl>
                                        <p:attrNameLst>
                                          <p:attrName>ppt_x</p:attrName>
                                        </p:attrNameLst>
                                      </p:cBhvr>
                                      <p:tavLst>
                                        <p:tav tm="0">
                                          <p:val>
                                            <p:strVal val="#ppt_x"/>
                                          </p:val>
                                        </p:tav>
                                        <p:tav tm="100000">
                                          <p:val>
                                            <p:strVal val="#ppt_x"/>
                                          </p:val>
                                        </p:tav>
                                      </p:tavLst>
                                    </p:anim>
                                    <p:anim calcmode="lin" valueType="num">
                                      <p:cBhvr>
                                        <p:cTn id="7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0"/>
                                        </p:tgtEl>
                                        <p:attrNameLst>
                                          <p:attrName>style.visibility</p:attrName>
                                        </p:attrNameLst>
                                      </p:cBhvr>
                                      <p:to>
                                        <p:strVal val="visible"/>
                                      </p:to>
                                    </p:set>
                                    <p:animEffect transition="in" filter="wipe(left)">
                                      <p:cBhvr>
                                        <p:cTn id="77" dur="500"/>
                                        <p:tgtEl>
                                          <p:spTgt spid="26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4"/>
                                        </p:tgtEl>
                                        <p:attrNameLst>
                                          <p:attrName>style.visibility</p:attrName>
                                        </p:attrNameLst>
                                      </p:cBhvr>
                                      <p:to>
                                        <p:strVal val="visible"/>
                                      </p:to>
                                    </p:set>
                                    <p:animEffect transition="in" filter="wipe(left)">
                                      <p:cBhvr>
                                        <p:cTn id="82" dur="500"/>
                                        <p:tgtEl>
                                          <p:spTgt spid="184"/>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08"/>
                                        </p:tgtEl>
                                        <p:attrNameLst>
                                          <p:attrName>style.visibility</p:attrName>
                                        </p:attrNameLst>
                                      </p:cBhvr>
                                      <p:to>
                                        <p:strVal val="visible"/>
                                      </p:to>
                                    </p:set>
                                    <p:animEffect transition="in" filter="fade">
                                      <p:cBhvr>
                                        <p:cTn id="87" dur="1000"/>
                                        <p:tgtEl>
                                          <p:spTgt spid="208"/>
                                        </p:tgtEl>
                                      </p:cBhvr>
                                    </p:animEffect>
                                    <p:anim calcmode="lin" valueType="num">
                                      <p:cBhvr>
                                        <p:cTn id="88" dur="1000" fill="hold"/>
                                        <p:tgtEl>
                                          <p:spTgt spid="208"/>
                                        </p:tgtEl>
                                        <p:attrNameLst>
                                          <p:attrName>ppt_x</p:attrName>
                                        </p:attrNameLst>
                                      </p:cBhvr>
                                      <p:tavLst>
                                        <p:tav tm="0">
                                          <p:val>
                                            <p:strVal val="#ppt_x"/>
                                          </p:val>
                                        </p:tav>
                                        <p:tav tm="100000">
                                          <p:val>
                                            <p:strVal val="#ppt_x"/>
                                          </p:val>
                                        </p:tav>
                                      </p:tavLst>
                                    </p:anim>
                                    <p:anim calcmode="lin" valueType="num">
                                      <p:cBhvr>
                                        <p:cTn id="89" dur="1000" fill="hold"/>
                                        <p:tgtEl>
                                          <p:spTgt spid="2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P spid="195" grpId="0"/>
      <p:bldP spid="208" grpId="0" animBg="1"/>
      <p:bldP spid="184" grpId="0" animBg="1"/>
      <p:bldP spid="26" grpId="0"/>
      <p:bldP spid="260" grpId="0" animBg="1"/>
      <p:bldP spid="18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289026" y="6341602"/>
            <a:ext cx="2743200" cy="365125"/>
          </a:xfrm>
        </p:spPr>
        <p:txBody>
          <a:bodyPr/>
          <a:lstStyle/>
          <a:p>
            <a:fld id="{435063AF-4828-4509-A510-9A5FFA849951}" type="slidenum">
              <a:rPr lang="zh-CN" altLang="en-US" sz="1600" smtClean="0"/>
              <a:t>12</a:t>
            </a:fld>
            <a:endParaRPr lang="zh-CN" altLang="en-US" sz="1600" dirty="0"/>
          </a:p>
        </p:txBody>
      </p:sp>
      <p:sp>
        <p:nvSpPr>
          <p:cNvPr id="7" name="Text Box 3"/>
          <p:cNvSpPr txBox="1">
            <a:spLocks noChangeArrowheads="1"/>
          </p:cNvSpPr>
          <p:nvPr/>
        </p:nvSpPr>
        <p:spPr bwMode="auto">
          <a:xfrm>
            <a:off x="985491" y="487070"/>
            <a:ext cx="387157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600" b="1" dirty="0">
                <a:latin typeface="+mn-ea"/>
              </a:rPr>
              <a:t>三</a:t>
            </a:r>
            <a:r>
              <a:rPr lang="en-US" altLang="zh-CN" sz="2600" b="1" dirty="0">
                <a:latin typeface="+mn-ea"/>
              </a:rPr>
              <a:t>. </a:t>
            </a:r>
            <a:r>
              <a:rPr lang="zh-CN" altLang="en-US" sz="2600" b="1" dirty="0">
                <a:solidFill>
                  <a:srgbClr val="002060"/>
                </a:solidFill>
                <a:latin typeface="+mn-ea"/>
              </a:rPr>
              <a:t>三相电源的联结方式</a:t>
            </a:r>
          </a:p>
        </p:txBody>
      </p:sp>
      <p:sp>
        <p:nvSpPr>
          <p:cNvPr id="8" name="文本框 7"/>
          <p:cNvSpPr txBox="1"/>
          <p:nvPr/>
        </p:nvSpPr>
        <p:spPr>
          <a:xfrm>
            <a:off x="2092402" y="-8884"/>
            <a:ext cx="2638373"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3-1 </a:t>
            </a:r>
            <a:r>
              <a:rPr lang="zh-CN" altLang="en-US" sz="2800" b="1" u="sng" dirty="0">
                <a:latin typeface="黑体" panose="02010609060101010101" pitchFamily="49" charset="-122"/>
                <a:ea typeface="黑体" panose="02010609060101010101" pitchFamily="49" charset="-122"/>
              </a:rPr>
              <a:t>三相电源 </a:t>
            </a:r>
          </a:p>
        </p:txBody>
      </p:sp>
      <p:sp>
        <p:nvSpPr>
          <p:cNvPr id="12" name="Text Box 5"/>
          <p:cNvSpPr txBox="1">
            <a:spLocks noChangeArrowheads="1"/>
          </p:cNvSpPr>
          <p:nvPr/>
        </p:nvSpPr>
        <p:spPr bwMode="auto">
          <a:xfrm>
            <a:off x="788326" y="1032861"/>
            <a:ext cx="4472273" cy="2015936"/>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Aft>
                <a:spcPts val="600"/>
              </a:spcAft>
            </a:pPr>
            <a:r>
              <a:rPr lang="zh-CN" altLang="en-US" b="1" dirty="0">
                <a:solidFill>
                  <a:srgbClr val="0070C0"/>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 </a:t>
            </a:r>
            <a:r>
              <a:rPr lang="en-US" altLang="zh-CN" b="1" dirty="0">
                <a:solidFill>
                  <a:srgbClr val="0070C0"/>
                </a:solidFill>
                <a:effectLst>
                  <a:outerShdw blurRad="38100" dist="38100" dir="2700000" algn="tl">
                    <a:srgbClr val="000000">
                      <a:alpha val="43137"/>
                    </a:srgbClr>
                  </a:outerShdw>
                </a:effectLst>
                <a:ea typeface="华文琥珀" panose="02010800040101010101" pitchFamily="2" charset="-122"/>
                <a:cs typeface="Times New Roman" panose="02020603050405020304" pitchFamily="18" charset="0"/>
              </a:rPr>
              <a:t>2.</a:t>
            </a:r>
            <a:r>
              <a:rPr lang="zh-CN" altLang="en-US" b="1" dirty="0">
                <a:solidFill>
                  <a:srgbClr val="0070C0"/>
                </a:solidFill>
                <a:effectLst>
                  <a:outerShdw blurRad="38100" dist="38100" dir="2700000" algn="tl">
                    <a:srgbClr val="000000">
                      <a:alpha val="43137"/>
                    </a:srgbClr>
                  </a:outerShdw>
                </a:effectLst>
                <a:ea typeface="华文琥珀" panose="02010800040101010101" pitchFamily="2" charset="-122"/>
                <a:cs typeface="Times New Roman" panose="02020603050405020304" pitchFamily="18" charset="0"/>
              </a:rPr>
              <a:t> </a:t>
            </a:r>
            <a:r>
              <a:rPr lang="zh-CN" altLang="en-US"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三角</a:t>
            </a:r>
            <a:r>
              <a:rPr lang="zh-CN" altLang="zh-CN"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形</a:t>
            </a:r>
            <a:r>
              <a:rPr lang="zh-CN" altLang="en-US"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zh-CN"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Webdings" panose="05030102010509060703" pitchFamily="18" charset="2"/>
              </a:rPr>
              <a:t></a:t>
            </a:r>
            <a:r>
              <a:rPr lang="zh-CN" altLang="en-US"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形</a:t>
            </a:r>
            <a:r>
              <a:rPr lang="zh-CN" altLang="zh-CN"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联结：</a:t>
            </a:r>
            <a:endParaRPr lang="en-US" altLang="zh-CN" b="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hangingPunct="1"/>
            <a:r>
              <a:rPr lang="zh-CN" altLang="en-US" sz="2200"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三个绕组的首、末端顺次相连，再从</a:t>
            </a:r>
            <a:r>
              <a:rPr lang="en-US" altLang="zh-CN" b="1" dirty="0">
                <a:latin typeface="仿宋" panose="02010609060101010101" pitchFamily="49" charset="-122"/>
                <a:ea typeface="仿宋" panose="02010609060101010101" pitchFamily="49" charset="-122"/>
              </a:rPr>
              <a:t>U1</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V1</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W1</a:t>
            </a:r>
            <a:r>
              <a:rPr lang="zh-CN" altLang="en-US" b="1" dirty="0">
                <a:latin typeface="仿宋" panose="02010609060101010101" pitchFamily="49" charset="-122"/>
                <a:ea typeface="仿宋" panose="02010609060101010101" pitchFamily="49" charset="-122"/>
              </a:rPr>
              <a:t>三个首端引出端线，就构成了一个对称三角形三相电源。 </a:t>
            </a:r>
            <a:endParaRPr lang="en-US" altLang="zh-CN" b="1" dirty="0">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p:txBody>
      </p:sp>
      <p:sp>
        <p:nvSpPr>
          <p:cNvPr id="114" name="矩形 113"/>
          <p:cNvSpPr/>
          <p:nvPr/>
        </p:nvSpPr>
        <p:spPr>
          <a:xfrm>
            <a:off x="6307627" y="141655"/>
            <a:ext cx="5696206" cy="892552"/>
          </a:xfrm>
          <a:prstGeom prst="rect">
            <a:avLst/>
          </a:prstGeom>
        </p:spPr>
        <p:txBody>
          <a:bodyPr wrap="square">
            <a:spAutoFit/>
          </a:bodyPr>
          <a:lstStyle/>
          <a:p>
            <a:r>
              <a:rPr lang="zh-CN" altLang="zh-CN" sz="2600" b="1" dirty="0">
                <a:solidFill>
                  <a:srgbClr val="0000FF"/>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sym typeface="Webdings" panose="05030102010509060703" pitchFamily="18" charset="2"/>
              </a:rPr>
              <a:t></a:t>
            </a:r>
            <a:r>
              <a:rPr lang="zh-CN" altLang="en-US" sz="2600" b="1" dirty="0">
                <a:solidFill>
                  <a:srgbClr val="0000FF"/>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sym typeface="Webdings" panose="05030102010509060703" pitchFamily="18" charset="2"/>
              </a:rPr>
              <a:t>形联结的三相电源不存在中性线，</a:t>
            </a:r>
            <a:endParaRPr lang="en-US" altLang="zh-CN" sz="2600" b="1" dirty="0">
              <a:solidFill>
                <a:srgbClr val="0000FF"/>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sym typeface="Webdings" panose="05030102010509060703" pitchFamily="18" charset="2"/>
            </a:endParaRPr>
          </a:p>
          <a:p>
            <a:r>
              <a:rPr lang="zh-CN" altLang="en-US" sz="2600" b="1" dirty="0">
                <a:solidFill>
                  <a:srgbClr val="0000FF"/>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sym typeface="Webdings" panose="05030102010509060703" pitchFamily="18" charset="2"/>
              </a:rPr>
              <a:t>它的供电方式只有</a:t>
            </a:r>
            <a:r>
              <a:rPr lang="zh-CN" altLang="en-US" sz="2600" b="1" dirty="0">
                <a:solidFill>
                  <a:srgbClr val="0000FF"/>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三相三线制供电。</a:t>
            </a:r>
            <a:endParaRPr lang="en-US" altLang="zh-CN" sz="2600" b="1" dirty="0">
              <a:solidFill>
                <a:srgbClr val="0000FF"/>
              </a:solidFill>
              <a:latin typeface="仿宋" panose="02010609060101010101" pitchFamily="49" charset="-122"/>
              <a:ea typeface="仿宋" panose="02010609060101010101" pitchFamily="49" charset="-122"/>
            </a:endParaRPr>
          </a:p>
        </p:txBody>
      </p:sp>
      <p:sp>
        <p:nvSpPr>
          <p:cNvPr id="18" name="矩形 17"/>
          <p:cNvSpPr/>
          <p:nvPr/>
        </p:nvSpPr>
        <p:spPr>
          <a:xfrm>
            <a:off x="6165148" y="1174523"/>
            <a:ext cx="5645938" cy="830997"/>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wrap="square">
            <a:spAutoFit/>
          </a:bodyPr>
          <a:lstStyle/>
          <a:p>
            <a:r>
              <a:rPr lang="zh-CN" altLang="en-US" sz="2400" b="1" dirty="0">
                <a:solidFill>
                  <a:srgbClr val="002060"/>
                </a:solidFill>
                <a:latin typeface="+mn-ea"/>
              </a:rPr>
              <a:t>三角形电源的相电压、线电压、相电流、线电流的概念与星形电源相同。</a:t>
            </a:r>
            <a:endParaRPr lang="zh-CN" altLang="en-US" sz="2400" dirty="0">
              <a:solidFill>
                <a:srgbClr val="002060"/>
              </a:solidFill>
              <a:latin typeface="+mn-ea"/>
            </a:endParaRPr>
          </a:p>
        </p:txBody>
      </p:sp>
      <p:grpSp>
        <p:nvGrpSpPr>
          <p:cNvPr id="3" name="组合 2"/>
          <p:cNvGrpSpPr/>
          <p:nvPr/>
        </p:nvGrpSpPr>
        <p:grpSpPr>
          <a:xfrm>
            <a:off x="86855" y="3122147"/>
            <a:ext cx="5762094" cy="3612622"/>
            <a:chOff x="86855" y="3122147"/>
            <a:chExt cx="5762094" cy="3612622"/>
          </a:xfrm>
        </p:grpSpPr>
        <p:sp>
          <p:nvSpPr>
            <p:cNvPr id="182" name="Text Box 25"/>
            <p:cNvSpPr txBox="1">
              <a:spLocks noChangeArrowheads="1"/>
            </p:cNvSpPr>
            <p:nvPr/>
          </p:nvSpPr>
          <p:spPr bwMode="auto">
            <a:xfrm>
              <a:off x="3995081" y="3540010"/>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3300"/>
                  </a:solidFill>
                  <a:latin typeface="黑体" panose="02010609060101010101" pitchFamily="49" charset="-122"/>
                  <a:ea typeface="黑体" panose="02010609060101010101" pitchFamily="49" charset="-122"/>
                </a:rPr>
                <a:t>+</a:t>
              </a:r>
            </a:p>
          </p:txBody>
        </p:sp>
        <p:sp>
          <p:nvSpPr>
            <p:cNvPr id="183" name="Text Box 26"/>
            <p:cNvSpPr txBox="1">
              <a:spLocks noChangeArrowheads="1"/>
            </p:cNvSpPr>
            <p:nvPr/>
          </p:nvSpPr>
          <p:spPr bwMode="auto">
            <a:xfrm>
              <a:off x="3904881" y="4743419"/>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solidFill>
                    <a:srgbClr val="FF3300"/>
                  </a:solidFill>
                  <a:latin typeface="黑体" panose="02010609060101010101" pitchFamily="49" charset="-122"/>
                  <a:ea typeface="黑体" panose="02010609060101010101" pitchFamily="49" charset="-122"/>
                </a:rPr>
                <a:t>–</a:t>
              </a:r>
            </a:p>
          </p:txBody>
        </p:sp>
        <p:sp>
          <p:nvSpPr>
            <p:cNvPr id="295" name="Text Box 25"/>
            <p:cNvSpPr txBox="1">
              <a:spLocks noChangeArrowheads="1"/>
            </p:cNvSpPr>
            <p:nvPr/>
          </p:nvSpPr>
          <p:spPr bwMode="auto">
            <a:xfrm>
              <a:off x="3394949" y="3527179"/>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296" name="Text Box 26"/>
            <p:cNvSpPr txBox="1">
              <a:spLocks noChangeArrowheads="1"/>
            </p:cNvSpPr>
            <p:nvPr/>
          </p:nvSpPr>
          <p:spPr bwMode="auto">
            <a:xfrm>
              <a:off x="3424449" y="5978967"/>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298" name="Text Box 23"/>
            <p:cNvSpPr txBox="1">
              <a:spLocks noChangeArrowheads="1"/>
            </p:cNvSpPr>
            <p:nvPr/>
          </p:nvSpPr>
          <p:spPr bwMode="auto">
            <a:xfrm>
              <a:off x="3494554" y="5130514"/>
              <a:ext cx="3211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300" name="Text Box 26"/>
            <p:cNvSpPr txBox="1">
              <a:spLocks noChangeArrowheads="1"/>
            </p:cNvSpPr>
            <p:nvPr/>
          </p:nvSpPr>
          <p:spPr bwMode="auto">
            <a:xfrm>
              <a:off x="3401640" y="4770704"/>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11" name="文本框 10"/>
                <p:cNvSpPr txBox="1"/>
                <p:nvPr/>
              </p:nvSpPr>
              <p:spPr>
                <a:xfrm>
                  <a:off x="3452613" y="4210798"/>
                  <a:ext cx="39722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smtClean="0">
                                <a:solidFill>
                                  <a:srgbClr val="0000FF"/>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3452613" y="4210798"/>
                  <a:ext cx="397225" cy="380873"/>
                </a:xfrm>
                <a:prstGeom prst="rect">
                  <a:avLst/>
                </a:prstGeom>
                <a:blipFill rotWithShape="1">
                  <a:blip r:embed="rId2"/>
                  <a:stretch>
                    <a:fillRect l="-16667" t="-17742" r="-4545" b="-14516"/>
                  </a:stretch>
                </a:blipFill>
              </p:spPr>
              <p:txBody>
                <a:bodyPr/>
                <a:lstStyle/>
                <a:p>
                  <a:r>
                    <a:rPr lang="zh-CN" altLang="en-US">
                      <a:noFill/>
                    </a:rPr>
                    <a:t> </a:t>
                  </a:r>
                  <a:endParaRPr lang="zh-CN" altLang="en-US">
                    <a:noFill/>
                  </a:endParaRPr>
                </a:p>
              </p:txBody>
            </p:sp>
          </mc:Fallback>
        </mc:AlternateContent>
        <p:sp>
          <p:nvSpPr>
            <p:cNvPr id="305" name="Text Box 25"/>
            <p:cNvSpPr txBox="1">
              <a:spLocks noChangeArrowheads="1"/>
            </p:cNvSpPr>
            <p:nvPr/>
          </p:nvSpPr>
          <p:spPr bwMode="auto">
            <a:xfrm>
              <a:off x="4505617" y="5937021"/>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p:sp>
          <p:nvSpPr>
            <p:cNvPr id="306" name="Text Box 26"/>
            <p:cNvSpPr txBox="1">
              <a:spLocks noChangeArrowheads="1"/>
            </p:cNvSpPr>
            <p:nvPr/>
          </p:nvSpPr>
          <p:spPr bwMode="auto">
            <a:xfrm>
              <a:off x="4408401" y="3519581"/>
              <a:ext cx="4940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0000FF"/>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307" name="文本框 306"/>
                <p:cNvSpPr txBox="1"/>
                <p:nvPr/>
              </p:nvSpPr>
              <p:spPr>
                <a:xfrm>
                  <a:off x="4460425" y="4776152"/>
                  <a:ext cx="404341"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307" name="文本框 306"/>
                <p:cNvSpPr txBox="1">
                  <a:spLocks noRot="1" noChangeAspect="1" noMove="1" noResize="1" noEditPoints="1" noAdjustHandles="1" noChangeArrowheads="1" noChangeShapeType="1" noTextEdit="1"/>
                </p:cNvSpPr>
                <p:nvPr/>
              </p:nvSpPr>
              <p:spPr>
                <a:xfrm>
                  <a:off x="4460425" y="4776152"/>
                  <a:ext cx="404341" cy="380873"/>
                </a:xfrm>
                <a:prstGeom prst="rect">
                  <a:avLst/>
                </a:prstGeom>
                <a:blipFill rotWithShape="1">
                  <a:blip r:embed="rId3"/>
                  <a:stretch>
                    <a:fillRect l="-18182" t="-15873" r="-6061"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08" name="文本框 307"/>
                <p:cNvSpPr txBox="1"/>
                <p:nvPr/>
              </p:nvSpPr>
              <p:spPr>
                <a:xfrm>
                  <a:off x="3491947" y="5577480"/>
                  <a:ext cx="404341"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rPr>
                            </m:ctrlPr>
                          </m:sSubPr>
                          <m:e>
                            <m:acc>
                              <m:accPr>
                                <m:chr m:val="̇"/>
                                <m:ctrlPr>
                                  <a:rPr lang="en-US" altLang="zh-CN" sz="2400" i="1" smtClean="0">
                                    <a:solidFill>
                                      <a:srgbClr val="0000FF"/>
                                    </a:solidFill>
                                    <a:latin typeface="Cambria Math" panose="02040503050406030204" pitchFamily="18" charset="0"/>
                                  </a:rPr>
                                </m:ctrlPr>
                              </m:accPr>
                              <m:e>
                                <m:r>
                                  <a:rPr lang="en-US" altLang="zh-CN" sz="2400" b="0" i="1" smtClean="0">
                                    <a:solidFill>
                                      <a:srgbClr val="0000FF"/>
                                    </a:solidFill>
                                    <a:latin typeface="Cambria Math" panose="02040503050406030204" pitchFamily="18" charset="0"/>
                                  </a:rPr>
                                  <m:t>𝑈</m:t>
                                </m:r>
                              </m:e>
                            </m:acc>
                          </m:e>
                          <m:sub>
                            <m:r>
                              <a:rPr lang="en-US" altLang="zh-CN" sz="2400" b="0" i="1">
                                <a:solidFill>
                                  <a:srgbClr val="0000FF"/>
                                </a:solidFill>
                                <a:latin typeface="Cambria Math" panose="02040503050406030204" pitchFamily="18" charset="0"/>
                              </a:rPr>
                              <m:t>2</m:t>
                            </m:r>
                          </m:sub>
                        </m:sSub>
                      </m:oMath>
                    </m:oMathPara>
                  </a14:m>
                  <a:endParaRPr lang="zh-CN" altLang="en-US" sz="2400" dirty="0">
                    <a:solidFill>
                      <a:srgbClr val="0000FF"/>
                    </a:solidFill>
                  </a:endParaRPr>
                </a:p>
              </p:txBody>
            </p:sp>
          </mc:Choice>
          <mc:Fallback xmlns="">
            <p:sp>
              <p:nvSpPr>
                <p:cNvPr id="308" name="文本框 307"/>
                <p:cNvSpPr txBox="1">
                  <a:spLocks noRot="1" noChangeAspect="1" noMove="1" noResize="1" noEditPoints="1" noAdjustHandles="1" noChangeArrowheads="1" noChangeShapeType="1" noTextEdit="1"/>
                </p:cNvSpPr>
                <p:nvPr/>
              </p:nvSpPr>
              <p:spPr>
                <a:xfrm>
                  <a:off x="3491947" y="5577480"/>
                  <a:ext cx="404341" cy="380873"/>
                </a:xfrm>
                <a:prstGeom prst="rect">
                  <a:avLst/>
                </a:prstGeom>
                <a:blipFill rotWithShape="1">
                  <a:blip r:embed="rId4"/>
                  <a:stretch>
                    <a:fillRect l="-18182" t="-17742" r="-6061" b="-14516"/>
                  </a:stretch>
                </a:blipFill>
              </p:spPr>
              <p:txBody>
                <a:bodyPr/>
                <a:lstStyle/>
                <a:p>
                  <a:r>
                    <a:rPr lang="zh-CN" altLang="en-US">
                      <a:noFill/>
                    </a:rPr>
                    <a:t> </a:t>
                  </a:r>
                  <a:endParaRPr lang="zh-CN" altLang="en-US">
                    <a:noFill/>
                  </a:endParaRPr>
                </a:p>
              </p:txBody>
            </p:sp>
          </mc:Fallback>
        </mc:AlternateContent>
        <p:sp>
          <p:nvSpPr>
            <p:cNvPr id="309" name="Text Box 25"/>
            <p:cNvSpPr txBox="1">
              <a:spLocks noChangeArrowheads="1"/>
            </p:cNvSpPr>
            <p:nvPr/>
          </p:nvSpPr>
          <p:spPr bwMode="auto">
            <a:xfrm>
              <a:off x="4058021" y="5124049"/>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3300"/>
                  </a:solidFill>
                  <a:latin typeface="黑体" panose="02010609060101010101" pitchFamily="49" charset="-122"/>
                  <a:ea typeface="黑体" panose="02010609060101010101" pitchFamily="49" charset="-122"/>
                </a:rPr>
                <a:t>+</a:t>
              </a:r>
            </a:p>
          </p:txBody>
        </p:sp>
        <p:sp>
          <p:nvSpPr>
            <p:cNvPr id="310" name="Text Box 26"/>
            <p:cNvSpPr txBox="1">
              <a:spLocks noChangeArrowheads="1"/>
            </p:cNvSpPr>
            <p:nvPr/>
          </p:nvSpPr>
          <p:spPr bwMode="auto">
            <a:xfrm>
              <a:off x="3952862" y="5969833"/>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solidFill>
                    <a:srgbClr val="FF3300"/>
                  </a:solidFill>
                  <a:latin typeface="黑体" panose="02010609060101010101" pitchFamily="49" charset="-122"/>
                  <a:ea typeface="黑体" panose="02010609060101010101" pitchFamily="49" charset="-122"/>
                </a:rPr>
                <a:t>–</a:t>
              </a:r>
            </a:p>
          </p:txBody>
        </p:sp>
        <p:sp>
          <p:nvSpPr>
            <p:cNvPr id="311" name="Text Box 25"/>
            <p:cNvSpPr txBox="1">
              <a:spLocks noChangeArrowheads="1"/>
            </p:cNvSpPr>
            <p:nvPr/>
          </p:nvSpPr>
          <p:spPr bwMode="auto">
            <a:xfrm>
              <a:off x="4969113" y="5935221"/>
              <a:ext cx="340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3300"/>
                  </a:solidFill>
                  <a:latin typeface="黑体" panose="02010609060101010101" pitchFamily="49" charset="-122"/>
                  <a:ea typeface="黑体" panose="02010609060101010101" pitchFamily="49" charset="-122"/>
                </a:rPr>
                <a:t>+</a:t>
              </a:r>
            </a:p>
          </p:txBody>
        </p:sp>
        <p:sp>
          <p:nvSpPr>
            <p:cNvPr id="312" name="Text Box 26"/>
            <p:cNvSpPr txBox="1">
              <a:spLocks noChangeArrowheads="1"/>
            </p:cNvSpPr>
            <p:nvPr/>
          </p:nvSpPr>
          <p:spPr bwMode="auto">
            <a:xfrm>
              <a:off x="4812533" y="3483198"/>
              <a:ext cx="54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solidFill>
                    <a:srgbClr val="FF3300"/>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313" name="文本框 312"/>
                <p:cNvSpPr txBox="1"/>
                <p:nvPr/>
              </p:nvSpPr>
              <p:spPr>
                <a:xfrm>
                  <a:off x="3935877" y="4186740"/>
                  <a:ext cx="527067"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b="0" i="1" smtClean="0">
                                <a:solidFill>
                                  <a:srgbClr val="FF0000"/>
                                </a:solidFill>
                                <a:latin typeface="Cambria Math" panose="02040503050406030204" pitchFamily="18" charset="0"/>
                              </a:rPr>
                              <m:t>1</m:t>
                            </m:r>
                            <m:r>
                              <a:rPr lang="en-US" altLang="zh-CN" sz="2400" i="1">
                                <a:solidFill>
                                  <a:srgbClr val="FF0000"/>
                                </a:solidFill>
                                <a:latin typeface="Cambria Math" panose="02040503050406030204" pitchFamily="18" charset="0"/>
                              </a:rPr>
                              <m:t>2</m:t>
                            </m:r>
                          </m:sub>
                        </m:sSub>
                      </m:oMath>
                    </m:oMathPara>
                  </a14:m>
                  <a:endParaRPr lang="zh-CN" altLang="en-US" sz="2400" dirty="0">
                    <a:solidFill>
                      <a:srgbClr val="FF0000"/>
                    </a:solidFill>
                  </a:endParaRPr>
                </a:p>
              </p:txBody>
            </p:sp>
          </mc:Choice>
          <mc:Fallback xmlns="">
            <p:sp>
              <p:nvSpPr>
                <p:cNvPr id="313" name="文本框 312"/>
                <p:cNvSpPr txBox="1">
                  <a:spLocks noRot="1" noChangeAspect="1" noMove="1" noResize="1" noEditPoints="1" noAdjustHandles="1" noChangeArrowheads="1" noChangeShapeType="1" noTextEdit="1"/>
                </p:cNvSpPr>
                <p:nvPr/>
              </p:nvSpPr>
              <p:spPr>
                <a:xfrm>
                  <a:off x="3935877" y="4186740"/>
                  <a:ext cx="527067" cy="380873"/>
                </a:xfrm>
                <a:prstGeom prst="rect">
                  <a:avLst/>
                </a:prstGeom>
                <a:blipFill rotWithShape="1">
                  <a:blip r:embed="rId5"/>
                  <a:stretch>
                    <a:fillRect l="-13953" t="-17742" r="-4651" b="-145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14" name="文本框 313"/>
                <p:cNvSpPr txBox="1"/>
                <p:nvPr/>
              </p:nvSpPr>
              <p:spPr>
                <a:xfrm>
                  <a:off x="4037639" y="5606990"/>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a:solidFill>
                                  <a:srgbClr val="FF0000"/>
                                </a:solidFill>
                                <a:latin typeface="Cambria Math" panose="02040503050406030204" pitchFamily="18" charset="0"/>
                              </a:rPr>
                              <m:t>2</m:t>
                            </m:r>
                            <m:r>
                              <a:rPr lang="en-US" altLang="zh-CN" sz="2400" i="1" smtClean="0">
                                <a:solidFill>
                                  <a:srgbClr val="FF0000"/>
                                </a:solidFill>
                                <a:latin typeface="Cambria Math" panose="02040503050406030204" pitchFamily="18" charset="0"/>
                              </a:rPr>
                              <m:t>3</m:t>
                            </m:r>
                          </m:sub>
                        </m:sSub>
                      </m:oMath>
                    </m:oMathPara>
                  </a14:m>
                  <a:endParaRPr lang="zh-CN" altLang="en-US" sz="2400" dirty="0">
                    <a:solidFill>
                      <a:srgbClr val="FF0000"/>
                    </a:solidFill>
                  </a:endParaRPr>
                </a:p>
              </p:txBody>
            </p:sp>
          </mc:Choice>
          <mc:Fallback xmlns="">
            <p:sp>
              <p:nvSpPr>
                <p:cNvPr id="314" name="文本框 313"/>
                <p:cNvSpPr txBox="1">
                  <a:spLocks noRot="1" noChangeAspect="1" noMove="1" noResize="1" noEditPoints="1" noAdjustHandles="1" noChangeArrowheads="1" noChangeShapeType="1" noTextEdit="1"/>
                </p:cNvSpPr>
                <p:nvPr/>
              </p:nvSpPr>
              <p:spPr>
                <a:xfrm>
                  <a:off x="4037639" y="5606990"/>
                  <a:ext cx="534185" cy="380873"/>
                </a:xfrm>
                <a:prstGeom prst="rect">
                  <a:avLst/>
                </a:prstGeom>
                <a:blipFill rotWithShape="1">
                  <a:blip r:embed="rId6"/>
                  <a:stretch>
                    <a:fillRect l="-12500" t="-17742" r="-3409" b="-145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15" name="文本框 314"/>
                <p:cNvSpPr txBox="1"/>
                <p:nvPr/>
              </p:nvSpPr>
              <p:spPr>
                <a:xfrm>
                  <a:off x="4897949" y="4741748"/>
                  <a:ext cx="534185" cy="3808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𝑈</m:t>
                                </m:r>
                              </m:e>
                            </m:acc>
                          </m:e>
                          <m:sub>
                            <m:r>
                              <a:rPr lang="en-US" altLang="zh-CN" sz="2400" i="1" smtClean="0">
                                <a:solidFill>
                                  <a:srgbClr val="FF0000"/>
                                </a:solidFill>
                                <a:latin typeface="Cambria Math" panose="02040503050406030204" pitchFamily="18" charset="0"/>
                              </a:rPr>
                              <m:t>3</m:t>
                            </m:r>
                            <m:r>
                              <a:rPr lang="en-US" altLang="zh-CN" sz="2400" i="1">
                                <a:solidFill>
                                  <a:srgbClr val="FF0000"/>
                                </a:solidFill>
                                <a:latin typeface="Cambria Math" panose="02040503050406030204" pitchFamily="18" charset="0"/>
                              </a:rPr>
                              <m:t>1</m:t>
                            </m:r>
                          </m:sub>
                        </m:sSub>
                      </m:oMath>
                    </m:oMathPara>
                  </a14:m>
                  <a:endParaRPr lang="zh-CN" altLang="en-US" sz="2400" dirty="0">
                    <a:solidFill>
                      <a:srgbClr val="FF0000"/>
                    </a:solidFill>
                  </a:endParaRPr>
                </a:p>
              </p:txBody>
            </p:sp>
          </mc:Choice>
          <mc:Fallback xmlns="">
            <p:sp>
              <p:nvSpPr>
                <p:cNvPr id="315" name="文本框 314"/>
                <p:cNvSpPr txBox="1">
                  <a:spLocks noRot="1" noChangeAspect="1" noMove="1" noResize="1" noEditPoints="1" noAdjustHandles="1" noChangeArrowheads="1" noChangeShapeType="1" noTextEdit="1"/>
                </p:cNvSpPr>
                <p:nvPr/>
              </p:nvSpPr>
              <p:spPr>
                <a:xfrm>
                  <a:off x="4897949" y="4741748"/>
                  <a:ext cx="534185" cy="380873"/>
                </a:xfrm>
                <a:prstGeom prst="rect">
                  <a:avLst/>
                </a:prstGeom>
                <a:blipFill rotWithShape="1">
                  <a:blip r:embed="rId7"/>
                  <a:stretch>
                    <a:fillRect l="-12500" t="-17742" r="-3409" b="-14516"/>
                  </a:stretch>
                </a:blipFill>
              </p:spPr>
              <p:txBody>
                <a:bodyPr/>
                <a:lstStyle/>
                <a:p>
                  <a:r>
                    <a:rPr lang="zh-CN" altLang="en-US">
                      <a:noFill/>
                    </a:rPr>
                    <a:t> </a:t>
                  </a:r>
                  <a:endParaRPr lang="zh-CN" altLang="en-US">
                    <a:noFill/>
                  </a:endParaRPr>
                </a:p>
              </p:txBody>
            </p:sp>
          </mc:Fallback>
        </mc:AlternateContent>
        <p:cxnSp>
          <p:nvCxnSpPr>
            <p:cNvPr id="28" name="直接箭头连接符 27"/>
            <p:cNvCxnSpPr/>
            <p:nvPr/>
          </p:nvCxnSpPr>
          <p:spPr>
            <a:xfrm>
              <a:off x="2745199" y="3524219"/>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直接箭头连接符 321"/>
            <p:cNvCxnSpPr/>
            <p:nvPr/>
          </p:nvCxnSpPr>
          <p:spPr>
            <a:xfrm>
              <a:off x="3009238" y="6248348"/>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直接箭头连接符 322"/>
            <p:cNvCxnSpPr/>
            <p:nvPr/>
          </p:nvCxnSpPr>
          <p:spPr>
            <a:xfrm>
              <a:off x="2964842" y="5071042"/>
              <a:ext cx="411519"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6" name="文本框 325"/>
                <p:cNvSpPr txBox="1"/>
                <p:nvPr/>
              </p:nvSpPr>
              <p:spPr>
                <a:xfrm flipH="1">
                  <a:off x="2929540" y="4640478"/>
                  <a:ext cx="47809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smtClean="0">
                                <a:solidFill>
                                  <a:srgbClr val="FF0000"/>
                                </a:solidFill>
                                <a:latin typeface="Cambria Math" panose="02040503050406030204" pitchFamily="18" charset="0"/>
                              </a:rPr>
                              <m:t>2</m:t>
                            </m:r>
                          </m:sub>
                        </m:sSub>
                      </m:oMath>
                    </m:oMathPara>
                  </a14:m>
                  <a:endParaRPr lang="zh-CN" altLang="en-US" sz="2400" dirty="0">
                    <a:solidFill>
                      <a:srgbClr val="0000FF"/>
                    </a:solidFill>
                  </a:endParaRPr>
                </a:p>
              </p:txBody>
            </p:sp>
          </mc:Choice>
          <mc:Fallback xmlns="">
            <p:sp>
              <p:nvSpPr>
                <p:cNvPr id="326" name="文本框 325"/>
                <p:cNvSpPr txBox="1">
                  <a:spLocks noRot="1" noChangeAspect="1" noMove="1" noResize="1" noEditPoints="1" noAdjustHandles="1" noChangeArrowheads="1" noChangeShapeType="1" noTextEdit="1"/>
                </p:cNvSpPr>
                <p:nvPr/>
              </p:nvSpPr>
              <p:spPr>
                <a:xfrm flipH="1">
                  <a:off x="2929540" y="4640478"/>
                  <a:ext cx="478099" cy="380873"/>
                </a:xfrm>
                <a:prstGeom prst="rect">
                  <a:avLst/>
                </a:prstGeom>
                <a:blipFill rotWithShape="1">
                  <a:blip r:embed="rId8"/>
                  <a:stretch>
                    <a:fillRect t="-15873"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27" name="文本框 326"/>
                <p:cNvSpPr txBox="1"/>
                <p:nvPr/>
              </p:nvSpPr>
              <p:spPr>
                <a:xfrm>
                  <a:off x="2993782" y="5825564"/>
                  <a:ext cx="390934" cy="3864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a:solidFill>
                                  <a:srgbClr val="FF0000"/>
                                </a:solidFill>
                                <a:latin typeface="Cambria Math" panose="02040503050406030204" pitchFamily="18" charset="0"/>
                              </a:rPr>
                              <m:t>3</m:t>
                            </m:r>
                          </m:sub>
                        </m:sSub>
                      </m:oMath>
                    </m:oMathPara>
                  </a14:m>
                  <a:endParaRPr lang="zh-CN" altLang="en-US" sz="2400" dirty="0">
                    <a:solidFill>
                      <a:srgbClr val="0000FF"/>
                    </a:solidFill>
                  </a:endParaRPr>
                </a:p>
              </p:txBody>
            </p:sp>
          </mc:Choice>
          <mc:Fallback xmlns="">
            <p:sp>
              <p:nvSpPr>
                <p:cNvPr id="327" name="文本框 326"/>
                <p:cNvSpPr txBox="1">
                  <a:spLocks noRot="1" noChangeAspect="1" noMove="1" noResize="1" noEditPoints="1" noAdjustHandles="1" noChangeArrowheads="1" noChangeShapeType="1" noTextEdit="1"/>
                </p:cNvSpPr>
                <p:nvPr/>
              </p:nvSpPr>
              <p:spPr>
                <a:xfrm>
                  <a:off x="2993782" y="5825564"/>
                  <a:ext cx="390934" cy="386496"/>
                </a:xfrm>
                <a:prstGeom prst="rect">
                  <a:avLst/>
                </a:prstGeom>
                <a:blipFill rotWithShape="1">
                  <a:blip r:embed="rId9"/>
                  <a:stretch>
                    <a:fillRect l="-7813" t="-17460" r="-3125" b="-1269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28" name="文本框 327"/>
                <p:cNvSpPr txBox="1"/>
                <p:nvPr/>
              </p:nvSpPr>
              <p:spPr>
                <a:xfrm>
                  <a:off x="2778334" y="3122147"/>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a:rPr lang="en-US" altLang="zh-CN" sz="2400" b="0" i="1" smtClean="0">
                                <a:solidFill>
                                  <a:srgbClr val="FF0000"/>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328" name="文本框 327"/>
                <p:cNvSpPr txBox="1">
                  <a:spLocks noRot="1" noChangeAspect="1" noMove="1" noResize="1" noEditPoints="1" noAdjustHandles="1" noChangeArrowheads="1" noChangeShapeType="1" noTextEdit="1"/>
                </p:cNvSpPr>
                <p:nvPr/>
              </p:nvSpPr>
              <p:spPr>
                <a:xfrm>
                  <a:off x="2778334" y="3122147"/>
                  <a:ext cx="466978" cy="380873"/>
                </a:xfrm>
                <a:prstGeom prst="rect">
                  <a:avLst/>
                </a:prstGeom>
                <a:blipFill rotWithShape="1">
                  <a:blip r:embed="rId10"/>
                  <a:stretch>
                    <a:fillRect t="-15873" b="-12698"/>
                  </a:stretch>
                </a:blipFill>
              </p:spPr>
              <p:txBody>
                <a:bodyPr/>
                <a:lstStyle/>
                <a:p>
                  <a:r>
                    <a:rPr lang="zh-CN" altLang="en-US">
                      <a:noFill/>
                    </a:rPr>
                    <a:t> </a:t>
                  </a:r>
                  <a:endParaRPr lang="zh-CN" altLang="en-US">
                    <a:noFill/>
                  </a:endParaRPr>
                </a:p>
              </p:txBody>
            </p:sp>
          </mc:Fallback>
        </mc:AlternateContent>
        <p:grpSp>
          <p:nvGrpSpPr>
            <p:cNvPr id="115" name="组合 114"/>
            <p:cNvGrpSpPr/>
            <p:nvPr/>
          </p:nvGrpSpPr>
          <p:grpSpPr>
            <a:xfrm>
              <a:off x="86855" y="3165601"/>
              <a:ext cx="5762094" cy="3569168"/>
              <a:chOff x="1029272" y="1562775"/>
              <a:chExt cx="5804990" cy="3553318"/>
            </a:xfrm>
          </p:grpSpPr>
          <p:sp>
            <p:nvSpPr>
              <p:cNvPr id="116" name="椭圆 115"/>
              <p:cNvSpPr/>
              <p:nvPr/>
            </p:nvSpPr>
            <p:spPr>
              <a:xfrm>
                <a:off x="1469600" y="2003389"/>
                <a:ext cx="2139811" cy="2114568"/>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直接连接符 116"/>
              <p:cNvCxnSpPr/>
              <p:nvPr/>
            </p:nvCxnSpPr>
            <p:spPr>
              <a:xfrm>
                <a:off x="1625070" y="3626851"/>
                <a:ext cx="0" cy="1109458"/>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rot="-1800000">
                <a:off x="2992726" y="1910101"/>
                <a:ext cx="82416" cy="1815527"/>
                <a:chOff x="7747300" y="2147955"/>
                <a:chExt cx="90488" cy="1900838"/>
              </a:xfrm>
            </p:grpSpPr>
            <p:grpSp>
              <p:nvGrpSpPr>
                <p:cNvPr id="203" name="Group 32"/>
                <p:cNvGrpSpPr/>
                <p:nvPr/>
              </p:nvGrpSpPr>
              <p:grpSpPr bwMode="auto">
                <a:xfrm rot="5400000">
                  <a:off x="7491712" y="3066450"/>
                  <a:ext cx="601663" cy="90488"/>
                  <a:chOff x="0" y="0"/>
                  <a:chExt cx="379" cy="45"/>
                </a:xfrm>
              </p:grpSpPr>
              <p:sp>
                <p:nvSpPr>
                  <p:cNvPr id="206" name="Arc 33"/>
                  <p:cNvSpPr/>
                  <p:nvPr/>
                </p:nvSpPr>
                <p:spPr bwMode="auto">
                  <a:xfrm rot="5400000" flipH="1" flipV="1">
                    <a:off x="23"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7" name="Arc 34"/>
                  <p:cNvSpPr/>
                  <p:nvPr/>
                </p:nvSpPr>
                <p:spPr bwMode="auto">
                  <a:xfrm rot="5400000" flipH="1" flipV="1">
                    <a:off x="118"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8" name="Arc 35"/>
                  <p:cNvSpPr/>
                  <p:nvPr/>
                </p:nvSpPr>
                <p:spPr bwMode="auto">
                  <a:xfrm rot="5400000" flipH="1" flipV="1">
                    <a:off x="214"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9" name="Arc 36"/>
                  <p:cNvSpPr/>
                  <p:nvPr/>
                </p:nvSpPr>
                <p:spPr bwMode="auto">
                  <a:xfrm rot="5400000" flipH="1" flipV="1">
                    <a:off x="310"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204" name="直接连接符 203"/>
                <p:cNvCxnSpPr/>
                <p:nvPr/>
              </p:nvCxnSpPr>
              <p:spPr>
                <a:xfrm>
                  <a:off x="7750298" y="2147955"/>
                  <a:ext cx="0" cy="6784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7762050" y="3408035"/>
                  <a:ext cx="0" cy="6407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rot="12600000">
                <a:off x="1996276" y="1877576"/>
                <a:ext cx="95595" cy="1834611"/>
                <a:chOff x="7737701" y="2105205"/>
                <a:chExt cx="100087" cy="2014303"/>
              </a:xfrm>
            </p:grpSpPr>
            <p:grpSp>
              <p:nvGrpSpPr>
                <p:cNvPr id="196" name="Group 32"/>
                <p:cNvGrpSpPr/>
                <p:nvPr/>
              </p:nvGrpSpPr>
              <p:grpSpPr bwMode="auto">
                <a:xfrm rot="5400000">
                  <a:off x="7491712" y="3066450"/>
                  <a:ext cx="601663" cy="90488"/>
                  <a:chOff x="0" y="0"/>
                  <a:chExt cx="379" cy="45"/>
                </a:xfrm>
              </p:grpSpPr>
              <p:sp>
                <p:nvSpPr>
                  <p:cNvPr id="199" name="Arc 33"/>
                  <p:cNvSpPr/>
                  <p:nvPr/>
                </p:nvSpPr>
                <p:spPr bwMode="auto">
                  <a:xfrm rot="5400000" flipH="1" flipV="1">
                    <a:off x="23"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0" name="Arc 34"/>
                  <p:cNvSpPr/>
                  <p:nvPr/>
                </p:nvSpPr>
                <p:spPr bwMode="auto">
                  <a:xfrm rot="5400000" flipH="1" flipV="1">
                    <a:off x="118"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1" name="Arc 35"/>
                  <p:cNvSpPr/>
                  <p:nvPr/>
                </p:nvSpPr>
                <p:spPr bwMode="auto">
                  <a:xfrm rot="5400000" flipH="1" flipV="1">
                    <a:off x="214"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2" name="Arc 36"/>
                  <p:cNvSpPr/>
                  <p:nvPr/>
                </p:nvSpPr>
                <p:spPr bwMode="auto">
                  <a:xfrm rot="5400000" flipH="1" flipV="1">
                    <a:off x="310"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FF99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197" name="直接连接符 196"/>
                <p:cNvCxnSpPr/>
                <p:nvPr/>
              </p:nvCxnSpPr>
              <p:spPr>
                <a:xfrm>
                  <a:off x="7737701" y="2105205"/>
                  <a:ext cx="0" cy="711469"/>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a:off x="7747300" y="3408039"/>
                  <a:ext cx="0" cy="711469"/>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120" name="组合 119"/>
              <p:cNvGrpSpPr/>
              <p:nvPr/>
            </p:nvGrpSpPr>
            <p:grpSpPr>
              <a:xfrm rot="5400000">
                <a:off x="2490503" y="2746670"/>
                <a:ext cx="87557" cy="1847919"/>
                <a:chOff x="7746117" y="2090591"/>
                <a:chExt cx="91671" cy="2028914"/>
              </a:xfrm>
            </p:grpSpPr>
            <p:grpSp>
              <p:nvGrpSpPr>
                <p:cNvPr id="180" name="Group 32"/>
                <p:cNvGrpSpPr/>
                <p:nvPr/>
              </p:nvGrpSpPr>
              <p:grpSpPr bwMode="auto">
                <a:xfrm rot="5400000">
                  <a:off x="7491712" y="3066450"/>
                  <a:ext cx="601663" cy="90488"/>
                  <a:chOff x="0" y="0"/>
                  <a:chExt cx="379" cy="45"/>
                </a:xfrm>
              </p:grpSpPr>
              <p:sp>
                <p:nvSpPr>
                  <p:cNvPr id="192" name="Arc 33"/>
                  <p:cNvSpPr/>
                  <p:nvPr/>
                </p:nvSpPr>
                <p:spPr bwMode="auto">
                  <a:xfrm rot="5400000" flipH="1" flipV="1">
                    <a:off x="23"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3" name="Arc 34"/>
                  <p:cNvSpPr/>
                  <p:nvPr/>
                </p:nvSpPr>
                <p:spPr bwMode="auto">
                  <a:xfrm rot="5400000" flipH="1" flipV="1">
                    <a:off x="118"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 name="Arc 35"/>
                  <p:cNvSpPr/>
                  <p:nvPr/>
                </p:nvSpPr>
                <p:spPr bwMode="auto">
                  <a:xfrm rot="5400000" flipH="1" flipV="1">
                    <a:off x="214"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 name="Arc 36"/>
                  <p:cNvSpPr/>
                  <p:nvPr/>
                </p:nvSpPr>
                <p:spPr bwMode="auto">
                  <a:xfrm rot="5400000" flipH="1" flipV="1">
                    <a:off x="310" y="-23"/>
                    <a:ext cx="45" cy="91"/>
                  </a:xfrm>
                  <a:custGeom>
                    <a:avLst/>
                    <a:gdLst>
                      <a:gd name="T0" fmla="*/ 1122 w 22723"/>
                      <a:gd name="T1" fmla="*/ 0 h 43200"/>
                      <a:gd name="T2" fmla="*/ 22723 w 22723"/>
                      <a:gd name="T3" fmla="*/ 21600 h 43200"/>
                      <a:gd name="T4" fmla="*/ 1123 w 22723"/>
                      <a:gd name="T5" fmla="*/ 43200 h 43200"/>
                      <a:gd name="T6" fmla="*/ 0 w 22723"/>
                      <a:gd name="T7" fmla="*/ 43170 h 43200"/>
                      <a:gd name="T8" fmla="*/ 1122 w 22723"/>
                      <a:gd name="T9" fmla="*/ 0 h 43200"/>
                      <a:gd name="T10" fmla="*/ 22723 w 22723"/>
                      <a:gd name="T11" fmla="*/ 21600 h 43200"/>
                      <a:gd name="T12" fmla="*/ 1123 w 22723"/>
                      <a:gd name="T13" fmla="*/ 43200 h 43200"/>
                      <a:gd name="T14" fmla="*/ 0 w 22723"/>
                      <a:gd name="T15" fmla="*/ 43170 h 43200"/>
                      <a:gd name="T16" fmla="*/ 1123 w 22723"/>
                      <a:gd name="T17" fmla="*/ 21600 h 43200"/>
                      <a:gd name="T18" fmla="*/ 0 w 22723"/>
                      <a:gd name="T19" fmla="*/ 0 h 43200"/>
                      <a:gd name="T20" fmla="*/ 22723 w 22723"/>
                      <a:gd name="T21" fmla="*/ 43200 h 43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T18" t="T19" r="T20" b="T21"/>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close/>
                      </a:path>
                    </a:pathLst>
                  </a:custGeom>
                  <a:noFill/>
                  <a:ln w="28575" cmpd="sng">
                    <a:solidFill>
                      <a:srgbClr val="00B0F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181" name="直接连接符 180"/>
                <p:cNvCxnSpPr/>
                <p:nvPr/>
              </p:nvCxnSpPr>
              <p:spPr>
                <a:xfrm>
                  <a:off x="7746117" y="2090591"/>
                  <a:ext cx="0" cy="71146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7747299" y="3408036"/>
                  <a:ext cx="0" cy="71146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a:xfrm flipV="1">
                <a:off x="2533289" y="2019786"/>
                <a:ext cx="3880677"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22" name="直接连接符 121"/>
              <p:cNvCxnSpPr/>
              <p:nvPr/>
            </p:nvCxnSpPr>
            <p:spPr>
              <a:xfrm flipV="1">
                <a:off x="1626813" y="4736309"/>
                <a:ext cx="4823645" cy="0"/>
              </a:xfrm>
              <a:prstGeom prst="line">
                <a:avLst/>
              </a:prstGeom>
              <a:ln w="28575">
                <a:solidFill>
                  <a:srgbClr val="FF9900"/>
                </a:solidFill>
              </a:ln>
            </p:spPr>
            <p:style>
              <a:lnRef idx="1">
                <a:schemeClr val="dk1"/>
              </a:lnRef>
              <a:fillRef idx="0">
                <a:schemeClr val="dk1"/>
              </a:fillRef>
              <a:effectRef idx="0">
                <a:schemeClr val="dk1"/>
              </a:effectRef>
              <a:fontRef idx="minor">
                <a:schemeClr val="tx1"/>
              </a:fontRef>
            </p:style>
          </p:cxnSp>
          <p:cxnSp>
            <p:nvCxnSpPr>
              <p:cNvPr id="123" name="直接连接符 122"/>
              <p:cNvCxnSpPr/>
              <p:nvPr/>
            </p:nvCxnSpPr>
            <p:spPr>
              <a:xfrm flipV="1">
                <a:off x="3468807" y="3614897"/>
                <a:ext cx="2973976" cy="0"/>
              </a:xfrm>
              <a:prstGeom prst="line">
                <a:avLst/>
              </a:prstGeom>
              <a:ln w="28575">
                <a:solidFill>
                  <a:srgbClr val="00B0F0"/>
                </a:solidFill>
              </a:ln>
            </p:spPr>
            <p:style>
              <a:lnRef idx="1">
                <a:schemeClr val="dk1"/>
              </a:lnRef>
              <a:fillRef idx="0">
                <a:schemeClr val="dk1"/>
              </a:fillRef>
              <a:effectRef idx="0">
                <a:schemeClr val="dk1"/>
              </a:effectRef>
              <a:fontRef idx="minor">
                <a:schemeClr val="tx1"/>
              </a:fontRef>
            </p:style>
          </p:cxnSp>
          <p:sp>
            <p:nvSpPr>
              <p:cNvPr id="124" name="椭圆 123"/>
              <p:cNvSpPr/>
              <p:nvPr/>
            </p:nvSpPr>
            <p:spPr>
              <a:xfrm>
                <a:off x="6396826" y="1960627"/>
                <a:ext cx="108804" cy="10752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6419198" y="3555173"/>
                <a:ext cx="108804" cy="10752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6438203" y="4671183"/>
                <a:ext cx="108804" cy="107520"/>
              </a:xfrm>
              <a:prstGeom prst="ellipse">
                <a:avLst/>
              </a:prstGeom>
              <a:noFill/>
              <a:ln w="28575">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 Box 21"/>
              <p:cNvSpPr txBox="1">
                <a:spLocks noChangeArrowheads="1"/>
              </p:cNvSpPr>
              <p:nvPr/>
            </p:nvSpPr>
            <p:spPr bwMode="auto">
              <a:xfrm>
                <a:off x="2255928" y="1562775"/>
                <a:ext cx="5293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200" b="1" dirty="0">
                    <a:solidFill>
                      <a:srgbClr val="FF0000"/>
                    </a:solidFill>
                  </a:rPr>
                  <a:t>U</a:t>
                </a:r>
                <a:r>
                  <a:rPr lang="en-US" altLang="zh-CN" sz="2200" b="1" dirty="0">
                    <a:solidFill>
                      <a:srgbClr val="FF0000"/>
                    </a:solidFill>
                  </a:rPr>
                  <a:t>1</a:t>
                </a:r>
                <a:endParaRPr lang="zh-CN" altLang="zh-CN" sz="2200" b="1" baseline="-25000" dirty="0">
                  <a:solidFill>
                    <a:srgbClr val="FF0000"/>
                  </a:solidFill>
                </a:endParaRPr>
              </a:p>
            </p:txBody>
          </p:sp>
          <p:sp>
            <p:nvSpPr>
              <p:cNvPr id="175" name="Text Box 22"/>
              <p:cNvSpPr txBox="1">
                <a:spLocks noChangeArrowheads="1"/>
              </p:cNvSpPr>
              <p:nvPr/>
            </p:nvSpPr>
            <p:spPr bwMode="auto">
              <a:xfrm>
                <a:off x="3359995" y="3621831"/>
                <a:ext cx="52931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200" b="1" dirty="0">
                    <a:solidFill>
                      <a:srgbClr val="00B0F0"/>
                    </a:solidFill>
                  </a:rPr>
                  <a:t>V</a:t>
                </a:r>
                <a:r>
                  <a:rPr lang="en-US" altLang="zh-CN" sz="2200" b="1" dirty="0">
                    <a:solidFill>
                      <a:srgbClr val="00B0F0"/>
                    </a:solidFill>
                  </a:rPr>
                  <a:t>1</a:t>
                </a:r>
                <a:endParaRPr lang="zh-CN" altLang="zh-CN" sz="2200" b="1" baseline="-25000" dirty="0">
                  <a:solidFill>
                    <a:srgbClr val="00B0F0"/>
                  </a:solidFill>
                </a:endParaRPr>
              </a:p>
            </p:txBody>
          </p:sp>
          <p:sp>
            <p:nvSpPr>
              <p:cNvPr id="176" name="Text Box 8"/>
              <p:cNvSpPr txBox="1">
                <a:spLocks noChangeArrowheads="1"/>
              </p:cNvSpPr>
              <p:nvPr/>
            </p:nvSpPr>
            <p:spPr bwMode="auto">
              <a:xfrm>
                <a:off x="1029272" y="3535040"/>
                <a:ext cx="6098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2200" b="1" dirty="0">
                    <a:solidFill>
                      <a:srgbClr val="FF9900"/>
                    </a:solidFill>
                  </a:rPr>
                  <a:t>W</a:t>
                </a:r>
                <a:r>
                  <a:rPr lang="en-US" altLang="zh-CN" sz="2200" b="1" dirty="0">
                    <a:solidFill>
                      <a:srgbClr val="FF9900"/>
                    </a:solidFill>
                  </a:rPr>
                  <a:t>1</a:t>
                </a:r>
                <a:endParaRPr lang="zh-CN" altLang="zh-CN" sz="2200" b="1" baseline="-25000" dirty="0">
                  <a:solidFill>
                    <a:srgbClr val="FF9900"/>
                  </a:solidFill>
                </a:endParaRPr>
              </a:p>
            </p:txBody>
          </p:sp>
          <p:sp>
            <p:nvSpPr>
              <p:cNvPr id="177" name="Text Box 21"/>
              <p:cNvSpPr txBox="1">
                <a:spLocks noChangeArrowheads="1"/>
              </p:cNvSpPr>
              <p:nvPr/>
            </p:nvSpPr>
            <p:spPr bwMode="auto">
              <a:xfrm>
                <a:off x="6227319" y="2049373"/>
                <a:ext cx="484428" cy="400110"/>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FF0000"/>
                    </a:solidFill>
                  </a:rPr>
                  <a:t>L1</a:t>
                </a:r>
                <a:endParaRPr lang="zh-CN" altLang="zh-CN" sz="2000" b="1" baseline="-25000" dirty="0">
                  <a:solidFill>
                    <a:srgbClr val="FF0000"/>
                  </a:solidFill>
                </a:endParaRPr>
              </a:p>
            </p:txBody>
          </p:sp>
          <p:sp>
            <p:nvSpPr>
              <p:cNvPr id="178" name="Text Box 21"/>
              <p:cNvSpPr txBox="1">
                <a:spLocks noChangeArrowheads="1"/>
              </p:cNvSpPr>
              <p:nvPr/>
            </p:nvSpPr>
            <p:spPr bwMode="auto">
              <a:xfrm>
                <a:off x="6349834" y="3722526"/>
                <a:ext cx="484428" cy="400110"/>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00B0F0"/>
                    </a:solidFill>
                  </a:rPr>
                  <a:t>L2</a:t>
                </a:r>
                <a:endParaRPr lang="zh-CN" altLang="zh-CN" sz="2000" b="1" baseline="-25000" dirty="0">
                  <a:solidFill>
                    <a:srgbClr val="00B0F0"/>
                  </a:solidFill>
                </a:endParaRPr>
              </a:p>
            </p:txBody>
          </p:sp>
          <p:sp>
            <p:nvSpPr>
              <p:cNvPr id="179" name="Text Box 21"/>
              <p:cNvSpPr txBox="1">
                <a:spLocks noChangeArrowheads="1"/>
              </p:cNvSpPr>
              <p:nvPr/>
            </p:nvSpPr>
            <p:spPr bwMode="auto">
              <a:xfrm>
                <a:off x="6330213" y="4715983"/>
                <a:ext cx="484428" cy="400110"/>
              </a:xfrm>
              <a:prstGeom prst="rect">
                <a:avLst/>
              </a:prstGeom>
              <a:noFill/>
              <a:ln>
                <a:noFill/>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dirty="0">
                    <a:solidFill>
                      <a:srgbClr val="FF9900"/>
                    </a:solidFill>
                  </a:rPr>
                  <a:t>L3</a:t>
                </a:r>
                <a:endParaRPr lang="zh-CN" altLang="zh-CN" sz="2000" b="1" baseline="-25000" dirty="0">
                  <a:solidFill>
                    <a:srgbClr val="FF9900"/>
                  </a:solidFill>
                </a:endParaRPr>
              </a:p>
            </p:txBody>
          </p:sp>
        </p:grpSp>
        <p:cxnSp>
          <p:nvCxnSpPr>
            <p:cNvPr id="214" name="直接箭头连接符 213"/>
            <p:cNvCxnSpPr/>
            <p:nvPr/>
          </p:nvCxnSpPr>
          <p:spPr>
            <a:xfrm rot="28680000" flipH="1">
              <a:off x="1760522" y="4157108"/>
              <a:ext cx="393364" cy="6779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直接箭头连接符 214"/>
            <p:cNvCxnSpPr/>
            <p:nvPr/>
          </p:nvCxnSpPr>
          <p:spPr>
            <a:xfrm rot="25200000" flipH="1">
              <a:off x="1374899" y="4751841"/>
              <a:ext cx="393364" cy="677994"/>
            </a:xfrm>
            <a:prstGeom prst="straightConnector1">
              <a:avLst/>
            </a:prstGeom>
            <a:ln w="28575">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p:nvPr/>
          </p:nvCxnSpPr>
          <p:spPr>
            <a:xfrm rot="32400000" flipH="1">
              <a:off x="1071123" y="4164127"/>
              <a:ext cx="393364" cy="677994"/>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1744258" y="3601040"/>
              <a:ext cx="842113" cy="1416802"/>
              <a:chOff x="1744258" y="3601040"/>
              <a:chExt cx="842113" cy="1416802"/>
            </a:xfrm>
          </p:grpSpPr>
          <p:sp>
            <p:nvSpPr>
              <p:cNvPr id="78" name="Text Box 48"/>
              <p:cNvSpPr txBox="1">
                <a:spLocks noChangeArrowheads="1"/>
              </p:cNvSpPr>
              <p:nvPr/>
            </p:nvSpPr>
            <p:spPr bwMode="auto">
              <a:xfrm>
                <a:off x="2335538" y="4630799"/>
                <a:ext cx="250833" cy="38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0000"/>
                    </a:solidFill>
                  </a:rPr>
                  <a:t>–</a:t>
                </a:r>
              </a:p>
            </p:txBody>
          </p:sp>
          <p:sp>
            <p:nvSpPr>
              <p:cNvPr id="79" name="Text Box 46"/>
              <p:cNvSpPr txBox="1">
                <a:spLocks noChangeArrowheads="1"/>
              </p:cNvSpPr>
              <p:nvPr/>
            </p:nvSpPr>
            <p:spPr bwMode="auto">
              <a:xfrm>
                <a:off x="1744258" y="3601040"/>
                <a:ext cx="268033" cy="3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0000"/>
                    </a:solidFill>
                  </a:rPr>
                  <a:t>+</a:t>
                </a:r>
                <a:endParaRPr lang="zh-CN" altLang="zh-CN" sz="1600" b="1" dirty="0">
                  <a:solidFill>
                    <a:srgbClr val="FF0000"/>
                  </a:solidFill>
                </a:endParaRPr>
              </a:p>
            </p:txBody>
          </p:sp>
          <mc:AlternateContent xmlns:mc="http://schemas.openxmlformats.org/markup-compatibility/2006" xmlns:a14="http://schemas.microsoft.com/office/drawing/2010/main">
            <mc:Choice Requires="a14">
              <p:sp>
                <p:nvSpPr>
                  <p:cNvPr id="80" name="文本框 79"/>
                  <p:cNvSpPr txBox="1"/>
                  <p:nvPr/>
                </p:nvSpPr>
                <p:spPr>
                  <a:xfrm flipH="1">
                    <a:off x="2105348" y="4027393"/>
                    <a:ext cx="47261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a:solidFill>
                                        <a:srgbClr val="FF0000"/>
                                      </a:solidFill>
                                      <a:latin typeface="Cambria Math" panose="02040503050406030204" pitchFamily="18" charset="0"/>
                                    </a:rPr>
                                    <m:t>𝐸</m:t>
                                  </m:r>
                                </m:e>
                              </m:acc>
                            </m:e>
                            <m:sub>
                              <m:r>
                                <a:rPr lang="en-US" altLang="zh-CN" sz="2400" b="0" i="1" smtClean="0">
                                  <a:solidFill>
                                    <a:srgbClr val="FF0000"/>
                                  </a:solidFill>
                                  <a:latin typeface="Cambria Math" panose="02040503050406030204" pitchFamily="18" charset="0"/>
                                </a:rPr>
                                <m:t>1</m:t>
                              </m:r>
                            </m:sub>
                          </m:sSub>
                        </m:oMath>
                      </m:oMathPara>
                    </a14:m>
                    <a:endParaRPr lang="zh-CN" altLang="en-US" sz="2400" dirty="0">
                      <a:solidFill>
                        <a:srgbClr val="0000FF"/>
                      </a:solidFill>
                    </a:endParaRPr>
                  </a:p>
                </p:txBody>
              </p:sp>
            </mc:Choice>
            <mc:Fallback xmlns="">
              <p:sp>
                <p:nvSpPr>
                  <p:cNvPr id="80" name="文本框 79"/>
                  <p:cNvSpPr txBox="1">
                    <a:spLocks noRot="1" noChangeAspect="1" noMove="1" noResize="1" noEditPoints="1" noAdjustHandles="1" noChangeArrowheads="1" noChangeShapeType="1" noTextEdit="1"/>
                  </p:cNvSpPr>
                  <p:nvPr/>
                </p:nvSpPr>
                <p:spPr>
                  <a:xfrm flipH="1">
                    <a:off x="2105348" y="4027393"/>
                    <a:ext cx="472619" cy="380873"/>
                  </a:xfrm>
                  <a:prstGeom prst="rect">
                    <a:avLst/>
                  </a:prstGeom>
                  <a:blipFill rotWithShape="1">
                    <a:blip r:embed="rId11"/>
                    <a:stretch>
                      <a:fillRect l="-5128" t="-17742" b="-14516"/>
                    </a:stretch>
                  </a:blipFill>
                </p:spPr>
                <p:txBody>
                  <a:bodyPr/>
                  <a:lstStyle/>
                  <a:p>
                    <a:r>
                      <a:rPr lang="zh-CN" altLang="en-US">
                        <a:noFill/>
                      </a:rPr>
                      <a:t> </a:t>
                    </a:r>
                    <a:endParaRPr lang="zh-CN" altLang="en-US">
                      <a:noFill/>
                    </a:endParaRPr>
                  </a:p>
                </p:txBody>
              </p:sp>
            </mc:Fallback>
          </mc:AlternateContent>
        </p:grpSp>
        <p:grpSp>
          <p:nvGrpSpPr>
            <p:cNvPr id="81" name="组合 80"/>
            <p:cNvGrpSpPr/>
            <p:nvPr/>
          </p:nvGrpSpPr>
          <p:grpSpPr>
            <a:xfrm>
              <a:off x="907730" y="5161948"/>
              <a:ext cx="1310166" cy="548341"/>
              <a:chOff x="907730" y="5161948"/>
              <a:chExt cx="1310166" cy="548341"/>
            </a:xfrm>
          </p:grpSpPr>
          <p:sp>
            <p:nvSpPr>
              <p:cNvPr id="82" name="Text Box 49"/>
              <p:cNvSpPr txBox="1">
                <a:spLocks noChangeArrowheads="1"/>
              </p:cNvSpPr>
              <p:nvPr/>
            </p:nvSpPr>
            <p:spPr bwMode="auto">
              <a:xfrm>
                <a:off x="907730" y="5161948"/>
                <a:ext cx="306733" cy="38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00B0F0"/>
                    </a:solidFill>
                  </a:rPr>
                  <a:t>– </a:t>
                </a:r>
              </a:p>
            </p:txBody>
          </p:sp>
          <p:sp>
            <p:nvSpPr>
              <p:cNvPr id="83" name="Text Box 47"/>
              <p:cNvSpPr txBox="1">
                <a:spLocks noChangeArrowheads="1"/>
              </p:cNvSpPr>
              <p:nvPr/>
            </p:nvSpPr>
            <p:spPr bwMode="auto">
              <a:xfrm>
                <a:off x="1949863" y="5194343"/>
                <a:ext cx="268033" cy="3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00B0F0"/>
                    </a:solidFill>
                  </a:rPr>
                  <a:t>+</a:t>
                </a:r>
              </a:p>
            </p:txBody>
          </p:sp>
          <mc:AlternateContent xmlns:mc="http://schemas.openxmlformats.org/markup-compatibility/2006" xmlns:a14="http://schemas.microsoft.com/office/drawing/2010/main">
            <mc:Choice Requires="a14">
              <p:sp>
                <p:nvSpPr>
                  <p:cNvPr id="84" name="文本框 83"/>
                  <p:cNvSpPr txBox="1"/>
                  <p:nvPr/>
                </p:nvSpPr>
                <p:spPr>
                  <a:xfrm flipH="1">
                    <a:off x="1475940" y="5329416"/>
                    <a:ext cx="47261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B0F0"/>
                                  </a:solidFill>
                                  <a:latin typeface="Cambria Math" panose="02040503050406030204" pitchFamily="18" charset="0"/>
                                </a:rPr>
                              </m:ctrlPr>
                            </m:sSubPr>
                            <m:e>
                              <m:acc>
                                <m:accPr>
                                  <m:chr m:val="̇"/>
                                  <m:ctrlPr>
                                    <a:rPr lang="en-US" altLang="zh-CN" sz="2400" i="1" smtClean="0">
                                      <a:solidFill>
                                        <a:srgbClr val="00B0F0"/>
                                      </a:solidFill>
                                      <a:latin typeface="Cambria Math" panose="02040503050406030204" pitchFamily="18" charset="0"/>
                                    </a:rPr>
                                  </m:ctrlPr>
                                </m:accPr>
                                <m:e>
                                  <m:r>
                                    <a:rPr lang="en-US" altLang="zh-CN" sz="2400" b="0" i="1">
                                      <a:solidFill>
                                        <a:srgbClr val="00B0F0"/>
                                      </a:solidFill>
                                      <a:latin typeface="Cambria Math" panose="02040503050406030204" pitchFamily="18" charset="0"/>
                                    </a:rPr>
                                    <m:t>𝐸</m:t>
                                  </m:r>
                                </m:e>
                              </m:acc>
                            </m:e>
                            <m:sub>
                              <m:r>
                                <a:rPr lang="en-US" altLang="zh-CN" sz="2400" i="1">
                                  <a:solidFill>
                                    <a:srgbClr val="00B0F0"/>
                                  </a:solidFill>
                                  <a:latin typeface="Cambria Math" panose="02040503050406030204" pitchFamily="18" charset="0"/>
                                </a:rPr>
                                <m:t>2</m:t>
                              </m:r>
                            </m:sub>
                          </m:sSub>
                        </m:oMath>
                      </m:oMathPara>
                    </a14:m>
                    <a:endParaRPr lang="zh-CN" altLang="en-US" sz="2400" dirty="0">
                      <a:solidFill>
                        <a:srgbClr val="00B0F0"/>
                      </a:solidFill>
                    </a:endParaRPr>
                  </a:p>
                </p:txBody>
              </p:sp>
            </mc:Choice>
            <mc:Fallback xmlns="">
              <p:sp>
                <p:nvSpPr>
                  <p:cNvPr id="84" name="文本框 83"/>
                  <p:cNvSpPr txBox="1">
                    <a:spLocks noRot="1" noChangeAspect="1" noMove="1" noResize="1" noEditPoints="1" noAdjustHandles="1" noChangeArrowheads="1" noChangeShapeType="1" noTextEdit="1"/>
                  </p:cNvSpPr>
                  <p:nvPr/>
                </p:nvSpPr>
                <p:spPr>
                  <a:xfrm flipH="1">
                    <a:off x="1475940" y="5329416"/>
                    <a:ext cx="472619" cy="380873"/>
                  </a:xfrm>
                  <a:prstGeom prst="rect">
                    <a:avLst/>
                  </a:prstGeom>
                  <a:blipFill rotWithShape="1">
                    <a:blip r:embed="rId11"/>
                    <a:stretch>
                      <a:fillRect l="-5128" t="-15873" b="-12698"/>
                    </a:stretch>
                  </a:blipFill>
                </p:spPr>
                <p:txBody>
                  <a:bodyPr/>
                  <a:lstStyle/>
                  <a:p>
                    <a:r>
                      <a:rPr lang="zh-CN" altLang="en-US">
                        <a:noFill/>
                      </a:rPr>
                      <a:t> </a:t>
                    </a:r>
                    <a:endParaRPr lang="zh-CN" altLang="en-US">
                      <a:noFill/>
                    </a:endParaRPr>
                  </a:p>
                </p:txBody>
              </p:sp>
            </mc:Fallback>
          </mc:AlternateContent>
        </p:grpSp>
        <p:grpSp>
          <p:nvGrpSpPr>
            <p:cNvPr id="85" name="组合 84"/>
            <p:cNvGrpSpPr/>
            <p:nvPr/>
          </p:nvGrpSpPr>
          <p:grpSpPr>
            <a:xfrm>
              <a:off x="562688" y="3567322"/>
              <a:ext cx="768599" cy="1369684"/>
              <a:chOff x="562688" y="3567322"/>
              <a:chExt cx="768599" cy="1369684"/>
            </a:xfrm>
          </p:grpSpPr>
          <p:sp>
            <p:nvSpPr>
              <p:cNvPr id="86" name="Text Box 50"/>
              <p:cNvSpPr txBox="1">
                <a:spLocks noChangeArrowheads="1"/>
              </p:cNvSpPr>
              <p:nvPr/>
            </p:nvSpPr>
            <p:spPr bwMode="auto">
              <a:xfrm>
                <a:off x="1080454" y="3567322"/>
                <a:ext cx="250833" cy="38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9900"/>
                    </a:solidFill>
                  </a:rPr>
                  <a:t>–</a:t>
                </a:r>
                <a:endParaRPr lang="zh-CN" altLang="zh-CN" sz="1600" b="1" dirty="0">
                  <a:solidFill>
                    <a:srgbClr val="FF9900"/>
                  </a:solidFill>
                </a:endParaRPr>
              </a:p>
            </p:txBody>
          </p:sp>
          <p:sp>
            <p:nvSpPr>
              <p:cNvPr id="87" name="Text Box 7"/>
              <p:cNvSpPr txBox="1">
                <a:spLocks noChangeArrowheads="1"/>
              </p:cNvSpPr>
              <p:nvPr/>
            </p:nvSpPr>
            <p:spPr bwMode="auto">
              <a:xfrm>
                <a:off x="562688" y="4545931"/>
                <a:ext cx="268033" cy="3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9900"/>
                    </a:solidFill>
                  </a:rPr>
                  <a:t>+</a:t>
                </a:r>
              </a:p>
            </p:txBody>
          </p:sp>
          <mc:AlternateContent xmlns:mc="http://schemas.openxmlformats.org/markup-compatibility/2006" xmlns:a14="http://schemas.microsoft.com/office/drawing/2010/main">
            <mc:Choice Requires="a14">
              <p:sp>
                <p:nvSpPr>
                  <p:cNvPr id="88" name="文本框 87"/>
                  <p:cNvSpPr txBox="1"/>
                  <p:nvPr/>
                </p:nvSpPr>
                <p:spPr>
                  <a:xfrm flipH="1">
                    <a:off x="671420" y="3991287"/>
                    <a:ext cx="472619"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9900"/>
                                  </a:solidFill>
                                  <a:latin typeface="Cambria Math" panose="02040503050406030204" pitchFamily="18" charset="0"/>
                                </a:rPr>
                              </m:ctrlPr>
                            </m:sSubPr>
                            <m:e>
                              <m:acc>
                                <m:accPr>
                                  <m:chr m:val="̇"/>
                                  <m:ctrlPr>
                                    <a:rPr lang="en-US" altLang="zh-CN" sz="2400" i="1" smtClean="0">
                                      <a:solidFill>
                                        <a:srgbClr val="FF9900"/>
                                      </a:solidFill>
                                      <a:latin typeface="Cambria Math" panose="02040503050406030204" pitchFamily="18" charset="0"/>
                                    </a:rPr>
                                  </m:ctrlPr>
                                </m:accPr>
                                <m:e>
                                  <m:r>
                                    <a:rPr lang="en-US" altLang="zh-CN" sz="2400" b="0" i="1">
                                      <a:solidFill>
                                        <a:srgbClr val="FF9900"/>
                                      </a:solidFill>
                                      <a:latin typeface="Cambria Math" panose="02040503050406030204" pitchFamily="18" charset="0"/>
                                    </a:rPr>
                                    <m:t>𝐸</m:t>
                                  </m:r>
                                </m:e>
                              </m:acc>
                            </m:e>
                            <m:sub>
                              <m:r>
                                <a:rPr lang="en-US" altLang="zh-CN" sz="2400" i="1" smtClean="0">
                                  <a:solidFill>
                                    <a:srgbClr val="FF9900"/>
                                  </a:solidFill>
                                  <a:latin typeface="Cambria Math" panose="02040503050406030204" pitchFamily="18" charset="0"/>
                                </a:rPr>
                                <m:t>3</m:t>
                              </m:r>
                            </m:sub>
                          </m:sSub>
                        </m:oMath>
                      </m:oMathPara>
                    </a14:m>
                    <a:endParaRPr lang="zh-CN" altLang="en-US" sz="2400" dirty="0">
                      <a:solidFill>
                        <a:srgbClr val="FF9900"/>
                      </a:solidFill>
                    </a:endParaRPr>
                  </a:p>
                </p:txBody>
              </p:sp>
            </mc:Choice>
            <mc:Fallback xmlns="">
              <p:sp>
                <p:nvSpPr>
                  <p:cNvPr id="88" name="文本框 87"/>
                  <p:cNvSpPr txBox="1">
                    <a:spLocks noRot="1" noChangeAspect="1" noMove="1" noResize="1" noEditPoints="1" noAdjustHandles="1" noChangeArrowheads="1" noChangeShapeType="1" noTextEdit="1"/>
                  </p:cNvSpPr>
                  <p:nvPr/>
                </p:nvSpPr>
                <p:spPr>
                  <a:xfrm flipH="1">
                    <a:off x="671420" y="3991287"/>
                    <a:ext cx="472619" cy="380873"/>
                  </a:xfrm>
                  <a:prstGeom prst="rect">
                    <a:avLst/>
                  </a:prstGeom>
                  <a:blipFill rotWithShape="1">
                    <a:blip r:embed="rId11"/>
                    <a:stretch>
                      <a:fillRect l="-5128" t="-17742" b="-14516"/>
                    </a:stretch>
                  </a:blipFill>
                </p:spPr>
                <p:txBody>
                  <a:bodyPr/>
                  <a:lstStyle/>
                  <a:p>
                    <a:r>
                      <a:rPr lang="zh-CN" altLang="en-US">
                        <a:noFill/>
                      </a:rPr>
                      <a:t> </a:t>
                    </a:r>
                    <a:endParaRPr lang="zh-CN" altLang="en-US">
                      <a:noFill/>
                    </a:endParaRPr>
                  </a:p>
                </p:txBody>
              </p:sp>
            </mc:Fallback>
          </mc:AlternateContent>
        </p:grpSp>
        <mc:AlternateContent xmlns:mc="http://schemas.openxmlformats.org/markup-compatibility/2006" xmlns:a14="http://schemas.microsoft.com/office/drawing/2010/main">
          <mc:Choice Requires="a14">
            <p:sp>
              <p:nvSpPr>
                <p:cNvPr id="91" name="文本框 90"/>
                <p:cNvSpPr txBox="1"/>
                <p:nvPr/>
              </p:nvSpPr>
              <p:spPr>
                <a:xfrm>
                  <a:off x="1625424" y="4362360"/>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0000"/>
                                </a:solidFill>
                                <a:latin typeface="Cambria Math" panose="02040503050406030204" pitchFamily="18" charset="0"/>
                              </a:rPr>
                            </m:ctrlPr>
                          </m:sSubPr>
                          <m:e>
                            <m:acc>
                              <m:accPr>
                                <m:chr m:val="̇"/>
                                <m:ctrlPr>
                                  <a:rPr lang="en-US" altLang="zh-CN" sz="2400" i="1" smtClean="0">
                                    <a:solidFill>
                                      <a:srgbClr val="FF0000"/>
                                    </a:solidFill>
                                    <a:latin typeface="Cambria Math" panose="02040503050406030204" pitchFamily="18" charset="0"/>
                                  </a:rPr>
                                </m:ctrlPr>
                              </m:accPr>
                              <m:e>
                                <m:r>
                                  <a:rPr lang="en-US" altLang="zh-CN" sz="2400" b="0" i="1" smtClean="0">
                                    <a:solidFill>
                                      <a:srgbClr val="FF0000"/>
                                    </a:solidFill>
                                    <a:latin typeface="Cambria Math" panose="02040503050406030204" pitchFamily="18" charset="0"/>
                                  </a:rPr>
                                  <m:t>𝐼</m:t>
                                </m:r>
                              </m:e>
                            </m:acc>
                          </m:e>
                          <m:sub>
                            <m:r>
                              <m:rPr>
                                <m:sty m:val="p"/>
                              </m:rPr>
                              <a:rPr lang="en-US" altLang="zh-CN" sz="2400" i="1">
                                <a:solidFill>
                                  <a:srgbClr val="FF0000"/>
                                </a:solidFill>
                                <a:latin typeface="Cambria Math" panose="02040503050406030204" pitchFamily="18" charset="0"/>
                              </a:rPr>
                              <m:t>U</m:t>
                            </m:r>
                          </m:sub>
                        </m:sSub>
                      </m:oMath>
                    </m:oMathPara>
                  </a14:m>
                  <a:endParaRPr lang="zh-CN" altLang="en-US" sz="2400" dirty="0">
                    <a:solidFill>
                      <a:srgbClr val="0000FF"/>
                    </a:solidFill>
                  </a:endParaRPr>
                </a:p>
              </p:txBody>
            </p:sp>
          </mc:Choice>
          <mc:Fallback xmlns="">
            <p:sp>
              <p:nvSpPr>
                <p:cNvPr id="91" name="文本框 90"/>
                <p:cNvSpPr txBox="1">
                  <a:spLocks noRot="1" noChangeAspect="1" noMove="1" noResize="1" noEditPoints="1" noAdjustHandles="1" noChangeArrowheads="1" noChangeShapeType="1" noTextEdit="1"/>
                </p:cNvSpPr>
                <p:nvPr/>
              </p:nvSpPr>
              <p:spPr>
                <a:xfrm>
                  <a:off x="1625424" y="4362360"/>
                  <a:ext cx="466978" cy="380873"/>
                </a:xfrm>
                <a:prstGeom prst="rect">
                  <a:avLst/>
                </a:prstGeom>
                <a:blipFill rotWithShape="1">
                  <a:blip r:embed="rId12"/>
                  <a:stretch>
                    <a:fillRect l="-2632" t="-17742" b="-1612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92" name="文本框 91"/>
                <p:cNvSpPr txBox="1"/>
                <p:nvPr/>
              </p:nvSpPr>
              <p:spPr>
                <a:xfrm>
                  <a:off x="1913243" y="4843416"/>
                  <a:ext cx="466978" cy="3808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B0F0"/>
                                </a:solidFill>
                                <a:latin typeface="Cambria Math" panose="02040503050406030204" pitchFamily="18" charset="0"/>
                              </a:rPr>
                            </m:ctrlPr>
                          </m:sSubPr>
                          <m:e>
                            <m:acc>
                              <m:accPr>
                                <m:chr m:val="̇"/>
                                <m:ctrlPr>
                                  <a:rPr lang="en-US" altLang="zh-CN" sz="2400" i="1" smtClean="0">
                                    <a:solidFill>
                                      <a:srgbClr val="00B0F0"/>
                                    </a:solidFill>
                                    <a:latin typeface="Cambria Math" panose="02040503050406030204" pitchFamily="18" charset="0"/>
                                  </a:rPr>
                                </m:ctrlPr>
                              </m:accPr>
                              <m:e>
                                <m:r>
                                  <a:rPr lang="en-US" altLang="zh-CN" sz="2400" b="0" i="1" smtClean="0">
                                    <a:solidFill>
                                      <a:srgbClr val="00B0F0"/>
                                    </a:solidFill>
                                    <a:latin typeface="Cambria Math" panose="02040503050406030204" pitchFamily="18" charset="0"/>
                                  </a:rPr>
                                  <m:t>𝐼</m:t>
                                </m:r>
                              </m:e>
                            </m:acc>
                          </m:e>
                          <m:sub>
                            <m:r>
                              <m:rPr>
                                <m:sty m:val="p"/>
                              </m:rPr>
                              <a:rPr lang="en-US" altLang="zh-CN" sz="2400" i="1">
                                <a:solidFill>
                                  <a:srgbClr val="00B0F0"/>
                                </a:solidFill>
                                <a:latin typeface="Cambria Math" panose="02040503050406030204" pitchFamily="18" charset="0"/>
                              </a:rPr>
                              <m:t>V</m:t>
                            </m:r>
                          </m:sub>
                        </m:sSub>
                      </m:oMath>
                    </m:oMathPara>
                  </a14:m>
                  <a:endParaRPr lang="zh-CN" altLang="en-US" sz="2400" dirty="0">
                    <a:solidFill>
                      <a:srgbClr val="00B0F0"/>
                    </a:solidFill>
                  </a:endParaRPr>
                </a:p>
              </p:txBody>
            </p:sp>
          </mc:Choice>
          <mc:Fallback xmlns="">
            <p:sp>
              <p:nvSpPr>
                <p:cNvPr id="92" name="文本框 91"/>
                <p:cNvSpPr txBox="1">
                  <a:spLocks noRot="1" noChangeAspect="1" noMove="1" noResize="1" noEditPoints="1" noAdjustHandles="1" noChangeArrowheads="1" noChangeShapeType="1" noTextEdit="1"/>
                </p:cNvSpPr>
                <p:nvPr/>
              </p:nvSpPr>
              <p:spPr>
                <a:xfrm>
                  <a:off x="1913243" y="4843416"/>
                  <a:ext cx="466978" cy="380873"/>
                </a:xfrm>
                <a:prstGeom prst="rect">
                  <a:avLst/>
                </a:prstGeom>
                <a:blipFill rotWithShape="1">
                  <a:blip r:embed="rId13"/>
                  <a:stretch>
                    <a:fillRect l="-1316" t="-17742" b="-1612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93" name="文本框 92"/>
                <p:cNvSpPr txBox="1"/>
                <p:nvPr/>
              </p:nvSpPr>
              <p:spPr>
                <a:xfrm>
                  <a:off x="1195406" y="4532171"/>
                  <a:ext cx="466978" cy="380873"/>
                </a:xfrm>
                <a:prstGeom prst="rect">
                  <a:avLst/>
                </a:prstGeom>
                <a:no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9900"/>
                                </a:solidFill>
                                <a:latin typeface="Cambria Math" panose="02040503050406030204" pitchFamily="18" charset="0"/>
                              </a:rPr>
                            </m:ctrlPr>
                          </m:sSubPr>
                          <m:e>
                            <m:acc>
                              <m:accPr>
                                <m:chr m:val="̇"/>
                                <m:ctrlPr>
                                  <a:rPr lang="en-US" altLang="zh-CN" sz="2400" i="1" smtClean="0">
                                    <a:solidFill>
                                      <a:srgbClr val="FF9900"/>
                                    </a:solidFill>
                                    <a:latin typeface="Cambria Math" panose="02040503050406030204" pitchFamily="18" charset="0"/>
                                  </a:rPr>
                                </m:ctrlPr>
                              </m:accPr>
                              <m:e>
                                <m:r>
                                  <a:rPr lang="en-US" altLang="zh-CN" sz="2400" b="0" i="1" smtClean="0">
                                    <a:solidFill>
                                      <a:srgbClr val="FF9900"/>
                                    </a:solidFill>
                                    <a:latin typeface="Cambria Math" panose="02040503050406030204" pitchFamily="18" charset="0"/>
                                  </a:rPr>
                                  <m:t>𝐼</m:t>
                                </m:r>
                              </m:e>
                            </m:acc>
                          </m:e>
                          <m:sub>
                            <m:r>
                              <m:rPr>
                                <m:sty m:val="p"/>
                              </m:rPr>
                              <a:rPr lang="en-US" altLang="zh-CN" sz="2400" i="1">
                                <a:solidFill>
                                  <a:srgbClr val="FF9900"/>
                                </a:solidFill>
                                <a:latin typeface="Cambria Math" panose="02040503050406030204" pitchFamily="18" charset="0"/>
                              </a:rPr>
                              <m:t>W</m:t>
                            </m:r>
                          </m:sub>
                        </m:sSub>
                      </m:oMath>
                    </m:oMathPara>
                  </a14:m>
                  <a:endParaRPr lang="zh-CN" altLang="en-US" sz="2400" dirty="0">
                    <a:solidFill>
                      <a:srgbClr val="FF9900"/>
                    </a:solidFill>
                  </a:endParaRPr>
                </a:p>
              </p:txBody>
            </p:sp>
          </mc:Choice>
          <mc:Fallback xmlns="">
            <p:sp>
              <p:nvSpPr>
                <p:cNvPr id="93" name="文本框 92"/>
                <p:cNvSpPr txBox="1">
                  <a:spLocks noRot="1" noChangeAspect="1" noMove="1" noResize="1" noEditPoints="1" noAdjustHandles="1" noChangeArrowheads="1" noChangeShapeType="1" noTextEdit="1"/>
                </p:cNvSpPr>
                <p:nvPr/>
              </p:nvSpPr>
              <p:spPr>
                <a:xfrm>
                  <a:off x="1195406" y="4532171"/>
                  <a:ext cx="466978" cy="380873"/>
                </a:xfrm>
                <a:prstGeom prst="rect">
                  <a:avLst/>
                </a:prstGeom>
                <a:blipFill rotWithShape="1">
                  <a:blip r:embed="rId14"/>
                  <a:stretch>
                    <a:fillRect l="-7792" t="-15873" r="-1299" b="-14286"/>
                  </a:stretch>
                </a:blipFill>
                <a:ln>
                  <a:noFill/>
                </a:ln>
              </p:spPr>
              <p:txBody>
                <a:bodyPr/>
                <a:lstStyle/>
                <a:p>
                  <a:r>
                    <a:rPr lang="zh-CN" altLang="en-US">
                      <a:noFill/>
                    </a:rPr>
                    <a:t> </a:t>
                  </a:r>
                  <a:endParaRPr lang="zh-CN" altLang="en-US">
                    <a:noFill/>
                  </a:endParaRPr>
                </a:p>
              </p:txBody>
            </p:sp>
          </mc:Fallback>
        </mc:AlternateContent>
      </p:grpSp>
      <p:sp>
        <p:nvSpPr>
          <p:cNvPr id="98" name="灯片编号占位符 3"/>
          <p:cNvSpPr txBox="1"/>
          <p:nvPr/>
        </p:nvSpPr>
        <p:spPr>
          <a:xfrm>
            <a:off x="9436789" y="6540283"/>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5063AF-4828-4509-A510-9A5FFA849951}" type="slidenum">
              <a:rPr lang="zh-CN" altLang="en-US" sz="1600" smtClean="0"/>
              <a:t>12</a:t>
            </a:fld>
            <a:endParaRPr lang="zh-CN" altLang="en-US" sz="1600" dirty="0"/>
          </a:p>
        </p:txBody>
      </p:sp>
      <p:sp>
        <p:nvSpPr>
          <p:cNvPr id="97" name="Rectangle 12"/>
          <p:cNvSpPr>
            <a:spLocks noChangeArrowheads="1"/>
          </p:cNvSpPr>
          <p:nvPr/>
        </p:nvSpPr>
        <p:spPr bwMode="auto">
          <a:xfrm>
            <a:off x="6115470" y="2216535"/>
            <a:ext cx="296902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zh-CN" sz="26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Webdings" panose="05030102010509060703" pitchFamily="18" charset="2"/>
              </a:rPr>
              <a:t></a:t>
            </a:r>
            <a:r>
              <a:rPr lang="zh-CN" altLang="en-US" sz="2600" b="1" dirty="0">
                <a:solidFill>
                  <a:srgbClr val="C0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rPr>
              <a:t>形</a:t>
            </a:r>
            <a:r>
              <a:rPr kumimoji="1" lang="zh-CN" altLang="en-US" sz="2600" b="1" dirty="0">
                <a:solidFill>
                  <a:srgbClr val="C0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rPr>
              <a:t>联结</a:t>
            </a:r>
            <a:r>
              <a:rPr lang="zh-CN" altLang="en-US" sz="2600" b="1" dirty="0">
                <a:solidFill>
                  <a:srgbClr val="C0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rPr>
              <a:t>的特点：</a:t>
            </a:r>
            <a:endParaRPr lang="en-US" altLang="zh-CN" sz="2600" b="1" dirty="0">
              <a:solidFill>
                <a:srgbClr val="C0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9" name="矩形 98" descr="个人资料，不含照片">
                <a:extLst/>
              </p:cNvPr>
              <p:cNvSpPr/>
              <p:nvPr/>
            </p:nvSpPr>
            <p:spPr>
              <a:xfrm>
                <a:off x="6648452" y="2949584"/>
                <a:ext cx="1686019" cy="521137"/>
              </a:xfrm>
              <a:prstGeom prst="rect">
                <a:avLst/>
              </a:prstGeom>
              <a:solidFill>
                <a:schemeClr val="accent4">
                  <a:lumMod val="40000"/>
                  <a:lumOff val="60000"/>
                </a:schemeClr>
              </a:solidFill>
              <a:ln w="19050">
                <a:solidFill>
                  <a:schemeClr val="accent2">
                    <a:lumMod val="75000"/>
                  </a:schemeClr>
                </a:solidFill>
              </a:ln>
              <a:effectLst>
                <a:outerShdw blurRad="50800" dist="38100" dir="2700000" algn="tl" rotWithShape="0">
                  <a:prstClr val="black">
                    <a:alpha val="40000"/>
                  </a:prstClr>
                </a:outerShdw>
              </a:effectLst>
              <a:scene3d>
                <a:camera prst="orthographicFront"/>
                <a:lightRig rig="flat" dir="t"/>
              </a:scene3d>
              <a:sp3d prstMaterial="dkEdge"/>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txBody>
              <a:bodyPr spcFirstLastPara="0" vert="horz" wrap="square" lIns="144000" tIns="5080" rIns="5080" bIns="5080" numCol="1" spcCol="1270" rtlCol="0" anchor="ctr" anchorCtr="0">
                <a:noAutofit/>
              </a:bodyPr>
              <a:lstStyle/>
              <a:p>
                <a:pPr defTabSz="355600">
                  <a:spcBef>
                    <a:spcPct val="0"/>
                  </a:spcBef>
                </a:pPr>
                <a:endParaRPr lang="en-US" altLang="zh-CN" sz="2200" b="1" i="1" dirty="0">
                  <a:solidFill>
                    <a:srgbClr val="002060"/>
                  </a:solidFill>
                  <a:latin typeface="Cambria Math" panose="02040503050406030204" pitchFamily="18" charset="0"/>
                  <a:ea typeface="仿宋" panose="02010609060101010101" pitchFamily="49" charset="-122"/>
                </a:endParaRPr>
              </a:p>
              <a:p>
                <a:pPr defTabSz="355600">
                  <a:spcBef>
                    <a:spcPct val="0"/>
                  </a:spcBef>
                </a:pPr>
                <a14:m>
                  <m:oMathPara xmlns:m="http://schemas.openxmlformats.org/officeDocument/2006/math">
                    <m:oMathParaPr>
                      <m:jc m:val="centerGroup"/>
                    </m:oMathParaPr>
                    <m:oMath xmlns:m="http://schemas.openxmlformats.org/officeDocument/2006/math">
                      <m:sSub>
                        <m:sSubPr>
                          <m:ctrlPr>
                            <a:rPr lang="en-US" altLang="zh-CN" sz="2200" b="1" i="1" smtClean="0">
                              <a:solidFill>
                                <a:srgbClr val="002060"/>
                              </a:solidFill>
                              <a:latin typeface="Cambria Math" panose="02040503050406030204" pitchFamily="18" charset="0"/>
                              <a:ea typeface="仿宋" panose="02010609060101010101" pitchFamily="49" charset="-122"/>
                            </a:rPr>
                          </m:ctrlPr>
                        </m:sSubPr>
                        <m:e>
                          <m:r>
                            <a:rPr lang="en-US" altLang="zh-CN" sz="2200" b="1" i="1">
                              <a:solidFill>
                                <a:srgbClr val="002060"/>
                              </a:solidFill>
                              <a:latin typeface="Cambria Math" panose="02040503050406030204" pitchFamily="18" charset="0"/>
                              <a:ea typeface="仿宋" panose="02010609060101010101" pitchFamily="49" charset="-122"/>
                            </a:rPr>
                            <m:t>𝑰</m:t>
                          </m:r>
                        </m:e>
                        <m:sub>
                          <m:r>
                            <a:rPr lang="zh-CN" altLang="en-US" sz="2200" b="1" i="1">
                              <a:solidFill>
                                <a:srgbClr val="002060"/>
                              </a:solidFill>
                              <a:latin typeface="Cambria Math" panose="02040503050406030204" pitchFamily="18" charset="0"/>
                              <a:ea typeface="仿宋" panose="02010609060101010101" pitchFamily="49" charset="-122"/>
                            </a:rPr>
                            <m:t>线</m:t>
                          </m:r>
                        </m:sub>
                      </m:sSub>
                      <m:r>
                        <a:rPr lang="en-US" altLang="zh-CN" sz="2200" b="1" i="1">
                          <a:solidFill>
                            <a:srgbClr val="002060"/>
                          </a:solidFill>
                          <a:latin typeface="Cambria Math" panose="02040503050406030204" pitchFamily="18" charset="0"/>
                          <a:ea typeface="仿宋" panose="02010609060101010101" pitchFamily="49" charset="-122"/>
                        </a:rPr>
                        <m:t>=</m:t>
                      </m:r>
                      <m:sSub>
                        <m:sSubPr>
                          <m:ctrlPr>
                            <a:rPr lang="en-US" altLang="zh-CN" sz="2200" b="1" i="1">
                              <a:solidFill>
                                <a:srgbClr val="002060"/>
                              </a:solidFill>
                              <a:latin typeface="Cambria Math" panose="02040503050406030204" pitchFamily="18" charset="0"/>
                              <a:ea typeface="仿宋" panose="02010609060101010101" pitchFamily="49" charset="-122"/>
                            </a:rPr>
                          </m:ctrlPr>
                        </m:sSubPr>
                        <m:e>
                          <m:rad>
                            <m:radPr>
                              <m:degHide m:val="on"/>
                              <m:ctrlPr>
                                <a:rPr lang="en-US" altLang="zh-CN" sz="2200" b="1" i="1" smtClean="0">
                                  <a:solidFill>
                                    <a:srgbClr val="002060"/>
                                  </a:solidFill>
                                  <a:latin typeface="Cambria Math" panose="02040503050406030204" pitchFamily="18" charset="0"/>
                                  <a:ea typeface="仿宋" panose="02010609060101010101" pitchFamily="49" charset="-122"/>
                                </a:rPr>
                              </m:ctrlPr>
                            </m:radPr>
                            <m:deg/>
                            <m:e>
                              <m:r>
                                <a:rPr lang="en-US" altLang="zh-CN" sz="2200" b="1" i="1">
                                  <a:solidFill>
                                    <a:srgbClr val="002060"/>
                                  </a:solidFill>
                                  <a:latin typeface="Cambria Math" panose="02040503050406030204" pitchFamily="18" charset="0"/>
                                  <a:ea typeface="仿宋" panose="02010609060101010101" pitchFamily="49" charset="-122"/>
                                </a:rPr>
                                <m:t>3</m:t>
                              </m:r>
                            </m:e>
                          </m:rad>
                          <m:r>
                            <a:rPr lang="en-US" altLang="zh-CN" sz="2200" b="1" i="1">
                              <a:solidFill>
                                <a:srgbClr val="002060"/>
                              </a:solidFill>
                              <a:latin typeface="Cambria Math" panose="02040503050406030204" pitchFamily="18" charset="0"/>
                              <a:ea typeface="仿宋" panose="02010609060101010101" pitchFamily="49" charset="-122"/>
                            </a:rPr>
                            <m:t>𝑰</m:t>
                          </m:r>
                        </m:e>
                        <m:sub>
                          <m:r>
                            <a:rPr lang="zh-CN" altLang="en-US" sz="2200" b="1" i="1" smtClean="0">
                              <a:solidFill>
                                <a:srgbClr val="002060"/>
                              </a:solidFill>
                              <a:latin typeface="Cambria Math" panose="02040503050406030204" pitchFamily="18" charset="0"/>
                              <a:ea typeface="仿宋" panose="02010609060101010101" pitchFamily="49" charset="-122"/>
                            </a:rPr>
                            <m:t>相</m:t>
                          </m:r>
                        </m:sub>
                      </m:sSub>
                    </m:oMath>
                  </m:oMathPara>
                </a14:m>
                <a:endParaRPr lang="en-US" altLang="zh-CN" sz="2200" b="1" i="1" dirty="0">
                  <a:solidFill>
                    <a:srgbClr val="002060"/>
                  </a:solidFill>
                  <a:latin typeface="Cambria Math" panose="02040503050406030204" pitchFamily="18" charset="0"/>
                  <a:ea typeface="仿宋" panose="02010609060101010101" pitchFamily="49" charset="-122"/>
                </a:endParaRPr>
              </a:p>
              <a:p>
                <a:pPr defTabSz="355600">
                  <a:spcBef>
                    <a:spcPct val="0"/>
                  </a:spcBef>
                </a:pPr>
                <a:endParaRPr lang="zh-CN" altLang="en-US" sz="2200" b="1" dirty="0">
                  <a:solidFill>
                    <a:srgbClr val="0000FF"/>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mc:Choice>
        <mc:Fallback xmlns="">
          <p:sp>
            <p:nvSpPr>
              <p:cNvPr id="99" name="矩形 98" descr="个人资料，不含照片"/>
              <p:cNvSpPr>
                <a:spLocks noRot="1" noChangeAspect="1" noMove="1" noResize="1" noEditPoints="1" noAdjustHandles="1" noChangeArrowheads="1" noChangeShapeType="1" noTextEdit="1"/>
              </p:cNvSpPr>
              <p:nvPr/>
            </p:nvSpPr>
            <p:spPr>
              <a:xfrm>
                <a:off x="6648452" y="2949584"/>
                <a:ext cx="1686019" cy="521137"/>
              </a:xfrm>
              <a:prstGeom prst="rect">
                <a:avLst/>
              </a:prstGeom>
              <a:blipFill rotWithShape="1">
                <a:blip r:embed="rId15"/>
                <a:stretch>
                  <a:fillRect/>
                </a:stretch>
              </a:blipFill>
              <a:ln w="19050">
                <a:solidFill>
                  <a:schemeClr val="accent2">
                    <a:lumMod val="75000"/>
                  </a:schemeClr>
                </a:solidFill>
              </a:ln>
              <a:effectLst>
                <a:outerShdw blurRad="50800" dist="38100" dir="2700000" algn="tl" rotWithShape="0">
                  <a:prstClr val="black">
                    <a:alpha val="40000"/>
                  </a:prstClr>
                </a:outerShdw>
              </a:effectLst>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00" name="文本框 99"/>
              <p:cNvSpPr txBox="1"/>
              <p:nvPr/>
            </p:nvSpPr>
            <p:spPr>
              <a:xfrm>
                <a:off x="8809943" y="2262234"/>
                <a:ext cx="3001143" cy="1345946"/>
              </a:xfrm>
              <a:prstGeom prst="rect">
                <a:avLst/>
              </a:prstGeom>
              <a:solidFill>
                <a:schemeClr val="accent4">
                  <a:lumMod val="40000"/>
                  <a:lumOff val="60000"/>
                </a:schemeClr>
              </a:solidFill>
              <a:ln w="28575">
                <a:solidFill>
                  <a:srgbClr val="0000FF"/>
                </a:solidFill>
              </a:ln>
              <a:effectLst>
                <a:outerShdw blurRad="50800" dist="38100" dir="2700000" algn="tl" rotWithShape="0">
                  <a:prstClr val="black">
                    <a:alpha val="40000"/>
                  </a:prstClr>
                </a:outerShdw>
              </a:effectLst>
            </p:spPr>
            <p:txBody>
              <a:bodyPr wrap="none" rtlCol="0">
                <a:spAutoFit/>
              </a:bodyPr>
              <a:lstStyle/>
              <a:p>
                <a:pPr algn="ctr"/>
                <a14:m>
                  <m:oMath xmlns:m="http://schemas.openxmlformats.org/officeDocument/2006/math">
                    <m:sSub>
                      <m:sSubPr>
                        <m:ctrlPr>
                          <a:rPr lang="en-US" altLang="zh-CN" sz="2200" b="1" i="1" smtClean="0">
                            <a:solidFill>
                              <a:srgbClr val="002060"/>
                            </a:solidFill>
                            <a:latin typeface="Cambria Math" panose="02040503050406030204" pitchFamily="18" charset="0"/>
                            <a:ea typeface="仿宋" panose="02010609060101010101" pitchFamily="49" charset="-122"/>
                          </a:rPr>
                        </m:ctrlPr>
                      </m:sSubPr>
                      <m:e>
                        <m:acc>
                          <m:accPr>
                            <m:chr m:val="̇"/>
                            <m:ctrlPr>
                              <a:rPr lang="en-US" altLang="zh-CN" sz="2200" b="1" i="1">
                                <a:solidFill>
                                  <a:srgbClr val="002060"/>
                                </a:solidFill>
                                <a:latin typeface="Cambria Math" panose="02040503050406030204" pitchFamily="18" charset="0"/>
                                <a:ea typeface="仿宋" panose="02010609060101010101" pitchFamily="49" charset="-122"/>
                              </a:rPr>
                            </m:ctrlPr>
                          </m:accPr>
                          <m:e>
                            <m:r>
                              <a:rPr lang="en-US" altLang="zh-CN" sz="2200" b="1" i="1" smtClean="0">
                                <a:solidFill>
                                  <a:srgbClr val="002060"/>
                                </a:solidFill>
                                <a:latin typeface="Cambria Math" panose="02040503050406030204" pitchFamily="18" charset="0"/>
                                <a:ea typeface="仿宋" panose="02010609060101010101" pitchFamily="49" charset="-122"/>
                              </a:rPr>
                              <m:t>𝑼</m:t>
                            </m:r>
                          </m:e>
                        </m:acc>
                      </m:e>
                      <m:sub>
                        <m:r>
                          <a:rPr lang="zh-CN" altLang="en-US" sz="2200" b="1" i="1">
                            <a:solidFill>
                              <a:srgbClr val="002060"/>
                            </a:solidFill>
                            <a:latin typeface="Cambria Math" panose="02040503050406030204" pitchFamily="18" charset="0"/>
                            <a:ea typeface="仿宋" panose="02010609060101010101" pitchFamily="49" charset="-122"/>
                          </a:rPr>
                          <m:t>线</m:t>
                        </m:r>
                      </m:sub>
                    </m:sSub>
                  </m:oMath>
                </a14:m>
                <a:r>
                  <a:rPr lang="en-US" altLang="zh-CN" sz="2200" b="1" dirty="0">
                    <a:solidFill>
                      <a:srgbClr val="002060"/>
                    </a:solidFill>
                    <a:latin typeface="仿宋" panose="02010609060101010101" pitchFamily="49" charset="-122"/>
                    <a:ea typeface="仿宋" panose="02010609060101010101" pitchFamily="49" charset="-122"/>
                  </a:rPr>
                  <a:t>=</a:t>
                </a:r>
                <a14:m>
                  <m:oMath xmlns:m="http://schemas.openxmlformats.org/officeDocument/2006/math">
                    <m:sSub>
                      <m:sSubPr>
                        <m:ctrlPr>
                          <a:rPr lang="en-US" altLang="zh-CN" sz="2200" b="1" i="1">
                            <a:solidFill>
                              <a:srgbClr val="002060"/>
                            </a:solidFill>
                            <a:latin typeface="Cambria Math" panose="02040503050406030204" pitchFamily="18" charset="0"/>
                            <a:ea typeface="仿宋" panose="02010609060101010101" pitchFamily="49" charset="-122"/>
                          </a:rPr>
                        </m:ctrlPr>
                      </m:sSubPr>
                      <m:e>
                        <m:acc>
                          <m:accPr>
                            <m:chr m:val="̇"/>
                            <m:ctrlPr>
                              <a:rPr lang="en-US" altLang="zh-CN" sz="2200" b="1" i="1">
                                <a:solidFill>
                                  <a:srgbClr val="002060"/>
                                </a:solidFill>
                                <a:latin typeface="Cambria Math" panose="02040503050406030204" pitchFamily="18" charset="0"/>
                                <a:ea typeface="仿宋" panose="02010609060101010101" pitchFamily="49" charset="-122"/>
                              </a:rPr>
                            </m:ctrlPr>
                          </m:accPr>
                          <m:e>
                            <m:r>
                              <a:rPr lang="en-US" altLang="zh-CN" sz="2200" b="1" i="1" smtClean="0">
                                <a:solidFill>
                                  <a:srgbClr val="002060"/>
                                </a:solidFill>
                                <a:latin typeface="Cambria Math" panose="02040503050406030204" pitchFamily="18" charset="0"/>
                                <a:ea typeface="仿宋" panose="02010609060101010101" pitchFamily="49" charset="-122"/>
                              </a:rPr>
                              <m:t>𝑼</m:t>
                            </m:r>
                          </m:e>
                        </m:acc>
                      </m:e>
                      <m:sub>
                        <m:r>
                          <a:rPr lang="zh-CN" altLang="en-US" sz="2200" b="1" i="1">
                            <a:solidFill>
                              <a:srgbClr val="002060"/>
                            </a:solidFill>
                            <a:latin typeface="Cambria Math" panose="02040503050406030204" pitchFamily="18" charset="0"/>
                            <a:ea typeface="仿宋" panose="02010609060101010101" pitchFamily="49" charset="-122"/>
                          </a:rPr>
                          <m:t>相</m:t>
                        </m:r>
                      </m:sub>
                    </m:sSub>
                    <m:r>
                      <a:rPr lang="zh-CN" altLang="en-US" sz="2200" b="1" i="1" smtClean="0">
                        <a:solidFill>
                          <a:srgbClr val="002060"/>
                        </a:solidFill>
                        <a:latin typeface="Cambria Math" panose="02040503050406030204" pitchFamily="18" charset="0"/>
                        <a:ea typeface="仿宋" panose="02010609060101010101" pitchFamily="49" charset="-122"/>
                      </a:rPr>
                      <m:t>⟹</m:t>
                    </m:r>
                    <m:d>
                      <m:dPr>
                        <m:begChr m:val="{"/>
                        <m:endChr m:val=""/>
                        <m:ctrlPr>
                          <a:rPr lang="en-US" altLang="zh-CN" sz="2200" b="1" i="1" smtClean="0">
                            <a:solidFill>
                              <a:srgbClr val="002060"/>
                            </a:solidFill>
                            <a:latin typeface="Cambria Math" panose="02040503050406030204" pitchFamily="18" charset="0"/>
                            <a:ea typeface="仿宋" panose="02010609060101010101" pitchFamily="49" charset="-122"/>
                          </a:rPr>
                        </m:ctrlPr>
                      </m:dPr>
                      <m:e>
                        <m:eqArr>
                          <m:eqArrPr>
                            <m:ctrlPr>
                              <a:rPr lang="en-US" altLang="zh-CN" sz="2200" b="1" i="1" smtClean="0">
                                <a:solidFill>
                                  <a:srgbClr val="002060"/>
                                </a:solidFill>
                                <a:latin typeface="Cambria Math" panose="02040503050406030204" pitchFamily="18" charset="0"/>
                                <a:ea typeface="仿宋" panose="02010609060101010101" pitchFamily="49" charset="-122"/>
                              </a:rPr>
                            </m:ctrlPr>
                          </m:eqArrPr>
                          <m:e>
                            <m:sSub>
                              <m:sSubPr>
                                <m:ctrlPr>
                                  <a:rPr lang="en-US" altLang="zh-CN" sz="2000" i="1">
                                    <a:solidFill>
                                      <a:srgbClr val="FF0000"/>
                                    </a:solidFill>
                                    <a:latin typeface="Cambria Math" panose="02040503050406030204" pitchFamily="18" charset="0"/>
                                  </a:rPr>
                                </m:ctrlPr>
                              </m:sSubPr>
                              <m:e>
                                <m:acc>
                                  <m:accPr>
                                    <m:chr m:val="̇"/>
                                    <m:ctrlPr>
                                      <a:rPr lang="en-US" altLang="zh-CN" sz="2000" i="1">
                                        <a:solidFill>
                                          <a:srgbClr val="FF0000"/>
                                        </a:solidFill>
                                        <a:latin typeface="Cambria Math" panose="02040503050406030204" pitchFamily="18" charset="0"/>
                                      </a:rPr>
                                    </m:ctrlPr>
                                  </m:accPr>
                                  <m:e>
                                    <m:r>
                                      <a:rPr lang="en-US" altLang="zh-CN" sz="2000" i="1">
                                        <a:solidFill>
                                          <a:srgbClr val="FF0000"/>
                                        </a:solidFill>
                                        <a:latin typeface="Cambria Math" panose="02040503050406030204" pitchFamily="18" charset="0"/>
                                      </a:rPr>
                                      <m:t>𝑈</m:t>
                                    </m:r>
                                  </m:e>
                                </m:acc>
                              </m:e>
                              <m:sub>
                                <m:r>
                                  <a:rPr lang="en-US" altLang="zh-CN" sz="2000" i="1">
                                    <a:solidFill>
                                      <a:srgbClr val="FF0000"/>
                                    </a:solidFill>
                                    <a:latin typeface="Cambria Math" panose="02040503050406030204" pitchFamily="18" charset="0"/>
                                  </a:rPr>
                                  <m:t>12</m:t>
                                </m:r>
                              </m:sub>
                            </m:sSub>
                            <m:r>
                              <a:rPr lang="en-US" altLang="zh-CN" sz="2000" b="1" i="1" smtClean="0">
                                <a:solidFill>
                                  <a:srgbClr val="FF0000"/>
                                </a:solidFill>
                                <a:latin typeface="Cambria Math" panose="02040503050406030204" pitchFamily="18" charset="0"/>
                              </a:rPr>
                              <m:t>=</m:t>
                            </m:r>
                            <m:sSub>
                              <m:sSubPr>
                                <m:ctrlPr>
                                  <a:rPr lang="en-US" altLang="zh-CN" sz="2000" i="1">
                                    <a:solidFill>
                                      <a:srgbClr val="0000FF"/>
                                    </a:solidFill>
                                    <a:latin typeface="Cambria Math" panose="02040503050406030204" pitchFamily="18" charset="0"/>
                                  </a:rPr>
                                </m:ctrlPr>
                              </m:sSubPr>
                              <m:e>
                                <m:acc>
                                  <m:accPr>
                                    <m:chr m:val="̇"/>
                                    <m:ctrlPr>
                                      <a:rPr lang="en-US" altLang="zh-CN" sz="2000" i="1">
                                        <a:solidFill>
                                          <a:srgbClr val="0000FF"/>
                                        </a:solidFill>
                                        <a:latin typeface="Cambria Math" panose="02040503050406030204" pitchFamily="18" charset="0"/>
                                      </a:rPr>
                                    </m:ctrlPr>
                                  </m:accPr>
                                  <m:e>
                                    <m:r>
                                      <a:rPr lang="en-US" altLang="zh-CN" sz="2000" i="1">
                                        <a:solidFill>
                                          <a:srgbClr val="0000FF"/>
                                        </a:solidFill>
                                        <a:latin typeface="Cambria Math" panose="02040503050406030204" pitchFamily="18" charset="0"/>
                                      </a:rPr>
                                      <m:t>𝑈</m:t>
                                    </m:r>
                                  </m:e>
                                </m:acc>
                              </m:e>
                              <m:sub>
                                <m:r>
                                  <a:rPr lang="en-US" altLang="zh-CN" sz="2000" i="1">
                                    <a:solidFill>
                                      <a:srgbClr val="0000FF"/>
                                    </a:solidFill>
                                    <a:latin typeface="Cambria Math" panose="02040503050406030204" pitchFamily="18" charset="0"/>
                                  </a:rPr>
                                  <m:t>1</m:t>
                                </m:r>
                              </m:sub>
                            </m:sSub>
                          </m:e>
                          <m:e>
                            <m:sSub>
                              <m:sSubPr>
                                <m:ctrlPr>
                                  <a:rPr lang="en-US" altLang="zh-CN" sz="2000" i="1">
                                    <a:solidFill>
                                      <a:srgbClr val="FF0000"/>
                                    </a:solidFill>
                                    <a:latin typeface="Cambria Math" panose="02040503050406030204" pitchFamily="18" charset="0"/>
                                  </a:rPr>
                                </m:ctrlPr>
                              </m:sSubPr>
                              <m:e>
                                <m:acc>
                                  <m:accPr>
                                    <m:chr m:val="̇"/>
                                    <m:ctrlPr>
                                      <a:rPr lang="en-US" altLang="zh-CN" sz="2000" i="1">
                                        <a:solidFill>
                                          <a:srgbClr val="FF0000"/>
                                        </a:solidFill>
                                        <a:latin typeface="Cambria Math" panose="02040503050406030204" pitchFamily="18" charset="0"/>
                                      </a:rPr>
                                    </m:ctrlPr>
                                  </m:accPr>
                                  <m:e>
                                    <m:r>
                                      <a:rPr lang="en-US" altLang="zh-CN" sz="2000" i="1">
                                        <a:solidFill>
                                          <a:srgbClr val="FF0000"/>
                                        </a:solidFill>
                                        <a:latin typeface="Cambria Math" panose="02040503050406030204" pitchFamily="18" charset="0"/>
                                      </a:rPr>
                                      <m:t>𝑈</m:t>
                                    </m:r>
                                  </m:e>
                                </m:acc>
                              </m:e>
                              <m:sub>
                                <m:r>
                                  <a:rPr lang="en-US" altLang="zh-CN" sz="2000" i="1">
                                    <a:solidFill>
                                      <a:srgbClr val="FF0000"/>
                                    </a:solidFill>
                                    <a:latin typeface="Cambria Math" panose="02040503050406030204" pitchFamily="18" charset="0"/>
                                  </a:rPr>
                                  <m:t>23</m:t>
                                </m:r>
                              </m:sub>
                            </m:sSub>
                            <m:r>
                              <a:rPr lang="en-US" altLang="zh-CN" sz="2000" i="1" smtClean="0">
                                <a:solidFill>
                                  <a:srgbClr val="FF0000"/>
                                </a:solidFill>
                                <a:latin typeface="Cambria Math" panose="02040503050406030204" pitchFamily="18" charset="0"/>
                              </a:rPr>
                              <m:t>=</m:t>
                            </m:r>
                            <m:sSub>
                              <m:sSubPr>
                                <m:ctrlPr>
                                  <a:rPr lang="en-US" altLang="zh-CN" sz="2000" i="1">
                                    <a:solidFill>
                                      <a:srgbClr val="0000FF"/>
                                    </a:solidFill>
                                    <a:latin typeface="Cambria Math" panose="02040503050406030204" pitchFamily="18" charset="0"/>
                                  </a:rPr>
                                </m:ctrlPr>
                              </m:sSubPr>
                              <m:e>
                                <m:acc>
                                  <m:accPr>
                                    <m:chr m:val="̇"/>
                                    <m:ctrlPr>
                                      <a:rPr lang="en-US" altLang="zh-CN" sz="2000" i="1">
                                        <a:solidFill>
                                          <a:srgbClr val="0000FF"/>
                                        </a:solidFill>
                                        <a:latin typeface="Cambria Math" panose="02040503050406030204" pitchFamily="18" charset="0"/>
                                      </a:rPr>
                                    </m:ctrlPr>
                                  </m:accPr>
                                  <m:e>
                                    <m:r>
                                      <a:rPr lang="en-US" altLang="zh-CN" sz="2000" i="1">
                                        <a:solidFill>
                                          <a:srgbClr val="0000FF"/>
                                        </a:solidFill>
                                        <a:latin typeface="Cambria Math" panose="02040503050406030204" pitchFamily="18" charset="0"/>
                                      </a:rPr>
                                      <m:t>𝑈</m:t>
                                    </m:r>
                                  </m:e>
                                </m:acc>
                              </m:e>
                              <m:sub>
                                <m:r>
                                  <a:rPr lang="en-US" altLang="zh-CN" sz="2000" i="1">
                                    <a:solidFill>
                                      <a:srgbClr val="0000FF"/>
                                    </a:solidFill>
                                    <a:latin typeface="Cambria Math" panose="02040503050406030204" pitchFamily="18" charset="0"/>
                                  </a:rPr>
                                  <m:t>2</m:t>
                                </m:r>
                              </m:sub>
                            </m:sSub>
                          </m:e>
                          <m:e>
                            <m:sSub>
                              <m:sSubPr>
                                <m:ctrlPr>
                                  <a:rPr lang="en-US" altLang="zh-CN" sz="2000" i="1">
                                    <a:solidFill>
                                      <a:srgbClr val="FF0000"/>
                                    </a:solidFill>
                                    <a:latin typeface="Cambria Math" panose="02040503050406030204" pitchFamily="18" charset="0"/>
                                  </a:rPr>
                                </m:ctrlPr>
                              </m:sSubPr>
                              <m:e>
                                <m:acc>
                                  <m:accPr>
                                    <m:chr m:val="̇"/>
                                    <m:ctrlPr>
                                      <a:rPr lang="en-US" altLang="zh-CN" sz="2000" i="1">
                                        <a:solidFill>
                                          <a:srgbClr val="FF0000"/>
                                        </a:solidFill>
                                        <a:latin typeface="Cambria Math" panose="02040503050406030204" pitchFamily="18" charset="0"/>
                                      </a:rPr>
                                    </m:ctrlPr>
                                  </m:accPr>
                                  <m:e>
                                    <m:r>
                                      <a:rPr lang="en-US" altLang="zh-CN" sz="2000" i="1">
                                        <a:solidFill>
                                          <a:srgbClr val="FF0000"/>
                                        </a:solidFill>
                                        <a:latin typeface="Cambria Math" panose="02040503050406030204" pitchFamily="18" charset="0"/>
                                      </a:rPr>
                                      <m:t>𝑈</m:t>
                                    </m:r>
                                  </m:e>
                                </m:acc>
                              </m:e>
                              <m:sub>
                                <m:r>
                                  <a:rPr lang="en-US" altLang="zh-CN" sz="2000" i="1">
                                    <a:solidFill>
                                      <a:srgbClr val="FF0000"/>
                                    </a:solidFill>
                                    <a:latin typeface="Cambria Math" panose="02040503050406030204" pitchFamily="18" charset="0"/>
                                  </a:rPr>
                                  <m:t>31</m:t>
                                </m:r>
                              </m:sub>
                            </m:sSub>
                            <m:r>
                              <a:rPr lang="en-US" altLang="zh-CN" sz="2000" i="1">
                                <a:solidFill>
                                  <a:srgbClr val="FF0000"/>
                                </a:solidFill>
                                <a:latin typeface="Cambria Math" panose="02040503050406030204" pitchFamily="18" charset="0"/>
                              </a:rPr>
                              <m:t>=</m:t>
                            </m:r>
                            <m:sSub>
                              <m:sSubPr>
                                <m:ctrlPr>
                                  <a:rPr lang="en-US" altLang="zh-CN" sz="2000" i="1">
                                    <a:solidFill>
                                      <a:srgbClr val="0000FF"/>
                                    </a:solidFill>
                                    <a:latin typeface="Cambria Math" panose="02040503050406030204" pitchFamily="18" charset="0"/>
                                  </a:rPr>
                                </m:ctrlPr>
                              </m:sSubPr>
                              <m:e>
                                <m:acc>
                                  <m:accPr>
                                    <m:chr m:val="̇"/>
                                    <m:ctrlPr>
                                      <a:rPr lang="en-US" altLang="zh-CN" sz="2000" i="1">
                                        <a:solidFill>
                                          <a:srgbClr val="0000FF"/>
                                        </a:solidFill>
                                        <a:latin typeface="Cambria Math" panose="02040503050406030204" pitchFamily="18" charset="0"/>
                                      </a:rPr>
                                    </m:ctrlPr>
                                  </m:accPr>
                                  <m:e>
                                    <m:r>
                                      <a:rPr lang="en-US" altLang="zh-CN" sz="2000" i="1">
                                        <a:solidFill>
                                          <a:srgbClr val="0000FF"/>
                                        </a:solidFill>
                                        <a:latin typeface="Cambria Math" panose="02040503050406030204" pitchFamily="18" charset="0"/>
                                      </a:rPr>
                                      <m:t>𝑈</m:t>
                                    </m:r>
                                  </m:e>
                                </m:acc>
                              </m:e>
                              <m:sub>
                                <m:r>
                                  <a:rPr lang="en-US" altLang="zh-CN" sz="2000" i="1">
                                    <a:solidFill>
                                      <a:srgbClr val="0000FF"/>
                                    </a:solidFill>
                                    <a:latin typeface="Cambria Math" panose="02040503050406030204" pitchFamily="18" charset="0"/>
                                  </a:rPr>
                                  <m:t>3</m:t>
                                </m:r>
                              </m:sub>
                            </m:sSub>
                          </m:e>
                        </m:eqArr>
                      </m:e>
                    </m:d>
                  </m:oMath>
                </a14:m>
                <a:endParaRPr lang="zh-CN" altLang="en-US" sz="2200" b="1" dirty="0">
                  <a:solidFill>
                    <a:srgbClr val="0000FF"/>
                  </a:solidFill>
                  <a:latin typeface="仿宋" panose="02010609060101010101" pitchFamily="49" charset="-122"/>
                  <a:ea typeface="仿宋" panose="02010609060101010101" pitchFamily="49" charset="-122"/>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8809943" y="2262234"/>
                <a:ext cx="3001143" cy="1345946"/>
              </a:xfrm>
              <a:prstGeom prst="rect">
                <a:avLst/>
              </a:prstGeom>
              <a:blipFill rotWithShape="1">
                <a:blip r:embed="rId16"/>
                <a:stretch>
                  <a:fillRect/>
                </a:stretch>
              </a:blipFill>
              <a:ln w="28575">
                <a:solidFill>
                  <a:srgbClr val="0000FF"/>
                </a:solidFill>
              </a:ln>
              <a:effectLst>
                <a:outerShdw blurRad="50800" dist="38100" dir="2700000" algn="tl" rotWithShape="0">
                  <a:prstClr val="black">
                    <a:alpha val="40000"/>
                  </a:prstClr>
                </a:outerShdw>
              </a:effectLst>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01" name="Text Box 3"/>
              <p:cNvSpPr txBox="1">
                <a:spLocks noChangeArrowheads="1"/>
              </p:cNvSpPr>
              <p:nvPr/>
            </p:nvSpPr>
            <p:spPr bwMode="auto">
              <a:xfrm>
                <a:off x="6071383" y="3886569"/>
                <a:ext cx="5838685" cy="2377959"/>
              </a:xfrm>
              <a:prstGeom prst="rect">
                <a:avLst/>
              </a:pr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a:noFill/>
              </a:ln>
              <a:effectLst>
                <a:outerShdw blurRad="50800" dist="38100" dir="2700000" algn="tl" rotWithShape="0">
                  <a:prstClr val="black">
                    <a:alpha val="40000"/>
                  </a:prstClr>
                </a:outerShdw>
              </a:effectLs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latin typeface="华文楷体" panose="02010600040101010101" pitchFamily="2" charset="-122"/>
                    <a:ea typeface="华文楷体" panose="02010600040101010101" pitchFamily="2" charset="-122"/>
                  </a:rPr>
                  <a:t> </a:t>
                </a:r>
                <a:r>
                  <a:rPr lang="en-US" altLang="zh-CN" dirty="0">
                    <a:ln w="0"/>
                    <a:effectLst>
                      <a:outerShdw blurRad="38100" dist="19050" dir="2700000" algn="tl" rotWithShape="0">
                        <a:schemeClr val="dk1">
                          <a:alpha val="40000"/>
                        </a:schemeClr>
                      </a:outerShdw>
                    </a:effectLst>
                    <a:latin typeface="华文琥珀" panose="02010800040101010101" pitchFamily="2" charset="-122"/>
                    <a:ea typeface="华文琥珀" panose="02010800040101010101" pitchFamily="2" charset="-122"/>
                  </a:rPr>
                  <a:t>◎</a:t>
                </a:r>
                <a:r>
                  <a:rPr lang="zh-CN" altLang="zh-CN" b="1" dirty="0">
                    <a:latin typeface="仿宋" panose="02010609060101010101" pitchFamily="49" charset="-122"/>
                    <a:ea typeface="仿宋" panose="02010609060101010101" pitchFamily="49" charset="-122"/>
                  </a:rPr>
                  <a:t>在三相制电力系统中，电源的三个绕组是按</a:t>
                </a:r>
                <a:r>
                  <a:rPr lang="zh-CN" altLang="zh-CN" b="1" dirty="0">
                    <a:solidFill>
                      <a:srgbClr val="C00000"/>
                    </a:solidFill>
                    <a:latin typeface="仿宋" panose="02010609060101010101" pitchFamily="49" charset="-122"/>
                    <a:ea typeface="仿宋" panose="02010609060101010101" pitchFamily="49" charset="-122"/>
                  </a:rPr>
                  <a:t>Y</a:t>
                </a:r>
                <a:r>
                  <a:rPr lang="zh-CN" altLang="en-US" b="1" dirty="0">
                    <a:solidFill>
                      <a:srgbClr val="C00000"/>
                    </a:solidFill>
                    <a:latin typeface="仿宋" panose="02010609060101010101" pitchFamily="49" charset="-122"/>
                    <a:ea typeface="仿宋" panose="02010609060101010101" pitchFamily="49" charset="-122"/>
                  </a:rPr>
                  <a:t>形</a:t>
                </a:r>
                <a:r>
                  <a:rPr lang="zh-CN" altLang="en-US" b="1" dirty="0">
                    <a:latin typeface="仿宋" panose="02010609060101010101" pitchFamily="49" charset="-122"/>
                    <a:ea typeface="仿宋" panose="02010609060101010101" pitchFamily="49" charset="-122"/>
                  </a:rPr>
                  <a:t>或</a:t>
                </a:r>
                <a:r>
                  <a:rPr lang="zh-CN" altLang="zh-CN" b="1" dirty="0">
                    <a:solidFill>
                      <a:srgbClr val="C00000"/>
                    </a:solidFill>
                    <a:latin typeface="仿宋" panose="02010609060101010101" pitchFamily="49" charset="-122"/>
                    <a:ea typeface="仿宋" panose="02010609060101010101" pitchFamily="49" charset="-122"/>
                    <a:sym typeface="Webdings" panose="05030102010509060703" pitchFamily="18" charset="2"/>
                  </a:rPr>
                  <a:t></a:t>
                </a:r>
                <a:r>
                  <a:rPr lang="zh-CN" altLang="en-US" b="1" dirty="0">
                    <a:solidFill>
                      <a:srgbClr val="C00000"/>
                    </a:solidFill>
                    <a:latin typeface="仿宋" panose="02010609060101010101" pitchFamily="49" charset="-122"/>
                    <a:ea typeface="仿宋" panose="02010609060101010101" pitchFamily="49" charset="-122"/>
                    <a:sym typeface="Webdings" panose="05030102010509060703" pitchFamily="18" charset="2"/>
                  </a:rPr>
                  <a:t>形</a:t>
                </a:r>
                <a:r>
                  <a:rPr lang="zh-CN" altLang="en-US" b="1" dirty="0">
                    <a:latin typeface="仿宋" panose="02010609060101010101" pitchFamily="49" charset="-122"/>
                    <a:ea typeface="仿宋" panose="02010609060101010101" pitchFamily="49" charset="-122"/>
                    <a:sym typeface="Webdings" panose="05030102010509060703" pitchFamily="18" charset="2"/>
                  </a:rPr>
                  <a:t>方式</a:t>
                </a:r>
                <a:r>
                  <a:rPr lang="zh-CN" altLang="zh-CN" b="1" dirty="0">
                    <a:latin typeface="仿宋" panose="02010609060101010101" pitchFamily="49" charset="-122"/>
                    <a:ea typeface="仿宋" panose="02010609060101010101" pitchFamily="49" charset="-122"/>
                  </a:rPr>
                  <a:t>连成</a:t>
                </a:r>
                <a:r>
                  <a:rPr lang="zh-CN" altLang="en-US" b="1" dirty="0">
                    <a:latin typeface="仿宋" panose="02010609060101010101" pitchFamily="49" charset="-122"/>
                    <a:ea typeface="仿宋" panose="02010609060101010101" pitchFamily="49" charset="-122"/>
                  </a:rPr>
                  <a:t>一个</a:t>
                </a:r>
                <a:r>
                  <a:rPr lang="zh-CN" altLang="zh-CN" b="1" dirty="0">
                    <a:latin typeface="仿宋" panose="02010609060101010101" pitchFamily="49" charset="-122"/>
                    <a:ea typeface="仿宋" panose="02010609060101010101" pitchFamily="49" charset="-122"/>
                  </a:rPr>
                  <a:t>整体</a:t>
                </a:r>
                <a:r>
                  <a:rPr lang="zh-CN" altLang="en-US" b="1" dirty="0">
                    <a:latin typeface="仿宋" panose="02010609060101010101" pitchFamily="49" charset="-122"/>
                    <a:ea typeface="仿宋" panose="02010609060101010101" pitchFamily="49" charset="-122"/>
                  </a:rPr>
                  <a:t>。</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若用</a:t>
                </a:r>
                <a:r>
                  <a:rPr lang="en-US" altLang="zh-CN" b="1" i="1" dirty="0">
                    <a:solidFill>
                      <a:srgbClr val="0000FF"/>
                    </a:solidFill>
                    <a:ea typeface="华文楷体" panose="02010600040101010101" pitchFamily="2" charset="-122"/>
                    <a:cs typeface="Times New Roman" panose="02020603050405020304" pitchFamily="18" charset="0"/>
                  </a:rPr>
                  <a:t>U</a:t>
                </a:r>
                <a:r>
                  <a:rPr lang="en-US" altLang="zh-CN" b="1" baseline="-25000" dirty="0">
                    <a:solidFill>
                      <a:srgbClr val="0000FF"/>
                    </a:solidFill>
                    <a:ea typeface="华文楷体" panose="02010600040101010101" pitchFamily="2" charset="-122"/>
                    <a:cs typeface="Times New Roman" panose="02020603050405020304" pitchFamily="18" charset="0"/>
                  </a:rPr>
                  <a:t>L</a:t>
                </a:r>
                <a:r>
                  <a:rPr lang="zh-CN" altLang="en-US" dirty="0">
                    <a:ea typeface="华文楷体" panose="02010600040101010101" pitchFamily="2" charset="-122"/>
                    <a:cs typeface="Times New Roman" panose="02020603050405020304" pitchFamily="18" charset="0"/>
                  </a:rPr>
                  <a:t>和</a:t>
                </a:r>
                <a:r>
                  <a:rPr lang="en-US" altLang="zh-CN" b="1" i="1" dirty="0">
                    <a:solidFill>
                      <a:srgbClr val="0000FF"/>
                    </a:solidFill>
                    <a:ea typeface="华文楷体" panose="02010600040101010101" pitchFamily="2" charset="-122"/>
                    <a:cs typeface="Times New Roman" panose="02020603050405020304" pitchFamily="18" charset="0"/>
                  </a:rPr>
                  <a:t>U</a:t>
                </a:r>
                <a:r>
                  <a:rPr lang="en-US" altLang="zh-CN" b="1" baseline="-25000" dirty="0">
                    <a:solidFill>
                      <a:srgbClr val="0000FF"/>
                    </a:solidFill>
                    <a:ea typeface="华文楷体" panose="02010600040101010101" pitchFamily="2" charset="-122"/>
                    <a:cs typeface="Times New Roman" panose="02020603050405020304" pitchFamily="18" charset="0"/>
                  </a:rPr>
                  <a:t>P</a:t>
                </a:r>
                <a:r>
                  <a:rPr lang="zh-CN" altLang="en-US" dirty="0">
                    <a:ea typeface="华文楷体" panose="02010600040101010101" pitchFamily="2" charset="-122"/>
                    <a:cs typeface="Times New Roman" panose="02020603050405020304" pitchFamily="18" charset="0"/>
                  </a:rPr>
                  <a:t>分别表示线电压和相电压的有效值、</a:t>
                </a:r>
                <a:r>
                  <a:rPr lang="en-US" altLang="zh-CN" b="1" i="1" dirty="0">
                    <a:solidFill>
                      <a:srgbClr val="FF0000"/>
                    </a:solidFill>
                    <a:ea typeface="华文楷体" panose="02010600040101010101" pitchFamily="2" charset="-122"/>
                    <a:cs typeface="Times New Roman" panose="02020603050405020304" pitchFamily="18" charset="0"/>
                  </a:rPr>
                  <a:t>I</a:t>
                </a:r>
                <a:r>
                  <a:rPr lang="en-US" altLang="zh-CN" b="1" baseline="-25000" dirty="0">
                    <a:solidFill>
                      <a:srgbClr val="FF0000"/>
                    </a:solidFill>
                    <a:ea typeface="华文楷体" panose="02010600040101010101" pitchFamily="2" charset="-122"/>
                    <a:cs typeface="Times New Roman" panose="02020603050405020304" pitchFamily="18" charset="0"/>
                  </a:rPr>
                  <a:t>L</a:t>
                </a:r>
                <a:r>
                  <a:rPr lang="zh-CN" altLang="en-US" dirty="0">
                    <a:ea typeface="华文楷体" panose="02010600040101010101" pitchFamily="2" charset="-122"/>
                    <a:cs typeface="Times New Roman" panose="02020603050405020304" pitchFamily="18" charset="0"/>
                  </a:rPr>
                  <a:t>和</a:t>
                </a:r>
                <a:r>
                  <a:rPr lang="en-US" altLang="zh-CN" b="1" i="1" dirty="0">
                    <a:solidFill>
                      <a:srgbClr val="FF0000"/>
                    </a:solidFill>
                    <a:ea typeface="华文楷体" panose="02010600040101010101" pitchFamily="2" charset="-122"/>
                    <a:cs typeface="Times New Roman" panose="02020603050405020304" pitchFamily="18" charset="0"/>
                  </a:rPr>
                  <a:t>I</a:t>
                </a:r>
                <a:r>
                  <a:rPr lang="en-US" altLang="zh-CN" b="1" baseline="-25000" dirty="0">
                    <a:solidFill>
                      <a:srgbClr val="FF0000"/>
                    </a:solidFill>
                    <a:ea typeface="华文楷体" panose="02010600040101010101" pitchFamily="2" charset="-122"/>
                    <a:cs typeface="Times New Roman" panose="02020603050405020304" pitchFamily="18" charset="0"/>
                  </a:rPr>
                  <a:t>P</a:t>
                </a:r>
                <a:r>
                  <a:rPr lang="zh-CN" altLang="en-US" dirty="0">
                    <a:latin typeface="华文楷体" panose="02010600040101010101" pitchFamily="2" charset="-122"/>
                    <a:ea typeface="华文楷体" panose="02010600040101010101" pitchFamily="2" charset="-122"/>
                    <a:cs typeface="Times New Roman" panose="02020603050405020304" pitchFamily="18" charset="0"/>
                  </a:rPr>
                  <a:t>分别表示线电流和相电流的有效值，则有</a:t>
                </a:r>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zh-CN" altLang="zh-CN" b="1" dirty="0">
                    <a:solidFill>
                      <a:srgbClr val="C00000"/>
                    </a:solidFill>
                    <a:latin typeface="仿宋" panose="02010609060101010101" pitchFamily="49" charset="-122"/>
                    <a:ea typeface="仿宋" panose="02010609060101010101" pitchFamily="49" charset="-122"/>
                  </a:rPr>
                  <a:t> Y</a:t>
                </a:r>
                <a:r>
                  <a:rPr lang="zh-CN" altLang="en-US" b="1" dirty="0">
                    <a:solidFill>
                      <a:srgbClr val="C00000"/>
                    </a:solidFill>
                    <a:latin typeface="仿宋" panose="02010609060101010101" pitchFamily="49" charset="-122"/>
                    <a:ea typeface="仿宋" panose="02010609060101010101" pitchFamily="49" charset="-122"/>
                  </a:rPr>
                  <a:t>形电源</a:t>
                </a:r>
                <a:r>
                  <a:rPr lang="zh-CN" altLang="en-US" b="1" dirty="0">
                    <a:solidFill>
                      <a:srgbClr val="C00000"/>
                    </a:solidFill>
                    <a:latin typeface="华文琥珀" panose="02010800040101010101" pitchFamily="2" charset="-122"/>
                    <a:ea typeface="华文琥珀" panose="02010800040101010101" pitchFamily="2" charset="-122"/>
                  </a:rPr>
                  <a:t>→ </a:t>
                </a:r>
                <a14:m>
                  <m:oMath xmlns:m="http://schemas.openxmlformats.org/officeDocument/2006/math">
                    <m:sSub>
                      <m:sSubPr>
                        <m:ctrlPr>
                          <a:rPr lang="en-US" altLang="zh-CN" b="1" i="1" smtClean="0">
                            <a:solidFill>
                              <a:srgbClr val="0000FF"/>
                            </a:solidFill>
                            <a:latin typeface="Cambria Math" panose="02040503050406030204" pitchFamily="18" charset="0"/>
                            <a:ea typeface="仿宋" panose="02010609060101010101" pitchFamily="49" charset="-122"/>
                          </a:rPr>
                        </m:ctrlPr>
                      </m:sSubPr>
                      <m:e>
                        <m:r>
                          <a:rPr lang="en-US" altLang="zh-CN" b="1" i="1">
                            <a:solidFill>
                              <a:srgbClr val="0000FF"/>
                            </a:solidFill>
                            <a:latin typeface="Cambria Math" panose="02040503050406030204" pitchFamily="18" charset="0"/>
                            <a:ea typeface="仿宋" panose="02010609060101010101" pitchFamily="49" charset="-122"/>
                          </a:rPr>
                          <m:t>𝑼</m:t>
                        </m:r>
                      </m:e>
                      <m:sub>
                        <m:r>
                          <a:rPr lang="en-US" altLang="zh-CN" b="1" i="0" smtClean="0">
                            <a:solidFill>
                              <a:srgbClr val="0000FF"/>
                            </a:solidFill>
                            <a:latin typeface="Cambria Math" panose="02040503050406030204" pitchFamily="18" charset="0"/>
                            <a:ea typeface="仿宋" panose="02010609060101010101" pitchFamily="49" charset="-122"/>
                          </a:rPr>
                          <m:t>𝐋</m:t>
                        </m:r>
                      </m:sub>
                    </m:sSub>
                    <m:r>
                      <a:rPr lang="en-US" altLang="zh-CN" b="1" i="1">
                        <a:solidFill>
                          <a:srgbClr val="0000FF"/>
                        </a:solidFill>
                        <a:latin typeface="Cambria Math" panose="02040503050406030204" pitchFamily="18" charset="0"/>
                        <a:ea typeface="仿宋" panose="02010609060101010101" pitchFamily="49" charset="-122"/>
                      </a:rPr>
                      <m:t>=</m:t>
                    </m:r>
                    <m:sSub>
                      <m:sSubPr>
                        <m:ctrlPr>
                          <a:rPr lang="en-US" altLang="zh-CN" b="1" i="1">
                            <a:solidFill>
                              <a:srgbClr val="0000FF"/>
                            </a:solidFill>
                            <a:latin typeface="Cambria Math" panose="02040503050406030204" pitchFamily="18" charset="0"/>
                            <a:ea typeface="仿宋" panose="02010609060101010101" pitchFamily="49" charset="-122"/>
                          </a:rPr>
                        </m:ctrlPr>
                      </m:sSubPr>
                      <m:e>
                        <m:rad>
                          <m:radPr>
                            <m:degHide m:val="on"/>
                            <m:ctrlPr>
                              <a:rPr lang="en-US" altLang="zh-CN" b="1" i="1">
                                <a:solidFill>
                                  <a:srgbClr val="0000FF"/>
                                </a:solidFill>
                                <a:latin typeface="Cambria Math" panose="02040503050406030204" pitchFamily="18" charset="0"/>
                                <a:ea typeface="仿宋" panose="02010609060101010101" pitchFamily="49" charset="-122"/>
                              </a:rPr>
                            </m:ctrlPr>
                          </m:radPr>
                          <m:deg/>
                          <m:e>
                            <m:r>
                              <a:rPr lang="en-US" altLang="zh-CN" b="1" i="1">
                                <a:solidFill>
                                  <a:srgbClr val="0000FF"/>
                                </a:solidFill>
                                <a:latin typeface="Cambria Math" panose="02040503050406030204" pitchFamily="18" charset="0"/>
                                <a:ea typeface="仿宋" panose="02010609060101010101" pitchFamily="49" charset="-122"/>
                              </a:rPr>
                              <m:t>3</m:t>
                            </m:r>
                          </m:e>
                        </m:rad>
                        <m:r>
                          <a:rPr lang="en-US" altLang="zh-CN" b="1" i="1">
                            <a:solidFill>
                              <a:srgbClr val="0000FF"/>
                            </a:solidFill>
                            <a:latin typeface="Cambria Math" panose="02040503050406030204" pitchFamily="18" charset="0"/>
                            <a:ea typeface="仿宋" panose="02010609060101010101" pitchFamily="49" charset="-122"/>
                          </a:rPr>
                          <m:t>𝑼</m:t>
                        </m:r>
                      </m:e>
                      <m:sub>
                        <m:r>
                          <a:rPr lang="en-US" altLang="zh-CN" b="1" i="0" smtClean="0">
                            <a:solidFill>
                              <a:srgbClr val="0000FF"/>
                            </a:solidFill>
                            <a:latin typeface="Cambria Math" panose="02040503050406030204" pitchFamily="18" charset="0"/>
                            <a:ea typeface="仿宋" panose="02010609060101010101" pitchFamily="49" charset="-122"/>
                          </a:rPr>
                          <m:t>𝐏</m:t>
                        </m:r>
                      </m:sub>
                    </m:sSub>
                  </m:oMath>
                </a14:m>
                <a:r>
                  <a:rPr lang="en-US" altLang="zh-CN"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b="1" dirty="0">
                    <a:solidFill>
                      <a:srgbClr val="002060"/>
                    </a:solidFill>
                    <a:ea typeface="仿宋" panose="02010609060101010101" pitchFamily="49" charset="-122"/>
                  </a:rPr>
                  <a:t>   </a:t>
                </a:r>
                <a14:m>
                  <m:oMath xmlns:m="http://schemas.openxmlformats.org/officeDocument/2006/math">
                    <m:sSub>
                      <m:sSubPr>
                        <m:ctrlPr>
                          <a:rPr lang="en-US" altLang="zh-CN" b="1" i="1" smtClean="0">
                            <a:solidFill>
                              <a:srgbClr val="FF0000"/>
                            </a:solidFill>
                            <a:latin typeface="Cambria Math" panose="02040503050406030204" pitchFamily="18" charset="0"/>
                            <a:ea typeface="仿宋" panose="02010609060101010101" pitchFamily="49" charset="-122"/>
                          </a:rPr>
                        </m:ctrlPr>
                      </m:sSubPr>
                      <m:e>
                        <m:r>
                          <a:rPr lang="en-US" altLang="zh-CN" b="1" i="1">
                            <a:solidFill>
                              <a:srgbClr val="FF0000"/>
                            </a:solidFill>
                            <a:latin typeface="Cambria Math" panose="02040503050406030204" pitchFamily="18" charset="0"/>
                            <a:ea typeface="仿宋" panose="02010609060101010101" pitchFamily="49" charset="-122"/>
                          </a:rPr>
                          <m:t>𝑰</m:t>
                        </m:r>
                      </m:e>
                      <m:sub>
                        <m:r>
                          <a:rPr lang="en-US" altLang="zh-CN" b="1" i="0" smtClean="0">
                            <a:solidFill>
                              <a:srgbClr val="FF0000"/>
                            </a:solidFill>
                            <a:latin typeface="Cambria Math" panose="02040503050406030204" pitchFamily="18" charset="0"/>
                            <a:ea typeface="仿宋" panose="02010609060101010101" pitchFamily="49" charset="-122"/>
                          </a:rPr>
                          <m:t>𝐋</m:t>
                        </m:r>
                      </m:sub>
                    </m:sSub>
                    <m:r>
                      <a:rPr lang="en-US" altLang="zh-CN" b="1" i="1">
                        <a:solidFill>
                          <a:srgbClr val="FF0000"/>
                        </a:solidFill>
                        <a:latin typeface="Cambria Math" panose="02040503050406030204" pitchFamily="18" charset="0"/>
                        <a:ea typeface="仿宋" panose="02010609060101010101" pitchFamily="49" charset="-122"/>
                      </a:rPr>
                      <m:t>=</m:t>
                    </m:r>
                    <m:sSub>
                      <m:sSubPr>
                        <m:ctrlPr>
                          <a:rPr lang="en-US" altLang="zh-CN" b="1" i="1">
                            <a:solidFill>
                              <a:srgbClr val="FF0000"/>
                            </a:solidFill>
                            <a:latin typeface="Cambria Math" panose="02040503050406030204" pitchFamily="18" charset="0"/>
                            <a:ea typeface="仿宋" panose="02010609060101010101" pitchFamily="49" charset="-122"/>
                          </a:rPr>
                        </m:ctrlPr>
                      </m:sSubPr>
                      <m:e>
                        <m:r>
                          <a:rPr lang="en-US" altLang="zh-CN" b="1" i="1">
                            <a:solidFill>
                              <a:srgbClr val="FF0000"/>
                            </a:solidFill>
                            <a:latin typeface="Cambria Math" panose="02040503050406030204" pitchFamily="18" charset="0"/>
                            <a:ea typeface="仿宋" panose="02010609060101010101" pitchFamily="49" charset="-122"/>
                          </a:rPr>
                          <m:t>𝑰</m:t>
                        </m:r>
                      </m:e>
                      <m:sub>
                        <m:r>
                          <a:rPr lang="en-US" altLang="zh-CN" b="1" i="0" smtClean="0">
                            <a:solidFill>
                              <a:srgbClr val="FF0000"/>
                            </a:solidFill>
                            <a:latin typeface="Cambria Math" panose="02040503050406030204" pitchFamily="18" charset="0"/>
                            <a:ea typeface="仿宋" panose="02010609060101010101" pitchFamily="49" charset="-122"/>
                          </a:rPr>
                          <m:t>𝐏</m:t>
                        </m:r>
                      </m:sub>
                    </m:sSub>
                  </m:oMath>
                </a14:m>
                <a:endParaRPr lang="zh-CN" altLang="en-US" dirty="0">
                  <a:latin typeface="华文楷体" panose="02010600040101010101" pitchFamily="2" charset="-122"/>
                  <a:ea typeface="华文楷体" panose="02010600040101010101" pitchFamily="2" charset="-122"/>
                  <a:cs typeface="Times New Roman" panose="02020603050405020304" pitchFamily="18" charset="0"/>
                </a:endParaRPr>
              </a:p>
              <a:p>
                <a:pPr eaLnBrk="1" hangingPunct="1"/>
                <a:r>
                  <a:rPr lang="en-US" altLang="zh-CN" dirty="0">
                    <a:latin typeface="华文楷体" panose="02010600040101010101" pitchFamily="2" charset="-122"/>
                    <a:ea typeface="华文楷体" panose="02010600040101010101" pitchFamily="2" charset="-122"/>
                  </a:rPr>
                  <a:t>          </a:t>
                </a:r>
                <a:r>
                  <a:rPr lang="zh-CN" altLang="zh-CN" b="1" dirty="0">
                    <a:solidFill>
                      <a:srgbClr val="C00000"/>
                    </a:solidFill>
                    <a:latin typeface="仿宋" panose="02010609060101010101" pitchFamily="49" charset="-122"/>
                    <a:ea typeface="仿宋" panose="02010609060101010101" pitchFamily="49" charset="-122"/>
                    <a:sym typeface="Webdings" panose="05030102010509060703" pitchFamily="18" charset="2"/>
                  </a:rPr>
                  <a:t></a:t>
                </a:r>
                <a:r>
                  <a:rPr lang="zh-CN" altLang="en-US" b="1" dirty="0">
                    <a:solidFill>
                      <a:srgbClr val="C00000"/>
                    </a:solidFill>
                    <a:latin typeface="仿宋" panose="02010609060101010101" pitchFamily="49" charset="-122"/>
                    <a:ea typeface="仿宋" panose="02010609060101010101" pitchFamily="49" charset="-122"/>
                  </a:rPr>
                  <a:t>形电源</a:t>
                </a:r>
                <a:r>
                  <a:rPr lang="zh-CN" altLang="en-US" b="1" dirty="0">
                    <a:solidFill>
                      <a:srgbClr val="C00000"/>
                    </a:solidFill>
                    <a:latin typeface="华文琥珀" panose="02010800040101010101" pitchFamily="2" charset="-122"/>
                    <a:ea typeface="华文琥珀" panose="02010800040101010101" pitchFamily="2" charset="-122"/>
                  </a:rPr>
                  <a:t>→ </a:t>
                </a:r>
                <a14:m>
                  <m:oMath xmlns:m="http://schemas.openxmlformats.org/officeDocument/2006/math">
                    <m:sSub>
                      <m:sSubPr>
                        <m:ctrlPr>
                          <a:rPr lang="en-US" altLang="zh-CN" b="1" i="1">
                            <a:solidFill>
                              <a:srgbClr val="0000FF"/>
                            </a:solidFill>
                            <a:latin typeface="Cambria Math" panose="02040503050406030204" pitchFamily="18" charset="0"/>
                            <a:ea typeface="仿宋" panose="02010609060101010101" pitchFamily="49" charset="-122"/>
                          </a:rPr>
                        </m:ctrlPr>
                      </m:sSubPr>
                      <m:e>
                        <m:r>
                          <a:rPr lang="en-US" altLang="zh-CN" b="1" i="1">
                            <a:solidFill>
                              <a:srgbClr val="0000FF"/>
                            </a:solidFill>
                            <a:latin typeface="Cambria Math" panose="02040503050406030204" pitchFamily="18" charset="0"/>
                            <a:ea typeface="仿宋" panose="02010609060101010101" pitchFamily="49" charset="-122"/>
                          </a:rPr>
                          <m:t>𝑼</m:t>
                        </m:r>
                      </m:e>
                      <m:sub>
                        <m:r>
                          <a:rPr lang="en-US" altLang="zh-CN" b="1">
                            <a:solidFill>
                              <a:srgbClr val="0000FF"/>
                            </a:solidFill>
                            <a:latin typeface="Cambria Math" panose="02040503050406030204" pitchFamily="18" charset="0"/>
                            <a:ea typeface="仿宋" panose="02010609060101010101" pitchFamily="49" charset="-122"/>
                          </a:rPr>
                          <m:t>𝐋</m:t>
                        </m:r>
                      </m:sub>
                    </m:sSub>
                    <m:r>
                      <a:rPr lang="en-US" altLang="zh-CN" b="1" i="1">
                        <a:solidFill>
                          <a:srgbClr val="0000FF"/>
                        </a:solidFill>
                        <a:latin typeface="Cambria Math" panose="02040503050406030204" pitchFamily="18" charset="0"/>
                        <a:ea typeface="仿宋" panose="02010609060101010101" pitchFamily="49" charset="-122"/>
                      </a:rPr>
                      <m:t>=</m:t>
                    </m:r>
                    <m:sSub>
                      <m:sSubPr>
                        <m:ctrlPr>
                          <a:rPr lang="en-US" altLang="zh-CN" b="1" i="1">
                            <a:solidFill>
                              <a:srgbClr val="0000FF"/>
                            </a:solidFill>
                            <a:latin typeface="Cambria Math" panose="02040503050406030204" pitchFamily="18" charset="0"/>
                            <a:ea typeface="仿宋" panose="02010609060101010101" pitchFamily="49" charset="-122"/>
                          </a:rPr>
                        </m:ctrlPr>
                      </m:sSubPr>
                      <m:e>
                        <m:r>
                          <a:rPr lang="en-US" altLang="zh-CN" b="1" i="1">
                            <a:solidFill>
                              <a:srgbClr val="0000FF"/>
                            </a:solidFill>
                            <a:latin typeface="Cambria Math" panose="02040503050406030204" pitchFamily="18" charset="0"/>
                            <a:ea typeface="仿宋" panose="02010609060101010101" pitchFamily="49" charset="-122"/>
                          </a:rPr>
                          <m:t>𝑼</m:t>
                        </m:r>
                      </m:e>
                      <m:sub>
                        <m:r>
                          <a:rPr lang="en-US" altLang="zh-CN" b="1">
                            <a:solidFill>
                              <a:srgbClr val="0000FF"/>
                            </a:solidFill>
                            <a:latin typeface="Cambria Math" panose="02040503050406030204" pitchFamily="18" charset="0"/>
                            <a:ea typeface="仿宋" panose="02010609060101010101" pitchFamily="49" charset="-122"/>
                          </a:rPr>
                          <m:t>𝐏</m:t>
                        </m:r>
                      </m:sub>
                    </m:sSub>
                  </m:oMath>
                </a14:m>
                <a:r>
                  <a:rPr lang="en-US" altLang="zh-CN" dirty="0">
                    <a:latin typeface="华文楷体" panose="02010600040101010101" pitchFamily="2" charset="-122"/>
                    <a:ea typeface="华文楷体" panose="02010600040101010101" pitchFamily="2" charset="-122"/>
                    <a:cs typeface="Times New Roman" panose="02020603050405020304" pitchFamily="18" charset="0"/>
                  </a:rPr>
                  <a:t>,     </a:t>
                </a:r>
                <a14:m>
                  <m:oMath xmlns:m="http://schemas.openxmlformats.org/officeDocument/2006/math">
                    <m:sSub>
                      <m:sSubPr>
                        <m:ctrlPr>
                          <a:rPr lang="en-US" altLang="zh-CN" b="1" i="1">
                            <a:solidFill>
                              <a:srgbClr val="FF0000"/>
                            </a:solidFill>
                            <a:latin typeface="Cambria Math" panose="02040503050406030204" pitchFamily="18" charset="0"/>
                            <a:ea typeface="仿宋" panose="02010609060101010101" pitchFamily="49" charset="-122"/>
                          </a:rPr>
                        </m:ctrlPr>
                      </m:sSubPr>
                      <m:e>
                        <m:r>
                          <a:rPr lang="en-US" altLang="zh-CN" b="1" i="1">
                            <a:solidFill>
                              <a:srgbClr val="FF0000"/>
                            </a:solidFill>
                            <a:latin typeface="Cambria Math" panose="02040503050406030204" pitchFamily="18" charset="0"/>
                            <a:ea typeface="仿宋" panose="02010609060101010101" pitchFamily="49" charset="-122"/>
                          </a:rPr>
                          <m:t>𝑰</m:t>
                        </m:r>
                      </m:e>
                      <m:sub>
                        <m:r>
                          <a:rPr lang="en-US" altLang="zh-CN" b="1">
                            <a:solidFill>
                              <a:srgbClr val="FF0000"/>
                            </a:solidFill>
                            <a:latin typeface="Cambria Math" panose="02040503050406030204" pitchFamily="18" charset="0"/>
                            <a:ea typeface="仿宋" panose="02010609060101010101" pitchFamily="49" charset="-122"/>
                          </a:rPr>
                          <m:t>𝐋</m:t>
                        </m:r>
                      </m:sub>
                    </m:sSub>
                    <m:r>
                      <a:rPr lang="en-US" altLang="zh-CN" b="1" i="1">
                        <a:solidFill>
                          <a:srgbClr val="FF0000"/>
                        </a:solidFill>
                        <a:latin typeface="Cambria Math" panose="02040503050406030204" pitchFamily="18" charset="0"/>
                        <a:ea typeface="仿宋" panose="02010609060101010101" pitchFamily="49" charset="-122"/>
                      </a:rPr>
                      <m:t>=</m:t>
                    </m:r>
                    <m:sSub>
                      <m:sSubPr>
                        <m:ctrlPr>
                          <a:rPr lang="en-US" altLang="zh-CN" b="1" i="1">
                            <a:solidFill>
                              <a:srgbClr val="FF0000"/>
                            </a:solidFill>
                            <a:latin typeface="Cambria Math" panose="02040503050406030204" pitchFamily="18" charset="0"/>
                            <a:ea typeface="仿宋" panose="02010609060101010101" pitchFamily="49" charset="-122"/>
                          </a:rPr>
                        </m:ctrlPr>
                      </m:sSubPr>
                      <m:e>
                        <m:rad>
                          <m:radPr>
                            <m:degHide m:val="on"/>
                            <m:ctrlPr>
                              <a:rPr lang="en-US" altLang="zh-CN" b="1" i="1">
                                <a:solidFill>
                                  <a:srgbClr val="FF0000"/>
                                </a:solidFill>
                                <a:latin typeface="Cambria Math" panose="02040503050406030204" pitchFamily="18" charset="0"/>
                                <a:ea typeface="仿宋" panose="02010609060101010101" pitchFamily="49" charset="-122"/>
                              </a:rPr>
                            </m:ctrlPr>
                          </m:radPr>
                          <m:deg/>
                          <m:e>
                            <m:r>
                              <a:rPr lang="en-US" altLang="zh-CN" b="1" i="1">
                                <a:solidFill>
                                  <a:srgbClr val="FF0000"/>
                                </a:solidFill>
                                <a:latin typeface="Cambria Math" panose="02040503050406030204" pitchFamily="18" charset="0"/>
                                <a:ea typeface="仿宋" panose="02010609060101010101" pitchFamily="49" charset="-122"/>
                              </a:rPr>
                              <m:t>3</m:t>
                            </m:r>
                          </m:e>
                        </m:rad>
                        <m:r>
                          <a:rPr lang="en-US" altLang="zh-CN" b="1" i="1">
                            <a:solidFill>
                              <a:srgbClr val="FF0000"/>
                            </a:solidFill>
                            <a:latin typeface="Cambria Math" panose="02040503050406030204" pitchFamily="18" charset="0"/>
                            <a:ea typeface="仿宋" panose="02010609060101010101" pitchFamily="49" charset="-122"/>
                          </a:rPr>
                          <m:t>𝑰</m:t>
                        </m:r>
                      </m:e>
                      <m:sub>
                        <m:r>
                          <a:rPr lang="en-US" altLang="zh-CN" b="1">
                            <a:solidFill>
                              <a:srgbClr val="FF0000"/>
                            </a:solidFill>
                            <a:latin typeface="Cambria Math" panose="02040503050406030204" pitchFamily="18" charset="0"/>
                            <a:ea typeface="仿宋" panose="02010609060101010101" pitchFamily="49" charset="-122"/>
                          </a:rPr>
                          <m:t>𝐏</m:t>
                        </m:r>
                      </m:sub>
                    </m:sSub>
                  </m:oMath>
                </a14:m>
                <a:endParaRPr lang="zh-CN" altLang="zh-CN" dirty="0">
                  <a:latin typeface="华文楷体" panose="02010600040101010101" pitchFamily="2" charset="-122"/>
                  <a:ea typeface="华文楷体" panose="02010600040101010101" pitchFamily="2" charset="-122"/>
                </a:endParaRPr>
              </a:p>
            </p:txBody>
          </p:sp>
        </mc:Choice>
        <mc:Fallback xmlns="">
          <p:sp>
            <p:nvSpPr>
              <p:cNvPr id="101" name="Text Box 3"/>
              <p:cNvSpPr txBox="1">
                <a:spLocks noRot="1" noChangeAspect="1" noMove="1" noResize="1" noEditPoints="1" noAdjustHandles="1" noChangeArrowheads="1" noChangeShapeType="1" noTextEdit="1"/>
              </p:cNvSpPr>
              <p:nvPr/>
            </p:nvSpPr>
            <p:spPr bwMode="auto">
              <a:xfrm>
                <a:off x="6071383" y="3886569"/>
                <a:ext cx="5838685" cy="2377959"/>
              </a:xfrm>
              <a:prstGeom prst="rect">
                <a:avLst/>
              </a:prstGeom>
              <a:blipFill rotWithShape="1">
                <a:blip r:embed="rId17"/>
                <a:stretch>
                  <a:fillRect/>
                </a:stretch>
              </a:blipFill>
              <a:ln>
                <a:noFill/>
              </a:ln>
              <a:effectLst>
                <a:outerShdw blurRad="50800" dist="38100" dir="2700000" algn="tl" rotWithShape="0">
                  <a:prstClr val="black">
                    <a:alpha val="40000"/>
                  </a:prstClr>
                </a:outerShdw>
              </a:effectLst>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additive="base">
                                        <p:cTn id="21" dur="500" fill="hold"/>
                                        <p:tgtEl>
                                          <p:spTgt spid="114"/>
                                        </p:tgtEl>
                                        <p:attrNameLst>
                                          <p:attrName>ppt_x</p:attrName>
                                        </p:attrNameLst>
                                      </p:cBhvr>
                                      <p:tavLst>
                                        <p:tav tm="0">
                                          <p:val>
                                            <p:strVal val="#ppt_x"/>
                                          </p:val>
                                        </p:tav>
                                        <p:tav tm="100000">
                                          <p:val>
                                            <p:strVal val="#ppt_x"/>
                                          </p:val>
                                        </p:tav>
                                      </p:tavLst>
                                    </p:anim>
                                    <p:anim calcmode="lin" valueType="num">
                                      <p:cBhvr additive="base">
                                        <p:cTn id="22" dur="5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wipe(left)">
                                      <p:cBhvr>
                                        <p:cTn id="34" dur="500"/>
                                        <p:tgtEl>
                                          <p:spTgt spid="9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0"/>
                                        </p:tgtEl>
                                        <p:attrNameLst>
                                          <p:attrName>style.visibility</p:attrName>
                                        </p:attrNameLst>
                                      </p:cBhvr>
                                      <p:to>
                                        <p:strVal val="visible"/>
                                      </p:to>
                                    </p:set>
                                    <p:animEffect transition="in" filter="wipe(left)">
                                      <p:cBhvr>
                                        <p:cTn id="39" dur="500"/>
                                        <p:tgtEl>
                                          <p:spTgt spid="100"/>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fade">
                                      <p:cBhvr>
                                        <p:cTn id="44" dur="1000"/>
                                        <p:tgtEl>
                                          <p:spTgt spid="99"/>
                                        </p:tgtEl>
                                      </p:cBhvr>
                                    </p:animEffect>
                                    <p:anim calcmode="lin" valueType="num">
                                      <p:cBhvr>
                                        <p:cTn id="45" dur="1000" fill="hold"/>
                                        <p:tgtEl>
                                          <p:spTgt spid="99"/>
                                        </p:tgtEl>
                                        <p:attrNameLst>
                                          <p:attrName>ppt_x</p:attrName>
                                        </p:attrNameLst>
                                      </p:cBhvr>
                                      <p:tavLst>
                                        <p:tav tm="0">
                                          <p:val>
                                            <p:strVal val="#ppt_x"/>
                                          </p:val>
                                        </p:tav>
                                        <p:tav tm="100000">
                                          <p:val>
                                            <p:strVal val="#ppt_x"/>
                                          </p:val>
                                        </p:tav>
                                      </p:tavLst>
                                    </p:anim>
                                    <p:anim calcmode="lin" valueType="num">
                                      <p:cBhvr>
                                        <p:cTn id="46"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box(out)">
                                      <p:cBhvr>
                                        <p:cTn id="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4" grpId="0"/>
      <p:bldP spid="18" grpId="0" animBg="1"/>
      <p:bldP spid="97" grpId="0"/>
      <p:bldP spid="99" grpId="0" animBg="1"/>
      <p:bldP spid="100" grpId="0" animBg="1"/>
      <p:bldP spid="10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610600" y="6356350"/>
            <a:ext cx="2743200" cy="365125"/>
          </a:xfrm>
        </p:spPr>
        <p:txBody>
          <a:bodyPr/>
          <a:lstStyle/>
          <a:p>
            <a:fld id="{435063AF-4828-4509-A510-9A5FFA849951}" type="slidenum">
              <a:rPr lang="zh-CN" altLang="en-US" smtClean="0"/>
              <a:t>13</a:t>
            </a:fld>
            <a:endParaRPr lang="zh-CN" altLang="en-US"/>
          </a:p>
        </p:txBody>
      </p:sp>
      <p:sp>
        <p:nvSpPr>
          <p:cNvPr id="5" name="Rectangle 4"/>
          <p:cNvSpPr>
            <a:spLocks noChangeArrowheads="1"/>
          </p:cNvSpPr>
          <p:nvPr/>
        </p:nvSpPr>
        <p:spPr bwMode="auto">
          <a:xfrm>
            <a:off x="2172291" y="1233655"/>
            <a:ext cx="7286625" cy="1582560"/>
          </a:xfrm>
          <a:prstGeom prst="rect">
            <a:avLst/>
          </a:prstGeom>
          <a:noFill/>
          <a:ln w="9525">
            <a:noFill/>
            <a:miter lim="800000"/>
          </a:ln>
          <a:effectLst/>
        </p:spPr>
        <p:txBody>
          <a:bodyPr anchor="ctr"/>
          <a:lstStyle/>
          <a:p>
            <a:pPr algn="ctr">
              <a:defRPr/>
            </a:pPr>
            <a:r>
              <a:rPr lang="en-US" altLang="zh-CN" sz="4800" b="1" dirty="0">
                <a:solidFill>
                  <a:schemeClr val="accent5">
                    <a:lumMod val="75000"/>
                  </a:schemeClr>
                </a:solidFill>
                <a:latin typeface="微软雅黑" panose="020B0503020204020204" pitchFamily="34" charset="-122"/>
                <a:ea typeface="微软雅黑" panose="020B0503020204020204" pitchFamily="34" charset="-122"/>
              </a:rPr>
              <a:t>3-2  </a:t>
            </a:r>
            <a:r>
              <a:rPr lang="zh-CN" altLang="en-US" sz="4800" b="1" dirty="0">
                <a:solidFill>
                  <a:schemeClr val="accent5">
                    <a:lumMod val="75000"/>
                  </a:schemeClr>
                </a:solidFill>
                <a:latin typeface="微软雅黑" panose="020B0503020204020204" pitchFamily="34" charset="-122"/>
                <a:ea typeface="微软雅黑" panose="020B0503020204020204" pitchFamily="34" charset="-122"/>
              </a:rPr>
              <a:t>负载星形连接的</a:t>
            </a:r>
            <a:endParaRPr lang="en-US" altLang="zh-CN" sz="4800" b="1" dirty="0">
              <a:solidFill>
                <a:schemeClr val="accent5">
                  <a:lumMod val="75000"/>
                </a:schemeClr>
              </a:solidFill>
              <a:latin typeface="微软雅黑" panose="020B0503020204020204" pitchFamily="34" charset="-122"/>
              <a:ea typeface="微软雅黑" panose="020B0503020204020204" pitchFamily="34" charset="-122"/>
            </a:endParaRPr>
          </a:p>
          <a:p>
            <a:pPr algn="ctr">
              <a:defRPr/>
            </a:pPr>
            <a:r>
              <a:rPr lang="en-US" altLang="zh-CN" sz="4800" b="1"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4800" b="1" dirty="0">
                <a:solidFill>
                  <a:schemeClr val="accent5">
                    <a:lumMod val="75000"/>
                  </a:schemeClr>
                </a:solidFill>
                <a:latin typeface="微软雅黑" panose="020B0503020204020204" pitchFamily="34" charset="-122"/>
                <a:ea typeface="微软雅黑" panose="020B0503020204020204" pitchFamily="34" charset="-122"/>
              </a:rPr>
              <a:t>三相电路</a:t>
            </a:r>
          </a:p>
        </p:txBody>
      </p:sp>
      <p:pic>
        <p:nvPicPr>
          <p:cNvPr id="7" name="图片 6"/>
          <p:cNvPicPr>
            <a:picLocks noChangeAspect="1"/>
          </p:cNvPicPr>
          <p:nvPr/>
        </p:nvPicPr>
        <p:blipFill>
          <a:blip r:embed="rId2"/>
          <a:stretch>
            <a:fillRect/>
          </a:stretch>
        </p:blipFill>
        <p:spPr>
          <a:xfrm>
            <a:off x="4732082" y="2868632"/>
            <a:ext cx="3173053" cy="2255440"/>
          </a:xfrm>
          <a:prstGeom prst="rect">
            <a:avLst/>
          </a:prstGeom>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48800" y="6492875"/>
            <a:ext cx="2743200" cy="365125"/>
          </a:xfrm>
        </p:spPr>
        <p:txBody>
          <a:bodyPr/>
          <a:lstStyle/>
          <a:p>
            <a:fld id="{435063AF-4828-4509-A510-9A5FFA849951}" type="slidenum">
              <a:rPr lang="zh-CN" altLang="en-US" sz="1600" smtClean="0"/>
              <a:t>14</a:t>
            </a:fld>
            <a:endParaRPr lang="zh-CN" altLang="en-US" sz="1600"/>
          </a:p>
        </p:txBody>
      </p:sp>
      <p:sp>
        <p:nvSpPr>
          <p:cNvPr id="5" name="文本框 4"/>
          <p:cNvSpPr txBox="1"/>
          <p:nvPr/>
        </p:nvSpPr>
        <p:spPr>
          <a:xfrm>
            <a:off x="3477493" y="-17833"/>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b="1" u="sng" dirty="0">
                <a:latin typeface="黑体" panose="02010609060101010101" pitchFamily="49" charset="-122"/>
                <a:ea typeface="黑体" panose="02010609060101010101" pitchFamily="49" charset="-122"/>
              </a:rPr>
              <a:t> </a:t>
            </a:r>
          </a:p>
        </p:txBody>
      </p:sp>
      <p:sp>
        <p:nvSpPr>
          <p:cNvPr id="7" name="Rectangle 6"/>
          <p:cNvSpPr>
            <a:spLocks noChangeArrowheads="1"/>
          </p:cNvSpPr>
          <p:nvPr/>
        </p:nvSpPr>
        <p:spPr bwMode="auto">
          <a:xfrm>
            <a:off x="385008" y="588184"/>
            <a:ext cx="1152777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0" hangingPunct="0"/>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在三相电路中，负载一般也是三相的，即由三个部分所组成，每一部分称为负载的一个相。如果三相负载的各相阻抗大小相等、阻抗角相同，则称为</a:t>
            </a:r>
            <a:r>
              <a:rPr lang="zh-CN" altLang="en-US" sz="2400" b="1" dirty="0">
                <a:solidFill>
                  <a:srgbClr val="C00000"/>
                </a:solidFill>
                <a:latin typeface="仿宋" panose="02010609060101010101" pitchFamily="49" charset="-122"/>
                <a:ea typeface="仿宋" panose="02010609060101010101" pitchFamily="49" charset="-122"/>
              </a:rPr>
              <a:t>对称三相负载</a:t>
            </a:r>
            <a:r>
              <a:rPr lang="zh-CN" altLang="en-US" sz="2400" b="1" dirty="0">
                <a:latin typeface="仿宋" panose="02010609060101010101" pitchFamily="49" charset="-122"/>
                <a:ea typeface="仿宋" panose="02010609060101010101" pitchFamily="49" charset="-122"/>
              </a:rPr>
              <a:t>。</a:t>
            </a:r>
            <a:r>
              <a:rPr lang="zh-CN" altLang="en-US" sz="2400" b="1" dirty="0">
                <a:solidFill>
                  <a:srgbClr val="C00000"/>
                </a:solidFill>
                <a:latin typeface="仿宋" panose="02010609060101010101" pitchFamily="49" charset="-122"/>
                <a:ea typeface="仿宋" panose="02010609060101010101" pitchFamily="49" charset="-122"/>
              </a:rPr>
              <a:t>三相电源中的相电压、线电压、相电流、线电流等概念也适用于三相负载。</a:t>
            </a:r>
          </a:p>
          <a:p>
            <a:pPr eaLnBrk="0" hangingPunct="0"/>
            <a:endParaRPr lang="zh-CN" altLang="en-US" sz="2400" b="1" dirty="0">
              <a:latin typeface="仿宋" panose="02010609060101010101" pitchFamily="49" charset="-122"/>
              <a:ea typeface="仿宋" panose="02010609060101010101" pitchFamily="49" charset="-122"/>
            </a:endParaRPr>
          </a:p>
        </p:txBody>
      </p:sp>
      <p:sp>
        <p:nvSpPr>
          <p:cNvPr id="10" name="Rectangle 3"/>
          <p:cNvSpPr>
            <a:spLocks noChangeArrowheads="1"/>
          </p:cNvSpPr>
          <p:nvPr/>
        </p:nvSpPr>
        <p:spPr bwMode="auto">
          <a:xfrm>
            <a:off x="231227" y="1838635"/>
            <a:ext cx="5209517"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zh-CN" altLang="en-US" sz="2400" b="1" dirty="0">
                <a:latin typeface="仿宋" panose="02010609060101010101" pitchFamily="49" charset="-122"/>
                <a:ea typeface="仿宋" panose="02010609060101010101" pitchFamily="49" charset="-122"/>
              </a:rPr>
              <a:t>在对称三相电路中，三相电源及</a:t>
            </a:r>
            <a:endParaRPr lang="en-US" altLang="zh-CN" sz="2400" b="1" dirty="0">
              <a:latin typeface="仿宋" panose="02010609060101010101" pitchFamily="49" charset="-122"/>
              <a:ea typeface="仿宋" panose="02010609060101010101" pitchFamily="49" charset="-122"/>
            </a:endParaRPr>
          </a:p>
          <a:p>
            <a:pPr eaLnBrk="0" hangingPunct="0"/>
            <a:r>
              <a:rPr lang="zh-CN" altLang="en-US" sz="2400" b="1" dirty="0">
                <a:latin typeface="仿宋" panose="02010609060101010101" pitchFamily="49" charset="-122"/>
                <a:ea typeface="仿宋" panose="02010609060101010101" pitchFamily="49" charset="-122"/>
              </a:rPr>
              <a:t>三相负载都有星形和三角形两种</a:t>
            </a:r>
            <a:endParaRPr lang="en-US" altLang="zh-CN" sz="2400" b="1" dirty="0">
              <a:latin typeface="仿宋" panose="02010609060101010101" pitchFamily="49" charset="-122"/>
              <a:ea typeface="仿宋" panose="02010609060101010101" pitchFamily="49" charset="-122"/>
            </a:endParaRPr>
          </a:p>
          <a:p>
            <a:pPr eaLnBrk="0" hangingPunct="0"/>
            <a:r>
              <a:rPr lang="zh-CN" altLang="en-US" sz="2400" b="1" dirty="0">
                <a:latin typeface="仿宋" panose="02010609060101010101" pitchFamily="49" charset="-122"/>
                <a:ea typeface="仿宋" panose="02010609060101010101" pitchFamily="49" charset="-122"/>
              </a:rPr>
              <a:t>联结方式，可形成</a:t>
            </a:r>
            <a:r>
              <a:rPr lang="zh-CN" altLang="en-US" sz="2400" b="1" dirty="0">
                <a:solidFill>
                  <a:srgbClr val="0000FF"/>
                </a:solidFill>
                <a:latin typeface="仿宋" panose="02010609060101010101" pitchFamily="49" charset="-122"/>
                <a:ea typeface="仿宋" panose="02010609060101010101" pitchFamily="49" charset="-122"/>
              </a:rPr>
              <a:t>三相三线制</a:t>
            </a:r>
            <a:endParaRPr lang="en-US" altLang="zh-CN" sz="2400" b="1" dirty="0">
              <a:solidFill>
                <a:srgbClr val="0000FF"/>
              </a:solidFill>
              <a:latin typeface="仿宋" panose="02010609060101010101" pitchFamily="49" charset="-122"/>
              <a:ea typeface="仿宋" panose="02010609060101010101" pitchFamily="49" charset="-122"/>
            </a:endParaRPr>
          </a:p>
          <a:p>
            <a:pPr eaLnBrk="0" hangingPunct="0"/>
            <a:r>
              <a:rPr lang="zh-CN" altLang="en-US" sz="2400" b="1" dirty="0">
                <a:latin typeface="仿宋" panose="02010609060101010101" pitchFamily="49" charset="-122"/>
                <a:ea typeface="仿宋" panose="02010609060101010101" pitchFamily="49" charset="-122"/>
              </a:rPr>
              <a:t>的四种联结方式：</a:t>
            </a:r>
            <a:endParaRPr lang="en-US" altLang="zh-CN" sz="2400" b="1" dirty="0">
              <a:latin typeface="仿宋" panose="02010609060101010101" pitchFamily="49" charset="-122"/>
              <a:ea typeface="仿宋" panose="02010609060101010101" pitchFamily="49" charset="-122"/>
            </a:endParaRPr>
          </a:p>
          <a:p>
            <a:pPr eaLnBrk="0" hangingPunct="0">
              <a:spcBef>
                <a:spcPts val="600"/>
              </a:spcBef>
            </a:pPr>
            <a:r>
              <a:rPr lang="zh-CN" altLang="en-US" sz="2400" b="1" dirty="0">
                <a:solidFill>
                  <a:srgbClr val="0000FF"/>
                </a:solidFill>
                <a:latin typeface="仿宋" panose="02010609060101010101" pitchFamily="49" charset="-122"/>
                <a:ea typeface="仿宋" panose="02010609060101010101" pitchFamily="49" charset="-122"/>
              </a:rPr>
              <a:t>*星形</a:t>
            </a:r>
            <a:r>
              <a:rPr lang="en-US" altLang="zh-CN" sz="2400" b="1" dirty="0">
                <a:solidFill>
                  <a:srgbClr val="0000FF"/>
                </a:solidFill>
                <a:latin typeface="仿宋" panose="02010609060101010101" pitchFamily="49" charset="-122"/>
                <a:ea typeface="仿宋" panose="02010609060101010101" pitchFamily="49" charset="-122"/>
              </a:rPr>
              <a:t>-</a:t>
            </a:r>
            <a:r>
              <a:rPr lang="zh-CN" altLang="en-US" sz="2400" b="1" dirty="0">
                <a:solidFill>
                  <a:srgbClr val="0000FF"/>
                </a:solidFill>
                <a:latin typeface="仿宋" panose="02010609060101010101" pitchFamily="49" charset="-122"/>
                <a:ea typeface="仿宋" panose="02010609060101010101" pitchFamily="49" charset="-122"/>
              </a:rPr>
              <a:t>星形联结</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dirty="0">
                <a:solidFill>
                  <a:srgbClr val="0000FF"/>
                </a:solidFill>
              </a:rPr>
              <a:t>Y-Y</a:t>
            </a:r>
            <a:r>
              <a:rPr lang="en-US" altLang="zh-CN" sz="2400" b="1" dirty="0">
                <a:solidFill>
                  <a:srgbClr val="0000FF"/>
                </a:solidFill>
                <a:latin typeface="仿宋" panose="02010609060101010101" pitchFamily="49" charset="-122"/>
                <a:ea typeface="仿宋" panose="02010609060101010101" pitchFamily="49" charset="-122"/>
              </a:rPr>
              <a:t>)</a:t>
            </a:r>
          </a:p>
          <a:p>
            <a:pPr eaLnBrk="0" hangingPunct="0"/>
            <a:r>
              <a:rPr lang="zh-CN" altLang="en-US" sz="2400" b="1" dirty="0">
                <a:solidFill>
                  <a:srgbClr val="0000FF"/>
                </a:solidFill>
                <a:latin typeface="仿宋" panose="02010609060101010101" pitchFamily="49" charset="-122"/>
                <a:ea typeface="仿宋" panose="02010609060101010101" pitchFamily="49" charset="-122"/>
              </a:rPr>
              <a:t>*星形</a:t>
            </a:r>
            <a:r>
              <a:rPr lang="en-US" altLang="zh-CN" sz="2400" b="1" dirty="0">
                <a:solidFill>
                  <a:srgbClr val="0000FF"/>
                </a:solidFill>
                <a:latin typeface="仿宋" panose="02010609060101010101" pitchFamily="49" charset="-122"/>
                <a:ea typeface="仿宋" panose="02010609060101010101" pitchFamily="49" charset="-122"/>
              </a:rPr>
              <a:t>-</a:t>
            </a:r>
            <a:r>
              <a:rPr lang="zh-CN" altLang="en-US" sz="2400" b="1" dirty="0">
                <a:solidFill>
                  <a:srgbClr val="0000FF"/>
                </a:solidFill>
                <a:latin typeface="仿宋" panose="02010609060101010101" pitchFamily="49" charset="-122"/>
                <a:ea typeface="仿宋" panose="02010609060101010101" pitchFamily="49" charset="-122"/>
              </a:rPr>
              <a:t>三角形联结</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dirty="0">
                <a:solidFill>
                  <a:srgbClr val="0000FF"/>
                </a:solidFill>
              </a:rPr>
              <a:t>Y-</a:t>
            </a:r>
            <a:r>
              <a:rPr lang="en-US" altLang="zh-CN" sz="2400" b="1" dirty="0">
                <a:solidFill>
                  <a:srgbClr val="0000FF"/>
                </a:solidFill>
              </a:rPr>
              <a:t>△</a:t>
            </a:r>
            <a:r>
              <a:rPr lang="en-US" altLang="zh-CN" sz="2400" b="1" dirty="0">
                <a:solidFill>
                  <a:srgbClr val="0000FF"/>
                </a:solidFill>
                <a:latin typeface="仿宋" panose="02010609060101010101" pitchFamily="49" charset="-122"/>
                <a:ea typeface="仿宋" panose="02010609060101010101" pitchFamily="49" charset="-122"/>
              </a:rPr>
              <a:t>)</a:t>
            </a:r>
          </a:p>
          <a:p>
            <a:pPr eaLnBrk="0" hangingPunct="0"/>
            <a:r>
              <a:rPr lang="zh-CN" altLang="en-US" sz="2400" b="1" dirty="0">
                <a:solidFill>
                  <a:srgbClr val="0000FF"/>
                </a:solidFill>
                <a:latin typeface="仿宋" panose="02010609060101010101" pitchFamily="49" charset="-122"/>
                <a:ea typeface="仿宋" panose="02010609060101010101" pitchFamily="49" charset="-122"/>
              </a:rPr>
              <a:t>*三角形</a:t>
            </a:r>
            <a:r>
              <a:rPr lang="en-US" altLang="zh-CN" sz="2400" b="1" dirty="0">
                <a:solidFill>
                  <a:srgbClr val="0000FF"/>
                </a:solidFill>
                <a:latin typeface="仿宋" panose="02010609060101010101" pitchFamily="49" charset="-122"/>
                <a:ea typeface="仿宋" panose="02010609060101010101" pitchFamily="49" charset="-122"/>
              </a:rPr>
              <a:t>-</a:t>
            </a:r>
            <a:r>
              <a:rPr lang="zh-CN" altLang="en-US" sz="2400" b="1" dirty="0">
                <a:solidFill>
                  <a:srgbClr val="0000FF"/>
                </a:solidFill>
                <a:latin typeface="仿宋" panose="02010609060101010101" pitchFamily="49" charset="-122"/>
                <a:ea typeface="仿宋" panose="02010609060101010101" pitchFamily="49" charset="-122"/>
              </a:rPr>
              <a:t>星形联结</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b="1" dirty="0">
                <a:solidFill>
                  <a:srgbClr val="0000FF"/>
                </a:solidFill>
              </a:rPr>
              <a:t>△</a:t>
            </a:r>
            <a:r>
              <a:rPr lang="en-US" altLang="zh-CN" sz="2400" dirty="0">
                <a:solidFill>
                  <a:srgbClr val="0000FF"/>
                </a:solidFill>
              </a:rPr>
              <a:t>-Y</a:t>
            </a:r>
            <a:r>
              <a:rPr lang="en-US" altLang="zh-CN" sz="2400" b="1" dirty="0">
                <a:solidFill>
                  <a:srgbClr val="0000FF"/>
                </a:solidFill>
                <a:latin typeface="仿宋" panose="02010609060101010101" pitchFamily="49" charset="-122"/>
                <a:ea typeface="仿宋" panose="02010609060101010101" pitchFamily="49" charset="-122"/>
              </a:rPr>
              <a:t>)</a:t>
            </a:r>
          </a:p>
          <a:p>
            <a:pPr eaLnBrk="0" hangingPunct="0"/>
            <a:r>
              <a:rPr lang="zh-CN" altLang="en-US" sz="2400" b="1" dirty="0">
                <a:solidFill>
                  <a:srgbClr val="0000FF"/>
                </a:solidFill>
                <a:latin typeface="仿宋" panose="02010609060101010101" pitchFamily="49" charset="-122"/>
                <a:ea typeface="仿宋" panose="02010609060101010101" pitchFamily="49" charset="-122"/>
              </a:rPr>
              <a:t>*三角形</a:t>
            </a:r>
            <a:r>
              <a:rPr lang="en-US" altLang="zh-CN" sz="2400" b="1" dirty="0">
                <a:solidFill>
                  <a:srgbClr val="0000FF"/>
                </a:solidFill>
                <a:latin typeface="仿宋" panose="02010609060101010101" pitchFamily="49" charset="-122"/>
                <a:ea typeface="仿宋" panose="02010609060101010101" pitchFamily="49" charset="-122"/>
              </a:rPr>
              <a:t>-</a:t>
            </a:r>
            <a:r>
              <a:rPr lang="zh-CN" altLang="en-US" sz="2400" b="1" dirty="0">
                <a:solidFill>
                  <a:srgbClr val="0000FF"/>
                </a:solidFill>
                <a:latin typeface="仿宋" panose="02010609060101010101" pitchFamily="49" charset="-122"/>
                <a:ea typeface="仿宋" panose="02010609060101010101" pitchFamily="49" charset="-122"/>
              </a:rPr>
              <a:t>三角形联结</a:t>
            </a:r>
            <a:r>
              <a:rPr lang="en-US" altLang="zh-CN" sz="2400" b="1" dirty="0">
                <a:solidFill>
                  <a:srgbClr val="0000FF"/>
                </a:solidFill>
                <a:latin typeface="仿宋" panose="02010609060101010101" pitchFamily="49" charset="-122"/>
                <a:ea typeface="仿宋" panose="02010609060101010101" pitchFamily="49" charset="-122"/>
              </a:rPr>
              <a:t>(</a:t>
            </a:r>
            <a:r>
              <a:rPr lang="en-US" altLang="zh-CN" sz="2400" b="1" dirty="0">
                <a:solidFill>
                  <a:srgbClr val="0000FF"/>
                </a:solidFill>
              </a:rPr>
              <a:t>△</a:t>
            </a:r>
            <a:r>
              <a:rPr lang="en-US" altLang="zh-CN" sz="2400" dirty="0">
                <a:solidFill>
                  <a:srgbClr val="0000FF"/>
                </a:solidFill>
              </a:rPr>
              <a:t>-</a:t>
            </a:r>
            <a:r>
              <a:rPr lang="en-US" altLang="zh-CN" sz="2400" b="1" dirty="0">
                <a:solidFill>
                  <a:srgbClr val="0000FF"/>
                </a:solidFill>
              </a:rPr>
              <a:t> △</a:t>
            </a:r>
            <a:r>
              <a:rPr lang="en-US" altLang="zh-CN" sz="2400" b="1" dirty="0">
                <a:solidFill>
                  <a:srgbClr val="0000FF"/>
                </a:solidFill>
                <a:latin typeface="仿宋" panose="02010609060101010101" pitchFamily="49" charset="-122"/>
                <a:ea typeface="仿宋" panose="02010609060101010101" pitchFamily="49" charset="-122"/>
              </a:rPr>
              <a:t>)</a:t>
            </a:r>
          </a:p>
          <a:p>
            <a:pPr eaLnBrk="0" hangingPunct="0">
              <a:spcBef>
                <a:spcPts val="600"/>
              </a:spcBef>
            </a:pPr>
            <a:r>
              <a:rPr lang="zh-CN" altLang="en-US" sz="2400" b="1" dirty="0">
                <a:solidFill>
                  <a:srgbClr val="C00000"/>
                </a:solidFill>
                <a:latin typeface="仿宋" panose="02010609060101010101" pitchFamily="49" charset="-122"/>
                <a:ea typeface="仿宋" panose="02010609060101010101" pitchFamily="49" charset="-122"/>
              </a:rPr>
              <a:t>*星形</a:t>
            </a:r>
            <a:r>
              <a:rPr lang="en-US" altLang="zh-CN" sz="2400" b="1" dirty="0">
                <a:solidFill>
                  <a:srgbClr val="C00000"/>
                </a:solidFill>
                <a:latin typeface="仿宋" panose="02010609060101010101" pitchFamily="49" charset="-122"/>
                <a:ea typeface="仿宋" panose="02010609060101010101" pitchFamily="49" charset="-122"/>
              </a:rPr>
              <a:t>-</a:t>
            </a:r>
            <a:r>
              <a:rPr lang="zh-CN" altLang="en-US" sz="2400" b="1" dirty="0">
                <a:solidFill>
                  <a:srgbClr val="C00000"/>
                </a:solidFill>
                <a:latin typeface="仿宋" panose="02010609060101010101" pitchFamily="49" charset="-122"/>
                <a:ea typeface="仿宋" panose="02010609060101010101" pitchFamily="49" charset="-122"/>
              </a:rPr>
              <a:t>星形的中点之间有中线联结</a:t>
            </a:r>
            <a:endParaRPr lang="en-US" altLang="zh-CN" sz="2400" b="1" dirty="0">
              <a:solidFill>
                <a:srgbClr val="C00000"/>
              </a:solidFill>
              <a:latin typeface="仿宋" panose="02010609060101010101" pitchFamily="49" charset="-122"/>
              <a:ea typeface="仿宋" panose="02010609060101010101" pitchFamily="49" charset="-122"/>
            </a:endParaRPr>
          </a:p>
          <a:p>
            <a:pPr eaLnBrk="0" hangingPunct="0"/>
            <a:r>
              <a:rPr lang="en-US" altLang="zh-CN" sz="2400" b="1" dirty="0">
                <a:solidFill>
                  <a:srgbClr val="C00000"/>
                </a:solidFill>
                <a:latin typeface="仿宋" panose="02010609060101010101" pitchFamily="49" charset="-122"/>
                <a:ea typeface="仿宋" panose="02010609060101010101" pitchFamily="49" charset="-122"/>
              </a:rPr>
              <a:t> (</a:t>
            </a:r>
            <a:r>
              <a:rPr lang="en-US" altLang="zh-CN" sz="2400" dirty="0">
                <a:solidFill>
                  <a:srgbClr val="C00000"/>
                </a:solidFill>
              </a:rPr>
              <a:t>Y</a:t>
            </a:r>
            <a:r>
              <a:rPr lang="en-US" altLang="zh-CN" sz="2400" baseline="-25000" dirty="0">
                <a:solidFill>
                  <a:srgbClr val="C00000"/>
                </a:solidFill>
              </a:rPr>
              <a:t>0</a:t>
            </a:r>
            <a:r>
              <a:rPr lang="en-US" altLang="zh-CN" sz="2400" dirty="0">
                <a:solidFill>
                  <a:srgbClr val="C00000"/>
                </a:solidFill>
              </a:rPr>
              <a:t> -Y</a:t>
            </a:r>
            <a:r>
              <a:rPr lang="en-US" altLang="zh-CN" sz="2400" baseline="-25000" dirty="0">
                <a:solidFill>
                  <a:srgbClr val="C00000"/>
                </a:solidFill>
              </a:rPr>
              <a:t>0</a:t>
            </a:r>
            <a:r>
              <a:rPr lang="en-US" altLang="zh-CN" sz="2400" b="1" dirty="0">
                <a:solidFill>
                  <a:srgbClr val="C00000"/>
                </a:solidFill>
                <a:latin typeface="仿宋" panose="02010609060101010101" pitchFamily="49" charset="-122"/>
                <a:ea typeface="仿宋" panose="02010609060101010101" pitchFamily="49" charset="-122"/>
              </a:rPr>
              <a:t>)</a:t>
            </a:r>
            <a:r>
              <a:rPr lang="zh-CN" altLang="en-US" sz="2400" b="1" dirty="0">
                <a:solidFill>
                  <a:srgbClr val="C00000"/>
                </a:solidFill>
                <a:latin typeface="仿宋" panose="02010609060101010101" pitchFamily="49" charset="-122"/>
                <a:ea typeface="仿宋" panose="02010609060101010101" pitchFamily="49" charset="-122"/>
              </a:rPr>
              <a:t>为三相四线制方式</a:t>
            </a:r>
          </a:p>
        </p:txBody>
      </p:sp>
      <p:grpSp>
        <p:nvGrpSpPr>
          <p:cNvPr id="23" name="组合 22"/>
          <p:cNvGrpSpPr/>
          <p:nvPr/>
        </p:nvGrpSpPr>
        <p:grpSpPr>
          <a:xfrm>
            <a:off x="5185378" y="4834124"/>
            <a:ext cx="6547646" cy="1764000"/>
            <a:chOff x="5220929" y="5003168"/>
            <a:chExt cx="6547646" cy="1764000"/>
          </a:xfrm>
        </p:grpSpPr>
        <p:sp>
          <p:nvSpPr>
            <p:cNvPr id="22" name="圆角矩形 21"/>
            <p:cNvSpPr/>
            <p:nvPr/>
          </p:nvSpPr>
          <p:spPr>
            <a:xfrm>
              <a:off x="5220929" y="5003168"/>
              <a:ext cx="6295250" cy="1764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Box 3"/>
            <p:cNvSpPr txBox="1">
              <a:spLocks noChangeArrowheads="1"/>
            </p:cNvSpPr>
            <p:nvPr/>
          </p:nvSpPr>
          <p:spPr bwMode="auto">
            <a:xfrm>
              <a:off x="5333013" y="5073963"/>
              <a:ext cx="64355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r>
                <a:rPr lang="zh-CN" altLang="en-US" sz="2600" dirty="0">
                  <a:solidFill>
                    <a:srgbClr val="002060"/>
                  </a:solidFill>
                  <a:latin typeface="幼圆" panose="02010509060101010101" pitchFamily="49" charset="-122"/>
                  <a:ea typeface="幼圆" panose="02010509060101010101" pitchFamily="49" charset="-122"/>
                </a:rPr>
                <a:t>对称三相电路的基本联结方式</a:t>
              </a:r>
              <a:r>
                <a:rPr lang="en-US" altLang="zh-CN" sz="2600" dirty="0">
                  <a:solidFill>
                    <a:srgbClr val="002060"/>
                  </a:solidFill>
                  <a:latin typeface="幼圆" panose="02010509060101010101" pitchFamily="49" charset="-122"/>
                  <a:ea typeface="幼圆" panose="02010509060101010101" pitchFamily="49" charset="-122"/>
                </a:rPr>
                <a:t>:  </a:t>
              </a:r>
            </a:p>
            <a:p>
              <a:r>
                <a:rPr lang="en-US" altLang="zh-CN" sz="2800" dirty="0">
                  <a:solidFill>
                    <a:srgbClr val="0000FF"/>
                  </a:solidFill>
                </a:rPr>
                <a:t>Y-Y</a:t>
              </a:r>
              <a:r>
                <a:rPr lang="zh-CN" altLang="en-US" sz="2800" dirty="0">
                  <a:solidFill>
                    <a:srgbClr val="0000FF"/>
                  </a:solidFill>
                </a:rPr>
                <a:t>，</a:t>
              </a:r>
              <a:r>
                <a:rPr lang="en-US" altLang="zh-CN" sz="2800" dirty="0">
                  <a:solidFill>
                    <a:srgbClr val="0000FF"/>
                  </a:solidFill>
                </a:rPr>
                <a:t>Y-</a:t>
              </a:r>
              <a:r>
                <a:rPr lang="en-US" altLang="zh-CN" dirty="0">
                  <a:solidFill>
                    <a:srgbClr val="0000FF"/>
                  </a:solidFill>
                </a:rPr>
                <a:t>△</a:t>
              </a:r>
              <a:r>
                <a:rPr lang="zh-CN" altLang="en-US" dirty="0">
                  <a:solidFill>
                    <a:srgbClr val="0000FF"/>
                  </a:solidFill>
                </a:rPr>
                <a:t>， △ </a:t>
              </a:r>
              <a:r>
                <a:rPr lang="en-US" altLang="zh-CN" sz="2800" dirty="0">
                  <a:solidFill>
                    <a:srgbClr val="0000FF"/>
                  </a:solidFill>
                </a:rPr>
                <a:t>-Y</a:t>
              </a:r>
              <a:r>
                <a:rPr lang="zh-CN" altLang="en-US" sz="2800" dirty="0">
                  <a:solidFill>
                    <a:srgbClr val="0000FF"/>
                  </a:solidFill>
                </a:rPr>
                <a:t>， </a:t>
              </a:r>
              <a:r>
                <a:rPr lang="zh-CN" altLang="en-US" dirty="0">
                  <a:solidFill>
                    <a:srgbClr val="0000FF"/>
                  </a:solidFill>
                </a:rPr>
                <a:t>△ </a:t>
              </a:r>
              <a:r>
                <a:rPr lang="en-US" altLang="zh-CN" sz="2800" dirty="0">
                  <a:solidFill>
                    <a:srgbClr val="0000FF"/>
                  </a:solidFill>
                </a:rPr>
                <a:t>-</a:t>
              </a:r>
              <a:r>
                <a:rPr lang="en-US" altLang="zh-CN" dirty="0">
                  <a:solidFill>
                    <a:srgbClr val="0000FF"/>
                  </a:solidFill>
                </a:rPr>
                <a:t>△</a:t>
              </a:r>
              <a:r>
                <a:rPr lang="zh-CN" altLang="en-US" dirty="0">
                  <a:solidFill>
                    <a:srgbClr val="0000FF"/>
                  </a:solidFill>
                </a:rPr>
                <a:t>，</a:t>
              </a:r>
              <a:r>
                <a:rPr lang="zh-CN" altLang="en-US" dirty="0">
                  <a:solidFill>
                    <a:srgbClr val="002060"/>
                  </a:solidFill>
                </a:rPr>
                <a:t>和</a:t>
              </a:r>
              <a:r>
                <a:rPr lang="zh-CN" altLang="en-US" dirty="0"/>
                <a:t> </a:t>
              </a:r>
              <a:r>
                <a:rPr lang="en-US" altLang="zh-CN" sz="2800" dirty="0">
                  <a:solidFill>
                    <a:srgbClr val="C00000"/>
                  </a:solidFill>
                </a:rPr>
                <a:t>Y</a:t>
              </a:r>
              <a:r>
                <a:rPr lang="en-US" altLang="zh-CN" sz="2800" baseline="-25000" dirty="0">
                  <a:solidFill>
                    <a:srgbClr val="C00000"/>
                  </a:solidFill>
                </a:rPr>
                <a:t>0</a:t>
              </a:r>
              <a:r>
                <a:rPr lang="en-US" altLang="zh-CN" sz="2800" dirty="0">
                  <a:solidFill>
                    <a:srgbClr val="C00000"/>
                  </a:solidFill>
                </a:rPr>
                <a:t> -Y</a:t>
              </a:r>
              <a:r>
                <a:rPr lang="en-US" altLang="zh-CN" sz="2800" baseline="-25000" dirty="0">
                  <a:solidFill>
                    <a:srgbClr val="C00000"/>
                  </a:solidFill>
                </a:rPr>
                <a:t>0</a:t>
              </a:r>
              <a:r>
                <a:rPr lang="zh-CN" altLang="en-US" sz="2800" dirty="0"/>
                <a:t>。</a:t>
              </a:r>
            </a:p>
          </p:txBody>
        </p:sp>
      </p:grpSp>
      <p:grpSp>
        <p:nvGrpSpPr>
          <p:cNvPr id="20" name="组合 19"/>
          <p:cNvGrpSpPr/>
          <p:nvPr/>
        </p:nvGrpSpPr>
        <p:grpSpPr>
          <a:xfrm>
            <a:off x="5185378" y="1854664"/>
            <a:ext cx="6262166" cy="2794138"/>
            <a:chOff x="725028" y="1762320"/>
            <a:chExt cx="6898370" cy="3100300"/>
          </a:xfrm>
        </p:grpSpPr>
        <p:pic>
          <p:nvPicPr>
            <p:cNvPr id="16" name="图片 15"/>
            <p:cNvPicPr>
              <a:picLocks noChangeAspect="1"/>
            </p:cNvPicPr>
            <p:nvPr/>
          </p:nvPicPr>
          <p:blipFill>
            <a:blip r:embed="rId2"/>
            <a:stretch>
              <a:fillRect/>
            </a:stretch>
          </p:blipFill>
          <p:spPr>
            <a:xfrm>
              <a:off x="725028" y="1762320"/>
              <a:ext cx="6898370" cy="3100300"/>
            </a:xfrm>
            <a:prstGeom prst="rect">
              <a:avLst/>
            </a:prstGeom>
            <a:ln>
              <a:solidFill>
                <a:srgbClr val="7030A0"/>
              </a:solidFill>
            </a:ln>
          </p:spPr>
        </p:pic>
        <p:sp>
          <p:nvSpPr>
            <p:cNvPr id="17" name="文本框 16"/>
            <p:cNvSpPr txBox="1"/>
            <p:nvPr/>
          </p:nvSpPr>
          <p:spPr>
            <a:xfrm>
              <a:off x="1285867" y="4314127"/>
              <a:ext cx="2198038" cy="400110"/>
            </a:xfrm>
            <a:prstGeom prst="rect">
              <a:avLst/>
            </a:prstGeom>
            <a:noFill/>
          </p:spPr>
          <p:txBody>
            <a:bodyPr wrap="none" rtlCol="0">
              <a:spAutoFit/>
            </a:bodyPr>
            <a:lstStyle/>
            <a:p>
              <a:r>
                <a:rPr lang="zh-CN" altLang="en-US" dirty="0"/>
                <a:t>三相负载的</a:t>
              </a:r>
              <a:r>
                <a:rPr lang="en-US" altLang="zh-CN" sz="2000" b="1" dirty="0">
                  <a:solidFill>
                    <a:srgbClr val="FF0000"/>
                  </a:solidFill>
                  <a:latin typeface="微软雅黑" panose="020B0503020204020204" pitchFamily="34" charset="-122"/>
                  <a:ea typeface="微软雅黑" panose="020B0503020204020204" pitchFamily="34" charset="-122"/>
                </a:rPr>
                <a:t>Y</a:t>
              </a:r>
              <a:r>
                <a:rPr lang="zh-CN" altLang="en-US" dirty="0"/>
                <a:t>形联结</a:t>
              </a:r>
            </a:p>
          </p:txBody>
        </p:sp>
        <p:sp>
          <p:nvSpPr>
            <p:cNvPr id="18" name="文本框 17"/>
            <p:cNvSpPr txBox="1"/>
            <p:nvPr/>
          </p:nvSpPr>
          <p:spPr>
            <a:xfrm>
              <a:off x="4901380" y="4286242"/>
              <a:ext cx="2287806" cy="400110"/>
            </a:xfrm>
            <a:prstGeom prst="rect">
              <a:avLst/>
            </a:prstGeom>
            <a:noFill/>
          </p:spPr>
          <p:txBody>
            <a:bodyPr wrap="none" rtlCol="0">
              <a:spAutoFit/>
            </a:bodyPr>
            <a:lstStyle/>
            <a:p>
              <a:r>
                <a:rPr lang="zh-CN" altLang="en-US" dirty="0"/>
                <a:t>三相负载的</a:t>
              </a:r>
              <a:r>
                <a:rPr lang="zh-CN" altLang="zh-CN" sz="2000" b="1" dirty="0">
                  <a:solidFill>
                    <a:srgbClr val="FF0000"/>
                  </a:solidFill>
                  <a:latin typeface="微软雅黑" panose="020B0503020204020204" pitchFamily="34" charset="-122"/>
                  <a:ea typeface="微软雅黑" panose="020B0503020204020204" pitchFamily="34" charset="-122"/>
                  <a:sym typeface="Webdings" panose="05030102010509060703" pitchFamily="18" charset="2"/>
                </a:rPr>
                <a:t></a:t>
              </a:r>
              <a:r>
                <a:rPr lang="zh-CN" altLang="en-US" dirty="0"/>
                <a:t>形联结</a:t>
              </a:r>
            </a:p>
          </p:txBody>
        </p:sp>
      </p:grpSp>
      <p:sp>
        <p:nvSpPr>
          <p:cNvPr id="2" name="文本框 1"/>
          <p:cNvSpPr txBox="1"/>
          <p:nvPr/>
        </p:nvSpPr>
        <p:spPr>
          <a:xfrm>
            <a:off x="407063" y="5767127"/>
            <a:ext cx="4066943" cy="830997"/>
          </a:xfrm>
          <a:prstGeom prst="rect">
            <a:avLst/>
          </a:prstGeom>
          <a:solidFill>
            <a:schemeClr val="accent4">
              <a:lumMod val="40000"/>
              <a:lumOff val="60000"/>
            </a:schemeClr>
          </a:solidFill>
          <a:ln>
            <a:solidFill>
              <a:srgbClr val="7030A0"/>
            </a:solidFill>
          </a:ln>
        </p:spPr>
        <p:txBody>
          <a:bodyPr wrap="square" rtlCol="0">
            <a:spAutoFit/>
          </a:bodyPr>
          <a:lstStyle/>
          <a:p>
            <a:pPr algn="ctr"/>
            <a:r>
              <a:rPr lang="zh-CN" altLang="en-US" sz="2400" b="1" dirty="0">
                <a:solidFill>
                  <a:srgbClr val="7030A0"/>
                </a:solidFill>
                <a:latin typeface="等线" panose="02010600030101010101" charset="-122"/>
                <a:ea typeface="等线" panose="02010600030101010101" charset="-122"/>
              </a:rPr>
              <a:t>在低压配电网中，输电</a:t>
            </a:r>
            <a:endParaRPr lang="en-US" altLang="zh-CN" sz="2400" b="1" dirty="0">
              <a:solidFill>
                <a:srgbClr val="7030A0"/>
              </a:solidFill>
              <a:latin typeface="等线" panose="02010600030101010101" charset="-122"/>
              <a:ea typeface="等线" panose="02010600030101010101" charset="-122"/>
            </a:endParaRPr>
          </a:p>
          <a:p>
            <a:pPr algn="ctr"/>
            <a:r>
              <a:rPr lang="zh-CN" altLang="en-US" sz="2400" b="1" dirty="0">
                <a:solidFill>
                  <a:srgbClr val="7030A0"/>
                </a:solidFill>
                <a:latin typeface="等线" panose="02010600030101010101" charset="-122"/>
                <a:ea typeface="等线" panose="02010600030101010101" charset="-122"/>
              </a:rPr>
              <a:t>线路一般采用</a:t>
            </a:r>
            <a:r>
              <a:rPr lang="zh-CN" altLang="en-US" sz="2400" b="1" dirty="0">
                <a:solidFill>
                  <a:srgbClr val="C00000"/>
                </a:solidFill>
                <a:latin typeface="等线" panose="02010600030101010101" charset="-122"/>
                <a:ea typeface="等线" panose="02010600030101010101" charset="-122"/>
              </a:rPr>
              <a:t>三相四线制</a:t>
            </a:r>
            <a:r>
              <a:rPr lang="zh-CN" altLang="en-US" sz="2400" b="1" dirty="0">
                <a:solidFill>
                  <a:srgbClr val="7030A0"/>
                </a:solidFill>
                <a:latin typeface="等线" panose="02010600030101010101" charset="-122"/>
                <a:ea typeface="等线" panose="02010600030101010101" charset="-122"/>
              </a:rPr>
              <a:t>。</a:t>
            </a:r>
          </a:p>
        </p:txBody>
      </p:sp>
      <p:grpSp>
        <p:nvGrpSpPr>
          <p:cNvPr id="3" name="组合 2"/>
          <p:cNvGrpSpPr/>
          <p:nvPr/>
        </p:nvGrpSpPr>
        <p:grpSpPr>
          <a:xfrm>
            <a:off x="5750115" y="5800599"/>
            <a:ext cx="3313351" cy="685972"/>
            <a:chOff x="5750115" y="5800599"/>
            <a:chExt cx="3313351" cy="685972"/>
          </a:xfrm>
        </p:grpSpPr>
        <p:sp>
          <p:nvSpPr>
            <p:cNvPr id="19" name="AutoShape 88"/>
            <p:cNvSpPr/>
            <p:nvPr/>
          </p:nvSpPr>
          <p:spPr bwMode="auto">
            <a:xfrm rot="5353442">
              <a:off x="7272588" y="4278126"/>
              <a:ext cx="268405" cy="3313351"/>
            </a:xfrm>
            <a:prstGeom prst="rightBrace">
              <a:avLst>
                <a:gd name="adj1" fmla="val 110681"/>
                <a:gd name="adj2" fmla="val 50000"/>
              </a:avLst>
            </a:pr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dirty="0">
                <a:latin typeface="Times New Roman" panose="02020603050405020304" pitchFamily="18" charset="0"/>
              </a:endParaRPr>
            </a:p>
          </p:txBody>
        </p:sp>
        <p:sp>
          <p:nvSpPr>
            <p:cNvPr id="24" name="Rectangle 87"/>
            <p:cNvSpPr>
              <a:spLocks noChangeArrowheads="1"/>
            </p:cNvSpPr>
            <p:nvPr/>
          </p:nvSpPr>
          <p:spPr bwMode="auto">
            <a:xfrm>
              <a:off x="6770051" y="6086461"/>
              <a:ext cx="15017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000" dirty="0">
                  <a:solidFill>
                    <a:srgbClr val="0000FF"/>
                  </a:solidFill>
                  <a:latin typeface="幼圆" panose="02010509060101010101" pitchFamily="49" charset="-122"/>
                  <a:ea typeface="幼圆" panose="02010509060101010101" pitchFamily="49" charset="-122"/>
                </a:rPr>
                <a:t>三相</a:t>
              </a:r>
              <a:r>
                <a:rPr lang="zh-CN" altLang="en-US" dirty="0">
                  <a:solidFill>
                    <a:srgbClr val="0000FF"/>
                  </a:solidFill>
                  <a:latin typeface="幼圆" panose="02010509060101010101" pitchFamily="49" charset="-122"/>
                  <a:ea typeface="幼圆" panose="02010509060101010101" pitchFamily="49" charset="-122"/>
                </a:rPr>
                <a:t>三线制</a:t>
              </a:r>
            </a:p>
          </p:txBody>
        </p:sp>
      </p:grpSp>
      <p:sp>
        <p:nvSpPr>
          <p:cNvPr id="25" name="Rectangle 86"/>
          <p:cNvSpPr>
            <a:spLocks noChangeArrowheads="1"/>
          </p:cNvSpPr>
          <p:nvPr/>
        </p:nvSpPr>
        <p:spPr bwMode="auto">
          <a:xfrm>
            <a:off x="9846425" y="5859026"/>
            <a:ext cx="16342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000" dirty="0">
                <a:solidFill>
                  <a:srgbClr val="C00000"/>
                </a:solidFill>
                <a:latin typeface="幼圆" panose="02010509060101010101" pitchFamily="49" charset="-122"/>
                <a:ea typeface="幼圆" panose="02010509060101010101" pitchFamily="49" charset="-122"/>
              </a:rPr>
              <a:t>三相四线制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heel(1)">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1000"/>
                                        <p:tgtEl>
                                          <p:spTgt spid="25"/>
                                        </p:tgtEl>
                                      </p:cBhvr>
                                    </p:animEffect>
                                    <p:anim calcmode="lin" valueType="num">
                                      <p:cBhvr>
                                        <p:cTn id="37" dur="1000" fill="hold"/>
                                        <p:tgtEl>
                                          <p:spTgt spid="25"/>
                                        </p:tgtEl>
                                        <p:attrNameLst>
                                          <p:attrName>ppt_x</p:attrName>
                                        </p:attrNameLst>
                                      </p:cBhvr>
                                      <p:tavLst>
                                        <p:tav tm="0">
                                          <p:val>
                                            <p:strVal val="#ppt_x"/>
                                          </p:val>
                                        </p:tav>
                                        <p:tav tm="100000">
                                          <p:val>
                                            <p:strVal val="#ppt_x"/>
                                          </p:val>
                                        </p:tav>
                                      </p:tavLst>
                                    </p:anim>
                                    <p:anim calcmode="lin" valueType="num">
                                      <p:cBhvr>
                                        <p:cTn id="3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2" grpId="0" animBg="1"/>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48800" y="6492875"/>
            <a:ext cx="2743200" cy="365125"/>
          </a:xfrm>
        </p:spPr>
        <p:txBody>
          <a:bodyPr/>
          <a:lstStyle/>
          <a:p>
            <a:fld id="{435063AF-4828-4509-A510-9A5FFA849951}" type="slidenum">
              <a:rPr lang="zh-CN" altLang="en-US" sz="1600" smtClean="0"/>
              <a:t>15</a:t>
            </a:fld>
            <a:endParaRPr lang="zh-CN" altLang="en-US" sz="1600" dirty="0"/>
          </a:p>
        </p:txBody>
      </p:sp>
      <p:sp>
        <p:nvSpPr>
          <p:cNvPr id="14" name="文本框 13"/>
          <p:cNvSpPr txBox="1"/>
          <p:nvPr/>
        </p:nvSpPr>
        <p:spPr>
          <a:xfrm>
            <a:off x="3595480" y="-5970"/>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b="1" u="sng" dirty="0">
                <a:latin typeface="黑体" panose="02010609060101010101" pitchFamily="49" charset="-122"/>
                <a:ea typeface="黑体" panose="02010609060101010101" pitchFamily="49" charset="-122"/>
              </a:rPr>
              <a:t> </a:t>
            </a:r>
          </a:p>
        </p:txBody>
      </p:sp>
      <p:sp>
        <p:nvSpPr>
          <p:cNvPr id="16" name="Rectangle 2"/>
          <p:cNvSpPr>
            <a:spLocks noGrp="1" noChangeArrowheads="1"/>
          </p:cNvSpPr>
          <p:nvPr>
            <p:ph type="title"/>
          </p:nvPr>
        </p:nvSpPr>
        <p:spPr>
          <a:xfrm>
            <a:off x="1081697" y="499698"/>
            <a:ext cx="7391400" cy="533400"/>
          </a:xfrm>
        </p:spPr>
        <p:txBody>
          <a:bodyPr>
            <a:normAutofit/>
          </a:bodyPr>
          <a:lstStyle/>
          <a:p>
            <a:pPr eaLnBrk="1" hangingPunct="1">
              <a:defRPr/>
            </a:pPr>
            <a:r>
              <a:rPr lang="zh-CN" altLang="en-US" sz="2800" b="1" dirty="0"/>
              <a:t>一</a:t>
            </a:r>
            <a:r>
              <a:rPr lang="en-US" altLang="zh-CN" sz="2800" b="1" dirty="0"/>
              <a:t>.  </a:t>
            </a:r>
            <a:r>
              <a:rPr lang="zh-CN" sz="2800" b="1" dirty="0"/>
              <a:t>三相负载的星形</a:t>
            </a:r>
            <a:r>
              <a:rPr lang="zh-CN" altLang="en-US" sz="2800" b="1" dirty="0"/>
              <a:t>联接</a:t>
            </a:r>
            <a:r>
              <a:rPr lang="zh-CN" sz="2800" b="1" dirty="0"/>
              <a:t>（</a:t>
            </a:r>
            <a:r>
              <a:rPr lang="zh-CN" altLang="zh-CN" sz="2800" b="1" dirty="0"/>
              <a:t>Y</a:t>
            </a:r>
            <a:r>
              <a:rPr lang="zh-CN" sz="2800" b="1" dirty="0"/>
              <a:t>）</a:t>
            </a:r>
          </a:p>
        </p:txBody>
      </p:sp>
      <p:sp>
        <p:nvSpPr>
          <p:cNvPr id="17" name="Text Box 3"/>
          <p:cNvSpPr txBox="1">
            <a:spLocks noChangeArrowheads="1"/>
          </p:cNvSpPr>
          <p:nvPr/>
        </p:nvSpPr>
        <p:spPr bwMode="auto">
          <a:xfrm>
            <a:off x="295835" y="2317249"/>
            <a:ext cx="319024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200" b="1" dirty="0">
                <a:ln w="22225">
                  <a:solidFill>
                    <a:schemeClr val="accent2"/>
                  </a:solidFill>
                  <a:prstDash val="solid"/>
                </a:ln>
                <a:solidFill>
                  <a:schemeClr val="accent2">
                    <a:lumMod val="40000"/>
                    <a:lumOff val="60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a:t>
            </a:r>
            <a:r>
              <a:rPr lang="zh-CN" altLang="en-US"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单相</a:t>
            </a:r>
            <a:r>
              <a:rPr lang="zh-CN" altLang="zh-CN"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负载</a:t>
            </a:r>
            <a:r>
              <a:rPr lang="en-US" altLang="zh-CN"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Y</a:t>
            </a:r>
            <a:r>
              <a:rPr lang="zh-CN" altLang="en-US"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形</a:t>
            </a:r>
            <a:r>
              <a:rPr lang="zh-CN" altLang="zh-CN"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接法</a:t>
            </a:r>
            <a:r>
              <a:rPr lang="zh-CN" altLang="en-US"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a:t>
            </a:r>
            <a:endParaRPr lang="en-US" altLang="zh-CN"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a:p>
            <a:pPr>
              <a:spcBef>
                <a:spcPct val="0"/>
              </a:spcBef>
              <a:buNone/>
            </a:pPr>
            <a:r>
              <a:rPr lang="zh-CN" altLang="zh-CN" sz="2200" b="1" dirty="0">
                <a:solidFill>
                  <a:srgbClr val="0070C0"/>
                </a:solidFill>
                <a:latin typeface="仿宋" panose="02010609060101010101" pitchFamily="49" charset="-122"/>
                <a:ea typeface="仿宋" panose="02010609060101010101" pitchFamily="49" charset="-122"/>
              </a:rPr>
              <a:t>单相负载的一端接在</a:t>
            </a:r>
            <a:r>
              <a:rPr lang="zh-CN" altLang="en-US" sz="2200" b="1" dirty="0">
                <a:solidFill>
                  <a:srgbClr val="0070C0"/>
                </a:solidFill>
                <a:latin typeface="仿宋" panose="02010609060101010101" pitchFamily="49" charset="-122"/>
                <a:ea typeface="仿宋" panose="02010609060101010101" pitchFamily="49" charset="-122"/>
              </a:rPr>
              <a:t>端</a:t>
            </a:r>
            <a:r>
              <a:rPr lang="zh-CN" altLang="zh-CN" sz="2200" b="1" dirty="0">
                <a:solidFill>
                  <a:srgbClr val="0070C0"/>
                </a:solidFill>
                <a:latin typeface="仿宋" panose="02010609060101010101" pitchFamily="49" charset="-122"/>
                <a:ea typeface="仿宋" panose="02010609060101010101" pitchFamily="49" charset="-122"/>
              </a:rPr>
              <a:t>线上，另一端</a:t>
            </a:r>
            <a:r>
              <a:rPr lang="zh-CN" altLang="en-US" sz="2200" b="1" dirty="0">
                <a:solidFill>
                  <a:srgbClr val="0070C0"/>
                </a:solidFill>
                <a:latin typeface="仿宋" panose="02010609060101010101" pitchFamily="49" charset="-122"/>
                <a:ea typeface="仿宋" panose="02010609060101010101" pitchFamily="49" charset="-122"/>
              </a:rPr>
              <a:t>接在</a:t>
            </a:r>
            <a:r>
              <a:rPr lang="zh-CN" altLang="zh-CN" sz="2200" b="1" dirty="0">
                <a:solidFill>
                  <a:srgbClr val="0070C0"/>
                </a:solidFill>
                <a:latin typeface="仿宋" panose="02010609060101010101" pitchFamily="49" charset="-122"/>
                <a:ea typeface="仿宋" panose="02010609060101010101" pitchFamily="49" charset="-122"/>
              </a:rPr>
              <a:t>中</a:t>
            </a:r>
            <a:r>
              <a:rPr lang="zh-CN" altLang="en-US" sz="2200" b="1" dirty="0">
                <a:solidFill>
                  <a:srgbClr val="0070C0"/>
                </a:solidFill>
                <a:latin typeface="仿宋" panose="02010609060101010101" pitchFamily="49" charset="-122"/>
                <a:ea typeface="仿宋" panose="02010609060101010101" pitchFamily="49" charset="-122"/>
              </a:rPr>
              <a:t>性</a:t>
            </a:r>
            <a:r>
              <a:rPr lang="zh-CN" altLang="zh-CN" sz="2200" b="1" dirty="0">
                <a:solidFill>
                  <a:srgbClr val="0070C0"/>
                </a:solidFill>
                <a:latin typeface="仿宋" panose="02010609060101010101" pitchFamily="49" charset="-122"/>
                <a:ea typeface="仿宋" panose="02010609060101010101" pitchFamily="49" charset="-122"/>
              </a:rPr>
              <a:t>线上。在电路中</a:t>
            </a:r>
            <a:r>
              <a:rPr lang="zh-CN" altLang="en-US" sz="2200" b="1" dirty="0">
                <a:solidFill>
                  <a:srgbClr val="0070C0"/>
                </a:solidFill>
                <a:latin typeface="仿宋" panose="02010609060101010101" pitchFamily="49" charset="-122"/>
                <a:ea typeface="仿宋" panose="02010609060101010101" pitchFamily="49" charset="-122"/>
              </a:rPr>
              <a:t>尽可能将单相负载</a:t>
            </a:r>
            <a:r>
              <a:rPr lang="zh-CN" altLang="zh-CN" sz="2200" b="1" dirty="0">
                <a:solidFill>
                  <a:srgbClr val="0070C0"/>
                </a:solidFill>
                <a:latin typeface="仿宋" panose="02010609060101010101" pitchFamily="49" charset="-122"/>
                <a:ea typeface="仿宋" panose="02010609060101010101" pitchFamily="49" charset="-122"/>
              </a:rPr>
              <a:t>均匀地分布在电源各相之间，以使负载尽量平衡。</a:t>
            </a:r>
          </a:p>
        </p:txBody>
      </p:sp>
      <p:sp>
        <p:nvSpPr>
          <p:cNvPr id="28" name="文本框 27"/>
          <p:cNvSpPr txBox="1"/>
          <p:nvPr/>
        </p:nvSpPr>
        <p:spPr>
          <a:xfrm>
            <a:off x="5875000" y="1567351"/>
            <a:ext cx="6126559" cy="830997"/>
          </a:xfrm>
          <a:prstGeom prst="rect">
            <a:avLst/>
          </a:prstGeom>
          <a:noFill/>
          <a:ln w="28575">
            <a:noFill/>
          </a:ln>
        </p:spPr>
        <p:txBody>
          <a:bodyPr wrap="square" rtlCol="0">
            <a:spAutoFit/>
          </a:bodyPr>
          <a:lstStyle/>
          <a:p>
            <a:r>
              <a:rPr lang="zh-CN" altLang="en-US" sz="2400" b="1" dirty="0">
                <a:solidFill>
                  <a:srgbClr val="C00000"/>
                </a:solidFill>
              </a:rPr>
              <a:t>注意：</a:t>
            </a:r>
            <a:r>
              <a:rPr lang="zh-CN" altLang="en-US" sz="2400" b="1" dirty="0">
                <a:solidFill>
                  <a:srgbClr val="002060"/>
                </a:solidFill>
              </a:rPr>
              <a:t>应根据供电系统电压和负载额定电压</a:t>
            </a:r>
            <a:endParaRPr lang="en-US" altLang="zh-CN" sz="2400" b="1" dirty="0">
              <a:solidFill>
                <a:srgbClr val="002060"/>
              </a:solidFill>
            </a:endParaRPr>
          </a:p>
          <a:p>
            <a:r>
              <a:rPr lang="zh-CN" altLang="en-US" sz="2400" b="1" dirty="0">
                <a:solidFill>
                  <a:srgbClr val="002060"/>
                </a:solidFill>
              </a:rPr>
              <a:t>相适应的原则，采用</a:t>
            </a:r>
            <a:r>
              <a:rPr lang="en-US" altLang="zh-CN" sz="2400" b="1" dirty="0">
                <a:solidFill>
                  <a:srgbClr val="002060"/>
                </a:solidFill>
              </a:rPr>
              <a:t>Y</a:t>
            </a:r>
            <a:r>
              <a:rPr lang="zh-CN" altLang="en-US" sz="2400" b="1" dirty="0">
                <a:solidFill>
                  <a:srgbClr val="002060"/>
                </a:solidFill>
              </a:rPr>
              <a:t>接法或</a:t>
            </a:r>
            <a:r>
              <a:rPr lang="zh-CN" altLang="en-US" sz="2400" b="1" dirty="0">
                <a:solidFill>
                  <a:srgbClr val="002060"/>
                </a:solidFill>
                <a:latin typeface="华文琥珀" panose="02010800040101010101" pitchFamily="2" charset="-122"/>
                <a:ea typeface="华文琥珀" panose="02010800040101010101" pitchFamily="2" charset="-122"/>
              </a:rPr>
              <a:t>△</a:t>
            </a:r>
            <a:r>
              <a:rPr lang="zh-CN" altLang="en-US" sz="2400" b="1" dirty="0">
                <a:solidFill>
                  <a:srgbClr val="002060"/>
                </a:solidFill>
              </a:rPr>
              <a:t>接法：</a:t>
            </a:r>
          </a:p>
        </p:txBody>
      </p:sp>
      <p:sp>
        <p:nvSpPr>
          <p:cNvPr id="29" name="Rectangle 135"/>
          <p:cNvSpPr>
            <a:spLocks noChangeArrowheads="1"/>
          </p:cNvSpPr>
          <p:nvPr/>
        </p:nvSpPr>
        <p:spPr bwMode="auto">
          <a:xfrm>
            <a:off x="5994699" y="707105"/>
            <a:ext cx="6048023" cy="830997"/>
          </a:xfrm>
          <a:prstGeom prst="rect">
            <a:avLst/>
          </a:prstGeom>
          <a:solidFill>
            <a:schemeClr val="accent4">
              <a:lumMod val="20000"/>
              <a:lumOff val="80000"/>
            </a:schemeClr>
          </a:solidFill>
          <a:ln w="19050">
            <a:solidFill>
              <a:srgbClr val="C00000"/>
            </a:solidFill>
          </a:ln>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b="1" dirty="0">
                <a:ln w="0"/>
                <a:solidFill>
                  <a:srgbClr val="C00000"/>
                </a:solidFill>
                <a:effectLst>
                  <a:outerShdw blurRad="38100" dist="25400" dir="5400000" algn="ctr" rotWithShape="0">
                    <a:srgbClr val="6E747A">
                      <a:alpha val="43000"/>
                    </a:srgbClr>
                  </a:outerShdw>
                </a:effectLst>
                <a:latin typeface="仿宋" panose="02010609060101010101" pitchFamily="49" charset="-122"/>
                <a:ea typeface="仿宋" panose="02010609060101010101" pitchFamily="49" charset="-122"/>
              </a:rPr>
              <a:t>中性线作用：</a:t>
            </a:r>
            <a:r>
              <a:rPr lang="zh-CN" altLang="en-US" sz="2400" b="1" dirty="0">
                <a:ln w="0"/>
                <a:solidFill>
                  <a:srgbClr val="002060"/>
                </a:solidFill>
                <a:effectLst>
                  <a:outerShdw blurRad="38100" dist="25400" dir="5400000" algn="ctr" rotWithShape="0">
                    <a:srgbClr val="6E747A">
                      <a:alpha val="43000"/>
                    </a:srgbClr>
                  </a:outerShdw>
                </a:effectLst>
                <a:latin typeface="仿宋" panose="02010609060101010101" pitchFamily="49" charset="-122"/>
                <a:ea typeface="仿宋" panose="02010609060101010101" pitchFamily="49" charset="-122"/>
              </a:rPr>
              <a:t>对称三相电源电压通过端线和中性线接到负载上，能保持负载电压的对称。</a:t>
            </a:r>
            <a:endParaRPr lang="zh-CN" altLang="zh-CN" sz="2400" b="1" dirty="0">
              <a:ln w="0"/>
              <a:solidFill>
                <a:srgbClr val="002060"/>
              </a:solidFill>
              <a:effectLst>
                <a:outerShdw blurRad="38100" dist="25400" dir="5400000" algn="ctr" rotWithShape="0">
                  <a:srgbClr val="6E747A">
                    <a:alpha val="43000"/>
                  </a:srgbClr>
                </a:outerShdw>
              </a:effectLst>
              <a:latin typeface="仿宋" panose="02010609060101010101" pitchFamily="49" charset="-122"/>
              <a:ea typeface="仿宋" panose="02010609060101010101" pitchFamily="49" charset="-122"/>
            </a:endParaRPr>
          </a:p>
        </p:txBody>
      </p:sp>
      <p:sp>
        <p:nvSpPr>
          <p:cNvPr id="31" name="Rectangle 135"/>
          <p:cNvSpPr>
            <a:spLocks noChangeArrowheads="1"/>
          </p:cNvSpPr>
          <p:nvPr/>
        </p:nvSpPr>
        <p:spPr bwMode="auto">
          <a:xfrm>
            <a:off x="219614" y="4884436"/>
            <a:ext cx="3367119" cy="1446550"/>
          </a:xfrm>
          <a:prstGeom prst="rect">
            <a:avLst/>
          </a:prstGeom>
          <a:noFill/>
          <a:ln>
            <a:noFill/>
          </a:ln>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200" b="1" dirty="0">
                <a:ln w="22225">
                  <a:solidFill>
                    <a:schemeClr val="accent2"/>
                  </a:solidFill>
                  <a:prstDash val="solid"/>
                </a:ln>
                <a:solidFill>
                  <a:schemeClr val="accent2">
                    <a:lumMod val="40000"/>
                    <a:lumOff val="60000"/>
                  </a:schemeClr>
                </a:solidFill>
                <a:latin typeface="华文琥珀" panose="02010800040101010101" pitchFamily="2" charset="-122"/>
                <a:ea typeface="华文琥珀" panose="02010800040101010101" pitchFamily="2" charset="-122"/>
              </a:rPr>
              <a:t>●</a:t>
            </a:r>
            <a:r>
              <a:rPr lang="zh-CN" altLang="en-US"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三</a:t>
            </a:r>
            <a:r>
              <a:rPr lang="zh-CN" altLang="zh-CN"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相</a:t>
            </a:r>
            <a:r>
              <a:rPr lang="zh-CN" altLang="en-US"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对称</a:t>
            </a:r>
            <a:r>
              <a:rPr lang="zh-CN" altLang="zh-CN"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负载</a:t>
            </a:r>
            <a:r>
              <a:rPr lang="en-US" altLang="zh-CN"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Y</a:t>
            </a:r>
            <a:r>
              <a:rPr lang="zh-CN" altLang="en-US" sz="2200" b="1" dirty="0">
                <a:solidFill>
                  <a:schemeClr val="accent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形接法：</a:t>
            </a:r>
            <a:r>
              <a:rPr lang="zh-CN" altLang="en-US" sz="2200" b="1" dirty="0">
                <a:solidFill>
                  <a:srgbClr val="0070C0"/>
                </a:solidFill>
                <a:latin typeface="仿宋" panose="02010609060101010101" pitchFamily="49" charset="-122"/>
                <a:ea typeface="仿宋" panose="02010609060101010101" pitchFamily="49" charset="-122"/>
              </a:rPr>
              <a:t>三</a:t>
            </a:r>
            <a:r>
              <a:rPr lang="zh-CN" altLang="zh-CN" sz="2200" b="1" dirty="0">
                <a:solidFill>
                  <a:srgbClr val="0070C0"/>
                </a:solidFill>
                <a:latin typeface="仿宋" panose="02010609060101010101" pitchFamily="49" charset="-122"/>
                <a:ea typeface="仿宋" panose="02010609060101010101" pitchFamily="49" charset="-122"/>
              </a:rPr>
              <a:t>相负载的</a:t>
            </a:r>
            <a:r>
              <a:rPr lang="zh-CN" altLang="en-US" sz="2200" b="1" dirty="0">
                <a:solidFill>
                  <a:srgbClr val="0070C0"/>
                </a:solidFill>
                <a:latin typeface="仿宋" panose="02010609060101010101" pitchFamily="49" charset="-122"/>
                <a:ea typeface="仿宋" panose="02010609060101010101" pitchFamily="49" charset="-122"/>
              </a:rPr>
              <a:t>三个首端接在</a:t>
            </a:r>
            <a:r>
              <a:rPr lang="zh-CN" altLang="zh-CN" sz="2200" b="1" dirty="0">
                <a:solidFill>
                  <a:srgbClr val="0070C0"/>
                </a:solidFill>
                <a:latin typeface="仿宋" panose="02010609060101010101" pitchFamily="49" charset="-122"/>
                <a:ea typeface="仿宋" panose="02010609060101010101" pitchFamily="49" charset="-122"/>
              </a:rPr>
              <a:t>端线上，</a:t>
            </a:r>
            <a:r>
              <a:rPr lang="zh-CN" altLang="en-US" sz="2200" b="1" dirty="0">
                <a:solidFill>
                  <a:srgbClr val="0070C0"/>
                </a:solidFill>
                <a:latin typeface="仿宋" panose="02010609060101010101" pitchFamily="49" charset="-122"/>
                <a:ea typeface="仿宋" panose="02010609060101010101" pitchFamily="49" charset="-122"/>
              </a:rPr>
              <a:t>中性点可以</a:t>
            </a:r>
            <a:r>
              <a:rPr lang="zh-CN" altLang="zh-CN" sz="2200" b="1" dirty="0">
                <a:solidFill>
                  <a:srgbClr val="0070C0"/>
                </a:solidFill>
                <a:latin typeface="仿宋" panose="02010609060101010101" pitchFamily="49" charset="-122"/>
                <a:ea typeface="仿宋" panose="02010609060101010101" pitchFamily="49" charset="-122"/>
              </a:rPr>
              <a:t>接</a:t>
            </a:r>
            <a:r>
              <a:rPr lang="zh-CN" altLang="en-US" sz="2200" b="1" dirty="0">
                <a:solidFill>
                  <a:srgbClr val="0070C0"/>
                </a:solidFill>
                <a:latin typeface="仿宋" panose="02010609060101010101" pitchFamily="49" charset="-122"/>
                <a:ea typeface="仿宋" panose="02010609060101010101" pitchFamily="49" charset="-122"/>
              </a:rPr>
              <a:t>入中性线或不接入中性线。</a:t>
            </a:r>
            <a:endParaRPr lang="zh-CN" altLang="zh-CN" sz="2200" b="1" dirty="0">
              <a:solidFill>
                <a:srgbClr val="0070C0"/>
              </a:solidFill>
              <a:latin typeface="仿宋" panose="02010609060101010101" pitchFamily="49" charset="-122"/>
              <a:ea typeface="仿宋" panose="02010609060101010101" pitchFamily="49" charset="-122"/>
            </a:endParaRPr>
          </a:p>
        </p:txBody>
      </p:sp>
      <p:sp>
        <p:nvSpPr>
          <p:cNvPr id="33" name="Rectangle 23"/>
          <p:cNvSpPr>
            <a:spLocks noChangeArrowheads="1"/>
          </p:cNvSpPr>
          <p:nvPr/>
        </p:nvSpPr>
        <p:spPr bwMode="auto">
          <a:xfrm>
            <a:off x="-41074" y="967187"/>
            <a:ext cx="59946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2667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solidFill>
                  <a:srgbClr val="7030A0"/>
                </a:solidFill>
                <a:latin typeface="仿宋" panose="02010609060101010101" pitchFamily="49" charset="-122"/>
                <a:ea typeface="仿宋" panose="02010609060101010101" pitchFamily="49" charset="-122"/>
                <a:cs typeface="Times New Roman" panose="02020603050405020304" pitchFamily="18" charset="0"/>
                <a:sym typeface="Symbol" panose="05050102010706020507" pitchFamily="18" charset="2"/>
              </a:rPr>
              <a:t> 在实际三相电路中，不论连接方式如何，</a:t>
            </a:r>
            <a:endParaRPr lang="en-US" altLang="zh-CN" sz="2400" b="1" dirty="0">
              <a:solidFill>
                <a:srgbClr val="7030A0"/>
              </a:solidFill>
              <a:latin typeface="仿宋" panose="02010609060101010101" pitchFamily="49" charset="-122"/>
              <a:ea typeface="仿宋" panose="02010609060101010101" pitchFamily="49" charset="-122"/>
              <a:cs typeface="Times New Roman" panose="02020603050405020304" pitchFamily="18" charset="0"/>
              <a:sym typeface="Symbol" panose="05050102010706020507" pitchFamily="18" charset="2"/>
            </a:endParaRPr>
          </a:p>
          <a:p>
            <a:r>
              <a:rPr lang="zh-CN" altLang="en-US" sz="2400" b="1" dirty="0">
                <a:solidFill>
                  <a:srgbClr val="7030A0"/>
                </a:solidFill>
                <a:latin typeface="仿宋" panose="02010609060101010101" pitchFamily="49" charset="-122"/>
                <a:ea typeface="仿宋" panose="02010609060101010101" pitchFamily="49" charset="-122"/>
                <a:cs typeface="Times New Roman" panose="02020603050405020304" pitchFamily="18" charset="0"/>
                <a:sym typeface="Symbol" panose="05050102010706020507" pitchFamily="18" charset="2"/>
              </a:rPr>
              <a:t>三相电源是对称的，但三相负载却不一定</a:t>
            </a:r>
            <a:endParaRPr lang="en-US" altLang="zh-CN" sz="2400" b="1" dirty="0">
              <a:solidFill>
                <a:srgbClr val="7030A0"/>
              </a:solidFill>
              <a:latin typeface="仿宋" panose="02010609060101010101" pitchFamily="49" charset="-122"/>
              <a:ea typeface="仿宋" panose="02010609060101010101" pitchFamily="49" charset="-122"/>
              <a:cs typeface="Times New Roman" panose="02020603050405020304" pitchFamily="18" charset="0"/>
              <a:sym typeface="Symbol" panose="05050102010706020507" pitchFamily="18" charset="2"/>
            </a:endParaRPr>
          </a:p>
          <a:p>
            <a:r>
              <a:rPr lang="zh-CN" altLang="en-US" sz="2400" b="1" dirty="0">
                <a:solidFill>
                  <a:srgbClr val="7030A0"/>
                </a:solidFill>
                <a:latin typeface="仿宋" panose="02010609060101010101" pitchFamily="49" charset="-122"/>
                <a:ea typeface="仿宋" panose="02010609060101010101" pitchFamily="49" charset="-122"/>
                <a:cs typeface="Times New Roman" panose="02020603050405020304" pitchFamily="18" charset="0"/>
                <a:sym typeface="Symbol" panose="05050102010706020507" pitchFamily="18" charset="2"/>
              </a:rPr>
              <a:t>是对称的。</a:t>
            </a:r>
          </a:p>
        </p:txBody>
      </p:sp>
      <p:grpSp>
        <p:nvGrpSpPr>
          <p:cNvPr id="3" name="组合 2"/>
          <p:cNvGrpSpPr/>
          <p:nvPr/>
        </p:nvGrpSpPr>
        <p:grpSpPr>
          <a:xfrm>
            <a:off x="3595480" y="2393100"/>
            <a:ext cx="8449743" cy="4282337"/>
            <a:chOff x="266617" y="2355866"/>
            <a:chExt cx="8449743" cy="4282337"/>
          </a:xfrm>
        </p:grpSpPr>
        <p:grpSp>
          <p:nvGrpSpPr>
            <p:cNvPr id="26" name="组合 25"/>
            <p:cNvGrpSpPr/>
            <p:nvPr/>
          </p:nvGrpSpPr>
          <p:grpSpPr>
            <a:xfrm>
              <a:off x="266617" y="2355866"/>
              <a:ext cx="8449743" cy="4282337"/>
              <a:chOff x="462182" y="1459659"/>
              <a:chExt cx="9106845" cy="4986719"/>
            </a:xfrm>
          </p:grpSpPr>
          <p:grpSp>
            <p:nvGrpSpPr>
              <p:cNvPr id="25" name="组合 24"/>
              <p:cNvGrpSpPr/>
              <p:nvPr/>
            </p:nvGrpSpPr>
            <p:grpSpPr>
              <a:xfrm>
                <a:off x="462182" y="1459659"/>
                <a:ext cx="9106845" cy="4986719"/>
                <a:chOff x="774573" y="1447788"/>
                <a:chExt cx="9106845" cy="4986719"/>
              </a:xfrm>
            </p:grpSpPr>
            <p:pic>
              <p:nvPicPr>
                <p:cNvPr id="24" name="图片 23"/>
                <p:cNvPicPr>
                  <a:picLocks noChangeAspect="1"/>
                </p:cNvPicPr>
                <p:nvPr/>
              </p:nvPicPr>
              <p:blipFill>
                <a:blip r:embed="rId2"/>
                <a:stretch>
                  <a:fillRect/>
                </a:stretch>
              </p:blipFill>
              <p:spPr>
                <a:xfrm>
                  <a:off x="774573" y="1447788"/>
                  <a:ext cx="9106845" cy="4986719"/>
                </a:xfrm>
                <a:prstGeom prst="rect">
                  <a:avLst/>
                </a:prstGeom>
                <a:effectLst>
                  <a:softEdge rad="31750"/>
                </a:effectLst>
              </p:spPr>
            </p:pic>
            <p:sp>
              <p:nvSpPr>
                <p:cNvPr id="7" name="椭圆 6"/>
                <p:cNvSpPr/>
                <p:nvPr/>
              </p:nvSpPr>
              <p:spPr>
                <a:xfrm>
                  <a:off x="3810462" y="2032060"/>
                  <a:ext cx="126000" cy="126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524028" y="2420429"/>
                  <a:ext cx="126000" cy="126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246703" y="2774393"/>
                  <a:ext cx="126000" cy="126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090256" y="2036981"/>
                  <a:ext cx="126000" cy="126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9056707" y="2794060"/>
                  <a:ext cx="126000" cy="126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088234" y="2415521"/>
                  <a:ext cx="126000" cy="126000"/>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Rectangle 30"/>
              <p:cNvSpPr>
                <a:spLocks noChangeArrowheads="1"/>
              </p:cNvSpPr>
              <p:nvPr/>
            </p:nvSpPr>
            <p:spPr bwMode="auto">
              <a:xfrm>
                <a:off x="603106" y="3415437"/>
                <a:ext cx="14750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dirty="0">
                    <a:solidFill>
                      <a:srgbClr val="C00000"/>
                    </a:solidFill>
                    <a:latin typeface="宋体" panose="02010600030101010101" pitchFamily="2" charset="-122"/>
                  </a:rPr>
                  <a:t>三相四线制</a:t>
                </a:r>
              </a:p>
              <a:p>
                <a:pPr algn="ctr" eaLnBrk="1" hangingPunct="1">
                  <a:spcBef>
                    <a:spcPct val="0"/>
                  </a:spcBef>
                  <a:buFontTx/>
                  <a:buNone/>
                </a:pPr>
                <a:r>
                  <a:rPr lang="zh-CN" altLang="zh-CN" sz="2000" b="1" dirty="0">
                    <a:solidFill>
                      <a:srgbClr val="C00000"/>
                    </a:solidFill>
                    <a:latin typeface="宋体" panose="02010600030101010101" pitchFamily="2" charset="-122"/>
                  </a:rPr>
                  <a:t>380/220V</a:t>
                </a:r>
              </a:p>
            </p:txBody>
          </p:sp>
        </p:grpSp>
        <mc:AlternateContent xmlns:mc="http://schemas.openxmlformats.org/markup-compatibility/2006" xmlns:a14="http://schemas.microsoft.com/office/drawing/2010/main">
          <mc:Choice Requires="a14">
            <p:sp>
              <p:nvSpPr>
                <p:cNvPr id="2" name="文本框 1"/>
                <p:cNvSpPr txBox="1"/>
                <p:nvPr/>
              </p:nvSpPr>
              <p:spPr>
                <a:xfrm>
                  <a:off x="3608878" y="5403536"/>
                  <a:ext cx="39021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m:rPr>
                                <m:sty m:val="p"/>
                              </m:rPr>
                              <a:rPr lang="en-US" altLang="zh-CN" sz="1600" i="1" smtClean="0">
                                <a:solidFill>
                                  <a:srgbClr val="FF0000"/>
                                </a:solidFill>
                                <a:latin typeface="Cambria Math" panose="02040503050406030204" pitchFamily="18" charset="0"/>
                              </a:rPr>
                              <m:t>N</m:t>
                            </m:r>
                          </m:e>
                          <m:sub>
                            <m:r>
                              <a:rPr lang="en-US" altLang="zh-CN" sz="1600" i="1">
                                <a:solidFill>
                                  <a:srgbClr val="FF0000"/>
                                </a:solidFill>
                                <a:latin typeface="Cambria Math" panose="02040503050406030204" pitchFamily="18" charset="0"/>
                              </a:rPr>
                              <m:t>1</m:t>
                            </m:r>
                          </m:sub>
                        </m:sSub>
                      </m:oMath>
                    </m:oMathPara>
                  </a14:m>
                  <a:endParaRPr lang="zh-CN" altLang="en-US" sz="1600" dirty="0">
                    <a:solidFill>
                      <a:srgbClr val="FF0000"/>
                    </a:solidFill>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608878" y="5403536"/>
                  <a:ext cx="390213" cy="338554"/>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pSp>
      <p:sp>
        <p:nvSpPr>
          <p:cNvPr id="27" name="文本框 26"/>
          <p:cNvSpPr txBox="1"/>
          <p:nvPr/>
        </p:nvSpPr>
        <p:spPr>
          <a:xfrm>
            <a:off x="3852500" y="5007547"/>
            <a:ext cx="2749471" cy="1200329"/>
          </a:xfrm>
          <a:prstGeom prst="rect">
            <a:avLst/>
          </a:prstGeom>
          <a:noFill/>
        </p:spPr>
        <p:txBody>
          <a:bodyPr wrap="none" rtlCol="0">
            <a:spAutoFit/>
          </a:bodyPr>
          <a:lstStyle/>
          <a:p>
            <a:r>
              <a:rPr lang="zh-CN" altLang="en-US" b="1" dirty="0">
                <a:solidFill>
                  <a:srgbClr val="0070C0"/>
                </a:solidFill>
                <a:latin typeface="仿宋" panose="02010609060101010101" pitchFamily="49" charset="-122"/>
                <a:ea typeface="仿宋" panose="02010609060101010101" pitchFamily="49" charset="-122"/>
              </a:rPr>
              <a:t>某三相电动机铭牌：</a:t>
            </a:r>
            <a:endParaRPr lang="en-US" altLang="zh-CN" b="1" dirty="0">
              <a:solidFill>
                <a:srgbClr val="0070C0"/>
              </a:solidFill>
              <a:latin typeface="仿宋" panose="02010609060101010101" pitchFamily="49" charset="-122"/>
              <a:ea typeface="仿宋" panose="02010609060101010101" pitchFamily="49" charset="-122"/>
            </a:endParaRPr>
          </a:p>
          <a:p>
            <a:r>
              <a:rPr lang="zh-CN" altLang="en-US" b="1" dirty="0">
                <a:solidFill>
                  <a:srgbClr val="0070C0"/>
                </a:solidFill>
                <a:latin typeface="仿宋" panose="02010609060101010101" pitchFamily="49" charset="-122"/>
                <a:ea typeface="仿宋" panose="02010609060101010101" pitchFamily="49" charset="-122"/>
              </a:rPr>
              <a:t>额定电压</a:t>
            </a:r>
            <a:r>
              <a:rPr lang="en-US" altLang="zh-CN" b="1" dirty="0">
                <a:solidFill>
                  <a:srgbClr val="0070C0"/>
                </a:solidFill>
                <a:latin typeface="仿宋" panose="02010609060101010101" pitchFamily="49" charset="-122"/>
                <a:ea typeface="仿宋" panose="02010609060101010101" pitchFamily="49" charset="-122"/>
              </a:rPr>
              <a:t>380/220V</a:t>
            </a:r>
            <a:r>
              <a:rPr lang="zh-CN" altLang="en-US" b="1" dirty="0">
                <a:solidFill>
                  <a:srgbClr val="0070C0"/>
                </a:solidFill>
                <a:latin typeface="仿宋" panose="02010609060101010101" pitchFamily="49" charset="-122"/>
                <a:ea typeface="仿宋" panose="02010609060101010101" pitchFamily="49" charset="-122"/>
              </a:rPr>
              <a:t>，</a:t>
            </a:r>
            <a:endParaRPr lang="en-US" altLang="zh-CN" b="1" dirty="0">
              <a:solidFill>
                <a:srgbClr val="0070C0"/>
              </a:solidFill>
              <a:latin typeface="仿宋" panose="02010609060101010101" pitchFamily="49" charset="-122"/>
              <a:ea typeface="仿宋" panose="02010609060101010101" pitchFamily="49" charset="-122"/>
            </a:endParaRPr>
          </a:p>
          <a:p>
            <a:r>
              <a:rPr lang="zh-CN" altLang="en-US" b="1" dirty="0">
                <a:solidFill>
                  <a:srgbClr val="0070C0"/>
                </a:solidFill>
                <a:latin typeface="仿宋" panose="02010609060101010101" pitchFamily="49" charset="-122"/>
                <a:ea typeface="仿宋" panose="02010609060101010101" pitchFamily="49" charset="-122"/>
              </a:rPr>
              <a:t>额定电电流</a:t>
            </a:r>
            <a:r>
              <a:rPr lang="en-US" altLang="zh-CN" b="1" dirty="0">
                <a:solidFill>
                  <a:srgbClr val="0070C0"/>
                </a:solidFill>
                <a:latin typeface="仿宋" panose="02010609060101010101" pitchFamily="49" charset="-122"/>
                <a:ea typeface="仿宋" panose="02010609060101010101" pitchFamily="49" charset="-122"/>
              </a:rPr>
              <a:t>10.2/17.6A</a:t>
            </a:r>
            <a:r>
              <a:rPr lang="zh-CN" altLang="en-US" b="1" dirty="0">
                <a:solidFill>
                  <a:srgbClr val="0070C0"/>
                </a:solidFill>
                <a:latin typeface="仿宋" panose="02010609060101010101" pitchFamily="49" charset="-122"/>
                <a:ea typeface="仿宋" panose="02010609060101010101" pitchFamily="49" charset="-122"/>
              </a:rPr>
              <a:t>，</a:t>
            </a:r>
            <a:endParaRPr lang="en-US" altLang="zh-CN" b="1" dirty="0">
              <a:solidFill>
                <a:srgbClr val="0070C0"/>
              </a:solidFill>
              <a:latin typeface="仿宋" panose="02010609060101010101" pitchFamily="49" charset="-122"/>
              <a:ea typeface="仿宋" panose="02010609060101010101" pitchFamily="49" charset="-122"/>
            </a:endParaRPr>
          </a:p>
          <a:p>
            <a:r>
              <a:rPr lang="zh-CN" altLang="en-US" b="1" dirty="0">
                <a:solidFill>
                  <a:srgbClr val="0070C0"/>
                </a:solidFill>
                <a:latin typeface="仿宋" panose="02010609060101010101" pitchFamily="49" charset="-122"/>
                <a:ea typeface="仿宋" panose="02010609060101010101" pitchFamily="49" charset="-122"/>
              </a:rPr>
              <a:t>接法</a:t>
            </a:r>
            <a:r>
              <a:rPr lang="en-US" altLang="zh-CN" b="1" dirty="0">
                <a:solidFill>
                  <a:srgbClr val="0070C0"/>
                </a:solidFill>
                <a:latin typeface="仿宋" panose="02010609060101010101" pitchFamily="49" charset="-122"/>
                <a:ea typeface="仿宋" panose="02010609060101010101" pitchFamily="49" charset="-122"/>
              </a:rPr>
              <a:t>Y/△</a:t>
            </a:r>
            <a:endParaRPr lang="zh-CN" altLang="en-US" b="1" dirty="0">
              <a:solidFill>
                <a:srgbClr val="0070C0"/>
              </a:solidFill>
              <a:latin typeface="仿宋" panose="02010609060101010101" pitchFamily="49" charset="-122"/>
              <a:ea typeface="仿宋" panose="02010609060101010101" pitchFamily="49" charset="-122"/>
            </a:endParaRPr>
          </a:p>
        </p:txBody>
      </p:sp>
      <p:sp>
        <p:nvSpPr>
          <p:cNvPr id="32" name="Text Box 124"/>
          <p:cNvSpPr txBox="1">
            <a:spLocks noChangeArrowheads="1"/>
          </p:cNvSpPr>
          <p:nvPr/>
        </p:nvSpPr>
        <p:spPr bwMode="auto">
          <a:xfrm>
            <a:off x="9167742" y="5866115"/>
            <a:ext cx="2267079" cy="73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dirty="0">
                <a:solidFill>
                  <a:srgbClr val="0070C0"/>
                </a:solidFill>
              </a:rPr>
              <a:t>   </a:t>
            </a:r>
            <a:r>
              <a:rPr lang="zh-CN" altLang="zh-CN" sz="2000" b="1" dirty="0">
                <a:solidFill>
                  <a:srgbClr val="0070C0"/>
                </a:solidFill>
                <a:latin typeface="华文楷体" panose="02010600040101010101" pitchFamily="2" charset="-122"/>
                <a:ea typeface="华文楷体" panose="02010600040101010101" pitchFamily="2" charset="-122"/>
              </a:rPr>
              <a:t>额定相电压为</a:t>
            </a:r>
          </a:p>
          <a:p>
            <a:pPr eaLnBrk="1" hangingPunct="1">
              <a:spcBef>
                <a:spcPct val="0"/>
              </a:spcBef>
              <a:buFontTx/>
              <a:buNone/>
            </a:pPr>
            <a:r>
              <a:rPr lang="zh-CN" altLang="zh-CN" sz="2000" b="1" dirty="0">
                <a:solidFill>
                  <a:srgbClr val="0070C0"/>
                </a:solidFill>
                <a:latin typeface="华文楷体" panose="02010600040101010101" pitchFamily="2" charset="-122"/>
                <a:ea typeface="华文楷体" panose="02010600040101010101" pitchFamily="2" charset="-122"/>
              </a:rPr>
              <a:t>220伏的单相负载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2000"/>
                                        <p:tgtEl>
                                          <p:spTgt spid="3"/>
                                        </p:tgtEl>
                                      </p:cBhvr>
                                    </p:animEffect>
                                  </p:childTnLst>
                                </p:cTn>
                              </p:par>
                            </p:childTnLst>
                          </p:cTn>
                        </p:par>
                        <p:par>
                          <p:cTn id="27" fill="hold">
                            <p:stCondLst>
                              <p:cond delay="2000"/>
                            </p:stCondLst>
                            <p:childTnLst>
                              <p:par>
                                <p:cTn id="28" presetID="42" presetClass="entr" presetSubtype="0"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1000"/>
                                        <p:tgtEl>
                                          <p:spTgt spid="32"/>
                                        </p:tgtEl>
                                      </p:cBhvr>
                                    </p:animEffect>
                                    <p:anim calcmode="lin" valueType="num">
                                      <p:cBhvr>
                                        <p:cTn id="43" dur="1000" fill="hold"/>
                                        <p:tgtEl>
                                          <p:spTgt spid="32"/>
                                        </p:tgtEl>
                                        <p:attrNameLst>
                                          <p:attrName>ppt_x</p:attrName>
                                        </p:attrNameLst>
                                      </p:cBhvr>
                                      <p:tavLst>
                                        <p:tav tm="0">
                                          <p:val>
                                            <p:strVal val="#ppt_x"/>
                                          </p:val>
                                        </p:tav>
                                        <p:tav tm="100000">
                                          <p:val>
                                            <p:strVal val="#ppt_x"/>
                                          </p:val>
                                        </p:tav>
                                      </p:tavLst>
                                    </p:anim>
                                    <p:anim calcmode="lin" valueType="num">
                                      <p:cBhvr>
                                        <p:cTn id="44"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randombar(horizontal)">
                                      <p:cBhvr>
                                        <p:cTn id="49" dur="5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p:cTn id="54" dur="500" fill="hold"/>
                                        <p:tgtEl>
                                          <p:spTgt spid="27"/>
                                        </p:tgtEl>
                                        <p:attrNameLst>
                                          <p:attrName>ppt_w</p:attrName>
                                        </p:attrNameLst>
                                      </p:cBhvr>
                                      <p:tavLst>
                                        <p:tav tm="0">
                                          <p:val>
                                            <p:fltVal val="0"/>
                                          </p:val>
                                        </p:tav>
                                        <p:tav tm="100000">
                                          <p:val>
                                            <p:strVal val="#ppt_w"/>
                                          </p:val>
                                        </p:tav>
                                      </p:tavLst>
                                    </p:anim>
                                    <p:anim calcmode="lin" valueType="num">
                                      <p:cBhvr>
                                        <p:cTn id="55" dur="500" fill="hold"/>
                                        <p:tgtEl>
                                          <p:spTgt spid="27"/>
                                        </p:tgtEl>
                                        <p:attrNameLst>
                                          <p:attrName>ppt_h</p:attrName>
                                        </p:attrNameLst>
                                      </p:cBhvr>
                                      <p:tavLst>
                                        <p:tav tm="0">
                                          <p:val>
                                            <p:fltVal val="0"/>
                                          </p:val>
                                        </p:tav>
                                        <p:tav tm="100000">
                                          <p:val>
                                            <p:strVal val="#ppt_h"/>
                                          </p:val>
                                        </p:tav>
                                      </p:tavLst>
                                    </p:anim>
                                    <p:animEffect transition="in" filter="fade">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utoUpdateAnimBg="0"/>
      <p:bldP spid="28" grpId="0"/>
      <p:bldP spid="29" grpId="0" animBg="1"/>
      <p:bldP spid="31" grpId="0"/>
      <p:bldP spid="33" grpId="0"/>
      <p:bldP spid="27"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7200110" y="801852"/>
            <a:ext cx="4687643" cy="3652072"/>
            <a:chOff x="231082" y="2920964"/>
            <a:chExt cx="4687643" cy="3652072"/>
          </a:xfrm>
        </p:grpSpPr>
        <p:grpSp>
          <p:nvGrpSpPr>
            <p:cNvPr id="16" name="组合 15"/>
            <p:cNvGrpSpPr/>
            <p:nvPr/>
          </p:nvGrpSpPr>
          <p:grpSpPr>
            <a:xfrm>
              <a:off x="231082" y="2920964"/>
              <a:ext cx="4687643" cy="3652072"/>
              <a:chOff x="6944228" y="1040466"/>
              <a:chExt cx="4687643" cy="3652072"/>
            </a:xfrm>
          </p:grpSpPr>
          <p:pic>
            <p:nvPicPr>
              <p:cNvPr id="45" name="图片 44"/>
              <p:cNvPicPr>
                <a:picLocks noChangeAspect="1"/>
              </p:cNvPicPr>
              <p:nvPr/>
            </p:nvPicPr>
            <p:blipFill>
              <a:blip r:embed="rId2"/>
              <a:stretch>
                <a:fillRect/>
              </a:stretch>
            </p:blipFill>
            <p:spPr>
              <a:xfrm>
                <a:off x="6987871" y="1040466"/>
                <a:ext cx="4644000" cy="3652072"/>
              </a:xfrm>
              <a:prstGeom prst="rect">
                <a:avLst/>
              </a:prstGeom>
              <a:effectLst>
                <a:outerShdw blurRad="50800" dist="38100" dir="2700000" algn="tl" rotWithShape="0">
                  <a:prstClr val="black">
                    <a:alpha val="40000"/>
                  </a:prstClr>
                </a:outerShdw>
              </a:effectLst>
            </p:spPr>
          </p:pic>
          <p:cxnSp>
            <p:nvCxnSpPr>
              <p:cNvPr id="24" name="直接箭头连接符 23"/>
              <p:cNvCxnSpPr/>
              <p:nvPr/>
            </p:nvCxnSpPr>
            <p:spPr>
              <a:xfrm>
                <a:off x="8199468" y="1534810"/>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8188356" y="3499156"/>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8183294" y="4160098"/>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p:cNvSpPr txBox="1"/>
                  <p:nvPr/>
                </p:nvSpPr>
                <p:spPr>
                  <a:xfrm flipH="1">
                    <a:off x="8295590" y="1494238"/>
                    <a:ext cx="362342"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𝟏</m:t>
                              </m:r>
                            </m:sub>
                          </m:sSub>
                        </m:oMath>
                      </m:oMathPara>
                    </a14:m>
                    <a:endParaRPr lang="zh-CN" altLang="en-US" sz="2800" b="1" dirty="0"/>
                  </a:p>
                </p:txBody>
              </p:sp>
            </mc:Choice>
            <mc:Fallback xmlns="">
              <p:sp>
                <p:nvSpPr>
                  <p:cNvPr id="27" name="文本框 26"/>
                  <p:cNvSpPr txBox="1">
                    <a:spLocks noRot="1" noChangeAspect="1" noMove="1" noResize="1" noEditPoints="1" noAdjustHandles="1" noChangeArrowheads="1" noChangeShapeType="1" noTextEdit="1"/>
                  </p:cNvSpPr>
                  <p:nvPr/>
                </p:nvSpPr>
                <p:spPr>
                  <a:xfrm flipH="1">
                    <a:off x="8295590" y="1494238"/>
                    <a:ext cx="362342" cy="536750"/>
                  </a:xfrm>
                  <a:prstGeom prst="rect">
                    <a:avLst/>
                  </a:prstGeom>
                  <a:blipFill rotWithShape="1">
                    <a:blip r:embed="rId3"/>
                    <a:stretch>
                      <a:fillRect r="-847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8239823" y="2943523"/>
                    <a:ext cx="510593"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𝟐</m:t>
                              </m:r>
                            </m:sub>
                          </m:sSub>
                        </m:oMath>
                      </m:oMathPara>
                    </a14:m>
                    <a:endParaRPr lang="zh-CN" altLang="en-US" sz="2800" b="1" dirty="0"/>
                  </a:p>
                </p:txBody>
              </p:sp>
            </mc:Choice>
            <mc:Fallback xmlns="">
              <p:sp>
                <p:nvSpPr>
                  <p:cNvPr id="28" name="文本框 27"/>
                  <p:cNvSpPr txBox="1">
                    <a:spLocks noRot="1" noChangeAspect="1" noMove="1" noResize="1" noEditPoints="1" noAdjustHandles="1" noChangeArrowheads="1" noChangeShapeType="1" noTextEdit="1"/>
                  </p:cNvSpPr>
                  <p:nvPr/>
                </p:nvSpPr>
                <p:spPr>
                  <a:xfrm>
                    <a:off x="8239823" y="2943523"/>
                    <a:ext cx="510593" cy="53675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8263545" y="3623348"/>
                    <a:ext cx="510593"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𝟑</m:t>
                              </m:r>
                            </m:sub>
                          </m:sSub>
                        </m:oMath>
                      </m:oMathPara>
                    </a14:m>
                    <a:endParaRPr lang="zh-CN" altLang="en-US" sz="2800" b="1" dirty="0"/>
                  </a:p>
                </p:txBody>
              </p:sp>
            </mc:Choice>
            <mc:Fallback xmlns="">
              <p:sp>
                <p:nvSpPr>
                  <p:cNvPr id="29" name="文本框 28"/>
                  <p:cNvSpPr txBox="1">
                    <a:spLocks noRot="1" noChangeAspect="1" noMove="1" noResize="1" noEditPoints="1" noAdjustHandles="1" noChangeArrowheads="1" noChangeShapeType="1" noTextEdit="1"/>
                  </p:cNvSpPr>
                  <p:nvPr/>
                </p:nvSpPr>
                <p:spPr>
                  <a:xfrm>
                    <a:off x="8263545" y="3623348"/>
                    <a:ext cx="510593" cy="53675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cxnSp>
            <p:nvCxnSpPr>
              <p:cNvPr id="30" name="直接箭头连接符 29"/>
              <p:cNvCxnSpPr/>
              <p:nvPr/>
            </p:nvCxnSpPr>
            <p:spPr>
              <a:xfrm rot="12900000">
                <a:off x="10750236" y="2829992"/>
                <a:ext cx="540000"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8700000">
                <a:off x="9736904" y="3067801"/>
                <a:ext cx="540000"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10266654" y="2042843"/>
                <a:ext cx="540000" cy="0"/>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p:cNvSpPr txBox="1"/>
                  <p:nvPr/>
                </p:nvSpPr>
                <p:spPr>
                  <a:xfrm flipH="1">
                    <a:off x="10438829" y="1646321"/>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𝒛</m:t>
                              </m:r>
                              <m:r>
                                <a:rPr lang="en-US" altLang="zh-CN" sz="2800" b="1" i="1" smtClean="0">
                                  <a:solidFill>
                                    <a:srgbClr val="0000FF"/>
                                  </a:solidFill>
                                  <a:latin typeface="Cambria Math" panose="02040503050406030204" pitchFamily="18" charset="0"/>
                                </a:rPr>
                                <m:t>𝟏</m:t>
                              </m:r>
                            </m:sub>
                          </m:sSub>
                        </m:oMath>
                      </m:oMathPara>
                    </a14:m>
                    <a:endParaRPr lang="zh-CN" altLang="en-US" sz="2800" b="1" dirty="0">
                      <a:solidFill>
                        <a:srgbClr val="0000FF"/>
                      </a:solidFill>
                    </a:endParaRPr>
                  </a:p>
                </p:txBody>
              </p:sp>
            </mc:Choice>
            <mc:Fallback xmlns="">
              <p:sp>
                <p:nvSpPr>
                  <p:cNvPr id="33" name="文本框 32"/>
                  <p:cNvSpPr txBox="1">
                    <a:spLocks noRot="1" noChangeAspect="1" noMove="1" noResize="1" noEditPoints="1" noAdjustHandles="1" noChangeArrowheads="1" noChangeShapeType="1" noTextEdit="1"/>
                  </p:cNvSpPr>
                  <p:nvPr/>
                </p:nvSpPr>
                <p:spPr>
                  <a:xfrm flipH="1">
                    <a:off x="10438829" y="1646321"/>
                    <a:ext cx="777556" cy="53675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flipH="1">
                    <a:off x="9347092" y="3074092"/>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𝒛</m:t>
                              </m:r>
                              <m:r>
                                <a:rPr lang="en-US" altLang="zh-CN" sz="2800" b="1" i="1" smtClean="0">
                                  <a:solidFill>
                                    <a:srgbClr val="0000FF"/>
                                  </a:solidFill>
                                  <a:latin typeface="Cambria Math" panose="02040503050406030204" pitchFamily="18" charset="0"/>
                                </a:rPr>
                                <m:t>𝟑</m:t>
                              </m:r>
                            </m:sub>
                          </m:sSub>
                        </m:oMath>
                      </m:oMathPara>
                    </a14:m>
                    <a:endParaRPr lang="zh-CN" altLang="en-US" sz="2800" b="1" dirty="0">
                      <a:solidFill>
                        <a:srgbClr val="0000FF"/>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flipH="1">
                    <a:off x="9347092" y="3074092"/>
                    <a:ext cx="777556" cy="53675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flipH="1">
                    <a:off x="10730911" y="2246077"/>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𝒛</m:t>
                              </m:r>
                              <m:r>
                                <a:rPr lang="en-US" altLang="zh-CN" sz="2800" b="1" i="1" smtClean="0">
                                  <a:solidFill>
                                    <a:srgbClr val="0000FF"/>
                                  </a:solidFill>
                                  <a:latin typeface="Cambria Math" panose="02040503050406030204" pitchFamily="18" charset="0"/>
                                </a:rPr>
                                <m:t>𝟐</m:t>
                              </m:r>
                            </m:sub>
                          </m:sSub>
                        </m:oMath>
                      </m:oMathPara>
                    </a14:m>
                    <a:endParaRPr lang="zh-CN" altLang="en-US" sz="2800" b="1" dirty="0">
                      <a:solidFill>
                        <a:srgbClr val="0000FF"/>
                      </a:solidFill>
                    </a:endParaRPr>
                  </a:p>
                </p:txBody>
              </p:sp>
            </mc:Choice>
            <mc:Fallback xmlns="">
              <p:sp>
                <p:nvSpPr>
                  <p:cNvPr id="35" name="文本框 34"/>
                  <p:cNvSpPr txBox="1">
                    <a:spLocks noRot="1" noChangeAspect="1" noMove="1" noResize="1" noEditPoints="1" noAdjustHandles="1" noChangeArrowheads="1" noChangeShapeType="1" noTextEdit="1"/>
                  </p:cNvSpPr>
                  <p:nvPr/>
                </p:nvSpPr>
                <p:spPr>
                  <a:xfrm flipH="1">
                    <a:off x="10730911" y="2246077"/>
                    <a:ext cx="777556" cy="53675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flipH="1">
                    <a:off x="7617420" y="2741693"/>
                    <a:ext cx="47470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3</m:t>
                              </m:r>
                              <m:r>
                                <a:rPr lang="en-US" altLang="zh-CN" sz="2800" b="1" i="1" smtClean="0">
                                  <a:solidFill>
                                    <a:srgbClr val="FF0000"/>
                                  </a:solidFill>
                                  <a:latin typeface="Cambria Math" panose="02040503050406030204" pitchFamily="18" charset="0"/>
                                </a:rPr>
                                <m:t>1</m:t>
                              </m:r>
                            </m:sub>
                          </m:sSub>
                        </m:oMath>
                      </m:oMathPara>
                    </a14:m>
                    <a:endParaRPr lang="zh-CN" altLang="en-US" sz="2800" b="1" dirty="0"/>
                  </a:p>
                </p:txBody>
              </p:sp>
            </mc:Choice>
            <mc:Fallback xmlns="">
              <p:sp>
                <p:nvSpPr>
                  <p:cNvPr id="40" name="文本框 39"/>
                  <p:cNvSpPr txBox="1">
                    <a:spLocks noRot="1" noChangeAspect="1" noMove="1" noResize="1" noEditPoints="1" noAdjustHandles="1" noChangeArrowheads="1" noChangeShapeType="1" noTextEdit="1"/>
                  </p:cNvSpPr>
                  <p:nvPr/>
                </p:nvSpPr>
                <p:spPr>
                  <a:xfrm flipH="1">
                    <a:off x="7617420" y="2741693"/>
                    <a:ext cx="474701" cy="536750"/>
                  </a:xfrm>
                  <a:prstGeom prst="rect">
                    <a:avLst/>
                  </a:prstGeom>
                  <a:blipFill rotWithShape="1">
                    <a:blip r:embed="rId3"/>
                    <a:stretch>
                      <a:fillRect r="-3246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flipH="1">
                    <a:off x="6944228" y="2078312"/>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12</m:t>
                              </m:r>
                            </m:sub>
                          </m:sSub>
                        </m:oMath>
                      </m:oMathPara>
                    </a14:m>
                    <a:endParaRPr lang="zh-CN" altLang="en-US" sz="2800" b="1" dirty="0"/>
                  </a:p>
                </p:txBody>
              </p:sp>
            </mc:Choice>
            <mc:Fallback xmlns="">
              <p:sp>
                <p:nvSpPr>
                  <p:cNvPr id="41" name="文本框 40"/>
                  <p:cNvSpPr txBox="1">
                    <a:spLocks noRot="1" noChangeAspect="1" noMove="1" noResize="1" noEditPoints="1" noAdjustHandles="1" noChangeArrowheads="1" noChangeShapeType="1" noTextEdit="1"/>
                  </p:cNvSpPr>
                  <p:nvPr/>
                </p:nvSpPr>
                <p:spPr>
                  <a:xfrm flipH="1">
                    <a:off x="6944228" y="2078312"/>
                    <a:ext cx="731211" cy="53675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flipH="1">
                    <a:off x="7007415" y="3637217"/>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2</m:t>
                              </m:r>
                              <m:r>
                                <a:rPr lang="en-US" altLang="zh-CN" sz="2800" b="1" i="1" smtClean="0">
                                  <a:solidFill>
                                    <a:srgbClr val="FF0000"/>
                                  </a:solidFill>
                                  <a:latin typeface="Cambria Math" panose="02040503050406030204" pitchFamily="18" charset="0"/>
                                </a:rPr>
                                <m:t>3</m:t>
                              </m:r>
                            </m:sub>
                          </m:sSub>
                        </m:oMath>
                      </m:oMathPara>
                    </a14:m>
                    <a:endParaRPr lang="zh-CN" altLang="en-US" sz="2800" b="1" dirty="0"/>
                  </a:p>
                </p:txBody>
              </p:sp>
            </mc:Choice>
            <mc:Fallback xmlns="">
              <p:sp>
                <p:nvSpPr>
                  <p:cNvPr id="42" name="文本框 41"/>
                  <p:cNvSpPr txBox="1">
                    <a:spLocks noRot="1" noChangeAspect="1" noMove="1" noResize="1" noEditPoints="1" noAdjustHandles="1" noChangeArrowheads="1" noChangeShapeType="1" noTextEdit="1"/>
                  </p:cNvSpPr>
                  <p:nvPr/>
                </p:nvSpPr>
                <p:spPr>
                  <a:xfrm flipH="1">
                    <a:off x="7007415" y="3637217"/>
                    <a:ext cx="731211" cy="53675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2" name="文本框 1"/>
              <p:cNvSpPr txBox="1"/>
              <p:nvPr/>
            </p:nvSpPr>
            <p:spPr>
              <a:xfrm>
                <a:off x="6955333" y="1121320"/>
                <a:ext cx="562380" cy="461665"/>
              </a:xfrm>
              <a:prstGeom prst="rect">
                <a:avLst/>
              </a:prstGeom>
              <a:noFill/>
            </p:spPr>
            <p:txBody>
              <a:bodyPr wrap="square" rtlCol="0">
                <a:spAutoFit/>
              </a:bodyPr>
              <a:lstStyle/>
              <a:p>
                <a:r>
                  <a:rPr lang="en-US" altLang="zh-CN" sz="2400" dirty="0"/>
                  <a:t>L1</a:t>
                </a:r>
                <a:endParaRPr lang="zh-CN" altLang="en-US" sz="2400" dirty="0"/>
              </a:p>
            </p:txBody>
          </p:sp>
          <p:sp>
            <p:nvSpPr>
              <p:cNvPr id="36" name="文本框 35"/>
              <p:cNvSpPr txBox="1"/>
              <p:nvPr/>
            </p:nvSpPr>
            <p:spPr>
              <a:xfrm>
                <a:off x="6974060" y="3224234"/>
                <a:ext cx="562380" cy="461665"/>
              </a:xfrm>
              <a:prstGeom prst="rect">
                <a:avLst/>
              </a:prstGeom>
              <a:noFill/>
            </p:spPr>
            <p:txBody>
              <a:bodyPr wrap="square" rtlCol="0">
                <a:spAutoFit/>
              </a:bodyPr>
              <a:lstStyle/>
              <a:p>
                <a:r>
                  <a:rPr lang="en-US" altLang="zh-CN" sz="2400" dirty="0"/>
                  <a:t>L2</a:t>
                </a:r>
                <a:endParaRPr lang="zh-CN" altLang="en-US" sz="2400" dirty="0"/>
              </a:p>
            </p:txBody>
          </p:sp>
          <p:sp>
            <p:nvSpPr>
              <p:cNvPr id="43" name="文本框 42"/>
              <p:cNvSpPr txBox="1"/>
              <p:nvPr/>
            </p:nvSpPr>
            <p:spPr>
              <a:xfrm>
                <a:off x="7057882" y="4121901"/>
                <a:ext cx="562380" cy="461665"/>
              </a:xfrm>
              <a:prstGeom prst="rect">
                <a:avLst/>
              </a:prstGeom>
              <a:noFill/>
            </p:spPr>
            <p:txBody>
              <a:bodyPr wrap="square" rtlCol="0">
                <a:spAutoFit/>
              </a:bodyPr>
              <a:lstStyle/>
              <a:p>
                <a:r>
                  <a:rPr lang="en-US" altLang="zh-CN" sz="2400" dirty="0"/>
                  <a:t>L3</a:t>
                </a:r>
                <a:endParaRPr lang="zh-CN" altLang="en-US" sz="2400" dirty="0"/>
              </a:p>
            </p:txBody>
          </p:sp>
          <p:grpSp>
            <p:nvGrpSpPr>
              <p:cNvPr id="10" name="组合 9"/>
              <p:cNvGrpSpPr/>
              <p:nvPr/>
            </p:nvGrpSpPr>
            <p:grpSpPr>
              <a:xfrm>
                <a:off x="7549982" y="2624917"/>
                <a:ext cx="2878689" cy="90000"/>
                <a:chOff x="7549982" y="2624917"/>
                <a:chExt cx="2878689" cy="90000"/>
              </a:xfrm>
            </p:grpSpPr>
            <p:cxnSp>
              <p:nvCxnSpPr>
                <p:cNvPr id="5" name="直接连接符 4"/>
                <p:cNvCxnSpPr/>
                <p:nvPr/>
              </p:nvCxnSpPr>
              <p:spPr>
                <a:xfrm flipH="1">
                  <a:off x="7623722" y="2653054"/>
                  <a:ext cx="2804949" cy="2207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549982" y="2624917"/>
                  <a:ext cx="90000" cy="90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7182713" y="2577250"/>
                <a:ext cx="394660" cy="461665"/>
              </a:xfrm>
              <a:prstGeom prst="rect">
                <a:avLst/>
              </a:prstGeom>
              <a:noFill/>
            </p:spPr>
            <p:txBody>
              <a:bodyPr wrap="none" rtlCol="0">
                <a:spAutoFit/>
              </a:bodyPr>
              <a:lstStyle/>
              <a:p>
                <a:r>
                  <a:rPr lang="en-US" altLang="zh-CN" sz="2400" b="1" dirty="0">
                    <a:solidFill>
                      <a:srgbClr val="0070C0"/>
                    </a:solidFill>
                    <a:latin typeface="Cambria Math" panose="02040503050406030204" pitchFamily="18" charset="0"/>
                    <a:ea typeface="Cambria Math" panose="02040503050406030204" pitchFamily="18" charset="0"/>
                  </a:rPr>
                  <a:t>N</a:t>
                </a:r>
                <a:endParaRPr lang="zh-CN" altLang="en-US" sz="2400" b="1" dirty="0">
                  <a:solidFill>
                    <a:srgbClr val="0070C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44" name="文本框 43"/>
                  <p:cNvSpPr txBox="1"/>
                  <p:nvPr/>
                </p:nvSpPr>
                <p:spPr>
                  <a:xfrm>
                    <a:off x="10358153" y="2269611"/>
                    <a:ext cx="550086" cy="477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solidFill>
                                    <a:srgbClr val="0000FF"/>
                                  </a:solidFill>
                                  <a:latin typeface="Cambria Math" panose="02040503050406030204" pitchFamily="18" charset="0"/>
                                </a:rPr>
                              </m:ctrlPr>
                            </m:sSupPr>
                            <m:e>
                              <m:r>
                                <a:rPr lang="en-US" altLang="zh-CN" sz="2400" b="1" i="0">
                                  <a:solidFill>
                                    <a:srgbClr val="0000FF"/>
                                  </a:solidFill>
                                  <a:latin typeface="Cambria Math" panose="02040503050406030204" pitchFamily="18" charset="0"/>
                                </a:rPr>
                                <m:t>𝐍</m:t>
                              </m:r>
                            </m:e>
                            <m:sup>
                              <m:r>
                                <a:rPr lang="zh-CN" altLang="en-US" sz="2400" b="1" i="0">
                                  <a:solidFill>
                                    <a:srgbClr val="0000FF"/>
                                  </a:solidFill>
                                  <a:latin typeface="Cambria Math" panose="02040503050406030204" pitchFamily="18" charset="0"/>
                                </a:rPr>
                                <m:t>‘</m:t>
                              </m:r>
                            </m:sup>
                          </m:sSup>
                        </m:oMath>
                      </m:oMathPara>
                    </a14:m>
                    <a:endParaRPr lang="zh-CN" altLang="en-US" sz="2400" b="1" dirty="0"/>
                  </a:p>
                </p:txBody>
              </p:sp>
            </mc:Choice>
            <mc:Fallback xmlns="">
              <p:sp>
                <p:nvSpPr>
                  <p:cNvPr id="44" name="文本框 43"/>
                  <p:cNvSpPr txBox="1">
                    <a:spLocks noRot="1" noChangeAspect="1" noMove="1" noResize="1" noEditPoints="1" noAdjustHandles="1" noChangeArrowheads="1" noChangeShapeType="1" noTextEdit="1"/>
                  </p:cNvSpPr>
                  <p:nvPr/>
                </p:nvSpPr>
                <p:spPr>
                  <a:xfrm>
                    <a:off x="10358153" y="2269611"/>
                    <a:ext cx="550086" cy="477888"/>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13" name="文本框 12"/>
              <p:cNvSpPr txBox="1"/>
              <p:nvPr/>
            </p:nvSpPr>
            <p:spPr>
              <a:xfrm>
                <a:off x="7245931" y="1456337"/>
                <a:ext cx="351378" cy="492443"/>
              </a:xfrm>
              <a:prstGeom prst="rect">
                <a:avLst/>
              </a:prstGeom>
              <a:noFill/>
            </p:spPr>
            <p:txBody>
              <a:bodyPr wrap="none" rtlCol="0">
                <a:spAutoFit/>
              </a:bodyPr>
              <a:lstStyle/>
              <a:p>
                <a:r>
                  <a:rPr lang="en-US" altLang="zh-CN" sz="2600" dirty="0">
                    <a:solidFill>
                      <a:srgbClr val="FF0000"/>
                    </a:solidFill>
                  </a:rPr>
                  <a:t>+</a:t>
                </a:r>
              </a:p>
            </p:txBody>
          </p:sp>
          <p:sp>
            <p:nvSpPr>
              <p:cNvPr id="46" name="文本框 45"/>
              <p:cNvSpPr txBox="1"/>
              <p:nvPr/>
            </p:nvSpPr>
            <p:spPr>
              <a:xfrm>
                <a:off x="9987290" y="1860156"/>
                <a:ext cx="328936" cy="461665"/>
              </a:xfrm>
              <a:prstGeom prst="rect">
                <a:avLst/>
              </a:prstGeom>
              <a:noFill/>
            </p:spPr>
            <p:txBody>
              <a:bodyPr wrap="none" rtlCol="0">
                <a:spAutoFit/>
              </a:bodyPr>
              <a:lstStyle/>
              <a:p>
                <a:r>
                  <a:rPr lang="en-US" altLang="zh-CN" sz="2400" b="1" dirty="0">
                    <a:solidFill>
                      <a:srgbClr val="002060"/>
                    </a:solidFill>
                  </a:rPr>
                  <a:t>Z</a:t>
                </a:r>
                <a:endParaRPr lang="zh-CN" altLang="en-US" sz="2400" b="1" dirty="0">
                  <a:solidFill>
                    <a:srgbClr val="002060"/>
                  </a:solidFill>
                </a:endParaRPr>
              </a:p>
            </p:txBody>
          </p:sp>
          <p:sp>
            <p:nvSpPr>
              <p:cNvPr id="47" name="文本框 46"/>
              <p:cNvSpPr txBox="1"/>
              <p:nvPr/>
            </p:nvSpPr>
            <p:spPr>
              <a:xfrm>
                <a:off x="10866143" y="3034563"/>
                <a:ext cx="328936" cy="461665"/>
              </a:xfrm>
              <a:prstGeom prst="rect">
                <a:avLst/>
              </a:prstGeom>
              <a:noFill/>
            </p:spPr>
            <p:txBody>
              <a:bodyPr wrap="none" rtlCol="0">
                <a:spAutoFit/>
              </a:bodyPr>
              <a:lstStyle/>
              <a:p>
                <a:r>
                  <a:rPr lang="en-US" altLang="zh-CN" sz="2400" b="1" dirty="0">
                    <a:solidFill>
                      <a:srgbClr val="002060"/>
                    </a:solidFill>
                  </a:rPr>
                  <a:t>Z</a:t>
                </a:r>
                <a:endParaRPr lang="zh-CN" altLang="en-US" sz="2400" b="1" dirty="0">
                  <a:solidFill>
                    <a:srgbClr val="002060"/>
                  </a:solidFill>
                </a:endParaRPr>
              </a:p>
            </p:txBody>
          </p:sp>
          <p:sp>
            <p:nvSpPr>
              <p:cNvPr id="48" name="文本框 47"/>
              <p:cNvSpPr txBox="1"/>
              <p:nvPr/>
            </p:nvSpPr>
            <p:spPr>
              <a:xfrm>
                <a:off x="9450658" y="2643368"/>
                <a:ext cx="328936" cy="461665"/>
              </a:xfrm>
              <a:prstGeom prst="rect">
                <a:avLst/>
              </a:prstGeom>
              <a:noFill/>
            </p:spPr>
            <p:txBody>
              <a:bodyPr wrap="none" rtlCol="0">
                <a:spAutoFit/>
              </a:bodyPr>
              <a:lstStyle/>
              <a:p>
                <a:r>
                  <a:rPr lang="en-US" altLang="zh-CN" sz="2400" b="1" dirty="0">
                    <a:solidFill>
                      <a:srgbClr val="002060"/>
                    </a:solidFill>
                  </a:rPr>
                  <a:t>Z</a:t>
                </a:r>
                <a:endParaRPr lang="zh-CN" altLang="en-US" sz="2400" b="1" dirty="0">
                  <a:solidFill>
                    <a:srgbClr val="002060"/>
                  </a:solidFill>
                </a:endParaRPr>
              </a:p>
            </p:txBody>
          </p:sp>
          <p:sp>
            <p:nvSpPr>
              <p:cNvPr id="49" name="文本框 48"/>
              <p:cNvSpPr txBox="1"/>
              <p:nvPr/>
            </p:nvSpPr>
            <p:spPr>
              <a:xfrm>
                <a:off x="7519364" y="3494357"/>
                <a:ext cx="351378" cy="923330"/>
              </a:xfrm>
              <a:prstGeom prst="rect">
                <a:avLst/>
              </a:prstGeom>
              <a:noFill/>
            </p:spPr>
            <p:txBody>
              <a:bodyPr wrap="none" rtlCol="0">
                <a:spAutoFit/>
              </a:bodyPr>
              <a:lstStyle/>
              <a:p>
                <a:r>
                  <a:rPr lang="en-US" altLang="zh-CN" sz="2600" dirty="0">
                    <a:solidFill>
                      <a:srgbClr val="FF0000"/>
                    </a:solidFill>
                  </a:rPr>
                  <a:t>+</a:t>
                </a:r>
              </a:p>
              <a:p>
                <a:r>
                  <a:rPr lang="en-US" altLang="zh-CN" sz="2800" dirty="0">
                    <a:solidFill>
                      <a:srgbClr val="FF0000"/>
                    </a:solidFill>
                    <a:latin typeface="微软雅黑" panose="020B0503020204020204" pitchFamily="34" charset="-122"/>
                    <a:ea typeface="微软雅黑" panose="020B0503020204020204" pitchFamily="34" charset="-122"/>
                  </a:rPr>
                  <a:t>-</a:t>
                </a:r>
              </a:p>
            </p:txBody>
          </p:sp>
          <p:sp>
            <p:nvSpPr>
              <p:cNvPr id="50" name="文本框 49"/>
              <p:cNvSpPr txBox="1"/>
              <p:nvPr/>
            </p:nvSpPr>
            <p:spPr>
              <a:xfrm flipV="1">
                <a:off x="7780082" y="1470089"/>
                <a:ext cx="351378" cy="2923877"/>
              </a:xfrm>
              <a:prstGeom prst="rect">
                <a:avLst/>
              </a:prstGeom>
              <a:noFill/>
            </p:spPr>
            <p:txBody>
              <a:bodyPr wrap="none" rtlCol="0">
                <a:spAutoFit/>
              </a:bodyPr>
              <a:lstStyle/>
              <a:p>
                <a:r>
                  <a:rPr lang="en-US" altLang="zh-CN" sz="2600" dirty="0">
                    <a:solidFill>
                      <a:srgbClr val="FF0000"/>
                    </a:solidFill>
                  </a:rPr>
                  <a:t>+</a:t>
                </a:r>
              </a:p>
              <a:p>
                <a:endParaRPr lang="en-US" altLang="zh-CN" sz="2600" dirty="0">
                  <a:solidFill>
                    <a:srgbClr val="FF0000"/>
                  </a:solidFill>
                </a:endParaRPr>
              </a:p>
              <a:p>
                <a:endParaRPr lang="en-US" altLang="zh-CN" sz="2600" dirty="0">
                  <a:solidFill>
                    <a:srgbClr val="FF0000"/>
                  </a:solidFill>
                </a:endParaRPr>
              </a:p>
              <a:p>
                <a:endParaRPr lang="en-US" altLang="zh-CN" sz="2600" dirty="0">
                  <a:solidFill>
                    <a:srgbClr val="FF0000"/>
                  </a:solidFill>
                </a:endParaRPr>
              </a:p>
              <a:p>
                <a:endParaRPr lang="en-US" altLang="zh-CN" sz="2600" dirty="0">
                  <a:solidFill>
                    <a:srgbClr val="FF0000"/>
                  </a:solidFill>
                </a:endParaRPr>
              </a:p>
              <a:p>
                <a:endParaRPr lang="en-US" altLang="zh-CN" sz="2600" dirty="0">
                  <a:solidFill>
                    <a:srgbClr val="FF0000"/>
                  </a:solidFill>
                </a:endParaRPr>
              </a:p>
              <a:p>
                <a:r>
                  <a:rPr lang="en-US" altLang="zh-CN" sz="2800" dirty="0">
                    <a:solidFill>
                      <a:srgbClr val="FF0000"/>
                    </a:solidFill>
                    <a:latin typeface="微软雅黑" panose="020B0503020204020204" pitchFamily="34" charset="-122"/>
                    <a:ea typeface="微软雅黑" panose="020B0503020204020204" pitchFamily="34" charset="-122"/>
                  </a:rPr>
                  <a:t>-</a:t>
                </a:r>
              </a:p>
            </p:txBody>
          </p:sp>
          <p:sp>
            <p:nvSpPr>
              <p:cNvPr id="51" name="文本框 50"/>
              <p:cNvSpPr txBox="1"/>
              <p:nvPr/>
            </p:nvSpPr>
            <p:spPr>
              <a:xfrm>
                <a:off x="9297211" y="1412906"/>
                <a:ext cx="351378" cy="1323439"/>
              </a:xfrm>
              <a:prstGeom prst="rect">
                <a:avLst/>
              </a:prstGeom>
              <a:noFill/>
            </p:spPr>
            <p:txBody>
              <a:bodyPr wrap="none" rtlCol="0">
                <a:spAutoFit/>
              </a:bodyPr>
              <a:lstStyle/>
              <a:p>
                <a:r>
                  <a:rPr lang="en-US" altLang="zh-CN" sz="2600" dirty="0">
                    <a:solidFill>
                      <a:srgbClr val="0070C0"/>
                    </a:solidFill>
                  </a:rPr>
                  <a:t>+</a:t>
                </a:r>
              </a:p>
              <a:p>
                <a:endParaRPr lang="en-US" altLang="zh-CN" sz="2600" dirty="0">
                  <a:solidFill>
                    <a:srgbClr val="0070C0"/>
                  </a:solidFill>
                </a:endParaRPr>
              </a:p>
              <a:p>
                <a:r>
                  <a:rPr lang="en-US" altLang="zh-CN" sz="2800" dirty="0">
                    <a:solidFill>
                      <a:srgbClr val="0070C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52" name="文本框 51"/>
                  <p:cNvSpPr txBox="1"/>
                  <p:nvPr/>
                </p:nvSpPr>
                <p:spPr>
                  <a:xfrm flipH="1">
                    <a:off x="9181659" y="1825291"/>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smtClean="0">
                                  <a:solidFill>
                                    <a:srgbClr val="0000FF"/>
                                  </a:solidFill>
                                  <a:latin typeface="Cambria Math" panose="02040503050406030204" pitchFamily="18" charset="0"/>
                                </a:rPr>
                                <m:t>𝟏</m:t>
                              </m:r>
                            </m:sub>
                          </m:sSub>
                        </m:oMath>
                      </m:oMathPara>
                    </a14:m>
                    <a:endParaRPr lang="zh-CN" altLang="en-US" sz="2800" b="1" dirty="0">
                      <a:solidFill>
                        <a:srgbClr val="0000FF"/>
                      </a:solidFill>
                    </a:endParaRPr>
                  </a:p>
                </p:txBody>
              </p:sp>
            </mc:Choice>
            <mc:Fallback xmlns="">
              <p:sp>
                <p:nvSpPr>
                  <p:cNvPr id="52" name="文本框 51"/>
                  <p:cNvSpPr txBox="1">
                    <a:spLocks noRot="1" noChangeAspect="1" noMove="1" noResize="1" noEditPoints="1" noAdjustHandles="1" noChangeArrowheads="1" noChangeShapeType="1" noTextEdit="1"/>
                  </p:cNvSpPr>
                  <p:nvPr/>
                </p:nvSpPr>
                <p:spPr>
                  <a:xfrm flipH="1">
                    <a:off x="9181659" y="1825291"/>
                    <a:ext cx="777556" cy="53675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53" name="文本框 52"/>
              <p:cNvSpPr txBox="1"/>
              <p:nvPr/>
            </p:nvSpPr>
            <p:spPr>
              <a:xfrm flipV="1">
                <a:off x="8779043" y="2588865"/>
                <a:ext cx="351378" cy="1754326"/>
              </a:xfrm>
              <a:prstGeom prst="rect">
                <a:avLst/>
              </a:prstGeom>
              <a:noFill/>
            </p:spPr>
            <p:txBody>
              <a:bodyPr wrap="none" rtlCol="0">
                <a:spAutoFit/>
              </a:bodyPr>
              <a:lstStyle/>
              <a:p>
                <a:r>
                  <a:rPr lang="en-US" altLang="zh-CN" sz="2600" dirty="0">
                    <a:solidFill>
                      <a:srgbClr val="0070C0"/>
                    </a:solidFill>
                  </a:rPr>
                  <a:t>+</a:t>
                </a:r>
              </a:p>
              <a:p>
                <a:endParaRPr lang="en-US" altLang="zh-CN" sz="2600" dirty="0">
                  <a:solidFill>
                    <a:srgbClr val="0070C0"/>
                  </a:solidFill>
                </a:endParaRPr>
              </a:p>
              <a:p>
                <a:endParaRPr lang="en-US" altLang="zh-CN" sz="2800" dirty="0">
                  <a:solidFill>
                    <a:srgbClr val="0070C0"/>
                  </a:solidFill>
                  <a:latin typeface="微软雅黑" panose="020B0503020204020204" pitchFamily="34" charset="-122"/>
                  <a:ea typeface="微软雅黑" panose="020B0503020204020204" pitchFamily="34" charset="-122"/>
                </a:endParaRPr>
              </a:p>
              <a:p>
                <a:endParaRPr lang="en-US" altLang="zh-CN" sz="2800" dirty="0">
                  <a:solidFill>
                    <a:srgbClr val="0070C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4" name="文本框 53"/>
                  <p:cNvSpPr txBox="1"/>
                  <p:nvPr/>
                </p:nvSpPr>
                <p:spPr>
                  <a:xfrm flipH="1">
                    <a:off x="10109149" y="2792410"/>
                    <a:ext cx="676109"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smtClean="0">
                                  <a:solidFill>
                                    <a:srgbClr val="0000FF"/>
                                  </a:solidFill>
                                  <a:latin typeface="Cambria Math" panose="02040503050406030204" pitchFamily="18" charset="0"/>
                                </a:rPr>
                                <m:t>𝟐</m:t>
                              </m:r>
                            </m:sub>
                          </m:sSub>
                        </m:oMath>
                      </m:oMathPara>
                    </a14:m>
                    <a:endParaRPr lang="zh-CN" altLang="en-US" sz="2800" b="1" dirty="0">
                      <a:solidFill>
                        <a:srgbClr val="0000FF"/>
                      </a:solidFill>
                    </a:endParaRPr>
                  </a:p>
                </p:txBody>
              </p:sp>
            </mc:Choice>
            <mc:Fallback xmlns="">
              <p:sp>
                <p:nvSpPr>
                  <p:cNvPr id="54" name="文本框 53"/>
                  <p:cNvSpPr txBox="1">
                    <a:spLocks noRot="1" noChangeAspect="1" noMove="1" noResize="1" noEditPoints="1" noAdjustHandles="1" noChangeArrowheads="1" noChangeShapeType="1" noTextEdit="1"/>
                  </p:cNvSpPr>
                  <p:nvPr/>
                </p:nvSpPr>
                <p:spPr>
                  <a:xfrm flipH="1">
                    <a:off x="10109149" y="2792410"/>
                    <a:ext cx="676109" cy="53675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55" name="文本框 54"/>
              <p:cNvSpPr txBox="1"/>
              <p:nvPr/>
            </p:nvSpPr>
            <p:spPr>
              <a:xfrm flipV="1">
                <a:off x="10219361" y="2468125"/>
                <a:ext cx="351378" cy="1323439"/>
              </a:xfrm>
              <a:prstGeom prst="rect">
                <a:avLst/>
              </a:prstGeom>
              <a:noFill/>
            </p:spPr>
            <p:txBody>
              <a:bodyPr wrap="none" rtlCol="0">
                <a:spAutoFit/>
              </a:bodyPr>
              <a:lstStyle/>
              <a:p>
                <a:r>
                  <a:rPr lang="en-US" altLang="zh-CN" sz="2600" dirty="0">
                    <a:solidFill>
                      <a:srgbClr val="0070C0"/>
                    </a:solidFill>
                  </a:rPr>
                  <a:t>+</a:t>
                </a:r>
              </a:p>
              <a:p>
                <a:endParaRPr lang="en-US" altLang="zh-CN" sz="2600" dirty="0">
                  <a:solidFill>
                    <a:srgbClr val="0070C0"/>
                  </a:solidFill>
                </a:endParaRPr>
              </a:p>
              <a:p>
                <a:r>
                  <a:rPr lang="en-US" altLang="zh-CN" sz="2800" dirty="0">
                    <a:solidFill>
                      <a:srgbClr val="0070C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56" name="文本框 55"/>
                  <p:cNvSpPr txBox="1"/>
                  <p:nvPr/>
                </p:nvSpPr>
                <p:spPr>
                  <a:xfrm flipH="1">
                    <a:off x="8571519" y="3117725"/>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smtClean="0">
                                  <a:solidFill>
                                    <a:srgbClr val="0000FF"/>
                                  </a:solidFill>
                                  <a:latin typeface="Cambria Math" panose="02040503050406030204" pitchFamily="18" charset="0"/>
                                </a:rPr>
                                <m:t>𝟑</m:t>
                              </m:r>
                            </m:sub>
                          </m:sSub>
                        </m:oMath>
                      </m:oMathPara>
                    </a14:m>
                    <a:endParaRPr lang="zh-CN" altLang="en-US" sz="2800" b="1" dirty="0">
                      <a:solidFill>
                        <a:srgbClr val="0000FF"/>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flipH="1">
                    <a:off x="8571519" y="3117725"/>
                    <a:ext cx="777556" cy="536750"/>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57" name="文本框 56"/>
              <p:cNvSpPr txBox="1"/>
              <p:nvPr/>
            </p:nvSpPr>
            <p:spPr>
              <a:xfrm flipV="1">
                <a:off x="8774138" y="2576946"/>
                <a:ext cx="340158" cy="1354217"/>
              </a:xfrm>
              <a:prstGeom prst="rect">
                <a:avLst/>
              </a:prstGeom>
              <a:noFill/>
            </p:spPr>
            <p:txBody>
              <a:bodyPr wrap="none" rtlCol="0">
                <a:spAutoFit/>
              </a:bodyPr>
              <a:lstStyle/>
              <a:p>
                <a:endParaRPr lang="en-US" altLang="zh-CN" sz="2600" dirty="0">
                  <a:solidFill>
                    <a:srgbClr val="0070C0"/>
                  </a:solidFill>
                </a:endParaRPr>
              </a:p>
              <a:p>
                <a:endParaRPr lang="en-US" altLang="zh-CN" sz="2800" dirty="0">
                  <a:solidFill>
                    <a:srgbClr val="0070C0"/>
                  </a:solidFill>
                  <a:latin typeface="微软雅黑" panose="020B0503020204020204" pitchFamily="34" charset="-122"/>
                  <a:ea typeface="微软雅黑" panose="020B0503020204020204" pitchFamily="34" charset="-122"/>
                </a:endParaRPr>
              </a:p>
              <a:p>
                <a:r>
                  <a:rPr lang="en-US" altLang="zh-CN" sz="2800" dirty="0">
                    <a:solidFill>
                      <a:srgbClr val="0070C0"/>
                    </a:solidFill>
                    <a:latin typeface="微软雅黑" panose="020B0503020204020204" pitchFamily="34" charset="-122"/>
                    <a:ea typeface="微软雅黑" panose="020B0503020204020204" pitchFamily="34" charset="-122"/>
                  </a:rPr>
                  <a:t>-</a:t>
                </a:r>
              </a:p>
            </p:txBody>
          </p:sp>
          <p:cxnSp>
            <p:nvCxnSpPr>
              <p:cNvPr id="58" name="直接箭头连接符 57"/>
              <p:cNvCxnSpPr/>
              <p:nvPr/>
            </p:nvCxnSpPr>
            <p:spPr>
              <a:xfrm flipH="1">
                <a:off x="8147387" y="2577341"/>
                <a:ext cx="47194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文本框 58"/>
                  <p:cNvSpPr txBox="1"/>
                  <p:nvPr/>
                </p:nvSpPr>
                <p:spPr>
                  <a:xfrm flipH="1">
                    <a:off x="8152191" y="2029379"/>
                    <a:ext cx="362342"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C00000"/>
                                  </a:solidFill>
                                  <a:latin typeface="Cambria Math" panose="02040503050406030204" pitchFamily="18" charset="0"/>
                                </a:rPr>
                              </m:ctrlPr>
                            </m:sSubPr>
                            <m:e>
                              <m:acc>
                                <m:accPr>
                                  <m:chr m:val="̇"/>
                                  <m:ctrlPr>
                                    <a:rPr lang="en-US" altLang="zh-CN" sz="2800" b="1" i="1" smtClean="0">
                                      <a:solidFill>
                                        <a:srgbClr val="C00000"/>
                                      </a:solidFill>
                                      <a:latin typeface="Cambria Math" panose="02040503050406030204" pitchFamily="18" charset="0"/>
                                    </a:rPr>
                                  </m:ctrlPr>
                                </m:accPr>
                                <m:e>
                                  <m:r>
                                    <a:rPr lang="en-US" altLang="zh-CN" sz="2800" b="1" i="1" smtClean="0">
                                      <a:solidFill>
                                        <a:srgbClr val="C00000"/>
                                      </a:solidFill>
                                      <a:latin typeface="Cambria Math" panose="02040503050406030204" pitchFamily="18" charset="0"/>
                                    </a:rPr>
                                    <m:t>𝑰</m:t>
                                  </m:r>
                                </m:e>
                              </m:acc>
                            </m:e>
                            <m:sub>
                              <m:r>
                                <a:rPr lang="en-US" altLang="zh-CN" sz="2800" b="1" i="0" smtClean="0">
                                  <a:solidFill>
                                    <a:srgbClr val="C00000"/>
                                  </a:solidFill>
                                  <a:latin typeface="Cambria Math" panose="02040503050406030204" pitchFamily="18" charset="0"/>
                                </a:rPr>
                                <m:t>𝐍</m:t>
                              </m:r>
                            </m:sub>
                          </m:sSub>
                        </m:oMath>
                      </m:oMathPara>
                    </a14:m>
                    <a:endParaRPr lang="zh-CN" altLang="en-US" sz="2800" b="1" dirty="0">
                      <a:solidFill>
                        <a:srgbClr val="C00000"/>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flipH="1">
                    <a:off x="8152191" y="2029379"/>
                    <a:ext cx="362342" cy="536750"/>
                  </a:xfrm>
                  <a:prstGeom prst="rect">
                    <a:avLst/>
                  </a:prstGeom>
                  <a:blipFill rotWithShape="1">
                    <a:blip r:embed="rId3"/>
                    <a:stretch>
                      <a:fillRect r="-15000"/>
                    </a:stretch>
                  </a:blipFill>
                </p:spPr>
                <p:txBody>
                  <a:bodyPr/>
                  <a:lstStyle/>
                  <a:p>
                    <a:r>
                      <a:rPr lang="zh-CN" altLang="en-US">
                        <a:noFill/>
                      </a:rPr>
                      <a:t> </a:t>
                    </a:r>
                    <a:endParaRPr lang="zh-CN" altLang="en-US">
                      <a:noFill/>
                    </a:endParaRPr>
                  </a:p>
                </p:txBody>
              </p:sp>
            </mc:Fallback>
          </mc:AlternateContent>
        </p:grpSp>
        <p:sp>
          <p:nvSpPr>
            <p:cNvPr id="72" name="文本框 71"/>
            <p:cNvSpPr txBox="1"/>
            <p:nvPr/>
          </p:nvSpPr>
          <p:spPr>
            <a:xfrm>
              <a:off x="599351" y="5046956"/>
              <a:ext cx="467879" cy="523220"/>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a:t>
              </a:r>
            </a:p>
          </p:txBody>
        </p:sp>
      </p:grpSp>
      <p:sp>
        <p:nvSpPr>
          <p:cNvPr id="4" name="灯片编号占位符 3"/>
          <p:cNvSpPr>
            <a:spLocks noGrp="1"/>
          </p:cNvSpPr>
          <p:nvPr>
            <p:ph type="sldNum" sz="quarter" idx="12"/>
          </p:nvPr>
        </p:nvSpPr>
        <p:spPr>
          <a:xfrm>
            <a:off x="9388823" y="6530573"/>
            <a:ext cx="2743200" cy="365125"/>
          </a:xfrm>
        </p:spPr>
        <p:txBody>
          <a:bodyPr/>
          <a:lstStyle/>
          <a:p>
            <a:fld id="{435063AF-4828-4509-A510-9A5FFA849951}" type="slidenum">
              <a:rPr lang="zh-CN" altLang="en-US" sz="1600" smtClean="0"/>
              <a:t>16</a:t>
            </a:fld>
            <a:endParaRPr lang="zh-CN" altLang="en-US" sz="1600" dirty="0"/>
          </a:p>
        </p:txBody>
      </p:sp>
      <p:sp>
        <p:nvSpPr>
          <p:cNvPr id="6" name="文本框 5"/>
          <p:cNvSpPr txBox="1"/>
          <p:nvPr/>
        </p:nvSpPr>
        <p:spPr>
          <a:xfrm>
            <a:off x="3595480" y="-5970"/>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b="1" u="sng" dirty="0">
                <a:latin typeface="黑体" panose="02010609060101010101" pitchFamily="49" charset="-122"/>
                <a:ea typeface="黑体" panose="02010609060101010101" pitchFamily="49" charset="-122"/>
              </a:rPr>
              <a:t> </a:t>
            </a:r>
          </a:p>
        </p:txBody>
      </p:sp>
      <p:sp>
        <p:nvSpPr>
          <p:cNvPr id="7" name="Rectangle 2"/>
          <p:cNvSpPr>
            <a:spLocks noGrp="1" noChangeArrowheads="1"/>
          </p:cNvSpPr>
          <p:nvPr>
            <p:ph type="title"/>
          </p:nvPr>
        </p:nvSpPr>
        <p:spPr>
          <a:xfrm>
            <a:off x="982115" y="473249"/>
            <a:ext cx="9501843" cy="533400"/>
          </a:xfrm>
        </p:spPr>
        <p:txBody>
          <a:bodyPr>
            <a:normAutofit/>
          </a:bodyPr>
          <a:lstStyle/>
          <a:p>
            <a:pPr>
              <a:defRPr/>
            </a:pPr>
            <a:r>
              <a:rPr lang="zh-CN" altLang="en-US" sz="2800" b="1" dirty="0"/>
              <a:t>二</a:t>
            </a:r>
            <a:r>
              <a:rPr lang="en-US" altLang="zh-CN" sz="2800" b="1" dirty="0"/>
              <a:t>.  </a:t>
            </a:r>
            <a:r>
              <a:rPr lang="zh-CN" altLang="zh-CN" sz="2800" b="1" dirty="0"/>
              <a:t>Y接</a:t>
            </a:r>
            <a:r>
              <a:rPr lang="zh-CN" altLang="en-US" sz="2800" b="1" dirty="0"/>
              <a:t>对称负载</a:t>
            </a:r>
            <a:r>
              <a:rPr lang="zh-CN" altLang="en-US" sz="2800" b="1" dirty="0">
                <a:latin typeface="Arial" panose="020B0604020202020204" pitchFamily="34" charset="0"/>
                <a:ea typeface="楷体_GB2312" pitchFamily="1" charset="-122"/>
              </a:rPr>
              <a:t>线电压（电流）与相电压（电流）的关系</a:t>
            </a:r>
            <a:endParaRPr lang="zh-CN" sz="2800" b="1" dirty="0"/>
          </a:p>
        </p:txBody>
      </p:sp>
      <p:sp>
        <p:nvSpPr>
          <p:cNvPr id="9" name="Text Box 3"/>
          <p:cNvSpPr txBox="1">
            <a:spLocks noChangeArrowheads="1"/>
          </p:cNvSpPr>
          <p:nvPr/>
        </p:nvSpPr>
        <p:spPr bwMode="auto">
          <a:xfrm>
            <a:off x="726358" y="1315457"/>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b="1">
                <a:solidFill>
                  <a:srgbClr val="FF0000"/>
                </a:solidFill>
              </a:rPr>
              <a:t>  </a:t>
            </a:r>
          </a:p>
        </p:txBody>
      </p:sp>
      <mc:AlternateContent xmlns:mc="http://schemas.openxmlformats.org/markup-compatibility/2006" xmlns:a14="http://schemas.microsoft.com/office/drawing/2010/main">
        <mc:Choice Requires="a14">
          <p:sp>
            <p:nvSpPr>
              <p:cNvPr id="38" name="矩形 37" descr="个人资料，不含照片">
                <a:extLst/>
              </p:cNvPr>
              <p:cNvSpPr/>
              <p:nvPr/>
            </p:nvSpPr>
            <p:spPr>
              <a:xfrm>
                <a:off x="746249" y="5138479"/>
                <a:ext cx="5400000" cy="1512000"/>
              </a:xfrm>
              <a:prstGeom prst="rect">
                <a:avLst/>
              </a:prstGeom>
              <a:solidFill>
                <a:schemeClr val="accent4">
                  <a:lumMod val="40000"/>
                  <a:lumOff val="60000"/>
                </a:schemeClr>
              </a:solidFill>
              <a:ln w="28575">
                <a:solidFill>
                  <a:srgbClr val="0000FF"/>
                </a:solidFill>
              </a:ln>
              <a:scene3d>
                <a:camera prst="orthographicFront"/>
                <a:lightRig rig="flat" dir="t"/>
              </a:scene3d>
              <a:sp3d prstMaterial="dkEdge"/>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txBody>
              <a:bodyPr spcFirstLastPara="0" vert="horz" wrap="square" lIns="144000" tIns="5080" rIns="5080" bIns="5080" numCol="1" spcCol="1270" rtlCol="0" anchor="ctr" anchorCtr="0">
                <a:noAutofit/>
              </a:bodyPr>
              <a:lstStyle/>
              <a:p>
                <a:pPr defTabSz="355600">
                  <a:spcBef>
                    <a:spcPct val="0"/>
                  </a:spcBef>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2060"/>
                              </a:solidFill>
                              <a:latin typeface="Cambria Math" panose="02040503050406030204" pitchFamily="18" charset="0"/>
                              <a:ea typeface="仿宋" panose="02010609060101010101" pitchFamily="49" charset="-122"/>
                            </a:rPr>
                          </m:ctrlPr>
                        </m:sSubPr>
                        <m:e>
                          <m:acc>
                            <m:accPr>
                              <m:chr m:val="̇"/>
                              <m:ctrlPr>
                                <a:rPr lang="en-US" altLang="zh-CN" sz="2400" b="1" i="1">
                                  <a:solidFill>
                                    <a:srgbClr val="002060"/>
                                  </a:solidFill>
                                  <a:latin typeface="Cambria Math" panose="02040503050406030204" pitchFamily="18" charset="0"/>
                                  <a:ea typeface="仿宋" panose="02010609060101010101" pitchFamily="49" charset="-122"/>
                                </a:rPr>
                              </m:ctrlPr>
                            </m:accPr>
                            <m:e>
                              <m:r>
                                <a:rPr lang="en-US" altLang="zh-CN" sz="2400" b="1" i="1">
                                  <a:solidFill>
                                    <a:srgbClr val="002060"/>
                                  </a:solidFill>
                                  <a:latin typeface="Cambria Math" panose="02040503050406030204" pitchFamily="18" charset="0"/>
                                  <a:ea typeface="仿宋" panose="02010609060101010101" pitchFamily="49" charset="-122"/>
                                </a:rPr>
                                <m:t>𝑼</m:t>
                              </m:r>
                            </m:e>
                          </m:acc>
                        </m:e>
                        <m:sub>
                          <m:r>
                            <m:rPr>
                              <m:sty m:val="p"/>
                            </m:rPr>
                            <a:rPr lang="en-US" altLang="zh-CN" sz="2400" b="1" i="1">
                              <a:solidFill>
                                <a:srgbClr val="002060"/>
                              </a:solidFill>
                              <a:latin typeface="Cambria Math" panose="02040503050406030204" pitchFamily="18" charset="0"/>
                              <a:ea typeface="仿宋" panose="02010609060101010101" pitchFamily="49" charset="-122"/>
                            </a:rPr>
                            <m:t>L</m:t>
                          </m:r>
                        </m:sub>
                      </m:sSub>
                      <m:r>
                        <a:rPr lang="en-US" altLang="zh-CN" sz="2400" b="1" i="1">
                          <a:solidFill>
                            <a:srgbClr val="002060"/>
                          </a:solidFill>
                          <a:latin typeface="Cambria Math" panose="02040503050406030204" pitchFamily="18" charset="0"/>
                          <a:ea typeface="仿宋" panose="02010609060101010101" pitchFamily="49" charset="-122"/>
                        </a:rPr>
                        <m:t>=</m:t>
                      </m:r>
                      <m:rad>
                        <m:radPr>
                          <m:degHide m:val="on"/>
                          <m:ctrlPr>
                            <a:rPr lang="en-US" altLang="zh-CN" sz="2400" b="1" i="1" smtClean="0">
                              <a:solidFill>
                                <a:srgbClr val="002060"/>
                              </a:solidFill>
                              <a:latin typeface="Cambria Math" panose="02040503050406030204" pitchFamily="18" charset="0"/>
                              <a:ea typeface="仿宋" panose="02010609060101010101" pitchFamily="49" charset="-122"/>
                            </a:rPr>
                          </m:ctrlPr>
                        </m:radPr>
                        <m:deg/>
                        <m:e>
                          <m:r>
                            <a:rPr lang="en-US" altLang="zh-CN" sz="2400" b="1" i="1">
                              <a:solidFill>
                                <a:srgbClr val="002060"/>
                              </a:solidFill>
                              <a:latin typeface="Cambria Math" panose="02040503050406030204" pitchFamily="18" charset="0"/>
                              <a:ea typeface="仿宋" panose="02010609060101010101" pitchFamily="49" charset="-122"/>
                            </a:rPr>
                            <m:t>3</m:t>
                          </m:r>
                        </m:e>
                      </m:rad>
                      <m:sSub>
                        <m:sSubPr>
                          <m:ctrlPr>
                            <a:rPr lang="en-US" altLang="zh-CN" sz="2400" b="1" i="1" smtClean="0">
                              <a:solidFill>
                                <a:srgbClr val="002060"/>
                              </a:solidFill>
                              <a:latin typeface="Cambria Math" panose="02040503050406030204" pitchFamily="18" charset="0"/>
                              <a:ea typeface="仿宋" panose="02010609060101010101" pitchFamily="49" charset="-122"/>
                            </a:rPr>
                          </m:ctrlPr>
                        </m:sSubPr>
                        <m:e>
                          <m:acc>
                            <m:accPr>
                              <m:chr m:val="̇"/>
                              <m:ctrlPr>
                                <a:rPr lang="en-US" altLang="zh-CN" sz="2400" b="1" i="1">
                                  <a:solidFill>
                                    <a:srgbClr val="002060"/>
                                  </a:solidFill>
                                  <a:latin typeface="Cambria Math" panose="02040503050406030204" pitchFamily="18" charset="0"/>
                                  <a:ea typeface="仿宋" panose="02010609060101010101" pitchFamily="49" charset="-122"/>
                                </a:rPr>
                              </m:ctrlPr>
                            </m:accPr>
                            <m:e>
                              <m:r>
                                <a:rPr lang="en-US" altLang="zh-CN" sz="2400" b="1" i="1" smtClean="0">
                                  <a:solidFill>
                                    <a:srgbClr val="002060"/>
                                  </a:solidFill>
                                  <a:latin typeface="Cambria Math" panose="02040503050406030204" pitchFamily="18" charset="0"/>
                                  <a:ea typeface="仿宋" panose="02010609060101010101" pitchFamily="49" charset="-122"/>
                                </a:rPr>
                                <m:t>𝑼</m:t>
                              </m:r>
                            </m:e>
                          </m:acc>
                        </m:e>
                        <m:sub>
                          <m:r>
                            <m:rPr>
                              <m:sty m:val="p"/>
                            </m:rPr>
                            <a:rPr lang="en-US" altLang="zh-CN" sz="2400" b="1" i="1">
                              <a:solidFill>
                                <a:srgbClr val="002060"/>
                              </a:solidFill>
                              <a:latin typeface="Cambria Math" panose="02040503050406030204" pitchFamily="18" charset="0"/>
                              <a:ea typeface="仿宋" panose="02010609060101010101" pitchFamily="49" charset="-122"/>
                            </a:rPr>
                            <m:t>P</m:t>
                          </m:r>
                        </m:sub>
                      </m:sSub>
                      <m:sSup>
                        <m:sSupPr>
                          <m:ctrlPr>
                            <a:rPr lang="en-US" altLang="zh-CN" sz="2400" b="1" i="1">
                              <a:solidFill>
                                <a:srgbClr val="002060"/>
                              </a:solidFill>
                              <a:latin typeface="Cambria Math" panose="02040503050406030204" pitchFamily="18" charset="0"/>
                              <a:ea typeface="仿宋" panose="02010609060101010101" pitchFamily="49" charset="-122"/>
                            </a:rPr>
                          </m:ctrlPr>
                        </m:sSupPr>
                        <m:e>
                          <m:r>
                            <a:rPr lang="en-US" altLang="zh-CN" sz="2400" b="1" i="1" smtClean="0">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仿宋" panose="02010609060101010101" pitchFamily="49" charset="-122"/>
                            </a:rPr>
                            <m:t>30</m:t>
                          </m:r>
                        </m:e>
                        <m:sup>
                          <m:r>
                            <a:rPr lang="en-US" altLang="zh-CN" sz="2400" b="1" i="1">
                              <a:solidFill>
                                <a:srgbClr val="002060"/>
                              </a:solidFill>
                              <a:latin typeface="Cambria Math" panose="02040503050406030204" pitchFamily="18" charset="0"/>
                              <a:ea typeface="Cambria Math" panose="02040503050406030204" pitchFamily="18" charset="0"/>
                            </a:rPr>
                            <m:t>∘</m:t>
                          </m:r>
                        </m:sup>
                      </m:sSup>
                      <m:r>
                        <a:rPr lang="en-US" altLang="zh-CN" sz="2400" b="1" i="1" smtClean="0">
                          <a:solidFill>
                            <a:srgbClr val="002060"/>
                          </a:solidFill>
                          <a:latin typeface="Cambria Math" panose="02040503050406030204" pitchFamily="18" charset="0"/>
                          <a:ea typeface="Cambria Math" panose="02040503050406030204" pitchFamily="18" charset="0"/>
                        </a:rPr>
                        <m:t>⟹</m:t>
                      </m:r>
                      <m:d>
                        <m:dPr>
                          <m:begChr m:val="{"/>
                          <m:endChr m:val=""/>
                          <m:ctrlPr>
                            <a:rPr lang="en-US" altLang="zh-CN" sz="2400" b="1" i="1">
                              <a:solidFill>
                                <a:srgbClr val="002060"/>
                              </a:solidFill>
                              <a:latin typeface="Cambria Math" panose="02040503050406030204" pitchFamily="18" charset="0"/>
                              <a:ea typeface="仿宋" panose="02010609060101010101" pitchFamily="49" charset="-122"/>
                            </a:rPr>
                          </m:ctrlPr>
                        </m:dPr>
                        <m:e>
                          <m:eqArr>
                            <m:eqArrPr>
                              <m:ctrlPr>
                                <a:rPr lang="en-US" altLang="zh-CN" sz="2400" b="1" i="1">
                                  <a:solidFill>
                                    <a:srgbClr val="002060"/>
                                  </a:solidFill>
                                  <a:latin typeface="Cambria Math" panose="02040503050406030204" pitchFamily="18" charset="0"/>
                                  <a:ea typeface="仿宋" panose="02010609060101010101" pitchFamily="49" charset="-122"/>
                                </a:rPr>
                              </m:ctrlPr>
                            </m:eqArrPr>
                            <m:e>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𝑼</m:t>
                                      </m:r>
                                    </m:e>
                                  </m:acc>
                                </m:e>
                                <m:sub>
                                  <m:r>
                                    <a:rPr lang="en-US" altLang="zh-CN" sz="2400" b="1" i="1">
                                      <a:solidFill>
                                        <a:srgbClr val="FF0000"/>
                                      </a:solidFill>
                                      <a:latin typeface="Cambria Math" panose="02040503050406030204" pitchFamily="18" charset="0"/>
                                    </a:rPr>
                                    <m:t>𝟏𝟐</m:t>
                                  </m:r>
                                </m:sub>
                              </m:sSub>
                              <m:r>
                                <a:rPr lang="en-US" altLang="zh-CN" sz="2400" b="1" i="1">
                                  <a:solidFill>
                                    <a:srgbClr val="FF0000"/>
                                  </a:solidFill>
                                  <a:latin typeface="Cambria Math" panose="02040503050406030204" pitchFamily="18" charset="0"/>
                                </a:rPr>
                                <m:t>=</m:t>
                              </m:r>
                              <m:rad>
                                <m:radPr>
                                  <m:degHide m:val="on"/>
                                  <m:ctrlPr>
                                    <a:rPr lang="en-US" altLang="zh-CN" sz="2400" b="1" i="1" smtClean="0">
                                      <a:solidFill>
                                        <a:srgbClr val="0000FF"/>
                                      </a:solidFill>
                                      <a:latin typeface="Cambria Math" panose="02040503050406030204" pitchFamily="18" charset="0"/>
                                      <a:ea typeface="仿宋" panose="02010609060101010101" pitchFamily="49" charset="-122"/>
                                    </a:rPr>
                                  </m:ctrlPr>
                                </m:radPr>
                                <m:deg/>
                                <m:e>
                                  <m:r>
                                    <a:rPr lang="en-US" altLang="zh-CN" sz="2400" b="1" i="1">
                                      <a:solidFill>
                                        <a:srgbClr val="0000FF"/>
                                      </a:solidFill>
                                      <a:latin typeface="Cambria Math" panose="02040503050406030204" pitchFamily="18" charset="0"/>
                                      <a:ea typeface="仿宋" panose="02010609060101010101" pitchFamily="49" charset="-122"/>
                                    </a:rPr>
                                    <m:t>𝟑</m:t>
                                  </m:r>
                                </m:e>
                              </m:rad>
                              <m:sSub>
                                <m:sSubPr>
                                  <m:ctrlPr>
                                    <a:rPr lang="en-US" altLang="zh-CN" sz="2400" b="1" i="1">
                                      <a:solidFill>
                                        <a:srgbClr val="0000FF"/>
                                      </a:solidFill>
                                      <a:latin typeface="Cambria Math" panose="02040503050406030204" pitchFamily="18" charset="0"/>
                                      <a:ea typeface="仿宋" panose="02010609060101010101" pitchFamily="49" charset="-122"/>
                                    </a:rPr>
                                  </m:ctrlPr>
                                </m:sSubPr>
                                <m:e>
                                  <m:acc>
                                    <m:accPr>
                                      <m:chr m:val="̇"/>
                                      <m:ctrlPr>
                                        <a:rPr lang="en-US" altLang="zh-CN" sz="2400" b="1" i="1" smtClean="0">
                                          <a:solidFill>
                                            <a:srgbClr val="0000FF"/>
                                          </a:solidFill>
                                          <a:latin typeface="Cambria Math" panose="02040503050406030204" pitchFamily="18" charset="0"/>
                                          <a:ea typeface="仿宋" panose="02010609060101010101" pitchFamily="49" charset="-122"/>
                                        </a:rPr>
                                      </m:ctrlPr>
                                    </m:accPr>
                                    <m:e>
                                      <m:r>
                                        <a:rPr lang="en-US" altLang="zh-CN" sz="2400" b="1" i="1">
                                          <a:solidFill>
                                            <a:srgbClr val="0000FF"/>
                                          </a:solidFill>
                                          <a:latin typeface="Cambria Math" panose="02040503050406030204" pitchFamily="18" charset="0"/>
                                          <a:ea typeface="仿宋" panose="02010609060101010101" pitchFamily="49" charset="-122"/>
                                        </a:rPr>
                                        <m:t>𝑼</m:t>
                                      </m:r>
                                    </m:e>
                                  </m:acc>
                                </m:e>
                                <m:sub>
                                  <m:r>
                                    <a:rPr lang="en-US" altLang="zh-CN" sz="2400" b="1" i="1" smtClean="0">
                                      <a:solidFill>
                                        <a:srgbClr val="0000FF"/>
                                      </a:solidFill>
                                      <a:latin typeface="Cambria Math" panose="02040503050406030204" pitchFamily="18" charset="0"/>
                                      <a:ea typeface="仿宋" panose="02010609060101010101" pitchFamily="49" charset="-122"/>
                                    </a:rPr>
                                    <m:t>𝟏</m:t>
                                  </m:r>
                                </m:sub>
                              </m:sSub>
                              <m:sSup>
                                <m:sSupPr>
                                  <m:ctrlPr>
                                    <a:rPr lang="en-US" altLang="zh-CN" sz="2400" b="1" i="1">
                                      <a:solidFill>
                                        <a:srgbClr val="0000FF"/>
                                      </a:solidFill>
                                      <a:latin typeface="Cambria Math" panose="02040503050406030204" pitchFamily="18" charset="0"/>
                                      <a:ea typeface="仿宋" panose="02010609060101010101" pitchFamily="49" charset="-122"/>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仿宋" panose="02010609060101010101" pitchFamily="49" charset="-122"/>
                                    </a:rPr>
                                    <m:t>𝟑𝟎</m:t>
                                  </m:r>
                                </m:e>
                                <m:sup>
                                  <m:r>
                                    <a:rPr lang="en-US" altLang="zh-CN" sz="2400" b="1" i="1">
                                      <a:solidFill>
                                        <a:srgbClr val="0000FF"/>
                                      </a:solidFill>
                                      <a:latin typeface="Cambria Math" panose="02040503050406030204" pitchFamily="18" charset="0"/>
                                      <a:ea typeface="Cambria Math" panose="02040503050406030204" pitchFamily="18" charset="0"/>
                                    </a:rPr>
                                    <m:t>∘</m:t>
                                  </m:r>
                                </m:sup>
                              </m:sSup>
                            </m:e>
                            <m:e>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𝑼</m:t>
                                      </m:r>
                                    </m:e>
                                  </m:acc>
                                </m:e>
                                <m:sub>
                                  <m:r>
                                    <a:rPr lang="en-US" altLang="zh-CN" sz="2400" b="1" i="1">
                                      <a:solidFill>
                                        <a:srgbClr val="FF0000"/>
                                      </a:solidFill>
                                      <a:latin typeface="Cambria Math" panose="02040503050406030204" pitchFamily="18" charset="0"/>
                                    </a:rPr>
                                    <m:t>𝟐𝟑</m:t>
                                  </m:r>
                                </m:sub>
                              </m:sSub>
                              <m:r>
                                <a:rPr lang="en-US" altLang="zh-CN" sz="2400" b="1" i="1">
                                  <a:solidFill>
                                    <a:srgbClr val="FF0000"/>
                                  </a:solidFill>
                                  <a:latin typeface="Cambria Math" panose="02040503050406030204" pitchFamily="18" charset="0"/>
                                </a:rPr>
                                <m:t>=</m:t>
                              </m:r>
                              <m:rad>
                                <m:radPr>
                                  <m:degHide m:val="on"/>
                                  <m:ctrlPr>
                                    <a:rPr lang="en-US" altLang="zh-CN" sz="2400" b="1" i="1" smtClean="0">
                                      <a:solidFill>
                                        <a:srgbClr val="0000FF"/>
                                      </a:solidFill>
                                      <a:latin typeface="Cambria Math" panose="02040503050406030204" pitchFamily="18" charset="0"/>
                                      <a:ea typeface="仿宋" panose="02010609060101010101" pitchFamily="49" charset="-122"/>
                                    </a:rPr>
                                  </m:ctrlPr>
                                </m:radPr>
                                <m:deg/>
                                <m:e>
                                  <m:r>
                                    <a:rPr lang="en-US" altLang="zh-CN" sz="2400" b="1" i="1">
                                      <a:solidFill>
                                        <a:srgbClr val="0000FF"/>
                                      </a:solidFill>
                                      <a:latin typeface="Cambria Math" panose="02040503050406030204" pitchFamily="18" charset="0"/>
                                      <a:ea typeface="仿宋" panose="02010609060101010101" pitchFamily="49" charset="-122"/>
                                    </a:rPr>
                                    <m:t>𝟑</m:t>
                                  </m:r>
                                </m:e>
                              </m:rad>
                              <m:sSub>
                                <m:sSubPr>
                                  <m:ctrlPr>
                                    <a:rPr lang="en-US" altLang="zh-CN" sz="2400" b="1" i="1">
                                      <a:solidFill>
                                        <a:srgbClr val="0000FF"/>
                                      </a:solidFill>
                                      <a:latin typeface="Cambria Math" panose="02040503050406030204" pitchFamily="18" charset="0"/>
                                      <a:ea typeface="仿宋" panose="02010609060101010101" pitchFamily="49" charset="-122"/>
                                    </a:rPr>
                                  </m:ctrlPr>
                                </m:sSubPr>
                                <m:e>
                                  <m:acc>
                                    <m:accPr>
                                      <m:chr m:val="̇"/>
                                      <m:ctrlPr>
                                        <a:rPr lang="en-US" altLang="zh-CN" sz="2400" b="1" i="1">
                                          <a:solidFill>
                                            <a:srgbClr val="0000FF"/>
                                          </a:solidFill>
                                          <a:latin typeface="Cambria Math" panose="02040503050406030204" pitchFamily="18" charset="0"/>
                                          <a:ea typeface="仿宋" panose="02010609060101010101" pitchFamily="49" charset="-122"/>
                                        </a:rPr>
                                      </m:ctrlPr>
                                    </m:accPr>
                                    <m:e>
                                      <m:r>
                                        <a:rPr lang="en-US" altLang="zh-CN" sz="2400" b="1" i="1">
                                          <a:solidFill>
                                            <a:srgbClr val="0000FF"/>
                                          </a:solidFill>
                                          <a:latin typeface="Cambria Math" panose="02040503050406030204" pitchFamily="18" charset="0"/>
                                          <a:ea typeface="仿宋" panose="02010609060101010101" pitchFamily="49" charset="-122"/>
                                        </a:rPr>
                                        <m:t>𝑼</m:t>
                                      </m:r>
                                    </m:e>
                                  </m:acc>
                                </m:e>
                                <m:sub>
                                  <m:r>
                                    <a:rPr lang="en-US" altLang="zh-CN" sz="2400" b="1" i="1">
                                      <a:solidFill>
                                        <a:srgbClr val="0000FF"/>
                                      </a:solidFill>
                                      <a:latin typeface="Cambria Math" panose="02040503050406030204" pitchFamily="18" charset="0"/>
                                      <a:ea typeface="仿宋" panose="02010609060101010101" pitchFamily="49" charset="-122"/>
                                    </a:rPr>
                                    <m:t>𝟐</m:t>
                                  </m:r>
                                </m:sub>
                              </m:sSub>
                              <m:sSup>
                                <m:sSupPr>
                                  <m:ctrlPr>
                                    <a:rPr lang="en-US" altLang="zh-CN" sz="2400" b="1" i="1">
                                      <a:solidFill>
                                        <a:srgbClr val="0000FF"/>
                                      </a:solidFill>
                                      <a:latin typeface="Cambria Math" panose="02040503050406030204" pitchFamily="18" charset="0"/>
                                      <a:ea typeface="仿宋" panose="02010609060101010101" pitchFamily="49" charset="-122"/>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仿宋" panose="02010609060101010101" pitchFamily="49" charset="-122"/>
                                    </a:rPr>
                                    <m:t>𝟑𝟎</m:t>
                                  </m:r>
                                </m:e>
                                <m:sup>
                                  <m:r>
                                    <a:rPr lang="en-US" altLang="zh-CN" sz="2400" b="1" i="1">
                                      <a:solidFill>
                                        <a:srgbClr val="0000FF"/>
                                      </a:solidFill>
                                      <a:latin typeface="Cambria Math" panose="02040503050406030204" pitchFamily="18" charset="0"/>
                                      <a:ea typeface="Cambria Math" panose="02040503050406030204" pitchFamily="18" charset="0"/>
                                    </a:rPr>
                                    <m:t>∘</m:t>
                                  </m:r>
                                </m:sup>
                              </m:sSup>
                            </m:e>
                            <m:e>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𝑼</m:t>
                                      </m:r>
                                    </m:e>
                                  </m:acc>
                                </m:e>
                                <m:sub>
                                  <m:r>
                                    <a:rPr lang="en-US" altLang="zh-CN" sz="2400" b="1" i="1" smtClean="0">
                                      <a:solidFill>
                                        <a:srgbClr val="FF0000"/>
                                      </a:solidFill>
                                      <a:latin typeface="Cambria Math" panose="02040503050406030204" pitchFamily="18" charset="0"/>
                                    </a:rPr>
                                    <m:t>𝟑</m:t>
                                  </m:r>
                                  <m:r>
                                    <a:rPr lang="en-US" altLang="zh-CN" sz="2400" b="1" i="1">
                                      <a:solidFill>
                                        <a:srgbClr val="FF0000"/>
                                      </a:solidFill>
                                      <a:latin typeface="Cambria Math" panose="02040503050406030204" pitchFamily="18" charset="0"/>
                                    </a:rPr>
                                    <m:t>𝟏</m:t>
                                  </m:r>
                                </m:sub>
                              </m:sSub>
                              <m:r>
                                <a:rPr lang="en-US" altLang="zh-CN" sz="2400" b="1" i="1">
                                  <a:solidFill>
                                    <a:srgbClr val="FF0000"/>
                                  </a:solidFill>
                                  <a:latin typeface="Cambria Math" panose="02040503050406030204" pitchFamily="18" charset="0"/>
                                </a:rPr>
                                <m:t>=</m:t>
                              </m:r>
                              <m:rad>
                                <m:radPr>
                                  <m:degHide m:val="on"/>
                                  <m:ctrlPr>
                                    <a:rPr lang="en-US" altLang="zh-CN" sz="2400" b="1" i="1" smtClean="0">
                                      <a:solidFill>
                                        <a:srgbClr val="0000FF"/>
                                      </a:solidFill>
                                      <a:latin typeface="Cambria Math" panose="02040503050406030204" pitchFamily="18" charset="0"/>
                                      <a:ea typeface="仿宋" panose="02010609060101010101" pitchFamily="49" charset="-122"/>
                                    </a:rPr>
                                  </m:ctrlPr>
                                </m:radPr>
                                <m:deg/>
                                <m:e>
                                  <m:r>
                                    <a:rPr lang="en-US" altLang="zh-CN" sz="2400" b="1" i="1">
                                      <a:solidFill>
                                        <a:srgbClr val="0000FF"/>
                                      </a:solidFill>
                                      <a:latin typeface="Cambria Math" panose="02040503050406030204" pitchFamily="18" charset="0"/>
                                      <a:ea typeface="仿宋" panose="02010609060101010101" pitchFamily="49" charset="-122"/>
                                    </a:rPr>
                                    <m:t>𝟑</m:t>
                                  </m:r>
                                </m:e>
                              </m:rad>
                              <m:sSub>
                                <m:sSubPr>
                                  <m:ctrlPr>
                                    <a:rPr lang="en-US" altLang="zh-CN" sz="2400" b="1" i="1">
                                      <a:solidFill>
                                        <a:srgbClr val="0000FF"/>
                                      </a:solidFill>
                                      <a:latin typeface="Cambria Math" panose="02040503050406030204" pitchFamily="18" charset="0"/>
                                      <a:ea typeface="仿宋" panose="02010609060101010101" pitchFamily="49" charset="-122"/>
                                    </a:rPr>
                                  </m:ctrlPr>
                                </m:sSubPr>
                                <m:e>
                                  <m:acc>
                                    <m:accPr>
                                      <m:chr m:val="̇"/>
                                      <m:ctrlPr>
                                        <a:rPr lang="en-US" altLang="zh-CN" sz="2400" b="1" i="1">
                                          <a:solidFill>
                                            <a:srgbClr val="0000FF"/>
                                          </a:solidFill>
                                          <a:latin typeface="Cambria Math" panose="02040503050406030204" pitchFamily="18" charset="0"/>
                                          <a:ea typeface="仿宋" panose="02010609060101010101" pitchFamily="49" charset="-122"/>
                                        </a:rPr>
                                      </m:ctrlPr>
                                    </m:accPr>
                                    <m:e>
                                      <m:r>
                                        <a:rPr lang="en-US" altLang="zh-CN" sz="2400" b="1" i="1">
                                          <a:solidFill>
                                            <a:srgbClr val="0000FF"/>
                                          </a:solidFill>
                                          <a:latin typeface="Cambria Math" panose="02040503050406030204" pitchFamily="18" charset="0"/>
                                          <a:ea typeface="仿宋" panose="02010609060101010101" pitchFamily="49" charset="-122"/>
                                        </a:rPr>
                                        <m:t>𝑼</m:t>
                                      </m:r>
                                    </m:e>
                                  </m:acc>
                                </m:e>
                                <m:sub>
                                  <m:r>
                                    <a:rPr lang="en-US" altLang="zh-CN" sz="2400" b="1" i="1">
                                      <a:solidFill>
                                        <a:srgbClr val="0000FF"/>
                                      </a:solidFill>
                                      <a:latin typeface="Cambria Math" panose="02040503050406030204" pitchFamily="18" charset="0"/>
                                      <a:ea typeface="仿宋" panose="02010609060101010101" pitchFamily="49" charset="-122"/>
                                    </a:rPr>
                                    <m:t>𝟑</m:t>
                                  </m:r>
                                </m:sub>
                              </m:sSub>
                              <m:sSup>
                                <m:sSupPr>
                                  <m:ctrlPr>
                                    <a:rPr lang="en-US" altLang="zh-CN" sz="2400" b="1" i="1">
                                      <a:solidFill>
                                        <a:srgbClr val="0000FF"/>
                                      </a:solidFill>
                                      <a:latin typeface="Cambria Math" panose="02040503050406030204" pitchFamily="18" charset="0"/>
                                      <a:ea typeface="仿宋" panose="02010609060101010101" pitchFamily="49" charset="-122"/>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仿宋" panose="02010609060101010101" pitchFamily="49" charset="-122"/>
                                    </a:rPr>
                                    <m:t>𝟑𝟎</m:t>
                                  </m:r>
                                </m:e>
                                <m:sup>
                                  <m:r>
                                    <a:rPr lang="en-US" altLang="zh-CN" sz="2400" b="1" i="1">
                                      <a:solidFill>
                                        <a:srgbClr val="0000FF"/>
                                      </a:solidFill>
                                      <a:latin typeface="Cambria Math" panose="02040503050406030204" pitchFamily="18" charset="0"/>
                                      <a:ea typeface="Cambria Math" panose="02040503050406030204" pitchFamily="18" charset="0"/>
                                    </a:rPr>
                                    <m:t>∘</m:t>
                                  </m:r>
                                </m:sup>
                              </m:sSup>
                            </m:e>
                          </m:eqArr>
                        </m:e>
                      </m:d>
                    </m:oMath>
                  </m:oMathPara>
                </a14:m>
                <a:endParaRPr lang="zh-CN" altLang="en-US" sz="2400" b="1" dirty="0">
                  <a:solidFill>
                    <a:srgbClr val="0000FF"/>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mc:Choice>
        <mc:Fallback xmlns="">
          <p:sp>
            <p:nvSpPr>
              <p:cNvPr id="38" name="矩形 37" descr="个人资料，不含照片"/>
              <p:cNvSpPr>
                <a:spLocks noRot="1" noChangeAspect="1" noMove="1" noResize="1" noEditPoints="1" noAdjustHandles="1" noChangeArrowheads="1" noChangeShapeType="1" noTextEdit="1"/>
              </p:cNvSpPr>
              <p:nvPr/>
            </p:nvSpPr>
            <p:spPr>
              <a:xfrm>
                <a:off x="746249" y="5138479"/>
                <a:ext cx="5400000" cy="1512000"/>
              </a:xfrm>
              <a:prstGeom prst="rect">
                <a:avLst/>
              </a:prstGeom>
              <a:blipFill rotWithShape="1">
                <a:blip r:embed="rId4"/>
                <a:stretch>
                  <a:fillRect/>
                </a:stretch>
              </a:blipFill>
              <a:ln w="28575">
                <a:solidFill>
                  <a:srgbClr val="0000FF"/>
                </a:solidFill>
              </a:ln>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8061320" y="5233601"/>
                <a:ext cx="2736000" cy="1368000"/>
              </a:xfrm>
              <a:prstGeom prst="rect">
                <a:avLst/>
              </a:prstGeom>
              <a:solidFill>
                <a:schemeClr val="accent4">
                  <a:lumMod val="20000"/>
                  <a:lumOff val="80000"/>
                </a:schemeClr>
              </a:solidFill>
              <a:ln w="28575">
                <a:solidFill>
                  <a:schemeClr val="accent2">
                    <a:lumMod val="75000"/>
                  </a:schemeClr>
                </a:solidFill>
              </a:ln>
            </p:spPr>
            <p:txBody>
              <a:bodyPr wrap="square" rtlCol="0">
                <a:spAutoFit/>
              </a:bodyPr>
              <a:lstStyle/>
              <a:p>
                <a:pPr algn="ctr"/>
                <a14:m>
                  <m:oMath xmlns:m="http://schemas.openxmlformats.org/officeDocument/2006/math">
                    <m:sSub>
                      <m:sSubPr>
                        <m:ctrlPr>
                          <a:rPr lang="en-US" altLang="zh-CN" sz="2200" b="1" i="1" smtClean="0">
                            <a:solidFill>
                              <a:srgbClr val="002060"/>
                            </a:solidFill>
                            <a:latin typeface="Cambria Math" panose="02040503050406030204" pitchFamily="18" charset="0"/>
                            <a:ea typeface="仿宋" panose="02010609060101010101" pitchFamily="49" charset="-122"/>
                          </a:rPr>
                        </m:ctrlPr>
                      </m:sSubPr>
                      <m:e>
                        <m:acc>
                          <m:accPr>
                            <m:chr m:val="̇"/>
                            <m:ctrlPr>
                              <a:rPr lang="en-US" altLang="zh-CN" sz="2200" b="1" i="1">
                                <a:solidFill>
                                  <a:srgbClr val="002060"/>
                                </a:solidFill>
                                <a:latin typeface="Cambria Math" panose="02040503050406030204" pitchFamily="18" charset="0"/>
                                <a:ea typeface="仿宋" panose="02010609060101010101" pitchFamily="49" charset="-122"/>
                              </a:rPr>
                            </m:ctrlPr>
                          </m:accPr>
                          <m:e>
                            <m:r>
                              <a:rPr lang="en-US" altLang="zh-CN" sz="2200" b="1" i="1" smtClean="0">
                                <a:solidFill>
                                  <a:srgbClr val="002060"/>
                                </a:solidFill>
                                <a:latin typeface="Cambria Math" panose="02040503050406030204" pitchFamily="18" charset="0"/>
                                <a:ea typeface="仿宋" panose="02010609060101010101" pitchFamily="49" charset="-122"/>
                              </a:rPr>
                              <m:t>𝑰</m:t>
                            </m:r>
                          </m:e>
                        </m:acc>
                      </m:e>
                      <m:sub>
                        <m:r>
                          <m:rPr>
                            <m:sty m:val="p"/>
                          </m:rPr>
                          <a:rPr lang="en-US" altLang="zh-CN" sz="2200" b="1" i="1">
                            <a:solidFill>
                              <a:srgbClr val="002060"/>
                            </a:solidFill>
                            <a:latin typeface="Cambria Math" panose="02040503050406030204" pitchFamily="18" charset="0"/>
                            <a:ea typeface="仿宋" panose="02010609060101010101" pitchFamily="49" charset="-122"/>
                          </a:rPr>
                          <m:t>L</m:t>
                        </m:r>
                      </m:sub>
                    </m:sSub>
                  </m:oMath>
                </a14:m>
                <a:r>
                  <a:rPr lang="en-US" altLang="zh-CN" sz="2200" b="1" dirty="0">
                    <a:solidFill>
                      <a:srgbClr val="002060"/>
                    </a:solidFill>
                    <a:latin typeface="仿宋" panose="02010609060101010101" pitchFamily="49" charset="-122"/>
                    <a:ea typeface="仿宋" panose="02010609060101010101" pitchFamily="49" charset="-122"/>
                  </a:rPr>
                  <a:t>=</a:t>
                </a:r>
                <a14:m>
                  <m:oMath xmlns:m="http://schemas.openxmlformats.org/officeDocument/2006/math">
                    <m:sSub>
                      <m:sSubPr>
                        <m:ctrlPr>
                          <a:rPr lang="en-US" altLang="zh-CN" sz="2200" b="1" i="1">
                            <a:solidFill>
                              <a:srgbClr val="002060"/>
                            </a:solidFill>
                            <a:latin typeface="Cambria Math" panose="02040503050406030204" pitchFamily="18" charset="0"/>
                            <a:ea typeface="仿宋" panose="02010609060101010101" pitchFamily="49" charset="-122"/>
                          </a:rPr>
                        </m:ctrlPr>
                      </m:sSubPr>
                      <m:e>
                        <m:acc>
                          <m:accPr>
                            <m:chr m:val="̇"/>
                            <m:ctrlPr>
                              <a:rPr lang="en-US" altLang="zh-CN" sz="2200" b="1" i="1">
                                <a:solidFill>
                                  <a:srgbClr val="002060"/>
                                </a:solidFill>
                                <a:latin typeface="Cambria Math" panose="02040503050406030204" pitchFamily="18" charset="0"/>
                                <a:ea typeface="仿宋" panose="02010609060101010101" pitchFamily="49" charset="-122"/>
                              </a:rPr>
                            </m:ctrlPr>
                          </m:accPr>
                          <m:e>
                            <m:r>
                              <a:rPr lang="en-US" altLang="zh-CN" sz="2200" b="1" i="1" smtClean="0">
                                <a:solidFill>
                                  <a:srgbClr val="002060"/>
                                </a:solidFill>
                                <a:latin typeface="Cambria Math" panose="02040503050406030204" pitchFamily="18" charset="0"/>
                                <a:ea typeface="仿宋" panose="02010609060101010101" pitchFamily="49" charset="-122"/>
                              </a:rPr>
                              <m:t>𝑰</m:t>
                            </m:r>
                          </m:e>
                        </m:acc>
                      </m:e>
                      <m:sub>
                        <m:r>
                          <a:rPr lang="en-US" altLang="zh-CN" sz="2200" b="1" i="0">
                            <a:solidFill>
                              <a:srgbClr val="002060"/>
                            </a:solidFill>
                            <a:latin typeface="Cambria Math" panose="02040503050406030204" pitchFamily="18" charset="0"/>
                            <a:ea typeface="仿宋" panose="02010609060101010101" pitchFamily="49" charset="-122"/>
                          </a:rPr>
                          <m:t>𝐏</m:t>
                        </m:r>
                      </m:sub>
                    </m:sSub>
                    <m:r>
                      <a:rPr lang="zh-CN" altLang="en-US" sz="2200" b="1" i="1">
                        <a:solidFill>
                          <a:srgbClr val="002060"/>
                        </a:solidFill>
                        <a:latin typeface="Cambria Math" panose="02040503050406030204" pitchFamily="18" charset="0"/>
                        <a:ea typeface="仿宋" panose="02010609060101010101" pitchFamily="49" charset="-122"/>
                      </a:rPr>
                      <m:t>⟹</m:t>
                    </m:r>
                    <m:d>
                      <m:dPr>
                        <m:begChr m:val="{"/>
                        <m:endChr m:val=""/>
                        <m:ctrlPr>
                          <a:rPr lang="en-US" altLang="zh-CN" sz="2200" b="1" i="1">
                            <a:solidFill>
                              <a:srgbClr val="002060"/>
                            </a:solidFill>
                            <a:latin typeface="Cambria Math" panose="02040503050406030204" pitchFamily="18" charset="0"/>
                            <a:ea typeface="仿宋" panose="02010609060101010101" pitchFamily="49" charset="-122"/>
                          </a:rPr>
                        </m:ctrlPr>
                      </m:dPr>
                      <m:e>
                        <m:eqArr>
                          <m:eqArrPr>
                            <m:ctrlPr>
                              <a:rPr lang="en-US" altLang="zh-CN" sz="2200" b="1" i="1">
                                <a:solidFill>
                                  <a:srgbClr val="002060"/>
                                </a:solidFill>
                                <a:latin typeface="Cambria Math" panose="02040503050406030204" pitchFamily="18" charset="0"/>
                                <a:ea typeface="仿宋" panose="02010609060101010101" pitchFamily="49" charset="-122"/>
                              </a:rPr>
                            </m:ctrlPr>
                          </m:eqArrPr>
                          <m:e>
                            <m:sSub>
                              <m:sSubPr>
                                <m:ctrlPr>
                                  <a:rPr lang="en-US" altLang="zh-CN" sz="2200" b="1" i="1">
                                    <a:solidFill>
                                      <a:srgbClr val="FF0000"/>
                                    </a:solidFill>
                                    <a:latin typeface="Cambria Math" panose="02040503050406030204" pitchFamily="18" charset="0"/>
                                  </a:rPr>
                                </m:ctrlPr>
                              </m:sSubPr>
                              <m:e>
                                <m:acc>
                                  <m:accPr>
                                    <m:chr m:val="̇"/>
                                    <m:ctrlPr>
                                      <a:rPr lang="en-US" altLang="zh-CN" sz="2200" b="1" i="1">
                                        <a:solidFill>
                                          <a:srgbClr val="FF0000"/>
                                        </a:solidFill>
                                        <a:latin typeface="Cambria Math" panose="02040503050406030204" pitchFamily="18" charset="0"/>
                                      </a:rPr>
                                    </m:ctrlPr>
                                  </m:accPr>
                                  <m:e>
                                    <m:r>
                                      <a:rPr lang="en-US" altLang="zh-CN" sz="2200" b="1" i="1">
                                        <a:solidFill>
                                          <a:srgbClr val="FF0000"/>
                                        </a:solidFill>
                                        <a:latin typeface="Cambria Math" panose="02040503050406030204" pitchFamily="18" charset="0"/>
                                      </a:rPr>
                                      <m:t>𝑰</m:t>
                                    </m:r>
                                  </m:e>
                                </m:acc>
                              </m:e>
                              <m:sub>
                                <m:r>
                                  <a:rPr lang="en-US" altLang="zh-CN" sz="2200" b="1" i="1">
                                    <a:solidFill>
                                      <a:srgbClr val="FF0000"/>
                                    </a:solidFill>
                                    <a:latin typeface="Cambria Math" panose="02040503050406030204" pitchFamily="18" charset="0"/>
                                  </a:rPr>
                                  <m:t>𝟏</m:t>
                                </m:r>
                              </m:sub>
                            </m:sSub>
                            <m:r>
                              <a:rPr lang="en-US" altLang="zh-CN" sz="2200" b="1" i="1">
                                <a:solidFill>
                                  <a:srgbClr val="FF0000"/>
                                </a:solidFill>
                                <a:latin typeface="Cambria Math" panose="02040503050406030204" pitchFamily="18" charset="0"/>
                              </a:rPr>
                              <m:t>=</m:t>
                            </m:r>
                            <m:sSub>
                              <m:sSubPr>
                                <m:ctrlPr>
                                  <a:rPr lang="en-US" altLang="zh-CN" sz="2200" b="1" i="1" smtClean="0">
                                    <a:solidFill>
                                      <a:srgbClr val="0000FF"/>
                                    </a:solidFill>
                                    <a:latin typeface="Cambria Math" panose="02040503050406030204" pitchFamily="18" charset="0"/>
                                  </a:rPr>
                                </m:ctrlPr>
                              </m:sSubPr>
                              <m:e>
                                <m:acc>
                                  <m:accPr>
                                    <m:chr m:val="̇"/>
                                    <m:ctrlPr>
                                      <a:rPr lang="en-US" altLang="zh-CN" sz="2200" b="1" i="1">
                                        <a:solidFill>
                                          <a:srgbClr val="0000FF"/>
                                        </a:solidFill>
                                        <a:latin typeface="Cambria Math" panose="02040503050406030204" pitchFamily="18" charset="0"/>
                                      </a:rPr>
                                    </m:ctrlPr>
                                  </m:accPr>
                                  <m:e>
                                    <m:r>
                                      <a:rPr lang="en-US" altLang="zh-CN" sz="2200" b="1" i="1">
                                        <a:solidFill>
                                          <a:srgbClr val="0000FF"/>
                                        </a:solidFill>
                                        <a:latin typeface="Cambria Math" panose="02040503050406030204" pitchFamily="18" charset="0"/>
                                      </a:rPr>
                                      <m:t>𝑰</m:t>
                                    </m:r>
                                  </m:e>
                                </m:acc>
                              </m:e>
                              <m:sub>
                                <m:r>
                                  <a:rPr lang="en-US" altLang="zh-CN" sz="2200" b="1" i="1">
                                    <a:solidFill>
                                      <a:srgbClr val="0000FF"/>
                                    </a:solidFill>
                                    <a:latin typeface="Cambria Math" panose="02040503050406030204" pitchFamily="18" charset="0"/>
                                  </a:rPr>
                                  <m:t>𝒁</m:t>
                                </m:r>
                                <m:r>
                                  <a:rPr lang="en-US" altLang="zh-CN" sz="2200" b="1" i="1">
                                    <a:solidFill>
                                      <a:srgbClr val="0000FF"/>
                                    </a:solidFill>
                                    <a:latin typeface="Cambria Math" panose="02040503050406030204" pitchFamily="18" charset="0"/>
                                  </a:rPr>
                                  <m:t>𝟏</m:t>
                                </m:r>
                              </m:sub>
                            </m:sSub>
                          </m:e>
                          <m:e>
                            <m:sSub>
                              <m:sSubPr>
                                <m:ctrlPr>
                                  <a:rPr lang="en-US" altLang="zh-CN" sz="2200" b="1" i="1">
                                    <a:solidFill>
                                      <a:srgbClr val="FF0000"/>
                                    </a:solidFill>
                                    <a:latin typeface="Cambria Math" panose="02040503050406030204" pitchFamily="18" charset="0"/>
                                  </a:rPr>
                                </m:ctrlPr>
                              </m:sSubPr>
                              <m:e>
                                <m:acc>
                                  <m:accPr>
                                    <m:chr m:val="̇"/>
                                    <m:ctrlPr>
                                      <a:rPr lang="en-US" altLang="zh-CN" sz="2200" b="1" i="1">
                                        <a:solidFill>
                                          <a:srgbClr val="FF0000"/>
                                        </a:solidFill>
                                        <a:latin typeface="Cambria Math" panose="02040503050406030204" pitchFamily="18" charset="0"/>
                                      </a:rPr>
                                    </m:ctrlPr>
                                  </m:accPr>
                                  <m:e>
                                    <m:r>
                                      <a:rPr lang="en-US" altLang="zh-CN" sz="2200" b="1" i="1">
                                        <a:solidFill>
                                          <a:srgbClr val="FF0000"/>
                                        </a:solidFill>
                                        <a:latin typeface="Cambria Math" panose="02040503050406030204" pitchFamily="18" charset="0"/>
                                      </a:rPr>
                                      <m:t>𝑰</m:t>
                                    </m:r>
                                  </m:e>
                                </m:acc>
                              </m:e>
                              <m:sub>
                                <m:r>
                                  <a:rPr lang="en-US" altLang="zh-CN" sz="2200" b="1" i="1">
                                    <a:solidFill>
                                      <a:srgbClr val="FF0000"/>
                                    </a:solidFill>
                                    <a:latin typeface="Cambria Math" panose="02040503050406030204" pitchFamily="18" charset="0"/>
                                  </a:rPr>
                                  <m:t>𝟐</m:t>
                                </m:r>
                              </m:sub>
                            </m:sSub>
                            <m:r>
                              <a:rPr lang="en-US" altLang="zh-CN" sz="2200" b="1" i="1">
                                <a:solidFill>
                                  <a:srgbClr val="FF0000"/>
                                </a:solidFill>
                                <a:latin typeface="Cambria Math" panose="02040503050406030204" pitchFamily="18" charset="0"/>
                              </a:rPr>
                              <m:t>=</m:t>
                            </m:r>
                            <m:sSub>
                              <m:sSubPr>
                                <m:ctrlPr>
                                  <a:rPr lang="en-US" altLang="zh-CN" sz="2200" b="1" i="1">
                                    <a:solidFill>
                                      <a:srgbClr val="0000FF"/>
                                    </a:solidFill>
                                    <a:latin typeface="Cambria Math" panose="02040503050406030204" pitchFamily="18" charset="0"/>
                                  </a:rPr>
                                </m:ctrlPr>
                              </m:sSubPr>
                              <m:e>
                                <m:acc>
                                  <m:accPr>
                                    <m:chr m:val="̇"/>
                                    <m:ctrlPr>
                                      <a:rPr lang="en-US" altLang="zh-CN" sz="2200" b="1" i="1">
                                        <a:solidFill>
                                          <a:srgbClr val="0000FF"/>
                                        </a:solidFill>
                                        <a:latin typeface="Cambria Math" panose="02040503050406030204" pitchFamily="18" charset="0"/>
                                      </a:rPr>
                                    </m:ctrlPr>
                                  </m:accPr>
                                  <m:e>
                                    <m:r>
                                      <a:rPr lang="en-US" altLang="zh-CN" sz="2200" b="1" i="1">
                                        <a:solidFill>
                                          <a:srgbClr val="0000FF"/>
                                        </a:solidFill>
                                        <a:latin typeface="Cambria Math" panose="02040503050406030204" pitchFamily="18" charset="0"/>
                                      </a:rPr>
                                      <m:t>𝑰</m:t>
                                    </m:r>
                                  </m:e>
                                </m:acc>
                              </m:e>
                              <m:sub>
                                <m:r>
                                  <a:rPr lang="en-US" altLang="zh-CN" sz="2200" b="1" i="1">
                                    <a:solidFill>
                                      <a:srgbClr val="0000FF"/>
                                    </a:solidFill>
                                    <a:latin typeface="Cambria Math" panose="02040503050406030204" pitchFamily="18" charset="0"/>
                                  </a:rPr>
                                  <m:t>𝒁</m:t>
                                </m:r>
                                <m:r>
                                  <a:rPr lang="en-US" altLang="zh-CN" sz="2200" b="1" i="1">
                                    <a:solidFill>
                                      <a:srgbClr val="0000FF"/>
                                    </a:solidFill>
                                    <a:latin typeface="Cambria Math" panose="02040503050406030204" pitchFamily="18" charset="0"/>
                                  </a:rPr>
                                  <m:t>𝟐</m:t>
                                </m:r>
                              </m:sub>
                            </m:sSub>
                          </m:e>
                          <m:e>
                            <m:sSub>
                              <m:sSubPr>
                                <m:ctrlPr>
                                  <a:rPr lang="en-US" altLang="zh-CN" sz="2200" b="1" i="1">
                                    <a:solidFill>
                                      <a:srgbClr val="FF0000"/>
                                    </a:solidFill>
                                    <a:latin typeface="Cambria Math" panose="02040503050406030204" pitchFamily="18" charset="0"/>
                                  </a:rPr>
                                </m:ctrlPr>
                              </m:sSubPr>
                              <m:e>
                                <m:acc>
                                  <m:accPr>
                                    <m:chr m:val="̇"/>
                                    <m:ctrlPr>
                                      <a:rPr lang="en-US" altLang="zh-CN" sz="2200" b="1" i="1">
                                        <a:solidFill>
                                          <a:srgbClr val="FF0000"/>
                                        </a:solidFill>
                                        <a:latin typeface="Cambria Math" panose="02040503050406030204" pitchFamily="18" charset="0"/>
                                      </a:rPr>
                                    </m:ctrlPr>
                                  </m:accPr>
                                  <m:e>
                                    <m:r>
                                      <a:rPr lang="en-US" altLang="zh-CN" sz="2200" b="1" i="1">
                                        <a:solidFill>
                                          <a:srgbClr val="FF0000"/>
                                        </a:solidFill>
                                        <a:latin typeface="Cambria Math" panose="02040503050406030204" pitchFamily="18" charset="0"/>
                                      </a:rPr>
                                      <m:t>𝑰</m:t>
                                    </m:r>
                                  </m:e>
                                </m:acc>
                              </m:e>
                              <m:sub>
                                <m:r>
                                  <a:rPr lang="en-US" altLang="zh-CN" sz="2200" b="1" i="1">
                                    <a:solidFill>
                                      <a:srgbClr val="FF0000"/>
                                    </a:solidFill>
                                    <a:latin typeface="Cambria Math" panose="02040503050406030204" pitchFamily="18" charset="0"/>
                                  </a:rPr>
                                  <m:t>𝟑</m:t>
                                </m:r>
                              </m:sub>
                            </m:sSub>
                            <m:r>
                              <a:rPr lang="en-US" altLang="zh-CN" sz="2200" b="1" i="1">
                                <a:solidFill>
                                  <a:srgbClr val="FF0000"/>
                                </a:solidFill>
                                <a:latin typeface="Cambria Math" panose="02040503050406030204" pitchFamily="18" charset="0"/>
                              </a:rPr>
                              <m:t>=</m:t>
                            </m:r>
                            <m:sSub>
                              <m:sSubPr>
                                <m:ctrlPr>
                                  <a:rPr lang="en-US" altLang="zh-CN" sz="2200" b="1" i="1">
                                    <a:solidFill>
                                      <a:srgbClr val="0000FF"/>
                                    </a:solidFill>
                                    <a:latin typeface="Cambria Math" panose="02040503050406030204" pitchFamily="18" charset="0"/>
                                  </a:rPr>
                                </m:ctrlPr>
                              </m:sSubPr>
                              <m:e>
                                <m:acc>
                                  <m:accPr>
                                    <m:chr m:val="̇"/>
                                    <m:ctrlPr>
                                      <a:rPr lang="en-US" altLang="zh-CN" sz="2200" b="1" i="1">
                                        <a:solidFill>
                                          <a:srgbClr val="0000FF"/>
                                        </a:solidFill>
                                        <a:latin typeface="Cambria Math" panose="02040503050406030204" pitchFamily="18" charset="0"/>
                                      </a:rPr>
                                    </m:ctrlPr>
                                  </m:accPr>
                                  <m:e>
                                    <m:r>
                                      <a:rPr lang="en-US" altLang="zh-CN" sz="2200" b="1" i="1">
                                        <a:solidFill>
                                          <a:srgbClr val="0000FF"/>
                                        </a:solidFill>
                                        <a:latin typeface="Cambria Math" panose="02040503050406030204" pitchFamily="18" charset="0"/>
                                      </a:rPr>
                                      <m:t>𝑰</m:t>
                                    </m:r>
                                  </m:e>
                                </m:acc>
                              </m:e>
                              <m:sub>
                                <m:r>
                                  <a:rPr lang="en-US" altLang="zh-CN" sz="2200" b="1" i="1">
                                    <a:solidFill>
                                      <a:srgbClr val="0000FF"/>
                                    </a:solidFill>
                                    <a:latin typeface="Cambria Math" panose="02040503050406030204" pitchFamily="18" charset="0"/>
                                  </a:rPr>
                                  <m:t>𝒁</m:t>
                                </m:r>
                                <m:r>
                                  <a:rPr lang="en-US" altLang="zh-CN" sz="2200" b="1" i="1">
                                    <a:solidFill>
                                      <a:srgbClr val="0000FF"/>
                                    </a:solidFill>
                                    <a:latin typeface="Cambria Math" panose="02040503050406030204" pitchFamily="18" charset="0"/>
                                  </a:rPr>
                                  <m:t>𝟑</m:t>
                                </m:r>
                              </m:sub>
                            </m:sSub>
                          </m:e>
                        </m:eqArr>
                      </m:e>
                    </m:d>
                  </m:oMath>
                </a14:m>
                <a:endParaRPr lang="zh-CN" altLang="en-US" sz="2200" b="1" dirty="0">
                  <a:solidFill>
                    <a:srgbClr val="0000FF"/>
                  </a:solidFill>
                  <a:latin typeface="仿宋" panose="02010609060101010101" pitchFamily="49" charset="-122"/>
                  <a:ea typeface="仿宋" panose="02010609060101010101" pitchFamily="49" charset="-122"/>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8061320" y="5233601"/>
                <a:ext cx="2736000" cy="1368000"/>
              </a:xfrm>
              <a:prstGeom prst="rect">
                <a:avLst/>
              </a:prstGeom>
              <a:blipFill rotWithShape="1">
                <a:blip r:embed="rId5"/>
                <a:stretch>
                  <a:fillRect/>
                </a:stretch>
              </a:blipFill>
              <a:ln w="28575">
                <a:solidFill>
                  <a:schemeClr val="accent2">
                    <a:lumMod val="75000"/>
                  </a:schemeClr>
                </a:solidFill>
              </a:ln>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6902245" y="4643074"/>
                <a:ext cx="4862104" cy="473206"/>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②线电流</a:t>
                </a:r>
                <a14:m>
                  <m:oMath xmlns:m="http://schemas.openxmlformats.org/officeDocument/2006/math">
                    <m:sSub>
                      <m:sSubPr>
                        <m:ctrlPr>
                          <a:rPr lang="en-US" altLang="zh-CN" sz="2400" b="1" i="1">
                            <a:solidFill>
                              <a:srgbClr val="002060"/>
                            </a:solidFill>
                            <a:latin typeface="Cambria Math" panose="02040503050406030204" pitchFamily="18" charset="0"/>
                            <a:ea typeface="仿宋" panose="02010609060101010101" pitchFamily="49" charset="-122"/>
                          </a:rPr>
                        </m:ctrlPr>
                      </m:sSubPr>
                      <m:e>
                        <m:acc>
                          <m:accPr>
                            <m:chr m:val="̇"/>
                            <m:ctrlPr>
                              <a:rPr lang="en-US" altLang="zh-CN" sz="2400" b="1" i="1">
                                <a:solidFill>
                                  <a:srgbClr val="002060"/>
                                </a:solidFill>
                                <a:latin typeface="Cambria Math" panose="02040503050406030204" pitchFamily="18" charset="0"/>
                                <a:ea typeface="仿宋" panose="02010609060101010101" pitchFamily="49" charset="-122"/>
                              </a:rPr>
                            </m:ctrlPr>
                          </m:accPr>
                          <m:e>
                            <m:r>
                              <a:rPr lang="en-US" altLang="zh-CN" sz="2400" b="1" i="1">
                                <a:solidFill>
                                  <a:srgbClr val="002060"/>
                                </a:solidFill>
                                <a:latin typeface="Cambria Math" panose="02040503050406030204" pitchFamily="18" charset="0"/>
                                <a:ea typeface="仿宋" panose="02010609060101010101" pitchFamily="49" charset="-122"/>
                              </a:rPr>
                              <m:t>𝑰</m:t>
                            </m:r>
                          </m:e>
                        </m:acc>
                      </m:e>
                      <m:sub>
                        <m:r>
                          <m:rPr>
                            <m:sty m:val="p"/>
                          </m:rPr>
                          <a:rPr lang="en-US" altLang="zh-CN" sz="2400" b="1" i="1">
                            <a:solidFill>
                              <a:srgbClr val="002060"/>
                            </a:solidFill>
                            <a:latin typeface="Cambria Math" panose="02040503050406030204" pitchFamily="18" charset="0"/>
                            <a:ea typeface="仿宋" panose="02010609060101010101" pitchFamily="49" charset="-122"/>
                          </a:rPr>
                          <m:t>L</m:t>
                        </m:r>
                      </m:sub>
                    </m:sSub>
                  </m:oMath>
                </a14:m>
                <a:r>
                  <a:rPr lang="zh-CN" altLang="en-US" sz="2400" b="1" dirty="0">
                    <a:latin typeface="仿宋" panose="02010609060101010101" pitchFamily="49" charset="-122"/>
                    <a:ea typeface="仿宋" panose="02010609060101010101" pitchFamily="49" charset="-122"/>
                  </a:rPr>
                  <a:t>与对应的相电流</a:t>
                </a:r>
                <a14:m>
                  <m:oMath xmlns:m="http://schemas.openxmlformats.org/officeDocument/2006/math">
                    <m:sSub>
                      <m:sSubPr>
                        <m:ctrlPr>
                          <a:rPr lang="en-US" altLang="zh-CN" sz="2400" b="1" i="1">
                            <a:solidFill>
                              <a:srgbClr val="002060"/>
                            </a:solidFill>
                            <a:latin typeface="Cambria Math" panose="02040503050406030204" pitchFamily="18" charset="0"/>
                            <a:ea typeface="仿宋" panose="02010609060101010101" pitchFamily="49" charset="-122"/>
                          </a:rPr>
                        </m:ctrlPr>
                      </m:sSubPr>
                      <m:e>
                        <m:acc>
                          <m:accPr>
                            <m:chr m:val="̇"/>
                            <m:ctrlPr>
                              <a:rPr lang="en-US" altLang="zh-CN" sz="2400" b="1" i="1">
                                <a:solidFill>
                                  <a:srgbClr val="002060"/>
                                </a:solidFill>
                                <a:latin typeface="Cambria Math" panose="02040503050406030204" pitchFamily="18" charset="0"/>
                                <a:ea typeface="仿宋" panose="02010609060101010101" pitchFamily="49" charset="-122"/>
                              </a:rPr>
                            </m:ctrlPr>
                          </m:accPr>
                          <m:e>
                            <m:r>
                              <a:rPr lang="en-US" altLang="zh-CN" sz="2400" b="1" i="1">
                                <a:solidFill>
                                  <a:srgbClr val="002060"/>
                                </a:solidFill>
                                <a:latin typeface="Cambria Math" panose="02040503050406030204" pitchFamily="18" charset="0"/>
                                <a:ea typeface="仿宋" panose="02010609060101010101" pitchFamily="49" charset="-122"/>
                              </a:rPr>
                              <m:t>𝑰</m:t>
                            </m:r>
                          </m:e>
                        </m:acc>
                      </m:e>
                      <m:sub>
                        <m:r>
                          <a:rPr lang="en-US" altLang="zh-CN" sz="2400" b="1">
                            <a:solidFill>
                              <a:srgbClr val="002060"/>
                            </a:solidFill>
                            <a:latin typeface="Cambria Math" panose="02040503050406030204" pitchFamily="18" charset="0"/>
                            <a:ea typeface="仿宋" panose="02010609060101010101" pitchFamily="49" charset="-122"/>
                          </a:rPr>
                          <m:t>𝐏</m:t>
                        </m:r>
                      </m:sub>
                    </m:sSub>
                  </m:oMath>
                </a14:m>
                <a:r>
                  <a:rPr lang="zh-CN" altLang="en-US" sz="2400" b="1" dirty="0">
                    <a:latin typeface="仿宋" panose="02010609060101010101" pitchFamily="49" charset="-122"/>
                    <a:ea typeface="仿宋" panose="02010609060101010101" pitchFamily="49" charset="-122"/>
                  </a:rPr>
                  <a:t>相同</a:t>
                </a:r>
                <a:r>
                  <a:rPr lang="zh-CN" altLang="en-US" sz="2400" b="1" dirty="0">
                    <a:solidFill>
                      <a:srgbClr val="002060"/>
                    </a:solidFill>
                    <a:latin typeface="仿宋" panose="02010609060101010101" pitchFamily="49" charset="-122"/>
                    <a:ea typeface="仿宋" panose="02010609060101010101" pitchFamily="49" charset="-122"/>
                  </a:rPr>
                  <a:t>：</a:t>
                </a:r>
              </a:p>
            </p:txBody>
          </p:sp>
        </mc:Choice>
        <mc:Fallback xmlns="">
          <p:sp>
            <p:nvSpPr>
              <p:cNvPr id="14" name="文本框 13"/>
              <p:cNvSpPr txBox="1">
                <a:spLocks noRot="1" noChangeAspect="1" noMove="1" noResize="1" noEditPoints="1" noAdjustHandles="1" noChangeArrowheads="1" noChangeShapeType="1" noTextEdit="1"/>
              </p:cNvSpPr>
              <p:nvPr/>
            </p:nvSpPr>
            <p:spPr>
              <a:xfrm>
                <a:off x="6902245" y="4643074"/>
                <a:ext cx="4862104" cy="473206"/>
              </a:xfrm>
              <a:prstGeom prst="rect">
                <a:avLst/>
              </a:prstGeom>
              <a:blipFill rotWithShape="1">
                <a:blip r:embed="rId6"/>
                <a:stretch>
                  <a:fillRect l="-1880" t="-11688" r="-8145" b="-2597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1" name="文本框 60"/>
              <p:cNvSpPr txBox="1"/>
              <p:nvPr/>
            </p:nvSpPr>
            <p:spPr>
              <a:xfrm>
                <a:off x="616108" y="4204396"/>
                <a:ext cx="5394656" cy="877356"/>
              </a:xfrm>
              <a:prstGeom prst="rect">
                <a:avLst/>
              </a:prstGeom>
              <a:noFill/>
            </p:spPr>
            <p:txBody>
              <a:bodyPr wrap="square" rtlCol="0">
                <a:spAutoFit/>
              </a:bodyPr>
              <a:lstStyle/>
              <a:p>
                <a:r>
                  <a:rPr lang="zh-CN" altLang="en-US" sz="2400" b="1" dirty="0">
                    <a:solidFill>
                      <a:srgbClr val="002060"/>
                    </a:solidFill>
                    <a:latin typeface="仿宋" panose="02010609060101010101" pitchFamily="49" charset="-122"/>
                    <a:ea typeface="仿宋" panose="02010609060101010101" pitchFamily="49" charset="-122"/>
                  </a:rPr>
                  <a:t>①</a:t>
                </a:r>
                <a:r>
                  <a:rPr lang="zh-CN" altLang="en-US" sz="2400" b="1" dirty="0">
                    <a:solidFill>
                      <a:schemeClr val="tx1"/>
                    </a:solidFill>
                    <a:latin typeface="仿宋" panose="02010609060101010101" pitchFamily="49" charset="-122"/>
                    <a:ea typeface="仿宋" panose="02010609060101010101" pitchFamily="49" charset="-122"/>
                  </a:rPr>
                  <a:t>线电压</a:t>
                </a:r>
                <a14:m>
                  <m:oMath xmlns:m="http://schemas.openxmlformats.org/officeDocument/2006/math">
                    <m:sSub>
                      <m:sSubPr>
                        <m:ctrlPr>
                          <a:rPr lang="en-US" altLang="zh-CN" sz="2400" b="1" i="1">
                            <a:solidFill>
                              <a:schemeClr val="tx1"/>
                            </a:solidFill>
                            <a:latin typeface="Cambria Math" panose="02040503050406030204" pitchFamily="18" charset="0"/>
                            <a:ea typeface="仿宋" panose="02010609060101010101" pitchFamily="49" charset="-122"/>
                          </a:rPr>
                        </m:ctrlPr>
                      </m:sSubPr>
                      <m:e>
                        <m:acc>
                          <m:accPr>
                            <m:chr m:val="̇"/>
                            <m:ctrlPr>
                              <a:rPr lang="en-US" altLang="zh-CN" sz="2400" b="1" i="1">
                                <a:solidFill>
                                  <a:schemeClr val="tx1"/>
                                </a:solidFill>
                                <a:latin typeface="Cambria Math" panose="02040503050406030204" pitchFamily="18" charset="0"/>
                                <a:ea typeface="仿宋" panose="02010609060101010101" pitchFamily="49" charset="-122"/>
                              </a:rPr>
                            </m:ctrlPr>
                          </m:accPr>
                          <m:e>
                            <m:r>
                              <a:rPr lang="en-US" altLang="zh-CN" sz="2400" b="1" i="1">
                                <a:solidFill>
                                  <a:schemeClr val="tx1"/>
                                </a:solidFill>
                                <a:latin typeface="Cambria Math" panose="02040503050406030204" pitchFamily="18" charset="0"/>
                                <a:ea typeface="仿宋" panose="02010609060101010101" pitchFamily="49" charset="-122"/>
                              </a:rPr>
                              <m:t>𝑼</m:t>
                            </m:r>
                          </m:e>
                        </m:acc>
                      </m:e>
                      <m:sub>
                        <m:r>
                          <m:rPr>
                            <m:sty m:val="p"/>
                          </m:rPr>
                          <a:rPr lang="en-US" altLang="zh-CN" sz="2400" b="1" i="1">
                            <a:solidFill>
                              <a:schemeClr val="tx1"/>
                            </a:solidFill>
                            <a:latin typeface="Cambria Math" panose="02040503050406030204" pitchFamily="18" charset="0"/>
                            <a:ea typeface="仿宋" panose="02010609060101010101" pitchFamily="49" charset="-122"/>
                          </a:rPr>
                          <m:t>L</m:t>
                        </m:r>
                      </m:sub>
                    </m:sSub>
                  </m:oMath>
                </a14:m>
                <a:r>
                  <a:rPr kumimoji="1" lang="zh-CN" altLang="en-US" sz="24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超前对应相电压</a:t>
                </a:r>
                <a14:m>
                  <m:oMath xmlns:m="http://schemas.openxmlformats.org/officeDocument/2006/math">
                    <m:sSub>
                      <m:sSubPr>
                        <m:ctrlPr>
                          <a:rPr lang="en-US" altLang="zh-CN" sz="2400" b="1" i="1">
                            <a:solidFill>
                              <a:schemeClr val="tx1"/>
                            </a:solidFill>
                            <a:latin typeface="Cambria Math" panose="02040503050406030204" pitchFamily="18" charset="0"/>
                            <a:ea typeface="仿宋" panose="02010609060101010101" pitchFamily="49" charset="-122"/>
                          </a:rPr>
                        </m:ctrlPr>
                      </m:sSubPr>
                      <m:e>
                        <m:acc>
                          <m:accPr>
                            <m:chr m:val="̇"/>
                            <m:ctrlPr>
                              <a:rPr lang="en-US" altLang="zh-CN" sz="2400" b="1" i="1">
                                <a:solidFill>
                                  <a:schemeClr val="tx1"/>
                                </a:solidFill>
                                <a:latin typeface="Cambria Math" panose="02040503050406030204" pitchFamily="18" charset="0"/>
                                <a:ea typeface="仿宋" panose="02010609060101010101" pitchFamily="49" charset="-122"/>
                              </a:rPr>
                            </m:ctrlPr>
                          </m:accPr>
                          <m:e>
                            <m:r>
                              <a:rPr lang="en-US" altLang="zh-CN" sz="2400" b="1" i="1">
                                <a:solidFill>
                                  <a:schemeClr val="tx1"/>
                                </a:solidFill>
                                <a:latin typeface="Cambria Math" panose="02040503050406030204" pitchFamily="18" charset="0"/>
                                <a:ea typeface="仿宋" panose="02010609060101010101" pitchFamily="49" charset="-122"/>
                              </a:rPr>
                              <m:t>𝑼</m:t>
                            </m:r>
                          </m:e>
                        </m:acc>
                      </m:e>
                      <m:sub>
                        <m:r>
                          <m:rPr>
                            <m:sty m:val="p"/>
                          </m:rPr>
                          <a:rPr lang="en-US" altLang="zh-CN" sz="2400" b="1" i="1">
                            <a:solidFill>
                              <a:schemeClr val="tx1"/>
                            </a:solidFill>
                            <a:latin typeface="Cambria Math" panose="02040503050406030204" pitchFamily="18" charset="0"/>
                            <a:ea typeface="仿宋" panose="02010609060101010101" pitchFamily="49" charset="-122"/>
                          </a:rPr>
                          <m:t>P</m:t>
                        </m:r>
                      </m:sub>
                    </m:sSub>
                  </m:oMath>
                </a14:m>
                <a:r>
                  <a:rPr kumimoji="1" lang="en-US" altLang="zh-CN" sz="2400" dirty="0">
                    <a:solidFill>
                      <a:schemeClr val="tx1"/>
                    </a:solidFill>
                    <a:latin typeface="Times New Roman" panose="02020603050405020304" pitchFamily="18" charset="0"/>
                    <a:ea typeface="楷体_GB2312" panose="02010600030101010101" pitchFamily="49" charset="-122"/>
                    <a:cs typeface="Times New Roman" panose="02020603050405020304" pitchFamily="18" charset="0"/>
                  </a:rPr>
                  <a:t> 30º</a:t>
                </a:r>
                <a:r>
                  <a:rPr kumimoji="1" lang="zh-CN" altLang="en-US" sz="2400" dirty="0">
                    <a:solidFill>
                      <a:schemeClr val="tx1"/>
                    </a:solidFill>
                    <a:latin typeface="Times New Roman" panose="02020603050405020304" pitchFamily="18" charset="0"/>
                    <a:ea typeface="楷体_GB2312" panose="02010600030101010101" pitchFamily="49" charset="-122"/>
                    <a:cs typeface="Times New Roman" panose="02020603050405020304" pitchFamily="18" charset="0"/>
                  </a:rPr>
                  <a:t>，</a:t>
                </a:r>
                <a:endParaRPr kumimoji="1" lang="en-US" altLang="zh-CN" sz="2400" dirty="0">
                  <a:solidFill>
                    <a:schemeClr val="tx1"/>
                  </a:solidFill>
                  <a:latin typeface="Times New Roman" panose="02020603050405020304" pitchFamily="18" charset="0"/>
                  <a:ea typeface="楷体_GB2312" panose="02010600030101010101" pitchFamily="49" charset="-122"/>
                  <a:cs typeface="Times New Roman" panose="02020603050405020304" pitchFamily="18" charset="0"/>
                </a:endParaRPr>
              </a:p>
              <a:p>
                <a:r>
                  <a:rPr kumimoji="1" lang="en-US" altLang="zh-CN" sz="2400" dirty="0">
                    <a:solidFill>
                      <a:schemeClr val="tx1"/>
                    </a:solidFill>
                    <a:latin typeface="Times New Roman" panose="02020603050405020304" pitchFamily="18" charset="0"/>
                    <a:ea typeface="楷体_GB2312" panose="02010600030101010101" pitchFamily="49" charset="-122"/>
                    <a:cs typeface="Times New Roman" panose="02020603050405020304" pitchFamily="18" charset="0"/>
                  </a:rPr>
                  <a:t>     </a:t>
                </a:r>
                <a14:m>
                  <m:oMath xmlns:m="http://schemas.openxmlformats.org/officeDocument/2006/math">
                    <m:sSub>
                      <m:sSubPr>
                        <m:ctrlPr>
                          <a:rPr lang="en-US" altLang="zh-CN" sz="2400" b="1" i="1" smtClean="0">
                            <a:solidFill>
                              <a:schemeClr val="tx1"/>
                            </a:solidFill>
                            <a:latin typeface="Cambria Math" panose="02040503050406030204" pitchFamily="18" charset="0"/>
                            <a:ea typeface="仿宋" panose="02010609060101010101" pitchFamily="49" charset="-122"/>
                          </a:rPr>
                        </m:ctrlPr>
                      </m:sSubPr>
                      <m:e>
                        <m:r>
                          <a:rPr lang="en-US" altLang="zh-CN" sz="2400" b="1" i="1">
                            <a:solidFill>
                              <a:schemeClr val="tx1"/>
                            </a:solidFill>
                            <a:latin typeface="Cambria Math" panose="02040503050406030204" pitchFamily="18" charset="0"/>
                            <a:ea typeface="仿宋" panose="02010609060101010101" pitchFamily="49" charset="-122"/>
                          </a:rPr>
                          <m:t>𝑼</m:t>
                        </m:r>
                      </m:e>
                      <m:sub>
                        <m:r>
                          <m:rPr>
                            <m:sty m:val="p"/>
                          </m:rPr>
                          <a:rPr lang="en-US" altLang="zh-CN" sz="2400" b="1" i="1">
                            <a:solidFill>
                              <a:schemeClr val="tx1"/>
                            </a:solidFill>
                            <a:latin typeface="Cambria Math" panose="02040503050406030204" pitchFamily="18" charset="0"/>
                            <a:ea typeface="仿宋" panose="02010609060101010101" pitchFamily="49" charset="-122"/>
                          </a:rPr>
                          <m:t>L</m:t>
                        </m:r>
                      </m:sub>
                    </m:sSub>
                  </m:oMath>
                </a14:m>
                <a:r>
                  <a:rPr lang="zh-CN" altLang="en-US" sz="2400" b="1" dirty="0">
                    <a:solidFill>
                      <a:schemeClr val="tx1"/>
                    </a:solidFill>
                    <a:latin typeface="仿宋" panose="02010609060101010101" pitchFamily="49" charset="-122"/>
                    <a:ea typeface="仿宋" panose="02010609060101010101" pitchFamily="49" charset="-122"/>
                  </a:rPr>
                  <a:t>数值为相电压</a:t>
                </a:r>
                <a14:m>
                  <m:oMath xmlns:m="http://schemas.openxmlformats.org/officeDocument/2006/math">
                    <m:sSub>
                      <m:sSubPr>
                        <m:ctrlPr>
                          <a:rPr lang="en-US" altLang="zh-CN" sz="2400" b="1" i="1">
                            <a:solidFill>
                              <a:schemeClr val="tx1"/>
                            </a:solidFill>
                            <a:latin typeface="Cambria Math" panose="02040503050406030204" pitchFamily="18" charset="0"/>
                            <a:ea typeface="仿宋" panose="02010609060101010101" pitchFamily="49" charset="-122"/>
                          </a:rPr>
                        </m:ctrlPr>
                      </m:sSubPr>
                      <m:e>
                        <m:r>
                          <a:rPr lang="en-US" altLang="zh-CN" sz="2400" b="1" i="1">
                            <a:solidFill>
                              <a:schemeClr val="tx1"/>
                            </a:solidFill>
                            <a:latin typeface="Cambria Math" panose="02040503050406030204" pitchFamily="18" charset="0"/>
                            <a:ea typeface="仿宋" panose="02010609060101010101" pitchFamily="49" charset="-122"/>
                          </a:rPr>
                          <m:t>𝑼</m:t>
                        </m:r>
                      </m:e>
                      <m:sub>
                        <m:r>
                          <m:rPr>
                            <m:sty m:val="p"/>
                          </m:rPr>
                          <a:rPr lang="en-US" altLang="zh-CN" sz="2400" b="1" i="1">
                            <a:solidFill>
                              <a:schemeClr val="tx1"/>
                            </a:solidFill>
                            <a:latin typeface="Cambria Math" panose="02040503050406030204" pitchFamily="18" charset="0"/>
                            <a:ea typeface="仿宋" panose="02010609060101010101" pitchFamily="49" charset="-122"/>
                          </a:rPr>
                          <m:t>p</m:t>
                        </m:r>
                      </m:sub>
                    </m:sSub>
                  </m:oMath>
                </a14:m>
                <a:r>
                  <a:rPr lang="zh-CN" altLang="en-US" sz="2400" b="1" dirty="0">
                    <a:solidFill>
                      <a:schemeClr val="tx1"/>
                    </a:solidFill>
                    <a:latin typeface="仿宋" panose="02010609060101010101" pitchFamily="49" charset="-122"/>
                    <a:ea typeface="仿宋" panose="02010609060101010101" pitchFamily="49" charset="-122"/>
                  </a:rPr>
                  <a:t>的</a:t>
                </a:r>
                <a14:m>
                  <m:oMath xmlns:m="http://schemas.openxmlformats.org/officeDocument/2006/math">
                    <m:rad>
                      <m:radPr>
                        <m:degHide m:val="on"/>
                        <m:ctrlPr>
                          <a:rPr lang="zh-CN" altLang="en-US" sz="2400" b="1" i="1" smtClean="0">
                            <a:solidFill>
                              <a:schemeClr val="tx1"/>
                            </a:solidFill>
                            <a:latin typeface="Cambria Math" panose="02040503050406030204" pitchFamily="18" charset="0"/>
                            <a:ea typeface="仿宋" panose="02010609060101010101" pitchFamily="49" charset="-122"/>
                          </a:rPr>
                        </m:ctrlPr>
                      </m:radPr>
                      <m:deg/>
                      <m:e>
                        <m:r>
                          <a:rPr lang="en-US" altLang="zh-CN" sz="2400" b="1" i="1">
                            <a:solidFill>
                              <a:schemeClr val="tx1"/>
                            </a:solidFill>
                            <a:latin typeface="Cambria Math" panose="02040503050406030204" pitchFamily="18" charset="0"/>
                            <a:ea typeface="仿宋" panose="02010609060101010101" pitchFamily="49" charset="-122"/>
                          </a:rPr>
                          <m:t>3</m:t>
                        </m:r>
                      </m:e>
                    </m:rad>
                  </m:oMath>
                </a14:m>
                <a:r>
                  <a:rPr lang="zh-CN" altLang="en-US" sz="2400" b="1" dirty="0">
                    <a:solidFill>
                      <a:schemeClr val="tx1"/>
                    </a:solidFill>
                    <a:latin typeface="仿宋" panose="02010609060101010101" pitchFamily="49" charset="-122"/>
                    <a:ea typeface="仿宋" panose="02010609060101010101" pitchFamily="49" charset="-122"/>
                  </a:rPr>
                  <a:t>倍：</a:t>
                </a:r>
              </a:p>
            </p:txBody>
          </p:sp>
        </mc:Choice>
        <mc:Fallback xmlns="">
          <p:sp>
            <p:nvSpPr>
              <p:cNvPr id="61" name="文本框 60"/>
              <p:cNvSpPr txBox="1">
                <a:spLocks noRot="1" noChangeAspect="1" noMove="1" noResize="1" noEditPoints="1" noAdjustHandles="1" noChangeArrowheads="1" noChangeShapeType="1" noTextEdit="1"/>
              </p:cNvSpPr>
              <p:nvPr/>
            </p:nvSpPr>
            <p:spPr>
              <a:xfrm>
                <a:off x="616108" y="4204396"/>
                <a:ext cx="5394656" cy="877356"/>
              </a:xfrm>
              <a:prstGeom prst="rect">
                <a:avLst/>
              </a:prstGeom>
              <a:blipFill rotWithShape="1">
                <a:blip r:embed="rId7"/>
                <a:stretch>
                  <a:fillRect l="-1695" t="-6944" b="-9028"/>
                </a:stretch>
              </a:blipFill>
            </p:spPr>
            <p:txBody>
              <a:bodyPr/>
              <a:lstStyle/>
              <a:p>
                <a:r>
                  <a:rPr lang="zh-CN" altLang="en-US">
                    <a:noFill/>
                  </a:rPr>
                  <a:t> </a:t>
                </a:r>
                <a:endParaRPr lang="zh-CN" altLang="en-US">
                  <a:noFill/>
                </a:endParaRPr>
              </a:p>
            </p:txBody>
          </p:sp>
        </mc:Fallback>
      </mc:AlternateContent>
      <p:grpSp>
        <p:nvGrpSpPr>
          <p:cNvPr id="66" name="组合 65"/>
          <p:cNvGrpSpPr/>
          <p:nvPr/>
        </p:nvGrpSpPr>
        <p:grpSpPr>
          <a:xfrm>
            <a:off x="3769429" y="1215220"/>
            <a:ext cx="3326052" cy="2768136"/>
            <a:chOff x="8712884" y="2295978"/>
            <a:chExt cx="3106478" cy="2464722"/>
          </a:xfrm>
        </p:grpSpPr>
        <p:pic>
          <p:nvPicPr>
            <p:cNvPr id="67" name="图片 66"/>
            <p:cNvPicPr>
              <a:picLocks noChangeAspect="1"/>
            </p:cNvPicPr>
            <p:nvPr/>
          </p:nvPicPr>
          <p:blipFill>
            <a:blip r:embed="rId8"/>
            <a:stretch>
              <a:fillRect/>
            </a:stretch>
          </p:blipFill>
          <p:spPr>
            <a:xfrm>
              <a:off x="8712884" y="2295978"/>
              <a:ext cx="3106478" cy="2464722"/>
            </a:xfrm>
            <a:prstGeom prst="rect">
              <a:avLst/>
            </a:prstGeom>
            <a:ln w="19050">
              <a:solidFill>
                <a:srgbClr val="C00000"/>
              </a:solidFill>
            </a:ln>
          </p:spPr>
        </p:pic>
        <mc:AlternateContent xmlns:mc="http://schemas.openxmlformats.org/markup-compatibility/2006" xmlns:a14="http://schemas.microsoft.com/office/drawing/2010/main">
          <mc:Choice Requires="a14">
            <p:sp>
              <p:nvSpPr>
                <p:cNvPr id="68" name="文本框 67"/>
                <p:cNvSpPr txBox="1"/>
                <p:nvPr/>
              </p:nvSpPr>
              <p:spPr>
                <a:xfrm>
                  <a:off x="9802289" y="3648247"/>
                  <a:ext cx="338746"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i="1" smtClean="0">
                                <a:solidFill>
                                  <a:srgbClr val="002060"/>
                                </a:solidFill>
                                <a:latin typeface="Cambria Math" panose="02040503050406030204" pitchFamily="18" charset="0"/>
                              </a:rPr>
                            </m:ctrlPr>
                          </m:sSupPr>
                          <m:e>
                            <m:r>
                              <a:rPr lang="en-US" altLang="zh-CN" sz="1600" b="0" i="1" smtClean="0">
                                <a:solidFill>
                                  <a:srgbClr val="002060"/>
                                </a:solidFill>
                                <a:latin typeface="Cambria Math" panose="02040503050406030204" pitchFamily="18" charset="0"/>
                              </a:rPr>
                              <m:t>30</m:t>
                            </m:r>
                          </m:e>
                          <m:sup>
                            <m:r>
                              <a:rPr lang="en-US" altLang="zh-CN" sz="1600" i="1" smtClean="0">
                                <a:solidFill>
                                  <a:srgbClr val="002060"/>
                                </a:solidFill>
                                <a:latin typeface="Cambria Math" panose="02040503050406030204" pitchFamily="18" charset="0"/>
                                <a:ea typeface="Cambria Math" panose="02040503050406030204" pitchFamily="18" charset="0"/>
                              </a:rPr>
                              <m:t>°</m:t>
                            </m:r>
                          </m:sup>
                        </m:sSup>
                      </m:oMath>
                    </m:oMathPara>
                  </a14:m>
                  <a:endParaRPr lang="zh-CN" altLang="en-US" sz="1600" dirty="0">
                    <a:solidFill>
                      <a:srgbClr val="002060"/>
                    </a:solidFill>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9802289" y="3648247"/>
                  <a:ext cx="338746" cy="251800"/>
                </a:xfrm>
                <a:prstGeom prst="rect">
                  <a:avLst/>
                </a:prstGeom>
                <a:blipFill rotWithShape="1">
                  <a:blip r:embed="rId3"/>
                  <a:stretch>
                    <a:fillRect l="-4688" t="-204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9" name="文本框 68"/>
                <p:cNvSpPr txBox="1"/>
                <p:nvPr/>
              </p:nvSpPr>
              <p:spPr>
                <a:xfrm>
                  <a:off x="9503349" y="2823497"/>
                  <a:ext cx="516116" cy="2518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i="1" smtClean="0">
                                <a:solidFill>
                                  <a:srgbClr val="002060"/>
                                </a:solidFill>
                                <a:latin typeface="Cambria Math" panose="02040503050406030204" pitchFamily="18" charset="0"/>
                              </a:rPr>
                            </m:ctrlPr>
                          </m:sSupPr>
                          <m:e>
                            <m:r>
                              <a:rPr lang="en-US" altLang="zh-CN" sz="1600" b="0" i="1" smtClean="0">
                                <a:solidFill>
                                  <a:srgbClr val="002060"/>
                                </a:solidFill>
                                <a:latin typeface="Cambria Math" panose="02040503050406030204" pitchFamily="18" charset="0"/>
                              </a:rPr>
                              <m:t>30</m:t>
                            </m:r>
                          </m:e>
                          <m:sup>
                            <m:r>
                              <a:rPr lang="en-US" altLang="zh-CN" sz="1600" i="1" smtClean="0">
                                <a:solidFill>
                                  <a:srgbClr val="002060"/>
                                </a:solidFill>
                                <a:latin typeface="Cambria Math" panose="02040503050406030204" pitchFamily="18" charset="0"/>
                                <a:ea typeface="Cambria Math" panose="02040503050406030204" pitchFamily="18" charset="0"/>
                              </a:rPr>
                              <m:t>°</m:t>
                            </m:r>
                          </m:sup>
                        </m:sSup>
                      </m:oMath>
                    </m:oMathPara>
                  </a14:m>
                  <a:endParaRPr lang="zh-CN" altLang="en-US" sz="1600" dirty="0">
                    <a:solidFill>
                      <a:srgbClr val="002060"/>
                    </a:solidFill>
                  </a:endParaRPr>
                </a:p>
              </p:txBody>
            </p:sp>
          </mc:Choice>
          <mc:Fallback xmlns="">
            <p:sp>
              <p:nvSpPr>
                <p:cNvPr id="69" name="文本框 68"/>
                <p:cNvSpPr txBox="1">
                  <a:spLocks noRot="1" noChangeAspect="1" noMove="1" noResize="1" noEditPoints="1" noAdjustHandles="1" noChangeArrowheads="1" noChangeShapeType="1" noTextEdit="1"/>
                </p:cNvSpPr>
                <p:nvPr/>
              </p:nvSpPr>
              <p:spPr>
                <a:xfrm>
                  <a:off x="9503349" y="2823497"/>
                  <a:ext cx="516116" cy="251800"/>
                </a:xfrm>
                <a:prstGeom prst="rect">
                  <a:avLst/>
                </a:prstGeom>
                <a:blipFill rotWithShape="1">
                  <a:blip r:embed="rId3"/>
                  <a:stretch>
                    <a:fillRect t="-204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0" name="文本框 69"/>
                <p:cNvSpPr txBox="1"/>
                <p:nvPr/>
              </p:nvSpPr>
              <p:spPr>
                <a:xfrm>
                  <a:off x="10405342" y="3030542"/>
                  <a:ext cx="338746" cy="2518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1600" i="1" smtClean="0">
                                <a:solidFill>
                                  <a:srgbClr val="002060"/>
                                </a:solidFill>
                                <a:latin typeface="Cambria Math" panose="02040503050406030204" pitchFamily="18" charset="0"/>
                              </a:rPr>
                            </m:ctrlPr>
                          </m:sSupPr>
                          <m:e>
                            <m:r>
                              <a:rPr lang="en-US" altLang="zh-CN" sz="1600" b="0" i="1" smtClean="0">
                                <a:solidFill>
                                  <a:srgbClr val="002060"/>
                                </a:solidFill>
                                <a:latin typeface="Cambria Math" panose="02040503050406030204" pitchFamily="18" charset="0"/>
                              </a:rPr>
                              <m:t>30</m:t>
                            </m:r>
                          </m:e>
                          <m:sup>
                            <m:r>
                              <a:rPr lang="en-US" altLang="zh-CN" sz="1600" i="1" smtClean="0">
                                <a:solidFill>
                                  <a:srgbClr val="002060"/>
                                </a:solidFill>
                                <a:latin typeface="Cambria Math" panose="02040503050406030204" pitchFamily="18" charset="0"/>
                                <a:ea typeface="Cambria Math" panose="02040503050406030204" pitchFamily="18" charset="0"/>
                              </a:rPr>
                              <m:t>°</m:t>
                            </m:r>
                          </m:sup>
                        </m:sSup>
                      </m:oMath>
                    </m:oMathPara>
                  </a14:m>
                  <a:endParaRPr lang="zh-CN" altLang="en-US" sz="1600" dirty="0">
                    <a:solidFill>
                      <a:srgbClr val="002060"/>
                    </a:solidFill>
                  </a:endParaRPr>
                </a:p>
              </p:txBody>
            </p:sp>
          </mc:Choice>
          <mc:Fallback xmlns="">
            <p:sp>
              <p:nvSpPr>
                <p:cNvPr id="70" name="文本框 69"/>
                <p:cNvSpPr txBox="1">
                  <a:spLocks noRot="1" noChangeAspect="1" noMove="1" noResize="1" noEditPoints="1" noAdjustHandles="1" noChangeArrowheads="1" noChangeShapeType="1" noTextEdit="1"/>
                </p:cNvSpPr>
                <p:nvPr/>
              </p:nvSpPr>
              <p:spPr>
                <a:xfrm>
                  <a:off x="10405342" y="3030542"/>
                  <a:ext cx="338746" cy="251800"/>
                </a:xfrm>
                <a:prstGeom prst="rect">
                  <a:avLst/>
                </a:prstGeom>
                <a:blipFill rotWithShape="1">
                  <a:blip r:embed="rId3"/>
                  <a:stretch>
                    <a:fillRect l="-6349" t="-2041"/>
                  </a:stretch>
                </a:blipFill>
              </p:spPr>
              <p:txBody>
                <a:bodyPr/>
                <a:lstStyle/>
                <a:p>
                  <a:r>
                    <a:rPr lang="zh-CN" altLang="en-US">
                      <a:noFill/>
                    </a:rPr>
                    <a:t> </a:t>
                  </a:r>
                  <a:endParaRPr lang="zh-CN" altLang="en-US">
                    <a:noFill/>
                  </a:endParaRPr>
                </a:p>
              </p:txBody>
            </p:sp>
          </mc:Fallback>
        </mc:AlternateContent>
      </p:grpSp>
      <p:grpSp>
        <p:nvGrpSpPr>
          <p:cNvPr id="79" name="组合 78"/>
          <p:cNvGrpSpPr/>
          <p:nvPr/>
        </p:nvGrpSpPr>
        <p:grpSpPr>
          <a:xfrm>
            <a:off x="627002" y="2108073"/>
            <a:ext cx="2509541" cy="1789016"/>
            <a:chOff x="5057243" y="4407648"/>
            <a:chExt cx="3109381" cy="2493573"/>
          </a:xfrm>
        </p:grpSpPr>
        <mc:AlternateContent xmlns:mc="http://schemas.openxmlformats.org/markup-compatibility/2006" xmlns:a14="http://schemas.microsoft.com/office/drawing/2010/main">
          <mc:Choice Requires="a14">
            <p:sp>
              <p:nvSpPr>
                <p:cNvPr id="80" name="矩形 79"/>
                <p:cNvSpPr/>
                <p:nvPr/>
              </p:nvSpPr>
              <p:spPr>
                <a:xfrm>
                  <a:off x="5348198" y="4407648"/>
                  <a:ext cx="2763543" cy="748135"/>
                </a:xfrm>
                <a:prstGeom prst="rect">
                  <a:avLst/>
                </a:prstGeom>
              </p:spPr>
              <p:txBody>
                <a:bodyPr wrap="none">
                  <a:spAutoFit/>
                </a:bodyPr>
                <a:lstStyle/>
                <a:p>
                  <a14:m>
                    <m:oMath xmlns:m="http://schemas.openxmlformats.org/officeDocument/2006/math">
                      <m:sSub>
                        <m:sSubPr>
                          <m:ctrlPr>
                            <a:rPr lang="en-US" altLang="zh-CN" sz="2800" b="1" i="1">
                              <a:solidFill>
                                <a:srgbClr val="FF0000"/>
                              </a:solidFill>
                              <a:latin typeface="Cambria Math" panose="02040503050406030204" pitchFamily="18" charset="0"/>
                            </a:rPr>
                          </m:ctrlPr>
                        </m:sSubPr>
                        <m:e>
                          <m:acc>
                            <m:accPr>
                              <m:chr m:val="̇"/>
                              <m:ctrlPr>
                                <a:rPr lang="en-US" altLang="zh-CN" sz="2800" b="1" i="1">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12</m:t>
                          </m:r>
                        </m:sub>
                      </m:sSub>
                    </m:oMath>
                  </a14:m>
                  <a:r>
                    <a:rPr lang="en-US" altLang="zh-CN" sz="2800" dirty="0"/>
                    <a:t>=</a:t>
                  </a:r>
                  <a14:m>
                    <m:oMath xmlns:m="http://schemas.openxmlformats.org/officeDocument/2006/math">
                      <m:sSub>
                        <m:sSubPr>
                          <m:ctrlPr>
                            <a:rPr lang="en-US" altLang="zh-CN" sz="2800" b="1" i="1">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a:solidFill>
                                <a:srgbClr val="0000FF"/>
                              </a:solidFill>
                              <a:latin typeface="Cambria Math" panose="02040503050406030204" pitchFamily="18" charset="0"/>
                            </a:rPr>
                            <m:t>𝟏</m:t>
                          </m:r>
                        </m:sub>
                      </m:sSub>
                      <m:r>
                        <a:rPr lang="en-US" altLang="zh-CN" sz="2800" dirty="0">
                          <a:latin typeface="Cambria Math" panose="02040503050406030204" pitchFamily="18" charset="0"/>
                          <a:ea typeface="Cambria Math" panose="02040503050406030204" pitchFamily="18" charset="0"/>
                        </a:rPr>
                        <m:t>−</m:t>
                      </m:r>
                      <m:sSub>
                        <m:sSubPr>
                          <m:ctrlPr>
                            <a:rPr lang="en-US" altLang="zh-CN" sz="2800" b="1" i="1">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a:solidFill>
                                <a:srgbClr val="0000FF"/>
                              </a:solidFill>
                              <a:latin typeface="Cambria Math" panose="02040503050406030204" pitchFamily="18" charset="0"/>
                            </a:rPr>
                            <m:t>𝟐</m:t>
                          </m:r>
                        </m:sub>
                      </m:sSub>
                    </m:oMath>
                  </a14:m>
                  <a:endParaRPr lang="zh-CN" altLang="en-US" sz="2800" dirty="0"/>
                </a:p>
              </p:txBody>
            </p:sp>
          </mc:Choice>
          <mc:Fallback xmlns="">
            <p:sp>
              <p:nvSpPr>
                <p:cNvPr id="80" name="矩形 79"/>
                <p:cNvSpPr>
                  <a:spLocks noRot="1" noChangeAspect="1" noMove="1" noResize="1" noEditPoints="1" noAdjustHandles="1" noChangeArrowheads="1" noChangeShapeType="1" noTextEdit="1"/>
                </p:cNvSpPr>
                <p:nvPr/>
              </p:nvSpPr>
              <p:spPr>
                <a:xfrm>
                  <a:off x="5348198" y="4407648"/>
                  <a:ext cx="2763543" cy="748135"/>
                </a:xfrm>
                <a:prstGeom prst="rect">
                  <a:avLst/>
                </a:prstGeom>
                <a:blipFill rotWithShape="1">
                  <a:blip r:embed="rId9"/>
                  <a:stretch>
                    <a:fillRect t="-9091" b="-3181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81" name="矩形 80"/>
                <p:cNvSpPr/>
                <p:nvPr/>
              </p:nvSpPr>
              <p:spPr>
                <a:xfrm>
                  <a:off x="5386875" y="5248780"/>
                  <a:ext cx="2779749" cy="748135"/>
                </a:xfrm>
                <a:prstGeom prst="rect">
                  <a:avLst/>
                </a:prstGeom>
              </p:spPr>
              <p:txBody>
                <a:bodyPr wrap="none">
                  <a:spAutoFit/>
                </a:bodyPr>
                <a:lstStyle/>
                <a:p>
                  <a14:m>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2</m:t>
                          </m:r>
                          <m:r>
                            <a:rPr lang="en-US" altLang="zh-CN" sz="2800" b="1" i="1" smtClean="0">
                              <a:solidFill>
                                <a:srgbClr val="FF0000"/>
                              </a:solidFill>
                              <a:latin typeface="Cambria Math" panose="02040503050406030204" pitchFamily="18" charset="0"/>
                            </a:rPr>
                            <m:t>𝟑</m:t>
                          </m:r>
                        </m:sub>
                      </m:sSub>
                    </m:oMath>
                  </a14:m>
                  <a:r>
                    <a:rPr lang="en-US" altLang="zh-CN" sz="2800" dirty="0"/>
                    <a:t>=</a:t>
                  </a:r>
                  <a14:m>
                    <m:oMath xmlns:m="http://schemas.openxmlformats.org/officeDocument/2006/math">
                      <m:sSub>
                        <m:sSubPr>
                          <m:ctrlPr>
                            <a:rPr lang="en-US" altLang="zh-CN" sz="2800" b="1" i="1">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smtClean="0">
                              <a:solidFill>
                                <a:srgbClr val="0000FF"/>
                              </a:solidFill>
                              <a:latin typeface="Cambria Math" panose="02040503050406030204" pitchFamily="18" charset="0"/>
                            </a:rPr>
                            <m:t>𝟐</m:t>
                          </m:r>
                        </m:sub>
                      </m:sSub>
                      <m:r>
                        <a:rPr lang="en-US" altLang="zh-CN" sz="2800" dirty="0">
                          <a:latin typeface="Cambria Math" panose="02040503050406030204" pitchFamily="18" charset="0"/>
                          <a:ea typeface="Cambria Math" panose="02040503050406030204" pitchFamily="18" charset="0"/>
                        </a:rPr>
                        <m:t>−</m:t>
                      </m:r>
                      <m:sSub>
                        <m:sSubPr>
                          <m:ctrlPr>
                            <a:rPr lang="en-US" altLang="zh-CN" sz="2800" b="1" i="1">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smtClean="0">
                              <a:solidFill>
                                <a:srgbClr val="0000FF"/>
                              </a:solidFill>
                              <a:latin typeface="Cambria Math" panose="02040503050406030204" pitchFamily="18" charset="0"/>
                            </a:rPr>
                            <m:t>𝟑</m:t>
                          </m:r>
                        </m:sub>
                      </m:sSub>
                    </m:oMath>
                  </a14:m>
                  <a:endParaRPr lang="zh-CN" altLang="en-US" sz="2800" dirty="0"/>
                </a:p>
              </p:txBody>
            </p:sp>
          </mc:Choice>
          <mc:Fallback xmlns="">
            <p:sp>
              <p:nvSpPr>
                <p:cNvPr id="81" name="矩形 80"/>
                <p:cNvSpPr>
                  <a:spLocks noRot="1" noChangeAspect="1" noMove="1" noResize="1" noEditPoints="1" noAdjustHandles="1" noChangeArrowheads="1" noChangeShapeType="1" noTextEdit="1"/>
                </p:cNvSpPr>
                <p:nvPr/>
              </p:nvSpPr>
              <p:spPr>
                <a:xfrm>
                  <a:off x="5386875" y="5248780"/>
                  <a:ext cx="2779749" cy="748135"/>
                </a:xfrm>
                <a:prstGeom prst="rect">
                  <a:avLst/>
                </a:prstGeom>
                <a:blipFill rotWithShape="1">
                  <a:blip r:embed="rId10"/>
                  <a:stretch>
                    <a:fillRect t="-9091" b="-3181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82" name="矩形 81"/>
                <p:cNvSpPr/>
                <p:nvPr/>
              </p:nvSpPr>
              <p:spPr>
                <a:xfrm>
                  <a:off x="5360037" y="6153086"/>
                  <a:ext cx="2779749" cy="748135"/>
                </a:xfrm>
                <a:prstGeom prst="rect">
                  <a:avLst/>
                </a:prstGeom>
              </p:spPr>
              <p:txBody>
                <a:bodyPr wrap="none">
                  <a:spAutoFit/>
                </a:bodyPr>
                <a:lstStyle/>
                <a:p>
                  <a14:m>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smtClean="0">
                              <a:solidFill>
                                <a:srgbClr val="FF0000"/>
                              </a:solidFill>
                              <a:latin typeface="Cambria Math" panose="02040503050406030204" pitchFamily="18" charset="0"/>
                            </a:rPr>
                            <m:t>𝟑</m:t>
                          </m:r>
                          <m:r>
                            <a:rPr lang="en-US" altLang="zh-CN" sz="2800" b="1" i="1">
                              <a:solidFill>
                                <a:srgbClr val="FF0000"/>
                              </a:solidFill>
                              <a:latin typeface="Cambria Math" panose="02040503050406030204" pitchFamily="18" charset="0"/>
                            </a:rPr>
                            <m:t>1</m:t>
                          </m:r>
                        </m:sub>
                      </m:sSub>
                    </m:oMath>
                  </a14:m>
                  <a:r>
                    <a:rPr lang="en-US" altLang="zh-CN" sz="2800" dirty="0"/>
                    <a:t>=</a:t>
                  </a:r>
                  <a14:m>
                    <m:oMath xmlns:m="http://schemas.openxmlformats.org/officeDocument/2006/math">
                      <m:sSub>
                        <m:sSubPr>
                          <m:ctrlPr>
                            <a:rPr lang="en-US" altLang="zh-CN" sz="2800" b="1" i="1">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smtClean="0">
                              <a:solidFill>
                                <a:srgbClr val="0000FF"/>
                              </a:solidFill>
                              <a:latin typeface="Cambria Math" panose="02040503050406030204" pitchFamily="18" charset="0"/>
                            </a:rPr>
                            <m:t>𝟑</m:t>
                          </m:r>
                        </m:sub>
                      </m:sSub>
                      <m:r>
                        <a:rPr lang="en-US" altLang="zh-CN" sz="2800" dirty="0">
                          <a:latin typeface="Cambria Math" panose="02040503050406030204" pitchFamily="18" charset="0"/>
                          <a:ea typeface="Cambria Math" panose="02040503050406030204" pitchFamily="18" charset="0"/>
                        </a:rPr>
                        <m:t>−</m:t>
                      </m:r>
                      <m:sSub>
                        <m:sSubPr>
                          <m:ctrlPr>
                            <a:rPr lang="en-US" altLang="zh-CN" sz="2800" b="1" i="1">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smtClean="0">
                              <a:solidFill>
                                <a:srgbClr val="0000FF"/>
                              </a:solidFill>
                              <a:latin typeface="Cambria Math" panose="02040503050406030204" pitchFamily="18" charset="0"/>
                            </a:rPr>
                            <m:t>𝟏</m:t>
                          </m:r>
                        </m:sub>
                      </m:sSub>
                    </m:oMath>
                  </a14:m>
                  <a:endParaRPr lang="zh-CN" altLang="en-US" sz="2800" dirty="0"/>
                </a:p>
              </p:txBody>
            </p:sp>
          </mc:Choice>
          <mc:Fallback xmlns="">
            <p:sp>
              <p:nvSpPr>
                <p:cNvPr id="82" name="矩形 81"/>
                <p:cNvSpPr>
                  <a:spLocks noRot="1" noChangeAspect="1" noMove="1" noResize="1" noEditPoints="1" noAdjustHandles="1" noChangeArrowheads="1" noChangeShapeType="1" noTextEdit="1"/>
                </p:cNvSpPr>
                <p:nvPr/>
              </p:nvSpPr>
              <p:spPr>
                <a:xfrm>
                  <a:off x="5360037" y="6153086"/>
                  <a:ext cx="2779749" cy="748135"/>
                </a:xfrm>
                <a:prstGeom prst="rect">
                  <a:avLst/>
                </a:prstGeom>
                <a:blipFill rotWithShape="1">
                  <a:blip r:embed="rId11"/>
                  <a:stretch>
                    <a:fillRect t="-7955" b="-31818"/>
                  </a:stretch>
                </a:blipFill>
              </p:spPr>
              <p:txBody>
                <a:bodyPr/>
                <a:lstStyle/>
                <a:p>
                  <a:r>
                    <a:rPr lang="zh-CN" altLang="en-US">
                      <a:noFill/>
                    </a:rPr>
                    <a:t> </a:t>
                  </a:r>
                  <a:endParaRPr lang="zh-CN" altLang="en-US">
                    <a:noFill/>
                  </a:endParaRPr>
                </a:p>
              </p:txBody>
            </p:sp>
          </mc:Fallback>
        </mc:AlternateContent>
        <p:sp>
          <p:nvSpPr>
            <p:cNvPr id="83" name="AutoShape 88"/>
            <p:cNvSpPr/>
            <p:nvPr/>
          </p:nvSpPr>
          <p:spPr bwMode="auto">
            <a:xfrm rot="10753442">
              <a:off x="5057243" y="4537322"/>
              <a:ext cx="295501" cy="2244655"/>
            </a:xfrm>
            <a:prstGeom prst="rightBrace">
              <a:avLst>
                <a:gd name="adj1" fmla="val 110681"/>
                <a:gd name="adj2" fmla="val 50000"/>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sz="1600">
                <a:latin typeface="Times New Roman" panose="02020603050405020304" pitchFamily="18" charset="0"/>
              </a:endParaRPr>
            </a:p>
          </p:txBody>
        </p:sp>
      </p:grpSp>
      <p:sp>
        <p:nvSpPr>
          <p:cNvPr id="84" name="文本框 83"/>
          <p:cNvSpPr txBox="1"/>
          <p:nvPr/>
        </p:nvSpPr>
        <p:spPr>
          <a:xfrm>
            <a:off x="311620" y="1096737"/>
            <a:ext cx="3433953" cy="461665"/>
          </a:xfrm>
          <a:prstGeom prst="rect">
            <a:avLst/>
          </a:prstGeom>
          <a:noFill/>
        </p:spPr>
        <p:txBody>
          <a:bodyPr wrap="none" rtlCol="0">
            <a:spAutoFit/>
          </a:bodyPr>
          <a:lstStyle/>
          <a:p>
            <a:r>
              <a:rPr lang="en-US" altLang="zh-CN" sz="2400" b="1" dirty="0">
                <a:solidFill>
                  <a:srgbClr val="C00000"/>
                </a:solidFill>
                <a:latin typeface="幼圆" panose="02010509060101010101" pitchFamily="49" charset="-122"/>
                <a:ea typeface="幼圆" panose="02010509060101010101" pitchFamily="49" charset="-122"/>
              </a:rPr>
              <a:t>Y</a:t>
            </a:r>
            <a:r>
              <a:rPr lang="zh-CN" altLang="en-US" sz="2400" b="1" dirty="0">
                <a:solidFill>
                  <a:srgbClr val="C00000"/>
                </a:solidFill>
                <a:latin typeface="幼圆" panose="02010509060101010101" pitchFamily="49" charset="-122"/>
                <a:ea typeface="幼圆" panose="02010509060101010101" pitchFamily="49" charset="-122"/>
              </a:rPr>
              <a:t>接对称负载电压相量图</a:t>
            </a:r>
            <a:endParaRPr lang="en-US" altLang="zh-CN" sz="2400" b="1" dirty="0">
              <a:solidFill>
                <a:srgbClr val="C00000"/>
              </a:solidFill>
              <a:latin typeface="幼圆" panose="02010509060101010101" pitchFamily="49" charset="-122"/>
              <a:ea typeface="幼圆" panose="02010509060101010101" pitchFamily="49" charset="-122"/>
            </a:endParaRPr>
          </a:p>
        </p:txBody>
      </p:sp>
      <mc:AlternateContent xmlns:mc="http://schemas.openxmlformats.org/markup-compatibility/2006" xmlns:a14="http://schemas.microsoft.com/office/drawing/2010/main">
        <mc:Choice Requires="a14">
          <p:sp>
            <p:nvSpPr>
              <p:cNvPr id="85" name="文本框 84"/>
              <p:cNvSpPr txBox="1"/>
              <p:nvPr/>
            </p:nvSpPr>
            <p:spPr>
              <a:xfrm>
                <a:off x="516267" y="1513181"/>
                <a:ext cx="2403158" cy="473206"/>
              </a:xfrm>
              <a:prstGeom prst="rect">
                <a:avLst/>
              </a:prstGeom>
              <a:noFill/>
            </p:spPr>
            <p:txBody>
              <a:bodyPr wrap="none" rtlCol="0">
                <a:spAutoFit/>
              </a:bodyPr>
              <a:lstStyle/>
              <a:p>
                <a:r>
                  <a:rPr lang="zh-CN" altLang="en-US" sz="2400" dirty="0">
                    <a:solidFill>
                      <a:srgbClr val="0000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设</a:t>
                </a:r>
                <a14:m>
                  <m:oMath xmlns:m="http://schemas.openxmlformats.org/officeDocument/2006/math">
                    <m:sSub>
                      <m:sSubPr>
                        <m:ctrlPr>
                          <a:rPr lang="en-US" altLang="zh-CN" sz="2400" b="1" i="1">
                            <a:solidFill>
                              <a:srgbClr val="0000FF"/>
                            </a:solidFill>
                            <a:latin typeface="Cambria Math" panose="02040503050406030204" pitchFamily="18" charset="0"/>
                            <a:ea typeface="仿宋" panose="02010609060101010101" pitchFamily="49" charset="-122"/>
                          </a:rPr>
                        </m:ctrlPr>
                      </m:sSubPr>
                      <m:e>
                        <m:acc>
                          <m:accPr>
                            <m:chr m:val="̇"/>
                            <m:ctrlPr>
                              <a:rPr lang="en-US" altLang="zh-CN" sz="2400" b="1" i="1">
                                <a:solidFill>
                                  <a:srgbClr val="0000FF"/>
                                </a:solidFill>
                                <a:latin typeface="Cambria Math" panose="02040503050406030204" pitchFamily="18" charset="0"/>
                                <a:ea typeface="仿宋" panose="02010609060101010101" pitchFamily="49" charset="-122"/>
                              </a:rPr>
                            </m:ctrlPr>
                          </m:accPr>
                          <m:e>
                            <m:r>
                              <a:rPr lang="en-US" altLang="zh-CN" sz="2400" b="1" i="1">
                                <a:solidFill>
                                  <a:srgbClr val="0000FF"/>
                                </a:solidFill>
                                <a:latin typeface="Cambria Math" panose="02040503050406030204" pitchFamily="18" charset="0"/>
                                <a:ea typeface="仿宋" panose="02010609060101010101" pitchFamily="49" charset="-122"/>
                              </a:rPr>
                              <m:t>𝑼</m:t>
                            </m:r>
                          </m:e>
                        </m:acc>
                      </m:e>
                      <m:sub>
                        <m:r>
                          <a:rPr lang="en-US" altLang="zh-CN" sz="2400" b="1" i="1">
                            <a:solidFill>
                              <a:srgbClr val="0000FF"/>
                            </a:solidFill>
                            <a:latin typeface="Cambria Math" panose="02040503050406030204" pitchFamily="18" charset="0"/>
                            <a:ea typeface="仿宋" panose="02010609060101010101" pitchFamily="49" charset="-122"/>
                          </a:rPr>
                          <m:t>𝟏</m:t>
                        </m:r>
                      </m:sub>
                    </m:sSub>
                  </m:oMath>
                </a14:m>
                <a:r>
                  <a:rPr lang="zh-CN" altLang="en-US" sz="2400" dirty="0">
                    <a:solidFill>
                      <a:srgbClr val="0000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为参考相量</a:t>
                </a:r>
              </a:p>
            </p:txBody>
          </p:sp>
        </mc:Choice>
        <mc:Fallback xmlns="">
          <p:sp>
            <p:nvSpPr>
              <p:cNvPr id="85" name="文本框 84"/>
              <p:cNvSpPr txBox="1">
                <a:spLocks noRot="1" noChangeAspect="1" noMove="1" noResize="1" noEditPoints="1" noAdjustHandles="1" noChangeArrowheads="1" noChangeShapeType="1" noTextEdit="1"/>
              </p:cNvSpPr>
              <p:nvPr/>
            </p:nvSpPr>
            <p:spPr>
              <a:xfrm>
                <a:off x="516267" y="1513181"/>
                <a:ext cx="2403158" cy="473206"/>
              </a:xfrm>
              <a:prstGeom prst="rect">
                <a:avLst/>
              </a:prstGeom>
              <a:blipFill rotWithShape="1">
                <a:blip r:embed="rId12"/>
                <a:stretch>
                  <a:fillRect l="-4315" t="-12821" r="-4315" b="-32051"/>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3"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heel(3)">
                                      <p:cBhvr>
                                        <p:cTn id="14" dur="20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animEffect transition="in" filter="fade">
                                      <p:cBhvr>
                                        <p:cTn id="19" dur="1000"/>
                                        <p:tgtEl>
                                          <p:spTgt spid="84"/>
                                        </p:tgtEl>
                                      </p:cBhvr>
                                    </p:animEffect>
                                    <p:anim calcmode="lin" valueType="num">
                                      <p:cBhvr>
                                        <p:cTn id="20" dur="1000" fill="hold"/>
                                        <p:tgtEl>
                                          <p:spTgt spid="84"/>
                                        </p:tgtEl>
                                        <p:attrNameLst>
                                          <p:attrName>ppt_x</p:attrName>
                                        </p:attrNameLst>
                                      </p:cBhvr>
                                      <p:tavLst>
                                        <p:tav tm="0">
                                          <p:val>
                                            <p:strVal val="#ppt_x"/>
                                          </p:val>
                                        </p:tav>
                                        <p:tav tm="100000">
                                          <p:val>
                                            <p:strVal val="#ppt_x"/>
                                          </p:val>
                                        </p:tav>
                                      </p:tavLst>
                                    </p:anim>
                                    <p:anim calcmode="lin" valueType="num">
                                      <p:cBhvr>
                                        <p:cTn id="21"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5"/>
                                        </p:tgtEl>
                                        <p:attrNameLst>
                                          <p:attrName>style.visibility</p:attrName>
                                        </p:attrNameLst>
                                      </p:cBhvr>
                                      <p:to>
                                        <p:strVal val="visible"/>
                                      </p:to>
                                    </p:set>
                                    <p:animEffect transition="in" filter="wipe(left)">
                                      <p:cBhvr>
                                        <p:cTn id="26" dur="500"/>
                                        <p:tgtEl>
                                          <p:spTgt spid="8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wipe(left)">
                                      <p:cBhvr>
                                        <p:cTn id="31" dur="500"/>
                                        <p:tgtEl>
                                          <p:spTgt spid="79"/>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3"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heel(3)">
                                      <p:cBhvr>
                                        <p:cTn id="36" dur="20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1000"/>
                                        <p:tgtEl>
                                          <p:spTgt spid="61"/>
                                        </p:tgtEl>
                                      </p:cBhvr>
                                    </p:animEffect>
                                    <p:anim calcmode="lin" valueType="num">
                                      <p:cBhvr>
                                        <p:cTn id="42" dur="1000" fill="hold"/>
                                        <p:tgtEl>
                                          <p:spTgt spid="61"/>
                                        </p:tgtEl>
                                        <p:attrNameLst>
                                          <p:attrName>ppt_x</p:attrName>
                                        </p:attrNameLst>
                                      </p:cBhvr>
                                      <p:tavLst>
                                        <p:tav tm="0">
                                          <p:val>
                                            <p:strVal val="#ppt_x"/>
                                          </p:val>
                                        </p:tav>
                                        <p:tav tm="100000">
                                          <p:val>
                                            <p:strVal val="#ppt_x"/>
                                          </p:val>
                                        </p:tav>
                                      </p:tavLst>
                                    </p:anim>
                                    <p:anim calcmode="lin" valueType="num">
                                      <p:cBhvr>
                                        <p:cTn id="43"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1+#ppt_w/2"/>
                                          </p:val>
                                        </p:tav>
                                        <p:tav tm="100000">
                                          <p:val>
                                            <p:strVal val="#ppt_x"/>
                                          </p:val>
                                        </p:tav>
                                      </p:tavLst>
                                    </p:anim>
                                    <p:anim calcmode="lin" valueType="num">
                                      <p:cBhvr additive="base">
                                        <p:cTn id="5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wipe(left)">
                                      <p:cBhvr>
                                        <p:cTn id="59" dur="1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8" grpId="0" animBg="1"/>
      <p:bldP spid="39" grpId="0" animBg="1"/>
      <p:bldP spid="14" grpId="0"/>
      <p:bldP spid="61" grpId="0"/>
      <p:bldP spid="84" grpId="0"/>
      <p:bldP spid="8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1127514" y="1527383"/>
            <a:ext cx="2396101" cy="2368913"/>
          </a:xfrm>
          <a:prstGeom prst="rect">
            <a:avLst/>
          </a:prstGeom>
          <a:ln w="9525">
            <a:solidFill>
              <a:srgbClr val="0070C0"/>
            </a:solidFill>
          </a:ln>
          <a:effectLst>
            <a:glow rad="63500">
              <a:schemeClr val="accent1">
                <a:satMod val="175000"/>
                <a:alpha val="40000"/>
              </a:schemeClr>
            </a:glow>
          </a:effectLst>
        </p:spPr>
      </p:pic>
      <p:sp>
        <p:nvSpPr>
          <p:cNvPr id="4" name="灯片编号占位符 3"/>
          <p:cNvSpPr>
            <a:spLocks noGrp="1"/>
          </p:cNvSpPr>
          <p:nvPr>
            <p:ph type="sldNum" sz="quarter" idx="12"/>
          </p:nvPr>
        </p:nvSpPr>
        <p:spPr>
          <a:xfrm>
            <a:off x="9388823" y="6530573"/>
            <a:ext cx="2743200" cy="365125"/>
          </a:xfrm>
        </p:spPr>
        <p:txBody>
          <a:bodyPr/>
          <a:lstStyle/>
          <a:p>
            <a:fld id="{435063AF-4828-4509-A510-9A5FFA849951}" type="slidenum">
              <a:rPr lang="zh-CN" altLang="en-US" sz="1600" smtClean="0"/>
              <a:t>17</a:t>
            </a:fld>
            <a:endParaRPr lang="zh-CN" altLang="en-US" sz="1600" dirty="0"/>
          </a:p>
        </p:txBody>
      </p:sp>
      <p:sp>
        <p:nvSpPr>
          <p:cNvPr id="6" name="文本框 5"/>
          <p:cNvSpPr txBox="1"/>
          <p:nvPr/>
        </p:nvSpPr>
        <p:spPr>
          <a:xfrm>
            <a:off x="3595480" y="-5970"/>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b="1" u="sng" dirty="0">
                <a:latin typeface="黑体" panose="02010609060101010101" pitchFamily="49" charset="-122"/>
                <a:ea typeface="黑体" panose="02010609060101010101" pitchFamily="49" charset="-122"/>
              </a:rPr>
              <a:t> </a:t>
            </a:r>
          </a:p>
        </p:txBody>
      </p:sp>
      <p:sp>
        <p:nvSpPr>
          <p:cNvPr id="7" name="Rectangle 2"/>
          <p:cNvSpPr>
            <a:spLocks noGrp="1" noChangeArrowheads="1"/>
          </p:cNvSpPr>
          <p:nvPr>
            <p:ph type="title"/>
          </p:nvPr>
        </p:nvSpPr>
        <p:spPr>
          <a:xfrm>
            <a:off x="982115" y="473249"/>
            <a:ext cx="9426687" cy="533400"/>
          </a:xfrm>
        </p:spPr>
        <p:txBody>
          <a:bodyPr>
            <a:normAutofit/>
          </a:bodyPr>
          <a:lstStyle/>
          <a:p>
            <a:pPr>
              <a:defRPr/>
            </a:pPr>
            <a:r>
              <a:rPr lang="zh-CN" altLang="en-US" sz="2800" b="1" dirty="0"/>
              <a:t>二</a:t>
            </a:r>
            <a:r>
              <a:rPr lang="en-US" altLang="zh-CN" sz="2800" b="1" dirty="0"/>
              <a:t>.  </a:t>
            </a:r>
            <a:r>
              <a:rPr lang="zh-CN" altLang="zh-CN" sz="2800" b="1" dirty="0"/>
              <a:t>Y接</a:t>
            </a:r>
            <a:r>
              <a:rPr lang="zh-CN" altLang="en-US" sz="2800" b="1" dirty="0"/>
              <a:t>对称负载</a:t>
            </a:r>
            <a:r>
              <a:rPr lang="zh-CN" altLang="en-US" sz="2800" b="1" dirty="0">
                <a:latin typeface="Arial" panose="020B0604020202020204" pitchFamily="34" charset="0"/>
                <a:ea typeface="楷体_GB2312" pitchFamily="1" charset="-122"/>
              </a:rPr>
              <a:t>线电压（电流）与相电压（电流）的关系</a:t>
            </a:r>
            <a:endParaRPr lang="zh-CN" sz="2800" b="1" dirty="0"/>
          </a:p>
        </p:txBody>
      </p:sp>
      <p:sp>
        <p:nvSpPr>
          <p:cNvPr id="9" name="Text Box 3"/>
          <p:cNvSpPr txBox="1">
            <a:spLocks noChangeArrowheads="1"/>
          </p:cNvSpPr>
          <p:nvPr/>
        </p:nvSpPr>
        <p:spPr bwMode="auto">
          <a:xfrm>
            <a:off x="726358" y="1315457"/>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b="1">
                <a:solidFill>
                  <a:srgbClr val="FF0000"/>
                </a:solidFill>
              </a:rPr>
              <a:t>  </a:t>
            </a:r>
          </a:p>
        </p:txBody>
      </p:sp>
      <p:sp>
        <p:nvSpPr>
          <p:cNvPr id="76" name="Rectangle 14"/>
          <p:cNvSpPr>
            <a:spLocks noChangeArrowheads="1"/>
          </p:cNvSpPr>
          <p:nvPr/>
        </p:nvSpPr>
        <p:spPr bwMode="auto">
          <a:xfrm>
            <a:off x="4051318" y="1505355"/>
            <a:ext cx="3091308" cy="2246769"/>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dirty="0">
                <a:solidFill>
                  <a:srgbClr val="002060"/>
                </a:solidFill>
                <a:latin typeface="华文琥珀" panose="02010800040101010101" pitchFamily="2" charset="-122"/>
                <a:ea typeface="华文琥珀" panose="02010800040101010101" pitchFamily="2" charset="-122"/>
                <a:cs typeface="Times New Roman" panose="02020603050405020304" pitchFamily="18" charset="0"/>
              </a:rPr>
              <a:t>▲</a:t>
            </a:r>
            <a:r>
              <a:rPr kumimoji="1" lang="zh-CN" altLang="en-US" sz="2800" b="1" dirty="0">
                <a:solidFill>
                  <a:srgbClr val="002060"/>
                </a:solidFill>
                <a:latin typeface="等线" panose="02010600030101010101" charset="-122"/>
                <a:ea typeface="等线" panose="02010600030101010101" charset="-122"/>
                <a:cs typeface="Times New Roman" panose="02020603050405020304" pitchFamily="18" charset="0"/>
              </a:rPr>
              <a:t>星形对称负载的相电压和线电压均为对称电压；</a:t>
            </a:r>
            <a:endParaRPr kumimoji="1" lang="en-US" altLang="zh-CN" sz="2800" b="1" dirty="0">
              <a:solidFill>
                <a:srgbClr val="002060"/>
              </a:solidFill>
              <a:latin typeface="等线" panose="02010600030101010101" charset="-122"/>
              <a:ea typeface="等线" panose="02010600030101010101" charset="-122"/>
              <a:cs typeface="Times New Roman" panose="02020603050405020304" pitchFamily="18" charset="0"/>
            </a:endParaRPr>
          </a:p>
          <a:p>
            <a:r>
              <a:rPr kumimoji="1" lang="zh-CN" altLang="en-US" sz="2800" b="1" dirty="0">
                <a:solidFill>
                  <a:srgbClr val="002060"/>
                </a:solidFill>
                <a:latin typeface="华文琥珀" panose="02010800040101010101" pitchFamily="2" charset="-122"/>
                <a:ea typeface="华文琥珀" panose="02010800040101010101" pitchFamily="2" charset="-122"/>
                <a:cs typeface="Times New Roman" panose="02020603050405020304" pitchFamily="18" charset="0"/>
              </a:rPr>
              <a:t>▲</a:t>
            </a:r>
            <a:r>
              <a:rPr kumimoji="1" lang="zh-CN" altLang="en-US" sz="2800" b="1" dirty="0">
                <a:solidFill>
                  <a:srgbClr val="002060"/>
                </a:solidFill>
                <a:latin typeface="等线" panose="02010600030101010101" charset="-122"/>
                <a:ea typeface="等线" panose="02010600030101010101" charset="-122"/>
                <a:cs typeface="Times New Roman" panose="02020603050405020304" pitchFamily="18" charset="0"/>
              </a:rPr>
              <a:t>相</a:t>
            </a:r>
            <a:r>
              <a:rPr kumimoji="1" lang="en-US" altLang="zh-CN" sz="2800" b="1" dirty="0">
                <a:solidFill>
                  <a:srgbClr val="002060"/>
                </a:solidFill>
                <a:latin typeface="等线" panose="02010600030101010101" charset="-122"/>
                <a:ea typeface="等线" panose="02010600030101010101" charset="-122"/>
                <a:cs typeface="Times New Roman" panose="02020603050405020304" pitchFamily="18" charset="0"/>
              </a:rPr>
              <a:t>/</a:t>
            </a:r>
            <a:r>
              <a:rPr kumimoji="1" lang="zh-CN" altLang="en-US" sz="2800" b="1" dirty="0">
                <a:solidFill>
                  <a:srgbClr val="002060"/>
                </a:solidFill>
                <a:latin typeface="等线" panose="02010600030101010101" charset="-122"/>
                <a:ea typeface="等线" panose="02010600030101010101" charset="-122"/>
                <a:cs typeface="Times New Roman" panose="02020603050405020304" pitchFamily="18" charset="0"/>
              </a:rPr>
              <a:t>线电流均为</a:t>
            </a:r>
            <a:endParaRPr kumimoji="1" lang="en-US" altLang="zh-CN" sz="2800" b="1" dirty="0">
              <a:solidFill>
                <a:srgbClr val="002060"/>
              </a:solidFill>
              <a:latin typeface="等线" panose="02010600030101010101" charset="-122"/>
              <a:ea typeface="等线" panose="02010600030101010101" charset="-122"/>
              <a:cs typeface="Times New Roman" panose="02020603050405020304" pitchFamily="18" charset="0"/>
            </a:endParaRPr>
          </a:p>
          <a:p>
            <a:r>
              <a:rPr kumimoji="1" lang="zh-CN" altLang="en-US" sz="2800" b="1" dirty="0">
                <a:solidFill>
                  <a:srgbClr val="002060"/>
                </a:solidFill>
                <a:latin typeface="等线" panose="02010600030101010101" charset="-122"/>
                <a:ea typeface="等线" panose="02010600030101010101" charset="-122"/>
                <a:cs typeface="Times New Roman" panose="02020603050405020304" pitchFamily="18" charset="0"/>
              </a:rPr>
              <a:t>对称电流。</a:t>
            </a:r>
          </a:p>
        </p:txBody>
      </p:sp>
      <mc:AlternateContent xmlns:mc="http://schemas.openxmlformats.org/markup-compatibility/2006" xmlns:a14="http://schemas.microsoft.com/office/drawing/2010/main">
        <mc:Choice Requires="a14">
          <p:sp>
            <p:nvSpPr>
              <p:cNvPr id="77" name="Rectangle 14"/>
              <p:cNvSpPr>
                <a:spLocks noChangeArrowheads="1"/>
              </p:cNvSpPr>
              <p:nvPr/>
            </p:nvSpPr>
            <p:spPr bwMode="auto">
              <a:xfrm>
                <a:off x="402114" y="4062872"/>
                <a:ext cx="6323273" cy="2279214"/>
              </a:xfrm>
              <a:prstGeom prst="rect">
                <a:avLst/>
              </a:prstGeom>
              <a:noFill/>
              <a:ln>
                <a:noFill/>
              </a:ln>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002060"/>
                    </a:solidFill>
                    <a:effectLst>
                      <a:outerShdw blurRad="38100" dist="38100" dir="2700000" algn="tl">
                        <a:srgbClr val="C0C0C0"/>
                      </a:outerShdw>
                    </a:effectLst>
                    <a:latin typeface="仿宋" panose="02010609060101010101" pitchFamily="49" charset="-122"/>
                    <a:ea typeface="仿宋" panose="02010609060101010101" pitchFamily="49" charset="-122"/>
                  </a:rPr>
                  <a:t>在三相四线制对称负载</a:t>
                </a:r>
                <a:r>
                  <a:rPr kumimoji="1" lang="zh-CN" altLang="en-US" sz="2800" b="1" dirty="0">
                    <a:solidFill>
                      <a:srgbClr val="002060"/>
                    </a:solidFill>
                    <a:latin typeface="仿宋" panose="02010609060101010101" pitchFamily="49" charset="-122"/>
                    <a:ea typeface="仿宋" panose="02010609060101010101" pitchFamily="49" charset="-122"/>
                    <a:cs typeface="Times New Roman" panose="02020603050405020304" pitchFamily="18" charset="0"/>
                  </a:rPr>
                  <a:t>中，</a:t>
                </a:r>
                <a:endParaRPr kumimoji="1" lang="en-US" altLang="zh-CN" sz="2800" b="1" dirty="0">
                  <a:solidFill>
                    <a:srgbClr val="002060"/>
                  </a:solidFill>
                  <a:latin typeface="仿宋" panose="02010609060101010101" pitchFamily="49" charset="-122"/>
                  <a:ea typeface="仿宋" panose="02010609060101010101" pitchFamily="49" charset="-122"/>
                  <a:cs typeface="Times New Roman" panose="02020603050405020304" pitchFamily="18" charset="0"/>
                </a:endParaRPr>
              </a:p>
              <a:p>
                <a:r>
                  <a:rPr lang="en-US" altLang="zh-CN" sz="2800" b="1" dirty="0">
                    <a:solidFill>
                      <a:srgbClr val="C00000"/>
                    </a:solidFill>
                  </a:rPr>
                  <a:t>     </a:t>
                </a:r>
                <a14:m>
                  <m:oMath xmlns:m="http://schemas.openxmlformats.org/officeDocument/2006/math">
                    <m:sSub>
                      <m:sSubPr>
                        <m:ctrlPr>
                          <a:rPr lang="en-US" altLang="zh-CN" sz="2800" b="1" i="1" smtClean="0">
                            <a:solidFill>
                              <a:srgbClr val="C00000"/>
                            </a:solidFill>
                            <a:latin typeface="Cambria Math" panose="02040503050406030204" pitchFamily="18" charset="0"/>
                          </a:rPr>
                        </m:ctrlPr>
                      </m:sSubPr>
                      <m:e>
                        <m:acc>
                          <m:accPr>
                            <m:chr m:val="̇"/>
                            <m:ctrlPr>
                              <a:rPr lang="en-US" altLang="zh-CN" sz="2800" b="1" i="1">
                                <a:solidFill>
                                  <a:srgbClr val="C00000"/>
                                </a:solidFill>
                                <a:latin typeface="Cambria Math" panose="02040503050406030204" pitchFamily="18" charset="0"/>
                              </a:rPr>
                            </m:ctrlPr>
                          </m:accPr>
                          <m:e>
                            <m:r>
                              <a:rPr lang="en-US" altLang="zh-CN" sz="2800" b="1" i="1">
                                <a:solidFill>
                                  <a:srgbClr val="C00000"/>
                                </a:solidFill>
                                <a:latin typeface="Cambria Math" panose="02040503050406030204" pitchFamily="18" charset="0"/>
                              </a:rPr>
                              <m:t>𝑰</m:t>
                            </m:r>
                          </m:e>
                        </m:acc>
                      </m:e>
                      <m:sub>
                        <m:r>
                          <m:rPr>
                            <m:sty m:val="p"/>
                          </m:rPr>
                          <a:rPr lang="en-US" altLang="zh-CN" sz="2800" b="1" i="1" smtClean="0">
                            <a:solidFill>
                              <a:srgbClr val="C00000"/>
                            </a:solidFill>
                            <a:latin typeface="Cambria Math" panose="02040503050406030204" pitchFamily="18" charset="0"/>
                          </a:rPr>
                          <m:t>N</m:t>
                        </m:r>
                      </m:sub>
                    </m:sSub>
                  </m:oMath>
                </a14:m>
                <a:r>
                  <a:rPr kumimoji="1" lang="en-US" altLang="zh-CN" sz="2800" b="1" dirty="0">
                    <a:solidFill>
                      <a:srgbClr val="C00000"/>
                    </a:solidFill>
                    <a:latin typeface="Times New Roman" panose="02020603050405020304" pitchFamily="18" charset="0"/>
                    <a:ea typeface="楷体_GB2312" pitchFamily="49" charset="-122"/>
                    <a:cs typeface="Times New Roman" panose="02020603050405020304" pitchFamily="18" charset="0"/>
                  </a:rPr>
                  <a:t>=</a:t>
                </a:r>
                <a14:m>
                  <m:oMath xmlns:m="http://schemas.openxmlformats.org/officeDocument/2006/math">
                    <m:sSub>
                      <m:sSubPr>
                        <m:ctrlPr>
                          <a:rPr lang="en-US" altLang="zh-CN" sz="2800" b="1" i="1" smtClean="0">
                            <a:solidFill>
                              <a:srgbClr val="C00000"/>
                            </a:solidFill>
                            <a:latin typeface="Cambria Math" panose="02040503050406030204" pitchFamily="18" charset="0"/>
                          </a:rPr>
                        </m:ctrlPr>
                      </m:sSubPr>
                      <m:e>
                        <m:acc>
                          <m:accPr>
                            <m:chr m:val="̇"/>
                            <m:ctrlPr>
                              <a:rPr lang="en-US" altLang="zh-CN" sz="2800" b="1" i="1">
                                <a:solidFill>
                                  <a:srgbClr val="C00000"/>
                                </a:solidFill>
                                <a:latin typeface="Cambria Math" panose="02040503050406030204" pitchFamily="18" charset="0"/>
                              </a:rPr>
                            </m:ctrlPr>
                          </m:accPr>
                          <m:e>
                            <m:r>
                              <a:rPr lang="en-US" altLang="zh-CN" sz="2800" b="1" i="1">
                                <a:solidFill>
                                  <a:srgbClr val="C00000"/>
                                </a:solidFill>
                                <a:latin typeface="Cambria Math" panose="02040503050406030204" pitchFamily="18" charset="0"/>
                              </a:rPr>
                              <m:t>𝑰</m:t>
                            </m:r>
                          </m:e>
                        </m:acc>
                      </m:e>
                      <m:sub>
                        <m:r>
                          <a:rPr lang="en-US" altLang="zh-CN" sz="2800" b="1" i="1">
                            <a:solidFill>
                              <a:srgbClr val="C00000"/>
                            </a:solidFill>
                            <a:latin typeface="Cambria Math" panose="02040503050406030204" pitchFamily="18" charset="0"/>
                          </a:rPr>
                          <m:t>𝟏</m:t>
                        </m:r>
                      </m:sub>
                    </m:sSub>
                    <m:r>
                      <a:rPr lang="en-US" altLang="zh-CN" sz="2800" b="1" i="1">
                        <a:solidFill>
                          <a:srgbClr val="C00000"/>
                        </a:solidFill>
                        <a:latin typeface="Cambria Math" panose="02040503050406030204" pitchFamily="18" charset="0"/>
                      </a:rPr>
                      <m:t>+</m:t>
                    </m:r>
                    <m:sSub>
                      <m:sSubPr>
                        <m:ctrlPr>
                          <a:rPr lang="en-US" altLang="zh-CN" sz="2800" b="1" i="1">
                            <a:solidFill>
                              <a:srgbClr val="C00000"/>
                            </a:solidFill>
                            <a:latin typeface="Cambria Math" panose="02040503050406030204" pitchFamily="18" charset="0"/>
                          </a:rPr>
                        </m:ctrlPr>
                      </m:sSubPr>
                      <m:e>
                        <m:acc>
                          <m:accPr>
                            <m:chr m:val="̇"/>
                            <m:ctrlPr>
                              <a:rPr lang="en-US" altLang="zh-CN" sz="2800" b="1" i="1">
                                <a:solidFill>
                                  <a:srgbClr val="C00000"/>
                                </a:solidFill>
                                <a:latin typeface="Cambria Math" panose="02040503050406030204" pitchFamily="18" charset="0"/>
                              </a:rPr>
                            </m:ctrlPr>
                          </m:accPr>
                          <m:e>
                            <m:r>
                              <a:rPr lang="en-US" altLang="zh-CN" sz="2800" b="1" i="1">
                                <a:solidFill>
                                  <a:srgbClr val="C00000"/>
                                </a:solidFill>
                                <a:latin typeface="Cambria Math" panose="02040503050406030204" pitchFamily="18" charset="0"/>
                              </a:rPr>
                              <m:t>𝑰</m:t>
                            </m:r>
                          </m:e>
                        </m:acc>
                      </m:e>
                      <m:sub>
                        <m:r>
                          <a:rPr lang="en-US" altLang="zh-CN" sz="2800" b="1" i="1">
                            <a:solidFill>
                              <a:srgbClr val="C00000"/>
                            </a:solidFill>
                            <a:latin typeface="Cambria Math" panose="02040503050406030204" pitchFamily="18" charset="0"/>
                          </a:rPr>
                          <m:t>𝟐</m:t>
                        </m:r>
                      </m:sub>
                    </m:sSub>
                    <m:r>
                      <a:rPr lang="en-US" altLang="zh-CN" sz="2800" b="1" i="1">
                        <a:solidFill>
                          <a:srgbClr val="C00000"/>
                        </a:solidFill>
                        <a:latin typeface="Cambria Math" panose="02040503050406030204" pitchFamily="18" charset="0"/>
                      </a:rPr>
                      <m:t>+</m:t>
                    </m:r>
                    <m:sSub>
                      <m:sSubPr>
                        <m:ctrlPr>
                          <a:rPr lang="en-US" altLang="zh-CN" sz="2800" b="1" i="1">
                            <a:solidFill>
                              <a:srgbClr val="C00000"/>
                            </a:solidFill>
                            <a:latin typeface="Cambria Math" panose="02040503050406030204" pitchFamily="18" charset="0"/>
                          </a:rPr>
                        </m:ctrlPr>
                      </m:sSubPr>
                      <m:e>
                        <m:acc>
                          <m:accPr>
                            <m:chr m:val="̇"/>
                            <m:ctrlPr>
                              <a:rPr lang="en-US" altLang="zh-CN" sz="2800" b="1" i="1">
                                <a:solidFill>
                                  <a:srgbClr val="C00000"/>
                                </a:solidFill>
                                <a:latin typeface="Cambria Math" panose="02040503050406030204" pitchFamily="18" charset="0"/>
                              </a:rPr>
                            </m:ctrlPr>
                          </m:accPr>
                          <m:e>
                            <m:r>
                              <a:rPr lang="en-US" altLang="zh-CN" sz="2800" b="1" i="1">
                                <a:solidFill>
                                  <a:srgbClr val="C00000"/>
                                </a:solidFill>
                                <a:latin typeface="Cambria Math" panose="02040503050406030204" pitchFamily="18" charset="0"/>
                              </a:rPr>
                              <m:t>𝑰</m:t>
                            </m:r>
                          </m:e>
                        </m:acc>
                      </m:e>
                      <m:sub>
                        <m:r>
                          <a:rPr lang="en-US" altLang="zh-CN" sz="2800" b="1" i="1">
                            <a:solidFill>
                              <a:srgbClr val="C00000"/>
                            </a:solidFill>
                            <a:latin typeface="Cambria Math" panose="02040503050406030204" pitchFamily="18" charset="0"/>
                          </a:rPr>
                          <m:t>𝟑</m:t>
                        </m:r>
                      </m:sub>
                    </m:sSub>
                    <m:r>
                      <a:rPr lang="en-US" altLang="zh-CN" sz="2800" b="1" i="1">
                        <a:solidFill>
                          <a:srgbClr val="C00000"/>
                        </a:solidFill>
                        <a:latin typeface="Cambria Math" panose="02040503050406030204" pitchFamily="18" charset="0"/>
                      </a:rPr>
                      <m:t>=</m:t>
                    </m:r>
                  </m:oMath>
                </a14:m>
                <a:r>
                  <a:rPr kumimoji="1" lang="en-US" altLang="zh-CN" sz="2800" b="1" dirty="0">
                    <a:solidFill>
                      <a:srgbClr val="C00000"/>
                    </a:solidFill>
                    <a:latin typeface="Times New Roman" panose="02020603050405020304" pitchFamily="18" charset="0"/>
                    <a:ea typeface="楷体_GB2312" pitchFamily="49" charset="-122"/>
                    <a:cs typeface="Times New Roman" panose="02020603050405020304" pitchFamily="18" charset="0"/>
                  </a:rPr>
                  <a:t>0</a:t>
                </a:r>
              </a:p>
              <a:p>
                <a:r>
                  <a:rPr kumimoji="1" lang="zh-CN" altLang="en-US" sz="2800" b="1" dirty="0">
                    <a:solidFill>
                      <a:srgbClr val="002060"/>
                    </a:solidFill>
                    <a:latin typeface="华文琥珀" panose="02010800040101010101" pitchFamily="2" charset="-122"/>
                    <a:ea typeface="华文琥珀" panose="02010800040101010101" pitchFamily="2" charset="-122"/>
                    <a:cs typeface="Times New Roman" panose="02020603050405020304" pitchFamily="18" charset="0"/>
                  </a:rPr>
                  <a:t>→</a:t>
                </a:r>
                <a:r>
                  <a:rPr kumimoji="1" lang="zh-CN" altLang="en-US" sz="2800" b="1" dirty="0">
                    <a:solidFill>
                      <a:srgbClr val="002060"/>
                    </a:solidFill>
                    <a:latin typeface="仿宋" panose="02010609060101010101" pitchFamily="49" charset="-122"/>
                    <a:ea typeface="仿宋" panose="02010609060101010101" pitchFamily="49" charset="-122"/>
                    <a:cs typeface="Times New Roman" panose="02020603050405020304" pitchFamily="18" charset="0"/>
                  </a:rPr>
                  <a:t>电源中性点</a:t>
                </a:r>
                <a:r>
                  <a:rPr kumimoji="1" lang="en-US" altLang="zh-CN" sz="2800" b="1" dirty="0">
                    <a:solidFill>
                      <a:srgbClr val="0000FF"/>
                    </a:solidFill>
                    <a:latin typeface="等线" panose="02010600030101010101" pitchFamily="2" charset="-122"/>
                    <a:ea typeface="等线" panose="02010600030101010101" pitchFamily="2" charset="-122"/>
                    <a:cs typeface="Times New Roman" panose="02020603050405020304" pitchFamily="18" charset="0"/>
                  </a:rPr>
                  <a:t>N</a:t>
                </a:r>
                <a:r>
                  <a:rPr kumimoji="1" lang="zh-CN" altLang="en-US" sz="2800" b="1" dirty="0">
                    <a:solidFill>
                      <a:schemeClr val="accent5">
                        <a:lumMod val="50000"/>
                      </a:schemeClr>
                    </a:solidFill>
                    <a:latin typeface="仿宋" panose="02010609060101010101" pitchFamily="49" charset="-122"/>
                    <a:ea typeface="仿宋" panose="02010609060101010101" pitchFamily="49" charset="-122"/>
                    <a:cs typeface="Times New Roman" panose="02020603050405020304" pitchFamily="18" charset="0"/>
                  </a:rPr>
                  <a:t>与负载中性点</a:t>
                </a:r>
                <a14:m>
                  <m:oMath xmlns:m="http://schemas.openxmlformats.org/officeDocument/2006/math">
                    <m:sSup>
                      <m:sSupPr>
                        <m:ctrlPr>
                          <a:rPr lang="en-US" altLang="zh-CN" sz="2800" b="1" i="1">
                            <a:solidFill>
                              <a:srgbClr val="0000FF"/>
                            </a:solidFill>
                            <a:latin typeface="Cambria Math" panose="02040503050406030204" pitchFamily="18" charset="0"/>
                          </a:rPr>
                        </m:ctrlPr>
                      </m:sSupPr>
                      <m:e>
                        <m:r>
                          <a:rPr lang="en-US" altLang="zh-CN" sz="2800" b="1">
                            <a:solidFill>
                              <a:srgbClr val="0000FF"/>
                            </a:solidFill>
                            <a:latin typeface="Cambria Math" panose="02040503050406030204" pitchFamily="18" charset="0"/>
                          </a:rPr>
                          <m:t>𝐍</m:t>
                        </m:r>
                      </m:e>
                      <m:sup>
                        <m:r>
                          <a:rPr lang="zh-CN" altLang="en-US" sz="2800" b="1">
                            <a:solidFill>
                              <a:srgbClr val="0000FF"/>
                            </a:solidFill>
                            <a:latin typeface="Cambria Math" panose="02040503050406030204" pitchFamily="18" charset="0"/>
                          </a:rPr>
                          <m:t>‘</m:t>
                        </m:r>
                      </m:sup>
                    </m:sSup>
                  </m:oMath>
                </a14:m>
                <a:r>
                  <a:rPr kumimoji="1" lang="zh-CN" altLang="en-US" sz="2800" b="1" dirty="0">
                    <a:solidFill>
                      <a:srgbClr val="C00000"/>
                    </a:solidFill>
                    <a:latin typeface="仿宋" panose="02010609060101010101" pitchFamily="49" charset="-122"/>
                    <a:ea typeface="仿宋" panose="02010609060101010101" pitchFamily="49" charset="-122"/>
                    <a:cs typeface="Times New Roman" panose="02020603050405020304" pitchFamily="18" charset="0"/>
                  </a:rPr>
                  <a:t>等电位</a:t>
                </a:r>
                <a:r>
                  <a:rPr kumimoji="1" lang="zh-CN" altLang="en-US" sz="2800" b="1" dirty="0">
                    <a:solidFill>
                      <a:srgbClr val="C00000"/>
                    </a:solidFill>
                    <a:latin typeface="华文琥珀" panose="02010800040101010101" pitchFamily="2" charset="-122"/>
                    <a:ea typeface="华文琥珀" panose="02010800040101010101" pitchFamily="2" charset="-122"/>
                    <a:cs typeface="Times New Roman" panose="02020603050405020304" pitchFamily="18" charset="0"/>
                  </a:rPr>
                  <a:t>→</a:t>
                </a:r>
                <a:r>
                  <a:rPr kumimoji="1" lang="zh-CN" altLang="en-US" sz="2800" b="1" dirty="0">
                    <a:solidFill>
                      <a:srgbClr val="0000FF"/>
                    </a:solidFill>
                    <a:latin typeface="仿宋" panose="02010609060101010101" pitchFamily="49" charset="-122"/>
                    <a:ea typeface="仿宋" panose="02010609060101010101" pitchFamily="49" charset="-122"/>
                    <a:cs typeface="Times New Roman" panose="02020603050405020304" pitchFamily="18" charset="0"/>
                  </a:rPr>
                  <a:t>可以取消</a:t>
                </a:r>
                <a:r>
                  <a:rPr kumimoji="1" lang="zh-CN" altLang="en-US" sz="2800" b="1" dirty="0">
                    <a:solidFill>
                      <a:srgbClr val="C00000"/>
                    </a:solidFill>
                    <a:latin typeface="仿宋" panose="02010609060101010101" pitchFamily="49" charset="-122"/>
                    <a:ea typeface="仿宋" panose="02010609060101010101" pitchFamily="49" charset="-122"/>
                    <a:cs typeface="Times New Roman" panose="02020603050405020304" pitchFamily="18" charset="0"/>
                  </a:rPr>
                  <a:t>中性线！</a:t>
                </a:r>
                <a:endParaRPr kumimoji="1" lang="en-US" altLang="zh-CN" sz="2800" b="1" dirty="0">
                  <a:solidFill>
                    <a:srgbClr val="C00000"/>
                  </a:solidFill>
                  <a:latin typeface="仿宋" panose="02010609060101010101" pitchFamily="49" charset="-122"/>
                  <a:ea typeface="仿宋" panose="02010609060101010101" pitchFamily="49" charset="-122"/>
                  <a:cs typeface="Times New Roman" panose="02020603050405020304" pitchFamily="18" charset="0"/>
                </a:endParaRPr>
              </a:p>
              <a:p>
                <a:r>
                  <a:rPr kumimoji="1" lang="zh-CN" altLang="en-US" sz="2800" b="1" dirty="0">
                    <a:solidFill>
                      <a:srgbClr val="C00000"/>
                    </a:solidFill>
                    <a:latin typeface="华文琥珀" panose="02010800040101010101" pitchFamily="2" charset="-122"/>
                    <a:ea typeface="华文琥珀" panose="02010800040101010101" pitchFamily="2" charset="-122"/>
                    <a:cs typeface="Times New Roman" panose="02020603050405020304" pitchFamily="18" charset="0"/>
                  </a:rPr>
                  <a:t>→</a:t>
                </a:r>
                <a:r>
                  <a:rPr lang="zh-CN" altLang="en-US" sz="2800" b="1" dirty="0">
                    <a:solidFill>
                      <a:srgbClr val="C00000"/>
                    </a:solidFill>
                    <a:effectLst>
                      <a:outerShdw blurRad="38100" dist="38100" dir="2700000" algn="tl">
                        <a:srgbClr val="C0C0C0"/>
                      </a:outerShdw>
                    </a:effectLst>
                    <a:latin typeface="仿宋" panose="02010609060101010101" pitchFamily="49" charset="-122"/>
                    <a:ea typeface="仿宋" panose="02010609060101010101" pitchFamily="49" charset="-122"/>
                  </a:rPr>
                  <a:t>三相三线制</a:t>
                </a:r>
                <a:r>
                  <a:rPr lang="en-US" altLang="zh-CN" sz="2800" b="1" dirty="0">
                    <a:solidFill>
                      <a:srgbClr val="C00000"/>
                    </a:solidFill>
                    <a:effectLst>
                      <a:outerShdw blurRad="38100" dist="38100" dir="2700000" algn="tl">
                        <a:srgbClr val="C0C0C0"/>
                      </a:outerShdw>
                    </a:effectLst>
                    <a:latin typeface="等线" panose="02010600030101010101" pitchFamily="2" charset="-122"/>
                    <a:ea typeface="等线" panose="02010600030101010101" pitchFamily="2" charset="-122"/>
                  </a:rPr>
                  <a:t>Y</a:t>
                </a:r>
                <a:r>
                  <a:rPr lang="zh-CN" altLang="en-US" sz="2800" b="1" dirty="0">
                    <a:solidFill>
                      <a:srgbClr val="C00000"/>
                    </a:solidFill>
                    <a:effectLst>
                      <a:outerShdw blurRad="38100" dist="38100" dir="2700000" algn="tl">
                        <a:srgbClr val="C0C0C0"/>
                      </a:outerShdw>
                    </a:effectLst>
                    <a:latin typeface="仿宋" panose="02010609060101010101" pitchFamily="49" charset="-122"/>
                    <a:ea typeface="仿宋" panose="02010609060101010101" pitchFamily="49" charset="-122"/>
                  </a:rPr>
                  <a:t>接对称负载</a:t>
                </a:r>
                <a:r>
                  <a:rPr lang="zh-CN" altLang="en-US" sz="2800" b="1" dirty="0">
                    <a:solidFill>
                      <a:srgbClr val="002060"/>
                    </a:solidFill>
                    <a:effectLst>
                      <a:outerShdw blurRad="38100" dist="38100" dir="2700000" algn="tl">
                        <a:srgbClr val="C0C0C0"/>
                      </a:outerShdw>
                    </a:effectLst>
                    <a:latin typeface="仿宋" panose="02010609060101010101" pitchFamily="49" charset="-122"/>
                    <a:ea typeface="仿宋" panose="02010609060101010101" pitchFamily="49" charset="-122"/>
                  </a:rPr>
                  <a:t>也满足：</a:t>
                </a:r>
                <a:endParaRPr kumimoji="1" lang="zh-CN" altLang="en-US" sz="2800" b="1" dirty="0">
                  <a:solidFill>
                    <a:srgbClr val="C00000"/>
                  </a:solidFill>
                  <a:latin typeface="仿宋" panose="02010609060101010101" pitchFamily="49" charset="-122"/>
                  <a:ea typeface="仿宋" panose="02010609060101010101" pitchFamily="49" charset="-122"/>
                  <a:cs typeface="Times New Roman" panose="02020603050405020304" pitchFamily="18" charset="0"/>
                </a:endParaRPr>
              </a:p>
            </p:txBody>
          </p:sp>
        </mc:Choice>
        <mc:Fallback xmlns="">
          <p:sp>
            <p:nvSpPr>
              <p:cNvPr id="77" name="Rectangle 14"/>
              <p:cNvSpPr>
                <a:spLocks noRot="1" noChangeAspect="1" noMove="1" noResize="1" noEditPoints="1" noAdjustHandles="1" noChangeArrowheads="1" noChangeShapeType="1" noTextEdit="1"/>
              </p:cNvSpPr>
              <p:nvPr/>
            </p:nvSpPr>
            <p:spPr bwMode="auto">
              <a:xfrm>
                <a:off x="402114" y="4062872"/>
                <a:ext cx="6323273" cy="2279214"/>
              </a:xfrm>
              <a:prstGeom prst="rect">
                <a:avLst/>
              </a:prstGeom>
              <a:blipFill rotWithShape="1">
                <a:blip r:embed="rId3"/>
                <a:stretch>
                  <a:fillRect l="-2122" t="-2941" b="-8289"/>
                </a:stretch>
              </a:blipFill>
              <a:ln>
                <a:noFill/>
              </a:ln>
              <a:effectLst/>
            </p:spPr>
            <p:txBody>
              <a:bodyPr/>
              <a:lstStyle/>
              <a:p>
                <a:r>
                  <a:rPr lang="zh-CN" altLang="en-US">
                    <a:noFill/>
                  </a:rPr>
                  <a:t> </a:t>
                </a:r>
                <a:endParaRPr lang="zh-CN" altLang="en-US">
                  <a:noFill/>
                </a:endParaRPr>
              </a:p>
            </p:txBody>
          </p:sp>
        </mc:Fallback>
      </mc:AlternateContent>
      <p:sp>
        <p:nvSpPr>
          <p:cNvPr id="78" name="文本框 77"/>
          <p:cNvSpPr txBox="1"/>
          <p:nvPr/>
        </p:nvSpPr>
        <p:spPr>
          <a:xfrm>
            <a:off x="450657" y="944661"/>
            <a:ext cx="4052713" cy="461665"/>
          </a:xfrm>
          <a:prstGeom prst="rect">
            <a:avLst/>
          </a:prstGeom>
          <a:noFill/>
        </p:spPr>
        <p:txBody>
          <a:bodyPr wrap="none" rtlCol="0">
            <a:spAutoFit/>
          </a:bodyPr>
          <a:lstStyle/>
          <a:p>
            <a:r>
              <a:rPr lang="en-US" altLang="zh-CN" sz="2400" b="1" dirty="0">
                <a:solidFill>
                  <a:srgbClr val="0088EE"/>
                </a:solidFill>
                <a:latin typeface="幼圆" panose="02010509060101010101" pitchFamily="49" charset="-122"/>
                <a:ea typeface="幼圆" panose="02010509060101010101" pitchFamily="49" charset="-122"/>
              </a:rPr>
              <a:t>Y</a:t>
            </a:r>
            <a:r>
              <a:rPr lang="zh-CN" altLang="en-US" sz="2400" b="1" dirty="0">
                <a:solidFill>
                  <a:srgbClr val="0088EE"/>
                </a:solidFill>
                <a:latin typeface="幼圆" panose="02010509060101010101" pitchFamily="49" charset="-122"/>
                <a:ea typeface="幼圆" panose="02010509060101010101" pitchFamily="49" charset="-122"/>
              </a:rPr>
              <a:t>接对称负载电压相量三角形</a:t>
            </a:r>
          </a:p>
        </p:txBody>
      </p:sp>
      <p:grpSp>
        <p:nvGrpSpPr>
          <p:cNvPr id="3" name="组合 2"/>
          <p:cNvGrpSpPr/>
          <p:nvPr/>
        </p:nvGrpSpPr>
        <p:grpSpPr>
          <a:xfrm>
            <a:off x="6887592" y="4943068"/>
            <a:ext cx="5002462" cy="1364100"/>
            <a:chOff x="6720941" y="4957735"/>
            <a:chExt cx="5002462" cy="1364100"/>
          </a:xfrm>
        </p:grpSpPr>
        <mc:AlternateContent xmlns:mc="http://schemas.openxmlformats.org/markup-compatibility/2006" xmlns:a14="http://schemas.microsoft.com/office/drawing/2010/main">
          <mc:Choice Requires="a14">
            <p:sp>
              <p:nvSpPr>
                <p:cNvPr id="79" name="文本框 78"/>
                <p:cNvSpPr txBox="1"/>
                <p:nvPr/>
              </p:nvSpPr>
              <p:spPr>
                <a:xfrm>
                  <a:off x="6720941" y="5848629"/>
                  <a:ext cx="4970889" cy="473206"/>
                </a:xfrm>
                <a:prstGeom prst="rect">
                  <a:avLst/>
                </a:prstGeom>
                <a:solidFill>
                  <a:schemeClr val="accent2">
                    <a:lumMod val="40000"/>
                    <a:lumOff val="60000"/>
                  </a:schemeClr>
                </a:solidFill>
              </p:spPr>
              <p:txBody>
                <a:bodyPr wrap="square" rtlCol="0">
                  <a:spAutoFit/>
                </a:bodyPr>
                <a:lstStyle/>
                <a:p>
                  <a:r>
                    <a:rPr lang="zh-CN" altLang="en-US" sz="2400" b="1" dirty="0">
                      <a:latin typeface="仿宋" panose="02010609060101010101" pitchFamily="49" charset="-122"/>
                      <a:ea typeface="仿宋" panose="02010609060101010101" pitchFamily="49" charset="-122"/>
                    </a:rPr>
                    <a:t>②线电流</a:t>
                  </a:r>
                  <a14:m>
                    <m:oMath xmlns:m="http://schemas.openxmlformats.org/officeDocument/2006/math">
                      <m:sSub>
                        <m:sSubPr>
                          <m:ctrlPr>
                            <a:rPr lang="en-US" altLang="zh-CN" sz="2400" b="1" i="1">
                              <a:solidFill>
                                <a:srgbClr val="002060"/>
                              </a:solidFill>
                              <a:latin typeface="Cambria Math" panose="02040503050406030204" pitchFamily="18" charset="0"/>
                              <a:ea typeface="仿宋" panose="02010609060101010101" pitchFamily="49" charset="-122"/>
                            </a:rPr>
                          </m:ctrlPr>
                        </m:sSubPr>
                        <m:e>
                          <m:acc>
                            <m:accPr>
                              <m:chr m:val="̇"/>
                              <m:ctrlPr>
                                <a:rPr lang="en-US" altLang="zh-CN" sz="2400" b="1" i="1">
                                  <a:solidFill>
                                    <a:srgbClr val="002060"/>
                                  </a:solidFill>
                                  <a:latin typeface="Cambria Math" panose="02040503050406030204" pitchFamily="18" charset="0"/>
                                  <a:ea typeface="仿宋" panose="02010609060101010101" pitchFamily="49" charset="-122"/>
                                </a:rPr>
                              </m:ctrlPr>
                            </m:accPr>
                            <m:e>
                              <m:r>
                                <a:rPr lang="en-US" altLang="zh-CN" sz="2400" b="1" i="1">
                                  <a:solidFill>
                                    <a:srgbClr val="002060"/>
                                  </a:solidFill>
                                  <a:latin typeface="Cambria Math" panose="02040503050406030204" pitchFamily="18" charset="0"/>
                                  <a:ea typeface="仿宋" panose="02010609060101010101" pitchFamily="49" charset="-122"/>
                                </a:rPr>
                                <m:t>𝑰</m:t>
                              </m:r>
                            </m:e>
                          </m:acc>
                        </m:e>
                        <m:sub>
                          <m:r>
                            <m:rPr>
                              <m:sty m:val="p"/>
                            </m:rPr>
                            <a:rPr lang="en-US" altLang="zh-CN" sz="2400" b="1" i="1">
                              <a:solidFill>
                                <a:srgbClr val="002060"/>
                              </a:solidFill>
                              <a:latin typeface="Cambria Math" panose="02040503050406030204" pitchFamily="18" charset="0"/>
                              <a:ea typeface="仿宋" panose="02010609060101010101" pitchFamily="49" charset="-122"/>
                            </a:rPr>
                            <m:t>L</m:t>
                          </m:r>
                        </m:sub>
                      </m:sSub>
                    </m:oMath>
                  </a14:m>
                  <a:r>
                    <a:rPr lang="zh-CN" altLang="en-US" sz="2400" b="1" dirty="0">
                      <a:latin typeface="仿宋" panose="02010609060101010101" pitchFamily="49" charset="-122"/>
                      <a:ea typeface="仿宋" panose="02010609060101010101" pitchFamily="49" charset="-122"/>
                    </a:rPr>
                    <a:t>与对应的相电流</a:t>
                  </a:r>
                  <a14:m>
                    <m:oMath xmlns:m="http://schemas.openxmlformats.org/officeDocument/2006/math">
                      <m:sSub>
                        <m:sSubPr>
                          <m:ctrlPr>
                            <a:rPr lang="en-US" altLang="zh-CN" sz="2400" b="1" i="1">
                              <a:solidFill>
                                <a:srgbClr val="002060"/>
                              </a:solidFill>
                              <a:latin typeface="Cambria Math" panose="02040503050406030204" pitchFamily="18" charset="0"/>
                              <a:ea typeface="仿宋" panose="02010609060101010101" pitchFamily="49" charset="-122"/>
                            </a:rPr>
                          </m:ctrlPr>
                        </m:sSubPr>
                        <m:e>
                          <m:acc>
                            <m:accPr>
                              <m:chr m:val="̇"/>
                              <m:ctrlPr>
                                <a:rPr lang="en-US" altLang="zh-CN" sz="2400" b="1" i="1">
                                  <a:solidFill>
                                    <a:srgbClr val="002060"/>
                                  </a:solidFill>
                                  <a:latin typeface="Cambria Math" panose="02040503050406030204" pitchFamily="18" charset="0"/>
                                  <a:ea typeface="仿宋" panose="02010609060101010101" pitchFamily="49" charset="-122"/>
                                </a:rPr>
                              </m:ctrlPr>
                            </m:accPr>
                            <m:e>
                              <m:r>
                                <a:rPr lang="en-US" altLang="zh-CN" sz="2400" b="1" i="1">
                                  <a:solidFill>
                                    <a:srgbClr val="002060"/>
                                  </a:solidFill>
                                  <a:latin typeface="Cambria Math" panose="02040503050406030204" pitchFamily="18" charset="0"/>
                                  <a:ea typeface="仿宋" panose="02010609060101010101" pitchFamily="49" charset="-122"/>
                                </a:rPr>
                                <m:t>𝑰</m:t>
                              </m:r>
                            </m:e>
                          </m:acc>
                        </m:e>
                        <m:sub>
                          <m:r>
                            <a:rPr lang="en-US" altLang="zh-CN" sz="2400" b="1">
                              <a:solidFill>
                                <a:srgbClr val="002060"/>
                              </a:solidFill>
                              <a:latin typeface="Cambria Math" panose="02040503050406030204" pitchFamily="18" charset="0"/>
                              <a:ea typeface="仿宋" panose="02010609060101010101" pitchFamily="49" charset="-122"/>
                            </a:rPr>
                            <m:t>𝐏</m:t>
                          </m:r>
                        </m:sub>
                      </m:sSub>
                    </m:oMath>
                  </a14:m>
                  <a:r>
                    <a:rPr lang="zh-CN" altLang="en-US" sz="2400" b="1" dirty="0">
                      <a:latin typeface="仿宋" panose="02010609060101010101" pitchFamily="49" charset="-122"/>
                      <a:ea typeface="仿宋" panose="02010609060101010101" pitchFamily="49" charset="-122"/>
                    </a:rPr>
                    <a:t>相同</a:t>
                  </a:r>
                  <a:r>
                    <a:rPr lang="zh-CN" altLang="en-US" sz="2400" b="1" dirty="0">
                      <a:solidFill>
                        <a:srgbClr val="002060"/>
                      </a:solidFill>
                      <a:latin typeface="仿宋" panose="02010609060101010101" pitchFamily="49" charset="-122"/>
                      <a:ea typeface="仿宋" panose="02010609060101010101" pitchFamily="49" charset="-122"/>
                    </a:rPr>
                    <a:t>。</a:t>
                  </a:r>
                </a:p>
              </p:txBody>
            </p:sp>
          </mc:Choice>
          <mc:Fallback xmlns="">
            <p:sp>
              <p:nvSpPr>
                <p:cNvPr id="79" name="文本框 78"/>
                <p:cNvSpPr txBox="1">
                  <a:spLocks noRot="1" noChangeAspect="1" noMove="1" noResize="1" noEditPoints="1" noAdjustHandles="1" noChangeArrowheads="1" noChangeShapeType="1" noTextEdit="1"/>
                </p:cNvSpPr>
                <p:nvPr/>
              </p:nvSpPr>
              <p:spPr>
                <a:xfrm>
                  <a:off x="6720941" y="5848629"/>
                  <a:ext cx="4970889" cy="473206"/>
                </a:xfrm>
                <a:prstGeom prst="rect">
                  <a:avLst/>
                </a:prstGeom>
                <a:blipFill rotWithShape="1">
                  <a:blip r:embed="rId4"/>
                  <a:stretch>
                    <a:fillRect l="-1963" t="-11538" r="-7975" b="-2435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80" name="文本框 79"/>
                <p:cNvSpPr txBox="1"/>
                <p:nvPr/>
              </p:nvSpPr>
              <p:spPr>
                <a:xfrm>
                  <a:off x="6742359" y="4957735"/>
                  <a:ext cx="4981044" cy="877356"/>
                </a:xfrm>
                <a:prstGeom prst="rect">
                  <a:avLst/>
                </a:prstGeom>
                <a:solidFill>
                  <a:schemeClr val="accent4">
                    <a:lumMod val="20000"/>
                    <a:lumOff val="80000"/>
                  </a:schemeClr>
                </a:solidFill>
              </p:spPr>
              <p:txBody>
                <a:bodyPr wrap="square" rtlCol="0">
                  <a:spAutoFit/>
                </a:bodyPr>
                <a:lstStyle/>
                <a:p>
                  <a:r>
                    <a:rPr lang="zh-CN" altLang="en-US" sz="2400" b="1" dirty="0">
                      <a:solidFill>
                        <a:srgbClr val="002060"/>
                      </a:solidFill>
                      <a:latin typeface="仿宋" panose="02010609060101010101" pitchFamily="49" charset="-122"/>
                      <a:ea typeface="仿宋" panose="02010609060101010101" pitchFamily="49" charset="-122"/>
                    </a:rPr>
                    <a:t>①</a:t>
                  </a:r>
                  <a:r>
                    <a:rPr lang="zh-CN" altLang="en-US" sz="2400" b="1" dirty="0">
                      <a:solidFill>
                        <a:schemeClr val="tx1"/>
                      </a:solidFill>
                      <a:latin typeface="仿宋" panose="02010609060101010101" pitchFamily="49" charset="-122"/>
                      <a:ea typeface="仿宋" panose="02010609060101010101" pitchFamily="49" charset="-122"/>
                    </a:rPr>
                    <a:t>线电压</a:t>
                  </a:r>
                  <a14:m>
                    <m:oMath xmlns:m="http://schemas.openxmlformats.org/officeDocument/2006/math">
                      <m:sSub>
                        <m:sSubPr>
                          <m:ctrlPr>
                            <a:rPr lang="en-US" altLang="zh-CN" sz="2400" b="1" i="1">
                              <a:solidFill>
                                <a:schemeClr val="tx1"/>
                              </a:solidFill>
                              <a:latin typeface="Cambria Math" panose="02040503050406030204" pitchFamily="18" charset="0"/>
                              <a:ea typeface="仿宋" panose="02010609060101010101" pitchFamily="49" charset="-122"/>
                            </a:rPr>
                          </m:ctrlPr>
                        </m:sSubPr>
                        <m:e>
                          <m:acc>
                            <m:accPr>
                              <m:chr m:val="̇"/>
                              <m:ctrlPr>
                                <a:rPr lang="en-US" altLang="zh-CN" sz="2400" b="1" i="1">
                                  <a:solidFill>
                                    <a:schemeClr val="tx1"/>
                                  </a:solidFill>
                                  <a:latin typeface="Cambria Math" panose="02040503050406030204" pitchFamily="18" charset="0"/>
                                  <a:ea typeface="仿宋" panose="02010609060101010101" pitchFamily="49" charset="-122"/>
                                </a:rPr>
                              </m:ctrlPr>
                            </m:accPr>
                            <m:e>
                              <m:r>
                                <a:rPr lang="en-US" altLang="zh-CN" sz="2400" b="1" i="1">
                                  <a:solidFill>
                                    <a:schemeClr val="tx1"/>
                                  </a:solidFill>
                                  <a:latin typeface="Cambria Math" panose="02040503050406030204" pitchFamily="18" charset="0"/>
                                  <a:ea typeface="仿宋" panose="02010609060101010101" pitchFamily="49" charset="-122"/>
                                </a:rPr>
                                <m:t>𝑼</m:t>
                              </m:r>
                            </m:e>
                          </m:acc>
                        </m:e>
                        <m:sub>
                          <m:r>
                            <m:rPr>
                              <m:sty m:val="p"/>
                            </m:rPr>
                            <a:rPr lang="en-US" altLang="zh-CN" sz="2400" b="1" i="1">
                              <a:solidFill>
                                <a:schemeClr val="tx1"/>
                              </a:solidFill>
                              <a:latin typeface="Cambria Math" panose="02040503050406030204" pitchFamily="18" charset="0"/>
                              <a:ea typeface="仿宋" panose="02010609060101010101" pitchFamily="49" charset="-122"/>
                            </a:rPr>
                            <m:t>L</m:t>
                          </m:r>
                        </m:sub>
                      </m:sSub>
                    </m:oMath>
                  </a14:m>
                  <a:r>
                    <a:rPr kumimoji="1" lang="zh-CN" altLang="en-US" sz="2400" b="1" dirty="0">
                      <a:solidFill>
                        <a:schemeClr val="tx1"/>
                      </a:solidFill>
                      <a:latin typeface="仿宋" panose="02010609060101010101" pitchFamily="49" charset="-122"/>
                      <a:ea typeface="仿宋" panose="02010609060101010101" pitchFamily="49" charset="-122"/>
                      <a:cs typeface="Times New Roman" panose="02020603050405020304" pitchFamily="18" charset="0"/>
                    </a:rPr>
                    <a:t>超前对应相电压</a:t>
                  </a:r>
                  <a14:m>
                    <m:oMath xmlns:m="http://schemas.openxmlformats.org/officeDocument/2006/math">
                      <m:sSub>
                        <m:sSubPr>
                          <m:ctrlPr>
                            <a:rPr lang="en-US" altLang="zh-CN" sz="2400" b="1" i="1">
                              <a:solidFill>
                                <a:schemeClr val="tx1"/>
                              </a:solidFill>
                              <a:latin typeface="Cambria Math" panose="02040503050406030204" pitchFamily="18" charset="0"/>
                              <a:ea typeface="仿宋" panose="02010609060101010101" pitchFamily="49" charset="-122"/>
                            </a:rPr>
                          </m:ctrlPr>
                        </m:sSubPr>
                        <m:e>
                          <m:acc>
                            <m:accPr>
                              <m:chr m:val="̇"/>
                              <m:ctrlPr>
                                <a:rPr lang="en-US" altLang="zh-CN" sz="2400" b="1" i="1">
                                  <a:solidFill>
                                    <a:schemeClr val="tx1"/>
                                  </a:solidFill>
                                  <a:latin typeface="Cambria Math" panose="02040503050406030204" pitchFamily="18" charset="0"/>
                                  <a:ea typeface="仿宋" panose="02010609060101010101" pitchFamily="49" charset="-122"/>
                                </a:rPr>
                              </m:ctrlPr>
                            </m:accPr>
                            <m:e>
                              <m:r>
                                <a:rPr lang="en-US" altLang="zh-CN" sz="2400" b="1" i="1">
                                  <a:solidFill>
                                    <a:schemeClr val="tx1"/>
                                  </a:solidFill>
                                  <a:latin typeface="Cambria Math" panose="02040503050406030204" pitchFamily="18" charset="0"/>
                                  <a:ea typeface="仿宋" panose="02010609060101010101" pitchFamily="49" charset="-122"/>
                                </a:rPr>
                                <m:t>𝑼</m:t>
                              </m:r>
                            </m:e>
                          </m:acc>
                        </m:e>
                        <m:sub>
                          <m:r>
                            <m:rPr>
                              <m:sty m:val="p"/>
                            </m:rPr>
                            <a:rPr lang="en-US" altLang="zh-CN" sz="2400" b="1" i="1">
                              <a:solidFill>
                                <a:schemeClr val="tx1"/>
                              </a:solidFill>
                              <a:latin typeface="Cambria Math" panose="02040503050406030204" pitchFamily="18" charset="0"/>
                              <a:ea typeface="仿宋" panose="02010609060101010101" pitchFamily="49" charset="-122"/>
                            </a:rPr>
                            <m:t>P</m:t>
                          </m:r>
                        </m:sub>
                      </m:sSub>
                    </m:oMath>
                  </a14:m>
                  <a:r>
                    <a:rPr kumimoji="1" lang="en-US" altLang="zh-CN" sz="2400" dirty="0">
                      <a:solidFill>
                        <a:schemeClr val="tx1"/>
                      </a:solidFill>
                      <a:latin typeface="Times New Roman" panose="02020603050405020304" pitchFamily="18" charset="0"/>
                      <a:ea typeface="楷体_GB2312" panose="02010600030101010101" pitchFamily="49" charset="-122"/>
                      <a:cs typeface="Times New Roman" panose="02020603050405020304" pitchFamily="18" charset="0"/>
                    </a:rPr>
                    <a:t> 30º</a:t>
                  </a:r>
                  <a:r>
                    <a:rPr kumimoji="1" lang="zh-CN" altLang="en-US" sz="2400" dirty="0">
                      <a:solidFill>
                        <a:schemeClr val="tx1"/>
                      </a:solidFill>
                      <a:latin typeface="Times New Roman" panose="02020603050405020304" pitchFamily="18" charset="0"/>
                      <a:ea typeface="楷体_GB2312" panose="02010600030101010101" pitchFamily="49" charset="-122"/>
                      <a:cs typeface="Times New Roman" panose="02020603050405020304" pitchFamily="18" charset="0"/>
                    </a:rPr>
                    <a:t>，</a:t>
                  </a:r>
                  <a:endParaRPr kumimoji="1" lang="en-US" altLang="zh-CN" sz="2400" dirty="0">
                    <a:solidFill>
                      <a:schemeClr val="tx1"/>
                    </a:solidFill>
                    <a:latin typeface="Times New Roman" panose="02020603050405020304" pitchFamily="18" charset="0"/>
                    <a:ea typeface="楷体_GB2312" panose="02010600030101010101" pitchFamily="49" charset="-122"/>
                    <a:cs typeface="Times New Roman" panose="02020603050405020304" pitchFamily="18" charset="0"/>
                  </a:endParaRPr>
                </a:p>
                <a:p>
                  <a:r>
                    <a:rPr kumimoji="1" lang="en-US" altLang="zh-CN" sz="2400" dirty="0">
                      <a:solidFill>
                        <a:schemeClr val="tx1"/>
                      </a:solidFill>
                      <a:latin typeface="Times New Roman" panose="02020603050405020304" pitchFamily="18" charset="0"/>
                      <a:ea typeface="楷体_GB2312" panose="02010600030101010101" pitchFamily="49" charset="-122"/>
                      <a:cs typeface="Times New Roman" panose="02020603050405020304" pitchFamily="18" charset="0"/>
                    </a:rPr>
                    <a:t>     </a:t>
                  </a:r>
                  <a14:m>
                    <m:oMath xmlns:m="http://schemas.openxmlformats.org/officeDocument/2006/math">
                      <m:sSub>
                        <m:sSubPr>
                          <m:ctrlPr>
                            <a:rPr lang="en-US" altLang="zh-CN" sz="2400" b="1" i="1" smtClean="0">
                              <a:solidFill>
                                <a:schemeClr val="tx1"/>
                              </a:solidFill>
                              <a:latin typeface="Cambria Math" panose="02040503050406030204" pitchFamily="18" charset="0"/>
                              <a:ea typeface="仿宋" panose="02010609060101010101" pitchFamily="49" charset="-122"/>
                            </a:rPr>
                          </m:ctrlPr>
                        </m:sSubPr>
                        <m:e>
                          <m:r>
                            <a:rPr lang="en-US" altLang="zh-CN" sz="2400" b="1" i="1">
                              <a:solidFill>
                                <a:schemeClr val="tx1"/>
                              </a:solidFill>
                              <a:latin typeface="Cambria Math" panose="02040503050406030204" pitchFamily="18" charset="0"/>
                              <a:ea typeface="仿宋" panose="02010609060101010101" pitchFamily="49" charset="-122"/>
                            </a:rPr>
                            <m:t>𝑼</m:t>
                          </m:r>
                        </m:e>
                        <m:sub>
                          <m:r>
                            <m:rPr>
                              <m:sty m:val="p"/>
                            </m:rPr>
                            <a:rPr lang="en-US" altLang="zh-CN" sz="2400" b="1" i="1">
                              <a:solidFill>
                                <a:schemeClr val="tx1"/>
                              </a:solidFill>
                              <a:latin typeface="Cambria Math" panose="02040503050406030204" pitchFamily="18" charset="0"/>
                              <a:ea typeface="仿宋" panose="02010609060101010101" pitchFamily="49" charset="-122"/>
                            </a:rPr>
                            <m:t>L</m:t>
                          </m:r>
                        </m:sub>
                      </m:sSub>
                    </m:oMath>
                  </a14:m>
                  <a:r>
                    <a:rPr lang="zh-CN" altLang="en-US" sz="2400" b="1" dirty="0">
                      <a:solidFill>
                        <a:schemeClr val="tx1"/>
                      </a:solidFill>
                      <a:latin typeface="仿宋" panose="02010609060101010101" pitchFamily="49" charset="-122"/>
                      <a:ea typeface="仿宋" panose="02010609060101010101" pitchFamily="49" charset="-122"/>
                    </a:rPr>
                    <a:t>数值为相电压</a:t>
                  </a:r>
                  <a14:m>
                    <m:oMath xmlns:m="http://schemas.openxmlformats.org/officeDocument/2006/math">
                      <m:sSub>
                        <m:sSubPr>
                          <m:ctrlPr>
                            <a:rPr lang="en-US" altLang="zh-CN" sz="2400" b="1" i="1">
                              <a:solidFill>
                                <a:schemeClr val="tx1"/>
                              </a:solidFill>
                              <a:latin typeface="Cambria Math" panose="02040503050406030204" pitchFamily="18" charset="0"/>
                              <a:ea typeface="仿宋" panose="02010609060101010101" pitchFamily="49" charset="-122"/>
                            </a:rPr>
                          </m:ctrlPr>
                        </m:sSubPr>
                        <m:e>
                          <m:r>
                            <a:rPr lang="en-US" altLang="zh-CN" sz="2400" b="1" i="1">
                              <a:solidFill>
                                <a:schemeClr val="tx1"/>
                              </a:solidFill>
                              <a:latin typeface="Cambria Math" panose="02040503050406030204" pitchFamily="18" charset="0"/>
                              <a:ea typeface="仿宋" panose="02010609060101010101" pitchFamily="49" charset="-122"/>
                            </a:rPr>
                            <m:t>𝑼</m:t>
                          </m:r>
                        </m:e>
                        <m:sub>
                          <m:r>
                            <m:rPr>
                              <m:sty m:val="p"/>
                            </m:rPr>
                            <a:rPr lang="en-US" altLang="zh-CN" sz="2400" b="1" i="1">
                              <a:solidFill>
                                <a:schemeClr val="tx1"/>
                              </a:solidFill>
                              <a:latin typeface="Cambria Math" panose="02040503050406030204" pitchFamily="18" charset="0"/>
                              <a:ea typeface="仿宋" panose="02010609060101010101" pitchFamily="49" charset="-122"/>
                            </a:rPr>
                            <m:t>p</m:t>
                          </m:r>
                        </m:sub>
                      </m:sSub>
                    </m:oMath>
                  </a14:m>
                  <a:r>
                    <a:rPr lang="zh-CN" altLang="en-US" sz="2400" b="1" dirty="0">
                      <a:solidFill>
                        <a:schemeClr val="tx1"/>
                      </a:solidFill>
                      <a:latin typeface="仿宋" panose="02010609060101010101" pitchFamily="49" charset="-122"/>
                      <a:ea typeface="仿宋" panose="02010609060101010101" pitchFamily="49" charset="-122"/>
                    </a:rPr>
                    <a:t>的</a:t>
                  </a:r>
                  <a14:m>
                    <m:oMath xmlns:m="http://schemas.openxmlformats.org/officeDocument/2006/math">
                      <m:rad>
                        <m:radPr>
                          <m:degHide m:val="on"/>
                          <m:ctrlPr>
                            <a:rPr lang="zh-CN" altLang="en-US" sz="2400" b="1" i="1" smtClean="0">
                              <a:solidFill>
                                <a:schemeClr val="tx1"/>
                              </a:solidFill>
                              <a:latin typeface="Cambria Math" panose="02040503050406030204" pitchFamily="18" charset="0"/>
                              <a:ea typeface="仿宋" panose="02010609060101010101" pitchFamily="49" charset="-122"/>
                            </a:rPr>
                          </m:ctrlPr>
                        </m:radPr>
                        <m:deg/>
                        <m:e>
                          <m:r>
                            <a:rPr lang="en-US" altLang="zh-CN" sz="2400" b="1" i="1">
                              <a:solidFill>
                                <a:schemeClr val="tx1"/>
                              </a:solidFill>
                              <a:latin typeface="Cambria Math" panose="02040503050406030204" pitchFamily="18" charset="0"/>
                              <a:ea typeface="仿宋" panose="02010609060101010101" pitchFamily="49" charset="-122"/>
                            </a:rPr>
                            <m:t>3</m:t>
                          </m:r>
                        </m:e>
                      </m:rad>
                    </m:oMath>
                  </a14:m>
                  <a:r>
                    <a:rPr lang="zh-CN" altLang="en-US" sz="2400" b="1" dirty="0">
                      <a:solidFill>
                        <a:schemeClr val="tx1"/>
                      </a:solidFill>
                      <a:latin typeface="仿宋" panose="02010609060101010101" pitchFamily="49" charset="-122"/>
                      <a:ea typeface="仿宋" panose="02010609060101010101" pitchFamily="49" charset="-122"/>
                    </a:rPr>
                    <a:t>倍：</a:t>
                  </a:r>
                </a:p>
              </p:txBody>
            </p:sp>
          </mc:Choice>
          <mc:Fallback xmlns="">
            <p:sp>
              <p:nvSpPr>
                <p:cNvPr id="80" name="文本框 79"/>
                <p:cNvSpPr txBox="1">
                  <a:spLocks noRot="1" noChangeAspect="1" noMove="1" noResize="1" noEditPoints="1" noAdjustHandles="1" noChangeArrowheads="1" noChangeShapeType="1" noTextEdit="1"/>
                </p:cNvSpPr>
                <p:nvPr/>
              </p:nvSpPr>
              <p:spPr>
                <a:xfrm>
                  <a:off x="6742359" y="4957735"/>
                  <a:ext cx="4981044" cy="877356"/>
                </a:xfrm>
                <a:prstGeom prst="rect">
                  <a:avLst/>
                </a:prstGeom>
                <a:blipFill rotWithShape="1">
                  <a:blip r:embed="rId5"/>
                  <a:stretch>
                    <a:fillRect l="-1836" t="-6944" r="-7956" b="-9028"/>
                  </a:stretch>
                </a:blipFill>
              </p:spPr>
              <p:txBody>
                <a:bodyPr/>
                <a:lstStyle/>
                <a:p>
                  <a:r>
                    <a:rPr lang="zh-CN" altLang="en-US">
                      <a:noFill/>
                    </a:rPr>
                    <a:t> </a:t>
                  </a:r>
                  <a:endParaRPr lang="zh-CN" altLang="en-US">
                    <a:noFill/>
                  </a:endParaRPr>
                </a:p>
              </p:txBody>
            </p:sp>
          </mc:Fallback>
        </mc:AlternateContent>
      </p:grpSp>
      <p:grpSp>
        <p:nvGrpSpPr>
          <p:cNvPr id="22" name="组合 21"/>
          <p:cNvGrpSpPr/>
          <p:nvPr/>
        </p:nvGrpSpPr>
        <p:grpSpPr>
          <a:xfrm>
            <a:off x="7416653" y="1048746"/>
            <a:ext cx="4705350" cy="3609975"/>
            <a:chOff x="7416653" y="1048746"/>
            <a:chExt cx="4705350" cy="3609975"/>
          </a:xfrm>
        </p:grpSpPr>
        <p:pic>
          <p:nvPicPr>
            <p:cNvPr id="15" name="图片 14"/>
            <p:cNvPicPr>
              <a:picLocks noChangeAspect="1"/>
            </p:cNvPicPr>
            <p:nvPr/>
          </p:nvPicPr>
          <p:blipFill>
            <a:blip r:embed="rId6"/>
            <a:stretch>
              <a:fillRect/>
            </a:stretch>
          </p:blipFill>
          <p:spPr>
            <a:xfrm>
              <a:off x="7416653" y="1048746"/>
              <a:ext cx="4705350" cy="3609975"/>
            </a:xfrm>
            <a:prstGeom prst="rect">
              <a:avLst/>
            </a:prstGeom>
          </p:spPr>
        </p:pic>
        <p:sp>
          <p:nvSpPr>
            <p:cNvPr id="19" name="矩形 18"/>
            <p:cNvSpPr/>
            <p:nvPr/>
          </p:nvSpPr>
          <p:spPr>
            <a:xfrm>
              <a:off x="9439388" y="4289389"/>
              <a:ext cx="2642070" cy="369332"/>
            </a:xfrm>
            <a:prstGeom prst="rect">
              <a:avLst/>
            </a:prstGeom>
          </p:spPr>
          <p:txBody>
            <a:bodyPr wrap="none">
              <a:spAutoFit/>
            </a:bodyPr>
            <a:lstStyle/>
            <a:p>
              <a:r>
                <a:rPr lang="zh-CN" altLang="en-US" b="1" dirty="0">
                  <a:solidFill>
                    <a:srgbClr val="C00000"/>
                  </a:solidFill>
                  <a:effectLst>
                    <a:outerShdw blurRad="38100" dist="38100" dir="2700000" algn="tl">
                      <a:srgbClr val="C0C0C0"/>
                    </a:outerShdw>
                  </a:effectLst>
                  <a:latin typeface="仿宋" panose="02010609060101010101" pitchFamily="49" charset="-122"/>
                  <a:ea typeface="仿宋" panose="02010609060101010101" pitchFamily="49" charset="-122"/>
                </a:rPr>
                <a:t>三相三线制</a:t>
              </a:r>
              <a:r>
                <a:rPr lang="en-US" altLang="zh-CN" b="1" dirty="0">
                  <a:solidFill>
                    <a:srgbClr val="C00000"/>
                  </a:solidFill>
                  <a:effectLst>
                    <a:outerShdw blurRad="38100" dist="38100" dir="2700000" algn="tl">
                      <a:srgbClr val="C0C0C0"/>
                    </a:outerShdw>
                  </a:effectLst>
                  <a:latin typeface="等线" panose="02010600030101010101" charset="-122"/>
                  <a:ea typeface="等线" panose="02010600030101010101" charset="-122"/>
                </a:rPr>
                <a:t>Y</a:t>
              </a:r>
              <a:r>
                <a:rPr lang="zh-CN" altLang="en-US" b="1" dirty="0">
                  <a:solidFill>
                    <a:srgbClr val="C00000"/>
                  </a:solidFill>
                  <a:effectLst>
                    <a:outerShdw blurRad="38100" dist="38100" dir="2700000" algn="tl">
                      <a:srgbClr val="C0C0C0"/>
                    </a:outerShdw>
                  </a:effectLst>
                  <a:latin typeface="仿宋" panose="02010609060101010101" pitchFamily="49" charset="-122"/>
                  <a:ea typeface="仿宋" panose="02010609060101010101" pitchFamily="49" charset="-122"/>
                </a:rPr>
                <a:t>接对称负载</a:t>
              </a:r>
              <a:endParaRPr lang="zh-CN" altLang="en-US" dirty="0"/>
            </a:p>
          </p:txBody>
        </p:sp>
      </p:grpSp>
      <p:grpSp>
        <p:nvGrpSpPr>
          <p:cNvPr id="18" name="组合 17"/>
          <p:cNvGrpSpPr/>
          <p:nvPr/>
        </p:nvGrpSpPr>
        <p:grpSpPr>
          <a:xfrm>
            <a:off x="7393815" y="1039705"/>
            <a:ext cx="4687643" cy="3652072"/>
            <a:chOff x="231082" y="2920964"/>
            <a:chExt cx="4687643" cy="3652072"/>
          </a:xfrm>
        </p:grpSpPr>
        <p:grpSp>
          <p:nvGrpSpPr>
            <p:cNvPr id="16" name="组合 15"/>
            <p:cNvGrpSpPr/>
            <p:nvPr/>
          </p:nvGrpSpPr>
          <p:grpSpPr>
            <a:xfrm>
              <a:off x="231082" y="2920964"/>
              <a:ext cx="4687643" cy="3652072"/>
              <a:chOff x="6944228" y="1040466"/>
              <a:chExt cx="4687643" cy="3652072"/>
            </a:xfrm>
          </p:grpSpPr>
          <p:pic>
            <p:nvPicPr>
              <p:cNvPr id="45" name="图片 44"/>
              <p:cNvPicPr>
                <a:picLocks noChangeAspect="1"/>
              </p:cNvPicPr>
              <p:nvPr/>
            </p:nvPicPr>
            <p:blipFill>
              <a:blip r:embed="rId7"/>
              <a:stretch>
                <a:fillRect/>
              </a:stretch>
            </p:blipFill>
            <p:spPr>
              <a:xfrm>
                <a:off x="6987871" y="1040466"/>
                <a:ext cx="4644000" cy="3652072"/>
              </a:xfrm>
              <a:prstGeom prst="rect">
                <a:avLst/>
              </a:prstGeom>
              <a:effectLst>
                <a:outerShdw blurRad="50800" dist="38100" dir="2700000" algn="tl" rotWithShape="0">
                  <a:prstClr val="black">
                    <a:alpha val="40000"/>
                  </a:prstClr>
                </a:outerShdw>
              </a:effectLst>
            </p:spPr>
          </p:pic>
          <p:cxnSp>
            <p:nvCxnSpPr>
              <p:cNvPr id="24" name="直接箭头连接符 23"/>
              <p:cNvCxnSpPr/>
              <p:nvPr/>
            </p:nvCxnSpPr>
            <p:spPr>
              <a:xfrm>
                <a:off x="8199468" y="1534810"/>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8188356" y="3499156"/>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8183294" y="4160098"/>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p:cNvSpPr txBox="1"/>
                  <p:nvPr/>
                </p:nvSpPr>
                <p:spPr>
                  <a:xfrm flipH="1">
                    <a:off x="8295590" y="1494238"/>
                    <a:ext cx="362342"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𝟏</m:t>
                              </m:r>
                            </m:sub>
                          </m:sSub>
                        </m:oMath>
                      </m:oMathPara>
                    </a14:m>
                    <a:endParaRPr lang="zh-CN" altLang="en-US" sz="2800" b="1" dirty="0"/>
                  </a:p>
                </p:txBody>
              </p:sp>
            </mc:Choice>
            <mc:Fallback xmlns="">
              <p:sp>
                <p:nvSpPr>
                  <p:cNvPr id="27" name="文本框 26"/>
                  <p:cNvSpPr txBox="1">
                    <a:spLocks noRot="1" noChangeAspect="1" noMove="1" noResize="1" noEditPoints="1" noAdjustHandles="1" noChangeArrowheads="1" noChangeShapeType="1" noTextEdit="1"/>
                  </p:cNvSpPr>
                  <p:nvPr/>
                </p:nvSpPr>
                <p:spPr>
                  <a:xfrm flipH="1">
                    <a:off x="8295590" y="1494238"/>
                    <a:ext cx="362342" cy="536750"/>
                  </a:xfrm>
                  <a:prstGeom prst="rect">
                    <a:avLst/>
                  </a:prstGeom>
                  <a:blipFill rotWithShape="1">
                    <a:blip r:embed="rId8"/>
                    <a:stretch>
                      <a:fillRect r="-847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8239823" y="2943523"/>
                    <a:ext cx="510593"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𝟐</m:t>
                              </m:r>
                            </m:sub>
                          </m:sSub>
                        </m:oMath>
                      </m:oMathPara>
                    </a14:m>
                    <a:endParaRPr lang="zh-CN" altLang="en-US" sz="2800" b="1" dirty="0"/>
                  </a:p>
                </p:txBody>
              </p:sp>
            </mc:Choice>
            <mc:Fallback xmlns="">
              <p:sp>
                <p:nvSpPr>
                  <p:cNvPr id="28" name="文本框 27"/>
                  <p:cNvSpPr txBox="1">
                    <a:spLocks noRot="1" noChangeAspect="1" noMove="1" noResize="1" noEditPoints="1" noAdjustHandles="1" noChangeArrowheads="1" noChangeShapeType="1" noTextEdit="1"/>
                  </p:cNvSpPr>
                  <p:nvPr/>
                </p:nvSpPr>
                <p:spPr>
                  <a:xfrm>
                    <a:off x="8239823" y="2943523"/>
                    <a:ext cx="510593" cy="53675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8263545" y="3623348"/>
                    <a:ext cx="510593"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𝟑</m:t>
                              </m:r>
                            </m:sub>
                          </m:sSub>
                        </m:oMath>
                      </m:oMathPara>
                    </a14:m>
                    <a:endParaRPr lang="zh-CN" altLang="en-US" sz="2800" b="1" dirty="0"/>
                  </a:p>
                </p:txBody>
              </p:sp>
            </mc:Choice>
            <mc:Fallback xmlns="">
              <p:sp>
                <p:nvSpPr>
                  <p:cNvPr id="29" name="文本框 28"/>
                  <p:cNvSpPr txBox="1">
                    <a:spLocks noRot="1" noChangeAspect="1" noMove="1" noResize="1" noEditPoints="1" noAdjustHandles="1" noChangeArrowheads="1" noChangeShapeType="1" noTextEdit="1"/>
                  </p:cNvSpPr>
                  <p:nvPr/>
                </p:nvSpPr>
                <p:spPr>
                  <a:xfrm>
                    <a:off x="8263545" y="3623348"/>
                    <a:ext cx="510593" cy="53675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cxnSp>
            <p:nvCxnSpPr>
              <p:cNvPr id="30" name="直接箭头连接符 29"/>
              <p:cNvCxnSpPr/>
              <p:nvPr/>
            </p:nvCxnSpPr>
            <p:spPr>
              <a:xfrm rot="12900000">
                <a:off x="10750236" y="2829992"/>
                <a:ext cx="540000"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8700000">
                <a:off x="9736904" y="3067801"/>
                <a:ext cx="540000"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10266654" y="2042843"/>
                <a:ext cx="540000" cy="0"/>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p:cNvSpPr txBox="1"/>
                  <p:nvPr/>
                </p:nvSpPr>
                <p:spPr>
                  <a:xfrm flipH="1">
                    <a:off x="10438829" y="1646321"/>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𝒛</m:t>
                              </m:r>
                              <m:r>
                                <a:rPr lang="en-US" altLang="zh-CN" sz="2800" b="1" i="1" smtClean="0">
                                  <a:solidFill>
                                    <a:srgbClr val="0000FF"/>
                                  </a:solidFill>
                                  <a:latin typeface="Cambria Math" panose="02040503050406030204" pitchFamily="18" charset="0"/>
                                </a:rPr>
                                <m:t>𝟏</m:t>
                              </m:r>
                            </m:sub>
                          </m:sSub>
                        </m:oMath>
                      </m:oMathPara>
                    </a14:m>
                    <a:endParaRPr lang="zh-CN" altLang="en-US" sz="2800" b="1" dirty="0">
                      <a:solidFill>
                        <a:srgbClr val="0000FF"/>
                      </a:solidFill>
                    </a:endParaRPr>
                  </a:p>
                </p:txBody>
              </p:sp>
            </mc:Choice>
            <mc:Fallback xmlns="">
              <p:sp>
                <p:nvSpPr>
                  <p:cNvPr id="33" name="文本框 32"/>
                  <p:cNvSpPr txBox="1">
                    <a:spLocks noRot="1" noChangeAspect="1" noMove="1" noResize="1" noEditPoints="1" noAdjustHandles="1" noChangeArrowheads="1" noChangeShapeType="1" noTextEdit="1"/>
                  </p:cNvSpPr>
                  <p:nvPr/>
                </p:nvSpPr>
                <p:spPr>
                  <a:xfrm flipH="1">
                    <a:off x="10438829" y="1646321"/>
                    <a:ext cx="777556" cy="53675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flipH="1">
                    <a:off x="9347092" y="3074092"/>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𝒛</m:t>
                              </m:r>
                              <m:r>
                                <a:rPr lang="en-US" altLang="zh-CN" sz="2800" b="1" i="1" smtClean="0">
                                  <a:solidFill>
                                    <a:srgbClr val="0000FF"/>
                                  </a:solidFill>
                                  <a:latin typeface="Cambria Math" panose="02040503050406030204" pitchFamily="18" charset="0"/>
                                </a:rPr>
                                <m:t>𝟑</m:t>
                              </m:r>
                            </m:sub>
                          </m:sSub>
                        </m:oMath>
                      </m:oMathPara>
                    </a14:m>
                    <a:endParaRPr lang="zh-CN" altLang="en-US" sz="2800" b="1" dirty="0">
                      <a:solidFill>
                        <a:srgbClr val="0000FF"/>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flipH="1">
                    <a:off x="9347092" y="3074092"/>
                    <a:ext cx="777556" cy="53675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flipH="1">
                    <a:off x="10730911" y="2246077"/>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𝒛</m:t>
                              </m:r>
                              <m:r>
                                <a:rPr lang="en-US" altLang="zh-CN" sz="2800" b="1" i="1" smtClean="0">
                                  <a:solidFill>
                                    <a:srgbClr val="0000FF"/>
                                  </a:solidFill>
                                  <a:latin typeface="Cambria Math" panose="02040503050406030204" pitchFamily="18" charset="0"/>
                                </a:rPr>
                                <m:t>𝟐</m:t>
                              </m:r>
                            </m:sub>
                          </m:sSub>
                        </m:oMath>
                      </m:oMathPara>
                    </a14:m>
                    <a:endParaRPr lang="zh-CN" altLang="en-US" sz="2800" b="1" dirty="0">
                      <a:solidFill>
                        <a:srgbClr val="0000FF"/>
                      </a:solidFill>
                    </a:endParaRPr>
                  </a:p>
                </p:txBody>
              </p:sp>
            </mc:Choice>
            <mc:Fallback xmlns="">
              <p:sp>
                <p:nvSpPr>
                  <p:cNvPr id="35" name="文本框 34"/>
                  <p:cNvSpPr txBox="1">
                    <a:spLocks noRot="1" noChangeAspect="1" noMove="1" noResize="1" noEditPoints="1" noAdjustHandles="1" noChangeArrowheads="1" noChangeShapeType="1" noTextEdit="1"/>
                  </p:cNvSpPr>
                  <p:nvPr/>
                </p:nvSpPr>
                <p:spPr>
                  <a:xfrm flipH="1">
                    <a:off x="10730911" y="2246077"/>
                    <a:ext cx="777556" cy="53675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flipH="1">
                    <a:off x="7617420" y="2741693"/>
                    <a:ext cx="47470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3</m:t>
                              </m:r>
                              <m:r>
                                <a:rPr lang="en-US" altLang="zh-CN" sz="2800" b="1" i="1" smtClean="0">
                                  <a:solidFill>
                                    <a:srgbClr val="FF0000"/>
                                  </a:solidFill>
                                  <a:latin typeface="Cambria Math" panose="02040503050406030204" pitchFamily="18" charset="0"/>
                                </a:rPr>
                                <m:t>1</m:t>
                              </m:r>
                            </m:sub>
                          </m:sSub>
                        </m:oMath>
                      </m:oMathPara>
                    </a14:m>
                    <a:endParaRPr lang="zh-CN" altLang="en-US" sz="2800" b="1" dirty="0"/>
                  </a:p>
                </p:txBody>
              </p:sp>
            </mc:Choice>
            <mc:Fallback xmlns="">
              <p:sp>
                <p:nvSpPr>
                  <p:cNvPr id="40" name="文本框 39"/>
                  <p:cNvSpPr txBox="1">
                    <a:spLocks noRot="1" noChangeAspect="1" noMove="1" noResize="1" noEditPoints="1" noAdjustHandles="1" noChangeArrowheads="1" noChangeShapeType="1" noTextEdit="1"/>
                  </p:cNvSpPr>
                  <p:nvPr/>
                </p:nvSpPr>
                <p:spPr>
                  <a:xfrm flipH="1">
                    <a:off x="7617420" y="2741693"/>
                    <a:ext cx="474701" cy="536750"/>
                  </a:xfrm>
                  <a:prstGeom prst="rect">
                    <a:avLst/>
                  </a:prstGeom>
                  <a:blipFill rotWithShape="1">
                    <a:blip r:embed="rId8"/>
                    <a:stretch>
                      <a:fillRect r="-3246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flipH="1">
                    <a:off x="6944228" y="2078312"/>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12</m:t>
                              </m:r>
                            </m:sub>
                          </m:sSub>
                        </m:oMath>
                      </m:oMathPara>
                    </a14:m>
                    <a:endParaRPr lang="zh-CN" altLang="en-US" sz="2800" b="1" dirty="0"/>
                  </a:p>
                </p:txBody>
              </p:sp>
            </mc:Choice>
            <mc:Fallback xmlns="">
              <p:sp>
                <p:nvSpPr>
                  <p:cNvPr id="41" name="文本框 40"/>
                  <p:cNvSpPr txBox="1">
                    <a:spLocks noRot="1" noChangeAspect="1" noMove="1" noResize="1" noEditPoints="1" noAdjustHandles="1" noChangeArrowheads="1" noChangeShapeType="1" noTextEdit="1"/>
                  </p:cNvSpPr>
                  <p:nvPr/>
                </p:nvSpPr>
                <p:spPr>
                  <a:xfrm flipH="1">
                    <a:off x="6944228" y="2078312"/>
                    <a:ext cx="731211" cy="53675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flipH="1">
                    <a:off x="7007415" y="3637217"/>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2</m:t>
                              </m:r>
                              <m:r>
                                <a:rPr lang="en-US" altLang="zh-CN" sz="2800" b="1" i="1" smtClean="0">
                                  <a:solidFill>
                                    <a:srgbClr val="FF0000"/>
                                  </a:solidFill>
                                  <a:latin typeface="Cambria Math" panose="02040503050406030204" pitchFamily="18" charset="0"/>
                                </a:rPr>
                                <m:t>3</m:t>
                              </m:r>
                            </m:sub>
                          </m:sSub>
                        </m:oMath>
                      </m:oMathPara>
                    </a14:m>
                    <a:endParaRPr lang="zh-CN" altLang="en-US" sz="2800" b="1" dirty="0"/>
                  </a:p>
                </p:txBody>
              </p:sp>
            </mc:Choice>
            <mc:Fallback xmlns="">
              <p:sp>
                <p:nvSpPr>
                  <p:cNvPr id="42" name="文本框 41"/>
                  <p:cNvSpPr txBox="1">
                    <a:spLocks noRot="1" noChangeAspect="1" noMove="1" noResize="1" noEditPoints="1" noAdjustHandles="1" noChangeArrowheads="1" noChangeShapeType="1" noTextEdit="1"/>
                  </p:cNvSpPr>
                  <p:nvPr/>
                </p:nvSpPr>
                <p:spPr>
                  <a:xfrm flipH="1">
                    <a:off x="7007415" y="3637217"/>
                    <a:ext cx="731211" cy="53675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2" name="文本框 1"/>
              <p:cNvSpPr txBox="1"/>
              <p:nvPr/>
            </p:nvSpPr>
            <p:spPr>
              <a:xfrm>
                <a:off x="6955333" y="1121320"/>
                <a:ext cx="562380" cy="461665"/>
              </a:xfrm>
              <a:prstGeom prst="rect">
                <a:avLst/>
              </a:prstGeom>
              <a:noFill/>
            </p:spPr>
            <p:txBody>
              <a:bodyPr wrap="square" rtlCol="0">
                <a:spAutoFit/>
              </a:bodyPr>
              <a:lstStyle/>
              <a:p>
                <a:r>
                  <a:rPr lang="en-US" altLang="zh-CN" sz="2400" dirty="0"/>
                  <a:t>L1</a:t>
                </a:r>
                <a:endParaRPr lang="zh-CN" altLang="en-US" sz="2400" dirty="0"/>
              </a:p>
            </p:txBody>
          </p:sp>
          <p:sp>
            <p:nvSpPr>
              <p:cNvPr id="36" name="文本框 35"/>
              <p:cNvSpPr txBox="1"/>
              <p:nvPr/>
            </p:nvSpPr>
            <p:spPr>
              <a:xfrm>
                <a:off x="6974060" y="3224234"/>
                <a:ext cx="562380" cy="461665"/>
              </a:xfrm>
              <a:prstGeom prst="rect">
                <a:avLst/>
              </a:prstGeom>
              <a:noFill/>
            </p:spPr>
            <p:txBody>
              <a:bodyPr wrap="square" rtlCol="0">
                <a:spAutoFit/>
              </a:bodyPr>
              <a:lstStyle/>
              <a:p>
                <a:r>
                  <a:rPr lang="en-US" altLang="zh-CN" sz="2400" dirty="0"/>
                  <a:t>L2</a:t>
                </a:r>
                <a:endParaRPr lang="zh-CN" altLang="en-US" sz="2400" dirty="0"/>
              </a:p>
            </p:txBody>
          </p:sp>
          <p:sp>
            <p:nvSpPr>
              <p:cNvPr id="43" name="文本框 42"/>
              <p:cNvSpPr txBox="1"/>
              <p:nvPr/>
            </p:nvSpPr>
            <p:spPr>
              <a:xfrm>
                <a:off x="7057882" y="4121901"/>
                <a:ext cx="562380" cy="461665"/>
              </a:xfrm>
              <a:prstGeom prst="rect">
                <a:avLst/>
              </a:prstGeom>
              <a:noFill/>
            </p:spPr>
            <p:txBody>
              <a:bodyPr wrap="square" rtlCol="0">
                <a:spAutoFit/>
              </a:bodyPr>
              <a:lstStyle/>
              <a:p>
                <a:r>
                  <a:rPr lang="en-US" altLang="zh-CN" sz="2400" dirty="0"/>
                  <a:t>L3</a:t>
                </a:r>
                <a:endParaRPr lang="zh-CN" altLang="en-US" sz="2400" dirty="0"/>
              </a:p>
            </p:txBody>
          </p:sp>
          <p:grpSp>
            <p:nvGrpSpPr>
              <p:cNvPr id="10" name="组合 9"/>
              <p:cNvGrpSpPr/>
              <p:nvPr/>
            </p:nvGrpSpPr>
            <p:grpSpPr>
              <a:xfrm>
                <a:off x="7549982" y="2624917"/>
                <a:ext cx="2878689" cy="90000"/>
                <a:chOff x="7549982" y="2624917"/>
                <a:chExt cx="2878689" cy="90000"/>
              </a:xfrm>
            </p:grpSpPr>
            <p:cxnSp>
              <p:nvCxnSpPr>
                <p:cNvPr id="5" name="直接连接符 4"/>
                <p:cNvCxnSpPr/>
                <p:nvPr/>
              </p:nvCxnSpPr>
              <p:spPr>
                <a:xfrm flipH="1">
                  <a:off x="7623722" y="2653054"/>
                  <a:ext cx="2804949" cy="2207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549982" y="2624917"/>
                  <a:ext cx="90000" cy="900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7182713" y="2577250"/>
                <a:ext cx="394660" cy="461665"/>
              </a:xfrm>
              <a:prstGeom prst="rect">
                <a:avLst/>
              </a:prstGeom>
              <a:noFill/>
            </p:spPr>
            <p:txBody>
              <a:bodyPr wrap="none" rtlCol="0">
                <a:spAutoFit/>
              </a:bodyPr>
              <a:lstStyle/>
              <a:p>
                <a:r>
                  <a:rPr lang="en-US" altLang="zh-CN" sz="2400" b="1" dirty="0">
                    <a:solidFill>
                      <a:srgbClr val="0070C0"/>
                    </a:solidFill>
                    <a:latin typeface="Cambria Math" panose="02040503050406030204" pitchFamily="18" charset="0"/>
                    <a:ea typeface="Cambria Math" panose="02040503050406030204" pitchFamily="18" charset="0"/>
                  </a:rPr>
                  <a:t>N</a:t>
                </a:r>
                <a:endParaRPr lang="zh-CN" altLang="en-US" sz="2400" b="1" dirty="0">
                  <a:solidFill>
                    <a:srgbClr val="0070C0"/>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44" name="文本框 43"/>
                  <p:cNvSpPr txBox="1"/>
                  <p:nvPr/>
                </p:nvSpPr>
                <p:spPr>
                  <a:xfrm>
                    <a:off x="10358153" y="2269611"/>
                    <a:ext cx="550086" cy="477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smtClean="0">
                                  <a:solidFill>
                                    <a:srgbClr val="0000FF"/>
                                  </a:solidFill>
                                  <a:latin typeface="Cambria Math" panose="02040503050406030204" pitchFamily="18" charset="0"/>
                                </a:rPr>
                              </m:ctrlPr>
                            </m:sSupPr>
                            <m:e>
                              <m:r>
                                <a:rPr lang="en-US" altLang="zh-CN" sz="2400" b="1" i="0">
                                  <a:solidFill>
                                    <a:srgbClr val="0000FF"/>
                                  </a:solidFill>
                                  <a:latin typeface="Cambria Math" panose="02040503050406030204" pitchFamily="18" charset="0"/>
                                </a:rPr>
                                <m:t>𝐍</m:t>
                              </m:r>
                            </m:e>
                            <m:sup>
                              <m:r>
                                <a:rPr lang="zh-CN" altLang="en-US" sz="2400" b="1" i="0">
                                  <a:solidFill>
                                    <a:srgbClr val="0000FF"/>
                                  </a:solidFill>
                                  <a:latin typeface="Cambria Math" panose="02040503050406030204" pitchFamily="18" charset="0"/>
                                </a:rPr>
                                <m:t>‘</m:t>
                              </m:r>
                            </m:sup>
                          </m:sSup>
                        </m:oMath>
                      </m:oMathPara>
                    </a14:m>
                    <a:endParaRPr lang="zh-CN" altLang="en-US" sz="2400" b="1" dirty="0"/>
                  </a:p>
                </p:txBody>
              </p:sp>
            </mc:Choice>
            <mc:Fallback xmlns="">
              <p:sp>
                <p:nvSpPr>
                  <p:cNvPr id="44" name="文本框 43"/>
                  <p:cNvSpPr txBox="1">
                    <a:spLocks noRot="1" noChangeAspect="1" noMove="1" noResize="1" noEditPoints="1" noAdjustHandles="1" noChangeArrowheads="1" noChangeShapeType="1" noTextEdit="1"/>
                  </p:cNvSpPr>
                  <p:nvPr/>
                </p:nvSpPr>
                <p:spPr>
                  <a:xfrm>
                    <a:off x="10358153" y="2269611"/>
                    <a:ext cx="550086" cy="477888"/>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13" name="文本框 12"/>
              <p:cNvSpPr txBox="1"/>
              <p:nvPr/>
            </p:nvSpPr>
            <p:spPr>
              <a:xfrm>
                <a:off x="7245931" y="1456337"/>
                <a:ext cx="351378" cy="492443"/>
              </a:xfrm>
              <a:prstGeom prst="rect">
                <a:avLst/>
              </a:prstGeom>
              <a:noFill/>
            </p:spPr>
            <p:txBody>
              <a:bodyPr wrap="none" rtlCol="0">
                <a:spAutoFit/>
              </a:bodyPr>
              <a:lstStyle/>
              <a:p>
                <a:r>
                  <a:rPr lang="en-US" altLang="zh-CN" sz="2600" dirty="0">
                    <a:solidFill>
                      <a:srgbClr val="FF0000"/>
                    </a:solidFill>
                  </a:rPr>
                  <a:t>+</a:t>
                </a:r>
              </a:p>
            </p:txBody>
          </p:sp>
          <p:sp>
            <p:nvSpPr>
              <p:cNvPr id="46" name="文本框 45"/>
              <p:cNvSpPr txBox="1"/>
              <p:nvPr/>
            </p:nvSpPr>
            <p:spPr>
              <a:xfrm>
                <a:off x="9987290" y="1860156"/>
                <a:ext cx="328936" cy="461665"/>
              </a:xfrm>
              <a:prstGeom prst="rect">
                <a:avLst/>
              </a:prstGeom>
              <a:noFill/>
            </p:spPr>
            <p:txBody>
              <a:bodyPr wrap="none" rtlCol="0">
                <a:spAutoFit/>
              </a:bodyPr>
              <a:lstStyle/>
              <a:p>
                <a:r>
                  <a:rPr lang="en-US" altLang="zh-CN" sz="2400" b="1" dirty="0">
                    <a:solidFill>
                      <a:srgbClr val="002060"/>
                    </a:solidFill>
                  </a:rPr>
                  <a:t>Z</a:t>
                </a:r>
                <a:endParaRPr lang="zh-CN" altLang="en-US" sz="2400" b="1" dirty="0">
                  <a:solidFill>
                    <a:srgbClr val="002060"/>
                  </a:solidFill>
                </a:endParaRPr>
              </a:p>
            </p:txBody>
          </p:sp>
          <p:sp>
            <p:nvSpPr>
              <p:cNvPr id="47" name="文本框 46"/>
              <p:cNvSpPr txBox="1"/>
              <p:nvPr/>
            </p:nvSpPr>
            <p:spPr>
              <a:xfrm>
                <a:off x="10866143" y="3034563"/>
                <a:ext cx="328936" cy="461665"/>
              </a:xfrm>
              <a:prstGeom prst="rect">
                <a:avLst/>
              </a:prstGeom>
              <a:noFill/>
            </p:spPr>
            <p:txBody>
              <a:bodyPr wrap="none" rtlCol="0">
                <a:spAutoFit/>
              </a:bodyPr>
              <a:lstStyle/>
              <a:p>
                <a:r>
                  <a:rPr lang="en-US" altLang="zh-CN" sz="2400" b="1" dirty="0">
                    <a:solidFill>
                      <a:srgbClr val="002060"/>
                    </a:solidFill>
                  </a:rPr>
                  <a:t>Z</a:t>
                </a:r>
                <a:endParaRPr lang="zh-CN" altLang="en-US" sz="2400" b="1" dirty="0">
                  <a:solidFill>
                    <a:srgbClr val="002060"/>
                  </a:solidFill>
                </a:endParaRPr>
              </a:p>
            </p:txBody>
          </p:sp>
          <p:sp>
            <p:nvSpPr>
              <p:cNvPr id="48" name="文本框 47"/>
              <p:cNvSpPr txBox="1"/>
              <p:nvPr/>
            </p:nvSpPr>
            <p:spPr>
              <a:xfrm>
                <a:off x="9450658" y="2643368"/>
                <a:ext cx="328936" cy="461665"/>
              </a:xfrm>
              <a:prstGeom prst="rect">
                <a:avLst/>
              </a:prstGeom>
              <a:noFill/>
            </p:spPr>
            <p:txBody>
              <a:bodyPr wrap="none" rtlCol="0">
                <a:spAutoFit/>
              </a:bodyPr>
              <a:lstStyle/>
              <a:p>
                <a:r>
                  <a:rPr lang="en-US" altLang="zh-CN" sz="2400" b="1" dirty="0">
                    <a:solidFill>
                      <a:srgbClr val="002060"/>
                    </a:solidFill>
                  </a:rPr>
                  <a:t>Z</a:t>
                </a:r>
                <a:endParaRPr lang="zh-CN" altLang="en-US" sz="2400" b="1" dirty="0">
                  <a:solidFill>
                    <a:srgbClr val="002060"/>
                  </a:solidFill>
                </a:endParaRPr>
              </a:p>
            </p:txBody>
          </p:sp>
          <p:sp>
            <p:nvSpPr>
              <p:cNvPr id="49" name="文本框 48"/>
              <p:cNvSpPr txBox="1"/>
              <p:nvPr/>
            </p:nvSpPr>
            <p:spPr>
              <a:xfrm>
                <a:off x="7519364" y="3494357"/>
                <a:ext cx="351378" cy="923330"/>
              </a:xfrm>
              <a:prstGeom prst="rect">
                <a:avLst/>
              </a:prstGeom>
              <a:noFill/>
            </p:spPr>
            <p:txBody>
              <a:bodyPr wrap="none" rtlCol="0">
                <a:spAutoFit/>
              </a:bodyPr>
              <a:lstStyle/>
              <a:p>
                <a:r>
                  <a:rPr lang="en-US" altLang="zh-CN" sz="2600" dirty="0">
                    <a:solidFill>
                      <a:srgbClr val="FF0000"/>
                    </a:solidFill>
                  </a:rPr>
                  <a:t>+</a:t>
                </a:r>
              </a:p>
              <a:p>
                <a:r>
                  <a:rPr lang="en-US" altLang="zh-CN" sz="2800" dirty="0">
                    <a:solidFill>
                      <a:srgbClr val="FF0000"/>
                    </a:solidFill>
                    <a:latin typeface="微软雅黑" panose="020B0503020204020204" pitchFamily="34" charset="-122"/>
                    <a:ea typeface="微软雅黑" panose="020B0503020204020204" pitchFamily="34" charset="-122"/>
                  </a:rPr>
                  <a:t>-</a:t>
                </a:r>
              </a:p>
            </p:txBody>
          </p:sp>
          <p:sp>
            <p:nvSpPr>
              <p:cNvPr id="50" name="文本框 49"/>
              <p:cNvSpPr txBox="1"/>
              <p:nvPr/>
            </p:nvSpPr>
            <p:spPr>
              <a:xfrm flipV="1">
                <a:off x="7780082" y="1470089"/>
                <a:ext cx="351378" cy="2923877"/>
              </a:xfrm>
              <a:prstGeom prst="rect">
                <a:avLst/>
              </a:prstGeom>
              <a:noFill/>
            </p:spPr>
            <p:txBody>
              <a:bodyPr wrap="none" rtlCol="0">
                <a:spAutoFit/>
              </a:bodyPr>
              <a:lstStyle/>
              <a:p>
                <a:r>
                  <a:rPr lang="en-US" altLang="zh-CN" sz="2600" dirty="0">
                    <a:solidFill>
                      <a:srgbClr val="FF0000"/>
                    </a:solidFill>
                  </a:rPr>
                  <a:t>+</a:t>
                </a:r>
              </a:p>
              <a:p>
                <a:endParaRPr lang="en-US" altLang="zh-CN" sz="2600" dirty="0">
                  <a:solidFill>
                    <a:srgbClr val="FF0000"/>
                  </a:solidFill>
                </a:endParaRPr>
              </a:p>
              <a:p>
                <a:endParaRPr lang="en-US" altLang="zh-CN" sz="2600" dirty="0">
                  <a:solidFill>
                    <a:srgbClr val="FF0000"/>
                  </a:solidFill>
                </a:endParaRPr>
              </a:p>
              <a:p>
                <a:endParaRPr lang="en-US" altLang="zh-CN" sz="2600" dirty="0">
                  <a:solidFill>
                    <a:srgbClr val="FF0000"/>
                  </a:solidFill>
                </a:endParaRPr>
              </a:p>
              <a:p>
                <a:endParaRPr lang="en-US" altLang="zh-CN" sz="2600" dirty="0">
                  <a:solidFill>
                    <a:srgbClr val="FF0000"/>
                  </a:solidFill>
                </a:endParaRPr>
              </a:p>
              <a:p>
                <a:endParaRPr lang="en-US" altLang="zh-CN" sz="2600" dirty="0">
                  <a:solidFill>
                    <a:srgbClr val="FF0000"/>
                  </a:solidFill>
                </a:endParaRPr>
              </a:p>
              <a:p>
                <a:r>
                  <a:rPr lang="en-US" altLang="zh-CN" sz="2800" dirty="0">
                    <a:solidFill>
                      <a:srgbClr val="FF0000"/>
                    </a:solidFill>
                    <a:latin typeface="微软雅黑" panose="020B0503020204020204" pitchFamily="34" charset="-122"/>
                    <a:ea typeface="微软雅黑" panose="020B0503020204020204" pitchFamily="34" charset="-122"/>
                  </a:rPr>
                  <a:t>-</a:t>
                </a:r>
              </a:p>
            </p:txBody>
          </p:sp>
          <p:sp>
            <p:nvSpPr>
              <p:cNvPr id="51" name="文本框 50"/>
              <p:cNvSpPr txBox="1"/>
              <p:nvPr/>
            </p:nvSpPr>
            <p:spPr>
              <a:xfrm>
                <a:off x="9297211" y="1412906"/>
                <a:ext cx="351378" cy="1323439"/>
              </a:xfrm>
              <a:prstGeom prst="rect">
                <a:avLst/>
              </a:prstGeom>
              <a:noFill/>
            </p:spPr>
            <p:txBody>
              <a:bodyPr wrap="none" rtlCol="0">
                <a:spAutoFit/>
              </a:bodyPr>
              <a:lstStyle/>
              <a:p>
                <a:r>
                  <a:rPr lang="en-US" altLang="zh-CN" sz="2600" dirty="0">
                    <a:solidFill>
                      <a:srgbClr val="0070C0"/>
                    </a:solidFill>
                  </a:rPr>
                  <a:t>+</a:t>
                </a:r>
              </a:p>
              <a:p>
                <a:endParaRPr lang="en-US" altLang="zh-CN" sz="2600" dirty="0">
                  <a:solidFill>
                    <a:srgbClr val="0070C0"/>
                  </a:solidFill>
                </a:endParaRPr>
              </a:p>
              <a:p>
                <a:r>
                  <a:rPr lang="en-US" altLang="zh-CN" sz="2800" dirty="0">
                    <a:solidFill>
                      <a:srgbClr val="0070C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52" name="文本框 51"/>
                  <p:cNvSpPr txBox="1"/>
                  <p:nvPr/>
                </p:nvSpPr>
                <p:spPr>
                  <a:xfrm flipH="1">
                    <a:off x="9181659" y="1825291"/>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smtClean="0">
                                  <a:solidFill>
                                    <a:srgbClr val="0000FF"/>
                                  </a:solidFill>
                                  <a:latin typeface="Cambria Math" panose="02040503050406030204" pitchFamily="18" charset="0"/>
                                </a:rPr>
                                <m:t>𝟏</m:t>
                              </m:r>
                            </m:sub>
                          </m:sSub>
                        </m:oMath>
                      </m:oMathPara>
                    </a14:m>
                    <a:endParaRPr lang="zh-CN" altLang="en-US" sz="2800" b="1" dirty="0">
                      <a:solidFill>
                        <a:srgbClr val="0000FF"/>
                      </a:solidFill>
                    </a:endParaRPr>
                  </a:p>
                </p:txBody>
              </p:sp>
            </mc:Choice>
            <mc:Fallback xmlns="">
              <p:sp>
                <p:nvSpPr>
                  <p:cNvPr id="52" name="文本框 51"/>
                  <p:cNvSpPr txBox="1">
                    <a:spLocks noRot="1" noChangeAspect="1" noMove="1" noResize="1" noEditPoints="1" noAdjustHandles="1" noChangeArrowheads="1" noChangeShapeType="1" noTextEdit="1"/>
                  </p:cNvSpPr>
                  <p:nvPr/>
                </p:nvSpPr>
                <p:spPr>
                  <a:xfrm flipH="1">
                    <a:off x="9181659" y="1825291"/>
                    <a:ext cx="777556" cy="53675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53" name="文本框 52"/>
              <p:cNvSpPr txBox="1"/>
              <p:nvPr/>
            </p:nvSpPr>
            <p:spPr>
              <a:xfrm flipV="1">
                <a:off x="8779043" y="2588865"/>
                <a:ext cx="351378" cy="1754326"/>
              </a:xfrm>
              <a:prstGeom prst="rect">
                <a:avLst/>
              </a:prstGeom>
              <a:noFill/>
            </p:spPr>
            <p:txBody>
              <a:bodyPr wrap="none" rtlCol="0">
                <a:spAutoFit/>
              </a:bodyPr>
              <a:lstStyle/>
              <a:p>
                <a:r>
                  <a:rPr lang="en-US" altLang="zh-CN" sz="2600" dirty="0">
                    <a:solidFill>
                      <a:srgbClr val="0070C0"/>
                    </a:solidFill>
                  </a:rPr>
                  <a:t>+</a:t>
                </a:r>
              </a:p>
              <a:p>
                <a:endParaRPr lang="en-US" altLang="zh-CN" sz="2600" dirty="0">
                  <a:solidFill>
                    <a:srgbClr val="0070C0"/>
                  </a:solidFill>
                </a:endParaRPr>
              </a:p>
              <a:p>
                <a:endParaRPr lang="en-US" altLang="zh-CN" sz="2800" dirty="0">
                  <a:solidFill>
                    <a:srgbClr val="0070C0"/>
                  </a:solidFill>
                  <a:latin typeface="微软雅黑" panose="020B0503020204020204" pitchFamily="34" charset="-122"/>
                  <a:ea typeface="微软雅黑" panose="020B0503020204020204" pitchFamily="34" charset="-122"/>
                </a:endParaRPr>
              </a:p>
              <a:p>
                <a:endParaRPr lang="en-US" altLang="zh-CN" sz="2800" dirty="0">
                  <a:solidFill>
                    <a:srgbClr val="0070C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4" name="文本框 53"/>
                  <p:cNvSpPr txBox="1"/>
                  <p:nvPr/>
                </p:nvSpPr>
                <p:spPr>
                  <a:xfrm flipH="1">
                    <a:off x="10109149" y="2792410"/>
                    <a:ext cx="676109"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smtClean="0">
                                  <a:solidFill>
                                    <a:srgbClr val="0000FF"/>
                                  </a:solidFill>
                                  <a:latin typeface="Cambria Math" panose="02040503050406030204" pitchFamily="18" charset="0"/>
                                </a:rPr>
                                <m:t>𝟐</m:t>
                              </m:r>
                            </m:sub>
                          </m:sSub>
                        </m:oMath>
                      </m:oMathPara>
                    </a14:m>
                    <a:endParaRPr lang="zh-CN" altLang="en-US" sz="2800" b="1" dirty="0">
                      <a:solidFill>
                        <a:srgbClr val="0000FF"/>
                      </a:solidFill>
                    </a:endParaRPr>
                  </a:p>
                </p:txBody>
              </p:sp>
            </mc:Choice>
            <mc:Fallback xmlns="">
              <p:sp>
                <p:nvSpPr>
                  <p:cNvPr id="54" name="文本框 53"/>
                  <p:cNvSpPr txBox="1">
                    <a:spLocks noRot="1" noChangeAspect="1" noMove="1" noResize="1" noEditPoints="1" noAdjustHandles="1" noChangeArrowheads="1" noChangeShapeType="1" noTextEdit="1"/>
                  </p:cNvSpPr>
                  <p:nvPr/>
                </p:nvSpPr>
                <p:spPr>
                  <a:xfrm flipH="1">
                    <a:off x="10109149" y="2792410"/>
                    <a:ext cx="676109" cy="53675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55" name="文本框 54"/>
              <p:cNvSpPr txBox="1"/>
              <p:nvPr/>
            </p:nvSpPr>
            <p:spPr>
              <a:xfrm flipV="1">
                <a:off x="10219361" y="2468125"/>
                <a:ext cx="351378" cy="1323439"/>
              </a:xfrm>
              <a:prstGeom prst="rect">
                <a:avLst/>
              </a:prstGeom>
              <a:noFill/>
            </p:spPr>
            <p:txBody>
              <a:bodyPr wrap="none" rtlCol="0">
                <a:spAutoFit/>
              </a:bodyPr>
              <a:lstStyle/>
              <a:p>
                <a:r>
                  <a:rPr lang="en-US" altLang="zh-CN" sz="2600" dirty="0">
                    <a:solidFill>
                      <a:srgbClr val="0070C0"/>
                    </a:solidFill>
                  </a:rPr>
                  <a:t>+</a:t>
                </a:r>
              </a:p>
              <a:p>
                <a:endParaRPr lang="en-US" altLang="zh-CN" sz="2600" dirty="0">
                  <a:solidFill>
                    <a:srgbClr val="0070C0"/>
                  </a:solidFill>
                </a:endParaRPr>
              </a:p>
              <a:p>
                <a:r>
                  <a:rPr lang="en-US" altLang="zh-CN" sz="2800" dirty="0">
                    <a:solidFill>
                      <a:srgbClr val="0070C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56" name="文本框 55"/>
                  <p:cNvSpPr txBox="1"/>
                  <p:nvPr/>
                </p:nvSpPr>
                <p:spPr>
                  <a:xfrm flipH="1">
                    <a:off x="8571519" y="3117725"/>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smtClean="0">
                                  <a:solidFill>
                                    <a:srgbClr val="0000FF"/>
                                  </a:solidFill>
                                  <a:latin typeface="Cambria Math" panose="02040503050406030204" pitchFamily="18" charset="0"/>
                                </a:rPr>
                                <m:t>𝟑</m:t>
                              </m:r>
                            </m:sub>
                          </m:sSub>
                        </m:oMath>
                      </m:oMathPara>
                    </a14:m>
                    <a:endParaRPr lang="zh-CN" altLang="en-US" sz="2800" b="1" dirty="0">
                      <a:solidFill>
                        <a:srgbClr val="0000FF"/>
                      </a:solidFill>
                    </a:endParaRPr>
                  </a:p>
                </p:txBody>
              </p:sp>
            </mc:Choice>
            <mc:Fallback xmlns="">
              <p:sp>
                <p:nvSpPr>
                  <p:cNvPr id="56" name="文本框 55"/>
                  <p:cNvSpPr txBox="1">
                    <a:spLocks noRot="1" noChangeAspect="1" noMove="1" noResize="1" noEditPoints="1" noAdjustHandles="1" noChangeArrowheads="1" noChangeShapeType="1" noTextEdit="1"/>
                  </p:cNvSpPr>
                  <p:nvPr/>
                </p:nvSpPr>
                <p:spPr>
                  <a:xfrm flipH="1">
                    <a:off x="8571519" y="3117725"/>
                    <a:ext cx="777556" cy="536750"/>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57" name="文本框 56"/>
              <p:cNvSpPr txBox="1"/>
              <p:nvPr/>
            </p:nvSpPr>
            <p:spPr>
              <a:xfrm flipV="1">
                <a:off x="8774138" y="2576946"/>
                <a:ext cx="340158" cy="1354217"/>
              </a:xfrm>
              <a:prstGeom prst="rect">
                <a:avLst/>
              </a:prstGeom>
              <a:noFill/>
            </p:spPr>
            <p:txBody>
              <a:bodyPr wrap="none" rtlCol="0">
                <a:spAutoFit/>
              </a:bodyPr>
              <a:lstStyle/>
              <a:p>
                <a:endParaRPr lang="en-US" altLang="zh-CN" sz="2600" dirty="0">
                  <a:solidFill>
                    <a:srgbClr val="0070C0"/>
                  </a:solidFill>
                </a:endParaRPr>
              </a:p>
              <a:p>
                <a:endParaRPr lang="en-US" altLang="zh-CN" sz="2800" dirty="0">
                  <a:solidFill>
                    <a:srgbClr val="0070C0"/>
                  </a:solidFill>
                  <a:latin typeface="微软雅黑" panose="020B0503020204020204" pitchFamily="34" charset="-122"/>
                  <a:ea typeface="微软雅黑" panose="020B0503020204020204" pitchFamily="34" charset="-122"/>
                </a:endParaRPr>
              </a:p>
              <a:p>
                <a:r>
                  <a:rPr lang="en-US" altLang="zh-CN" sz="2800" dirty="0">
                    <a:solidFill>
                      <a:srgbClr val="0070C0"/>
                    </a:solidFill>
                    <a:latin typeface="微软雅黑" panose="020B0503020204020204" pitchFamily="34" charset="-122"/>
                    <a:ea typeface="微软雅黑" panose="020B0503020204020204" pitchFamily="34" charset="-122"/>
                  </a:rPr>
                  <a:t>-</a:t>
                </a:r>
              </a:p>
            </p:txBody>
          </p:sp>
          <p:cxnSp>
            <p:nvCxnSpPr>
              <p:cNvPr id="58" name="直接箭头连接符 57"/>
              <p:cNvCxnSpPr/>
              <p:nvPr/>
            </p:nvCxnSpPr>
            <p:spPr>
              <a:xfrm flipH="1">
                <a:off x="8147387" y="2577341"/>
                <a:ext cx="471948"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文本框 58"/>
                  <p:cNvSpPr txBox="1"/>
                  <p:nvPr/>
                </p:nvSpPr>
                <p:spPr>
                  <a:xfrm flipH="1">
                    <a:off x="8152191" y="2029379"/>
                    <a:ext cx="362342"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C00000"/>
                                  </a:solidFill>
                                  <a:latin typeface="Cambria Math" panose="02040503050406030204" pitchFamily="18" charset="0"/>
                                </a:rPr>
                              </m:ctrlPr>
                            </m:sSubPr>
                            <m:e>
                              <m:acc>
                                <m:accPr>
                                  <m:chr m:val="̇"/>
                                  <m:ctrlPr>
                                    <a:rPr lang="en-US" altLang="zh-CN" sz="2800" b="1" i="1" smtClean="0">
                                      <a:solidFill>
                                        <a:srgbClr val="C00000"/>
                                      </a:solidFill>
                                      <a:latin typeface="Cambria Math" panose="02040503050406030204" pitchFamily="18" charset="0"/>
                                    </a:rPr>
                                  </m:ctrlPr>
                                </m:accPr>
                                <m:e>
                                  <m:r>
                                    <a:rPr lang="en-US" altLang="zh-CN" sz="2800" b="1" i="1" smtClean="0">
                                      <a:solidFill>
                                        <a:srgbClr val="C00000"/>
                                      </a:solidFill>
                                      <a:latin typeface="Cambria Math" panose="02040503050406030204" pitchFamily="18" charset="0"/>
                                    </a:rPr>
                                    <m:t>𝑰</m:t>
                                  </m:r>
                                </m:e>
                              </m:acc>
                            </m:e>
                            <m:sub>
                              <m:r>
                                <a:rPr lang="en-US" altLang="zh-CN" sz="2800" b="1" i="0" smtClean="0">
                                  <a:solidFill>
                                    <a:srgbClr val="C00000"/>
                                  </a:solidFill>
                                  <a:latin typeface="Cambria Math" panose="02040503050406030204" pitchFamily="18" charset="0"/>
                                </a:rPr>
                                <m:t>𝐍</m:t>
                              </m:r>
                            </m:sub>
                          </m:sSub>
                        </m:oMath>
                      </m:oMathPara>
                    </a14:m>
                    <a:endParaRPr lang="zh-CN" altLang="en-US" sz="2800" b="1" dirty="0">
                      <a:solidFill>
                        <a:srgbClr val="C00000"/>
                      </a:solidFill>
                    </a:endParaRPr>
                  </a:p>
                </p:txBody>
              </p:sp>
            </mc:Choice>
            <mc:Fallback xmlns="">
              <p:sp>
                <p:nvSpPr>
                  <p:cNvPr id="59" name="文本框 58"/>
                  <p:cNvSpPr txBox="1">
                    <a:spLocks noRot="1" noChangeAspect="1" noMove="1" noResize="1" noEditPoints="1" noAdjustHandles="1" noChangeArrowheads="1" noChangeShapeType="1" noTextEdit="1"/>
                  </p:cNvSpPr>
                  <p:nvPr/>
                </p:nvSpPr>
                <p:spPr>
                  <a:xfrm flipH="1">
                    <a:off x="8152191" y="2029379"/>
                    <a:ext cx="362342" cy="536750"/>
                  </a:xfrm>
                  <a:prstGeom prst="rect">
                    <a:avLst/>
                  </a:prstGeom>
                  <a:blipFill rotWithShape="1">
                    <a:blip r:embed="rId8"/>
                    <a:stretch>
                      <a:fillRect r="-15000"/>
                    </a:stretch>
                  </a:blipFill>
                </p:spPr>
                <p:txBody>
                  <a:bodyPr/>
                  <a:lstStyle/>
                  <a:p>
                    <a:r>
                      <a:rPr lang="zh-CN" altLang="en-US">
                        <a:noFill/>
                      </a:rPr>
                      <a:t> </a:t>
                    </a:r>
                    <a:endParaRPr lang="zh-CN" altLang="en-US">
                      <a:noFill/>
                    </a:endParaRPr>
                  </a:p>
                </p:txBody>
              </p:sp>
            </mc:Fallback>
          </mc:AlternateContent>
        </p:grpSp>
        <p:sp>
          <p:nvSpPr>
            <p:cNvPr id="72" name="文本框 71"/>
            <p:cNvSpPr txBox="1"/>
            <p:nvPr/>
          </p:nvSpPr>
          <p:spPr>
            <a:xfrm>
              <a:off x="599351" y="5046956"/>
              <a:ext cx="467879" cy="523220"/>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anim calcmode="lin" valueType="num">
                                      <p:cBhvr>
                                        <p:cTn id="8" dur="1000" fill="hold"/>
                                        <p:tgtEl>
                                          <p:spTgt spid="78"/>
                                        </p:tgtEl>
                                        <p:attrNameLst>
                                          <p:attrName>ppt_x</p:attrName>
                                        </p:attrNameLst>
                                      </p:cBhvr>
                                      <p:tavLst>
                                        <p:tav tm="0">
                                          <p:val>
                                            <p:strVal val="#ppt_x"/>
                                          </p:val>
                                        </p:tav>
                                        <p:tav tm="100000">
                                          <p:val>
                                            <p:strVal val="#ppt_x"/>
                                          </p:val>
                                        </p:tav>
                                      </p:tavLst>
                                    </p:anim>
                                    <p:anim calcmode="lin" valueType="num">
                                      <p:cBhvr>
                                        <p:cTn id="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up)">
                                      <p:cBhvr>
                                        <p:cTn id="21" dur="500"/>
                                        <p:tgtEl>
                                          <p:spTgt spid="7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wipe(up)">
                                      <p:cBhvr>
                                        <p:cTn id="26" dur="500"/>
                                        <p:tgtEl>
                                          <p:spTgt spid="77"/>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xit" presetSubtype="21" fill="hold" nodeType="clickEffect">
                                  <p:stCondLst>
                                    <p:cond delay="0"/>
                                  </p:stCondLst>
                                  <p:childTnLst>
                                    <p:animEffect transition="out" filter="barn(inVertical)">
                                      <p:cBhvr>
                                        <p:cTn id="30" dur="500"/>
                                        <p:tgtEl>
                                          <p:spTgt spid="18"/>
                                        </p:tgtEl>
                                      </p:cBhvr>
                                    </p:animEffect>
                                    <p:set>
                                      <p:cBhvr>
                                        <p:cTn id="31" dur="1" fill="hold">
                                          <p:stCondLst>
                                            <p:cond delay="499"/>
                                          </p:stCondLst>
                                        </p:cTn>
                                        <p:tgtEl>
                                          <p:spTgt spid="1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
                                          </p:val>
                                        </p:tav>
                                        <p:tav tm="100000">
                                          <p:val>
                                            <p:strVal val="#ppt_w"/>
                                          </p:val>
                                        </p:tav>
                                      </p:tavLst>
                                    </p:anim>
                                    <p:anim calcmode="lin" valueType="num">
                                      <p:cBhvr>
                                        <p:cTn id="37" dur="500" fill="hold"/>
                                        <p:tgtEl>
                                          <p:spTgt spid="3"/>
                                        </p:tgtEl>
                                        <p:attrNameLst>
                                          <p:attrName>ppt_h</p:attrName>
                                        </p:attrNameLst>
                                      </p:cBhvr>
                                      <p:tavLst>
                                        <p:tav tm="0">
                                          <p:val>
                                            <p:fltVal val="0"/>
                                          </p:val>
                                        </p:tav>
                                        <p:tav tm="100000">
                                          <p:val>
                                            <p:strVal val="#ppt_h"/>
                                          </p:val>
                                        </p:tav>
                                      </p:tavLst>
                                    </p:anim>
                                    <p:animEffect transition="in" filter="fade">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p:bldP spid="7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230032" y="6385847"/>
            <a:ext cx="2743200" cy="365125"/>
          </a:xfrm>
        </p:spPr>
        <p:txBody>
          <a:bodyPr/>
          <a:lstStyle/>
          <a:p>
            <a:fld id="{435063AF-4828-4509-A510-9A5FFA849951}" type="slidenum">
              <a:rPr lang="zh-CN" altLang="en-US" sz="1600" smtClean="0"/>
              <a:t>18</a:t>
            </a:fld>
            <a:endParaRPr lang="zh-CN" altLang="en-US" sz="1600"/>
          </a:p>
        </p:txBody>
      </p:sp>
      <p:sp>
        <p:nvSpPr>
          <p:cNvPr id="5" name="文本框 4"/>
          <p:cNvSpPr txBox="1"/>
          <p:nvPr/>
        </p:nvSpPr>
        <p:spPr>
          <a:xfrm>
            <a:off x="3595480" y="-5970"/>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6" name="Rectangle 2"/>
          <p:cNvSpPr>
            <a:spLocks noGrp="1" noChangeArrowheads="1"/>
          </p:cNvSpPr>
          <p:nvPr>
            <p:ph type="title"/>
          </p:nvPr>
        </p:nvSpPr>
        <p:spPr>
          <a:xfrm>
            <a:off x="1081697" y="499698"/>
            <a:ext cx="7391400" cy="533400"/>
          </a:xfrm>
        </p:spPr>
        <p:txBody>
          <a:bodyPr>
            <a:normAutofit/>
          </a:bodyPr>
          <a:lstStyle/>
          <a:p>
            <a:pPr>
              <a:defRPr/>
            </a:pPr>
            <a:r>
              <a:rPr lang="zh-CN" altLang="en-US" sz="2800" b="1" dirty="0"/>
              <a:t>三</a:t>
            </a:r>
            <a:r>
              <a:rPr lang="en-US" altLang="zh-CN" sz="2800" b="1" dirty="0"/>
              <a:t>.  </a:t>
            </a:r>
            <a:r>
              <a:rPr lang="zh-CN" altLang="zh-CN" sz="2800" b="1" dirty="0"/>
              <a:t>Y接</a:t>
            </a:r>
            <a:r>
              <a:rPr lang="zh-CN" altLang="en-US" sz="2800" b="1" dirty="0"/>
              <a:t>对称负载三相电路的简化计算</a:t>
            </a:r>
            <a:endParaRPr lang="zh-CN" sz="2800" b="1" dirty="0"/>
          </a:p>
        </p:txBody>
      </p:sp>
      <p:sp>
        <p:nvSpPr>
          <p:cNvPr id="58" name="Text Box 90"/>
          <p:cNvSpPr txBox="1">
            <a:spLocks noChangeArrowheads="1"/>
          </p:cNvSpPr>
          <p:nvPr/>
        </p:nvSpPr>
        <p:spPr bwMode="auto">
          <a:xfrm>
            <a:off x="159311" y="990221"/>
            <a:ext cx="11812587" cy="136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150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50000"/>
              </a:spcBef>
            </a:pPr>
            <a:r>
              <a:rPr lang="zh-CN" altLang="en-US" dirty="0">
                <a:latin typeface="仿宋" panose="02010609060101010101" pitchFamily="49" charset="-122"/>
                <a:ea typeface="仿宋" panose="02010609060101010101" pitchFamily="49" charset="-122"/>
              </a:rPr>
              <a:t>三相电路实际上是一种特殊的交流电路。正弦交流电路的分析方法对三相电路完全适用。</a:t>
            </a:r>
            <a:r>
              <a:rPr lang="zh-CN" altLang="en-US" dirty="0">
                <a:solidFill>
                  <a:srgbClr val="0000FF"/>
                </a:solidFill>
                <a:latin typeface="仿宋" panose="02010609060101010101" pitchFamily="49" charset="-122"/>
                <a:ea typeface="仿宋" panose="02010609060101010101" pitchFamily="49" charset="-122"/>
              </a:rPr>
              <a:t>由于对称三相电路的电压（电流）具有对称性，所以可简化为一相电路分析</a:t>
            </a:r>
            <a:r>
              <a:rPr lang="zh-CN" altLang="en-US" dirty="0">
                <a:solidFill>
                  <a:srgbClr val="0000FF"/>
                </a:solidFill>
                <a:latin typeface="华文琥珀" panose="02010800040101010101" pitchFamily="2" charset="-122"/>
                <a:ea typeface="华文琥珀" panose="02010800040101010101" pitchFamily="2" charset="-122"/>
              </a:rPr>
              <a:t>→</a:t>
            </a:r>
            <a:r>
              <a:rPr lang="zh-CN" altLang="en-US" u="sng" dirty="0">
                <a:solidFill>
                  <a:srgbClr val="FF3300"/>
                </a:solidFill>
                <a:effectLst>
                  <a:outerShdw blurRad="38100" dist="38100" dir="2700000" algn="tl">
                    <a:srgbClr val="000000">
                      <a:alpha val="43137"/>
                    </a:srgbClr>
                  </a:outerShdw>
                </a:effectLst>
              </a:rPr>
              <a:t>一相计算法</a:t>
            </a:r>
            <a:r>
              <a:rPr lang="zh-CN" altLang="en-US" u="sng" dirty="0">
                <a:solidFill>
                  <a:srgbClr val="FF0000"/>
                </a:solidFill>
                <a:latin typeface="仿宋" panose="02010609060101010101" pitchFamily="49" charset="-122"/>
                <a:ea typeface="仿宋" panose="02010609060101010101" pitchFamily="49" charset="-122"/>
              </a:rPr>
              <a:t>：</a:t>
            </a:r>
          </a:p>
        </p:txBody>
      </p:sp>
      <p:grpSp>
        <p:nvGrpSpPr>
          <p:cNvPr id="3" name="组合 2"/>
          <p:cNvGrpSpPr/>
          <p:nvPr/>
        </p:nvGrpSpPr>
        <p:grpSpPr>
          <a:xfrm>
            <a:off x="141436" y="2090689"/>
            <a:ext cx="5738812" cy="3094035"/>
            <a:chOff x="447468" y="2869452"/>
            <a:chExt cx="5738812" cy="3094035"/>
          </a:xfrm>
        </p:grpSpPr>
        <p:graphicFrame>
          <p:nvGraphicFramePr>
            <p:cNvPr id="59" name="对象 28707"/>
            <p:cNvGraphicFramePr>
              <a:graphicFrameLocks noChangeAspect="1"/>
            </p:cNvGraphicFramePr>
            <p:nvPr/>
          </p:nvGraphicFramePr>
          <p:xfrm>
            <a:off x="1393490" y="4758576"/>
            <a:ext cx="421450" cy="611187"/>
          </p:xfrm>
          <a:graphic>
            <a:graphicData uri="http://schemas.openxmlformats.org/presentationml/2006/ole">
              <mc:AlternateContent xmlns:mc="http://schemas.openxmlformats.org/markup-compatibility/2006">
                <mc:Choice xmlns:v="urn:schemas-microsoft-com:vml" Requires="v">
                  <p:oleObj spid="_x0000_s143850" name="公式" r:id="rId3" imgW="5181600" imgH="7315200" progId="Equation.3">
                    <p:embed/>
                  </p:oleObj>
                </mc:Choice>
                <mc:Fallback>
                  <p:oleObj name="公式" r:id="rId3" imgW="5181600" imgH="7315200" progId="Equation.3">
                    <p:embed/>
                    <p:pic>
                      <p:nvPicPr>
                        <p:cNvPr id="0" name="对象 28707"/>
                        <p:cNvPicPr>
                          <a:picLocks noChangeAspect="1" noChangeArrowheads="1"/>
                        </p:cNvPicPr>
                        <p:nvPr/>
                      </p:nvPicPr>
                      <p:blipFill>
                        <a:blip r:embed="rId4"/>
                        <a:srcRect/>
                        <a:stretch>
                          <a:fillRect/>
                        </a:stretch>
                      </p:blipFill>
                      <p:spPr bwMode="auto">
                        <a:xfrm>
                          <a:off x="1393490" y="4758576"/>
                          <a:ext cx="421450" cy="611187"/>
                        </a:xfrm>
                        <a:prstGeom prst="rect">
                          <a:avLst/>
                        </a:prstGeom>
                        <a:noFill/>
                        <a:ln>
                          <a:noFill/>
                        </a:ln>
                      </p:spPr>
                    </p:pic>
                  </p:oleObj>
                </mc:Fallback>
              </mc:AlternateContent>
            </a:graphicData>
          </a:graphic>
        </p:graphicFrame>
        <p:graphicFrame>
          <p:nvGraphicFramePr>
            <p:cNvPr id="60" name="对象 28707"/>
            <p:cNvGraphicFramePr>
              <a:graphicFrameLocks noChangeAspect="1"/>
            </p:cNvGraphicFramePr>
            <p:nvPr/>
          </p:nvGraphicFramePr>
          <p:xfrm>
            <a:off x="2193784" y="4053726"/>
            <a:ext cx="425317" cy="611187"/>
          </p:xfrm>
          <a:graphic>
            <a:graphicData uri="http://schemas.openxmlformats.org/presentationml/2006/ole">
              <mc:AlternateContent xmlns:mc="http://schemas.openxmlformats.org/markup-compatibility/2006">
                <mc:Choice xmlns:v="urn:schemas-microsoft-com:vml" Requires="v">
                  <p:oleObj spid="_x0000_s143851" name="公式" r:id="rId5" imgW="5181600" imgH="7315200" progId="Equation.3">
                    <p:embed/>
                  </p:oleObj>
                </mc:Choice>
                <mc:Fallback>
                  <p:oleObj name="公式" r:id="rId5" imgW="5181600" imgH="7315200" progId="Equation.3">
                    <p:embed/>
                    <p:pic>
                      <p:nvPicPr>
                        <p:cNvPr id="0" name="对象 28707"/>
                        <p:cNvPicPr>
                          <a:picLocks noChangeAspect="1" noChangeArrowheads="1"/>
                        </p:cNvPicPr>
                        <p:nvPr/>
                      </p:nvPicPr>
                      <p:blipFill>
                        <a:blip r:embed="rId6"/>
                        <a:srcRect/>
                        <a:stretch>
                          <a:fillRect/>
                        </a:stretch>
                      </p:blipFill>
                      <p:spPr bwMode="auto">
                        <a:xfrm>
                          <a:off x="2193784" y="4053726"/>
                          <a:ext cx="425317" cy="611187"/>
                        </a:xfrm>
                        <a:prstGeom prst="rect">
                          <a:avLst/>
                        </a:prstGeom>
                        <a:noFill/>
                        <a:ln>
                          <a:noFill/>
                        </a:ln>
                      </p:spPr>
                    </p:pic>
                  </p:oleObj>
                </mc:Fallback>
              </mc:AlternateContent>
            </a:graphicData>
          </a:graphic>
        </p:graphicFrame>
        <p:grpSp>
          <p:nvGrpSpPr>
            <p:cNvPr id="2" name="组合 1"/>
            <p:cNvGrpSpPr/>
            <p:nvPr/>
          </p:nvGrpSpPr>
          <p:grpSpPr>
            <a:xfrm>
              <a:off x="447468" y="2869452"/>
              <a:ext cx="5738812" cy="3094035"/>
              <a:chOff x="447468" y="2869452"/>
              <a:chExt cx="5738812" cy="3094035"/>
            </a:xfrm>
          </p:grpSpPr>
          <p:grpSp>
            <p:nvGrpSpPr>
              <p:cNvPr id="11" name="Group 82"/>
              <p:cNvGrpSpPr/>
              <p:nvPr/>
            </p:nvGrpSpPr>
            <p:grpSpPr bwMode="auto">
              <a:xfrm>
                <a:off x="447468" y="2869452"/>
                <a:ext cx="5738812" cy="3094035"/>
                <a:chOff x="-101" y="-127"/>
                <a:chExt cx="3615" cy="1949"/>
              </a:xfrm>
            </p:grpSpPr>
            <p:sp>
              <p:nvSpPr>
                <p:cNvPr id="12" name="Oval 14"/>
                <p:cNvSpPr>
                  <a:spLocks noChangeArrowheads="1"/>
                </p:cNvSpPr>
                <p:nvPr/>
              </p:nvSpPr>
              <p:spPr bwMode="auto">
                <a:xfrm>
                  <a:off x="291" y="975"/>
                  <a:ext cx="288" cy="288"/>
                </a:xfrm>
                <a:prstGeom prst="ellipse">
                  <a:avLst/>
                </a:prstGeom>
                <a:solidFill>
                  <a:schemeClr val="accent1"/>
                </a:solidFill>
                <a:ln w="28575">
                  <a:solidFill>
                    <a:schemeClr val="tx2"/>
                  </a:solidFill>
                  <a:round/>
                </a:ln>
              </p:spPr>
              <p:txBody>
                <a:bodyPr wrap="none" anchor="ctr">
                  <a:spAutoFit/>
                </a:bodyPr>
                <a:lstStyle/>
                <a:p>
                  <a:pPr>
                    <a:spcBef>
                      <a:spcPct val="50000"/>
                    </a:spcBef>
                  </a:pPr>
                  <a:endParaRPr lang="zh-CN" altLang="en-US">
                    <a:latin typeface="Times New Roman" panose="02020603050405020304" pitchFamily="18" charset="0"/>
                  </a:endParaRPr>
                </a:p>
              </p:txBody>
            </p:sp>
            <p:sp>
              <p:nvSpPr>
                <p:cNvPr id="13" name="Oval 15"/>
                <p:cNvSpPr>
                  <a:spLocks noChangeArrowheads="1"/>
                </p:cNvSpPr>
                <p:nvPr/>
              </p:nvSpPr>
              <p:spPr bwMode="auto">
                <a:xfrm>
                  <a:off x="807" y="987"/>
                  <a:ext cx="288" cy="288"/>
                </a:xfrm>
                <a:prstGeom prst="ellipse">
                  <a:avLst/>
                </a:prstGeom>
                <a:solidFill>
                  <a:schemeClr val="accent1"/>
                </a:solidFill>
                <a:ln w="28575">
                  <a:solidFill>
                    <a:schemeClr val="tx2"/>
                  </a:solidFill>
                  <a:round/>
                </a:ln>
              </p:spPr>
              <p:txBody>
                <a:bodyPr wrap="none" anchor="ctr">
                  <a:spAutoFit/>
                </a:bodyPr>
                <a:lstStyle/>
                <a:p>
                  <a:pPr>
                    <a:spcBef>
                      <a:spcPct val="50000"/>
                    </a:spcBef>
                  </a:pPr>
                  <a:endParaRPr lang="zh-CN" altLang="en-US">
                    <a:latin typeface="Times New Roman" panose="02020603050405020304" pitchFamily="18" charset="0"/>
                  </a:endParaRPr>
                </a:p>
              </p:txBody>
            </p:sp>
            <p:sp>
              <p:nvSpPr>
                <p:cNvPr id="14" name="Oval 16"/>
                <p:cNvSpPr>
                  <a:spLocks noChangeArrowheads="1"/>
                </p:cNvSpPr>
                <p:nvPr/>
              </p:nvSpPr>
              <p:spPr bwMode="auto">
                <a:xfrm>
                  <a:off x="540" y="459"/>
                  <a:ext cx="288" cy="288"/>
                </a:xfrm>
                <a:prstGeom prst="ellipse">
                  <a:avLst/>
                </a:prstGeom>
                <a:solidFill>
                  <a:schemeClr val="accent1"/>
                </a:solidFill>
                <a:ln w="28575">
                  <a:solidFill>
                    <a:schemeClr val="tx2"/>
                  </a:solidFill>
                  <a:round/>
                </a:ln>
              </p:spPr>
              <p:txBody>
                <a:bodyPr wrap="none" anchor="ctr">
                  <a:spAutoFit/>
                </a:bodyPr>
                <a:lstStyle/>
                <a:p>
                  <a:pPr>
                    <a:spcBef>
                      <a:spcPct val="50000"/>
                    </a:spcBef>
                  </a:pPr>
                  <a:endParaRPr lang="zh-CN" altLang="en-US">
                    <a:latin typeface="Times New Roman" panose="02020603050405020304" pitchFamily="18" charset="0"/>
                  </a:endParaRPr>
                </a:p>
              </p:txBody>
            </p:sp>
            <p:sp>
              <p:nvSpPr>
                <p:cNvPr id="15" name="Line 17"/>
                <p:cNvSpPr>
                  <a:spLocks noChangeShapeType="1"/>
                </p:cNvSpPr>
                <p:nvPr/>
              </p:nvSpPr>
              <p:spPr bwMode="auto">
                <a:xfrm>
                  <a:off x="687" y="351"/>
                  <a:ext cx="0" cy="576"/>
                </a:xfrm>
                <a:prstGeom prst="line">
                  <a:avLst/>
                </a:prstGeom>
                <a:noFill/>
                <a:ln w="19050">
                  <a:solidFill>
                    <a:schemeClr val="tx1"/>
                  </a:solidFill>
                  <a:round/>
                  <a:tailEnd type="oval"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6" name="Line 18"/>
                <p:cNvSpPr>
                  <a:spLocks noChangeShapeType="1"/>
                </p:cNvSpPr>
                <p:nvPr/>
              </p:nvSpPr>
              <p:spPr bwMode="auto">
                <a:xfrm>
                  <a:off x="687" y="927"/>
                  <a:ext cx="432"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7" name="Line 19"/>
                <p:cNvSpPr>
                  <a:spLocks noChangeShapeType="1"/>
                </p:cNvSpPr>
                <p:nvPr/>
              </p:nvSpPr>
              <p:spPr bwMode="auto">
                <a:xfrm flipH="1">
                  <a:off x="255" y="927"/>
                  <a:ext cx="432"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8" name="Text Box 20"/>
                <p:cNvSpPr txBox="1">
                  <a:spLocks noChangeArrowheads="1"/>
                </p:cNvSpPr>
                <p:nvPr/>
              </p:nvSpPr>
              <p:spPr bwMode="auto">
                <a:xfrm>
                  <a:off x="491" y="273"/>
                  <a:ext cx="2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2000" b="1">
                      <a:solidFill>
                        <a:schemeClr val="tx2"/>
                      </a:solidFill>
                      <a:latin typeface="Times New Roman" panose="02020603050405020304" pitchFamily="18" charset="0"/>
                      <a:sym typeface="Symbol" panose="05050102010706020507" pitchFamily="18" charset="2"/>
                    </a:rPr>
                    <a:t>+</a:t>
                  </a:r>
                </a:p>
              </p:txBody>
            </p:sp>
            <p:sp>
              <p:nvSpPr>
                <p:cNvPr id="19" name="Text Box 21"/>
                <p:cNvSpPr txBox="1">
                  <a:spLocks noChangeArrowheads="1"/>
                </p:cNvSpPr>
                <p:nvPr/>
              </p:nvSpPr>
              <p:spPr bwMode="auto">
                <a:xfrm>
                  <a:off x="496" y="601"/>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spcBef>
                      <a:spcPct val="50000"/>
                    </a:spcBef>
                  </a:pPr>
                  <a:r>
                    <a:rPr lang="en-US" altLang="zh-CN" sz="2000" b="1" dirty="0">
                      <a:solidFill>
                        <a:schemeClr val="tx2"/>
                      </a:solidFill>
                      <a:latin typeface="Times New Roman" panose="02020603050405020304" pitchFamily="18" charset="0"/>
                      <a:sym typeface="Symbol" panose="05050102010706020507" pitchFamily="18" charset="2"/>
                    </a:rPr>
                    <a:t>_</a:t>
                  </a:r>
                </a:p>
              </p:txBody>
            </p:sp>
            <p:sp>
              <p:nvSpPr>
                <p:cNvPr id="20" name="Line 22"/>
                <p:cNvSpPr>
                  <a:spLocks noChangeShapeType="1"/>
                </p:cNvSpPr>
                <p:nvPr/>
              </p:nvSpPr>
              <p:spPr bwMode="auto">
                <a:xfrm>
                  <a:off x="1119" y="1263"/>
                  <a:ext cx="0" cy="14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1" name="Line 23"/>
                <p:cNvSpPr>
                  <a:spLocks noChangeShapeType="1"/>
                </p:cNvSpPr>
                <p:nvPr/>
              </p:nvSpPr>
              <p:spPr bwMode="auto">
                <a:xfrm>
                  <a:off x="255" y="1263"/>
                  <a:ext cx="0"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2" name="Line 25"/>
                <p:cNvSpPr>
                  <a:spLocks noChangeShapeType="1"/>
                </p:cNvSpPr>
                <p:nvPr/>
              </p:nvSpPr>
              <p:spPr bwMode="auto">
                <a:xfrm>
                  <a:off x="2991" y="351"/>
                  <a:ext cx="0" cy="576"/>
                </a:xfrm>
                <a:prstGeom prst="line">
                  <a:avLst/>
                </a:prstGeom>
                <a:noFill/>
                <a:ln w="19050">
                  <a:solidFill>
                    <a:schemeClr val="tx1"/>
                  </a:solidFill>
                  <a:round/>
                  <a:tailEnd type="oval"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3" name="Line 26"/>
                <p:cNvSpPr>
                  <a:spLocks noChangeShapeType="1"/>
                </p:cNvSpPr>
                <p:nvPr/>
              </p:nvSpPr>
              <p:spPr bwMode="auto">
                <a:xfrm>
                  <a:off x="2991" y="927"/>
                  <a:ext cx="523" cy="28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4" name="Line 27"/>
                <p:cNvSpPr>
                  <a:spLocks noChangeShapeType="1"/>
                </p:cNvSpPr>
                <p:nvPr/>
              </p:nvSpPr>
              <p:spPr bwMode="auto">
                <a:xfrm flipH="1">
                  <a:off x="2559" y="927"/>
                  <a:ext cx="432"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5" name="Line 28"/>
                <p:cNvSpPr>
                  <a:spLocks noChangeShapeType="1"/>
                </p:cNvSpPr>
                <p:nvPr/>
              </p:nvSpPr>
              <p:spPr bwMode="auto">
                <a:xfrm>
                  <a:off x="2559" y="1167"/>
                  <a:ext cx="0" cy="52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6" name="Line 29"/>
                <p:cNvSpPr>
                  <a:spLocks noChangeShapeType="1"/>
                </p:cNvSpPr>
                <p:nvPr/>
              </p:nvSpPr>
              <p:spPr bwMode="auto">
                <a:xfrm>
                  <a:off x="1119" y="1407"/>
                  <a:ext cx="239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 name="Line 30"/>
                <p:cNvSpPr>
                  <a:spLocks noChangeShapeType="1"/>
                </p:cNvSpPr>
                <p:nvPr/>
              </p:nvSpPr>
              <p:spPr bwMode="auto">
                <a:xfrm>
                  <a:off x="3514" y="1218"/>
                  <a:ext cx="0" cy="18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8" name="Line 31"/>
                <p:cNvSpPr>
                  <a:spLocks noChangeShapeType="1"/>
                </p:cNvSpPr>
                <p:nvPr/>
              </p:nvSpPr>
              <p:spPr bwMode="auto">
                <a:xfrm>
                  <a:off x="255" y="1695"/>
                  <a:ext cx="230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9" name="Line 32"/>
                <p:cNvSpPr>
                  <a:spLocks noChangeShapeType="1"/>
                </p:cNvSpPr>
                <p:nvPr/>
              </p:nvSpPr>
              <p:spPr bwMode="auto">
                <a:xfrm>
                  <a:off x="687" y="351"/>
                  <a:ext cx="230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0" name="Line 40"/>
                <p:cNvSpPr>
                  <a:spLocks noChangeShapeType="1"/>
                </p:cNvSpPr>
                <p:nvPr/>
              </p:nvSpPr>
              <p:spPr bwMode="auto">
                <a:xfrm>
                  <a:off x="1718" y="279"/>
                  <a:ext cx="397" cy="0"/>
                </a:xfrm>
                <a:prstGeom prst="line">
                  <a:avLst/>
                </a:prstGeom>
                <a:noFill/>
                <a:ln w="1905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1" name="Line 41"/>
                <p:cNvSpPr>
                  <a:spLocks noChangeShapeType="1"/>
                </p:cNvSpPr>
                <p:nvPr/>
              </p:nvSpPr>
              <p:spPr bwMode="auto">
                <a:xfrm>
                  <a:off x="1718" y="1347"/>
                  <a:ext cx="433" cy="0"/>
                </a:xfrm>
                <a:prstGeom prst="line">
                  <a:avLst/>
                </a:prstGeom>
                <a:noFill/>
                <a:ln w="1905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2" name="Line 42"/>
                <p:cNvSpPr>
                  <a:spLocks noChangeShapeType="1"/>
                </p:cNvSpPr>
                <p:nvPr/>
              </p:nvSpPr>
              <p:spPr bwMode="auto">
                <a:xfrm>
                  <a:off x="1694" y="1638"/>
                  <a:ext cx="421" cy="0"/>
                </a:xfrm>
                <a:prstGeom prst="line">
                  <a:avLst/>
                </a:prstGeom>
                <a:noFill/>
                <a:ln w="1905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3" name="Text Box 50"/>
                <p:cNvSpPr txBox="1">
                  <a:spLocks noChangeArrowheads="1"/>
                </p:cNvSpPr>
                <p:nvPr/>
              </p:nvSpPr>
              <p:spPr bwMode="auto">
                <a:xfrm>
                  <a:off x="234" y="1187"/>
                  <a:ext cx="2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2000" b="1" dirty="0">
                      <a:solidFill>
                        <a:schemeClr val="tx2"/>
                      </a:solidFill>
                      <a:latin typeface="Times New Roman" panose="02020603050405020304" pitchFamily="18" charset="0"/>
                      <a:sym typeface="Symbol" panose="05050102010706020507" pitchFamily="18" charset="2"/>
                    </a:rPr>
                    <a:t>+</a:t>
                  </a:r>
                </a:p>
              </p:txBody>
            </p:sp>
            <p:sp>
              <p:nvSpPr>
                <p:cNvPr id="34" name="Text Box 51"/>
                <p:cNvSpPr txBox="1">
                  <a:spLocks noChangeArrowheads="1"/>
                </p:cNvSpPr>
                <p:nvPr/>
              </p:nvSpPr>
              <p:spPr bwMode="auto">
                <a:xfrm rot="19800000">
                  <a:off x="483" y="837"/>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spcBef>
                      <a:spcPct val="50000"/>
                    </a:spcBef>
                  </a:pPr>
                  <a:r>
                    <a:rPr lang="en-US" altLang="zh-CN" sz="2000" b="1" dirty="0">
                      <a:solidFill>
                        <a:schemeClr val="tx2"/>
                      </a:solidFill>
                      <a:latin typeface="Times New Roman" panose="02020603050405020304" pitchFamily="18" charset="0"/>
                      <a:sym typeface="Symbol" panose="05050102010706020507" pitchFamily="18" charset="2"/>
                    </a:rPr>
                    <a:t>_</a:t>
                  </a:r>
                </a:p>
              </p:txBody>
            </p:sp>
            <p:sp>
              <p:nvSpPr>
                <p:cNvPr id="35" name="Text Box 52"/>
                <p:cNvSpPr txBox="1">
                  <a:spLocks noChangeArrowheads="1"/>
                </p:cNvSpPr>
                <p:nvPr/>
              </p:nvSpPr>
              <p:spPr bwMode="auto">
                <a:xfrm rot="1800000">
                  <a:off x="772" y="745"/>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spcBef>
                      <a:spcPct val="50000"/>
                    </a:spcBef>
                  </a:pPr>
                  <a:r>
                    <a:rPr lang="en-US" altLang="zh-CN" sz="2000" b="1" dirty="0">
                      <a:solidFill>
                        <a:schemeClr val="tx2"/>
                      </a:solidFill>
                      <a:latin typeface="Times New Roman" panose="02020603050405020304" pitchFamily="18" charset="0"/>
                      <a:sym typeface="Symbol" panose="05050102010706020507" pitchFamily="18" charset="2"/>
                    </a:rPr>
                    <a:t>_</a:t>
                  </a:r>
                </a:p>
              </p:txBody>
            </p:sp>
            <p:sp>
              <p:nvSpPr>
                <p:cNvPr id="36" name="Text Box 53"/>
                <p:cNvSpPr txBox="1">
                  <a:spLocks noChangeArrowheads="1"/>
                </p:cNvSpPr>
                <p:nvPr/>
              </p:nvSpPr>
              <p:spPr bwMode="auto">
                <a:xfrm>
                  <a:off x="1074" y="1055"/>
                  <a:ext cx="2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sz="2000" b="1" dirty="0">
                      <a:solidFill>
                        <a:schemeClr val="tx2"/>
                      </a:solidFill>
                      <a:latin typeface="Times New Roman" panose="02020603050405020304" pitchFamily="18" charset="0"/>
                      <a:sym typeface="Symbol" panose="05050102010706020507" pitchFamily="18" charset="2"/>
                    </a:rPr>
                    <a:t>+</a:t>
                  </a:r>
                </a:p>
              </p:txBody>
            </p:sp>
            <p:sp>
              <p:nvSpPr>
                <p:cNvPr id="37" name="Text Box 54"/>
                <p:cNvSpPr txBox="1">
                  <a:spLocks noChangeArrowheads="1"/>
                </p:cNvSpPr>
                <p:nvPr/>
              </p:nvSpPr>
              <p:spPr bwMode="auto">
                <a:xfrm>
                  <a:off x="638" y="706"/>
                  <a:ext cx="24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b="1" dirty="0">
                      <a:solidFill>
                        <a:srgbClr val="FF0000"/>
                      </a:solidFill>
                      <a:latin typeface="Times New Roman" panose="02020603050405020304" pitchFamily="18" charset="0"/>
                    </a:rPr>
                    <a:t>N</a:t>
                  </a:r>
                </a:p>
              </p:txBody>
            </p:sp>
            <p:sp>
              <p:nvSpPr>
                <p:cNvPr id="38" name="Text Box 55"/>
                <p:cNvSpPr txBox="1">
                  <a:spLocks noChangeArrowheads="1"/>
                </p:cNvSpPr>
                <p:nvPr/>
              </p:nvSpPr>
              <p:spPr bwMode="auto">
                <a:xfrm>
                  <a:off x="2721" y="704"/>
                  <a:ext cx="38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200" b="1" dirty="0">
                      <a:solidFill>
                        <a:srgbClr val="FF0000"/>
                      </a:solidFill>
                      <a:latin typeface="Times New Roman" panose="02020603050405020304" pitchFamily="18" charset="0"/>
                      <a:cs typeface="Times New Roman" panose="02020603050405020304" pitchFamily="18" charset="0"/>
                    </a:rPr>
                    <a:t>N'</a:t>
                  </a:r>
                </a:p>
              </p:txBody>
            </p:sp>
            <p:sp>
              <p:nvSpPr>
                <p:cNvPr id="39" name="Text Box 60"/>
                <p:cNvSpPr txBox="1">
                  <a:spLocks noChangeArrowheads="1"/>
                </p:cNvSpPr>
                <p:nvPr/>
              </p:nvSpPr>
              <p:spPr bwMode="auto">
                <a:xfrm>
                  <a:off x="3051" y="480"/>
                  <a:ext cx="21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i="1" dirty="0">
                      <a:latin typeface="Times New Roman" panose="02020603050405020304" pitchFamily="18" charset="0"/>
                    </a:rPr>
                    <a:t>Z</a:t>
                  </a:r>
                  <a:endParaRPr lang="en-US" altLang="zh-CN" sz="2200" dirty="0">
                    <a:latin typeface="Times New Roman" panose="02020603050405020304" pitchFamily="18" charset="0"/>
                  </a:endParaRPr>
                </a:p>
              </p:txBody>
            </p:sp>
            <p:sp>
              <p:nvSpPr>
                <p:cNvPr id="40" name="Text Box 61"/>
                <p:cNvSpPr txBox="1">
                  <a:spLocks noChangeArrowheads="1"/>
                </p:cNvSpPr>
                <p:nvPr/>
              </p:nvSpPr>
              <p:spPr bwMode="auto">
                <a:xfrm>
                  <a:off x="3077" y="1095"/>
                  <a:ext cx="21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i="1" dirty="0">
                      <a:latin typeface="Times New Roman" panose="02020603050405020304" pitchFamily="18" charset="0"/>
                    </a:rPr>
                    <a:t>Z</a:t>
                  </a:r>
                  <a:endParaRPr lang="en-US" altLang="zh-CN" sz="2200" dirty="0">
                    <a:latin typeface="Times New Roman" panose="02020603050405020304" pitchFamily="18" charset="0"/>
                  </a:endParaRPr>
                </a:p>
              </p:txBody>
            </p:sp>
            <p:sp>
              <p:nvSpPr>
                <p:cNvPr id="41" name="Text Box 62"/>
                <p:cNvSpPr txBox="1">
                  <a:spLocks noChangeArrowheads="1"/>
                </p:cNvSpPr>
                <p:nvPr/>
              </p:nvSpPr>
              <p:spPr bwMode="auto">
                <a:xfrm>
                  <a:off x="2674" y="1083"/>
                  <a:ext cx="21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200" i="1" dirty="0">
                      <a:latin typeface="Times New Roman" panose="02020603050405020304" pitchFamily="18" charset="0"/>
                    </a:rPr>
                    <a:t>Z</a:t>
                  </a:r>
                  <a:endParaRPr lang="en-US" altLang="zh-CN" sz="2200" dirty="0">
                    <a:latin typeface="Times New Roman" panose="02020603050405020304" pitchFamily="18" charset="0"/>
                  </a:endParaRPr>
                </a:p>
              </p:txBody>
            </p:sp>
            <p:graphicFrame>
              <p:nvGraphicFramePr>
                <p:cNvPr id="42" name="对象 28707"/>
                <p:cNvGraphicFramePr>
                  <a:graphicFrameLocks noChangeAspect="1"/>
                </p:cNvGraphicFramePr>
                <p:nvPr/>
              </p:nvGraphicFramePr>
              <p:xfrm>
                <a:off x="255" y="296"/>
                <a:ext cx="268" cy="385"/>
              </p:xfrm>
              <a:graphic>
                <a:graphicData uri="http://schemas.openxmlformats.org/presentationml/2006/ole">
                  <mc:AlternateContent xmlns:mc="http://schemas.openxmlformats.org/markup-compatibility/2006">
                    <mc:Choice xmlns:v="urn:schemas-microsoft-com:vml" Requires="v">
                      <p:oleObj spid="_x0000_s143852" name="公式" r:id="rId7" imgW="5181600" imgH="7315200" progId="Equation.3">
                        <p:embed/>
                      </p:oleObj>
                    </mc:Choice>
                    <mc:Fallback>
                      <p:oleObj name="公式" r:id="rId7" imgW="5181600" imgH="7315200" progId="Equation.3">
                        <p:embed/>
                        <p:pic>
                          <p:nvPicPr>
                            <p:cNvPr id="0" name="对象 28707"/>
                            <p:cNvPicPr>
                              <a:picLocks noChangeAspect="1" noChangeArrowheads="1"/>
                            </p:cNvPicPr>
                            <p:nvPr/>
                          </p:nvPicPr>
                          <p:blipFill>
                            <a:blip r:embed="rId8"/>
                            <a:srcRect/>
                            <a:stretch>
                              <a:fillRect/>
                            </a:stretch>
                          </p:blipFill>
                          <p:spPr bwMode="auto">
                            <a:xfrm>
                              <a:off x="255" y="296"/>
                              <a:ext cx="268" cy="385"/>
                            </a:xfrm>
                            <a:prstGeom prst="rect">
                              <a:avLst/>
                            </a:prstGeom>
                            <a:noFill/>
                            <a:ln>
                              <a:noFill/>
                            </a:ln>
                          </p:spPr>
                        </p:pic>
                      </p:oleObj>
                    </mc:Fallback>
                  </mc:AlternateContent>
                </a:graphicData>
              </a:graphic>
            </p:graphicFrame>
            <p:graphicFrame>
              <p:nvGraphicFramePr>
                <p:cNvPr id="45" name="对象 28710"/>
                <p:cNvGraphicFramePr>
                  <a:graphicFrameLocks noChangeAspect="1"/>
                </p:cNvGraphicFramePr>
                <p:nvPr/>
              </p:nvGraphicFramePr>
              <p:xfrm>
                <a:off x="1819" y="-127"/>
                <a:ext cx="281" cy="400"/>
              </p:xfrm>
              <a:graphic>
                <a:graphicData uri="http://schemas.openxmlformats.org/presentationml/2006/ole">
                  <mc:AlternateContent xmlns:mc="http://schemas.openxmlformats.org/markup-compatibility/2006">
                    <mc:Choice xmlns:v="urn:schemas-microsoft-com:vml" Requires="v">
                      <p:oleObj spid="_x0000_s143853" name="公式" r:id="rId9" imgW="4267200" imgH="7315200" progId="Equation.3">
                        <p:embed/>
                      </p:oleObj>
                    </mc:Choice>
                    <mc:Fallback>
                      <p:oleObj name="公式" r:id="rId9" imgW="4267200" imgH="7315200" progId="Equation.3">
                        <p:embed/>
                        <p:pic>
                          <p:nvPicPr>
                            <p:cNvPr id="0" name="对象 28710"/>
                            <p:cNvPicPr>
                              <a:picLocks noChangeAspect="1" noChangeArrowheads="1"/>
                            </p:cNvPicPr>
                            <p:nvPr/>
                          </p:nvPicPr>
                          <p:blipFill>
                            <a:blip r:embed="rId10"/>
                            <a:srcRect/>
                            <a:stretch>
                              <a:fillRect/>
                            </a:stretch>
                          </p:blipFill>
                          <p:spPr bwMode="auto">
                            <a:xfrm>
                              <a:off x="1819" y="-127"/>
                              <a:ext cx="281" cy="400"/>
                            </a:xfrm>
                            <a:prstGeom prst="rect">
                              <a:avLst/>
                            </a:prstGeom>
                            <a:noFill/>
                            <a:ln>
                              <a:noFill/>
                            </a:ln>
                          </p:spPr>
                        </p:pic>
                      </p:oleObj>
                    </mc:Fallback>
                  </mc:AlternateContent>
                </a:graphicData>
              </a:graphic>
            </p:graphicFrame>
            <p:sp>
              <p:nvSpPr>
                <p:cNvPr id="48" name="Rectangle 73"/>
                <p:cNvSpPr>
                  <a:spLocks noChangeArrowheads="1"/>
                </p:cNvSpPr>
                <p:nvPr/>
              </p:nvSpPr>
              <p:spPr bwMode="auto">
                <a:xfrm>
                  <a:off x="2937" y="478"/>
                  <a:ext cx="102" cy="272"/>
                </a:xfrm>
                <a:prstGeom prst="rect">
                  <a:avLst/>
                </a:prstGeom>
                <a:solidFill>
                  <a:schemeClr val="accent1"/>
                </a:solidFill>
                <a:ln w="28575">
                  <a:solidFill>
                    <a:schemeClr val="tx1"/>
                  </a:solidFill>
                  <a:miter lim="800000"/>
                </a:ln>
              </p:spPr>
              <p:txBody>
                <a:bodyPr wrap="none" anchor="ctr"/>
                <a:lstStyle/>
                <a:p>
                  <a:pPr>
                    <a:spcBef>
                      <a:spcPct val="50000"/>
                    </a:spcBef>
                  </a:pPr>
                  <a:endParaRPr lang="zh-CN" altLang="en-US">
                    <a:latin typeface="Times New Roman" panose="02020603050405020304" pitchFamily="18" charset="0"/>
                  </a:endParaRPr>
                </a:p>
              </p:txBody>
            </p:sp>
            <p:sp>
              <p:nvSpPr>
                <p:cNvPr id="49" name="Rectangle 74"/>
                <p:cNvSpPr>
                  <a:spLocks noChangeArrowheads="1"/>
                </p:cNvSpPr>
                <p:nvPr/>
              </p:nvSpPr>
              <p:spPr bwMode="auto">
                <a:xfrm rot="7200000">
                  <a:off x="3180" y="925"/>
                  <a:ext cx="102" cy="272"/>
                </a:xfrm>
                <a:prstGeom prst="rect">
                  <a:avLst/>
                </a:prstGeom>
                <a:solidFill>
                  <a:schemeClr val="accent1"/>
                </a:solidFill>
                <a:ln w="28575">
                  <a:solidFill>
                    <a:schemeClr val="tx1"/>
                  </a:solidFill>
                  <a:miter lim="800000"/>
                </a:ln>
              </p:spPr>
              <p:txBody>
                <a:bodyPr wrap="none" anchor="ctr"/>
                <a:lstStyle/>
                <a:p>
                  <a:pPr>
                    <a:spcBef>
                      <a:spcPct val="50000"/>
                    </a:spcBef>
                  </a:pPr>
                  <a:endParaRPr lang="zh-CN" altLang="en-US">
                    <a:latin typeface="Times New Roman" panose="02020603050405020304" pitchFamily="18" charset="0"/>
                  </a:endParaRPr>
                </a:p>
              </p:txBody>
            </p:sp>
            <p:sp>
              <p:nvSpPr>
                <p:cNvPr id="50" name="Rectangle 75"/>
                <p:cNvSpPr>
                  <a:spLocks noChangeArrowheads="1"/>
                </p:cNvSpPr>
                <p:nvPr/>
              </p:nvSpPr>
              <p:spPr bwMode="auto">
                <a:xfrm rot="-7200000">
                  <a:off x="2714" y="914"/>
                  <a:ext cx="102" cy="272"/>
                </a:xfrm>
                <a:prstGeom prst="rect">
                  <a:avLst/>
                </a:prstGeom>
                <a:solidFill>
                  <a:schemeClr val="accent1"/>
                </a:solidFill>
                <a:ln w="28575">
                  <a:solidFill>
                    <a:schemeClr val="tx1"/>
                  </a:solidFill>
                  <a:miter lim="800000"/>
                </a:ln>
              </p:spPr>
              <p:txBody>
                <a:bodyPr wrap="none" anchor="ctr"/>
                <a:lstStyle/>
                <a:p>
                  <a:pPr>
                    <a:spcBef>
                      <a:spcPct val="50000"/>
                    </a:spcBef>
                  </a:pPr>
                  <a:endParaRPr lang="zh-CN" altLang="en-US">
                    <a:latin typeface="Times New Roman" panose="02020603050405020304" pitchFamily="18" charset="0"/>
                  </a:endParaRPr>
                </a:p>
              </p:txBody>
            </p:sp>
            <p:sp>
              <p:nvSpPr>
                <p:cNvPr id="51" name="Text Box 76"/>
                <p:cNvSpPr txBox="1">
                  <a:spLocks noChangeArrowheads="1"/>
                </p:cNvSpPr>
                <p:nvPr/>
              </p:nvSpPr>
              <p:spPr bwMode="auto">
                <a:xfrm>
                  <a:off x="540" y="94"/>
                  <a:ext cx="6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000" b="1" dirty="0">
                      <a:solidFill>
                        <a:srgbClr val="FF0000"/>
                      </a:solidFill>
                      <a:latin typeface="Times New Roman" panose="02020603050405020304" pitchFamily="18" charset="0"/>
                    </a:rPr>
                    <a:t>U1</a:t>
                  </a:r>
                  <a:r>
                    <a:rPr lang="en-US" altLang="zh-CN" sz="2000" b="1" dirty="0">
                      <a:solidFill>
                        <a:srgbClr val="0070C0"/>
                      </a:solidFill>
                      <a:latin typeface="Times New Roman" panose="02020603050405020304" pitchFamily="18" charset="0"/>
                    </a:rPr>
                    <a:t>(L1)</a:t>
                  </a:r>
                </a:p>
              </p:txBody>
            </p:sp>
            <p:sp>
              <p:nvSpPr>
                <p:cNvPr id="52" name="Text Box 77"/>
                <p:cNvSpPr txBox="1">
                  <a:spLocks noChangeArrowheads="1"/>
                </p:cNvSpPr>
                <p:nvPr/>
              </p:nvSpPr>
              <p:spPr bwMode="auto">
                <a:xfrm>
                  <a:off x="827" y="1230"/>
                  <a:ext cx="43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solidFill>
                        <a:srgbClr val="FF0000"/>
                      </a:solidFill>
                      <a:latin typeface="Times New Roman" panose="02020603050405020304" pitchFamily="18" charset="0"/>
                    </a:rPr>
                    <a:t>V1</a:t>
                  </a:r>
                </a:p>
                <a:p>
                  <a:r>
                    <a:rPr lang="en-US" altLang="zh-CN" sz="2000" b="1" dirty="0">
                      <a:solidFill>
                        <a:srgbClr val="0070C0"/>
                      </a:solidFill>
                      <a:latin typeface="Times New Roman" panose="02020603050405020304" pitchFamily="18" charset="0"/>
                    </a:rPr>
                    <a:t>(L2)</a:t>
                  </a:r>
                  <a:endParaRPr lang="en-US" altLang="zh-CN" sz="2000" b="1" dirty="0">
                    <a:solidFill>
                      <a:srgbClr val="FF0000"/>
                    </a:solidFill>
                    <a:latin typeface="Times New Roman" panose="02020603050405020304" pitchFamily="18" charset="0"/>
                  </a:endParaRPr>
                </a:p>
              </p:txBody>
            </p:sp>
            <p:sp>
              <p:nvSpPr>
                <p:cNvPr id="53" name="Text Box 78"/>
                <p:cNvSpPr txBox="1">
                  <a:spLocks noChangeArrowheads="1"/>
                </p:cNvSpPr>
                <p:nvPr/>
              </p:nvSpPr>
              <p:spPr bwMode="auto">
                <a:xfrm>
                  <a:off x="-101" y="1182"/>
                  <a:ext cx="399"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b="1" dirty="0">
                      <a:solidFill>
                        <a:srgbClr val="FF0000"/>
                      </a:solidFill>
                      <a:latin typeface="Times New Roman" panose="02020603050405020304" pitchFamily="18" charset="0"/>
                    </a:rPr>
                    <a:t>W1</a:t>
                  </a:r>
                </a:p>
                <a:p>
                  <a:r>
                    <a:rPr lang="en-US" altLang="zh-CN" sz="2000" b="1" dirty="0">
                      <a:solidFill>
                        <a:srgbClr val="0070C0"/>
                      </a:solidFill>
                      <a:latin typeface="Times New Roman" panose="02020603050405020304" pitchFamily="18" charset="0"/>
                    </a:rPr>
                    <a:t>(L3)</a:t>
                  </a:r>
                  <a:endParaRPr lang="en-US" altLang="zh-CN" sz="2000" b="1" dirty="0">
                    <a:solidFill>
                      <a:srgbClr val="FF0000"/>
                    </a:solidFill>
                    <a:latin typeface="Times New Roman" panose="02020603050405020304" pitchFamily="18" charset="0"/>
                  </a:endParaRPr>
                </a:p>
                <a:p>
                  <a:endParaRPr lang="en-US" altLang="zh-CN" sz="2000" b="1" dirty="0">
                    <a:solidFill>
                      <a:srgbClr val="FF0000"/>
                    </a:solidFill>
                    <a:latin typeface="Times New Roman" panose="02020603050405020304" pitchFamily="18" charset="0"/>
                  </a:endParaRPr>
                </a:p>
              </p:txBody>
            </p:sp>
          </p:grpSp>
          <p:graphicFrame>
            <p:nvGraphicFramePr>
              <p:cNvPr id="61" name="对象 28710"/>
              <p:cNvGraphicFramePr>
                <a:graphicFrameLocks noChangeAspect="1"/>
              </p:cNvGraphicFramePr>
              <p:nvPr/>
            </p:nvGraphicFramePr>
            <p:xfrm>
              <a:off x="3339403" y="4514780"/>
              <a:ext cx="388937" cy="668330"/>
            </p:xfrm>
            <a:graphic>
              <a:graphicData uri="http://schemas.openxmlformats.org/presentationml/2006/ole">
                <mc:AlternateContent xmlns:mc="http://schemas.openxmlformats.org/markup-compatibility/2006">
                  <mc:Choice xmlns:v="urn:schemas-microsoft-com:vml" Requires="v">
                    <p:oleObj spid="_x0000_s143854" name="公式" r:id="rId11" imgW="4267200" imgH="7315200" progId="Equation.3">
                      <p:embed/>
                    </p:oleObj>
                  </mc:Choice>
                  <mc:Fallback>
                    <p:oleObj name="公式" r:id="rId11" imgW="4267200" imgH="7315200" progId="Equation.3">
                      <p:embed/>
                      <p:pic>
                        <p:nvPicPr>
                          <p:cNvPr id="0" name="对象 28710"/>
                          <p:cNvPicPr>
                            <a:picLocks noChangeAspect="1" noChangeArrowheads="1"/>
                          </p:cNvPicPr>
                          <p:nvPr/>
                        </p:nvPicPr>
                        <p:blipFill>
                          <a:blip r:embed="rId12"/>
                          <a:srcRect/>
                          <a:stretch>
                            <a:fillRect/>
                          </a:stretch>
                        </p:blipFill>
                        <p:spPr bwMode="auto">
                          <a:xfrm>
                            <a:off x="3339403" y="4514780"/>
                            <a:ext cx="388937" cy="668330"/>
                          </a:xfrm>
                          <a:prstGeom prst="rect">
                            <a:avLst/>
                          </a:prstGeom>
                          <a:noFill/>
                          <a:ln>
                            <a:noFill/>
                          </a:ln>
                        </p:spPr>
                      </p:pic>
                    </p:oleObj>
                  </mc:Fallback>
                </mc:AlternateContent>
              </a:graphicData>
            </a:graphic>
          </p:graphicFrame>
          <p:graphicFrame>
            <p:nvGraphicFramePr>
              <p:cNvPr id="62" name="对象 28710"/>
              <p:cNvGraphicFramePr>
                <a:graphicFrameLocks noChangeAspect="1"/>
              </p:cNvGraphicFramePr>
              <p:nvPr/>
            </p:nvGraphicFramePr>
            <p:xfrm>
              <a:off x="2959686" y="5159386"/>
              <a:ext cx="388937" cy="603021"/>
            </p:xfrm>
            <a:graphic>
              <a:graphicData uri="http://schemas.openxmlformats.org/presentationml/2006/ole">
                <mc:AlternateContent xmlns:mc="http://schemas.openxmlformats.org/markup-compatibility/2006">
                  <mc:Choice xmlns:v="urn:schemas-microsoft-com:vml" Requires="v">
                    <p:oleObj spid="_x0000_s143855" name="公式" r:id="rId13" imgW="4267200" imgH="7315200" progId="Equation.3">
                      <p:embed/>
                    </p:oleObj>
                  </mc:Choice>
                  <mc:Fallback>
                    <p:oleObj name="公式" r:id="rId13" imgW="4267200" imgH="7315200" progId="Equation.3">
                      <p:embed/>
                      <p:pic>
                        <p:nvPicPr>
                          <p:cNvPr id="0" name="对象 28710"/>
                          <p:cNvPicPr>
                            <a:picLocks noChangeAspect="1" noChangeArrowheads="1"/>
                          </p:cNvPicPr>
                          <p:nvPr/>
                        </p:nvPicPr>
                        <p:blipFill>
                          <a:blip r:embed="rId14"/>
                          <a:srcRect/>
                          <a:stretch>
                            <a:fillRect/>
                          </a:stretch>
                        </p:blipFill>
                        <p:spPr bwMode="auto">
                          <a:xfrm>
                            <a:off x="2959686" y="5159386"/>
                            <a:ext cx="388937" cy="603021"/>
                          </a:xfrm>
                          <a:prstGeom prst="rect">
                            <a:avLst/>
                          </a:prstGeom>
                          <a:noFill/>
                          <a:ln>
                            <a:noFill/>
                          </a:ln>
                        </p:spPr>
                      </p:pic>
                    </p:oleObj>
                  </mc:Fallback>
                </mc:AlternateContent>
              </a:graphicData>
            </a:graphic>
          </p:graphicFrame>
        </p:grpSp>
      </p:grpSp>
      <p:grpSp>
        <p:nvGrpSpPr>
          <p:cNvPr id="46" name="组合 45"/>
          <p:cNvGrpSpPr/>
          <p:nvPr/>
        </p:nvGrpSpPr>
        <p:grpSpPr>
          <a:xfrm>
            <a:off x="5502509" y="3204945"/>
            <a:ext cx="1843109" cy="725487"/>
            <a:chOff x="6239006" y="3453292"/>
            <a:chExt cx="1843109" cy="725487"/>
          </a:xfrm>
        </p:grpSpPr>
        <p:sp>
          <p:nvSpPr>
            <p:cNvPr id="9" name="右箭头 8"/>
            <p:cNvSpPr/>
            <p:nvPr/>
          </p:nvSpPr>
          <p:spPr>
            <a:xfrm>
              <a:off x="6239006" y="3453292"/>
              <a:ext cx="1843109" cy="725487"/>
            </a:xfrm>
            <a:prstGeom prst="rightArrow">
              <a:avLst/>
            </a:prstGeom>
            <a:solidFill>
              <a:srgbClr val="B3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6295222" y="3647608"/>
              <a:ext cx="178689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等电位</a:t>
              </a:r>
            </a:p>
          </p:txBody>
        </p:sp>
      </p:grpSp>
      <p:sp>
        <p:nvSpPr>
          <p:cNvPr id="65" name="文本框 64"/>
          <p:cNvSpPr txBox="1"/>
          <p:nvPr/>
        </p:nvSpPr>
        <p:spPr>
          <a:xfrm>
            <a:off x="6687501" y="4922129"/>
            <a:ext cx="5504499" cy="1569660"/>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先求出某相负载的相电压和相电流后，</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再根据</a:t>
            </a:r>
            <a:r>
              <a:rPr lang="zh-CN" altLang="en-US" sz="2400" b="1" dirty="0">
                <a:solidFill>
                  <a:srgbClr val="C00000"/>
                </a:solidFill>
                <a:latin typeface="仿宋" panose="02010609060101010101" pitchFamily="49" charset="-122"/>
                <a:ea typeface="仿宋" panose="02010609060101010101" pitchFamily="49" charset="-122"/>
              </a:rPr>
              <a:t>对称性</a:t>
            </a:r>
            <a:r>
              <a:rPr lang="zh-CN" altLang="en-US" sz="2400" b="1" dirty="0">
                <a:latin typeface="仿宋" panose="02010609060101010101" pitchFamily="49" charset="-122"/>
                <a:ea typeface="仿宋" panose="02010609060101010101" pitchFamily="49" charset="-122"/>
              </a:rPr>
              <a:t>和</a:t>
            </a:r>
            <a:r>
              <a:rPr lang="zh-CN" altLang="en-US" sz="2400" b="1" dirty="0">
                <a:solidFill>
                  <a:srgbClr val="C00000"/>
                </a:solidFill>
                <a:latin typeface="仿宋" panose="02010609060101010101" pitchFamily="49" charset="-122"/>
                <a:ea typeface="仿宋" panose="02010609060101010101" pitchFamily="49" charset="-122"/>
              </a:rPr>
              <a:t>线电压</a:t>
            </a:r>
            <a:r>
              <a:rPr lang="en-US" altLang="zh-CN" sz="2400" b="1" dirty="0">
                <a:solidFill>
                  <a:srgbClr val="C00000"/>
                </a:solidFill>
                <a:latin typeface="仿宋" panose="02010609060101010101" pitchFamily="49" charset="-122"/>
                <a:ea typeface="仿宋" panose="02010609060101010101" pitchFamily="49" charset="-122"/>
              </a:rPr>
              <a:t>(</a:t>
            </a:r>
            <a:r>
              <a:rPr lang="zh-CN" altLang="en-US" sz="2400" b="1" dirty="0">
                <a:solidFill>
                  <a:srgbClr val="C00000"/>
                </a:solidFill>
                <a:latin typeface="仿宋" panose="02010609060101010101" pitchFamily="49" charset="-122"/>
                <a:ea typeface="仿宋" panose="02010609060101010101" pitchFamily="49" charset="-122"/>
              </a:rPr>
              <a:t>电流</a:t>
            </a:r>
            <a:r>
              <a:rPr lang="en-US" altLang="zh-CN" sz="2400" b="1" dirty="0">
                <a:solidFill>
                  <a:srgbClr val="C00000"/>
                </a:solidFill>
                <a:latin typeface="仿宋" panose="02010609060101010101" pitchFamily="49" charset="-122"/>
                <a:ea typeface="仿宋" panose="02010609060101010101" pitchFamily="49" charset="-122"/>
              </a:rPr>
              <a:t>)</a:t>
            </a:r>
            <a:r>
              <a:rPr lang="zh-CN" altLang="en-US" sz="2400" b="1" dirty="0">
                <a:solidFill>
                  <a:srgbClr val="C00000"/>
                </a:solidFill>
                <a:latin typeface="仿宋" panose="02010609060101010101" pitchFamily="49" charset="-122"/>
                <a:ea typeface="仿宋" panose="02010609060101010101" pitchFamily="49" charset="-122"/>
              </a:rPr>
              <a:t>与相电压</a:t>
            </a:r>
            <a:r>
              <a:rPr lang="en-US" altLang="zh-CN" sz="2400" b="1" dirty="0">
                <a:solidFill>
                  <a:srgbClr val="C00000"/>
                </a:solidFill>
                <a:latin typeface="仿宋" panose="02010609060101010101" pitchFamily="49" charset="-122"/>
                <a:ea typeface="仿宋" panose="02010609060101010101" pitchFamily="49" charset="-122"/>
              </a:rPr>
              <a:t>(</a:t>
            </a:r>
            <a:r>
              <a:rPr lang="zh-CN" altLang="en-US" sz="2400" b="1" dirty="0">
                <a:solidFill>
                  <a:srgbClr val="C00000"/>
                </a:solidFill>
                <a:latin typeface="仿宋" panose="02010609060101010101" pitchFamily="49" charset="-122"/>
                <a:ea typeface="仿宋" panose="02010609060101010101" pitchFamily="49" charset="-122"/>
              </a:rPr>
              <a:t>电流</a:t>
            </a:r>
            <a:r>
              <a:rPr lang="en-US" altLang="zh-CN" sz="2400" b="1" dirty="0">
                <a:solidFill>
                  <a:srgbClr val="C00000"/>
                </a:solidFill>
                <a:latin typeface="仿宋" panose="02010609060101010101" pitchFamily="49" charset="-122"/>
                <a:ea typeface="仿宋" panose="02010609060101010101" pitchFamily="49" charset="-122"/>
              </a:rPr>
              <a:t>)</a:t>
            </a:r>
            <a:r>
              <a:rPr lang="zh-CN" altLang="en-US" sz="2400" b="1" dirty="0">
                <a:solidFill>
                  <a:srgbClr val="C00000"/>
                </a:solidFill>
                <a:latin typeface="仿宋" panose="02010609060101010101" pitchFamily="49" charset="-122"/>
                <a:ea typeface="仿宋" panose="02010609060101010101" pitchFamily="49" charset="-122"/>
              </a:rPr>
              <a:t>的关系</a:t>
            </a:r>
            <a:r>
              <a:rPr lang="zh-CN" altLang="en-US" sz="2400" b="1" dirty="0">
                <a:latin typeface="仿宋" panose="02010609060101010101" pitchFamily="49" charset="-122"/>
                <a:ea typeface="仿宋" panose="02010609060101010101" pitchFamily="49" charset="-122"/>
              </a:rPr>
              <a:t>，很容易得出其它两相的</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rPr>
              <a:t>结果。 </a:t>
            </a:r>
          </a:p>
        </p:txBody>
      </p:sp>
      <p:sp>
        <p:nvSpPr>
          <p:cNvPr id="69" name="文本框 68"/>
          <p:cNvSpPr txBox="1"/>
          <p:nvPr/>
        </p:nvSpPr>
        <p:spPr>
          <a:xfrm>
            <a:off x="262437" y="5127573"/>
            <a:ext cx="6198373" cy="1631216"/>
          </a:xfrm>
          <a:prstGeom prst="rect">
            <a:avLst/>
          </a:prstGeom>
          <a:noFill/>
        </p:spPr>
        <p:txBody>
          <a:bodyPr wrap="square" rtlCol="0">
            <a:spAutoFit/>
          </a:bodyPr>
          <a:lstStyle/>
          <a:p>
            <a:r>
              <a:rPr lang="zh-CN" altLang="en-US" sz="2000" u="sng" dirty="0">
                <a:solidFill>
                  <a:srgbClr val="002060"/>
                </a:solidFill>
                <a:latin typeface="+mn-ea"/>
              </a:rPr>
              <a:t>在分析负载星形连接的对称三相电路时，无论原来有无中线，都可以假想在电源中性点</a:t>
            </a:r>
            <a:r>
              <a:rPr lang="en-US" altLang="zh-CN" sz="2000" b="1" u="sng" dirty="0">
                <a:solidFill>
                  <a:srgbClr val="FF0000"/>
                </a:solidFill>
                <a:latin typeface="+mn-ea"/>
              </a:rPr>
              <a:t>N</a:t>
            </a:r>
            <a:r>
              <a:rPr lang="zh-CN" altLang="en-US" sz="2000" u="sng" dirty="0">
                <a:solidFill>
                  <a:srgbClr val="002060"/>
                </a:solidFill>
                <a:latin typeface="+mn-ea"/>
              </a:rPr>
              <a:t>和负载中性点</a:t>
            </a:r>
            <a:r>
              <a:rPr lang="en-US" altLang="zh-CN" sz="2000" b="1" u="sng" dirty="0">
                <a:solidFill>
                  <a:srgbClr val="FF0000"/>
                </a:solidFill>
                <a:latin typeface="+mn-ea"/>
              </a:rPr>
              <a:t>N</a:t>
            </a:r>
            <a:r>
              <a:rPr lang="zh-CN" altLang="en-US" sz="2000" b="1" u="sng" dirty="0">
                <a:solidFill>
                  <a:srgbClr val="FF0000"/>
                </a:solidFill>
                <a:latin typeface="+mn-ea"/>
              </a:rPr>
              <a:t>’</a:t>
            </a:r>
            <a:r>
              <a:rPr lang="en-US" altLang="zh-CN" sz="2000" u="sng" dirty="0">
                <a:solidFill>
                  <a:srgbClr val="002060"/>
                </a:solidFill>
                <a:latin typeface="+mn-ea"/>
              </a:rPr>
              <a:t> </a:t>
            </a:r>
            <a:r>
              <a:rPr lang="zh-CN" altLang="en-US" sz="2000" u="sng" dirty="0">
                <a:solidFill>
                  <a:srgbClr val="002060"/>
                </a:solidFill>
                <a:latin typeface="+mn-ea"/>
              </a:rPr>
              <a:t>之间用一根理想导线连接起来，这对原电路没有任何影响。这样每一相就成为一个独立的单相电路。因此就可以将对称三相电路先简化为某一单相电路计算。</a:t>
            </a:r>
          </a:p>
        </p:txBody>
      </p:sp>
      <p:grpSp>
        <p:nvGrpSpPr>
          <p:cNvPr id="8" name="组合 7"/>
          <p:cNvGrpSpPr/>
          <p:nvPr/>
        </p:nvGrpSpPr>
        <p:grpSpPr>
          <a:xfrm>
            <a:off x="7569859" y="2647901"/>
            <a:ext cx="4314825" cy="2057400"/>
            <a:chOff x="7569859" y="2647901"/>
            <a:chExt cx="4314825" cy="2057400"/>
          </a:xfrm>
        </p:grpSpPr>
        <p:pic>
          <p:nvPicPr>
            <p:cNvPr id="7" name="图片 6"/>
            <p:cNvPicPr>
              <a:picLocks noChangeAspect="1"/>
            </p:cNvPicPr>
            <p:nvPr/>
          </p:nvPicPr>
          <p:blipFill>
            <a:blip r:embed="rId15"/>
            <a:stretch>
              <a:fillRect/>
            </a:stretch>
          </p:blipFill>
          <p:spPr>
            <a:xfrm>
              <a:off x="7569859" y="2647901"/>
              <a:ext cx="4314825" cy="2057400"/>
            </a:xfrm>
            <a:prstGeom prst="rect">
              <a:avLst/>
            </a:prstGeom>
          </p:spPr>
        </p:pic>
        <p:sp>
          <p:nvSpPr>
            <p:cNvPr id="70" name="Text Box 55"/>
            <p:cNvSpPr txBox="1">
              <a:spLocks noChangeArrowheads="1"/>
            </p:cNvSpPr>
            <p:nvPr/>
          </p:nvSpPr>
          <p:spPr bwMode="auto">
            <a:xfrm>
              <a:off x="10999303" y="3814713"/>
              <a:ext cx="6032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200" b="1" dirty="0">
                  <a:solidFill>
                    <a:srgbClr val="FF0000"/>
                  </a:solidFill>
                  <a:latin typeface="Times New Roman" panose="02020603050405020304" pitchFamily="18" charset="0"/>
                  <a:cs typeface="Times New Roman" panose="02020603050405020304" pitchFamily="18" charset="0"/>
                </a:rPr>
                <a:t>N'</a:t>
              </a:r>
            </a:p>
          </p:txBody>
        </p:sp>
        <p:sp>
          <p:nvSpPr>
            <p:cNvPr id="71" name="Text Box 55"/>
            <p:cNvSpPr txBox="1">
              <a:spLocks noChangeArrowheads="1"/>
            </p:cNvSpPr>
            <p:nvPr/>
          </p:nvSpPr>
          <p:spPr bwMode="auto">
            <a:xfrm>
              <a:off x="8225941" y="3840112"/>
              <a:ext cx="6032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200" b="1" dirty="0">
                  <a:solidFill>
                    <a:srgbClr val="FF0000"/>
                  </a:solidFill>
                  <a:latin typeface="Times New Roman" panose="02020603050405020304" pitchFamily="18" charset="0"/>
                  <a:cs typeface="Times New Roman" panose="02020603050405020304" pitchFamily="18" charset="0"/>
                </a:rPr>
                <a:t>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wipe(left)">
                                      <p:cBhvr>
                                        <p:cTn id="14" dur="500"/>
                                        <p:tgtEl>
                                          <p:spTgt spid="5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1000"/>
                                        <p:tgtEl>
                                          <p:spTgt spid="69"/>
                                        </p:tgtEl>
                                      </p:cBhvr>
                                    </p:animEffect>
                                    <p:anim calcmode="lin" valueType="num">
                                      <p:cBhvr>
                                        <p:cTn id="37" dur="1000" fill="hold"/>
                                        <p:tgtEl>
                                          <p:spTgt spid="69"/>
                                        </p:tgtEl>
                                        <p:attrNameLst>
                                          <p:attrName>ppt_x</p:attrName>
                                        </p:attrNameLst>
                                      </p:cBhvr>
                                      <p:tavLst>
                                        <p:tav tm="0">
                                          <p:val>
                                            <p:strVal val="#ppt_x"/>
                                          </p:val>
                                        </p:tav>
                                        <p:tav tm="100000">
                                          <p:val>
                                            <p:strVal val="#ppt_x"/>
                                          </p:val>
                                        </p:tav>
                                      </p:tavLst>
                                    </p:anim>
                                    <p:anim calcmode="lin" valueType="num">
                                      <p:cBhvr>
                                        <p:cTn id="38"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up)">
                                      <p:cBhvr>
                                        <p:cTn id="43" dur="1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8" grpId="0"/>
      <p:bldP spid="65" grpId="0"/>
      <p:bldP spid="6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279675" y="6446197"/>
            <a:ext cx="2743200" cy="365125"/>
          </a:xfrm>
        </p:spPr>
        <p:txBody>
          <a:bodyPr/>
          <a:lstStyle/>
          <a:p>
            <a:fld id="{435063AF-4828-4509-A510-9A5FFA849951}" type="slidenum">
              <a:rPr lang="zh-CN" altLang="en-US" sz="1600" smtClean="0"/>
              <a:t>19</a:t>
            </a:fld>
            <a:endParaRPr lang="zh-CN" altLang="en-US" sz="1600" dirty="0"/>
          </a:p>
        </p:txBody>
      </p:sp>
      <p:sp>
        <p:nvSpPr>
          <p:cNvPr id="5" name="文本框 4"/>
          <p:cNvSpPr txBox="1"/>
          <p:nvPr/>
        </p:nvSpPr>
        <p:spPr>
          <a:xfrm>
            <a:off x="3595480" y="-5970"/>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grpSp>
        <p:nvGrpSpPr>
          <p:cNvPr id="52" name="组合 51"/>
          <p:cNvGrpSpPr/>
          <p:nvPr/>
        </p:nvGrpSpPr>
        <p:grpSpPr>
          <a:xfrm>
            <a:off x="280522" y="959617"/>
            <a:ext cx="7440458" cy="4045156"/>
            <a:chOff x="400318" y="1013230"/>
            <a:chExt cx="8343900" cy="4381856"/>
          </a:xfrm>
        </p:grpSpPr>
        <p:grpSp>
          <p:nvGrpSpPr>
            <p:cNvPr id="51" name="组合 50"/>
            <p:cNvGrpSpPr/>
            <p:nvPr/>
          </p:nvGrpSpPr>
          <p:grpSpPr>
            <a:xfrm>
              <a:off x="400318" y="1013230"/>
              <a:ext cx="8343900" cy="4381856"/>
              <a:chOff x="400318" y="1013230"/>
              <a:chExt cx="8343900" cy="4381856"/>
            </a:xfrm>
          </p:grpSpPr>
          <p:pic>
            <p:nvPicPr>
              <p:cNvPr id="40" name="图片 39"/>
              <p:cNvPicPr>
                <a:picLocks noChangeAspect="1"/>
              </p:cNvPicPr>
              <p:nvPr/>
            </p:nvPicPr>
            <p:blipFill>
              <a:blip r:embed="rId2"/>
              <a:stretch>
                <a:fillRect/>
              </a:stretch>
            </p:blipFill>
            <p:spPr>
              <a:xfrm>
                <a:off x="400318" y="1013230"/>
                <a:ext cx="8343900" cy="4352925"/>
              </a:xfrm>
              <a:prstGeom prst="rect">
                <a:avLst/>
              </a:prstGeom>
              <a:effectLst>
                <a:outerShdw blurRad="50800" dist="38100" dir="2700000" algn="tl" rotWithShape="0">
                  <a:prstClr val="black">
                    <a:alpha val="40000"/>
                  </a:prstClr>
                </a:outerShdw>
              </a:effectLst>
            </p:spPr>
          </p:pic>
          <p:sp>
            <p:nvSpPr>
              <p:cNvPr id="30" name="Line 40"/>
              <p:cNvSpPr>
                <a:spLocks noChangeShapeType="1"/>
              </p:cNvSpPr>
              <p:nvPr/>
            </p:nvSpPr>
            <p:spPr bwMode="auto">
              <a:xfrm>
                <a:off x="2840111" y="1461257"/>
                <a:ext cx="324000" cy="0"/>
              </a:xfrm>
              <a:prstGeom prst="line">
                <a:avLst/>
              </a:prstGeom>
              <a:noFill/>
              <a:ln w="19050">
                <a:solidFill>
                  <a:srgbClr val="FF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6" name="Line 40"/>
              <p:cNvSpPr>
                <a:spLocks noChangeShapeType="1"/>
              </p:cNvSpPr>
              <p:nvPr/>
            </p:nvSpPr>
            <p:spPr bwMode="auto">
              <a:xfrm>
                <a:off x="2833224" y="2113187"/>
                <a:ext cx="323999" cy="0"/>
              </a:xfrm>
              <a:prstGeom prst="line">
                <a:avLst/>
              </a:prstGeom>
              <a:noFill/>
              <a:ln w="19050">
                <a:solidFill>
                  <a:srgbClr val="FF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7" name="Line 40"/>
              <p:cNvSpPr>
                <a:spLocks noChangeShapeType="1"/>
              </p:cNvSpPr>
              <p:nvPr/>
            </p:nvSpPr>
            <p:spPr bwMode="auto">
              <a:xfrm>
                <a:off x="2865835" y="1782162"/>
                <a:ext cx="323999" cy="0"/>
              </a:xfrm>
              <a:prstGeom prst="line">
                <a:avLst/>
              </a:prstGeom>
              <a:noFill/>
              <a:ln w="19050">
                <a:solidFill>
                  <a:srgbClr val="FF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9" name="Text Box 124"/>
              <p:cNvSpPr txBox="1">
                <a:spLocks noChangeArrowheads="1"/>
              </p:cNvSpPr>
              <p:nvPr/>
            </p:nvSpPr>
            <p:spPr bwMode="auto">
              <a:xfrm>
                <a:off x="5739585" y="4561600"/>
                <a:ext cx="2714974" cy="83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200" b="1" dirty="0">
                    <a:solidFill>
                      <a:srgbClr val="0070C0"/>
                    </a:solidFill>
                    <a:latin typeface="华文琥珀" panose="02010800040101010101" pitchFamily="2" charset="-122"/>
                    <a:ea typeface="华文琥珀" panose="02010800040101010101" pitchFamily="2" charset="-122"/>
                  </a:rPr>
                  <a:t>√</a:t>
                </a:r>
                <a:r>
                  <a:rPr lang="zh-CN" altLang="en-US" sz="2200" b="1" dirty="0">
                    <a:solidFill>
                      <a:srgbClr val="0070C0"/>
                    </a:solidFill>
                    <a:latin typeface="华文楷体" panose="02010600040101010101" pitchFamily="2" charset="-122"/>
                    <a:ea typeface="华文楷体" panose="02010600040101010101" pitchFamily="2" charset="-122"/>
                  </a:rPr>
                  <a:t>每个白炽灯</a:t>
                </a:r>
                <a:r>
                  <a:rPr lang="en-US" altLang="zh-CN" sz="2200" b="1" dirty="0">
                    <a:solidFill>
                      <a:srgbClr val="0070C0"/>
                    </a:solidFill>
                    <a:latin typeface="华文楷体" panose="02010600040101010101" pitchFamily="2" charset="-122"/>
                    <a:ea typeface="华文楷体" panose="02010600040101010101" pitchFamily="2" charset="-122"/>
                  </a:rPr>
                  <a:t>(</a:t>
                </a:r>
                <a:r>
                  <a:rPr lang="en-US" altLang="zh-CN" sz="2200" b="1" i="1" dirty="0">
                    <a:solidFill>
                      <a:srgbClr val="0070C0"/>
                    </a:solidFill>
                    <a:ea typeface="华文楷体" panose="02010600040101010101" pitchFamily="2" charset="-122"/>
                    <a:cs typeface="Times New Roman" panose="02020603050405020304" pitchFamily="18" charset="0"/>
                  </a:rPr>
                  <a:t>R</a:t>
                </a:r>
                <a:r>
                  <a:rPr lang="en-US" altLang="zh-CN" sz="2200" b="1" dirty="0">
                    <a:solidFill>
                      <a:srgbClr val="0070C0"/>
                    </a:solidFill>
                    <a:latin typeface="华文楷体" panose="02010600040101010101" pitchFamily="2" charset="-122"/>
                    <a:ea typeface="华文楷体" panose="02010600040101010101" pitchFamily="2" charset="-122"/>
                  </a:rPr>
                  <a:t>)</a:t>
                </a:r>
                <a:r>
                  <a:rPr lang="zh-CN" altLang="en-US" sz="2200" b="1" dirty="0">
                    <a:solidFill>
                      <a:srgbClr val="0070C0"/>
                    </a:solidFill>
                    <a:latin typeface="华文楷体" panose="02010600040101010101" pitchFamily="2" charset="-122"/>
                    <a:ea typeface="华文楷体" panose="02010600040101010101" pitchFamily="2" charset="-122"/>
                  </a:rPr>
                  <a:t>：</a:t>
                </a:r>
                <a:endParaRPr lang="en-US" altLang="zh-CN" sz="2200" b="1" dirty="0">
                  <a:solidFill>
                    <a:srgbClr val="0070C0"/>
                  </a:solidFill>
                  <a:latin typeface="华文楷体" panose="02010600040101010101" pitchFamily="2" charset="-122"/>
                  <a:ea typeface="华文楷体" panose="02010600040101010101" pitchFamily="2" charset="-122"/>
                </a:endParaRPr>
              </a:p>
              <a:p>
                <a:pPr>
                  <a:spcBef>
                    <a:spcPct val="0"/>
                  </a:spcBef>
                  <a:buNone/>
                </a:pPr>
                <a:r>
                  <a:rPr lang="en-US" altLang="zh-CN" sz="2200" b="1" dirty="0">
                    <a:solidFill>
                      <a:srgbClr val="0070C0"/>
                    </a:solidFill>
                    <a:latin typeface="华文楷体" panose="02010600040101010101" pitchFamily="2" charset="-122"/>
                    <a:ea typeface="华文楷体" panose="02010600040101010101" pitchFamily="2" charset="-122"/>
                  </a:rPr>
                  <a:t>        </a:t>
                </a:r>
                <a:r>
                  <a:rPr lang="zh-CN" altLang="zh-CN" sz="2200" b="1" dirty="0">
                    <a:solidFill>
                      <a:srgbClr val="0070C0"/>
                    </a:solidFill>
                    <a:latin typeface="华文楷体" panose="02010600040101010101" pitchFamily="2" charset="-122"/>
                    <a:ea typeface="华文楷体" panose="02010600040101010101" pitchFamily="2" charset="-122"/>
                  </a:rPr>
                  <a:t>220</a:t>
                </a:r>
                <a:r>
                  <a:rPr lang="en-US" altLang="zh-CN" sz="2200" b="1" dirty="0">
                    <a:solidFill>
                      <a:srgbClr val="0070C0"/>
                    </a:solidFill>
                    <a:latin typeface="华文楷体" panose="02010600040101010101" pitchFamily="2" charset="-122"/>
                    <a:ea typeface="华文楷体" panose="02010600040101010101" pitchFamily="2" charset="-122"/>
                  </a:rPr>
                  <a:t>V/100W</a:t>
                </a:r>
                <a:endParaRPr lang="zh-CN" altLang="zh-CN" sz="2200" b="1" dirty="0">
                  <a:solidFill>
                    <a:srgbClr val="0070C0"/>
                  </a:solidFill>
                  <a:latin typeface="华文楷体" panose="02010600040101010101" pitchFamily="2" charset="-122"/>
                  <a:ea typeface="华文楷体" panose="02010600040101010101" pitchFamily="2" charset="-122"/>
                </a:endParaRPr>
              </a:p>
            </p:txBody>
          </p:sp>
          <mc:AlternateContent xmlns:mc="http://schemas.openxmlformats.org/markup-compatibility/2006" xmlns:a14="http://schemas.microsoft.com/office/drawing/2010/main">
            <mc:Choice Requires="a14">
              <p:sp>
                <p:nvSpPr>
                  <p:cNvPr id="42" name="矩形 41"/>
                  <p:cNvSpPr/>
                  <p:nvPr/>
                </p:nvSpPr>
                <p:spPr>
                  <a:xfrm>
                    <a:off x="2507988" y="1504753"/>
                    <a:ext cx="449098" cy="3779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C00000"/>
                                  </a:solidFill>
                                  <a:latin typeface="Cambria Math" panose="02040503050406030204" pitchFamily="18" charset="0"/>
                                </a:rPr>
                              </m:ctrlPr>
                            </m:sSubPr>
                            <m:e>
                              <m:acc>
                                <m:accPr>
                                  <m:chr m:val="̇"/>
                                  <m:ctrlPr>
                                    <a:rPr lang="en-US" altLang="zh-CN" b="1" i="1">
                                      <a:solidFill>
                                        <a:srgbClr val="C00000"/>
                                      </a:solidFill>
                                      <a:latin typeface="Cambria Math" panose="02040503050406030204" pitchFamily="18" charset="0"/>
                                    </a:rPr>
                                  </m:ctrlPr>
                                </m:accPr>
                                <m:e>
                                  <m:r>
                                    <a:rPr lang="en-US" altLang="zh-CN" b="1" i="1">
                                      <a:solidFill>
                                        <a:srgbClr val="C00000"/>
                                      </a:solidFill>
                                      <a:latin typeface="Cambria Math" panose="02040503050406030204" pitchFamily="18" charset="0"/>
                                    </a:rPr>
                                    <m:t>𝑰</m:t>
                                  </m:r>
                                </m:e>
                              </m:acc>
                            </m:e>
                            <m:sub>
                              <m:r>
                                <a:rPr lang="en-US" altLang="zh-CN" b="1" i="1">
                                  <a:solidFill>
                                    <a:srgbClr val="C00000"/>
                                  </a:solidFill>
                                  <a:latin typeface="Cambria Math" panose="02040503050406030204" pitchFamily="18" charset="0"/>
                                </a:rPr>
                                <m:t>𝟐</m:t>
                              </m:r>
                            </m:sub>
                          </m:sSub>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2507988" y="1504753"/>
                    <a:ext cx="449098" cy="377988"/>
                  </a:xfrm>
                  <a:prstGeom prst="rect">
                    <a:avLst/>
                  </a:prstGeom>
                  <a:blipFill rotWithShape="1">
                    <a:blip r:embed="rId3"/>
                    <a:stretch>
                      <a:fillRect b="-1052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3" name="矩形 42"/>
                  <p:cNvSpPr/>
                  <p:nvPr/>
                </p:nvSpPr>
                <p:spPr>
                  <a:xfrm>
                    <a:off x="2457086" y="1829551"/>
                    <a:ext cx="449097" cy="3779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solidFill>
                                    <a:srgbClr val="C00000"/>
                                  </a:solidFill>
                                  <a:latin typeface="Cambria Math" panose="02040503050406030204" pitchFamily="18" charset="0"/>
                                </a:rPr>
                              </m:ctrlPr>
                            </m:sSubPr>
                            <m:e>
                              <m:acc>
                                <m:accPr>
                                  <m:chr m:val="̇"/>
                                  <m:ctrlPr>
                                    <a:rPr lang="en-US" altLang="zh-CN" b="1" i="1">
                                      <a:solidFill>
                                        <a:srgbClr val="C00000"/>
                                      </a:solidFill>
                                      <a:latin typeface="Cambria Math" panose="02040503050406030204" pitchFamily="18" charset="0"/>
                                    </a:rPr>
                                  </m:ctrlPr>
                                </m:accPr>
                                <m:e>
                                  <m:r>
                                    <a:rPr lang="en-US" altLang="zh-CN" b="1" i="1">
                                      <a:solidFill>
                                        <a:srgbClr val="C00000"/>
                                      </a:solidFill>
                                      <a:latin typeface="Cambria Math" panose="02040503050406030204" pitchFamily="18" charset="0"/>
                                    </a:rPr>
                                    <m:t>𝑰</m:t>
                                  </m:r>
                                </m:e>
                              </m:acc>
                            </m:e>
                            <m:sub>
                              <m:r>
                                <a:rPr lang="en-US" altLang="zh-CN" b="1" i="1">
                                  <a:solidFill>
                                    <a:srgbClr val="C00000"/>
                                  </a:solidFill>
                                  <a:latin typeface="Cambria Math" panose="02040503050406030204" pitchFamily="18" charset="0"/>
                                </a:rPr>
                                <m:t>𝟑</m:t>
                              </m:r>
                            </m:sub>
                          </m:sSub>
                        </m:oMath>
                      </m:oMathPara>
                    </a14:m>
                    <a:endParaRPr lang="zh-CN" altLang="en-US" dirty="0"/>
                  </a:p>
                </p:txBody>
              </p:sp>
            </mc:Choice>
            <mc:Fallback xmlns="">
              <p:sp>
                <p:nvSpPr>
                  <p:cNvPr id="43" name="矩形 42"/>
                  <p:cNvSpPr>
                    <a:spLocks noRot="1" noChangeAspect="1" noMove="1" noResize="1" noEditPoints="1" noAdjustHandles="1" noChangeArrowheads="1" noChangeShapeType="1" noTextEdit="1"/>
                  </p:cNvSpPr>
                  <p:nvPr/>
                </p:nvSpPr>
                <p:spPr>
                  <a:xfrm>
                    <a:off x="2457086" y="1829551"/>
                    <a:ext cx="449097" cy="377988"/>
                  </a:xfrm>
                  <a:prstGeom prst="rect">
                    <a:avLst/>
                  </a:prstGeom>
                  <a:blipFill rotWithShape="1">
                    <a:blip r:embed="rId3"/>
                    <a:stretch>
                      <a:fillRect b="-1052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3665140" y="4031931"/>
                    <a:ext cx="390213"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m:rPr>
                                  <m:sty m:val="p"/>
                                </m:rPr>
                                <a:rPr lang="en-US" altLang="zh-CN" sz="1600" i="1" smtClean="0">
                                  <a:solidFill>
                                    <a:srgbClr val="FF0000"/>
                                  </a:solidFill>
                                  <a:latin typeface="Cambria Math" panose="02040503050406030204" pitchFamily="18" charset="0"/>
                                </a:rPr>
                                <m:t>N</m:t>
                              </m:r>
                            </m:e>
                            <m:sub>
                              <m:r>
                                <a:rPr lang="en-US" altLang="zh-CN" sz="1600" i="1">
                                  <a:solidFill>
                                    <a:srgbClr val="FF0000"/>
                                  </a:solidFill>
                                  <a:latin typeface="Cambria Math" panose="02040503050406030204" pitchFamily="18" charset="0"/>
                                </a:rPr>
                                <m:t>1</m:t>
                              </m:r>
                            </m:sub>
                          </m:sSub>
                        </m:oMath>
                      </m:oMathPara>
                    </a14:m>
                    <a:endParaRPr lang="zh-CN" altLang="en-US" sz="1600" dirty="0">
                      <a:solidFill>
                        <a:srgbClr val="FF0000"/>
                      </a:solidFill>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3665140" y="4031931"/>
                    <a:ext cx="390213" cy="338554"/>
                  </a:xfrm>
                  <a:prstGeom prst="rect">
                    <a:avLst/>
                  </a:prstGeom>
                  <a:blipFill rotWithShape="1">
                    <a:blip r:embed="rId3"/>
                    <a:stretch>
                      <a:fillRect r="-1754" b="-3922"/>
                    </a:stretch>
                  </a:blipFill>
                </p:spPr>
                <p:txBody>
                  <a:bodyPr/>
                  <a:lstStyle/>
                  <a:p>
                    <a:r>
                      <a:rPr lang="zh-CN" altLang="en-US">
                        <a:noFill/>
                      </a:rPr>
                      <a:t> </a:t>
                    </a:r>
                    <a:endParaRPr lang="zh-CN" altLang="en-US">
                      <a:noFill/>
                    </a:endParaRPr>
                  </a:p>
                </p:txBody>
              </p:sp>
            </mc:Fallback>
          </mc:AlternateContent>
        </p:grpSp>
        <mc:AlternateContent xmlns:mc="http://schemas.openxmlformats.org/markup-compatibility/2006" xmlns:a14="http://schemas.microsoft.com/office/drawing/2010/main">
          <mc:Choice Requires="a14">
            <p:sp>
              <p:nvSpPr>
                <p:cNvPr id="41" name="矩形 40"/>
                <p:cNvSpPr/>
                <p:nvPr/>
              </p:nvSpPr>
              <p:spPr>
                <a:xfrm>
                  <a:off x="2574483" y="1090105"/>
                  <a:ext cx="449098" cy="3779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acc>
                              <m:accPr>
                                <m:chr m:val="̇"/>
                                <m:ctrlPr>
                                  <a:rPr lang="en-US" altLang="zh-CN" b="1" i="1">
                                    <a:solidFill>
                                      <a:srgbClr val="C00000"/>
                                    </a:solidFill>
                                    <a:latin typeface="Cambria Math" panose="02040503050406030204" pitchFamily="18" charset="0"/>
                                  </a:rPr>
                                </m:ctrlPr>
                              </m:accPr>
                              <m:e>
                                <m:r>
                                  <a:rPr lang="en-US" altLang="zh-CN" b="1" i="1">
                                    <a:solidFill>
                                      <a:srgbClr val="C00000"/>
                                    </a:solidFill>
                                    <a:latin typeface="Cambria Math" panose="02040503050406030204" pitchFamily="18" charset="0"/>
                                  </a:rPr>
                                  <m:t>𝑰</m:t>
                                </m:r>
                              </m:e>
                            </m:acc>
                          </m:e>
                          <m:sub>
                            <m:r>
                              <a:rPr lang="en-US" altLang="zh-CN" b="1" i="1">
                                <a:solidFill>
                                  <a:srgbClr val="C00000"/>
                                </a:solidFill>
                                <a:latin typeface="Cambria Math" panose="02040503050406030204" pitchFamily="18" charset="0"/>
                              </a:rPr>
                              <m:t>𝟏</m:t>
                            </m:r>
                          </m:sub>
                        </m:sSub>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2574483" y="1090105"/>
                  <a:ext cx="449098" cy="377988"/>
                </a:xfrm>
                <a:prstGeom prst="rect">
                  <a:avLst/>
                </a:prstGeom>
                <a:blipFill rotWithShape="1">
                  <a:blip r:embed="rId3"/>
                  <a:stretch>
                    <a:fillRect b="-10526"/>
                  </a:stretch>
                </a:blipFill>
              </p:spPr>
              <p:txBody>
                <a:bodyPr/>
                <a:lstStyle/>
                <a:p>
                  <a:r>
                    <a:rPr lang="zh-CN" altLang="en-US">
                      <a:noFill/>
                    </a:rPr>
                    <a:t> </a:t>
                  </a:r>
                  <a:endParaRPr lang="zh-CN" altLang="en-US">
                    <a:noFill/>
                  </a:endParaRPr>
                </a:p>
              </p:txBody>
            </p:sp>
          </mc:Fallback>
        </mc:AlternateContent>
      </p:grpSp>
      <p:sp>
        <p:nvSpPr>
          <p:cNvPr id="44" name="文本框 43"/>
          <p:cNvSpPr txBox="1"/>
          <p:nvPr/>
        </p:nvSpPr>
        <p:spPr>
          <a:xfrm>
            <a:off x="975297" y="453843"/>
            <a:ext cx="1763624" cy="461665"/>
          </a:xfrm>
          <a:prstGeom prst="rect">
            <a:avLst/>
          </a:prstGeom>
          <a:noFill/>
        </p:spPr>
        <p:txBody>
          <a:bodyPr wrap="none" rtlCol="0">
            <a:spAutoFit/>
          </a:bodyPr>
          <a:lstStyle/>
          <a:p>
            <a:r>
              <a:rPr lang="en-US" altLang="zh-CN" sz="2400" dirty="0"/>
              <a:t>【</a:t>
            </a:r>
            <a:r>
              <a:rPr lang="zh-CN" altLang="en-US" sz="2400" dirty="0"/>
              <a:t>例</a:t>
            </a:r>
            <a:r>
              <a:rPr lang="en-US" altLang="zh-CN" sz="2400" dirty="0"/>
              <a:t>3-2-1】</a:t>
            </a:r>
            <a:endParaRPr lang="zh-CN" altLang="en-US" sz="2400" dirty="0"/>
          </a:p>
        </p:txBody>
      </p:sp>
      <p:grpSp>
        <p:nvGrpSpPr>
          <p:cNvPr id="2" name="组合 1"/>
          <p:cNvGrpSpPr/>
          <p:nvPr/>
        </p:nvGrpSpPr>
        <p:grpSpPr>
          <a:xfrm>
            <a:off x="2625083" y="487076"/>
            <a:ext cx="8026192" cy="480014"/>
            <a:chOff x="2101481" y="532536"/>
            <a:chExt cx="8026192" cy="480014"/>
          </a:xfrm>
        </p:grpSpPr>
        <p:sp>
          <p:nvSpPr>
            <p:cNvPr id="45" name="文本框 44"/>
            <p:cNvSpPr txBox="1"/>
            <p:nvPr/>
          </p:nvSpPr>
          <p:spPr>
            <a:xfrm>
              <a:off x="2101481" y="532536"/>
              <a:ext cx="6183103" cy="461665"/>
            </a:xfrm>
            <a:prstGeom prst="rect">
              <a:avLst/>
            </a:prstGeom>
            <a:noFill/>
          </p:spPr>
          <p:txBody>
            <a:bodyPr wrap="none" rtlCol="0">
              <a:spAutoFit/>
            </a:bodyPr>
            <a:lstStyle/>
            <a:p>
              <a:r>
                <a:rPr lang="zh-CN" altLang="en-US" sz="2400" dirty="0"/>
                <a:t>三相四线制</a:t>
              </a:r>
              <a:r>
                <a:rPr lang="en-US" altLang="zh-CN" sz="2400" dirty="0"/>
                <a:t>Y</a:t>
              </a:r>
              <a:r>
                <a:rPr lang="zh-CN" altLang="en-US" sz="2400" dirty="0"/>
                <a:t>接对称负载如图所示，求线电流</a:t>
              </a:r>
            </a:p>
          </p:txBody>
        </p:sp>
        <mc:AlternateContent xmlns:mc="http://schemas.openxmlformats.org/markup-compatibility/2006" xmlns:a14="http://schemas.microsoft.com/office/drawing/2010/main">
          <mc:Choice Requires="a14">
            <p:sp>
              <p:nvSpPr>
                <p:cNvPr id="46" name="矩形 45"/>
                <p:cNvSpPr/>
                <p:nvPr/>
              </p:nvSpPr>
              <p:spPr>
                <a:xfrm>
                  <a:off x="8111835" y="539344"/>
                  <a:ext cx="2015838" cy="473206"/>
                </a:xfrm>
                <a:prstGeom prst="rect">
                  <a:avLst/>
                </a:prstGeom>
              </p:spPr>
              <p:txBody>
                <a:bodyPr wrap="square">
                  <a:spAutoFit/>
                </a:bodyPr>
                <a:lstStyle/>
                <a:p>
                  <a14:m>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acc>
                            <m:accPr>
                              <m:chr m:val="̇"/>
                              <m:ctrlPr>
                                <a:rPr lang="en-US" altLang="zh-CN" sz="2400" b="1" i="1">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𝑰</m:t>
                              </m:r>
                            </m:e>
                          </m:acc>
                        </m:e>
                        <m:sub>
                          <m:r>
                            <a:rPr lang="en-US" altLang="zh-CN" sz="2400" b="1" i="1">
                              <a:solidFill>
                                <a:srgbClr val="C00000"/>
                              </a:solidFill>
                              <a:latin typeface="Cambria Math" panose="02040503050406030204" pitchFamily="18" charset="0"/>
                            </a:rPr>
                            <m:t>𝟏</m:t>
                          </m:r>
                        </m:sub>
                      </m:sSub>
                      <m:r>
                        <a:rPr lang="en-US" altLang="zh-CN" sz="2400" b="1" i="1">
                          <a:solidFill>
                            <a:srgbClr val="C00000"/>
                          </a:solidFill>
                          <a:latin typeface="Cambria Math" panose="02040503050406030204" pitchFamily="18" charset="0"/>
                        </a:rPr>
                        <m:t> </m:t>
                      </m:r>
                      <m:r>
                        <a:rPr lang="zh-CN" altLang="en-US"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 </m:t>
                      </m:r>
                      <m:sSub>
                        <m:sSubPr>
                          <m:ctrlPr>
                            <a:rPr lang="en-US" altLang="zh-CN" sz="2400" b="1" i="1">
                              <a:solidFill>
                                <a:srgbClr val="C00000"/>
                              </a:solidFill>
                              <a:latin typeface="Cambria Math" panose="02040503050406030204" pitchFamily="18" charset="0"/>
                            </a:rPr>
                          </m:ctrlPr>
                        </m:sSubPr>
                        <m:e>
                          <m:acc>
                            <m:accPr>
                              <m:chr m:val="̇"/>
                              <m:ctrlPr>
                                <a:rPr lang="en-US" altLang="zh-CN" sz="2400" b="1" i="1">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𝑰</m:t>
                              </m:r>
                            </m:e>
                          </m:acc>
                        </m:e>
                        <m:sub>
                          <m:r>
                            <a:rPr lang="en-US" altLang="zh-CN" sz="2400" b="1" i="1">
                              <a:solidFill>
                                <a:srgbClr val="C00000"/>
                              </a:solidFill>
                              <a:latin typeface="Cambria Math" panose="02040503050406030204" pitchFamily="18" charset="0"/>
                            </a:rPr>
                            <m:t>𝟐</m:t>
                          </m:r>
                        </m:sub>
                      </m:sSub>
                      <m:r>
                        <a:rPr lang="en-US" altLang="zh-CN" sz="2400" b="1" i="1" smtClean="0">
                          <a:solidFill>
                            <a:srgbClr val="C00000"/>
                          </a:solidFill>
                          <a:latin typeface="Cambria Math" panose="02040503050406030204" pitchFamily="18" charset="0"/>
                        </a:rPr>
                        <m:t>  </m:t>
                      </m:r>
                      <m:r>
                        <a:rPr lang="zh-CN" altLang="en-US" sz="2400" b="1" i="1">
                          <a:solidFill>
                            <a:srgbClr val="C00000"/>
                          </a:solidFill>
                          <a:latin typeface="Cambria Math" panose="02040503050406030204" pitchFamily="18" charset="0"/>
                        </a:rPr>
                        <m:t>，</m:t>
                      </m:r>
                      <m:sSub>
                        <m:sSubPr>
                          <m:ctrlPr>
                            <a:rPr lang="en-US" altLang="zh-CN" sz="2400" b="1" i="1">
                              <a:solidFill>
                                <a:srgbClr val="C00000"/>
                              </a:solidFill>
                              <a:latin typeface="Cambria Math" panose="02040503050406030204" pitchFamily="18" charset="0"/>
                            </a:rPr>
                          </m:ctrlPr>
                        </m:sSubPr>
                        <m:e>
                          <m:acc>
                            <m:accPr>
                              <m:chr m:val="̇"/>
                              <m:ctrlPr>
                                <a:rPr lang="en-US" altLang="zh-CN" sz="2400" b="1" i="1">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𝑰</m:t>
                              </m:r>
                            </m:e>
                          </m:acc>
                        </m:e>
                        <m:sub>
                          <m:r>
                            <a:rPr lang="en-US" altLang="zh-CN" sz="2400" b="1" i="1">
                              <a:solidFill>
                                <a:srgbClr val="C00000"/>
                              </a:solidFill>
                              <a:latin typeface="Cambria Math" panose="02040503050406030204" pitchFamily="18" charset="0"/>
                            </a:rPr>
                            <m:t>𝟑</m:t>
                          </m:r>
                        </m:sub>
                      </m:sSub>
                    </m:oMath>
                  </a14:m>
                  <a:r>
                    <a:rPr lang="zh-CN" altLang="en-US" sz="2400" dirty="0"/>
                    <a:t> 。</a:t>
                  </a:r>
                </a:p>
              </p:txBody>
            </p:sp>
          </mc:Choice>
          <mc:Fallback xmlns="">
            <p:sp>
              <p:nvSpPr>
                <p:cNvPr id="46" name="矩形 45"/>
                <p:cNvSpPr>
                  <a:spLocks noRot="1" noChangeAspect="1" noMove="1" noResize="1" noEditPoints="1" noAdjustHandles="1" noChangeArrowheads="1" noChangeShapeType="1" noTextEdit="1"/>
                </p:cNvSpPr>
                <p:nvPr/>
              </p:nvSpPr>
              <p:spPr>
                <a:xfrm>
                  <a:off x="8111835" y="539344"/>
                  <a:ext cx="2015838" cy="473206"/>
                </a:xfrm>
                <a:prstGeom prst="rect">
                  <a:avLst/>
                </a:prstGeom>
                <a:blipFill rotWithShape="1">
                  <a:blip r:embed="rId4"/>
                  <a:stretch>
                    <a:fillRect l="-909" t="-14103" r="-20000" b="-21795"/>
                  </a:stretch>
                </a:blipFill>
              </p:spPr>
              <p:txBody>
                <a:bodyPr/>
                <a:lstStyle/>
                <a:p>
                  <a:r>
                    <a:rPr lang="zh-CN" altLang="en-US">
                      <a:noFill/>
                    </a:rPr>
                    <a:t> </a:t>
                  </a:r>
                  <a:endParaRPr lang="zh-CN" altLang="en-US">
                    <a:noFill/>
                  </a:endParaRPr>
                </a:p>
              </p:txBody>
            </p:sp>
          </mc:Fallback>
        </mc:AlternateContent>
      </p:grpSp>
      <p:sp>
        <p:nvSpPr>
          <p:cNvPr id="58" name="矩形 57"/>
          <p:cNvSpPr/>
          <p:nvPr/>
        </p:nvSpPr>
        <p:spPr>
          <a:xfrm>
            <a:off x="3124323" y="3473169"/>
            <a:ext cx="304892" cy="307777"/>
          </a:xfrm>
          <a:prstGeom prst="rect">
            <a:avLst/>
          </a:prstGeom>
        </p:spPr>
        <p:txBody>
          <a:bodyPr wrap="none">
            <a:spAutoFit/>
          </a:bodyPr>
          <a:lstStyle/>
          <a:p>
            <a:r>
              <a:rPr lang="en-US" altLang="zh-CN" sz="1400" b="1" dirty="0">
                <a:solidFill>
                  <a:srgbClr val="0070C0"/>
                </a:solidFill>
                <a:latin typeface="Times New Roman" panose="02020603050405020304" pitchFamily="18" charset="0"/>
                <a:ea typeface="仿宋" panose="02010609060101010101" pitchFamily="49" charset="-122"/>
                <a:cs typeface="Times New Roman" panose="02020603050405020304" pitchFamily="18" charset="0"/>
              </a:rPr>
              <a:t>Z</a:t>
            </a:r>
            <a:endParaRPr lang="zh-CN" altLang="en-US" sz="1400" dirty="0"/>
          </a:p>
        </p:txBody>
      </p:sp>
      <p:sp>
        <p:nvSpPr>
          <p:cNvPr id="59" name="矩形 58"/>
          <p:cNvSpPr/>
          <p:nvPr/>
        </p:nvSpPr>
        <p:spPr>
          <a:xfrm>
            <a:off x="3497476" y="3668752"/>
            <a:ext cx="304892" cy="307777"/>
          </a:xfrm>
          <a:prstGeom prst="rect">
            <a:avLst/>
          </a:prstGeom>
        </p:spPr>
        <p:txBody>
          <a:bodyPr wrap="none">
            <a:spAutoFit/>
          </a:bodyPr>
          <a:lstStyle/>
          <a:p>
            <a:r>
              <a:rPr lang="en-US" altLang="zh-CN" sz="1400" b="1" dirty="0">
                <a:solidFill>
                  <a:srgbClr val="0070C0"/>
                </a:solidFill>
                <a:latin typeface="Times New Roman" panose="02020603050405020304" pitchFamily="18" charset="0"/>
                <a:ea typeface="仿宋" panose="02010609060101010101" pitchFamily="49" charset="-122"/>
                <a:cs typeface="Times New Roman" panose="02020603050405020304" pitchFamily="18" charset="0"/>
              </a:rPr>
              <a:t>Z</a:t>
            </a:r>
            <a:endParaRPr lang="zh-CN" altLang="en-US" sz="1400" dirty="0"/>
          </a:p>
        </p:txBody>
      </p:sp>
      <p:sp>
        <p:nvSpPr>
          <p:cNvPr id="60" name="矩形 59"/>
          <p:cNvSpPr/>
          <p:nvPr/>
        </p:nvSpPr>
        <p:spPr>
          <a:xfrm>
            <a:off x="3029070" y="3906995"/>
            <a:ext cx="262959" cy="307777"/>
          </a:xfrm>
          <a:prstGeom prst="rect">
            <a:avLst/>
          </a:prstGeom>
        </p:spPr>
        <p:txBody>
          <a:bodyPr wrap="square">
            <a:spAutoFit/>
          </a:bodyPr>
          <a:lstStyle/>
          <a:p>
            <a:r>
              <a:rPr lang="en-US" altLang="zh-CN" sz="1400" b="1" dirty="0">
                <a:solidFill>
                  <a:srgbClr val="0070C0"/>
                </a:solidFill>
                <a:latin typeface="Times New Roman" panose="02020603050405020304" pitchFamily="18" charset="0"/>
                <a:ea typeface="仿宋" panose="02010609060101010101" pitchFamily="49" charset="-122"/>
                <a:cs typeface="Times New Roman" panose="02020603050405020304" pitchFamily="18" charset="0"/>
              </a:rPr>
              <a:t>Z</a:t>
            </a:r>
            <a:endParaRPr lang="zh-CN" altLang="en-US" sz="1400" dirty="0"/>
          </a:p>
        </p:txBody>
      </p:sp>
      <mc:AlternateContent xmlns:mc="http://schemas.openxmlformats.org/markup-compatibility/2006" xmlns:a14="http://schemas.microsoft.com/office/drawing/2010/main">
        <mc:Choice Requires="a14">
          <p:sp>
            <p:nvSpPr>
              <p:cNvPr id="62" name="文本框 61"/>
              <p:cNvSpPr txBox="1"/>
              <p:nvPr/>
            </p:nvSpPr>
            <p:spPr>
              <a:xfrm>
                <a:off x="4877894" y="2010713"/>
                <a:ext cx="48025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solidFill>
                                <a:srgbClr val="FF0000"/>
                              </a:solidFill>
                              <a:latin typeface="Cambria Math" panose="02040503050406030204" pitchFamily="18" charset="0"/>
                            </a:rPr>
                          </m:ctrlPr>
                        </m:sSubPr>
                        <m:e>
                          <m:r>
                            <m:rPr>
                              <m:sty m:val="p"/>
                            </m:rPr>
                            <a:rPr lang="en-US" altLang="zh-CN" sz="1600" i="1" smtClean="0">
                              <a:solidFill>
                                <a:srgbClr val="FF0000"/>
                              </a:solidFill>
                              <a:latin typeface="Cambria Math" panose="02040503050406030204" pitchFamily="18" charset="0"/>
                            </a:rPr>
                            <m:t>N</m:t>
                          </m:r>
                        </m:e>
                        <m:sub>
                          <m:r>
                            <a:rPr lang="en-US" altLang="zh-CN" sz="1600" i="1">
                              <a:solidFill>
                                <a:srgbClr val="FF0000"/>
                              </a:solidFill>
                              <a:latin typeface="Cambria Math" panose="02040503050406030204" pitchFamily="18" charset="0"/>
                            </a:rPr>
                            <m:t>2</m:t>
                          </m:r>
                        </m:sub>
                      </m:sSub>
                    </m:oMath>
                  </m:oMathPara>
                </a14:m>
                <a:endParaRPr lang="zh-CN" altLang="en-US" sz="1600" dirty="0">
                  <a:solidFill>
                    <a:srgbClr val="FF0000"/>
                  </a:solidFill>
                </a:endParaRPr>
              </a:p>
            </p:txBody>
          </p:sp>
        </mc:Choice>
        <mc:Fallback xmlns="">
          <p:sp>
            <p:nvSpPr>
              <p:cNvPr id="62" name="文本框 61"/>
              <p:cNvSpPr txBox="1">
                <a:spLocks noRot="1" noChangeAspect="1" noMove="1" noResize="1" noEditPoints="1" noAdjustHandles="1" noChangeArrowheads="1" noChangeShapeType="1" noTextEdit="1"/>
              </p:cNvSpPr>
              <p:nvPr/>
            </p:nvSpPr>
            <p:spPr>
              <a:xfrm>
                <a:off x="4877894" y="2010713"/>
                <a:ext cx="480255" cy="338554"/>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pic>
        <p:nvPicPr>
          <p:cNvPr id="65" name="图片 64"/>
          <p:cNvPicPr>
            <a:picLocks noChangeAspect="1"/>
          </p:cNvPicPr>
          <p:nvPr/>
        </p:nvPicPr>
        <p:blipFill>
          <a:blip r:embed="rId6"/>
          <a:stretch>
            <a:fillRect/>
          </a:stretch>
        </p:blipFill>
        <p:spPr>
          <a:xfrm>
            <a:off x="7893770" y="1158577"/>
            <a:ext cx="4129105" cy="2131966"/>
          </a:xfrm>
          <a:prstGeom prst="rect">
            <a:avLst/>
          </a:prstGeom>
          <a:ln w="28575">
            <a:solidFill>
              <a:srgbClr val="C00000"/>
            </a:solidFill>
            <a:prstDash val="sysDot"/>
          </a:ln>
        </p:spPr>
      </p:pic>
      <p:sp>
        <p:nvSpPr>
          <p:cNvPr id="63" name="文本框 62"/>
          <p:cNvSpPr txBox="1"/>
          <p:nvPr/>
        </p:nvSpPr>
        <p:spPr>
          <a:xfrm>
            <a:off x="8650345" y="2829220"/>
            <a:ext cx="3130985" cy="400110"/>
          </a:xfrm>
          <a:prstGeom prst="rect">
            <a:avLst/>
          </a:prstGeom>
          <a:noFill/>
          <a:ln>
            <a:noFill/>
          </a:ln>
        </p:spPr>
        <p:txBody>
          <a:bodyPr wrap="none" rtlCol="0">
            <a:spAutoFit/>
          </a:bodyPr>
          <a:lstStyle/>
          <a:p>
            <a:r>
              <a:rPr lang="zh-CN" altLang="en-US"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简化为单相</a:t>
            </a:r>
            <a:r>
              <a:rPr lang="en-US" altLang="zh-CN"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(U</a:t>
            </a:r>
            <a:r>
              <a:rPr lang="zh-CN" altLang="en-US"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相</a:t>
            </a:r>
            <a:r>
              <a:rPr lang="en-US" altLang="zh-CN"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a:t>
            </a:r>
            <a:r>
              <a:rPr lang="zh-CN" altLang="en-US"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等效电路 </a:t>
            </a:r>
          </a:p>
        </p:txBody>
      </p:sp>
      <p:grpSp>
        <p:nvGrpSpPr>
          <p:cNvPr id="3" name="组合 2"/>
          <p:cNvGrpSpPr/>
          <p:nvPr/>
        </p:nvGrpSpPr>
        <p:grpSpPr>
          <a:xfrm>
            <a:off x="9504327" y="1711990"/>
            <a:ext cx="489749" cy="572813"/>
            <a:chOff x="9504327" y="1711990"/>
            <a:chExt cx="489749" cy="572813"/>
          </a:xfrm>
        </p:grpSpPr>
        <p:sp>
          <p:nvSpPr>
            <p:cNvPr id="66" name="Line 40"/>
            <p:cNvSpPr>
              <a:spLocks noChangeShapeType="1"/>
            </p:cNvSpPr>
            <p:nvPr/>
          </p:nvSpPr>
          <p:spPr bwMode="auto">
            <a:xfrm rot="5400000" flipV="1">
              <a:off x="9690633" y="1945990"/>
              <a:ext cx="468000" cy="0"/>
            </a:xfrm>
            <a:prstGeom prst="line">
              <a:avLst/>
            </a:prstGeom>
            <a:noFill/>
            <a:ln w="19050">
              <a:solidFill>
                <a:srgbClr val="FF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7" name="矩形 66"/>
                <p:cNvSpPr/>
                <p:nvPr/>
              </p:nvSpPr>
              <p:spPr>
                <a:xfrm>
                  <a:off x="9504327" y="1843207"/>
                  <a:ext cx="489749" cy="4415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b="1" i="1" smtClean="0">
                                <a:solidFill>
                                  <a:srgbClr val="C00000"/>
                                </a:solidFill>
                                <a:latin typeface="Cambria Math" panose="02040503050406030204" pitchFamily="18" charset="0"/>
                              </a:rPr>
                            </m:ctrlPr>
                          </m:sSubPr>
                          <m:e>
                            <m:acc>
                              <m:accPr>
                                <m:chr m:val="̇"/>
                                <m:ctrlPr>
                                  <a:rPr lang="en-US" altLang="zh-CN" sz="2200" b="1" i="1">
                                    <a:solidFill>
                                      <a:srgbClr val="C00000"/>
                                    </a:solidFill>
                                    <a:latin typeface="Cambria Math" panose="02040503050406030204" pitchFamily="18" charset="0"/>
                                  </a:rPr>
                                </m:ctrlPr>
                              </m:accPr>
                              <m:e>
                                <m:r>
                                  <a:rPr lang="en-US" altLang="zh-CN" sz="2200" b="1" i="1">
                                    <a:solidFill>
                                      <a:srgbClr val="C00000"/>
                                    </a:solidFill>
                                    <a:latin typeface="Cambria Math" panose="02040503050406030204" pitchFamily="18" charset="0"/>
                                  </a:rPr>
                                  <m:t>𝑰</m:t>
                                </m:r>
                              </m:e>
                            </m:acc>
                          </m:e>
                          <m:sub>
                            <m:r>
                              <a:rPr lang="en-US" altLang="zh-CN" sz="2200" b="1" i="1">
                                <a:solidFill>
                                  <a:srgbClr val="C00000"/>
                                </a:solidFill>
                                <a:latin typeface="Cambria Math" panose="02040503050406030204" pitchFamily="18" charset="0"/>
                              </a:rPr>
                              <m:t>𝒛</m:t>
                            </m:r>
                          </m:sub>
                        </m:sSub>
                      </m:oMath>
                    </m:oMathPara>
                  </a14:m>
                  <a:endParaRPr lang="zh-CN" altLang="en-US" sz="2200" dirty="0"/>
                </a:p>
              </p:txBody>
            </p:sp>
          </mc:Choice>
          <mc:Fallback xmlns="">
            <p:sp>
              <p:nvSpPr>
                <p:cNvPr id="67" name="矩形 66"/>
                <p:cNvSpPr>
                  <a:spLocks noRot="1" noChangeAspect="1" noMove="1" noResize="1" noEditPoints="1" noAdjustHandles="1" noChangeArrowheads="1" noChangeShapeType="1" noTextEdit="1"/>
                </p:cNvSpPr>
                <p:nvPr/>
              </p:nvSpPr>
              <p:spPr>
                <a:xfrm>
                  <a:off x="9504327" y="1843207"/>
                  <a:ext cx="489749" cy="441596"/>
                </a:xfrm>
                <a:prstGeom prst="rect">
                  <a:avLst/>
                </a:prstGeom>
                <a:blipFill rotWithShape="1">
                  <a:blip r:embed="rId7"/>
                  <a:stretch>
                    <a:fillRect/>
                  </a:stretch>
                </a:blipFill>
              </p:spPr>
              <p:txBody>
                <a:bodyPr/>
                <a:lstStyle/>
                <a:p>
                  <a:r>
                    <a:rPr lang="zh-CN" altLang="en-US">
                      <a:noFill/>
                    </a:rPr>
                    <a:t> </a:t>
                  </a:r>
                  <a:endParaRPr lang="zh-CN" altLang="en-US">
                    <a:noFill/>
                  </a:endParaRPr>
                </a:p>
              </p:txBody>
            </p:sp>
          </mc:Fallback>
        </mc:AlternateContent>
      </p:grpSp>
      <p:sp>
        <p:nvSpPr>
          <p:cNvPr id="69" name="文本框 68"/>
          <p:cNvSpPr txBox="1"/>
          <p:nvPr/>
        </p:nvSpPr>
        <p:spPr>
          <a:xfrm>
            <a:off x="5638800" y="2935705"/>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74" name="文本框 73"/>
              <p:cNvSpPr txBox="1"/>
              <p:nvPr/>
            </p:nvSpPr>
            <p:spPr>
              <a:xfrm>
                <a:off x="7865435" y="3462578"/>
                <a:ext cx="4127027" cy="444417"/>
              </a:xfrm>
              <a:prstGeom prst="rect">
                <a:avLst/>
              </a:prstGeom>
              <a:noFill/>
            </p:spPr>
            <p:txBody>
              <a:bodyPr wrap="none" lIns="0" tIns="0" rIns="0" bIns="0" rtlCol="0">
                <a:spAutoFit/>
              </a:bodyPr>
              <a:lstStyle/>
              <a:p>
                <a14:m>
                  <m:oMath xmlns:m="http://schemas.openxmlformats.org/officeDocument/2006/math">
                    <m:r>
                      <a:rPr lang="zh-CN" altLang="en-US" sz="2800" b="1" i="1">
                        <a:solidFill>
                          <a:srgbClr val="002060"/>
                        </a:solidFill>
                        <a:latin typeface="Cambria Math" panose="02040503050406030204" pitchFamily="18" charset="0"/>
                      </a:rPr>
                      <m:t>设</m:t>
                    </m:r>
                    <m:r>
                      <a:rPr lang="zh-CN" altLang="en-US" sz="2800" b="1" i="1" smtClean="0">
                        <a:solidFill>
                          <a:srgbClr val="002060"/>
                        </a:solidFill>
                        <a:latin typeface="Cambria Math" panose="02040503050406030204" pitchFamily="18" charset="0"/>
                      </a:rPr>
                      <m:t>电源</m:t>
                    </m:r>
                    <m:r>
                      <a:rPr lang="zh-CN" altLang="en-US" sz="2800" b="1" i="1">
                        <a:solidFill>
                          <a:srgbClr val="002060"/>
                        </a:solidFill>
                        <a:latin typeface="Cambria Math" panose="02040503050406030204" pitchFamily="18" charset="0"/>
                      </a:rPr>
                      <m:t>相</m:t>
                    </m:r>
                    <m:r>
                      <a:rPr lang="zh-CN" altLang="en-US" sz="2800" b="1" i="1" smtClean="0">
                        <a:solidFill>
                          <a:srgbClr val="002060"/>
                        </a:solidFill>
                        <a:latin typeface="Cambria Math" panose="02040503050406030204" pitchFamily="18" charset="0"/>
                      </a:rPr>
                      <m:t>电压</m:t>
                    </m:r>
                    <m:sSub>
                      <m:sSubPr>
                        <m:ctrlPr>
                          <a:rPr lang="en-US" altLang="zh-CN" sz="2800" b="1" i="1">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a:solidFill>
                              <a:srgbClr val="0000FF"/>
                            </a:solidFill>
                            <a:latin typeface="Cambria Math" panose="02040503050406030204" pitchFamily="18" charset="0"/>
                          </a:rPr>
                          <m:t>𝟏</m:t>
                        </m:r>
                      </m:sub>
                    </m:sSub>
                  </m:oMath>
                </a14:m>
                <a:r>
                  <a:rPr lang="en-US" altLang="zh-CN" sz="2800" dirty="0">
                    <a:solidFill>
                      <a:srgbClr val="002060"/>
                    </a:solidFill>
                  </a:rPr>
                  <a:t>=</a:t>
                </a:r>
                <a14:m>
                  <m:oMath xmlns:m="http://schemas.openxmlformats.org/officeDocument/2006/math">
                    <m:sSup>
                      <m:sSupPr>
                        <m:ctrlPr>
                          <a:rPr lang="en-US" altLang="zh-CN" sz="2800" i="1">
                            <a:solidFill>
                              <a:srgbClr val="002060"/>
                            </a:solidFill>
                            <a:latin typeface="Cambria Math" panose="02040503050406030204" pitchFamily="18" charset="0"/>
                          </a:rPr>
                        </m:ctrlPr>
                      </m:sSupPr>
                      <m:e>
                        <m:r>
                          <a:rPr lang="en-US" altLang="zh-CN" sz="2800" i="1">
                            <a:solidFill>
                              <a:srgbClr val="002060"/>
                            </a:solidFill>
                            <a:latin typeface="Cambria Math" panose="02040503050406030204" pitchFamily="18" charset="0"/>
                            <a:ea typeface="Cambria Math" panose="02040503050406030204" pitchFamily="18" charset="0"/>
                          </a:rPr>
                          <m:t>220</m:t>
                        </m:r>
                        <m:r>
                          <a:rPr lang="en-US" altLang="zh-CN" sz="2800" i="1" smtClean="0">
                            <a:solidFill>
                              <a:srgbClr val="002060"/>
                            </a:solidFill>
                            <a:latin typeface="Cambria Math" panose="02040503050406030204" pitchFamily="18" charset="0"/>
                            <a:ea typeface="Cambria Math" panose="02040503050406030204" pitchFamily="18" charset="0"/>
                          </a:rPr>
                          <m:t>∠</m:t>
                        </m:r>
                        <m:r>
                          <a:rPr lang="en-US" altLang="zh-CN" sz="2800" i="1" smtClean="0">
                            <a:solidFill>
                              <a:srgbClr val="002060"/>
                            </a:solidFill>
                            <a:latin typeface="Cambria Math" panose="02040503050406030204" pitchFamily="18" charset="0"/>
                          </a:rPr>
                          <m:t>0</m:t>
                        </m:r>
                      </m:e>
                      <m:sup>
                        <m:r>
                          <a:rPr lang="en-US" altLang="zh-CN" sz="2800" i="1" smtClean="0">
                            <a:solidFill>
                              <a:srgbClr val="002060"/>
                            </a:solidFill>
                            <a:latin typeface="Cambria Math" panose="02040503050406030204" pitchFamily="18" charset="0"/>
                            <a:ea typeface="Cambria Math" panose="02040503050406030204" pitchFamily="18" charset="0"/>
                          </a:rPr>
                          <m:t>°</m:t>
                        </m:r>
                      </m:sup>
                    </m:sSup>
                    <m:r>
                      <m:rPr>
                        <m:sty m:val="p"/>
                      </m:rPr>
                      <a:rPr lang="en-US" altLang="zh-CN" sz="2800" i="1" smtClean="0">
                        <a:solidFill>
                          <a:srgbClr val="002060"/>
                        </a:solidFill>
                        <a:latin typeface="Cambria Math" panose="02040503050406030204" pitchFamily="18" charset="0"/>
                      </a:rPr>
                      <m:t>V</m:t>
                    </m:r>
                  </m:oMath>
                </a14:m>
                <a:endParaRPr lang="zh-CN" altLang="en-US" sz="2800" dirty="0"/>
              </a:p>
            </p:txBody>
          </p:sp>
        </mc:Choice>
        <mc:Fallback xmlns="">
          <p:sp>
            <p:nvSpPr>
              <p:cNvPr id="74" name="文本框 73"/>
              <p:cNvSpPr txBox="1">
                <a:spLocks noRot="1" noChangeAspect="1" noMove="1" noResize="1" noEditPoints="1" noAdjustHandles="1" noChangeArrowheads="1" noChangeShapeType="1" noTextEdit="1"/>
              </p:cNvSpPr>
              <p:nvPr/>
            </p:nvSpPr>
            <p:spPr>
              <a:xfrm>
                <a:off x="7865435" y="3462578"/>
                <a:ext cx="4127027" cy="444417"/>
              </a:xfrm>
              <a:prstGeom prst="rect">
                <a:avLst/>
              </a:prstGeom>
              <a:blipFill rotWithShape="1">
                <a:blip r:embed="rId3"/>
                <a:stretch>
                  <a:fillRect t="-20548" b="-4931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5" name="文本框 74"/>
              <p:cNvSpPr txBox="1"/>
              <p:nvPr/>
            </p:nvSpPr>
            <p:spPr>
              <a:xfrm>
                <a:off x="280522" y="5201802"/>
                <a:ext cx="8064000" cy="380873"/>
              </a:xfrm>
              <a:prstGeom prst="rect">
                <a:avLst/>
              </a:prstGeom>
              <a:solidFill>
                <a:schemeClr val="accent4">
                  <a:lumMod val="40000"/>
                  <a:lumOff val="60000"/>
                </a:schemeClr>
              </a:solidFill>
              <a:effectLst/>
            </p:spPr>
            <p:txBody>
              <a:bodyPr wrap="square" lIns="0" tIns="0" rIns="0" bIns="0" rtlCol="0">
                <a:spAutoFit/>
              </a:bodyPr>
              <a:lstStyle/>
              <a:p>
                <a:pPr>
                  <a:spcBef>
                    <a:spcPts val="1200"/>
                  </a:spcBef>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1</m:t>
                          </m:r>
                        </m:sub>
                      </m:sSub>
                      <m:r>
                        <a:rPr lang="en-US" altLang="zh-CN" sz="2400" b="1" i="1" smtClean="0">
                          <a:solidFill>
                            <a:srgbClr val="0000FF"/>
                          </a:solidFill>
                          <a:latin typeface="Cambria Math" panose="02040503050406030204" pitchFamily="18" charset="0"/>
                        </a:rPr>
                        <m:t>=</m:t>
                      </m:r>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m:rPr>
                              <m:sty m:val="p"/>
                            </m:rPr>
                            <a:rPr lang="en-US" altLang="zh-CN" sz="2400" b="1" i="1">
                              <a:solidFill>
                                <a:srgbClr val="0000FF"/>
                              </a:solidFill>
                              <a:latin typeface="Cambria Math" panose="02040503050406030204" pitchFamily="18" charset="0"/>
                            </a:rPr>
                            <m:t>Z</m:t>
                          </m:r>
                        </m:sub>
                      </m:sSub>
                      <m:r>
                        <a:rPr lang="en-US" altLang="zh-CN" sz="2400" b="1" i="1">
                          <a:solidFill>
                            <a:srgbClr val="0000FF"/>
                          </a:solidFill>
                          <a:latin typeface="Cambria Math" panose="02040503050406030204" pitchFamily="18" charset="0"/>
                        </a:rPr>
                        <m:t>+3</m:t>
                      </m:r>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𝑹</m:t>
                          </m:r>
                        </m:sub>
                      </m:sSub>
                      <m:r>
                        <a:rPr lang="en-US" altLang="zh-CN" sz="2400" b="1"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𝟓</m:t>
                      </m:r>
                      <m:r>
                        <a:rPr lang="en-US" altLang="zh-CN" sz="2400" b="1" i="1">
                          <a:solidFill>
                            <a:srgbClr val="0000FF"/>
                          </a:solidFill>
                          <a:latin typeface="Cambria Math" panose="02040503050406030204" pitchFamily="18" charset="0"/>
                        </a:rPr>
                        <m:t>.5∠</m:t>
                      </m:r>
                      <m:sSup>
                        <m:sSupPr>
                          <m:ctrlPr>
                            <a:rPr lang="en-US" altLang="zh-CN" sz="2400" b="1" i="1">
                              <a:solidFill>
                                <a:srgbClr val="0000FF"/>
                              </a:solidFill>
                              <a:latin typeface="Cambria Math" panose="02040503050406030204" pitchFamily="18" charset="0"/>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rPr>
                            <m:t>𝟑𝟔</m:t>
                          </m:r>
                          <m:r>
                            <a:rPr lang="en-US" altLang="zh-CN" sz="2400" b="1"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𝟗</m:t>
                          </m:r>
                        </m:e>
                        <m:sup>
                          <m:r>
                            <a:rPr lang="en-US" altLang="zh-CN" sz="2400" b="1" i="1">
                              <a:solidFill>
                                <a:srgbClr val="0000FF"/>
                              </a:solidFill>
                              <a:latin typeface="Cambria Math" panose="02040503050406030204" pitchFamily="18" charset="0"/>
                              <a:ea typeface="Cambria Math" panose="02040503050406030204" pitchFamily="18" charset="0"/>
                            </a:rPr>
                            <m:t>°</m:t>
                          </m:r>
                        </m:sup>
                      </m:sSup>
                      <m:r>
                        <a:rPr lang="en-US" altLang="zh-CN" sz="2400" b="1" i="1" dirty="0" smtClean="0">
                          <a:solidFill>
                            <a:srgbClr val="0000FF"/>
                          </a:solidFill>
                          <a:latin typeface="Cambria Math" panose="02040503050406030204" pitchFamily="18" charset="0"/>
                          <a:ea typeface="Cambria Math" panose="02040503050406030204" pitchFamily="18" charset="0"/>
                        </a:rPr>
                        <m:t>+</m:t>
                      </m:r>
                      <m:r>
                        <a:rPr lang="en-US" altLang="zh-CN" sz="2400" b="1" i="0" dirty="0" smtClean="0">
                          <a:solidFill>
                            <a:srgbClr val="0000FF"/>
                          </a:solidFill>
                          <a:latin typeface="Cambria Math" panose="02040503050406030204" pitchFamily="18" charset="0"/>
                          <a:ea typeface="Cambria Math" panose="02040503050406030204" pitchFamily="18" charset="0"/>
                        </a:rPr>
                        <m:t>𝟑</m:t>
                      </m:r>
                      <m:r>
                        <a:rPr lang="en-US" altLang="zh-CN" sz="2400" b="1" i="1" dirty="0" smtClean="0">
                          <a:solidFill>
                            <a:srgbClr val="0000FF"/>
                          </a:solidFill>
                          <a:latin typeface="Cambria Math" panose="02040503050406030204" pitchFamily="18" charset="0"/>
                          <a:ea typeface="Cambria Math" panose="02040503050406030204" pitchFamily="18" charset="0"/>
                        </a:rPr>
                        <m:t>×</m:t>
                      </m:r>
                      <m:r>
                        <a:rPr lang="en-US" altLang="zh-CN" sz="2400" b="1" i="0" dirty="0" smtClean="0">
                          <a:solidFill>
                            <a:srgbClr val="0000FF"/>
                          </a:solidFill>
                          <a:latin typeface="Cambria Math" panose="02040503050406030204" pitchFamily="18" charset="0"/>
                          <a:ea typeface="Cambria Math" panose="02040503050406030204" pitchFamily="18" charset="0"/>
                        </a:rPr>
                        <m:t>𝟎</m:t>
                      </m:r>
                      <m:r>
                        <a:rPr lang="en-US" altLang="zh-CN" sz="2400" b="1" i="0" dirty="0" smtClean="0">
                          <a:solidFill>
                            <a:srgbClr val="0000FF"/>
                          </a:solidFill>
                          <a:latin typeface="Cambria Math" panose="02040503050406030204" pitchFamily="18" charset="0"/>
                          <a:ea typeface="Cambria Math" panose="02040503050406030204" pitchFamily="18" charset="0"/>
                        </a:rPr>
                        <m:t>.</m:t>
                      </m:r>
                      <m:r>
                        <a:rPr lang="en-US" altLang="zh-CN" sz="2400" b="1" i="0" dirty="0" smtClean="0">
                          <a:solidFill>
                            <a:srgbClr val="0000FF"/>
                          </a:solidFill>
                          <a:latin typeface="Cambria Math" panose="02040503050406030204" pitchFamily="18" charset="0"/>
                          <a:ea typeface="Cambria Math" panose="02040503050406030204" pitchFamily="18" charset="0"/>
                        </a:rPr>
                        <m:t>𝟒𝟓</m:t>
                      </m:r>
                      <m:r>
                        <a:rPr lang="en-US" altLang="zh-CN" sz="2400" b="1" i="0" dirty="0" smtClean="0">
                          <a:solidFill>
                            <a:srgbClr val="0000FF"/>
                          </a:solidFill>
                          <a:latin typeface="Cambria Math" panose="02040503050406030204" pitchFamily="18" charset="0"/>
                          <a:ea typeface="Cambria Math" panose="02040503050406030204" pitchFamily="18" charset="0"/>
                        </a:rPr>
                        <m:t>=</m:t>
                      </m:r>
                      <m:r>
                        <a:rPr lang="en-US" altLang="zh-CN" sz="2400" b="1" i="0" dirty="0" smtClean="0">
                          <a:solidFill>
                            <a:srgbClr val="0000FF"/>
                          </a:solidFill>
                          <a:latin typeface="Cambria Math" panose="02040503050406030204" pitchFamily="18" charset="0"/>
                          <a:ea typeface="Cambria Math" panose="02040503050406030204" pitchFamily="18" charset="0"/>
                        </a:rPr>
                        <m:t>𝟔</m:t>
                      </m:r>
                      <m:r>
                        <a:rPr lang="en-US" altLang="zh-CN" sz="2400" b="1" i="0" dirty="0" smtClean="0">
                          <a:solidFill>
                            <a:srgbClr val="0000FF"/>
                          </a:solidFill>
                          <a:latin typeface="Cambria Math" panose="02040503050406030204" pitchFamily="18" charset="0"/>
                          <a:ea typeface="Cambria Math" panose="02040503050406030204" pitchFamily="18" charset="0"/>
                        </a:rPr>
                        <m:t>.</m:t>
                      </m:r>
                      <m:r>
                        <a:rPr lang="en-US" altLang="zh-CN" sz="2400" b="1" i="1" dirty="0" smtClean="0">
                          <a:solidFill>
                            <a:srgbClr val="0000FF"/>
                          </a:solidFill>
                          <a:latin typeface="Cambria Math" panose="02040503050406030204" pitchFamily="18" charset="0"/>
                          <a:ea typeface="Cambria Math" panose="02040503050406030204" pitchFamily="18" charset="0"/>
                        </a:rPr>
                        <m:t>𝟔</m:t>
                      </m:r>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smtClean="0">
                          <a:solidFill>
                            <a:srgbClr val="0000FF"/>
                          </a:solidFill>
                          <a:latin typeface="Cambria Math" panose="02040503050406030204" pitchFamily="18" charset="0"/>
                          <a:ea typeface="Cambria Math" panose="02040503050406030204" pitchFamily="18" charset="0"/>
                        </a:rPr>
                        <m:t>𝟑</m:t>
                      </m:r>
                      <m:sSup>
                        <m:sSupPr>
                          <m:ctrlPr>
                            <a:rPr lang="en-US" altLang="zh-CN" sz="2400" b="1" i="1">
                              <a:solidFill>
                                <a:srgbClr val="0000FF"/>
                              </a:solidFill>
                              <a:latin typeface="Cambria Math" panose="02040503050406030204" pitchFamily="18" charset="0"/>
                            </a:rPr>
                          </m:ctrlPr>
                        </m:sSupPr>
                        <m:e>
                          <m:r>
                            <a:rPr lang="en-US" altLang="zh-CN" sz="2400" b="1" i="1">
                              <a:solidFill>
                                <a:srgbClr val="0000FF"/>
                              </a:solidFill>
                              <a:latin typeface="Cambria Math" panose="02040503050406030204" pitchFamily="18" charset="0"/>
                              <a:ea typeface="Cambria Math" panose="02040503050406030204" pitchFamily="18" charset="0"/>
                            </a:rPr>
                            <m:t>0</m:t>
                          </m:r>
                        </m:e>
                        <m:sup>
                          <m:r>
                            <a:rPr lang="en-US" altLang="zh-CN" sz="2400" b="1" i="1">
                              <a:solidFill>
                                <a:srgbClr val="0000FF"/>
                              </a:solidFill>
                              <a:latin typeface="Cambria Math" panose="02040503050406030204" pitchFamily="18" charset="0"/>
                              <a:ea typeface="Cambria Math" panose="02040503050406030204" pitchFamily="18" charset="0"/>
                            </a:rPr>
                            <m:t>°</m:t>
                          </m:r>
                        </m:sup>
                      </m:sSup>
                      <m:r>
                        <a:rPr lang="en-US" altLang="zh-CN" sz="2400" b="1" i="0" smtClean="0">
                          <a:solidFill>
                            <a:srgbClr val="0000FF"/>
                          </a:solidFill>
                          <a:latin typeface="Cambria Math" panose="02040503050406030204" pitchFamily="18" charset="0"/>
                        </a:rPr>
                        <m:t>𝐀</m:t>
                      </m:r>
                    </m:oMath>
                  </m:oMathPara>
                </a14:m>
                <a:endParaRPr lang="zh-CN" altLang="en-US" sz="2400" b="1" dirty="0"/>
              </a:p>
            </p:txBody>
          </p:sp>
        </mc:Choice>
        <mc:Fallback xmlns="">
          <p:sp>
            <p:nvSpPr>
              <p:cNvPr id="75" name="文本框 74"/>
              <p:cNvSpPr txBox="1">
                <a:spLocks noRot="1" noChangeAspect="1" noMove="1" noResize="1" noEditPoints="1" noAdjustHandles="1" noChangeArrowheads="1" noChangeShapeType="1" noTextEdit="1"/>
              </p:cNvSpPr>
              <p:nvPr/>
            </p:nvSpPr>
            <p:spPr>
              <a:xfrm>
                <a:off x="280522" y="5201802"/>
                <a:ext cx="8064000" cy="380873"/>
              </a:xfrm>
              <a:prstGeom prst="rect">
                <a:avLst/>
              </a:prstGeom>
              <a:blipFill rotWithShape="1">
                <a:blip r:embed="rId8"/>
                <a:stretch>
                  <a:fillRect t="-15873" b="-14286"/>
                </a:stretch>
              </a:blipFill>
              <a:effectLst/>
            </p:spPr>
            <p:txBody>
              <a:bodyPr/>
              <a:lstStyle/>
              <a:p>
                <a:r>
                  <a:rPr lang="zh-CN" altLang="en-US">
                    <a:noFill/>
                  </a:rPr>
                  <a:t> </a:t>
                </a:r>
                <a:endParaRPr lang="zh-CN" altLang="en-US">
                  <a:noFill/>
                </a:endParaRPr>
              </a:p>
            </p:txBody>
          </p:sp>
        </mc:Fallback>
      </mc:AlternateContent>
      <p:grpSp>
        <p:nvGrpSpPr>
          <p:cNvPr id="6" name="组合 5"/>
          <p:cNvGrpSpPr/>
          <p:nvPr/>
        </p:nvGrpSpPr>
        <p:grpSpPr>
          <a:xfrm>
            <a:off x="10495194" y="1945990"/>
            <a:ext cx="526618" cy="554018"/>
            <a:chOff x="10495194" y="1945990"/>
            <a:chExt cx="526618" cy="554018"/>
          </a:xfrm>
        </p:grpSpPr>
        <mc:AlternateContent xmlns:mc="http://schemas.openxmlformats.org/markup-compatibility/2006" xmlns:a14="http://schemas.microsoft.com/office/drawing/2010/main">
          <mc:Choice Requires="a14">
            <p:sp>
              <p:nvSpPr>
                <p:cNvPr id="76" name="矩形 75"/>
                <p:cNvSpPr/>
                <p:nvPr/>
              </p:nvSpPr>
              <p:spPr>
                <a:xfrm>
                  <a:off x="10495194" y="2058412"/>
                  <a:ext cx="526618" cy="4415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b="1" i="1" smtClean="0">
                                <a:solidFill>
                                  <a:srgbClr val="C00000"/>
                                </a:solidFill>
                                <a:latin typeface="Cambria Math" panose="02040503050406030204" pitchFamily="18" charset="0"/>
                              </a:rPr>
                            </m:ctrlPr>
                          </m:sSubPr>
                          <m:e>
                            <m:acc>
                              <m:accPr>
                                <m:chr m:val="̇"/>
                                <m:ctrlPr>
                                  <a:rPr lang="en-US" altLang="zh-CN" sz="2200" b="1" i="1">
                                    <a:solidFill>
                                      <a:srgbClr val="C00000"/>
                                    </a:solidFill>
                                    <a:latin typeface="Cambria Math" panose="02040503050406030204" pitchFamily="18" charset="0"/>
                                  </a:rPr>
                                </m:ctrlPr>
                              </m:accPr>
                              <m:e>
                                <m:r>
                                  <a:rPr lang="en-US" altLang="zh-CN" sz="2200" b="1" i="1">
                                    <a:solidFill>
                                      <a:srgbClr val="C00000"/>
                                    </a:solidFill>
                                    <a:latin typeface="Cambria Math" panose="02040503050406030204" pitchFamily="18" charset="0"/>
                                  </a:rPr>
                                  <m:t>𝑰</m:t>
                                </m:r>
                              </m:e>
                            </m:acc>
                          </m:e>
                          <m:sub>
                            <m:r>
                              <a:rPr lang="en-US" altLang="zh-CN" sz="2200" b="1" i="1">
                                <a:solidFill>
                                  <a:srgbClr val="C00000"/>
                                </a:solidFill>
                                <a:latin typeface="Cambria Math" panose="02040503050406030204" pitchFamily="18" charset="0"/>
                              </a:rPr>
                              <m:t>𝑹</m:t>
                            </m:r>
                          </m:sub>
                        </m:sSub>
                      </m:oMath>
                    </m:oMathPara>
                  </a14:m>
                  <a:endParaRPr lang="zh-CN" altLang="en-US" sz="2200" dirty="0"/>
                </a:p>
              </p:txBody>
            </p:sp>
          </mc:Choice>
          <mc:Fallback xmlns="">
            <p:sp>
              <p:nvSpPr>
                <p:cNvPr id="76" name="矩形 75"/>
                <p:cNvSpPr>
                  <a:spLocks noRot="1" noChangeAspect="1" noMove="1" noResize="1" noEditPoints="1" noAdjustHandles="1" noChangeArrowheads="1" noChangeShapeType="1" noTextEdit="1"/>
                </p:cNvSpPr>
                <p:nvPr/>
              </p:nvSpPr>
              <p:spPr>
                <a:xfrm>
                  <a:off x="10495194" y="2058412"/>
                  <a:ext cx="526618" cy="441596"/>
                </a:xfrm>
                <a:prstGeom prst="rect">
                  <a:avLst/>
                </a:prstGeom>
                <a:blipFill rotWithShape="1">
                  <a:blip r:embed="rId9"/>
                  <a:stretch>
                    <a:fillRect b="-1389"/>
                  </a:stretch>
                </a:blipFill>
              </p:spPr>
              <p:txBody>
                <a:bodyPr/>
                <a:lstStyle/>
                <a:p>
                  <a:r>
                    <a:rPr lang="zh-CN" altLang="en-US">
                      <a:noFill/>
                    </a:rPr>
                    <a:t> </a:t>
                  </a:r>
                  <a:endParaRPr lang="zh-CN" altLang="en-US">
                    <a:noFill/>
                  </a:endParaRPr>
                </a:p>
              </p:txBody>
            </p:sp>
          </mc:Fallback>
        </mc:AlternateContent>
        <p:sp>
          <p:nvSpPr>
            <p:cNvPr id="77" name="Line 40"/>
            <p:cNvSpPr>
              <a:spLocks noChangeShapeType="1"/>
            </p:cNvSpPr>
            <p:nvPr/>
          </p:nvSpPr>
          <p:spPr bwMode="auto">
            <a:xfrm rot="5400000" flipV="1">
              <a:off x="10734198" y="2179990"/>
              <a:ext cx="468000" cy="0"/>
            </a:xfrm>
            <a:prstGeom prst="line">
              <a:avLst/>
            </a:prstGeom>
            <a:noFill/>
            <a:ln w="19050">
              <a:solidFill>
                <a:srgbClr val="FF0000"/>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78" name="文本框 77"/>
              <p:cNvSpPr txBox="1"/>
              <p:nvPr/>
            </p:nvSpPr>
            <p:spPr>
              <a:xfrm>
                <a:off x="8319885" y="4046107"/>
                <a:ext cx="3268844" cy="6939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𝑹</m:t>
                          </m:r>
                        </m:sub>
                      </m:sSub>
                      <m:r>
                        <a:rPr lang="en-US" altLang="zh-CN" sz="2400" b="1" i="1" smtClean="0">
                          <a:solidFill>
                            <a:srgbClr val="0000FF"/>
                          </a:solidFill>
                          <a:latin typeface="Cambria Math" panose="02040503050406030204" pitchFamily="18" charset="0"/>
                        </a:rPr>
                        <m:t>=</m:t>
                      </m:r>
                      <m:f>
                        <m:fPr>
                          <m:ctrlPr>
                            <a:rPr lang="en-US" altLang="zh-CN" sz="2400" b="1" i="1" smtClean="0">
                              <a:solidFill>
                                <a:srgbClr val="0000FF"/>
                              </a:solidFill>
                              <a:latin typeface="Cambria Math" panose="02040503050406030204" pitchFamily="18" charset="0"/>
                            </a:rPr>
                          </m:ctrlPr>
                        </m:fPr>
                        <m:num>
                          <m:r>
                            <a:rPr lang="en-US" altLang="zh-CN" sz="2400" b="1" i="1">
                              <a:solidFill>
                                <a:srgbClr val="0000FF"/>
                              </a:solidFill>
                              <a:latin typeface="Cambria Math" panose="02040503050406030204" pitchFamily="18" charset="0"/>
                            </a:rPr>
                            <m:t>1</m:t>
                          </m:r>
                          <m:r>
                            <a:rPr lang="en-US" altLang="zh-CN" sz="2400" b="1" i="1" smtClean="0">
                              <a:solidFill>
                                <a:srgbClr val="0000FF"/>
                              </a:solidFill>
                              <a:latin typeface="Cambria Math" panose="02040503050406030204" pitchFamily="18" charset="0"/>
                            </a:rPr>
                            <m:t>0</m:t>
                          </m:r>
                          <m:r>
                            <a:rPr lang="en-US" altLang="zh-CN" sz="2400" b="1" i="1">
                              <a:solidFill>
                                <a:srgbClr val="0000FF"/>
                              </a:solidFill>
                              <a:latin typeface="Cambria Math" panose="02040503050406030204" pitchFamily="18" charset="0"/>
                            </a:rPr>
                            <m:t>0</m:t>
                          </m:r>
                          <m:r>
                            <m:rPr>
                              <m:sty m:val="p"/>
                            </m:rPr>
                            <a:rPr lang="en-US" altLang="zh-CN" sz="2400" b="1" i="1" smtClean="0">
                              <a:solidFill>
                                <a:srgbClr val="0000FF"/>
                              </a:solidFill>
                              <a:latin typeface="Cambria Math" panose="02040503050406030204" pitchFamily="18" charset="0"/>
                            </a:rPr>
                            <m:t>W</m:t>
                          </m:r>
                        </m:num>
                        <m:den>
                          <m:r>
                            <a:rPr lang="en-US" altLang="zh-CN" sz="2400" b="1" i="1">
                              <a:solidFill>
                                <a:srgbClr val="0000FF"/>
                              </a:solidFill>
                              <a:latin typeface="Cambria Math" panose="02040503050406030204" pitchFamily="18" charset="0"/>
                            </a:rPr>
                            <m:t>2</m:t>
                          </m:r>
                          <m:r>
                            <a:rPr lang="en-US" altLang="zh-CN" sz="2400" b="1" i="1" smtClean="0">
                              <a:solidFill>
                                <a:srgbClr val="0000FF"/>
                              </a:solidFill>
                              <a:latin typeface="Cambria Math" panose="02040503050406030204" pitchFamily="18" charset="0"/>
                            </a:rPr>
                            <m:t>2</m:t>
                          </m:r>
                          <m:r>
                            <a:rPr lang="en-US" altLang="zh-CN" sz="2400" b="1" i="1">
                              <a:solidFill>
                                <a:srgbClr val="0000FF"/>
                              </a:solidFill>
                              <a:latin typeface="Cambria Math" panose="02040503050406030204" pitchFamily="18" charset="0"/>
                            </a:rPr>
                            <m:t>0</m:t>
                          </m:r>
                          <m:r>
                            <m:rPr>
                              <m:sty m:val="p"/>
                            </m:rPr>
                            <a:rPr lang="en-US" altLang="zh-CN" sz="2400" b="1" i="1" smtClean="0">
                              <a:solidFill>
                                <a:srgbClr val="0000FF"/>
                              </a:solidFill>
                              <a:latin typeface="Cambria Math" panose="02040503050406030204" pitchFamily="18" charset="0"/>
                            </a:rPr>
                            <m:t>V</m:t>
                          </m:r>
                        </m:den>
                      </m:f>
                      <m:r>
                        <a:rPr lang="en-US" altLang="zh-CN" sz="2400" b="1" i="1" smtClean="0">
                          <a:solidFill>
                            <a:srgbClr val="0000FF"/>
                          </a:solidFill>
                          <a:latin typeface="Cambria Math" panose="02040503050406030204" pitchFamily="18" charset="0"/>
                          <a:ea typeface="Cambria Math" panose="02040503050406030204" pitchFamily="18" charset="0"/>
                        </a:rPr>
                        <m:t>∠</m:t>
                      </m:r>
                      <m:sSup>
                        <m:sSupPr>
                          <m:ctrlPr>
                            <a:rPr lang="en-US" altLang="zh-CN" sz="2400" b="1" i="1">
                              <a:solidFill>
                                <a:srgbClr val="0000FF"/>
                              </a:solidFill>
                              <a:latin typeface="Cambria Math" panose="02040503050406030204" pitchFamily="18" charset="0"/>
                            </a:rPr>
                          </m:ctrlPr>
                        </m:sSupPr>
                        <m:e>
                          <m:r>
                            <a:rPr lang="en-US" altLang="zh-CN" sz="2400" b="1" i="1" smtClean="0">
                              <a:solidFill>
                                <a:srgbClr val="0000FF"/>
                              </a:solidFill>
                              <a:latin typeface="Cambria Math" panose="02040503050406030204" pitchFamily="18" charset="0"/>
                              <a:ea typeface="Cambria Math" panose="02040503050406030204" pitchFamily="18" charset="0"/>
                            </a:rPr>
                            <m:t>0</m:t>
                          </m:r>
                        </m:e>
                        <m:sup>
                          <m:r>
                            <a:rPr lang="en-US" altLang="zh-CN" sz="2400" b="1" i="1" smtClean="0">
                              <a:solidFill>
                                <a:srgbClr val="0000FF"/>
                              </a:solidFill>
                              <a:latin typeface="Cambria Math" panose="02040503050406030204" pitchFamily="18" charset="0"/>
                              <a:ea typeface="Cambria Math" panose="02040503050406030204" pitchFamily="18" charset="0"/>
                            </a:rPr>
                            <m:t>°</m:t>
                          </m:r>
                        </m:sup>
                      </m:sSup>
                      <m:r>
                        <a:rPr lang="en-US" altLang="zh-CN" sz="2400" b="1" i="1" smtClean="0">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0</m:t>
                      </m:r>
                      <m:r>
                        <a:rPr lang="en-US" altLang="zh-CN" sz="2400" b="1" i="1" smtClean="0">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4</m:t>
                      </m:r>
                      <m:r>
                        <a:rPr lang="en-US" altLang="zh-CN" sz="2400" b="1" i="1" smtClean="0">
                          <a:solidFill>
                            <a:srgbClr val="0000FF"/>
                          </a:solidFill>
                          <a:latin typeface="Cambria Math" panose="02040503050406030204" pitchFamily="18" charset="0"/>
                        </a:rPr>
                        <m:t>5</m:t>
                      </m:r>
                      <m:r>
                        <a:rPr lang="en-US" altLang="zh-CN" sz="2400" b="1" i="0" smtClean="0">
                          <a:solidFill>
                            <a:srgbClr val="0000FF"/>
                          </a:solidFill>
                          <a:latin typeface="Cambria Math" panose="02040503050406030204" pitchFamily="18" charset="0"/>
                        </a:rPr>
                        <m:t>𝐀</m:t>
                      </m:r>
                    </m:oMath>
                  </m:oMathPara>
                </a14:m>
                <a:endParaRPr lang="zh-CN" altLang="en-US" sz="2400" b="1" dirty="0"/>
              </a:p>
            </p:txBody>
          </p:sp>
        </mc:Choice>
        <mc:Fallback xmlns="">
          <p:sp>
            <p:nvSpPr>
              <p:cNvPr id="78" name="文本框 77"/>
              <p:cNvSpPr txBox="1">
                <a:spLocks noRot="1" noChangeAspect="1" noMove="1" noResize="1" noEditPoints="1" noAdjustHandles="1" noChangeArrowheads="1" noChangeShapeType="1" noTextEdit="1"/>
              </p:cNvSpPr>
              <p:nvPr/>
            </p:nvSpPr>
            <p:spPr>
              <a:xfrm>
                <a:off x="8319885" y="4046107"/>
                <a:ext cx="3268844" cy="693908"/>
              </a:xfrm>
              <a:prstGeom prst="rect">
                <a:avLst/>
              </a:prstGeom>
              <a:blipFill rotWithShape="1">
                <a:blip r:embed="rId10"/>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9" name="文本框 78"/>
              <p:cNvSpPr txBox="1"/>
              <p:nvPr/>
            </p:nvSpPr>
            <p:spPr>
              <a:xfrm>
                <a:off x="8131058" y="4782431"/>
                <a:ext cx="3861404" cy="11314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2060"/>
                          </a:solidFill>
                          <a:latin typeface="Cambria Math" panose="02040503050406030204" pitchFamily="18" charset="0"/>
                          <a:ea typeface="Cambria Math" panose="02040503050406030204" pitchFamily="18" charset="0"/>
                        </a:rPr>
                        <m:t>∴</m:t>
                      </m:r>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m:rPr>
                              <m:sty m:val="p"/>
                            </m:rPr>
                            <a:rPr lang="en-US" altLang="zh-CN" sz="2400" b="1" i="1">
                              <a:solidFill>
                                <a:srgbClr val="0000FF"/>
                              </a:solidFill>
                              <a:latin typeface="Cambria Math" panose="02040503050406030204" pitchFamily="18" charset="0"/>
                            </a:rPr>
                            <m:t>Z</m:t>
                          </m:r>
                        </m:sub>
                      </m:sSub>
                      <m:r>
                        <a:rPr lang="en-US" altLang="zh-CN" sz="2400" b="1" i="1" smtClean="0">
                          <a:solidFill>
                            <a:srgbClr val="0000FF"/>
                          </a:solidFill>
                          <a:latin typeface="Cambria Math" panose="02040503050406030204" pitchFamily="18" charset="0"/>
                        </a:rPr>
                        <m:t>=</m:t>
                      </m:r>
                      <m:f>
                        <m:fPr>
                          <m:ctrlPr>
                            <a:rPr lang="en-US" altLang="zh-CN" sz="2400" b="1" i="1" smtClean="0">
                              <a:solidFill>
                                <a:srgbClr val="0000FF"/>
                              </a:solidFill>
                              <a:latin typeface="Cambria Math" panose="02040503050406030204" pitchFamily="18" charset="0"/>
                            </a:rPr>
                          </m:ctrlPr>
                        </m:fPr>
                        <m:num>
                          <m:sSub>
                            <m:sSubPr>
                              <m:ctrlPr>
                                <a:rPr lang="en-US" altLang="zh-CN" sz="2400" i="1">
                                  <a:solidFill>
                                    <a:srgbClr val="0000FF"/>
                                  </a:solidFill>
                                  <a:latin typeface="Cambria Math" panose="02040503050406030204" pitchFamily="18" charset="0"/>
                                </a:rPr>
                              </m:ctrlPr>
                            </m:sSubPr>
                            <m:e>
                              <m:acc>
                                <m:accPr>
                                  <m:chr m:val="̇"/>
                                  <m:ctrlPr>
                                    <a:rPr lang="en-US" altLang="zh-CN" sz="2400" i="1">
                                      <a:solidFill>
                                        <a:srgbClr val="0000FF"/>
                                      </a:solidFill>
                                      <a:latin typeface="Cambria Math" panose="02040503050406030204" pitchFamily="18" charset="0"/>
                                    </a:rPr>
                                  </m:ctrlPr>
                                </m:accPr>
                                <m:e>
                                  <m:r>
                                    <a:rPr lang="en-US" altLang="zh-CN" sz="2400" i="1">
                                      <a:solidFill>
                                        <a:srgbClr val="0000FF"/>
                                      </a:solidFill>
                                      <a:latin typeface="Cambria Math" panose="02040503050406030204" pitchFamily="18" charset="0"/>
                                    </a:rPr>
                                    <m:t>𝑈</m:t>
                                  </m:r>
                                </m:e>
                              </m:acc>
                            </m:e>
                            <m:sub>
                              <m:r>
                                <a:rPr lang="en-US" altLang="zh-CN" sz="2400" i="1">
                                  <a:solidFill>
                                    <a:srgbClr val="0000FF"/>
                                  </a:solidFill>
                                  <a:latin typeface="Cambria Math" panose="02040503050406030204" pitchFamily="18" charset="0"/>
                                </a:rPr>
                                <m:t>1</m:t>
                              </m:r>
                            </m:sub>
                          </m:sSub>
                        </m:num>
                        <m:den>
                          <m:r>
                            <a:rPr lang="en-US" altLang="zh-CN" sz="2400" b="1" i="1">
                              <a:solidFill>
                                <a:srgbClr val="0000FF"/>
                              </a:solidFill>
                              <a:latin typeface="Cambria Math" panose="02040503050406030204" pitchFamily="18" charset="0"/>
                            </a:rPr>
                            <m:t>𝒁</m:t>
                          </m:r>
                        </m:den>
                      </m:f>
                      <m:r>
                        <a:rPr lang="en-US" altLang="zh-CN" sz="2400" b="1" i="1">
                          <a:solidFill>
                            <a:srgbClr val="0000FF"/>
                          </a:solidFill>
                          <a:latin typeface="Cambria Math" panose="02040503050406030204" pitchFamily="18" charset="0"/>
                        </a:rPr>
                        <m:t>=</m:t>
                      </m:r>
                      <m:f>
                        <m:fPr>
                          <m:ctrlPr>
                            <a:rPr lang="en-US" altLang="zh-CN" sz="2400" b="1" i="1" smtClean="0">
                              <a:solidFill>
                                <a:srgbClr val="0000FF"/>
                              </a:solidFill>
                              <a:latin typeface="Cambria Math" panose="02040503050406030204" pitchFamily="18" charset="0"/>
                            </a:rPr>
                          </m:ctrlPr>
                        </m:fPr>
                        <m:num>
                          <m:r>
                            <a:rPr lang="en-US" altLang="zh-CN" sz="2400" b="1" i="1">
                              <a:solidFill>
                                <a:srgbClr val="0000FF"/>
                              </a:solidFill>
                              <a:latin typeface="Cambria Math" panose="02040503050406030204" pitchFamily="18" charset="0"/>
                            </a:rPr>
                            <m:t>2</m:t>
                          </m:r>
                          <m:r>
                            <a:rPr lang="en-US" altLang="zh-CN" sz="2400" b="1" i="1" smtClean="0">
                              <a:solidFill>
                                <a:srgbClr val="0000FF"/>
                              </a:solidFill>
                              <a:latin typeface="Cambria Math" panose="02040503050406030204" pitchFamily="18" charset="0"/>
                            </a:rPr>
                            <m:t>2</m:t>
                          </m:r>
                          <m:r>
                            <a:rPr lang="en-US" altLang="zh-CN" sz="2400" b="1" i="1">
                              <a:solidFill>
                                <a:srgbClr val="0000FF"/>
                              </a:solidFill>
                              <a:latin typeface="Cambria Math" panose="02040503050406030204" pitchFamily="18" charset="0"/>
                            </a:rPr>
                            <m:t>0</m:t>
                          </m:r>
                          <m:r>
                            <a:rPr lang="en-US" altLang="zh-CN" sz="2400" b="1" i="1" smtClean="0">
                              <a:solidFill>
                                <a:srgbClr val="0000FF"/>
                              </a:solidFill>
                              <a:latin typeface="Cambria Math" panose="02040503050406030204" pitchFamily="18" charset="0"/>
                              <a:ea typeface="Cambria Math" panose="02040503050406030204" pitchFamily="18" charset="0"/>
                            </a:rPr>
                            <m:t>∠</m:t>
                          </m:r>
                          <m:sSup>
                            <m:sSupPr>
                              <m:ctrlPr>
                                <a:rPr lang="en-US" altLang="zh-CN" sz="2400" b="1" i="1" smtClean="0">
                                  <a:solidFill>
                                    <a:srgbClr val="0000FF"/>
                                  </a:solidFill>
                                  <a:latin typeface="Cambria Math" panose="02040503050406030204" pitchFamily="18" charset="0"/>
                                  <a:ea typeface="Cambria Math" panose="02040503050406030204" pitchFamily="18" charset="0"/>
                                </a:rPr>
                              </m:ctrlPr>
                            </m:sSupPr>
                            <m:e>
                              <m:r>
                                <a:rPr lang="en-US" altLang="zh-CN" sz="2400" b="1" i="1">
                                  <a:solidFill>
                                    <a:srgbClr val="0000FF"/>
                                  </a:solidFill>
                                  <a:latin typeface="Cambria Math" panose="02040503050406030204" pitchFamily="18" charset="0"/>
                                  <a:ea typeface="Cambria Math" panose="02040503050406030204" pitchFamily="18" charset="0"/>
                                </a:rPr>
                                <m:t>0</m:t>
                              </m:r>
                            </m:e>
                            <m:sup>
                              <m:r>
                                <a:rPr lang="en-US" altLang="zh-CN" sz="2400" b="1" i="1" smtClean="0">
                                  <a:solidFill>
                                    <a:srgbClr val="0000FF"/>
                                  </a:solidFill>
                                  <a:latin typeface="Cambria Math" panose="02040503050406030204" pitchFamily="18" charset="0"/>
                                  <a:ea typeface="Cambria Math" panose="02040503050406030204" pitchFamily="18" charset="0"/>
                                </a:rPr>
                                <m:t>∘</m:t>
                              </m:r>
                            </m:sup>
                          </m:sSup>
                        </m:num>
                        <m:den>
                          <m:r>
                            <a:rPr lang="en-US" altLang="zh-CN" sz="2400" b="1" i="1">
                              <a:solidFill>
                                <a:srgbClr val="0000FF"/>
                              </a:solidFill>
                              <a:latin typeface="Cambria Math" panose="02040503050406030204" pitchFamily="18" charset="0"/>
                            </a:rPr>
                            <m:t>4</m:t>
                          </m:r>
                          <m:r>
                            <a:rPr lang="en-US" altLang="zh-CN" sz="2400" b="1" i="1" smtClean="0">
                              <a:solidFill>
                                <a:srgbClr val="0000FF"/>
                              </a:solidFill>
                              <a:latin typeface="Cambria Math" panose="02040503050406030204" pitchFamily="18" charset="0"/>
                            </a:rPr>
                            <m:t>0</m:t>
                          </m:r>
                          <m:r>
                            <a:rPr lang="en-US" altLang="zh-CN" sz="2400" i="1">
                              <a:solidFill>
                                <a:srgbClr val="002060"/>
                              </a:solidFill>
                              <a:latin typeface="Cambria Math" panose="02040503050406030204" pitchFamily="18" charset="0"/>
                              <a:ea typeface="Cambria Math" panose="02040503050406030204" pitchFamily="18" charset="0"/>
                            </a:rPr>
                            <m:t>∠</m:t>
                          </m:r>
                          <m:sSup>
                            <m:sSupPr>
                              <m:ctrlPr>
                                <a:rPr lang="en-US" altLang="zh-CN" sz="2400" i="1">
                                  <a:solidFill>
                                    <a:srgbClr val="002060"/>
                                  </a:solidFill>
                                  <a:latin typeface="Cambria Math" panose="02040503050406030204" pitchFamily="18" charset="0"/>
                                  <a:ea typeface="Cambria Math" panose="02040503050406030204" pitchFamily="18" charset="0"/>
                                </a:rPr>
                              </m:ctrlPr>
                            </m:sSupPr>
                            <m:e>
                              <m:r>
                                <a:rPr lang="en-US" altLang="zh-CN" sz="2400" i="1">
                                  <a:solidFill>
                                    <a:srgbClr val="002060"/>
                                  </a:solidFill>
                                  <a:latin typeface="Cambria Math" panose="02040503050406030204" pitchFamily="18" charset="0"/>
                                  <a:ea typeface="Cambria Math" panose="02040503050406030204" pitchFamily="18" charset="0"/>
                                </a:rPr>
                                <m:t>36.9</m:t>
                              </m:r>
                            </m:e>
                            <m:sup>
                              <m:r>
                                <a:rPr lang="en-US" altLang="zh-CN" sz="2400" i="1">
                                  <a:solidFill>
                                    <a:srgbClr val="002060"/>
                                  </a:solidFill>
                                  <a:latin typeface="Cambria Math" panose="02040503050406030204" pitchFamily="18" charset="0"/>
                                  <a:ea typeface="Cambria Math" panose="02040503050406030204" pitchFamily="18" charset="0"/>
                                </a:rPr>
                                <m:t>°</m:t>
                              </m:r>
                            </m:sup>
                          </m:sSup>
                        </m:den>
                      </m:f>
                    </m:oMath>
                  </m:oMathPara>
                </a14:m>
                <a:endParaRPr lang="en-US" altLang="zh-CN" sz="2400" b="1" i="1" dirty="0">
                  <a:solidFill>
                    <a:srgbClr val="0000FF"/>
                  </a:solidFill>
                  <a:latin typeface="Cambria Math" panose="02040503050406030204" pitchFamily="18" charset="0"/>
                </a:endParaRPr>
              </a:p>
              <a:p>
                <a14:m>
                  <m:oMath xmlns:m="http://schemas.openxmlformats.org/officeDocument/2006/math">
                    <m:r>
                      <a:rPr lang="en-US" altLang="zh-CN" sz="2400" b="1" i="1" smtClean="0">
                        <a:solidFill>
                          <a:srgbClr val="0000FF"/>
                        </a:solidFill>
                        <a:latin typeface="Cambria Math" panose="02040503050406030204" pitchFamily="18" charset="0"/>
                      </a:rPr>
                      <m:t>                   </m:t>
                    </m:r>
                    <m:r>
                      <a:rPr lang="en-US" altLang="zh-CN" sz="2400" b="1" i="1">
                        <a:solidFill>
                          <a:srgbClr val="0000FF"/>
                        </a:solidFill>
                        <a:latin typeface="Cambria Math" panose="02040503050406030204" pitchFamily="18" charset="0"/>
                      </a:rPr>
                      <m:t>=</m:t>
                    </m:r>
                    <m:r>
                      <a:rPr lang="en-US" altLang="zh-CN" sz="2400" b="1" i="1" smtClean="0">
                        <a:solidFill>
                          <a:srgbClr val="0000FF"/>
                        </a:solidFill>
                        <a:latin typeface="Cambria Math" panose="02040503050406030204" pitchFamily="18" charset="0"/>
                      </a:rPr>
                      <m:t>𝟓</m:t>
                    </m:r>
                    <m:r>
                      <a:rPr lang="en-US" altLang="zh-CN" sz="2400" b="1" i="1">
                        <a:solidFill>
                          <a:srgbClr val="0000FF"/>
                        </a:solidFill>
                        <a:latin typeface="Cambria Math" panose="02040503050406030204" pitchFamily="18" charset="0"/>
                      </a:rPr>
                      <m:t>.5</m:t>
                    </m:r>
                    <m:r>
                      <a:rPr lang="en-US" altLang="zh-CN" sz="2400" b="1" i="1" smtClean="0">
                        <a:solidFill>
                          <a:srgbClr val="0000FF"/>
                        </a:solidFill>
                        <a:latin typeface="Cambria Math" panose="02040503050406030204" pitchFamily="18" charset="0"/>
                        <a:ea typeface="Cambria Math" panose="02040503050406030204" pitchFamily="18" charset="0"/>
                      </a:rPr>
                      <m:t>∠</m:t>
                    </m:r>
                    <m:sSup>
                      <m:sSupPr>
                        <m:ctrlPr>
                          <a:rPr lang="en-US" altLang="zh-CN" sz="2400" b="1" i="1">
                            <a:solidFill>
                              <a:srgbClr val="0000FF"/>
                            </a:solidFill>
                            <a:latin typeface="Cambria Math" panose="02040503050406030204" pitchFamily="18" charset="0"/>
                          </a:rPr>
                        </m:ctrlPr>
                      </m:sSupPr>
                      <m:e>
                        <m:r>
                          <a:rPr lang="en-US" altLang="zh-CN" sz="2400" b="1" i="1" smtClean="0">
                            <a:solidFill>
                              <a:srgbClr val="0000FF"/>
                            </a:solidFill>
                            <a:latin typeface="Cambria Math" panose="02040503050406030204" pitchFamily="18" charset="0"/>
                            <a:ea typeface="Cambria Math" panose="02040503050406030204" pitchFamily="18" charset="0"/>
                          </a:rPr>
                          <m:t>−</m:t>
                        </m:r>
                        <m:r>
                          <a:rPr lang="en-US" altLang="zh-CN" sz="2400" b="1" i="1" smtClean="0">
                            <a:solidFill>
                              <a:srgbClr val="0000FF"/>
                            </a:solidFill>
                            <a:latin typeface="Cambria Math" panose="02040503050406030204" pitchFamily="18" charset="0"/>
                          </a:rPr>
                          <m:t>𝟑</m:t>
                        </m:r>
                        <m:r>
                          <a:rPr lang="en-US" altLang="zh-CN" sz="2400" b="1" i="1">
                            <a:solidFill>
                              <a:srgbClr val="0000FF"/>
                            </a:solidFill>
                            <a:latin typeface="Cambria Math" panose="02040503050406030204" pitchFamily="18" charset="0"/>
                          </a:rPr>
                          <m:t>𝟔</m:t>
                        </m:r>
                        <m:r>
                          <a:rPr lang="en-US" altLang="zh-CN" sz="2400" b="1" i="1" smtClean="0">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𝟗</m:t>
                        </m:r>
                      </m:e>
                      <m:sup>
                        <m:r>
                          <a:rPr lang="en-US" altLang="zh-CN" sz="2400" b="1" i="1" smtClean="0">
                            <a:solidFill>
                              <a:srgbClr val="0000FF"/>
                            </a:solidFill>
                            <a:latin typeface="Cambria Math" panose="02040503050406030204" pitchFamily="18" charset="0"/>
                            <a:ea typeface="Cambria Math" panose="02040503050406030204" pitchFamily="18" charset="0"/>
                          </a:rPr>
                          <m:t>°</m:t>
                        </m:r>
                      </m:sup>
                    </m:sSup>
                  </m:oMath>
                </a14:m>
                <a:r>
                  <a:rPr lang="en-US" altLang="zh-CN" sz="2400" b="1" dirty="0">
                    <a:solidFill>
                      <a:srgbClr val="0000FF"/>
                    </a:solidFill>
                  </a:rPr>
                  <a:t> </a:t>
                </a:r>
                <a14:m>
                  <m:oMath xmlns:m="http://schemas.openxmlformats.org/officeDocument/2006/math">
                    <m:r>
                      <a:rPr lang="en-US" altLang="zh-CN" sz="2400" b="1">
                        <a:solidFill>
                          <a:srgbClr val="0000FF"/>
                        </a:solidFill>
                        <a:latin typeface="Cambria Math" panose="02040503050406030204" pitchFamily="18" charset="0"/>
                      </a:rPr>
                      <m:t>𝐀</m:t>
                    </m:r>
                  </m:oMath>
                </a14:m>
                <a:r>
                  <a:rPr lang="en-US" altLang="zh-CN" sz="2400" b="1" dirty="0">
                    <a:solidFill>
                      <a:srgbClr val="0000FF"/>
                    </a:solidFill>
                  </a:rPr>
                  <a:t>                      </a:t>
                </a:r>
                <a:endParaRPr lang="zh-CN" altLang="en-US" sz="2400" b="1" dirty="0"/>
              </a:p>
            </p:txBody>
          </p:sp>
        </mc:Choice>
        <mc:Fallback xmlns="">
          <p:sp>
            <p:nvSpPr>
              <p:cNvPr id="79" name="文本框 78"/>
              <p:cNvSpPr txBox="1">
                <a:spLocks noRot="1" noChangeAspect="1" noMove="1" noResize="1" noEditPoints="1" noAdjustHandles="1" noChangeArrowheads="1" noChangeShapeType="1" noTextEdit="1"/>
              </p:cNvSpPr>
              <p:nvPr/>
            </p:nvSpPr>
            <p:spPr>
              <a:xfrm>
                <a:off x="8131058" y="4782431"/>
                <a:ext cx="3861404" cy="1131400"/>
              </a:xfrm>
              <a:prstGeom prst="rect">
                <a:avLst/>
              </a:prstGeom>
              <a:blipFill rotWithShape="1">
                <a:blip r:embed="rId11"/>
                <a:stretch>
                  <a:fillRect l="-158" b="-216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80" name="文本框 79"/>
              <p:cNvSpPr txBox="1"/>
              <p:nvPr/>
            </p:nvSpPr>
            <p:spPr>
              <a:xfrm>
                <a:off x="262280" y="5956247"/>
                <a:ext cx="8676000" cy="380873"/>
              </a:xfrm>
              <a:prstGeom prst="rect">
                <a:avLst/>
              </a:prstGeom>
              <a:solidFill>
                <a:schemeClr val="accent4">
                  <a:lumMod val="40000"/>
                  <a:lumOff val="60000"/>
                </a:schemeClr>
              </a:solidFill>
              <a:effectLst/>
            </p:spPr>
            <p:txBody>
              <a:bodyPr wrap="square" lIns="0" tIns="0" rIns="0" bIns="0" rtlCol="0">
                <a:spAutoFit/>
              </a:bodyPr>
              <a:lstStyle/>
              <a:p>
                <a14:m>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r>
                          <a:rPr lang="en-US" altLang="zh-CN" sz="2400" b="1" i="1" smtClean="0">
                            <a:solidFill>
                              <a:srgbClr val="0000FF"/>
                            </a:solidFill>
                            <a:latin typeface="Cambria Math" panose="02040503050406030204" pitchFamily="18" charset="0"/>
                          </a:rPr>
                          <m:t>  </m:t>
                        </m:r>
                        <m:r>
                          <a:rPr lang="zh-CN" altLang="en-US" sz="2400" b="1" i="1" smtClean="0">
                            <a:solidFill>
                              <a:srgbClr val="C00000"/>
                            </a:solidFill>
                            <a:latin typeface="Cambria Math" panose="02040503050406030204" pitchFamily="18" charset="0"/>
                          </a:rPr>
                          <m:t>再由线</m:t>
                        </m:r>
                        <m:r>
                          <a:rPr lang="zh-CN" altLang="en-US" sz="2400" b="1" i="1">
                            <a:solidFill>
                              <a:srgbClr val="C00000"/>
                            </a:solidFill>
                            <a:latin typeface="Cambria Math" panose="02040503050406030204" pitchFamily="18" charset="0"/>
                          </a:rPr>
                          <m:t>电流</m:t>
                        </m:r>
                        <m:r>
                          <a:rPr lang="zh-CN" altLang="en-US" sz="2400" b="1" i="1" smtClean="0">
                            <a:solidFill>
                              <a:srgbClr val="C00000"/>
                            </a:solidFill>
                            <a:latin typeface="Cambria Math" panose="02040503050406030204" pitchFamily="18" charset="0"/>
                          </a:rPr>
                          <m:t>的对称</m:t>
                        </m:r>
                        <m:r>
                          <a:rPr lang="zh-CN" altLang="en-US" sz="2400" b="1" i="1">
                            <a:solidFill>
                              <a:srgbClr val="C00000"/>
                            </a:solidFill>
                            <a:latin typeface="Cambria Math" panose="02040503050406030204" pitchFamily="18" charset="0"/>
                          </a:rPr>
                          <m:t>性</m:t>
                        </m:r>
                        <m:r>
                          <a:rPr lang="zh-CN" altLang="en-US" sz="2400" b="1" i="1" smtClean="0">
                            <a:solidFill>
                              <a:srgbClr val="C00000"/>
                            </a:solidFill>
                            <a:latin typeface="Cambria Math" panose="02040503050406030204" pitchFamily="18" charset="0"/>
                          </a:rPr>
                          <m:t>可得</m:t>
                        </m:r>
                        <m:r>
                          <a:rPr lang="zh-CN" altLang="en-US" sz="2400" b="1" i="1">
                            <a:solidFill>
                              <a:srgbClr val="C00000"/>
                            </a:solidFill>
                            <a:latin typeface="Cambria Math" panose="02040503050406030204" pitchFamily="18" charset="0"/>
                          </a:rPr>
                          <m:t>：</m:t>
                        </m:r>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2</m:t>
                        </m:r>
                      </m:sub>
                    </m:sSub>
                    <m:r>
                      <a:rPr lang="en-US" altLang="zh-CN" sz="2400" b="1" i="1" smtClean="0">
                        <a:solidFill>
                          <a:srgbClr val="0000FF"/>
                        </a:solidFill>
                        <a:latin typeface="Cambria Math" panose="02040503050406030204" pitchFamily="18" charset="0"/>
                      </a:rPr>
                      <m:t>=</m:t>
                    </m:r>
                    <m:r>
                      <a:rPr lang="en-US" altLang="zh-CN" sz="2400" b="1" i="0" dirty="0" smtClean="0">
                        <a:solidFill>
                          <a:srgbClr val="0000FF"/>
                        </a:solidFill>
                        <a:latin typeface="Cambria Math" panose="02040503050406030204" pitchFamily="18" charset="0"/>
                        <a:ea typeface="Cambria Math" panose="02040503050406030204" pitchFamily="18" charset="0"/>
                      </a:rPr>
                      <m:t>𝟔</m:t>
                    </m:r>
                    <m:r>
                      <a:rPr lang="en-US" altLang="zh-CN" sz="2400" b="1" i="0" dirty="0" smtClean="0">
                        <a:solidFill>
                          <a:srgbClr val="0000FF"/>
                        </a:solidFill>
                        <a:latin typeface="Cambria Math" panose="02040503050406030204" pitchFamily="18" charset="0"/>
                        <a:ea typeface="Cambria Math" panose="02040503050406030204" pitchFamily="18" charset="0"/>
                      </a:rPr>
                      <m:t>.</m:t>
                    </m:r>
                    <m:r>
                      <a:rPr lang="en-US" altLang="zh-CN" sz="2400" b="1" i="1" dirty="0" smtClean="0">
                        <a:solidFill>
                          <a:srgbClr val="0000FF"/>
                        </a:solidFill>
                        <a:latin typeface="Cambria Math" panose="02040503050406030204" pitchFamily="18" charset="0"/>
                        <a:ea typeface="Cambria Math" panose="02040503050406030204" pitchFamily="18" charset="0"/>
                      </a:rPr>
                      <m:t>𝟔</m:t>
                    </m:r>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smtClean="0">
                        <a:solidFill>
                          <a:srgbClr val="0000FF"/>
                        </a:solidFill>
                        <a:latin typeface="Cambria Math" panose="02040503050406030204" pitchFamily="18" charset="0"/>
                        <a:ea typeface="Cambria Math" panose="02040503050406030204" pitchFamily="18" charset="0"/>
                      </a:rPr>
                      <m:t>1</m:t>
                    </m:r>
                    <m:r>
                      <a:rPr lang="en-US" altLang="zh-CN" sz="2400" b="1" i="1">
                        <a:solidFill>
                          <a:srgbClr val="0000FF"/>
                        </a:solidFill>
                        <a:latin typeface="Cambria Math" panose="02040503050406030204" pitchFamily="18" charset="0"/>
                        <a:ea typeface="Cambria Math" panose="02040503050406030204" pitchFamily="18" charset="0"/>
                      </a:rPr>
                      <m:t>5</m:t>
                    </m:r>
                    <m:sSup>
                      <m:sSupPr>
                        <m:ctrlPr>
                          <a:rPr lang="en-US" altLang="zh-CN" sz="2400" b="1" i="1">
                            <a:solidFill>
                              <a:srgbClr val="0000FF"/>
                            </a:solidFill>
                            <a:latin typeface="Cambria Math" panose="02040503050406030204" pitchFamily="18" charset="0"/>
                          </a:rPr>
                        </m:ctrlPr>
                      </m:sSupPr>
                      <m:e>
                        <m:r>
                          <a:rPr lang="en-US" altLang="zh-CN" sz="2400" b="1" i="1">
                            <a:solidFill>
                              <a:srgbClr val="0000FF"/>
                            </a:solidFill>
                            <a:latin typeface="Cambria Math" panose="02040503050406030204" pitchFamily="18" charset="0"/>
                            <a:ea typeface="Cambria Math" panose="02040503050406030204" pitchFamily="18" charset="0"/>
                          </a:rPr>
                          <m:t>0</m:t>
                        </m:r>
                      </m:e>
                      <m:sup>
                        <m:r>
                          <a:rPr lang="en-US" altLang="zh-CN" sz="2400" b="1" i="1">
                            <a:solidFill>
                              <a:srgbClr val="0000FF"/>
                            </a:solidFill>
                            <a:latin typeface="Cambria Math" panose="02040503050406030204" pitchFamily="18" charset="0"/>
                            <a:ea typeface="Cambria Math" panose="02040503050406030204" pitchFamily="18" charset="0"/>
                          </a:rPr>
                          <m:t>°</m:t>
                        </m:r>
                      </m:sup>
                    </m:sSup>
                    <m:r>
                      <a:rPr lang="en-US" altLang="zh-CN" sz="2400" b="1" i="0" smtClean="0">
                        <a:solidFill>
                          <a:srgbClr val="0000FF"/>
                        </a:solidFill>
                        <a:latin typeface="Cambria Math" panose="02040503050406030204" pitchFamily="18" charset="0"/>
                      </a:rPr>
                      <m:t>𝐀</m:t>
                    </m:r>
                  </m:oMath>
                </a14:m>
                <a:r>
                  <a:rPr lang="zh-CN" altLang="en-US" sz="2400" b="1" dirty="0"/>
                  <a:t>，</a:t>
                </a:r>
                <a14:m>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3</m:t>
                        </m:r>
                      </m:sub>
                    </m:sSub>
                    <m:r>
                      <a:rPr lang="en-US" altLang="zh-CN" sz="2400" b="1" i="1">
                        <a:solidFill>
                          <a:srgbClr val="0000FF"/>
                        </a:solidFill>
                        <a:latin typeface="Cambria Math" panose="02040503050406030204" pitchFamily="18" charset="0"/>
                      </a:rPr>
                      <m:t>=</m:t>
                    </m:r>
                    <m:r>
                      <a:rPr lang="en-US" altLang="zh-CN" sz="2400" b="1" dirty="0">
                        <a:solidFill>
                          <a:srgbClr val="0000FF"/>
                        </a:solidFill>
                        <a:latin typeface="Cambria Math" panose="02040503050406030204" pitchFamily="18" charset="0"/>
                        <a:ea typeface="Cambria Math" panose="02040503050406030204" pitchFamily="18" charset="0"/>
                      </a:rPr>
                      <m:t>𝟔</m:t>
                    </m:r>
                    <m:r>
                      <a:rPr lang="en-US" altLang="zh-CN" sz="2400" b="1" dirty="0">
                        <a:solidFill>
                          <a:srgbClr val="0000FF"/>
                        </a:solidFill>
                        <a:latin typeface="Cambria Math" panose="02040503050406030204" pitchFamily="18" charset="0"/>
                        <a:ea typeface="Cambria Math" panose="02040503050406030204" pitchFamily="18" charset="0"/>
                      </a:rPr>
                      <m:t>.</m:t>
                    </m:r>
                    <m:r>
                      <a:rPr lang="en-US" altLang="zh-CN" sz="2400" b="1" i="1" dirty="0" smtClean="0">
                        <a:solidFill>
                          <a:srgbClr val="0000FF"/>
                        </a:solidFill>
                        <a:latin typeface="Cambria Math" panose="02040503050406030204" pitchFamily="18" charset="0"/>
                        <a:ea typeface="Cambria Math" panose="02040503050406030204" pitchFamily="18" charset="0"/>
                      </a:rPr>
                      <m:t>𝟔</m:t>
                    </m:r>
                    <m:r>
                      <a:rPr lang="en-US" altLang="zh-CN" sz="2400" b="1" i="1">
                        <a:solidFill>
                          <a:srgbClr val="0000FF"/>
                        </a:solidFill>
                        <a:latin typeface="Cambria Math" panose="02040503050406030204" pitchFamily="18" charset="0"/>
                        <a:ea typeface="Cambria Math" panose="02040503050406030204" pitchFamily="18" charset="0"/>
                      </a:rPr>
                      <m:t>∠9</m:t>
                    </m:r>
                    <m:sSup>
                      <m:sSupPr>
                        <m:ctrlPr>
                          <a:rPr lang="en-US" altLang="zh-CN" sz="2400" b="1" i="1">
                            <a:solidFill>
                              <a:srgbClr val="0000FF"/>
                            </a:solidFill>
                            <a:latin typeface="Cambria Math" panose="02040503050406030204" pitchFamily="18" charset="0"/>
                          </a:rPr>
                        </m:ctrlPr>
                      </m:sSupPr>
                      <m:e>
                        <m:r>
                          <a:rPr lang="en-US" altLang="zh-CN" sz="2400" b="1" i="1">
                            <a:solidFill>
                              <a:srgbClr val="0000FF"/>
                            </a:solidFill>
                            <a:latin typeface="Cambria Math" panose="02040503050406030204" pitchFamily="18" charset="0"/>
                            <a:ea typeface="Cambria Math" panose="02040503050406030204" pitchFamily="18" charset="0"/>
                          </a:rPr>
                          <m:t>0</m:t>
                        </m:r>
                      </m:e>
                      <m:sup>
                        <m:r>
                          <a:rPr lang="en-US" altLang="zh-CN" sz="2400" b="1" i="1">
                            <a:solidFill>
                              <a:srgbClr val="0000FF"/>
                            </a:solidFill>
                            <a:latin typeface="Cambria Math" panose="02040503050406030204" pitchFamily="18" charset="0"/>
                            <a:ea typeface="Cambria Math" panose="02040503050406030204" pitchFamily="18" charset="0"/>
                          </a:rPr>
                          <m:t>°</m:t>
                        </m:r>
                      </m:sup>
                    </m:sSup>
                    <m:r>
                      <a:rPr lang="en-US" altLang="zh-CN" sz="2400" b="1">
                        <a:solidFill>
                          <a:srgbClr val="0000FF"/>
                        </a:solidFill>
                        <a:latin typeface="Cambria Math" panose="02040503050406030204" pitchFamily="18" charset="0"/>
                      </a:rPr>
                      <m:t>𝐀</m:t>
                    </m:r>
                  </m:oMath>
                </a14:m>
                <a:endParaRPr lang="zh-CN" altLang="en-US" sz="2400" b="1" dirty="0"/>
              </a:p>
            </p:txBody>
          </p:sp>
        </mc:Choice>
        <mc:Fallback xmlns="">
          <p:sp>
            <p:nvSpPr>
              <p:cNvPr id="80" name="文本框 79"/>
              <p:cNvSpPr txBox="1">
                <a:spLocks noRot="1" noChangeAspect="1" noMove="1" noResize="1" noEditPoints="1" noAdjustHandles="1" noChangeArrowheads="1" noChangeShapeType="1" noTextEdit="1"/>
              </p:cNvSpPr>
              <p:nvPr/>
            </p:nvSpPr>
            <p:spPr>
              <a:xfrm>
                <a:off x="262280" y="5956247"/>
                <a:ext cx="8676000" cy="380873"/>
              </a:xfrm>
              <a:prstGeom prst="rect">
                <a:avLst/>
              </a:prstGeom>
              <a:blipFill rotWithShape="1">
                <a:blip r:embed="rId12"/>
                <a:stretch>
                  <a:fillRect l="-70" t="-28571" b="-39683"/>
                </a:stretch>
              </a:blipFill>
              <a:effectLst/>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19544" y="4384338"/>
                <a:ext cx="4191597" cy="438582"/>
              </a:xfrm>
              <a:prstGeom prst="rect">
                <a:avLst/>
              </a:prstGeom>
              <a:noFill/>
            </p:spPr>
            <p:txBody>
              <a:bodyPr wrap="none" rtlCol="0">
                <a:spAutoFit/>
              </a:bodyPr>
              <a:lstStyle/>
              <a:p>
                <a:r>
                  <a:rPr lang="zh-CN" altLang="en-US" sz="2200" b="1" dirty="0">
                    <a:solidFill>
                      <a:srgbClr val="0070C0"/>
                    </a:solidFill>
                    <a:latin typeface="华文琥珀" panose="02010800040101010101" pitchFamily="2" charset="-122"/>
                    <a:ea typeface="华文琥珀" panose="02010800040101010101" pitchFamily="2" charset="-122"/>
                  </a:rPr>
                  <a:t>√</a:t>
                </a:r>
                <a:r>
                  <a:rPr lang="zh-CN" altLang="en-US" sz="2200" b="1" dirty="0">
                    <a:solidFill>
                      <a:srgbClr val="0070C0"/>
                    </a:solidFill>
                    <a:latin typeface="华文仿宋" panose="02010600040101010101" pitchFamily="2" charset="-122"/>
                    <a:ea typeface="华文仿宋" panose="02010600040101010101" pitchFamily="2" charset="-122"/>
                  </a:rPr>
                  <a:t>电动机每相阻抗 </a:t>
                </a:r>
                <a:r>
                  <a:rPr lang="en-US" altLang="zh-CN" sz="2200" b="1" i="1" dirty="0">
                    <a:solidFill>
                      <a:srgbClr val="0070C0"/>
                    </a:solidFill>
                  </a:rPr>
                  <a:t>Z</a:t>
                </a:r>
                <a:r>
                  <a:rPr lang="en-US" altLang="zh-CN" sz="2200" b="1" dirty="0">
                    <a:solidFill>
                      <a:srgbClr val="0070C0"/>
                    </a:solidFill>
                  </a:rPr>
                  <a:t>=4</a:t>
                </a:r>
                <a14:m>
                  <m:oMath xmlns:m="http://schemas.openxmlformats.org/officeDocument/2006/math">
                    <m:r>
                      <a:rPr lang="en-US" altLang="zh-CN" sz="2200" b="1" i="1" dirty="0">
                        <a:solidFill>
                          <a:srgbClr val="0070C0"/>
                        </a:solidFill>
                        <a:latin typeface="Cambria Math" panose="02040503050406030204" pitchFamily="18" charset="0"/>
                        <a:ea typeface="Cambria Math" panose="02040503050406030204" pitchFamily="18" charset="0"/>
                      </a:rPr>
                      <m:t>𝟎</m:t>
                    </m:r>
                    <m:r>
                      <a:rPr lang="en-US" altLang="zh-CN" sz="2200" b="1" i="1" smtClean="0">
                        <a:solidFill>
                          <a:srgbClr val="0070C0"/>
                        </a:solidFill>
                        <a:latin typeface="Cambria Math" panose="02040503050406030204" pitchFamily="18" charset="0"/>
                        <a:ea typeface="Cambria Math" panose="02040503050406030204" pitchFamily="18" charset="0"/>
                      </a:rPr>
                      <m:t>∠</m:t>
                    </m:r>
                    <m:sSup>
                      <m:sSupPr>
                        <m:ctrlPr>
                          <a:rPr lang="en-US" altLang="zh-CN" sz="2200" b="1" i="1" smtClean="0">
                            <a:solidFill>
                              <a:srgbClr val="0070C0"/>
                            </a:solidFill>
                            <a:latin typeface="Cambria Math" panose="02040503050406030204" pitchFamily="18" charset="0"/>
                            <a:ea typeface="Cambria Math" panose="02040503050406030204" pitchFamily="18" charset="0"/>
                          </a:rPr>
                        </m:ctrlPr>
                      </m:sSupPr>
                      <m:e>
                        <m:r>
                          <a:rPr lang="en-US" altLang="zh-CN" sz="2200" b="1" i="1">
                            <a:solidFill>
                              <a:srgbClr val="0070C0"/>
                            </a:solidFill>
                            <a:latin typeface="Cambria Math" panose="02040503050406030204" pitchFamily="18" charset="0"/>
                            <a:ea typeface="Cambria Math" panose="02040503050406030204" pitchFamily="18" charset="0"/>
                          </a:rPr>
                          <m:t>𝟑𝟔</m:t>
                        </m:r>
                        <m:r>
                          <a:rPr lang="en-US" altLang="zh-CN" sz="2200" b="1" i="1">
                            <a:solidFill>
                              <a:srgbClr val="0070C0"/>
                            </a:solidFill>
                            <a:latin typeface="Cambria Math" panose="02040503050406030204" pitchFamily="18" charset="0"/>
                            <a:ea typeface="Cambria Math" panose="02040503050406030204" pitchFamily="18" charset="0"/>
                          </a:rPr>
                          <m:t>.</m:t>
                        </m:r>
                        <m:r>
                          <a:rPr lang="en-US" altLang="zh-CN" sz="2200" b="1" i="1">
                            <a:solidFill>
                              <a:srgbClr val="0070C0"/>
                            </a:solidFill>
                            <a:latin typeface="Cambria Math" panose="02040503050406030204" pitchFamily="18" charset="0"/>
                            <a:ea typeface="Cambria Math" panose="02040503050406030204" pitchFamily="18" charset="0"/>
                          </a:rPr>
                          <m:t>𝟗</m:t>
                        </m:r>
                      </m:e>
                      <m:sup>
                        <m:r>
                          <a:rPr lang="en-US" altLang="zh-CN" sz="2200" b="1" i="1" smtClean="0">
                            <a:solidFill>
                              <a:srgbClr val="0070C0"/>
                            </a:solidFill>
                            <a:latin typeface="Cambria Math" panose="02040503050406030204" pitchFamily="18" charset="0"/>
                            <a:ea typeface="Cambria Math" panose="02040503050406030204" pitchFamily="18" charset="0"/>
                          </a:rPr>
                          <m:t>°</m:t>
                        </m:r>
                      </m:sup>
                    </m:sSup>
                    <m:r>
                      <a:rPr lang="el-GR" altLang="zh-CN" sz="2200" b="1" i="0" smtClean="0">
                        <a:solidFill>
                          <a:srgbClr val="0070C0"/>
                        </a:solidFill>
                        <a:latin typeface="Cambria Math" panose="02040503050406030204" pitchFamily="18" charset="0"/>
                        <a:ea typeface="Cambria Math" panose="02040503050406030204" pitchFamily="18" charset="0"/>
                      </a:rPr>
                      <m:t>𝛀</m:t>
                    </m:r>
                  </m:oMath>
                </a14:m>
                <a:endParaRPr lang="zh-CN" altLang="en-US" sz="2200" b="1" dirty="0">
                  <a:solidFill>
                    <a:srgbClr val="0070C0"/>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619544" y="4384338"/>
                <a:ext cx="4191597" cy="438582"/>
              </a:xfrm>
              <a:prstGeom prst="rect">
                <a:avLst/>
              </a:prstGeom>
              <a:blipFill rotWithShape="1">
                <a:blip r:embed="rId13"/>
                <a:stretch>
                  <a:fillRect l="-1892" t="-8333" b="-29167"/>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3"/>
                                        </p:tgtEl>
                                        <p:attrNameLst>
                                          <p:attrName>style.visibility</p:attrName>
                                        </p:attrNameLst>
                                      </p:cBhvr>
                                      <p:to>
                                        <p:strVal val="visible"/>
                                      </p:to>
                                    </p:set>
                                    <p:anim calcmode="lin" valueType="num">
                                      <p:cBhvr>
                                        <p:cTn id="24" dur="500" fill="hold"/>
                                        <p:tgtEl>
                                          <p:spTgt spid="63"/>
                                        </p:tgtEl>
                                        <p:attrNameLst>
                                          <p:attrName>ppt_w</p:attrName>
                                        </p:attrNameLst>
                                      </p:cBhvr>
                                      <p:tavLst>
                                        <p:tav tm="0">
                                          <p:val>
                                            <p:fltVal val="0"/>
                                          </p:val>
                                        </p:tav>
                                        <p:tav tm="100000">
                                          <p:val>
                                            <p:strVal val="#ppt_w"/>
                                          </p:val>
                                        </p:tav>
                                      </p:tavLst>
                                    </p:anim>
                                    <p:anim calcmode="lin" valueType="num">
                                      <p:cBhvr>
                                        <p:cTn id="25" dur="500" fill="hold"/>
                                        <p:tgtEl>
                                          <p:spTgt spid="63"/>
                                        </p:tgtEl>
                                        <p:attrNameLst>
                                          <p:attrName>ppt_h</p:attrName>
                                        </p:attrNameLst>
                                      </p:cBhvr>
                                      <p:tavLst>
                                        <p:tav tm="0">
                                          <p:val>
                                            <p:fltVal val="0"/>
                                          </p:val>
                                        </p:tav>
                                        <p:tav tm="100000">
                                          <p:val>
                                            <p:strVal val="#ppt_h"/>
                                          </p:val>
                                        </p:tav>
                                      </p:tavLst>
                                    </p:anim>
                                    <p:animEffect transition="in" filter="fade">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1000"/>
                                        <p:tgtEl>
                                          <p:spTgt spid="74"/>
                                        </p:tgtEl>
                                      </p:cBhvr>
                                    </p:animEffect>
                                    <p:anim calcmode="lin" valueType="num">
                                      <p:cBhvr>
                                        <p:cTn id="32" dur="1000" fill="hold"/>
                                        <p:tgtEl>
                                          <p:spTgt spid="74"/>
                                        </p:tgtEl>
                                        <p:attrNameLst>
                                          <p:attrName>ppt_x</p:attrName>
                                        </p:attrNameLst>
                                      </p:cBhvr>
                                      <p:tavLst>
                                        <p:tav tm="0">
                                          <p:val>
                                            <p:strVal val="#ppt_x"/>
                                          </p:val>
                                        </p:tav>
                                        <p:tav tm="100000">
                                          <p:val>
                                            <p:strVal val="#ppt_x"/>
                                          </p:val>
                                        </p:tav>
                                      </p:tavLst>
                                    </p:anim>
                                    <p:anim calcmode="lin" valueType="num">
                                      <p:cBhvr>
                                        <p:cTn id="33"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9"/>
                                        </p:tgtEl>
                                        <p:attrNameLst>
                                          <p:attrName>style.visibility</p:attrName>
                                        </p:attrNameLst>
                                      </p:cBhvr>
                                      <p:to>
                                        <p:strVal val="visible"/>
                                      </p:to>
                                    </p:set>
                                    <p:animEffect transition="in" filter="fade">
                                      <p:cBhvr>
                                        <p:cTn id="38" dur="1000"/>
                                        <p:tgtEl>
                                          <p:spTgt spid="79"/>
                                        </p:tgtEl>
                                      </p:cBhvr>
                                    </p:animEffect>
                                    <p:anim calcmode="lin" valueType="num">
                                      <p:cBhvr>
                                        <p:cTn id="39" dur="1000" fill="hold"/>
                                        <p:tgtEl>
                                          <p:spTgt spid="79"/>
                                        </p:tgtEl>
                                        <p:attrNameLst>
                                          <p:attrName>ppt_x</p:attrName>
                                        </p:attrNameLst>
                                      </p:cBhvr>
                                      <p:tavLst>
                                        <p:tav tm="0">
                                          <p:val>
                                            <p:strVal val="#ppt_x"/>
                                          </p:val>
                                        </p:tav>
                                        <p:tav tm="100000">
                                          <p:val>
                                            <p:strVal val="#ppt_x"/>
                                          </p:val>
                                        </p:tav>
                                      </p:tavLst>
                                    </p:anim>
                                    <p:anim calcmode="lin" valueType="num">
                                      <p:cBhvr>
                                        <p:cTn id="4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wipe(left)">
                                      <p:cBhvr>
                                        <p:cTn id="45" dur="500"/>
                                        <p:tgtEl>
                                          <p:spTgt spid="7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wipe(left)">
                                      <p:cBhvr>
                                        <p:cTn id="50" dur="500"/>
                                        <p:tgtEl>
                                          <p:spTgt spid="75"/>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fade">
                                      <p:cBhvr>
                                        <p:cTn id="55" dur="1000"/>
                                        <p:tgtEl>
                                          <p:spTgt spid="80"/>
                                        </p:tgtEl>
                                      </p:cBhvr>
                                    </p:animEffect>
                                    <p:anim calcmode="lin" valueType="num">
                                      <p:cBhvr>
                                        <p:cTn id="56" dur="1000" fill="hold"/>
                                        <p:tgtEl>
                                          <p:spTgt spid="80"/>
                                        </p:tgtEl>
                                        <p:attrNameLst>
                                          <p:attrName>ppt_x</p:attrName>
                                        </p:attrNameLst>
                                      </p:cBhvr>
                                      <p:tavLst>
                                        <p:tav tm="0">
                                          <p:val>
                                            <p:strVal val="#ppt_x"/>
                                          </p:val>
                                        </p:tav>
                                        <p:tav tm="100000">
                                          <p:val>
                                            <p:strVal val="#ppt_x"/>
                                          </p:val>
                                        </p:tav>
                                      </p:tavLst>
                                    </p:anim>
                                    <p:anim calcmode="lin" valueType="num">
                                      <p:cBhvr>
                                        <p:cTn id="57"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74" grpId="0"/>
      <p:bldP spid="75" grpId="0" animBg="1"/>
      <p:bldP spid="78" grpId="0"/>
      <p:bldP spid="79" grpId="0"/>
      <p:bldP spid="8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35063AF-4828-4509-A510-9A5FFA849951}" type="slidenum">
              <a:rPr lang="zh-CN" altLang="en-US" smtClean="0"/>
              <a:t>2</a:t>
            </a:fld>
            <a:endParaRPr lang="zh-CN" altLang="en-US"/>
          </a:p>
        </p:txBody>
      </p:sp>
      <p:sp>
        <p:nvSpPr>
          <p:cNvPr id="3" name="圆角矩形 2"/>
          <p:cNvSpPr/>
          <p:nvPr/>
        </p:nvSpPr>
        <p:spPr>
          <a:xfrm>
            <a:off x="3981313" y="4688159"/>
            <a:ext cx="3600000" cy="900000"/>
          </a:xfrm>
          <a:prstGeom prst="round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33CC"/>
                </a:solidFill>
              </a:rPr>
              <a:t>3-5  </a:t>
            </a:r>
            <a:r>
              <a:rPr lang="zh-CN" altLang="en-US" sz="2800" b="1" dirty="0">
                <a:solidFill>
                  <a:srgbClr val="0033CC"/>
                </a:solidFill>
                <a:effectLst>
                  <a:outerShdw blurRad="38100" dist="38100" dir="2700000" algn="tl">
                    <a:srgbClr val="C0C0C0"/>
                  </a:outerShdw>
                </a:effectLst>
              </a:rPr>
              <a:t>安全用电</a:t>
            </a:r>
            <a:endParaRPr lang="zh-CN" altLang="en-US" sz="2800" dirty="0"/>
          </a:p>
        </p:txBody>
      </p:sp>
      <p:sp>
        <p:nvSpPr>
          <p:cNvPr id="27" name="圆角矩形 26"/>
          <p:cNvSpPr/>
          <p:nvPr/>
        </p:nvSpPr>
        <p:spPr>
          <a:xfrm>
            <a:off x="1960634" y="2179913"/>
            <a:ext cx="3600000" cy="900000"/>
          </a:xfrm>
          <a:prstGeom prst="round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33CC"/>
                </a:solidFill>
              </a:rPr>
              <a:t>3-1  </a:t>
            </a:r>
            <a:r>
              <a:rPr lang="zh-CN" altLang="en-US" sz="2800" b="1" dirty="0">
                <a:solidFill>
                  <a:srgbClr val="0033CC"/>
                </a:solidFill>
              </a:rPr>
              <a:t>三相电源</a:t>
            </a:r>
            <a:endParaRPr lang="zh-CN" altLang="en-US" sz="2800" dirty="0"/>
          </a:p>
        </p:txBody>
      </p:sp>
      <p:sp>
        <p:nvSpPr>
          <p:cNvPr id="31" name="圆角矩形 30"/>
          <p:cNvSpPr/>
          <p:nvPr/>
        </p:nvSpPr>
        <p:spPr>
          <a:xfrm>
            <a:off x="5938467" y="3453498"/>
            <a:ext cx="3600000" cy="900000"/>
          </a:xfrm>
          <a:prstGeom prst="round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0033CC"/>
                </a:solidFill>
              </a:rPr>
              <a:t>3-4  </a:t>
            </a:r>
            <a:r>
              <a:rPr lang="zh-CN" altLang="en-US" sz="2800" b="1" dirty="0">
                <a:solidFill>
                  <a:srgbClr val="0033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三相</a:t>
            </a:r>
            <a:r>
              <a:rPr lang="zh-CN" altLang="en-US" sz="2800" b="1" dirty="0">
                <a:solidFill>
                  <a:srgbClr val="0033CC"/>
                </a:solidFill>
                <a:effectLst>
                  <a:outerShdw blurRad="38100" dist="38100" dir="2700000" algn="tl">
                    <a:srgbClr val="C0C0C0"/>
                  </a:outerShdw>
                </a:effectLst>
              </a:rPr>
              <a:t>电路的功率</a:t>
            </a:r>
            <a:endParaRPr lang="zh-CN" altLang="en-US" sz="2800" dirty="0"/>
          </a:p>
        </p:txBody>
      </p:sp>
      <p:sp>
        <p:nvSpPr>
          <p:cNvPr id="36" name="文本框 35"/>
          <p:cNvSpPr txBox="1"/>
          <p:nvPr/>
        </p:nvSpPr>
        <p:spPr>
          <a:xfrm>
            <a:off x="4147386" y="1048918"/>
            <a:ext cx="3267855" cy="1015663"/>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6000" b="1" dirty="0">
                <a:solidFill>
                  <a:schemeClr val="accent5">
                    <a:lumMod val="75000"/>
                  </a:schemeClr>
                </a:solidFill>
                <a:latin typeface="华文隶书" panose="02010800040101010101" pitchFamily="2" charset="-122"/>
                <a:ea typeface="华文隶书" panose="02010800040101010101" pitchFamily="2" charset="-122"/>
              </a:rPr>
              <a:t>主要内容</a:t>
            </a:r>
            <a:endParaRPr lang="zh-CN" altLang="en-US" sz="6000" dirty="0">
              <a:solidFill>
                <a:schemeClr val="accent5">
                  <a:lumMod val="75000"/>
                </a:schemeClr>
              </a:solidFill>
            </a:endParaRPr>
          </a:p>
        </p:txBody>
      </p:sp>
      <p:sp>
        <p:nvSpPr>
          <p:cNvPr id="13" name="圆角矩形 12"/>
          <p:cNvSpPr/>
          <p:nvPr/>
        </p:nvSpPr>
        <p:spPr>
          <a:xfrm>
            <a:off x="1960634" y="3453498"/>
            <a:ext cx="3600000" cy="900000"/>
          </a:xfrm>
          <a:prstGeom prst="round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33CC"/>
                </a:solidFill>
              </a:rPr>
              <a:t>3-2  </a:t>
            </a:r>
            <a:r>
              <a:rPr lang="zh-CN" altLang="en-US" sz="2400" b="1" dirty="0">
                <a:solidFill>
                  <a:srgbClr val="0033CC"/>
                </a:solidFill>
              </a:rPr>
              <a:t>负载星形连接</a:t>
            </a:r>
            <a:r>
              <a:rPr lang="zh-CN" altLang="en-US" sz="2400" b="1" dirty="0">
                <a:solidFill>
                  <a:srgbClr val="0033CC"/>
                </a:solidFill>
                <a:effectLst>
                  <a:outerShdw blurRad="38100" dist="38100" dir="2700000" algn="tl">
                    <a:srgbClr val="C0C0C0"/>
                  </a:outerShdw>
                </a:effectLst>
              </a:rPr>
              <a:t>的</a:t>
            </a:r>
            <a:endParaRPr lang="en-US" altLang="zh-CN" sz="2400" b="1" dirty="0">
              <a:solidFill>
                <a:srgbClr val="0033CC"/>
              </a:solidFill>
              <a:effectLst>
                <a:outerShdw blurRad="38100" dist="38100" dir="2700000" algn="tl">
                  <a:srgbClr val="C0C0C0"/>
                </a:outerShdw>
              </a:effectLst>
            </a:endParaRPr>
          </a:p>
          <a:p>
            <a:pPr algn="ctr"/>
            <a:r>
              <a:rPr lang="zh-CN" altLang="en-US" sz="2400" b="1" dirty="0">
                <a:solidFill>
                  <a:srgbClr val="0033CC"/>
                </a:solidFill>
                <a:effectLst>
                  <a:outerShdw blurRad="38100" dist="38100" dir="2700000" algn="tl">
                    <a:srgbClr val="C0C0C0"/>
                  </a:outerShdw>
                </a:effectLst>
              </a:rPr>
              <a:t>  三相电路</a:t>
            </a:r>
            <a:endParaRPr lang="zh-CN" altLang="en-US" sz="2400" dirty="0"/>
          </a:p>
        </p:txBody>
      </p:sp>
      <p:sp>
        <p:nvSpPr>
          <p:cNvPr id="15" name="圆角矩形 14"/>
          <p:cNvSpPr/>
          <p:nvPr/>
        </p:nvSpPr>
        <p:spPr>
          <a:xfrm>
            <a:off x="5938467" y="2181188"/>
            <a:ext cx="3600000" cy="900000"/>
          </a:xfrm>
          <a:prstGeom prst="round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33CC"/>
                </a:solidFill>
              </a:rPr>
              <a:t>3-3  </a:t>
            </a:r>
            <a:r>
              <a:rPr lang="zh-CN" altLang="en-US" sz="2400" b="1" dirty="0">
                <a:solidFill>
                  <a:srgbClr val="0033CC"/>
                </a:solidFill>
              </a:rPr>
              <a:t>负载三角形连接</a:t>
            </a:r>
            <a:r>
              <a:rPr lang="zh-CN" altLang="en-US" sz="2400" b="1" dirty="0">
                <a:solidFill>
                  <a:srgbClr val="0033CC"/>
                </a:solidFill>
                <a:effectLst>
                  <a:outerShdw blurRad="38100" dist="38100" dir="2700000" algn="tl">
                    <a:srgbClr val="C0C0C0"/>
                  </a:outerShdw>
                </a:effectLst>
              </a:rPr>
              <a:t>的</a:t>
            </a:r>
            <a:endParaRPr lang="en-US" altLang="zh-CN" sz="2400" b="1" dirty="0">
              <a:solidFill>
                <a:srgbClr val="0033CC"/>
              </a:solidFill>
              <a:effectLst>
                <a:outerShdw blurRad="38100" dist="38100" dir="2700000" algn="tl">
                  <a:srgbClr val="C0C0C0"/>
                </a:outerShdw>
              </a:effectLst>
            </a:endParaRPr>
          </a:p>
          <a:p>
            <a:pPr algn="ctr"/>
            <a:r>
              <a:rPr lang="zh-CN" altLang="en-US" sz="2400" b="1" dirty="0">
                <a:solidFill>
                  <a:srgbClr val="0033CC"/>
                </a:solidFill>
                <a:effectLst>
                  <a:outerShdw blurRad="38100" dist="38100" dir="2700000" algn="tl">
                    <a:srgbClr val="C0C0C0"/>
                  </a:outerShdw>
                </a:effectLst>
              </a:rPr>
              <a:t>   三相电路</a:t>
            </a:r>
            <a:endParaRPr lang="zh-CN"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445335" y="6390562"/>
            <a:ext cx="2671916" cy="320675"/>
          </a:xfrm>
        </p:spPr>
        <p:txBody>
          <a:bodyPr/>
          <a:lstStyle/>
          <a:p>
            <a:fld id="{435063AF-4828-4509-A510-9A5FFA849951}" type="slidenum">
              <a:rPr lang="zh-CN" altLang="en-US" sz="1600" smtClean="0"/>
              <a:t>20</a:t>
            </a:fld>
            <a:endParaRPr lang="zh-CN" altLang="en-US" sz="1600"/>
          </a:p>
        </p:txBody>
      </p:sp>
      <p:sp>
        <p:nvSpPr>
          <p:cNvPr id="6" name="文本框 5"/>
          <p:cNvSpPr txBox="1"/>
          <p:nvPr/>
        </p:nvSpPr>
        <p:spPr>
          <a:xfrm>
            <a:off x="3595480" y="-5970"/>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7" name="Rectangle 2"/>
          <p:cNvSpPr>
            <a:spLocks noGrp="1" noChangeArrowheads="1"/>
          </p:cNvSpPr>
          <p:nvPr>
            <p:ph type="title"/>
          </p:nvPr>
        </p:nvSpPr>
        <p:spPr>
          <a:xfrm>
            <a:off x="1081697" y="499698"/>
            <a:ext cx="5768282" cy="533400"/>
          </a:xfrm>
        </p:spPr>
        <p:txBody>
          <a:bodyPr>
            <a:normAutofit/>
          </a:bodyPr>
          <a:lstStyle/>
          <a:p>
            <a:pPr>
              <a:defRPr/>
            </a:pPr>
            <a:r>
              <a:rPr lang="zh-CN" altLang="en-US" sz="2800" b="1" dirty="0"/>
              <a:t>四</a:t>
            </a:r>
            <a:r>
              <a:rPr lang="en-US" altLang="zh-CN" sz="2800" b="1" dirty="0"/>
              <a:t>.  </a:t>
            </a:r>
            <a:r>
              <a:rPr lang="zh-CN" altLang="zh-CN" sz="2800" b="1" dirty="0">
                <a:solidFill>
                  <a:srgbClr val="C00000"/>
                </a:solidFill>
              </a:rPr>
              <a:t>Y接</a:t>
            </a:r>
            <a:r>
              <a:rPr lang="zh-CN" altLang="en-US" sz="2800" b="1" dirty="0">
                <a:solidFill>
                  <a:srgbClr val="C00000"/>
                </a:solidFill>
              </a:rPr>
              <a:t>非对称负载</a:t>
            </a:r>
            <a:r>
              <a:rPr lang="zh-CN" altLang="en-US" sz="2800" b="1" dirty="0"/>
              <a:t>三相电路的分析</a:t>
            </a:r>
            <a:endParaRPr lang="zh-CN" sz="2800" b="1" dirty="0"/>
          </a:p>
        </p:txBody>
      </p:sp>
      <p:sp>
        <p:nvSpPr>
          <p:cNvPr id="8" name="Text Box 5"/>
          <p:cNvSpPr txBox="1">
            <a:spLocks noChangeArrowheads="1"/>
          </p:cNvSpPr>
          <p:nvPr/>
        </p:nvSpPr>
        <p:spPr bwMode="auto">
          <a:xfrm>
            <a:off x="387399" y="929023"/>
            <a:ext cx="8323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Wingdings" panose="05000000000000000000" pitchFamily="2" charset="2"/>
              <a:buChar char="Ø"/>
            </a:pP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讨论对象：</a:t>
            </a:r>
            <a:r>
              <a:rPr lang="zh-CN" altLang="en-US" sz="2400" b="1" dirty="0">
                <a:solidFill>
                  <a:srgbClr val="002060"/>
                </a:solidFill>
                <a:latin typeface="仿宋" panose="02010609060101010101" pitchFamily="49" charset="-122"/>
                <a:ea typeface="仿宋" panose="02010609060101010101" pitchFamily="49" charset="-122"/>
              </a:rPr>
              <a:t>电源对称</a:t>
            </a:r>
            <a:r>
              <a:rPr lang="en-US" altLang="zh-CN" sz="2400" b="1" dirty="0">
                <a:solidFill>
                  <a:srgbClr val="002060"/>
                </a:solidFill>
                <a:latin typeface="仿宋" panose="02010609060101010101" pitchFamily="49" charset="-122"/>
                <a:ea typeface="仿宋" panose="02010609060101010101" pitchFamily="49" charset="-122"/>
              </a:rPr>
              <a:t>(</a:t>
            </a:r>
            <a:r>
              <a:rPr lang="zh-CN" altLang="en-US" sz="2400" b="1" dirty="0">
                <a:solidFill>
                  <a:srgbClr val="002060"/>
                </a:solidFill>
                <a:latin typeface="仿宋" panose="02010609060101010101" pitchFamily="49" charset="-122"/>
                <a:ea typeface="仿宋" panose="02010609060101010101" pitchFamily="49" charset="-122"/>
              </a:rPr>
              <a:t>由供电系统保证</a:t>
            </a:r>
            <a:r>
              <a:rPr lang="en-US" altLang="zh-CN" sz="2400" b="1" dirty="0">
                <a:solidFill>
                  <a:srgbClr val="002060"/>
                </a:solidFill>
                <a:latin typeface="仿宋" panose="02010609060101010101" pitchFamily="49" charset="-122"/>
                <a:ea typeface="仿宋" panose="02010609060101010101" pitchFamily="49" charset="-122"/>
              </a:rPr>
              <a:t>)</a:t>
            </a:r>
            <a:r>
              <a:rPr lang="zh-CN" altLang="en-US" sz="2400" b="1" dirty="0">
                <a:solidFill>
                  <a:srgbClr val="002060"/>
                </a:solidFill>
                <a:latin typeface="仿宋" panose="02010609060101010101" pitchFamily="49" charset="-122"/>
                <a:ea typeface="仿宋" panose="02010609060101010101" pitchFamily="49" charset="-122"/>
              </a:rPr>
              <a:t>，负载不对称。</a:t>
            </a:r>
          </a:p>
        </p:txBody>
      </p:sp>
      <p:sp>
        <p:nvSpPr>
          <p:cNvPr id="9" name="Text Box 6"/>
          <p:cNvSpPr txBox="1">
            <a:spLocks noChangeArrowheads="1"/>
          </p:cNvSpPr>
          <p:nvPr/>
        </p:nvSpPr>
        <p:spPr bwMode="auto">
          <a:xfrm>
            <a:off x="297765" y="1630702"/>
            <a:ext cx="2287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buFont typeface="Wingdings" panose="05000000000000000000" pitchFamily="2" charset="2"/>
              <a:buChar char="Ø"/>
            </a:pP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分析方法：</a:t>
            </a:r>
          </a:p>
        </p:txBody>
      </p:sp>
      <p:sp>
        <p:nvSpPr>
          <p:cNvPr id="10" name="Rectangle 11"/>
          <p:cNvSpPr>
            <a:spLocks noChangeArrowheads="1"/>
          </p:cNvSpPr>
          <p:nvPr/>
        </p:nvSpPr>
        <p:spPr bwMode="auto">
          <a:xfrm>
            <a:off x="2597167" y="1944404"/>
            <a:ext cx="46176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7030A0"/>
                </a:solidFill>
                <a:latin typeface="仿宋" panose="02010609060101010101" pitchFamily="49" charset="-122"/>
                <a:ea typeface="仿宋" panose="02010609060101010101" pitchFamily="49" charset="-122"/>
              </a:rPr>
              <a:t>采用正弦交流电路相量分析方法</a:t>
            </a:r>
          </a:p>
        </p:txBody>
      </p:sp>
      <p:sp>
        <p:nvSpPr>
          <p:cNvPr id="11" name="Rectangle 12"/>
          <p:cNvSpPr>
            <a:spLocks noChangeArrowheads="1"/>
          </p:cNvSpPr>
          <p:nvPr/>
        </p:nvSpPr>
        <p:spPr bwMode="auto">
          <a:xfrm>
            <a:off x="2625639" y="1387709"/>
            <a:ext cx="37203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7030A0"/>
                </a:solidFill>
                <a:latin typeface="仿宋" panose="02010609060101010101" pitchFamily="49" charset="-122"/>
                <a:ea typeface="仿宋" panose="02010609060101010101" pitchFamily="49" charset="-122"/>
              </a:rPr>
              <a:t>不能简化为一相计算电路</a:t>
            </a:r>
          </a:p>
        </p:txBody>
      </p:sp>
      <p:sp>
        <p:nvSpPr>
          <p:cNvPr id="12" name="AutoShape 13"/>
          <p:cNvSpPr/>
          <p:nvPr/>
        </p:nvSpPr>
        <p:spPr bwMode="auto">
          <a:xfrm>
            <a:off x="2473239" y="1562183"/>
            <a:ext cx="152400" cy="612000"/>
          </a:xfrm>
          <a:prstGeom prst="leftBrace">
            <a:avLst>
              <a:gd name="adj1" fmla="val 41644"/>
              <a:gd name="adj2" fmla="val 50000"/>
            </a:avLst>
          </a:prstGeom>
          <a:noFill/>
          <a:ln w="28575">
            <a:solidFill>
              <a:srgbClr val="7030A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dirty="0">
              <a:latin typeface="Algerian" panose="04020705040A02060702" pitchFamily="82" charset="0"/>
              <a:cs typeface="Times New Roman" panose="02020603050405020304" pitchFamily="18" charset="0"/>
            </a:endParaRPr>
          </a:p>
        </p:txBody>
      </p:sp>
      <p:sp>
        <p:nvSpPr>
          <p:cNvPr id="49" name="Rectangle 40"/>
          <p:cNvSpPr txBox="1">
            <a:spLocks noChangeArrowheads="1"/>
          </p:cNvSpPr>
          <p:nvPr/>
        </p:nvSpPr>
        <p:spPr>
          <a:xfrm>
            <a:off x="240816" y="2443039"/>
            <a:ext cx="5668420" cy="540000"/>
          </a:xfrm>
          <a:prstGeom prst="rect">
            <a:avLst/>
          </a:prstGeom>
          <a:solidFill>
            <a:schemeClr val="accent4">
              <a:lumMod val="20000"/>
              <a:lumOff val="80000"/>
            </a:schemeClr>
          </a:solidFill>
          <a:effectLst>
            <a:outerShdw blurRad="50800" dist="38100" dir="5400000" algn="t" rotWithShape="0">
              <a:prstClr val="black">
                <a:alpha val="40000"/>
              </a:prstClr>
            </a:outerShdw>
          </a:effectLst>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600" b="1" dirty="0">
                <a:solidFill>
                  <a:srgbClr val="C00000"/>
                </a:solidFill>
                <a:latin typeface="等线" panose="02010600030101010101" charset="-122"/>
                <a:ea typeface="等线" panose="02010600030101010101" charset="-122"/>
              </a:rPr>
              <a:t>①</a:t>
            </a:r>
            <a:r>
              <a:rPr lang="zh-CN" altLang="en-US" sz="2600" b="1" dirty="0">
                <a:solidFill>
                  <a:srgbClr val="C00000"/>
                </a:solidFill>
                <a:latin typeface="等线" panose="02010600030101010101" charset="-122"/>
                <a:ea typeface="等线" panose="02010600030101010101" charset="-122"/>
              </a:rPr>
              <a:t>负载不对称三相四线制→</a:t>
            </a:r>
            <a:r>
              <a:rPr lang="zh-CN" altLang="zh-CN" sz="2600" b="1" dirty="0">
                <a:solidFill>
                  <a:srgbClr val="C00000"/>
                </a:solidFill>
                <a:latin typeface="等线" panose="02010600030101010101" charset="-122"/>
                <a:ea typeface="等线" panose="02010600030101010101" charset="-122"/>
              </a:rPr>
              <a:t>各相单独计算</a:t>
            </a:r>
            <a:endParaRPr lang="zh-CN" altLang="zh-CN" sz="2600" dirty="0">
              <a:solidFill>
                <a:srgbClr val="C00000"/>
              </a:solidFill>
              <a:latin typeface="等线" panose="02010600030101010101" charset="-122"/>
              <a:ea typeface="等线" panose="02010600030101010101" charset="-122"/>
            </a:endParaRPr>
          </a:p>
        </p:txBody>
      </p:sp>
      <p:sp>
        <p:nvSpPr>
          <p:cNvPr id="53" name="Text Box 29"/>
          <p:cNvSpPr txBox="1">
            <a:spLocks noChangeArrowheads="1"/>
          </p:cNvSpPr>
          <p:nvPr/>
        </p:nvSpPr>
        <p:spPr bwMode="auto">
          <a:xfrm>
            <a:off x="3398087" y="4664410"/>
            <a:ext cx="63350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zh-CN" sz="2800" b="1" i="1" dirty="0">
                <a:solidFill>
                  <a:srgbClr val="C00000"/>
                </a:solidFill>
              </a:rPr>
              <a:t> </a:t>
            </a:r>
            <a:r>
              <a:rPr lang="en-US" altLang="zh-CN" sz="2800" b="1" dirty="0">
                <a:solidFill>
                  <a:srgbClr val="C00000"/>
                </a:solidFill>
              </a:rPr>
              <a:t>N'</a:t>
            </a:r>
          </a:p>
          <a:p>
            <a:pPr eaLnBrk="1" hangingPunct="1">
              <a:spcBef>
                <a:spcPct val="0"/>
              </a:spcBef>
              <a:buFontTx/>
              <a:buNone/>
            </a:pPr>
            <a:endParaRPr lang="zh-CN" altLang="zh-CN" sz="2000" b="1" dirty="0">
              <a:solidFill>
                <a:srgbClr val="C00000"/>
              </a:solidFill>
            </a:endParaRPr>
          </a:p>
        </p:txBody>
      </p:sp>
      <p:grpSp>
        <p:nvGrpSpPr>
          <p:cNvPr id="55" name="Group 6"/>
          <p:cNvGrpSpPr/>
          <p:nvPr/>
        </p:nvGrpSpPr>
        <p:grpSpPr bwMode="auto">
          <a:xfrm>
            <a:off x="8544588" y="2508183"/>
            <a:ext cx="3404655" cy="2592279"/>
            <a:chOff x="3998" y="-808"/>
            <a:chExt cx="3089" cy="2150"/>
          </a:xfrm>
        </p:grpSpPr>
        <p:graphicFrame>
          <p:nvGraphicFramePr>
            <p:cNvPr id="56" name="Object 7"/>
            <p:cNvGraphicFramePr>
              <a:graphicFrameLocks noChangeAspect="1"/>
            </p:cNvGraphicFramePr>
            <p:nvPr/>
          </p:nvGraphicFramePr>
          <p:xfrm>
            <a:off x="4934" y="-808"/>
            <a:ext cx="2153" cy="2150"/>
          </p:xfrm>
          <a:graphic>
            <a:graphicData uri="http://schemas.openxmlformats.org/presentationml/2006/ole">
              <mc:AlternateContent xmlns:mc="http://schemas.openxmlformats.org/markup-compatibility/2006">
                <mc:Choice xmlns:v="urn:schemas-microsoft-com:vml" Requires="v">
                  <p:oleObj spid="_x0000_s144874" r:id="rId3" imgW="1296035" imgH="1283335" progId="Equation.DSMT4">
                    <p:embed/>
                  </p:oleObj>
                </mc:Choice>
                <mc:Fallback>
                  <p:oleObj r:id="rId3" imgW="1296035" imgH="128333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4" y="-808"/>
                          <a:ext cx="2153" cy="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Rectangle 8"/>
            <p:cNvSpPr>
              <a:spLocks noChangeArrowheads="1"/>
            </p:cNvSpPr>
            <p:nvPr/>
          </p:nvSpPr>
          <p:spPr bwMode="auto">
            <a:xfrm>
              <a:off x="3998" y="-292"/>
              <a:ext cx="448"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dirty="0">
                  <a:solidFill>
                    <a:srgbClr val="0000FF"/>
                  </a:solidFill>
                </a:rPr>
                <a:t>相</a:t>
              </a:r>
            </a:p>
            <a:p>
              <a:pPr algn="ctr" eaLnBrk="1" hangingPunct="1">
                <a:spcBef>
                  <a:spcPct val="0"/>
                </a:spcBef>
                <a:buFontTx/>
                <a:buNone/>
              </a:pPr>
              <a:r>
                <a:rPr lang="zh-CN" altLang="zh-CN" sz="2400" b="1" dirty="0">
                  <a:solidFill>
                    <a:srgbClr val="0000FF"/>
                  </a:solidFill>
                </a:rPr>
                <a:t>电</a:t>
              </a:r>
            </a:p>
            <a:p>
              <a:pPr algn="ctr" eaLnBrk="1" hangingPunct="1">
                <a:spcBef>
                  <a:spcPct val="0"/>
                </a:spcBef>
                <a:buFontTx/>
                <a:buNone/>
              </a:pPr>
              <a:r>
                <a:rPr lang="zh-CN" altLang="zh-CN" sz="2400" b="1" dirty="0">
                  <a:solidFill>
                    <a:srgbClr val="0000FF"/>
                  </a:solidFill>
                </a:rPr>
                <a:t>压</a:t>
              </a:r>
            </a:p>
          </p:txBody>
        </p:sp>
        <p:sp>
          <p:nvSpPr>
            <p:cNvPr id="58" name="AutoShape 9"/>
            <p:cNvSpPr/>
            <p:nvPr/>
          </p:nvSpPr>
          <p:spPr bwMode="auto">
            <a:xfrm>
              <a:off x="4490" y="-486"/>
              <a:ext cx="226" cy="1368"/>
            </a:xfrm>
            <a:prstGeom prst="leftBrace">
              <a:avLst>
                <a:gd name="adj1" fmla="val 50442"/>
                <a:gd name="adj2" fmla="val 50000"/>
              </a:avLst>
            </a:prstGeom>
            <a:noFill/>
            <a:ln w="381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0000FF"/>
                </a:solidFill>
              </a:endParaRPr>
            </a:p>
          </p:txBody>
        </p:sp>
      </p:grpSp>
      <p:grpSp>
        <p:nvGrpSpPr>
          <p:cNvPr id="3" name="组合 2"/>
          <p:cNvGrpSpPr/>
          <p:nvPr/>
        </p:nvGrpSpPr>
        <p:grpSpPr>
          <a:xfrm>
            <a:off x="4193106" y="3060264"/>
            <a:ext cx="3380490" cy="1691508"/>
            <a:chOff x="4381644" y="2954717"/>
            <a:chExt cx="3380490" cy="1691508"/>
          </a:xfrm>
        </p:grpSpPr>
        <p:sp>
          <p:nvSpPr>
            <p:cNvPr id="59" name="AutoShape 10"/>
            <p:cNvSpPr/>
            <p:nvPr/>
          </p:nvSpPr>
          <p:spPr bwMode="auto">
            <a:xfrm>
              <a:off x="4869619" y="3124680"/>
              <a:ext cx="263876" cy="1351585"/>
            </a:xfrm>
            <a:prstGeom prst="leftBrace">
              <a:avLst>
                <a:gd name="adj1" fmla="val 50000"/>
                <a:gd name="adj2" fmla="val 50000"/>
              </a:avLst>
            </a:prstGeom>
            <a:noFill/>
            <a:ln w="38100">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C00000"/>
                </a:solidFill>
              </a:endParaRPr>
            </a:p>
          </p:txBody>
        </p:sp>
        <p:sp>
          <p:nvSpPr>
            <p:cNvPr id="60" name="Rectangle 11"/>
            <p:cNvSpPr>
              <a:spLocks noChangeArrowheads="1"/>
            </p:cNvSpPr>
            <p:nvPr/>
          </p:nvSpPr>
          <p:spPr bwMode="auto">
            <a:xfrm>
              <a:off x="4381644" y="3200306"/>
              <a:ext cx="38733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dirty="0">
                  <a:solidFill>
                    <a:srgbClr val="C00000"/>
                  </a:solidFill>
                </a:rPr>
                <a:t>线</a:t>
              </a:r>
            </a:p>
            <a:p>
              <a:pPr algn="ctr" eaLnBrk="1" hangingPunct="1">
                <a:spcBef>
                  <a:spcPct val="0"/>
                </a:spcBef>
                <a:buFontTx/>
                <a:buNone/>
              </a:pPr>
              <a:r>
                <a:rPr lang="zh-CN" altLang="zh-CN" sz="2400" b="1" dirty="0">
                  <a:solidFill>
                    <a:srgbClr val="C00000"/>
                  </a:solidFill>
                </a:rPr>
                <a:t>电</a:t>
              </a:r>
            </a:p>
            <a:p>
              <a:pPr algn="ctr" eaLnBrk="1" hangingPunct="1">
                <a:spcBef>
                  <a:spcPct val="0"/>
                </a:spcBef>
                <a:buFontTx/>
                <a:buNone/>
              </a:pPr>
              <a:r>
                <a:rPr lang="zh-CN" altLang="zh-CN" sz="2400" b="1" dirty="0">
                  <a:solidFill>
                    <a:srgbClr val="C00000"/>
                  </a:solidFill>
                </a:rPr>
                <a:t>压</a:t>
              </a:r>
            </a:p>
          </p:txBody>
        </p:sp>
        <p:graphicFrame>
          <p:nvGraphicFramePr>
            <p:cNvPr id="61" name="Object 12"/>
            <p:cNvGraphicFramePr>
              <a:graphicFrameLocks noChangeAspect="1"/>
            </p:cNvGraphicFramePr>
            <p:nvPr/>
          </p:nvGraphicFramePr>
          <p:xfrm>
            <a:off x="5192522" y="2954717"/>
            <a:ext cx="2569612" cy="1691508"/>
          </p:xfrm>
          <a:graphic>
            <a:graphicData uri="http://schemas.openxmlformats.org/presentationml/2006/ole">
              <mc:AlternateContent xmlns:mc="http://schemas.openxmlformats.org/markup-compatibility/2006">
                <mc:Choice xmlns:v="urn:schemas-microsoft-com:vml" Requires="v">
                  <p:oleObj spid="_x0000_s144875" r:id="rId5" imgW="1156335" imgH="749935" progId="Equation.DSMT4">
                    <p:embed/>
                  </p:oleObj>
                </mc:Choice>
                <mc:Fallback>
                  <p:oleObj r:id="rId5" imgW="1156335" imgH="749935"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2522" y="2954717"/>
                          <a:ext cx="2569612" cy="1691508"/>
                        </a:xfrm>
                        <a:prstGeom prst="rect">
                          <a:avLst/>
                        </a:prstGeom>
                        <a:noFill/>
                        <a:ln>
                          <a:noFill/>
                        </a:ln>
                        <a:effectLst/>
                      </p:spPr>
                    </p:pic>
                  </p:oleObj>
                </mc:Fallback>
              </mc:AlternateContent>
            </a:graphicData>
          </a:graphic>
        </p:graphicFrame>
      </p:grpSp>
      <p:sp>
        <p:nvSpPr>
          <p:cNvPr id="2" name="右箭头 1"/>
          <p:cNvSpPr/>
          <p:nvPr/>
        </p:nvSpPr>
        <p:spPr>
          <a:xfrm>
            <a:off x="7523852" y="3467505"/>
            <a:ext cx="978408" cy="37116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4608781" y="4809696"/>
            <a:ext cx="926806" cy="37116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5" name="矩形 64"/>
              <p:cNvSpPr/>
              <p:nvPr/>
            </p:nvSpPr>
            <p:spPr>
              <a:xfrm>
                <a:off x="4664235" y="6208813"/>
                <a:ext cx="2839560" cy="473206"/>
              </a:xfrm>
              <a:prstGeom prst="rect">
                <a:avLst/>
              </a:prstGeom>
            </p:spPr>
            <p:txBody>
              <a:bodyPr wrap="none">
                <a:spAutoFit/>
              </a:bodyPr>
              <a:lstStyle/>
              <a:p>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m:rPr>
                            <m:sty m:val="p"/>
                          </m:rPr>
                          <a:rPr lang="en-US" altLang="zh-CN" sz="2400" b="1" i="1">
                            <a:solidFill>
                              <a:srgbClr val="FF0000"/>
                            </a:solidFill>
                            <a:latin typeface="Cambria Math" panose="02040503050406030204" pitchFamily="18" charset="0"/>
                          </a:rPr>
                          <m:t>N</m:t>
                        </m:r>
                      </m:sub>
                    </m:sSub>
                  </m:oMath>
                </a14:m>
                <a:r>
                  <a:rPr kumimoji="1" lang="en-US" altLang="zh-CN" sz="2400" b="1" dirty="0">
                    <a:solidFill>
                      <a:srgbClr val="FF0000"/>
                    </a:solidFill>
                    <a:latin typeface="Times New Roman" panose="02020603050405020304" pitchFamily="18" charset="0"/>
                    <a:ea typeface="楷体_GB2312" pitchFamily="49" charset="-122"/>
                    <a:cs typeface="Times New Roman" panose="02020603050405020304" pitchFamily="18" charset="0"/>
                  </a:rPr>
                  <a:t>=</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𝟏</m:t>
                        </m:r>
                      </m:sub>
                    </m:sSub>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𝟐</m:t>
                        </m:r>
                      </m:sub>
                    </m:sSub>
                    <m:r>
                      <a:rPr lang="en-US" altLang="zh-CN" sz="2400" b="1" i="1">
                        <a:solidFill>
                          <a:srgbClr val="FF0000"/>
                        </a:solidFill>
                        <a:latin typeface="Cambria Math" panose="02040503050406030204" pitchFamily="18" charset="0"/>
                      </a:rPr>
                      <m:t>+</m:t>
                    </m:r>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𝟑</m:t>
                        </m:r>
                      </m:sub>
                    </m:sSub>
                    <m:r>
                      <a:rPr lang="en-US" altLang="zh-CN" sz="2400" b="1" i="1" smtClean="0">
                        <a:solidFill>
                          <a:srgbClr val="FF0000"/>
                        </a:solidFill>
                        <a:latin typeface="Cambria Math" panose="02040503050406030204" pitchFamily="18" charset="0"/>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𝟎</m:t>
                    </m:r>
                  </m:oMath>
                </a14:m>
                <a:endParaRPr lang="zh-CN" altLang="en-US" sz="2400" dirty="0">
                  <a:solidFill>
                    <a:srgbClr val="FF0000"/>
                  </a:solidFill>
                </a:endParaRPr>
              </a:p>
            </p:txBody>
          </p:sp>
        </mc:Choice>
        <mc:Fallback xmlns="">
          <p:sp>
            <p:nvSpPr>
              <p:cNvPr id="65" name="矩形 64"/>
              <p:cNvSpPr>
                <a:spLocks noRot="1" noChangeAspect="1" noMove="1" noResize="1" noEditPoints="1" noAdjustHandles="1" noChangeArrowheads="1" noChangeShapeType="1" noTextEdit="1"/>
              </p:cNvSpPr>
              <p:nvPr/>
            </p:nvSpPr>
            <p:spPr>
              <a:xfrm>
                <a:off x="4664235" y="6208813"/>
                <a:ext cx="2839560" cy="473206"/>
              </a:xfrm>
              <a:prstGeom prst="rect">
                <a:avLst/>
              </a:prstGeom>
              <a:blipFill rotWithShape="1">
                <a:blip r:embed="rId7"/>
                <a:stretch>
                  <a:fillRect l="-429" t="-9091" b="-2857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6" name="矩形 65"/>
              <p:cNvSpPr/>
              <p:nvPr/>
            </p:nvSpPr>
            <p:spPr>
              <a:xfrm>
                <a:off x="6030222" y="5055208"/>
                <a:ext cx="4180632" cy="913327"/>
              </a:xfrm>
              <a:prstGeom prst="rect">
                <a:avLst/>
              </a:prstGeom>
            </p:spPr>
            <p:txBody>
              <a:bodyPr wrap="none">
                <a:spAutoFit/>
              </a:bodyPr>
              <a:lstStyle/>
              <a:p>
                <a14:m>
                  <m:oMath xmlns:m="http://schemas.openxmlformats.org/officeDocument/2006/math">
                    <m:sSub>
                      <m:sSubPr>
                        <m:ctrlPr>
                          <a:rPr lang="en-US" altLang="zh-CN" sz="2600" b="1" i="1" smtClean="0">
                            <a:solidFill>
                              <a:srgbClr val="002060"/>
                            </a:solidFill>
                            <a:latin typeface="Cambria Math" panose="02040503050406030204" pitchFamily="18" charset="0"/>
                          </a:rPr>
                        </m:ctrlPr>
                      </m:sSubPr>
                      <m:e>
                        <m:acc>
                          <m:accPr>
                            <m:chr m:val="̇"/>
                            <m:ctrlPr>
                              <a:rPr lang="en-US" altLang="zh-CN" sz="2600" b="1" i="1">
                                <a:solidFill>
                                  <a:srgbClr val="002060"/>
                                </a:solidFill>
                                <a:latin typeface="Cambria Math" panose="02040503050406030204" pitchFamily="18" charset="0"/>
                              </a:rPr>
                            </m:ctrlPr>
                          </m:accPr>
                          <m:e>
                            <m:r>
                              <a:rPr lang="en-US" altLang="zh-CN" sz="2600" b="1" i="1">
                                <a:solidFill>
                                  <a:srgbClr val="002060"/>
                                </a:solidFill>
                                <a:latin typeface="Cambria Math" panose="02040503050406030204" pitchFamily="18" charset="0"/>
                              </a:rPr>
                              <m:t>𝑰</m:t>
                            </m:r>
                          </m:e>
                        </m:acc>
                      </m:e>
                      <m:sub>
                        <m:r>
                          <a:rPr lang="en-US" altLang="zh-CN" sz="2600" b="1" i="1">
                            <a:solidFill>
                              <a:srgbClr val="002060"/>
                            </a:solidFill>
                            <a:latin typeface="Cambria Math" panose="02040503050406030204" pitchFamily="18" charset="0"/>
                          </a:rPr>
                          <m:t>1</m:t>
                        </m:r>
                      </m:sub>
                    </m:sSub>
                  </m:oMath>
                </a14:m>
                <a:r>
                  <a:rPr kumimoji="1" lang="en-US" altLang="zh-CN" sz="2600" b="1" dirty="0">
                    <a:solidFill>
                      <a:srgbClr val="002060"/>
                    </a:solidFill>
                    <a:latin typeface="Times New Roman" panose="02020603050405020304" pitchFamily="18" charset="0"/>
                    <a:ea typeface="楷体_GB2312" pitchFamily="49" charset="-122"/>
                    <a:cs typeface="Times New Roman" panose="02020603050405020304" pitchFamily="18" charset="0"/>
                  </a:rPr>
                  <a:t>=</a:t>
                </a:r>
                <a14:m>
                  <m:oMath xmlns:m="http://schemas.openxmlformats.org/officeDocument/2006/math">
                    <m:f>
                      <m:fPr>
                        <m:ctrlPr>
                          <a:rPr lang="en-US" altLang="zh-CN" sz="2600" b="1" i="1" smtClean="0">
                            <a:solidFill>
                              <a:srgbClr val="002060"/>
                            </a:solidFill>
                            <a:latin typeface="Cambria Math" panose="02040503050406030204" pitchFamily="18" charset="0"/>
                          </a:rPr>
                        </m:ctrlPr>
                      </m:fPr>
                      <m:num>
                        <m:sSub>
                          <m:sSubPr>
                            <m:ctrlPr>
                              <a:rPr lang="en-US" altLang="zh-CN" sz="2600" b="1" i="1" smtClean="0">
                                <a:solidFill>
                                  <a:srgbClr val="002060"/>
                                </a:solidFill>
                                <a:latin typeface="Cambria Math" panose="02040503050406030204" pitchFamily="18" charset="0"/>
                              </a:rPr>
                            </m:ctrlPr>
                          </m:sSubPr>
                          <m:e>
                            <m:acc>
                              <m:accPr>
                                <m:chr m:val="̇"/>
                                <m:ctrlPr>
                                  <a:rPr lang="en-US" altLang="zh-CN" sz="2600" b="1" i="1" smtClean="0">
                                    <a:solidFill>
                                      <a:srgbClr val="002060"/>
                                    </a:solidFill>
                                    <a:latin typeface="Cambria Math" panose="02040503050406030204" pitchFamily="18" charset="0"/>
                                  </a:rPr>
                                </m:ctrlPr>
                              </m:accPr>
                              <m:e>
                                <m:r>
                                  <a:rPr lang="en-US" altLang="zh-CN" sz="2600" b="1" i="1">
                                    <a:solidFill>
                                      <a:srgbClr val="002060"/>
                                    </a:solidFill>
                                    <a:latin typeface="Cambria Math" panose="02040503050406030204" pitchFamily="18" charset="0"/>
                                  </a:rPr>
                                  <m:t>𝑼</m:t>
                                </m:r>
                              </m:e>
                            </m:acc>
                          </m:e>
                          <m:sub>
                            <m:r>
                              <a:rPr lang="en-US" altLang="zh-CN" sz="2600" b="1" i="1">
                                <a:solidFill>
                                  <a:srgbClr val="002060"/>
                                </a:solidFill>
                                <a:latin typeface="Cambria Math" panose="02040503050406030204" pitchFamily="18" charset="0"/>
                              </a:rPr>
                              <m:t>1</m:t>
                            </m:r>
                          </m:sub>
                        </m:sSub>
                      </m:num>
                      <m:den>
                        <m:r>
                          <a:rPr lang="en-US" altLang="zh-CN" sz="2600" b="1" i="1">
                            <a:solidFill>
                              <a:srgbClr val="002060"/>
                            </a:solidFill>
                            <a:latin typeface="Cambria Math" panose="02040503050406030204" pitchFamily="18" charset="0"/>
                          </a:rPr>
                          <m:t>𝑹</m:t>
                        </m:r>
                      </m:den>
                    </m:f>
                    <m:r>
                      <a:rPr lang="zh-CN" altLang="en-US" sz="2600" b="1" i="1">
                        <a:solidFill>
                          <a:srgbClr val="002060"/>
                        </a:solidFill>
                        <a:latin typeface="Cambria Math" panose="02040503050406030204" pitchFamily="18" charset="0"/>
                      </a:rPr>
                      <m:t>，</m:t>
                    </m:r>
                    <m:sSub>
                      <m:sSubPr>
                        <m:ctrlPr>
                          <a:rPr lang="en-US" altLang="zh-CN" sz="2600" b="1" i="1">
                            <a:solidFill>
                              <a:srgbClr val="002060"/>
                            </a:solidFill>
                            <a:latin typeface="Cambria Math" panose="02040503050406030204" pitchFamily="18" charset="0"/>
                          </a:rPr>
                        </m:ctrlPr>
                      </m:sSubPr>
                      <m:e>
                        <m:acc>
                          <m:accPr>
                            <m:chr m:val="̇"/>
                            <m:ctrlPr>
                              <a:rPr lang="en-US" altLang="zh-CN" sz="2600" b="1" i="1">
                                <a:solidFill>
                                  <a:srgbClr val="002060"/>
                                </a:solidFill>
                                <a:latin typeface="Cambria Math" panose="02040503050406030204" pitchFamily="18" charset="0"/>
                              </a:rPr>
                            </m:ctrlPr>
                          </m:accPr>
                          <m:e>
                            <m:r>
                              <a:rPr lang="en-US" altLang="zh-CN" sz="2600" b="1" i="1">
                                <a:solidFill>
                                  <a:srgbClr val="002060"/>
                                </a:solidFill>
                                <a:latin typeface="Cambria Math" panose="02040503050406030204" pitchFamily="18" charset="0"/>
                              </a:rPr>
                              <m:t>𝑰</m:t>
                            </m:r>
                          </m:e>
                        </m:acc>
                      </m:e>
                      <m:sub>
                        <m:r>
                          <a:rPr lang="en-US" altLang="zh-CN" sz="2600" b="1" i="1">
                            <a:solidFill>
                              <a:srgbClr val="002060"/>
                            </a:solidFill>
                            <a:latin typeface="Cambria Math" panose="02040503050406030204" pitchFamily="18" charset="0"/>
                          </a:rPr>
                          <m:t>𝟐</m:t>
                        </m:r>
                      </m:sub>
                    </m:sSub>
                    <m:r>
                      <a:rPr lang="en-US" altLang="zh-CN" sz="2600" b="1" i="1">
                        <a:solidFill>
                          <a:srgbClr val="002060"/>
                        </a:solidFill>
                        <a:latin typeface="Cambria Math" panose="02040503050406030204" pitchFamily="18" charset="0"/>
                      </a:rPr>
                      <m:t>=</m:t>
                    </m:r>
                    <m:f>
                      <m:fPr>
                        <m:ctrlPr>
                          <a:rPr lang="en-US" altLang="zh-CN" sz="2600" b="1" i="1">
                            <a:solidFill>
                              <a:srgbClr val="002060"/>
                            </a:solidFill>
                            <a:latin typeface="Cambria Math" panose="02040503050406030204" pitchFamily="18" charset="0"/>
                          </a:rPr>
                        </m:ctrlPr>
                      </m:fPr>
                      <m:num>
                        <m:sSub>
                          <m:sSubPr>
                            <m:ctrlPr>
                              <a:rPr lang="en-US" altLang="zh-CN" sz="2600" b="1" i="1">
                                <a:solidFill>
                                  <a:srgbClr val="002060"/>
                                </a:solidFill>
                                <a:latin typeface="Cambria Math" panose="02040503050406030204" pitchFamily="18" charset="0"/>
                              </a:rPr>
                            </m:ctrlPr>
                          </m:sSubPr>
                          <m:e>
                            <m:acc>
                              <m:accPr>
                                <m:chr m:val="̇"/>
                                <m:ctrlPr>
                                  <a:rPr lang="en-US" altLang="zh-CN" sz="2600" b="1" i="1">
                                    <a:solidFill>
                                      <a:srgbClr val="002060"/>
                                    </a:solidFill>
                                    <a:latin typeface="Cambria Math" panose="02040503050406030204" pitchFamily="18" charset="0"/>
                                  </a:rPr>
                                </m:ctrlPr>
                              </m:accPr>
                              <m:e>
                                <m:r>
                                  <a:rPr lang="en-US" altLang="zh-CN" sz="2600" b="1" i="1">
                                    <a:solidFill>
                                      <a:srgbClr val="002060"/>
                                    </a:solidFill>
                                    <a:latin typeface="Cambria Math" panose="02040503050406030204" pitchFamily="18" charset="0"/>
                                  </a:rPr>
                                  <m:t>𝑼</m:t>
                                </m:r>
                              </m:e>
                            </m:acc>
                          </m:e>
                          <m:sub>
                            <m:r>
                              <a:rPr lang="en-US" altLang="zh-CN" sz="2600" b="1" i="1">
                                <a:solidFill>
                                  <a:srgbClr val="002060"/>
                                </a:solidFill>
                                <a:latin typeface="Cambria Math" panose="02040503050406030204" pitchFamily="18" charset="0"/>
                              </a:rPr>
                              <m:t>2</m:t>
                            </m:r>
                          </m:sub>
                        </m:sSub>
                      </m:num>
                      <m:den>
                        <m:r>
                          <m:rPr>
                            <m:sty m:val="p"/>
                          </m:rPr>
                          <a:rPr lang="en-US" altLang="zh-CN" sz="2600" b="1" i="1">
                            <a:solidFill>
                              <a:srgbClr val="002060"/>
                            </a:solidFill>
                            <a:latin typeface="Cambria Math" panose="02040503050406030204" pitchFamily="18" charset="0"/>
                          </a:rPr>
                          <m:t>j</m:t>
                        </m:r>
                        <m:r>
                          <a:rPr lang="zh-CN" altLang="en-US" sz="2600" b="1" i="1" smtClean="0">
                            <a:solidFill>
                              <a:srgbClr val="002060"/>
                            </a:solidFill>
                            <a:latin typeface="Cambria Math" panose="02040503050406030204" pitchFamily="18" charset="0"/>
                          </a:rPr>
                          <m:t>𝝎</m:t>
                        </m:r>
                        <m:r>
                          <a:rPr lang="en-US" altLang="zh-CN" sz="2600" b="1" i="1">
                            <a:solidFill>
                              <a:srgbClr val="002060"/>
                            </a:solidFill>
                            <a:latin typeface="Cambria Math" panose="02040503050406030204" pitchFamily="18" charset="0"/>
                          </a:rPr>
                          <m:t>𝑳</m:t>
                        </m:r>
                      </m:den>
                    </m:f>
                    <m:r>
                      <a:rPr lang="zh-CN" altLang="en-US" sz="2600" b="1" i="1">
                        <a:solidFill>
                          <a:srgbClr val="002060"/>
                        </a:solidFill>
                        <a:latin typeface="Cambria Math" panose="02040503050406030204" pitchFamily="18" charset="0"/>
                      </a:rPr>
                      <m:t>，</m:t>
                    </m:r>
                    <m:sSub>
                      <m:sSubPr>
                        <m:ctrlPr>
                          <a:rPr lang="en-US" altLang="zh-CN" sz="2600" b="1" i="1">
                            <a:solidFill>
                              <a:srgbClr val="002060"/>
                            </a:solidFill>
                            <a:latin typeface="Cambria Math" panose="02040503050406030204" pitchFamily="18" charset="0"/>
                          </a:rPr>
                        </m:ctrlPr>
                      </m:sSubPr>
                      <m:e>
                        <m:acc>
                          <m:accPr>
                            <m:chr m:val="̇"/>
                            <m:ctrlPr>
                              <a:rPr lang="en-US" altLang="zh-CN" sz="2600" b="1" i="1">
                                <a:solidFill>
                                  <a:srgbClr val="002060"/>
                                </a:solidFill>
                                <a:latin typeface="Cambria Math" panose="02040503050406030204" pitchFamily="18" charset="0"/>
                              </a:rPr>
                            </m:ctrlPr>
                          </m:accPr>
                          <m:e>
                            <m:r>
                              <a:rPr lang="en-US" altLang="zh-CN" sz="2600" b="1" i="1">
                                <a:solidFill>
                                  <a:srgbClr val="002060"/>
                                </a:solidFill>
                                <a:latin typeface="Cambria Math" panose="02040503050406030204" pitchFamily="18" charset="0"/>
                              </a:rPr>
                              <m:t>𝑰</m:t>
                            </m:r>
                          </m:e>
                        </m:acc>
                      </m:e>
                      <m:sub>
                        <m:r>
                          <a:rPr lang="en-US" altLang="zh-CN" sz="2600" b="1" i="1">
                            <a:solidFill>
                              <a:srgbClr val="002060"/>
                            </a:solidFill>
                            <a:latin typeface="Cambria Math" panose="02040503050406030204" pitchFamily="18" charset="0"/>
                          </a:rPr>
                          <m:t>𝟑</m:t>
                        </m:r>
                      </m:sub>
                    </m:sSub>
                    <m:r>
                      <a:rPr lang="en-US" altLang="zh-CN" sz="2600" b="1" i="1">
                        <a:solidFill>
                          <a:srgbClr val="002060"/>
                        </a:solidFill>
                        <a:latin typeface="Cambria Math" panose="02040503050406030204" pitchFamily="18" charset="0"/>
                      </a:rPr>
                      <m:t>=</m:t>
                    </m:r>
                    <m:f>
                      <m:fPr>
                        <m:ctrlPr>
                          <a:rPr lang="en-US" altLang="zh-CN" sz="2600" b="1" i="1">
                            <a:solidFill>
                              <a:srgbClr val="002060"/>
                            </a:solidFill>
                            <a:latin typeface="Cambria Math" panose="02040503050406030204" pitchFamily="18" charset="0"/>
                          </a:rPr>
                        </m:ctrlPr>
                      </m:fPr>
                      <m:num>
                        <m:sSub>
                          <m:sSubPr>
                            <m:ctrlPr>
                              <a:rPr lang="en-US" altLang="zh-CN" sz="2600" b="1" i="1">
                                <a:solidFill>
                                  <a:srgbClr val="002060"/>
                                </a:solidFill>
                                <a:latin typeface="Cambria Math" panose="02040503050406030204" pitchFamily="18" charset="0"/>
                              </a:rPr>
                            </m:ctrlPr>
                          </m:sSubPr>
                          <m:e>
                            <m:acc>
                              <m:accPr>
                                <m:chr m:val="̇"/>
                                <m:ctrlPr>
                                  <a:rPr lang="en-US" altLang="zh-CN" sz="2600" b="1" i="1">
                                    <a:solidFill>
                                      <a:srgbClr val="002060"/>
                                    </a:solidFill>
                                    <a:latin typeface="Cambria Math" panose="02040503050406030204" pitchFamily="18" charset="0"/>
                                  </a:rPr>
                                </m:ctrlPr>
                              </m:accPr>
                              <m:e>
                                <m:r>
                                  <a:rPr lang="en-US" altLang="zh-CN" sz="2600" b="1" i="1">
                                    <a:solidFill>
                                      <a:srgbClr val="002060"/>
                                    </a:solidFill>
                                    <a:latin typeface="Cambria Math" panose="02040503050406030204" pitchFamily="18" charset="0"/>
                                  </a:rPr>
                                  <m:t>𝑼</m:t>
                                </m:r>
                              </m:e>
                            </m:acc>
                          </m:e>
                          <m:sub>
                            <m:r>
                              <a:rPr lang="en-US" altLang="zh-CN" sz="2600" b="1" i="1">
                                <a:solidFill>
                                  <a:srgbClr val="002060"/>
                                </a:solidFill>
                                <a:latin typeface="Cambria Math" panose="02040503050406030204" pitchFamily="18" charset="0"/>
                              </a:rPr>
                              <m:t>3</m:t>
                            </m:r>
                          </m:sub>
                        </m:sSub>
                      </m:num>
                      <m:den>
                        <m:r>
                          <a:rPr lang="en-US" altLang="zh-CN" sz="2600" b="1" i="1" smtClean="0">
                            <a:solidFill>
                              <a:srgbClr val="002060"/>
                            </a:solidFill>
                            <a:latin typeface="Cambria Math" panose="02040503050406030204" pitchFamily="18" charset="0"/>
                            <a:ea typeface="Cambria Math" panose="02040503050406030204" pitchFamily="18" charset="0"/>
                          </a:rPr>
                          <m:t>−</m:t>
                        </m:r>
                        <m:f>
                          <m:fPr>
                            <m:ctrlPr>
                              <a:rPr lang="en-US" altLang="zh-CN" sz="2600" b="1" i="1">
                                <a:solidFill>
                                  <a:srgbClr val="002060"/>
                                </a:solidFill>
                                <a:latin typeface="Cambria Math" panose="02040503050406030204" pitchFamily="18" charset="0"/>
                              </a:rPr>
                            </m:ctrlPr>
                          </m:fPr>
                          <m:num>
                            <m:r>
                              <a:rPr lang="en-US" altLang="zh-CN" sz="2600" b="1" i="1" smtClean="0">
                                <a:solidFill>
                                  <a:srgbClr val="002060"/>
                                </a:solidFill>
                                <a:latin typeface="Cambria Math" panose="02040503050406030204" pitchFamily="18" charset="0"/>
                              </a:rPr>
                              <m:t>1</m:t>
                            </m:r>
                          </m:num>
                          <m:den>
                            <m:r>
                              <m:rPr>
                                <m:sty m:val="p"/>
                              </m:rPr>
                              <a:rPr lang="en-US" altLang="zh-CN" sz="2600" b="1" i="1">
                                <a:solidFill>
                                  <a:srgbClr val="002060"/>
                                </a:solidFill>
                                <a:latin typeface="Cambria Math" panose="02040503050406030204" pitchFamily="18" charset="0"/>
                              </a:rPr>
                              <m:t>j</m:t>
                            </m:r>
                            <m:r>
                              <a:rPr lang="zh-CN" altLang="en-US" sz="2600" b="1" i="1">
                                <a:solidFill>
                                  <a:srgbClr val="002060"/>
                                </a:solidFill>
                                <a:latin typeface="Cambria Math" panose="02040503050406030204" pitchFamily="18" charset="0"/>
                              </a:rPr>
                              <m:t>𝝎</m:t>
                            </m:r>
                            <m:r>
                              <m:rPr>
                                <m:sty m:val="p"/>
                              </m:rPr>
                              <a:rPr lang="en-US" altLang="zh-CN" sz="2600" b="1" i="1">
                                <a:solidFill>
                                  <a:srgbClr val="002060"/>
                                </a:solidFill>
                                <a:latin typeface="Cambria Math" panose="02040503050406030204" pitchFamily="18" charset="0"/>
                              </a:rPr>
                              <m:t>C</m:t>
                            </m:r>
                          </m:den>
                        </m:f>
                      </m:den>
                    </m:f>
                  </m:oMath>
                </a14:m>
                <a:endParaRPr lang="zh-CN" altLang="en-US" sz="2600" dirty="0"/>
              </a:p>
            </p:txBody>
          </p:sp>
        </mc:Choice>
        <mc:Fallback xmlns="">
          <p:sp>
            <p:nvSpPr>
              <p:cNvPr id="66" name="矩形 65"/>
              <p:cNvSpPr>
                <a:spLocks noRot="1" noChangeAspect="1" noMove="1" noResize="1" noEditPoints="1" noAdjustHandles="1" noChangeArrowheads="1" noChangeShapeType="1" noTextEdit="1"/>
              </p:cNvSpPr>
              <p:nvPr/>
            </p:nvSpPr>
            <p:spPr>
              <a:xfrm>
                <a:off x="6030222" y="5055208"/>
                <a:ext cx="4180632" cy="913327"/>
              </a:xfrm>
              <a:prstGeom prst="rect">
                <a:avLst/>
              </a:prstGeom>
              <a:blipFill rotWithShape="1">
                <a:blip r:embed="rId8"/>
                <a:stretch>
                  <a:fillRect/>
                </a:stretch>
              </a:blipFill>
            </p:spPr>
            <p:txBody>
              <a:bodyPr/>
              <a:lstStyle/>
              <a:p>
                <a:r>
                  <a:rPr lang="zh-CN" altLang="en-US">
                    <a:noFill/>
                  </a:rPr>
                  <a:t> </a:t>
                </a:r>
                <a:endParaRPr lang="zh-CN" altLang="en-US">
                  <a:noFill/>
                </a:endParaRPr>
              </a:p>
            </p:txBody>
          </p:sp>
        </mc:Fallback>
      </mc:AlternateContent>
      <p:sp>
        <p:nvSpPr>
          <p:cNvPr id="67" name="文本框 66"/>
          <p:cNvSpPr txBox="1"/>
          <p:nvPr/>
        </p:nvSpPr>
        <p:spPr>
          <a:xfrm>
            <a:off x="5623669" y="4679103"/>
            <a:ext cx="3199915" cy="492443"/>
          </a:xfrm>
          <a:prstGeom prst="rect">
            <a:avLst/>
          </a:prstGeom>
          <a:noFill/>
        </p:spPr>
        <p:txBody>
          <a:bodyPr wrap="none" rtlCol="0">
            <a:spAutoFit/>
          </a:bodyPr>
          <a:lstStyle/>
          <a:p>
            <a:r>
              <a:rPr lang="zh-CN" altLang="en-US" sz="2600" b="1" dirty="0">
                <a:solidFill>
                  <a:srgbClr val="C00000"/>
                </a:solidFill>
                <a:latin typeface="仿宋" panose="02010609060101010101" pitchFamily="49" charset="-122"/>
                <a:ea typeface="仿宋" panose="02010609060101010101" pitchFamily="49" charset="-122"/>
              </a:rPr>
              <a:t>可求各相、线电流：</a:t>
            </a:r>
          </a:p>
        </p:txBody>
      </p:sp>
      <p:sp>
        <p:nvSpPr>
          <p:cNvPr id="68" name="文本框 67"/>
          <p:cNvSpPr txBox="1"/>
          <p:nvPr/>
        </p:nvSpPr>
        <p:spPr>
          <a:xfrm>
            <a:off x="4856013" y="5706035"/>
            <a:ext cx="2194832" cy="492443"/>
          </a:xfrm>
          <a:prstGeom prst="rect">
            <a:avLst/>
          </a:prstGeom>
          <a:noFill/>
        </p:spPr>
        <p:txBody>
          <a:bodyPr wrap="none" rtlCol="0">
            <a:spAutoFit/>
          </a:bodyPr>
          <a:lstStyle/>
          <a:p>
            <a:r>
              <a:rPr lang="zh-CN" altLang="en-US" sz="2600" b="1" dirty="0">
                <a:solidFill>
                  <a:srgbClr val="C00000"/>
                </a:solidFill>
                <a:latin typeface="仿宋" panose="02010609060101010101" pitchFamily="49" charset="-122"/>
                <a:ea typeface="仿宋" panose="02010609060101010101" pitchFamily="49" charset="-122"/>
              </a:rPr>
              <a:t>中性线电流：</a:t>
            </a:r>
          </a:p>
        </p:txBody>
      </p:sp>
      <p:grpSp>
        <p:nvGrpSpPr>
          <p:cNvPr id="77" name="组合 76"/>
          <p:cNvGrpSpPr/>
          <p:nvPr/>
        </p:nvGrpSpPr>
        <p:grpSpPr>
          <a:xfrm>
            <a:off x="305602" y="3616145"/>
            <a:ext cx="4113737" cy="2889276"/>
            <a:chOff x="305602" y="3409673"/>
            <a:chExt cx="4113737" cy="2889276"/>
          </a:xfrm>
        </p:grpSpPr>
        <mc:AlternateContent xmlns:mc="http://schemas.openxmlformats.org/markup-compatibility/2006" xmlns:a14="http://schemas.microsoft.com/office/drawing/2010/main">
          <mc:Choice Requires="a14">
            <p:sp>
              <p:nvSpPr>
                <p:cNvPr id="5" name="文本框 4"/>
                <p:cNvSpPr txBox="1"/>
                <p:nvPr/>
              </p:nvSpPr>
              <p:spPr>
                <a:xfrm>
                  <a:off x="3443692" y="5310794"/>
                  <a:ext cx="803225" cy="622350"/>
                </a:xfrm>
                <a:prstGeom prst="rect">
                  <a:avLst/>
                </a:prstGeom>
                <a:noFill/>
              </p:spPr>
              <p:txBody>
                <a:bodyPr wrap="square" lIns="0" tIns="0" rIns="0" bIns="0" rtlCol="0">
                  <a:spAutoFit/>
                </a:bodyPr>
                <a:lstStyle/>
                <a:p>
                  <a:r>
                    <a:rPr lang="en-US" altLang="zh-CN" sz="2800" b="1" dirty="0"/>
                    <a:t>-</a:t>
                  </a:r>
                  <a14:m>
                    <m:oMath xmlns:m="http://schemas.openxmlformats.org/officeDocument/2006/math">
                      <m:r>
                        <a:rPr lang="en-US" altLang="zh-CN" sz="2800" b="1" i="0">
                          <a:latin typeface="Cambria Math" panose="02040503050406030204" pitchFamily="18" charset="0"/>
                        </a:rPr>
                        <m:t>𝐣</m:t>
                      </m:r>
                      <m:f>
                        <m:fPr>
                          <m:ctrlPr>
                            <a:rPr lang="en-US" altLang="zh-CN" sz="2800" b="1" i="1" smtClean="0">
                              <a:latin typeface="Cambria Math" panose="02040503050406030204" pitchFamily="18" charset="0"/>
                            </a:rPr>
                          </m:ctrlPr>
                        </m:fPr>
                        <m:num>
                          <m:r>
                            <a:rPr lang="en-US" altLang="zh-CN" sz="2800" b="1" i="1">
                              <a:latin typeface="Cambria Math" panose="02040503050406030204" pitchFamily="18" charset="0"/>
                            </a:rPr>
                            <m:t>𝟏</m:t>
                          </m:r>
                        </m:num>
                        <m:den>
                          <m:r>
                            <a:rPr lang="en-US" altLang="zh-CN" sz="2800" b="1" i="1" smtClean="0">
                              <a:latin typeface="Cambria Math" panose="02040503050406030204" pitchFamily="18" charset="0"/>
                              <a:ea typeface="Cambria Math" panose="02040503050406030204" pitchFamily="18" charset="0"/>
                            </a:rPr>
                            <m:t>𝝎</m:t>
                          </m:r>
                          <m:r>
                            <a:rPr lang="en-US" altLang="zh-CN" sz="2800" b="1" i="1">
                              <a:latin typeface="Cambria Math" panose="02040503050406030204" pitchFamily="18" charset="0"/>
                              <a:ea typeface="Cambria Math" panose="02040503050406030204" pitchFamily="18" charset="0"/>
                            </a:rPr>
                            <m:t>𝑪</m:t>
                          </m:r>
                        </m:den>
                      </m:f>
                    </m:oMath>
                  </a14:m>
                  <a:endParaRPr lang="zh-CN" altLang="en-US" sz="2800" b="1" dirty="0"/>
                </a:p>
              </p:txBody>
            </p:sp>
          </mc:Choice>
          <mc:Fallback xmlns="">
            <p:sp>
              <p:nvSpPr>
                <p:cNvPr id="5" name="文本框 4"/>
                <p:cNvSpPr txBox="1">
                  <a:spLocks noRot="1" noChangeAspect="1" noMove="1" noResize="1" noEditPoints="1" noAdjustHandles="1" noChangeArrowheads="1" noChangeShapeType="1" noTextEdit="1"/>
                </p:cNvSpPr>
                <p:nvPr/>
              </p:nvSpPr>
              <p:spPr>
                <a:xfrm>
                  <a:off x="3443692" y="5310794"/>
                  <a:ext cx="803225" cy="622350"/>
                </a:xfrm>
                <a:prstGeom prst="rect">
                  <a:avLst/>
                </a:prstGeom>
                <a:blipFill rotWithShape="1">
                  <a:blip r:embed="rId9"/>
                  <a:stretch>
                    <a:fillRect l="-27273" t="-980" b="-20588"/>
                  </a:stretch>
                </a:blipFill>
              </p:spPr>
              <p:txBody>
                <a:bodyPr/>
                <a:lstStyle/>
                <a:p>
                  <a:r>
                    <a:rPr lang="zh-CN" altLang="en-US">
                      <a:noFill/>
                    </a:rPr>
                    <a:t> </a:t>
                  </a:r>
                  <a:endParaRPr lang="zh-CN" altLang="en-US">
                    <a:noFill/>
                  </a:endParaRPr>
                </a:p>
              </p:txBody>
            </p:sp>
          </mc:Fallback>
        </mc:AlternateContent>
        <p:grpSp>
          <p:nvGrpSpPr>
            <p:cNvPr id="76" name="组合 75"/>
            <p:cNvGrpSpPr/>
            <p:nvPr/>
          </p:nvGrpSpPr>
          <p:grpSpPr>
            <a:xfrm>
              <a:off x="305602" y="3409673"/>
              <a:ext cx="4113737" cy="2889276"/>
              <a:chOff x="305602" y="3409673"/>
              <a:chExt cx="4113737" cy="2889276"/>
            </a:xfrm>
          </p:grpSpPr>
          <p:grpSp>
            <p:nvGrpSpPr>
              <p:cNvPr id="75" name="组合 74"/>
              <p:cNvGrpSpPr/>
              <p:nvPr/>
            </p:nvGrpSpPr>
            <p:grpSpPr>
              <a:xfrm>
                <a:off x="305602" y="3409673"/>
                <a:ext cx="4113737" cy="2889276"/>
                <a:chOff x="305602" y="3409673"/>
                <a:chExt cx="4113737" cy="2889276"/>
              </a:xfrm>
            </p:grpSpPr>
            <p:grpSp>
              <p:nvGrpSpPr>
                <p:cNvPr id="15" name="Group 6"/>
                <p:cNvGrpSpPr/>
                <p:nvPr/>
              </p:nvGrpSpPr>
              <p:grpSpPr bwMode="auto">
                <a:xfrm>
                  <a:off x="305602" y="3409673"/>
                  <a:ext cx="4113737" cy="2889276"/>
                  <a:chOff x="-169" y="82"/>
                  <a:chExt cx="2673" cy="2053"/>
                </a:xfrm>
              </p:grpSpPr>
              <p:sp>
                <p:nvSpPr>
                  <p:cNvPr id="25" name="Line 16"/>
                  <p:cNvSpPr>
                    <a:spLocks noChangeShapeType="1"/>
                  </p:cNvSpPr>
                  <p:nvPr/>
                </p:nvSpPr>
                <p:spPr bwMode="auto">
                  <a:xfrm>
                    <a:off x="1847" y="393"/>
                    <a:ext cx="0" cy="718"/>
                  </a:xfrm>
                  <a:prstGeom prst="line">
                    <a:avLst/>
                  </a:prstGeom>
                  <a:noFill/>
                  <a:ln w="38100">
                    <a:solidFill>
                      <a:schemeClr val="accent6">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4"/>
                  <p:cNvSpPr>
                    <a:spLocks noChangeShapeType="1"/>
                  </p:cNvSpPr>
                  <p:nvPr/>
                </p:nvSpPr>
                <p:spPr bwMode="auto">
                  <a:xfrm rot="18652826" flipV="1">
                    <a:off x="1972" y="1009"/>
                    <a:ext cx="0" cy="361"/>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7"/>
                  <p:cNvSpPr>
                    <a:spLocks noChangeShapeType="1"/>
                  </p:cNvSpPr>
                  <p:nvPr/>
                </p:nvSpPr>
                <p:spPr bwMode="auto">
                  <a:xfrm rot="2929254">
                    <a:off x="1727" y="1060"/>
                    <a:ext cx="30" cy="316"/>
                  </a:xfrm>
                  <a:prstGeom prst="line">
                    <a:avLst/>
                  </a:prstGeom>
                  <a:noFill/>
                  <a:ln w="38100">
                    <a:solidFill>
                      <a:srgbClr val="00B0F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8"/>
                  <p:cNvSpPr>
                    <a:spLocks noChangeShapeType="1"/>
                  </p:cNvSpPr>
                  <p:nvPr/>
                </p:nvSpPr>
                <p:spPr bwMode="auto">
                  <a:xfrm rot="2929254">
                    <a:off x="1328" y="1463"/>
                    <a:ext cx="21" cy="219"/>
                  </a:xfrm>
                  <a:prstGeom prst="line">
                    <a:avLst/>
                  </a:prstGeom>
                  <a:noFill/>
                  <a:ln w="38100">
                    <a:solidFill>
                      <a:srgbClr val="00B0F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9"/>
                  <p:cNvSpPr>
                    <a:spLocks noChangeShapeType="1"/>
                  </p:cNvSpPr>
                  <p:nvPr/>
                </p:nvSpPr>
                <p:spPr bwMode="auto">
                  <a:xfrm rot="18652826" flipV="1">
                    <a:off x="2324" y="1311"/>
                    <a:ext cx="0" cy="36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19" name="Line 10"/>
                  <p:cNvSpPr>
                    <a:spLocks noChangeShapeType="1"/>
                  </p:cNvSpPr>
                  <p:nvPr/>
                </p:nvSpPr>
                <p:spPr bwMode="auto">
                  <a:xfrm flipH="1">
                    <a:off x="258" y="407"/>
                    <a:ext cx="1587"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1"/>
                  <p:cNvSpPr>
                    <a:spLocks noChangeShapeType="1"/>
                  </p:cNvSpPr>
                  <p:nvPr/>
                </p:nvSpPr>
                <p:spPr bwMode="auto">
                  <a:xfrm flipH="1">
                    <a:off x="282" y="1644"/>
                    <a:ext cx="1006"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Text Box 12"/>
                  <p:cNvSpPr txBox="1">
                    <a:spLocks noChangeArrowheads="1"/>
                  </p:cNvSpPr>
                  <p:nvPr/>
                </p:nvSpPr>
                <p:spPr bwMode="auto">
                  <a:xfrm>
                    <a:off x="1065" y="1129"/>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dirty="0">
                        <a:solidFill>
                          <a:srgbClr val="002060"/>
                        </a:solidFill>
                      </a:rPr>
                      <a:t>j</a:t>
                    </a:r>
                    <a:r>
                      <a:rPr lang="el-GR" altLang="zh-CN" sz="2800" b="1" i="1" dirty="0">
                        <a:solidFill>
                          <a:srgbClr val="002060"/>
                        </a:solidFill>
                      </a:rPr>
                      <a:t>ω</a:t>
                    </a:r>
                    <a:r>
                      <a:rPr lang="zh-CN" altLang="zh-CN" sz="2800" b="1" i="1" dirty="0">
                        <a:solidFill>
                          <a:srgbClr val="002060"/>
                        </a:solidFill>
                      </a:rPr>
                      <a:t>L</a:t>
                    </a:r>
                    <a:endParaRPr lang="zh-CN" altLang="zh-CN" sz="2000" b="1" i="1" dirty="0">
                      <a:solidFill>
                        <a:srgbClr val="002060"/>
                      </a:solidFill>
                    </a:endParaRPr>
                  </a:p>
                </p:txBody>
              </p:sp>
              <p:sp>
                <p:nvSpPr>
                  <p:cNvPr id="22" name="Oval 13"/>
                  <p:cNvSpPr>
                    <a:spLocks noChangeArrowheads="1"/>
                  </p:cNvSpPr>
                  <p:nvPr/>
                </p:nvSpPr>
                <p:spPr bwMode="auto">
                  <a:xfrm>
                    <a:off x="1808" y="1041"/>
                    <a:ext cx="84" cy="84"/>
                  </a:xfrm>
                  <a:prstGeom prst="ellipse">
                    <a:avLst/>
                  </a:prstGeom>
                  <a:solidFill>
                    <a:schemeClr val="accent2"/>
                  </a:solidFill>
                  <a:ln w="12700">
                    <a:solidFill>
                      <a:schemeClr val="accent2"/>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mc:AlternateContent xmlns:mc="http://schemas.openxmlformats.org/markup-compatibility/2006">
                <mc:Choice xmlns:a14="http://schemas.microsoft.com/office/drawing/2010/main" Requires="a14">
                  <p:graphicFrame>
                    <p:nvGraphicFramePr>
                      <p:cNvPr id="23" name="Object 14"/>
                      <p:cNvGraphicFramePr>
                        <a:graphicFrameLocks noChangeAspect="1"/>
                      </p:cNvGraphicFramePr>
                      <p:nvPr/>
                    </p:nvGraphicFramePr>
                    <p:xfrm>
                      <a:off x="660" y="1675"/>
                      <a:ext cx="259" cy="414"/>
                    </p:xfrm>
                    <a:graphic>
                      <a:graphicData uri="http://schemas.openxmlformats.org/presentationml/2006/ole">
                        <mc:AlternateContent>
                          <mc:Choice xmlns:v="urn:schemas-microsoft-com:vml" Requires="v">
                            <p:oleObj spid="_x0000_s144876" r:id="rId10" imgW="165100" imgH="241300" progId="Equation.DSMT4">
                              <p:embed/>
                            </p:oleObj>
                          </mc:Choice>
                          <mc:Fallback>
                            <p:oleObj r:id="rId10" imgW="165100" imgH="241300" progId="Equation.DSMT4">
                              <p:embed/>
                              <p:pic>
                                <p:nvPicPr>
                                  <p:cNvPr id="0" name="Object 14"/>
                                  <p:cNvPicPr>
                                    <a:picLocks noChangeAspect="1" noChangeArrowheads="1"/>
                                  </p:cNvPicPr>
                                  <p:nvPr/>
                                </p:nvPicPr>
                                <p:blipFill>
                                  <a:blip r:embed="rId11">
                                    <a:extLst>
                                      <a:ext uri="{28A0092B-C50C-407E-A947-70E740481C1C}">
                                        <a14:useLocalDpi val="0"/>
                                      </a:ext>
                                    </a:extLst>
                                  </a:blip>
                                  <a:srcRect/>
                                  <a:stretch>
                                    <a:fillRect/>
                                  </a:stretch>
                                </p:blipFill>
                                <p:spPr bwMode="auto">
                                  <a:xfrm>
                                    <a:off x="660" y="1675"/>
                                    <a:ext cx="259" cy="414"/>
                                  </a:xfrm>
                                  <a:prstGeom prst="rect">
                                    <a:avLst/>
                                  </a:prstGeom>
                                  <a:noFill/>
                                  <a:ln>
                                    <a:noFill/>
                                  </a:ln>
                                  <a:effectLst/>
                                </p:spPr>
                              </p:pic>
                            </p:oleObj>
                          </mc:Fallback>
                        </mc:AlternateContent>
                      </a:graphicData>
                    </a:graphic>
                  </p:graphicFrame>
                </mc:Choice>
                <mc:Fallback>
                  <p:graphicFrame>
                    <p:nvGraphicFramePr>
                      <p:cNvPr id="23" name="Object 14"/>
                      <p:cNvGraphicFramePr>
                        <a:graphicFrameLocks noChangeAspect="1"/>
                      </p:cNvGraphicFramePr>
                      <p:nvPr/>
                    </p:nvGraphicFramePr>
                    <p:xfrm>
                      <a:off x="660" y="1675"/>
                      <a:ext cx="259" cy="414"/>
                    </p:xfrm>
                    <a:graphic>
                      <a:graphicData uri="http://schemas.openxmlformats.org/presentationml/2006/ole">
                        <mc:AlternateContent>
                          <mc:Choice xmlns:v="urn:schemas-microsoft-com:vml" Requires="v">
                            <p:oleObj spid="_x0000_s144876" r:id="rId10" imgW="165100" imgH="241300" progId="Equation.DSMT4">
                              <p:embed/>
                            </p:oleObj>
                          </mc:Choice>
                          <mc:Fallback>
                            <p:oleObj r:id="rId10" imgW="165100" imgH="2413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0" y="1675"/>
                                    <a:ext cx="259" cy="414"/>
                                  </a:xfrm>
                                  <a:prstGeom prst="rect">
                                    <a:avLst/>
                                  </a:prstGeom>
                                  <a:noFill/>
                                  <a:ln>
                                    <a:noFill/>
                                  </a:ln>
                                  <a:effectLst/>
                                </p:spPr>
                              </p:pic>
                            </p:oleObj>
                          </mc:Fallback>
                        </mc:AlternateContent>
                      </a:graphicData>
                    </a:graphic>
                  </p:graphicFrame>
                </mc:Fallback>
              </mc:AlternateContent>
              <p:sp>
                <p:nvSpPr>
                  <p:cNvPr id="24" name="Text Box 15"/>
                  <p:cNvSpPr txBox="1">
                    <a:spLocks noChangeArrowheads="1"/>
                  </p:cNvSpPr>
                  <p:nvPr/>
                </p:nvSpPr>
                <p:spPr bwMode="auto">
                  <a:xfrm>
                    <a:off x="-134" y="1844"/>
                    <a:ext cx="3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zh-CN" sz="2400" b="1" dirty="0"/>
                      <a:t>L</a:t>
                    </a:r>
                    <a:r>
                      <a:rPr lang="en-US" altLang="zh-CN" sz="2400" b="1" dirty="0"/>
                      <a:t>3</a:t>
                    </a:r>
                    <a:endParaRPr lang="zh-CN" altLang="zh-CN" sz="2400" b="1" baseline="-25000" dirty="0"/>
                  </a:p>
                </p:txBody>
              </p:sp>
              <p:sp>
                <p:nvSpPr>
                  <p:cNvPr id="26" name="Rectangle 17"/>
                  <p:cNvSpPr>
                    <a:spLocks noChangeArrowheads="1"/>
                  </p:cNvSpPr>
                  <p:nvPr/>
                </p:nvSpPr>
                <p:spPr bwMode="auto">
                  <a:xfrm>
                    <a:off x="1803" y="585"/>
                    <a:ext cx="102" cy="315"/>
                  </a:xfrm>
                  <a:prstGeom prst="rect">
                    <a:avLst/>
                  </a:prstGeom>
                  <a:solidFill>
                    <a:schemeClr val="bg1"/>
                  </a:solidFill>
                  <a:ln w="38100">
                    <a:solidFill>
                      <a:schemeClr val="accent6">
                        <a:lumMod val="75000"/>
                      </a:schemeClr>
                    </a:solidFill>
                    <a:miter lim="800000"/>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7" name="Rectangle 18"/>
                  <p:cNvSpPr>
                    <a:spLocks noChangeArrowheads="1"/>
                  </p:cNvSpPr>
                  <p:nvPr/>
                </p:nvSpPr>
                <p:spPr bwMode="auto">
                  <a:xfrm>
                    <a:off x="1498" y="591"/>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zh-CN" sz="2800" b="1" i="1" dirty="0">
                        <a:solidFill>
                          <a:srgbClr val="002060"/>
                        </a:solidFill>
                      </a:rPr>
                      <a:t>R</a:t>
                    </a:r>
                  </a:p>
                </p:txBody>
              </p:sp>
              <p:grpSp>
                <p:nvGrpSpPr>
                  <p:cNvPr id="28" name="Group 19"/>
                  <p:cNvGrpSpPr/>
                  <p:nvPr/>
                </p:nvGrpSpPr>
                <p:grpSpPr bwMode="auto">
                  <a:xfrm rot="2929254">
                    <a:off x="1491" y="1322"/>
                    <a:ext cx="107" cy="279"/>
                    <a:chOff x="14" y="15"/>
                    <a:chExt cx="104" cy="246"/>
                  </a:xfrm>
                </p:grpSpPr>
                <p:sp>
                  <p:nvSpPr>
                    <p:cNvPr id="46" name="Arc 20"/>
                    <p:cNvSpPr/>
                    <p:nvPr/>
                  </p:nvSpPr>
                  <p:spPr bwMode="auto">
                    <a:xfrm>
                      <a:off x="21" y="15"/>
                      <a:ext cx="97" cy="82"/>
                    </a:xfrm>
                    <a:custGeom>
                      <a:avLst/>
                      <a:gdLst>
                        <a:gd name="T0" fmla="*/ 0 w 21825"/>
                        <a:gd name="T1" fmla="*/ 0 h 43200"/>
                        <a:gd name="T2" fmla="*/ 0 w 21825"/>
                        <a:gd name="T3" fmla="*/ 0 h 43200"/>
                        <a:gd name="T4" fmla="*/ 0 w 21825"/>
                        <a:gd name="T5" fmla="*/ 0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lnTo>
                            <a:pt x="0" y="1"/>
                          </a:lnTo>
                          <a:close/>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 name="Arc 21"/>
                    <p:cNvSpPr/>
                    <p:nvPr/>
                  </p:nvSpPr>
                  <p:spPr bwMode="auto">
                    <a:xfrm>
                      <a:off x="14" y="92"/>
                      <a:ext cx="97" cy="82"/>
                    </a:xfrm>
                    <a:custGeom>
                      <a:avLst/>
                      <a:gdLst>
                        <a:gd name="T0" fmla="*/ 0 w 21825"/>
                        <a:gd name="T1" fmla="*/ 0 h 43200"/>
                        <a:gd name="T2" fmla="*/ 0 w 21825"/>
                        <a:gd name="T3" fmla="*/ 0 h 43200"/>
                        <a:gd name="T4" fmla="*/ 0 w 21825"/>
                        <a:gd name="T5" fmla="*/ 0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lnTo>
                            <a:pt x="0" y="1"/>
                          </a:lnTo>
                          <a:close/>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 name="Arc 22"/>
                    <p:cNvSpPr/>
                    <p:nvPr/>
                  </p:nvSpPr>
                  <p:spPr bwMode="auto">
                    <a:xfrm>
                      <a:off x="21" y="179"/>
                      <a:ext cx="97" cy="82"/>
                    </a:xfrm>
                    <a:custGeom>
                      <a:avLst/>
                      <a:gdLst>
                        <a:gd name="T0" fmla="*/ 0 w 21825"/>
                        <a:gd name="T1" fmla="*/ 0 h 43200"/>
                        <a:gd name="T2" fmla="*/ 0 w 21825"/>
                        <a:gd name="T3" fmla="*/ 0 h 43200"/>
                        <a:gd name="T4" fmla="*/ 0 w 21825"/>
                        <a:gd name="T5" fmla="*/ 0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lnTo>
                            <a:pt x="0" y="1"/>
                          </a:lnTo>
                          <a:close/>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9" name="Line 23"/>
                  <p:cNvSpPr>
                    <a:spLocks noChangeShapeType="1"/>
                  </p:cNvSpPr>
                  <p:nvPr/>
                </p:nvSpPr>
                <p:spPr bwMode="auto">
                  <a:xfrm rot="-2947174">
                    <a:off x="2107" y="1366"/>
                    <a:ext cx="159"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5"/>
                  <p:cNvSpPr>
                    <a:spLocks noChangeShapeType="1"/>
                  </p:cNvSpPr>
                  <p:nvPr/>
                </p:nvSpPr>
                <p:spPr bwMode="auto">
                  <a:xfrm flipH="1">
                    <a:off x="285" y="1089"/>
                    <a:ext cx="1563"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6"/>
                  <p:cNvSpPr>
                    <a:spLocks noChangeShapeType="1"/>
                  </p:cNvSpPr>
                  <p:nvPr/>
                </p:nvSpPr>
                <p:spPr bwMode="auto">
                  <a:xfrm flipH="1">
                    <a:off x="259" y="2061"/>
                    <a:ext cx="2199"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27"/>
                  <p:cNvSpPr txBox="1">
                    <a:spLocks noChangeArrowheads="1"/>
                  </p:cNvSpPr>
                  <p:nvPr/>
                </p:nvSpPr>
                <p:spPr bwMode="auto">
                  <a:xfrm>
                    <a:off x="-129" y="219"/>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dirty="0"/>
                      <a:t>L</a:t>
                    </a:r>
                    <a:r>
                      <a:rPr lang="en-US" altLang="zh-CN" sz="2400" b="1" dirty="0"/>
                      <a:t>1</a:t>
                    </a:r>
                    <a:endParaRPr lang="zh-CN" altLang="zh-CN" sz="2400" b="1" baseline="-25000" dirty="0"/>
                  </a:p>
                </p:txBody>
              </p:sp>
              <p:sp>
                <p:nvSpPr>
                  <p:cNvPr id="34" name="Text Box 28"/>
                  <p:cNvSpPr txBox="1">
                    <a:spLocks noChangeArrowheads="1"/>
                  </p:cNvSpPr>
                  <p:nvPr/>
                </p:nvSpPr>
                <p:spPr bwMode="auto">
                  <a:xfrm>
                    <a:off x="-169" y="1410"/>
                    <a:ext cx="39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zh-CN" sz="2400" b="1" i="1" dirty="0">
                        <a:solidFill>
                          <a:srgbClr val="FF0000"/>
                        </a:solidFill>
                      </a:rPr>
                      <a:t> </a:t>
                    </a:r>
                    <a:r>
                      <a:rPr lang="zh-CN" altLang="zh-CN" sz="2400" b="1" dirty="0"/>
                      <a:t>L</a:t>
                    </a:r>
                    <a:r>
                      <a:rPr lang="en-US" altLang="zh-CN" sz="2400" b="1" dirty="0"/>
                      <a:t>2</a:t>
                    </a:r>
                    <a:endParaRPr lang="zh-CN" altLang="zh-CN" sz="2400" b="1" baseline="-25000" dirty="0"/>
                  </a:p>
                  <a:p>
                    <a:pPr eaLnBrk="1" hangingPunct="1">
                      <a:spcBef>
                        <a:spcPct val="0"/>
                      </a:spcBef>
                      <a:buFontTx/>
                      <a:buNone/>
                    </a:pPr>
                    <a:endParaRPr lang="zh-CN" altLang="zh-CN" sz="2000" b="1" baseline="-25000" dirty="0"/>
                  </a:p>
                </p:txBody>
              </p:sp>
              <p:sp>
                <p:nvSpPr>
                  <p:cNvPr id="35" name="Text Box 29"/>
                  <p:cNvSpPr txBox="1">
                    <a:spLocks noChangeArrowheads="1"/>
                  </p:cNvSpPr>
                  <p:nvPr/>
                </p:nvSpPr>
                <p:spPr bwMode="auto">
                  <a:xfrm>
                    <a:off x="-123" y="866"/>
                    <a:ext cx="347"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b="1" i="1" dirty="0">
                        <a:solidFill>
                          <a:srgbClr val="FF0000"/>
                        </a:solidFill>
                      </a:rPr>
                      <a:t> </a:t>
                    </a:r>
                    <a:r>
                      <a:rPr lang="zh-CN" altLang="zh-CN" sz="2800" b="1" dirty="0">
                        <a:solidFill>
                          <a:srgbClr val="FF0000"/>
                        </a:solidFill>
                      </a:rPr>
                      <a:t>N</a:t>
                    </a:r>
                    <a:endParaRPr lang="zh-CN" altLang="zh-CN" sz="2000" b="1" dirty="0">
                      <a:solidFill>
                        <a:srgbClr val="FF0000"/>
                      </a:solidFill>
                    </a:endParaRPr>
                  </a:p>
                </p:txBody>
              </p:sp>
              <p:sp>
                <p:nvSpPr>
                  <p:cNvPr id="37" name="Line 31"/>
                  <p:cNvSpPr>
                    <a:spLocks noChangeShapeType="1"/>
                  </p:cNvSpPr>
                  <p:nvPr/>
                </p:nvSpPr>
                <p:spPr bwMode="auto">
                  <a:xfrm>
                    <a:off x="437" y="344"/>
                    <a:ext cx="312"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2"/>
                  <p:cNvSpPr>
                    <a:spLocks noChangeShapeType="1"/>
                  </p:cNvSpPr>
                  <p:nvPr/>
                </p:nvSpPr>
                <p:spPr bwMode="auto">
                  <a:xfrm>
                    <a:off x="362" y="1577"/>
                    <a:ext cx="312"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3"/>
                  <p:cNvSpPr>
                    <a:spLocks noChangeShapeType="1"/>
                  </p:cNvSpPr>
                  <p:nvPr/>
                </p:nvSpPr>
                <p:spPr bwMode="auto">
                  <a:xfrm>
                    <a:off x="362" y="1986"/>
                    <a:ext cx="312"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4"/>
                  <p:cNvSpPr>
                    <a:spLocks noChangeShapeType="1"/>
                  </p:cNvSpPr>
                  <p:nvPr/>
                </p:nvSpPr>
                <p:spPr bwMode="auto">
                  <a:xfrm rot="10800000">
                    <a:off x="512" y="1037"/>
                    <a:ext cx="312"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mc:Choice xmlns:a14="http://schemas.microsoft.com/office/drawing/2010/main" Requires="a14">
                  <p:graphicFrame>
                    <p:nvGraphicFramePr>
                      <p:cNvPr id="41" name="Object 35"/>
                      <p:cNvGraphicFramePr>
                        <a:graphicFrameLocks noChangeAspect="1"/>
                      </p:cNvGraphicFramePr>
                      <p:nvPr/>
                    </p:nvGraphicFramePr>
                    <p:xfrm>
                      <a:off x="759" y="82"/>
                      <a:ext cx="227" cy="381"/>
                    </p:xfrm>
                    <a:graphic>
                      <a:graphicData uri="http://schemas.openxmlformats.org/presentationml/2006/ole">
                        <mc:AlternateContent>
                          <mc:Choice xmlns:v="urn:schemas-microsoft-com:vml" Requires="v">
                            <p:oleObj spid="_x0000_s144877" r:id="rId12" imgW="152400" imgH="241300" progId="Equation.DSMT4">
                              <p:embed/>
                            </p:oleObj>
                          </mc:Choice>
                          <mc:Fallback>
                            <p:oleObj r:id="rId12" imgW="152400" imgH="241300" progId="Equation.DSMT4">
                              <p:embed/>
                              <p:pic>
                                <p:nvPicPr>
                                  <p:cNvPr id="0" name="Object 35"/>
                                  <p:cNvPicPr>
                                    <a:picLocks noChangeAspect="1" noChangeArrowheads="1"/>
                                  </p:cNvPicPr>
                                  <p:nvPr/>
                                </p:nvPicPr>
                                <p:blipFill>
                                  <a:blip r:embed="rId13">
                                    <a:extLst>
                                      <a:ext uri="{28A0092B-C50C-407E-A947-70E740481C1C}">
                                        <a14:useLocalDpi val="0"/>
                                      </a:ext>
                                    </a:extLst>
                                  </a:blip>
                                  <a:srcRect/>
                                  <a:stretch>
                                    <a:fillRect/>
                                  </a:stretch>
                                </p:blipFill>
                                <p:spPr bwMode="auto">
                                  <a:xfrm>
                                    <a:off x="759" y="82"/>
                                    <a:ext cx="227" cy="381"/>
                                  </a:xfrm>
                                  <a:prstGeom prst="rect">
                                    <a:avLst/>
                                  </a:prstGeom>
                                  <a:noFill/>
                                  <a:ln>
                                    <a:noFill/>
                                  </a:ln>
                                  <a:effectLst/>
                                </p:spPr>
                              </p:pic>
                            </p:oleObj>
                          </mc:Fallback>
                        </mc:AlternateContent>
                      </a:graphicData>
                    </a:graphic>
                  </p:graphicFrame>
                </mc:Choice>
                <mc:Fallback>
                  <p:graphicFrame>
                    <p:nvGraphicFramePr>
                      <p:cNvPr id="41" name="Object 35"/>
                      <p:cNvGraphicFramePr>
                        <a:graphicFrameLocks noChangeAspect="1"/>
                      </p:cNvGraphicFramePr>
                      <p:nvPr/>
                    </p:nvGraphicFramePr>
                    <p:xfrm>
                      <a:off x="759" y="82"/>
                      <a:ext cx="227" cy="381"/>
                    </p:xfrm>
                    <a:graphic>
                      <a:graphicData uri="http://schemas.openxmlformats.org/presentationml/2006/ole">
                        <mc:AlternateContent>
                          <mc:Choice xmlns:v="urn:schemas-microsoft-com:vml" Requires="v">
                            <p:oleObj spid="_x0000_s144877" r:id="rId12" imgW="152400" imgH="241300" progId="Equation.DSMT4">
                              <p:embed/>
                            </p:oleObj>
                          </mc:Choice>
                          <mc:Fallback>
                            <p:oleObj r:id="rId12" imgW="152400" imgH="241300" progId="Equation.DSMT4">
                              <p:embed/>
                              <p:pic>
                                <p:nvPicPr>
                                  <p:cNvPr id="0" name="Object 3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9" y="82"/>
                                    <a:ext cx="227" cy="381"/>
                                  </a:xfrm>
                                  <a:prstGeom prst="rect">
                                    <a:avLst/>
                                  </a:prstGeom>
                                  <a:noFill/>
                                  <a:ln>
                                    <a:noFill/>
                                  </a:ln>
                                  <a:effectLst/>
                                </p:spPr>
                              </p:pic>
                            </p:oleObj>
                          </mc:Fallback>
                        </mc:AlternateContent>
                      </a:graphicData>
                    </a:graphic>
                  </p:graphicFrame>
                </mc:Fallback>
              </mc:AlternateContent>
              <mc:AlternateContent xmlns:mc="http://schemas.openxmlformats.org/markup-compatibility/2006">
                <mc:Choice xmlns:a14="http://schemas.microsoft.com/office/drawing/2010/main" Requires="a14">
                  <p:graphicFrame>
                    <p:nvGraphicFramePr>
                      <p:cNvPr id="42" name="Object 36"/>
                      <p:cNvGraphicFramePr>
                        <a:graphicFrameLocks noChangeAspect="1"/>
                      </p:cNvGraphicFramePr>
                      <p:nvPr/>
                    </p:nvGraphicFramePr>
                    <p:xfrm>
                      <a:off x="675" y="669"/>
                      <a:ext cx="311" cy="384"/>
                    </p:xfrm>
                    <a:graphic>
                      <a:graphicData uri="http://schemas.openxmlformats.org/presentationml/2006/ole">
                        <mc:AlternateContent>
                          <mc:Choice xmlns:v="urn:schemas-microsoft-com:vml" Requires="v">
                            <p:oleObj spid="_x0000_s144878" r:id="rId14" imgW="203200" imgH="241300" progId="Equation.DSMT4">
                              <p:embed/>
                            </p:oleObj>
                          </mc:Choice>
                          <mc:Fallback>
                            <p:oleObj r:id="rId14" imgW="203200" imgH="241300" progId="Equation.DSMT4">
                              <p:embed/>
                              <p:pic>
                                <p:nvPicPr>
                                  <p:cNvPr id="0" name="Object 36"/>
                                  <p:cNvPicPr>
                                    <a:picLocks noChangeAspect="1" noChangeArrowheads="1"/>
                                  </p:cNvPicPr>
                                  <p:nvPr/>
                                </p:nvPicPr>
                                <p:blipFill>
                                  <a:blip r:embed="rId15">
                                    <a:extLst>
                                      <a:ext uri="{28A0092B-C50C-407E-A947-70E740481C1C}">
                                        <a14:useLocalDpi val="0"/>
                                      </a:ext>
                                    </a:extLst>
                                  </a:blip>
                                  <a:srcRect/>
                                  <a:stretch>
                                    <a:fillRect/>
                                  </a:stretch>
                                </p:blipFill>
                                <p:spPr bwMode="auto">
                                  <a:xfrm>
                                    <a:off x="675" y="669"/>
                                    <a:ext cx="311" cy="384"/>
                                  </a:xfrm>
                                  <a:prstGeom prst="rect">
                                    <a:avLst/>
                                  </a:prstGeom>
                                  <a:noFill/>
                                  <a:ln>
                                    <a:noFill/>
                                  </a:ln>
                                  <a:effectLst/>
                                </p:spPr>
                              </p:pic>
                            </p:oleObj>
                          </mc:Fallback>
                        </mc:AlternateContent>
                      </a:graphicData>
                    </a:graphic>
                  </p:graphicFrame>
                </mc:Choice>
                <mc:Fallback>
                  <p:graphicFrame>
                    <p:nvGraphicFramePr>
                      <p:cNvPr id="42" name="Object 36"/>
                      <p:cNvGraphicFramePr>
                        <a:graphicFrameLocks noChangeAspect="1"/>
                      </p:cNvGraphicFramePr>
                      <p:nvPr/>
                    </p:nvGraphicFramePr>
                    <p:xfrm>
                      <a:off x="675" y="669"/>
                      <a:ext cx="311" cy="384"/>
                    </p:xfrm>
                    <a:graphic>
                      <a:graphicData uri="http://schemas.openxmlformats.org/presentationml/2006/ole">
                        <mc:AlternateContent>
                          <mc:Choice xmlns:v="urn:schemas-microsoft-com:vml" Requires="v">
                            <p:oleObj spid="_x0000_s144878" r:id="rId14" imgW="203200" imgH="241300" progId="Equation.DSMT4">
                              <p:embed/>
                            </p:oleObj>
                          </mc:Choice>
                          <mc:Fallback>
                            <p:oleObj r:id="rId14" imgW="203200" imgH="241300" progId="Equation.DSMT4">
                              <p:embed/>
                              <p:pic>
                                <p:nvPicPr>
                                  <p:cNvPr id="0"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5" y="669"/>
                                    <a:ext cx="311" cy="384"/>
                                  </a:xfrm>
                                  <a:prstGeom prst="rect">
                                    <a:avLst/>
                                  </a:prstGeom>
                                  <a:noFill/>
                                  <a:ln>
                                    <a:noFill/>
                                  </a:ln>
                                  <a:effectLst/>
                                </p:spPr>
                              </p:pic>
                            </p:oleObj>
                          </mc:Fallback>
                        </mc:AlternateContent>
                      </a:graphicData>
                    </a:graphic>
                  </p:graphicFrame>
                </mc:Fallback>
              </mc:AlternateContent>
              <mc:AlternateContent xmlns:mc="http://schemas.openxmlformats.org/markup-compatibility/2006">
                <mc:Choice xmlns:a14="http://schemas.microsoft.com/office/drawing/2010/main" Requires="a14">
                  <p:graphicFrame>
                    <p:nvGraphicFramePr>
                      <p:cNvPr id="43" name="Object 37"/>
                      <p:cNvGraphicFramePr>
                        <a:graphicFrameLocks noChangeAspect="1"/>
                      </p:cNvGraphicFramePr>
                      <p:nvPr/>
                    </p:nvGraphicFramePr>
                    <p:xfrm>
                      <a:off x="646" y="1275"/>
                      <a:ext cx="254" cy="391"/>
                    </p:xfrm>
                    <a:graphic>
                      <a:graphicData uri="http://schemas.openxmlformats.org/presentationml/2006/ole">
                        <mc:AlternateContent>
                          <mc:Choice xmlns:v="urn:schemas-microsoft-com:vml" Requires="v">
                            <p:oleObj spid="_x0000_s144879" r:id="rId16" imgW="165100" imgH="241300" progId="Equation.DSMT4">
                              <p:embed/>
                            </p:oleObj>
                          </mc:Choice>
                          <mc:Fallback>
                            <p:oleObj r:id="rId16" imgW="165100" imgH="241300" progId="Equation.DSMT4">
                              <p:embed/>
                              <p:pic>
                                <p:nvPicPr>
                                  <p:cNvPr id="0" name="Object 37"/>
                                  <p:cNvPicPr>
                                    <a:picLocks noChangeAspect="1" noChangeArrowheads="1"/>
                                  </p:cNvPicPr>
                                  <p:nvPr/>
                                </p:nvPicPr>
                                <p:blipFill>
                                  <a:blip r:embed="rId17">
                                    <a:extLst>
                                      <a:ext uri="{28A0092B-C50C-407E-A947-70E740481C1C}">
                                        <a14:useLocalDpi val="0"/>
                                      </a:ext>
                                    </a:extLst>
                                  </a:blip>
                                  <a:srcRect/>
                                  <a:stretch>
                                    <a:fillRect/>
                                  </a:stretch>
                                </p:blipFill>
                                <p:spPr bwMode="auto">
                                  <a:xfrm>
                                    <a:off x="646" y="1275"/>
                                    <a:ext cx="254" cy="391"/>
                                  </a:xfrm>
                                  <a:prstGeom prst="rect">
                                    <a:avLst/>
                                  </a:prstGeom>
                                  <a:noFill/>
                                  <a:ln>
                                    <a:noFill/>
                                  </a:ln>
                                  <a:effectLst/>
                                </p:spPr>
                              </p:pic>
                            </p:oleObj>
                          </mc:Fallback>
                        </mc:AlternateContent>
                      </a:graphicData>
                    </a:graphic>
                  </p:graphicFrame>
                </mc:Choice>
                <mc:Fallback>
                  <p:graphicFrame>
                    <p:nvGraphicFramePr>
                      <p:cNvPr id="43" name="Object 37"/>
                      <p:cNvGraphicFramePr>
                        <a:graphicFrameLocks noChangeAspect="1"/>
                      </p:cNvGraphicFramePr>
                      <p:nvPr/>
                    </p:nvGraphicFramePr>
                    <p:xfrm>
                      <a:off x="646" y="1275"/>
                      <a:ext cx="254" cy="391"/>
                    </p:xfrm>
                    <a:graphic>
                      <a:graphicData uri="http://schemas.openxmlformats.org/presentationml/2006/ole">
                        <mc:AlternateContent>
                          <mc:Choice xmlns:v="urn:schemas-microsoft-com:vml" Requires="v">
                            <p:oleObj spid="_x0000_s144879" r:id="rId16" imgW="165100" imgH="241300" progId="Equation.DSMT4">
                              <p:embed/>
                            </p:oleObj>
                          </mc:Choice>
                          <mc:Fallback>
                            <p:oleObj r:id="rId16" imgW="165100" imgH="241300" progId="Equation.DSMT4">
                              <p:embed/>
                              <p:pic>
                                <p:nvPicPr>
                                  <p:cNvPr id="0" name="Object 3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6" y="1275"/>
                                    <a:ext cx="254" cy="391"/>
                                  </a:xfrm>
                                  <a:prstGeom prst="rect">
                                    <a:avLst/>
                                  </a:prstGeom>
                                  <a:noFill/>
                                  <a:ln>
                                    <a:noFill/>
                                  </a:ln>
                                  <a:effectLst/>
                                </p:spPr>
                              </p:pic>
                            </p:oleObj>
                          </mc:Fallback>
                        </mc:AlternateContent>
                      </a:graphicData>
                    </a:graphic>
                  </p:graphicFrame>
                </mc:Fallback>
              </mc:AlternateContent>
              <p:sp>
                <p:nvSpPr>
                  <p:cNvPr id="44" name="Line 38"/>
                  <p:cNvSpPr>
                    <a:spLocks noChangeShapeType="1"/>
                  </p:cNvSpPr>
                  <p:nvPr/>
                </p:nvSpPr>
                <p:spPr bwMode="auto">
                  <a:xfrm rot="-2947174">
                    <a:off x="2037" y="1313"/>
                    <a:ext cx="159"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9"/>
                  <p:cNvSpPr>
                    <a:spLocks noChangeShapeType="1"/>
                  </p:cNvSpPr>
                  <p:nvPr/>
                </p:nvSpPr>
                <p:spPr bwMode="auto">
                  <a:xfrm>
                    <a:off x="2446" y="1593"/>
                    <a:ext cx="0" cy="486"/>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dirty="0"/>
                  </a:p>
                </p:txBody>
              </p:sp>
            </p:grpSp>
            <p:sp>
              <p:nvSpPr>
                <p:cNvPr id="71" name="椭圆 70"/>
                <p:cNvSpPr/>
                <p:nvPr/>
              </p:nvSpPr>
              <p:spPr>
                <a:xfrm>
                  <a:off x="867386" y="3822332"/>
                  <a:ext cx="108000" cy="10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916550" y="4771144"/>
                  <a:ext cx="108000" cy="10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921470" y="5557721"/>
                  <a:ext cx="108000" cy="10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椭圆 73"/>
              <p:cNvSpPr/>
              <p:nvPr/>
            </p:nvSpPr>
            <p:spPr>
              <a:xfrm>
                <a:off x="882134" y="6152575"/>
                <a:ext cx="108000" cy="10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8" name="文本框 77"/>
          <p:cNvSpPr txBox="1"/>
          <p:nvPr/>
        </p:nvSpPr>
        <p:spPr>
          <a:xfrm>
            <a:off x="652246" y="3169388"/>
            <a:ext cx="3278462" cy="461665"/>
          </a:xfrm>
          <a:prstGeom prst="rect">
            <a:avLst/>
          </a:prstGeom>
          <a:noFill/>
        </p:spPr>
        <p:txBody>
          <a:bodyPr wrap="none" rtlCol="0">
            <a:spAutoFit/>
          </a:bodyPr>
          <a:lstStyle/>
          <a:p>
            <a:r>
              <a:rPr lang="zh-CN" altLang="en-US" sz="2400" b="1" u="sng" dirty="0">
                <a:solidFill>
                  <a:srgbClr val="002060"/>
                </a:solidFill>
                <a:latin typeface="仿宋" panose="02010609060101010101" pitchFamily="49" charset="-122"/>
                <a:ea typeface="仿宋" panose="02010609060101010101" pitchFamily="49" charset="-122"/>
              </a:rPr>
              <a:t>设已知对称电源线电压</a:t>
            </a:r>
          </a:p>
        </p:txBody>
      </p:sp>
      <p:sp>
        <p:nvSpPr>
          <p:cNvPr id="69" name="Text Box 14"/>
          <p:cNvSpPr txBox="1">
            <a:spLocks noChangeArrowheads="1"/>
          </p:cNvSpPr>
          <p:nvPr/>
        </p:nvSpPr>
        <p:spPr bwMode="auto">
          <a:xfrm>
            <a:off x="7254841" y="1466698"/>
            <a:ext cx="4415902" cy="830997"/>
          </a:xfrm>
          <a:prstGeom prst="rect">
            <a:avLst/>
          </a:prstGeom>
          <a:solidFill>
            <a:srgbClr val="FFE1E1"/>
          </a:solidFill>
          <a:ln w="28575">
            <a:solidFill>
              <a:srgbClr val="C00000"/>
            </a:solidFill>
          </a:ln>
        </p:spPr>
        <p:txBody>
          <a:bodyPr wrap="square">
            <a:spAutoFit/>
          </a:bodyPr>
          <a:lstStyle/>
          <a:p>
            <a:pPr>
              <a:buFont typeface="Wingdings" panose="05000000000000000000" pitchFamily="2" charset="2"/>
              <a:buChar char="Ø"/>
            </a:pPr>
            <a:r>
              <a:rPr lang="en-US" altLang="zh-CN" sz="2400" b="1" dirty="0">
                <a:solidFill>
                  <a:srgbClr val="005A9E"/>
                </a:solidFill>
                <a:latin typeface="仿宋" panose="02010609060101010101" pitchFamily="49" charset="-122"/>
                <a:ea typeface="仿宋" panose="02010609060101010101" pitchFamily="49" charset="-122"/>
              </a:rPr>
              <a:t>    </a:t>
            </a:r>
            <a:r>
              <a:rPr lang="zh-CN" altLang="en-US" sz="2400" b="1" dirty="0">
                <a:solidFill>
                  <a:srgbClr val="005A9E"/>
                </a:solidFill>
                <a:latin typeface="仿宋" panose="02010609060101010101" pitchFamily="49" charset="-122"/>
                <a:ea typeface="仿宋" panose="02010609060101010101" pitchFamily="49" charset="-122"/>
              </a:rPr>
              <a:t>了解：</a:t>
            </a:r>
            <a:r>
              <a:rPr lang="zh-CN" altLang="en-US" sz="2400" b="1" dirty="0">
                <a:solidFill>
                  <a:srgbClr val="C00000"/>
                </a:solidFill>
                <a:latin typeface="等线" panose="02010600030101010101" charset="-122"/>
                <a:ea typeface="等线" panose="02010600030101010101" charset="-122"/>
              </a:rPr>
              <a:t>中性点位移</a:t>
            </a:r>
            <a:endParaRPr lang="en-US" altLang="zh-CN" sz="2400" b="1" dirty="0">
              <a:solidFill>
                <a:srgbClr val="C00000"/>
              </a:solidFill>
              <a:latin typeface="等线" panose="02010600030101010101" charset="-122"/>
              <a:ea typeface="等线" panose="02010600030101010101" charset="-122"/>
            </a:endParaRPr>
          </a:p>
          <a:p>
            <a:r>
              <a:rPr lang="en-US" altLang="zh-CN" sz="2400" b="1" dirty="0">
                <a:solidFill>
                  <a:srgbClr val="002060"/>
                </a:solidFill>
                <a:latin typeface="+mn-ea"/>
              </a:rPr>
              <a:t>  (</a:t>
            </a:r>
            <a:r>
              <a:rPr lang="zh-CN" altLang="en-US" sz="2400" b="1" dirty="0">
                <a:solidFill>
                  <a:srgbClr val="002060"/>
                </a:solidFill>
                <a:latin typeface="+mn-ea"/>
              </a:rPr>
              <a:t>三相三线制</a:t>
            </a:r>
            <a:r>
              <a:rPr lang="zh-CN" altLang="zh-CN" sz="2400" b="1" dirty="0">
                <a:solidFill>
                  <a:srgbClr val="002060"/>
                </a:solidFill>
              </a:rPr>
              <a:t>Y接</a:t>
            </a:r>
            <a:r>
              <a:rPr lang="zh-CN" altLang="en-US" sz="2400" b="1" dirty="0">
                <a:solidFill>
                  <a:srgbClr val="002060"/>
                </a:solidFill>
              </a:rPr>
              <a:t>非对称负载</a:t>
            </a:r>
            <a:r>
              <a:rPr lang="en-US" altLang="zh-CN" sz="2400" b="1" dirty="0">
                <a:solidFill>
                  <a:srgbClr val="002060"/>
                </a:solidFill>
                <a:latin typeface="仿宋" panose="02010609060101010101" pitchFamily="49" charset="-122"/>
                <a:ea typeface="仿宋" panose="02010609060101010101" pitchFamily="49" charset="-122"/>
              </a:rPr>
              <a:t>)</a:t>
            </a:r>
            <a:endParaRPr lang="zh-CN" altLang="en-US" sz="2400" b="1" dirty="0">
              <a:solidFill>
                <a:srgbClr val="002060"/>
              </a:solidFill>
              <a:latin typeface="仿宋" panose="02010609060101010101" pitchFamily="49" charset="-122"/>
              <a:ea typeface="仿宋" panose="02010609060101010101" pitchFamily="49" charset="-122"/>
            </a:endParaRPr>
          </a:p>
        </p:txBody>
      </p:sp>
      <p:sp>
        <p:nvSpPr>
          <p:cNvPr id="14" name="矩形 13"/>
          <p:cNvSpPr/>
          <p:nvPr/>
        </p:nvSpPr>
        <p:spPr>
          <a:xfrm>
            <a:off x="7591961" y="5950057"/>
            <a:ext cx="4357282" cy="830997"/>
          </a:xfrm>
          <a:prstGeom prst="rect">
            <a:avLst/>
          </a:prstGeom>
          <a:solidFill>
            <a:srgbClr val="DCC5ED"/>
          </a:solidFill>
        </p:spPr>
        <p:txBody>
          <a:bodyPr wrap="none">
            <a:spAutoFit/>
          </a:bodyPr>
          <a:lstStyle/>
          <a:p>
            <a:pPr algn="ctr">
              <a:spcBef>
                <a:spcPct val="0"/>
              </a:spcBef>
            </a:pPr>
            <a:r>
              <a:rPr lang="zh-CN" altLang="zh-CN" sz="2400" b="1" dirty="0">
                <a:solidFill>
                  <a:schemeClr val="accent5">
                    <a:lumMod val="50000"/>
                  </a:schemeClr>
                </a:solidFill>
                <a:latin typeface="等线" panose="02010600030101010101" charset="-122"/>
                <a:ea typeface="等线" panose="02010600030101010101" charset="-122"/>
              </a:rPr>
              <a:t>各相负载不对称时</a:t>
            </a:r>
            <a:r>
              <a:rPr lang="zh-CN" altLang="en-US" sz="2400" b="1" dirty="0">
                <a:solidFill>
                  <a:schemeClr val="accent5">
                    <a:lumMod val="50000"/>
                  </a:schemeClr>
                </a:solidFill>
                <a:latin typeface="等线" panose="02010600030101010101" charset="-122"/>
                <a:ea typeface="等线" panose="02010600030101010101" charset="-122"/>
              </a:rPr>
              <a:t>：</a:t>
            </a:r>
            <a:endParaRPr lang="en-US" altLang="zh-CN" sz="2400" b="1" dirty="0">
              <a:solidFill>
                <a:schemeClr val="accent5">
                  <a:lumMod val="50000"/>
                </a:schemeClr>
              </a:solidFill>
              <a:latin typeface="等线" panose="02010600030101010101" charset="-122"/>
              <a:ea typeface="等线" panose="02010600030101010101" charset="-122"/>
            </a:endParaRPr>
          </a:p>
          <a:p>
            <a:pPr algn="ctr">
              <a:spcBef>
                <a:spcPct val="0"/>
              </a:spcBef>
            </a:pPr>
            <a:r>
              <a:rPr lang="zh-CN" altLang="zh-CN" sz="2400" b="1" dirty="0">
                <a:solidFill>
                  <a:schemeClr val="accent5">
                    <a:lumMod val="50000"/>
                  </a:schemeClr>
                </a:solidFill>
                <a:latin typeface="等线" panose="02010600030101010101" charset="-122"/>
                <a:ea typeface="等线" panose="02010600030101010101" charset="-122"/>
              </a:rPr>
              <a:t>线电流不对称，中线电流不为0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slide(fromLeft)">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lide(fromLef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slide(from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slide(from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slide(from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slide(fromLeft)">
                                      <p:cBhvr>
                                        <p:cTn id="39" dur="500"/>
                                        <p:tgtEl>
                                          <p:spTgt spid="6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9"/>
                                        </p:tgtEl>
                                        <p:attrNameLst>
                                          <p:attrName>style.visibility</p:attrName>
                                        </p:attrNameLst>
                                      </p:cBhvr>
                                      <p:to>
                                        <p:strVal val="visible"/>
                                      </p:to>
                                    </p:set>
                                    <p:animEffect transition="in" filter="wipe(left)">
                                      <p:cBhvr>
                                        <p:cTn id="44" dur="500"/>
                                        <p:tgtEl>
                                          <p:spTgt spid="49"/>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77"/>
                                        </p:tgtEl>
                                        <p:attrNameLst>
                                          <p:attrName>style.visibility</p:attrName>
                                        </p:attrNameLst>
                                      </p:cBhvr>
                                      <p:to>
                                        <p:strVal val="visible"/>
                                      </p:to>
                                    </p:set>
                                    <p:anim calcmode="lin" valueType="num">
                                      <p:cBhvr>
                                        <p:cTn id="49" dur="500" fill="hold"/>
                                        <p:tgtEl>
                                          <p:spTgt spid="77"/>
                                        </p:tgtEl>
                                        <p:attrNameLst>
                                          <p:attrName>ppt_w</p:attrName>
                                        </p:attrNameLst>
                                      </p:cBhvr>
                                      <p:tavLst>
                                        <p:tav tm="0">
                                          <p:val>
                                            <p:fltVal val="0"/>
                                          </p:val>
                                        </p:tav>
                                        <p:tav tm="100000">
                                          <p:val>
                                            <p:strVal val="#ppt_w"/>
                                          </p:val>
                                        </p:tav>
                                      </p:tavLst>
                                    </p:anim>
                                    <p:anim calcmode="lin" valueType="num">
                                      <p:cBhvr>
                                        <p:cTn id="50" dur="500" fill="hold"/>
                                        <p:tgtEl>
                                          <p:spTgt spid="77"/>
                                        </p:tgtEl>
                                        <p:attrNameLst>
                                          <p:attrName>ppt_h</p:attrName>
                                        </p:attrNameLst>
                                      </p:cBhvr>
                                      <p:tavLst>
                                        <p:tav tm="0">
                                          <p:val>
                                            <p:fltVal val="0"/>
                                          </p:val>
                                        </p:tav>
                                        <p:tav tm="100000">
                                          <p:val>
                                            <p:strVal val="#ppt_h"/>
                                          </p:val>
                                        </p:tav>
                                      </p:tavLst>
                                    </p:anim>
                                    <p:animEffect transition="in" filter="fade">
                                      <p:cBhvr>
                                        <p:cTn id="51" dur="500"/>
                                        <p:tgtEl>
                                          <p:spTgt spid="77"/>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78"/>
                                        </p:tgtEl>
                                        <p:attrNameLst>
                                          <p:attrName>style.visibility</p:attrName>
                                        </p:attrNameLst>
                                      </p:cBhvr>
                                      <p:to>
                                        <p:strVal val="visible"/>
                                      </p:to>
                                    </p:set>
                                    <p:anim calcmode="lin" valueType="num">
                                      <p:cBhvr additive="base">
                                        <p:cTn id="59" dur="500" fill="hold"/>
                                        <p:tgtEl>
                                          <p:spTgt spid="78"/>
                                        </p:tgtEl>
                                        <p:attrNameLst>
                                          <p:attrName>ppt_x</p:attrName>
                                        </p:attrNameLst>
                                      </p:cBhvr>
                                      <p:tavLst>
                                        <p:tav tm="0">
                                          <p:val>
                                            <p:strVal val="0-#ppt_w/2"/>
                                          </p:val>
                                        </p:tav>
                                        <p:tav tm="100000">
                                          <p:val>
                                            <p:strVal val="#ppt_x"/>
                                          </p:val>
                                        </p:tav>
                                      </p:tavLst>
                                    </p:anim>
                                    <p:anim calcmode="lin" valueType="num">
                                      <p:cBhvr additive="base">
                                        <p:cTn id="60"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left)">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wipe(left)">
                                      <p:cBhvr>
                                        <p:cTn id="70" dur="500"/>
                                        <p:tgtEl>
                                          <p:spTgt spid="2"/>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dissolve">
                                      <p:cBhvr>
                                        <p:cTn id="75" dur="500"/>
                                        <p:tgtEl>
                                          <p:spTgt spid="5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wipe(left)">
                                      <p:cBhvr>
                                        <p:cTn id="80" dur="500"/>
                                        <p:tgtEl>
                                          <p:spTgt spid="64"/>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fade">
                                      <p:cBhvr>
                                        <p:cTn id="85" dur="1000"/>
                                        <p:tgtEl>
                                          <p:spTgt spid="67"/>
                                        </p:tgtEl>
                                      </p:cBhvr>
                                    </p:animEffect>
                                    <p:anim calcmode="lin" valueType="num">
                                      <p:cBhvr>
                                        <p:cTn id="86" dur="1000" fill="hold"/>
                                        <p:tgtEl>
                                          <p:spTgt spid="67"/>
                                        </p:tgtEl>
                                        <p:attrNameLst>
                                          <p:attrName>ppt_x</p:attrName>
                                        </p:attrNameLst>
                                      </p:cBhvr>
                                      <p:tavLst>
                                        <p:tav tm="0">
                                          <p:val>
                                            <p:strVal val="#ppt_x"/>
                                          </p:val>
                                        </p:tav>
                                        <p:tav tm="100000">
                                          <p:val>
                                            <p:strVal val="#ppt_x"/>
                                          </p:val>
                                        </p:tav>
                                      </p:tavLst>
                                    </p:anim>
                                    <p:anim calcmode="lin" valueType="num">
                                      <p:cBhvr>
                                        <p:cTn id="87"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6"/>
                                        </p:tgtEl>
                                        <p:attrNameLst>
                                          <p:attrName>style.visibility</p:attrName>
                                        </p:attrNameLst>
                                      </p:cBhvr>
                                      <p:to>
                                        <p:strVal val="visible"/>
                                      </p:to>
                                    </p:set>
                                    <p:animEffect transition="in" filter="wipe(left)">
                                      <p:cBhvr>
                                        <p:cTn id="92" dur="500"/>
                                        <p:tgtEl>
                                          <p:spTgt spid="66"/>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68"/>
                                        </p:tgtEl>
                                        <p:attrNameLst>
                                          <p:attrName>style.visibility</p:attrName>
                                        </p:attrNameLst>
                                      </p:cBhvr>
                                      <p:to>
                                        <p:strVal val="visible"/>
                                      </p:to>
                                    </p:set>
                                    <p:animEffect transition="in" filter="fade">
                                      <p:cBhvr>
                                        <p:cTn id="97" dur="1000"/>
                                        <p:tgtEl>
                                          <p:spTgt spid="68"/>
                                        </p:tgtEl>
                                      </p:cBhvr>
                                    </p:animEffect>
                                    <p:anim calcmode="lin" valueType="num">
                                      <p:cBhvr>
                                        <p:cTn id="98" dur="1000" fill="hold"/>
                                        <p:tgtEl>
                                          <p:spTgt spid="68"/>
                                        </p:tgtEl>
                                        <p:attrNameLst>
                                          <p:attrName>ppt_x</p:attrName>
                                        </p:attrNameLst>
                                      </p:cBhvr>
                                      <p:tavLst>
                                        <p:tav tm="0">
                                          <p:val>
                                            <p:strVal val="#ppt_x"/>
                                          </p:val>
                                        </p:tav>
                                        <p:tav tm="100000">
                                          <p:val>
                                            <p:strVal val="#ppt_x"/>
                                          </p:val>
                                        </p:tav>
                                      </p:tavLst>
                                    </p:anim>
                                    <p:anim calcmode="lin" valueType="num">
                                      <p:cBhvr>
                                        <p:cTn id="9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wipe(left)">
                                      <p:cBhvr>
                                        <p:cTn id="104" dur="500"/>
                                        <p:tgtEl>
                                          <p:spTgt spid="65"/>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fade">
                                      <p:cBhvr>
                                        <p:cTn id="109" dur="1000"/>
                                        <p:tgtEl>
                                          <p:spTgt spid="14"/>
                                        </p:tgtEl>
                                      </p:cBhvr>
                                    </p:animEffect>
                                    <p:anim calcmode="lin" valueType="num">
                                      <p:cBhvr>
                                        <p:cTn id="110" dur="1000" fill="hold"/>
                                        <p:tgtEl>
                                          <p:spTgt spid="14"/>
                                        </p:tgtEl>
                                        <p:attrNameLst>
                                          <p:attrName>ppt_x</p:attrName>
                                        </p:attrNameLst>
                                      </p:cBhvr>
                                      <p:tavLst>
                                        <p:tav tm="0">
                                          <p:val>
                                            <p:strVal val="#ppt_x"/>
                                          </p:val>
                                        </p:tav>
                                        <p:tav tm="100000">
                                          <p:val>
                                            <p:strVal val="#ppt_x"/>
                                          </p:val>
                                        </p:tav>
                                      </p:tavLst>
                                    </p:anim>
                                    <p:anim calcmode="lin" valueType="num">
                                      <p:cBhvr>
                                        <p:cTn id="11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animBg="1"/>
      <p:bldP spid="49" grpId="0" animBg="1"/>
      <p:bldP spid="53" grpId="0"/>
      <p:bldP spid="2" grpId="0" animBg="1"/>
      <p:bldP spid="64" grpId="0" animBg="1"/>
      <p:bldP spid="65" grpId="0"/>
      <p:bldP spid="66" grpId="0"/>
      <p:bldP spid="67" grpId="0"/>
      <p:bldP spid="68" grpId="0"/>
      <p:bldP spid="78" grpId="0"/>
      <p:bldP spid="69"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300300" y="6499209"/>
            <a:ext cx="2743200" cy="365125"/>
          </a:xfrm>
        </p:spPr>
        <p:txBody>
          <a:bodyPr/>
          <a:lstStyle/>
          <a:p>
            <a:fld id="{435063AF-4828-4509-A510-9A5FFA849951}" type="slidenum">
              <a:rPr lang="zh-CN" altLang="en-US" sz="1600" smtClean="0"/>
              <a:t>21</a:t>
            </a:fld>
            <a:endParaRPr lang="zh-CN" altLang="en-US" sz="1600" dirty="0"/>
          </a:p>
        </p:txBody>
      </p:sp>
      <p:sp>
        <p:nvSpPr>
          <p:cNvPr id="6" name="文本框 5"/>
          <p:cNvSpPr txBox="1"/>
          <p:nvPr/>
        </p:nvSpPr>
        <p:spPr>
          <a:xfrm>
            <a:off x="1206083" y="114350"/>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7" name="Rectangle 2"/>
          <p:cNvSpPr>
            <a:spLocks noGrp="1" noChangeArrowheads="1"/>
          </p:cNvSpPr>
          <p:nvPr>
            <p:ph type="title"/>
          </p:nvPr>
        </p:nvSpPr>
        <p:spPr>
          <a:xfrm>
            <a:off x="888137" y="713619"/>
            <a:ext cx="5768282" cy="533400"/>
          </a:xfrm>
        </p:spPr>
        <p:txBody>
          <a:bodyPr>
            <a:normAutofit/>
          </a:bodyPr>
          <a:lstStyle/>
          <a:p>
            <a:pPr>
              <a:defRPr/>
            </a:pPr>
            <a:r>
              <a:rPr lang="zh-CN" altLang="en-US" sz="2600" b="1" dirty="0"/>
              <a:t>四</a:t>
            </a:r>
            <a:r>
              <a:rPr lang="en-US" altLang="zh-CN" sz="2600" b="1" dirty="0"/>
              <a:t>.  </a:t>
            </a:r>
            <a:r>
              <a:rPr lang="zh-CN" altLang="zh-CN" sz="2600" b="1" dirty="0">
                <a:solidFill>
                  <a:srgbClr val="C00000"/>
                </a:solidFill>
              </a:rPr>
              <a:t>Y接</a:t>
            </a:r>
            <a:r>
              <a:rPr lang="zh-CN" altLang="en-US" sz="2600" b="1" dirty="0">
                <a:solidFill>
                  <a:srgbClr val="C00000"/>
                </a:solidFill>
              </a:rPr>
              <a:t>非对称负载</a:t>
            </a:r>
            <a:r>
              <a:rPr lang="zh-CN" altLang="en-US" sz="2600" b="1" dirty="0"/>
              <a:t>三相电路的分析</a:t>
            </a:r>
            <a:endParaRPr lang="zh-CN" sz="2600" b="1" dirty="0"/>
          </a:p>
        </p:txBody>
      </p:sp>
      <p:sp>
        <p:nvSpPr>
          <p:cNvPr id="9" name="Rectangle 40"/>
          <p:cNvSpPr txBox="1">
            <a:spLocks noChangeArrowheads="1"/>
          </p:cNvSpPr>
          <p:nvPr/>
        </p:nvSpPr>
        <p:spPr>
          <a:xfrm>
            <a:off x="322406" y="1302382"/>
            <a:ext cx="7146328" cy="609600"/>
          </a:xfrm>
          <a:prstGeom prst="rect">
            <a:avLst/>
          </a:prstGeom>
          <a:solidFill>
            <a:schemeClr val="accent4">
              <a:lumMod val="20000"/>
              <a:lumOff val="80000"/>
            </a:schemeClr>
          </a:solidFill>
          <a:effectLst>
            <a:outerShdw blurRad="50800" dist="38100" dir="10800000" algn="r"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600" b="1" dirty="0">
                <a:solidFill>
                  <a:srgbClr val="C00000"/>
                </a:solidFill>
                <a:latin typeface="等线" panose="02010600030101010101" charset="-122"/>
                <a:ea typeface="等线" panose="02010600030101010101" charset="-122"/>
              </a:rPr>
              <a:t>②</a:t>
            </a:r>
            <a:r>
              <a:rPr lang="zh-CN" altLang="en-US" sz="2600" b="1" dirty="0">
                <a:solidFill>
                  <a:srgbClr val="C00000"/>
                </a:solidFill>
                <a:latin typeface="等线" panose="02010600030101010101" charset="-122"/>
                <a:ea typeface="等线" panose="02010600030101010101" charset="-122"/>
              </a:rPr>
              <a:t>负载不对称三相三线制→采用支路电流法计算</a:t>
            </a:r>
            <a:endParaRPr lang="zh-CN" altLang="zh-CN" sz="2600" b="1" dirty="0">
              <a:solidFill>
                <a:srgbClr val="C00000"/>
              </a:solidFill>
              <a:latin typeface="等线" panose="02010600030101010101" charset="-122"/>
              <a:ea typeface="等线" panose="02010600030101010101" charset="-122"/>
            </a:endParaRPr>
          </a:p>
        </p:txBody>
      </p:sp>
      <p:sp>
        <p:nvSpPr>
          <p:cNvPr id="100" name="文本框 99"/>
          <p:cNvSpPr txBox="1"/>
          <p:nvPr/>
        </p:nvSpPr>
        <p:spPr>
          <a:xfrm>
            <a:off x="5587909" y="1898886"/>
            <a:ext cx="3182935" cy="461665"/>
          </a:xfrm>
          <a:prstGeom prst="rect">
            <a:avLst/>
          </a:prstGeom>
          <a:noFill/>
        </p:spPr>
        <p:txBody>
          <a:bodyPr wrap="square" rtlCol="0">
            <a:spAutoFit/>
          </a:bodyPr>
          <a:lstStyle/>
          <a:p>
            <a:r>
              <a:rPr lang="zh-CN" altLang="en-US" sz="2400" b="1" dirty="0">
                <a:solidFill>
                  <a:srgbClr val="002060"/>
                </a:solidFill>
                <a:latin typeface="仿宋" panose="02010609060101010101" pitchFamily="49" charset="-122"/>
                <a:ea typeface="仿宋" panose="02010609060101010101" pitchFamily="49" charset="-122"/>
              </a:rPr>
              <a:t>对结点</a:t>
            </a:r>
            <a:r>
              <a:rPr lang="en-US" altLang="zh-CN" sz="2400" b="1" dirty="0">
                <a:solidFill>
                  <a:srgbClr val="FF0000"/>
                </a:solidFill>
                <a:latin typeface="Times New Roman" panose="02020603050405020304" pitchFamily="18" charset="0"/>
              </a:rPr>
              <a:t>N'</a:t>
            </a:r>
            <a:r>
              <a:rPr lang="zh-CN" altLang="en-US" sz="2400" b="1" dirty="0">
                <a:solidFill>
                  <a:srgbClr val="002060"/>
                </a:solidFill>
                <a:latin typeface="仿宋" panose="02010609060101010101" pitchFamily="49" charset="-122"/>
                <a:ea typeface="仿宋" panose="02010609060101010101" pitchFamily="49" charset="-122"/>
              </a:rPr>
              <a:t>列写</a:t>
            </a:r>
            <a:r>
              <a:rPr lang="en-US" altLang="zh-CN" sz="2400" b="1" dirty="0">
                <a:solidFill>
                  <a:srgbClr val="002060"/>
                </a:solidFill>
                <a:latin typeface="仿宋" panose="02010609060101010101" pitchFamily="49" charset="-122"/>
                <a:ea typeface="仿宋" panose="02010609060101010101" pitchFamily="49" charset="-122"/>
              </a:rPr>
              <a:t>KCL</a:t>
            </a:r>
            <a:r>
              <a:rPr lang="zh-CN" altLang="en-US" sz="2400" b="1" dirty="0">
                <a:solidFill>
                  <a:srgbClr val="002060"/>
                </a:solidFill>
                <a:latin typeface="仿宋" panose="02010609060101010101" pitchFamily="49" charset="-122"/>
                <a:ea typeface="仿宋" panose="02010609060101010101" pitchFamily="49" charset="-122"/>
              </a:rPr>
              <a:t>方程：</a:t>
            </a:r>
          </a:p>
        </p:txBody>
      </p:sp>
      <mc:AlternateContent xmlns:mc="http://schemas.openxmlformats.org/markup-compatibility/2006" xmlns:a14="http://schemas.microsoft.com/office/drawing/2010/main">
        <mc:Choice Requires="a14">
          <p:sp>
            <p:nvSpPr>
              <p:cNvPr id="101" name="矩形 100"/>
              <p:cNvSpPr/>
              <p:nvPr/>
            </p:nvSpPr>
            <p:spPr>
              <a:xfrm>
                <a:off x="8628609" y="2331349"/>
                <a:ext cx="2667946" cy="536750"/>
              </a:xfrm>
              <a:prstGeom prst="rect">
                <a:avLst/>
              </a:prstGeom>
            </p:spPr>
            <p:txBody>
              <a:bodyPr wrap="square">
                <a:spAutoFit/>
              </a:bodyPr>
              <a:lstStyle/>
              <a:p>
                <a14:m>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𝑰</m:t>
                            </m:r>
                          </m:e>
                        </m:acc>
                      </m:e>
                      <m:sub>
                        <m:r>
                          <a:rPr lang="en-US" altLang="zh-CN" sz="2800" b="1" i="1">
                            <a:solidFill>
                              <a:srgbClr val="0000FF"/>
                            </a:solidFill>
                            <a:latin typeface="Cambria Math" panose="02040503050406030204" pitchFamily="18" charset="0"/>
                          </a:rPr>
                          <m:t>𝟏</m:t>
                        </m:r>
                      </m:sub>
                    </m:sSub>
                    <m:r>
                      <a:rPr lang="en-US" altLang="zh-CN" sz="2800" b="1" i="1">
                        <a:solidFill>
                          <a:srgbClr val="0000FF"/>
                        </a:solidFill>
                        <a:latin typeface="Cambria Math" panose="02040503050406030204" pitchFamily="18" charset="0"/>
                      </a:rPr>
                      <m:t>+</m:t>
                    </m:r>
                    <m:sSub>
                      <m:sSubPr>
                        <m:ctrlPr>
                          <a:rPr lang="en-US" altLang="zh-CN" sz="2800" b="1" i="1">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𝑰</m:t>
                            </m:r>
                          </m:e>
                        </m:acc>
                      </m:e>
                      <m:sub>
                        <m:r>
                          <a:rPr lang="en-US" altLang="zh-CN" sz="2800" b="1" i="1">
                            <a:solidFill>
                              <a:srgbClr val="0000FF"/>
                            </a:solidFill>
                            <a:latin typeface="Cambria Math" panose="02040503050406030204" pitchFamily="18" charset="0"/>
                          </a:rPr>
                          <m:t>𝟐</m:t>
                        </m:r>
                      </m:sub>
                    </m:sSub>
                    <m:r>
                      <a:rPr lang="en-US" altLang="zh-CN" sz="2800" b="1" i="1">
                        <a:solidFill>
                          <a:srgbClr val="0000FF"/>
                        </a:solidFill>
                        <a:latin typeface="Cambria Math" panose="02040503050406030204" pitchFamily="18" charset="0"/>
                      </a:rPr>
                      <m:t>+</m:t>
                    </m:r>
                    <m:sSub>
                      <m:sSubPr>
                        <m:ctrlPr>
                          <a:rPr lang="en-US" altLang="zh-CN" sz="2800" b="1" i="1">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𝑰</m:t>
                            </m:r>
                          </m:e>
                        </m:acc>
                      </m:e>
                      <m:sub>
                        <m:r>
                          <a:rPr lang="en-US" altLang="zh-CN" sz="2800" b="1" i="1">
                            <a:solidFill>
                              <a:srgbClr val="0000FF"/>
                            </a:solidFill>
                            <a:latin typeface="Cambria Math" panose="02040503050406030204" pitchFamily="18" charset="0"/>
                          </a:rPr>
                          <m:t>𝟑</m:t>
                        </m:r>
                      </m:sub>
                    </m:sSub>
                  </m:oMath>
                </a14:m>
                <a:r>
                  <a:rPr kumimoji="1" lang="en-US" altLang="zh-CN" sz="2800" b="1" dirty="0">
                    <a:solidFill>
                      <a:srgbClr val="0000FF"/>
                    </a:solidFill>
                    <a:latin typeface="Times New Roman" panose="02020603050405020304" pitchFamily="18" charset="0"/>
                    <a:ea typeface="楷体_GB2312" pitchFamily="49" charset="-122"/>
                    <a:cs typeface="Times New Roman" panose="02020603050405020304" pitchFamily="18" charset="0"/>
                  </a:rPr>
                  <a:t> =0</a:t>
                </a:r>
                <a:endParaRPr lang="zh-CN" altLang="en-US" sz="2800" dirty="0">
                  <a:solidFill>
                    <a:srgbClr val="0000FF"/>
                  </a:solidFill>
                </a:endParaRPr>
              </a:p>
            </p:txBody>
          </p:sp>
        </mc:Choice>
        <mc:Fallback xmlns="">
          <p:sp>
            <p:nvSpPr>
              <p:cNvPr id="101" name="矩形 100"/>
              <p:cNvSpPr>
                <a:spLocks noRot="1" noChangeAspect="1" noMove="1" noResize="1" noEditPoints="1" noAdjustHandles="1" noChangeArrowheads="1" noChangeShapeType="1" noTextEdit="1"/>
              </p:cNvSpPr>
              <p:nvPr/>
            </p:nvSpPr>
            <p:spPr>
              <a:xfrm>
                <a:off x="8628609" y="2331349"/>
                <a:ext cx="2667946" cy="536750"/>
              </a:xfrm>
              <a:prstGeom prst="rect">
                <a:avLst/>
              </a:prstGeom>
              <a:blipFill rotWithShape="1">
                <a:blip r:embed="rId3"/>
                <a:stretch>
                  <a:fillRect t="-10227" b="-29545"/>
                </a:stretch>
              </a:blipFill>
            </p:spPr>
            <p:txBody>
              <a:bodyPr/>
              <a:lstStyle/>
              <a:p>
                <a:r>
                  <a:rPr lang="zh-CN" altLang="en-US">
                    <a:noFill/>
                  </a:rPr>
                  <a:t> </a:t>
                </a:r>
                <a:endParaRPr lang="zh-CN" altLang="en-US">
                  <a:noFill/>
                </a:endParaRPr>
              </a:p>
            </p:txBody>
          </p:sp>
        </mc:Fallback>
      </mc:AlternateContent>
      <p:sp>
        <p:nvSpPr>
          <p:cNvPr id="103" name="文本框 102"/>
          <p:cNvSpPr txBox="1"/>
          <p:nvPr/>
        </p:nvSpPr>
        <p:spPr>
          <a:xfrm>
            <a:off x="5587909" y="2851417"/>
            <a:ext cx="3281668" cy="461665"/>
          </a:xfrm>
          <a:prstGeom prst="rect">
            <a:avLst/>
          </a:prstGeom>
          <a:noFill/>
        </p:spPr>
        <p:txBody>
          <a:bodyPr wrap="none" rtlCol="0">
            <a:spAutoFit/>
          </a:bodyPr>
          <a:lstStyle/>
          <a:p>
            <a:r>
              <a:rPr lang="zh-CN" altLang="en-US" sz="2400" b="1" dirty="0">
                <a:solidFill>
                  <a:srgbClr val="002060"/>
                </a:solidFill>
                <a:latin typeface="仿宋" panose="02010609060101010101" pitchFamily="49" charset="-122"/>
                <a:ea typeface="仿宋" panose="02010609060101010101" pitchFamily="49" charset="-122"/>
              </a:rPr>
              <a:t>对回路</a:t>
            </a:r>
            <a:r>
              <a:rPr lang="en-US" altLang="zh-CN" sz="2400" b="1" dirty="0">
                <a:solidFill>
                  <a:srgbClr val="002060"/>
                </a:solidFill>
                <a:latin typeface="仿宋" panose="02010609060101010101" pitchFamily="49" charset="-122"/>
                <a:ea typeface="仿宋" panose="02010609060101010101" pitchFamily="49" charset="-122"/>
              </a:rPr>
              <a:t>a</a:t>
            </a:r>
            <a:r>
              <a:rPr lang="zh-CN" altLang="en-US" sz="2400" b="1" dirty="0">
                <a:solidFill>
                  <a:srgbClr val="002060"/>
                </a:solidFill>
                <a:latin typeface="仿宋" panose="02010609060101010101" pitchFamily="49" charset="-122"/>
                <a:ea typeface="仿宋" panose="02010609060101010101" pitchFamily="49" charset="-122"/>
              </a:rPr>
              <a:t>列写</a:t>
            </a:r>
            <a:r>
              <a:rPr lang="en-US" altLang="zh-CN" sz="2400" b="1" dirty="0">
                <a:solidFill>
                  <a:srgbClr val="002060"/>
                </a:solidFill>
                <a:latin typeface="仿宋" panose="02010609060101010101" pitchFamily="49" charset="-122"/>
                <a:ea typeface="仿宋" panose="02010609060101010101" pitchFamily="49" charset="-122"/>
              </a:rPr>
              <a:t>KVL</a:t>
            </a:r>
            <a:r>
              <a:rPr lang="zh-CN" altLang="en-US" sz="2400" b="1" dirty="0">
                <a:solidFill>
                  <a:srgbClr val="002060"/>
                </a:solidFill>
                <a:latin typeface="仿宋" panose="02010609060101010101" pitchFamily="49" charset="-122"/>
                <a:ea typeface="仿宋" panose="02010609060101010101" pitchFamily="49" charset="-122"/>
              </a:rPr>
              <a:t>方程：</a:t>
            </a:r>
          </a:p>
        </p:txBody>
      </p:sp>
      <p:sp>
        <p:nvSpPr>
          <p:cNvPr id="104" name="文本框 103"/>
          <p:cNvSpPr txBox="1"/>
          <p:nvPr/>
        </p:nvSpPr>
        <p:spPr>
          <a:xfrm>
            <a:off x="5675022" y="3883296"/>
            <a:ext cx="3281668" cy="461665"/>
          </a:xfrm>
          <a:prstGeom prst="rect">
            <a:avLst/>
          </a:prstGeom>
          <a:noFill/>
        </p:spPr>
        <p:txBody>
          <a:bodyPr wrap="none" rtlCol="0">
            <a:spAutoFit/>
          </a:bodyPr>
          <a:lstStyle/>
          <a:p>
            <a:r>
              <a:rPr lang="zh-CN" altLang="en-US" sz="2400" b="1" dirty="0">
                <a:solidFill>
                  <a:srgbClr val="002060"/>
                </a:solidFill>
                <a:latin typeface="仿宋" panose="02010609060101010101" pitchFamily="49" charset="-122"/>
                <a:ea typeface="仿宋" panose="02010609060101010101" pitchFamily="49" charset="-122"/>
              </a:rPr>
              <a:t>对回路</a:t>
            </a:r>
            <a:r>
              <a:rPr lang="en-US" altLang="zh-CN" sz="2400" b="1" dirty="0">
                <a:solidFill>
                  <a:srgbClr val="002060"/>
                </a:solidFill>
                <a:latin typeface="仿宋" panose="02010609060101010101" pitchFamily="49" charset="-122"/>
                <a:ea typeface="仿宋" panose="02010609060101010101" pitchFamily="49" charset="-122"/>
              </a:rPr>
              <a:t>b</a:t>
            </a:r>
            <a:r>
              <a:rPr lang="zh-CN" altLang="en-US" sz="2400" b="1" dirty="0">
                <a:solidFill>
                  <a:srgbClr val="002060"/>
                </a:solidFill>
                <a:latin typeface="仿宋" panose="02010609060101010101" pitchFamily="49" charset="-122"/>
                <a:ea typeface="仿宋" panose="02010609060101010101" pitchFamily="49" charset="-122"/>
              </a:rPr>
              <a:t>列写</a:t>
            </a:r>
            <a:r>
              <a:rPr lang="en-US" altLang="zh-CN" sz="2400" b="1" dirty="0">
                <a:solidFill>
                  <a:srgbClr val="002060"/>
                </a:solidFill>
                <a:latin typeface="仿宋" panose="02010609060101010101" pitchFamily="49" charset="-122"/>
                <a:ea typeface="仿宋" panose="02010609060101010101" pitchFamily="49" charset="-122"/>
              </a:rPr>
              <a:t>KVL</a:t>
            </a:r>
            <a:r>
              <a:rPr lang="zh-CN" altLang="en-US" sz="2400" b="1" dirty="0">
                <a:solidFill>
                  <a:srgbClr val="002060"/>
                </a:solidFill>
                <a:latin typeface="仿宋" panose="02010609060101010101" pitchFamily="49" charset="-122"/>
                <a:ea typeface="仿宋" panose="02010609060101010101" pitchFamily="49" charset="-122"/>
              </a:rPr>
              <a:t>方程：</a:t>
            </a:r>
          </a:p>
        </p:txBody>
      </p:sp>
      <p:sp>
        <p:nvSpPr>
          <p:cNvPr id="106" name="文本框 105"/>
          <p:cNvSpPr txBox="1"/>
          <p:nvPr/>
        </p:nvSpPr>
        <p:spPr>
          <a:xfrm>
            <a:off x="537318" y="2214060"/>
            <a:ext cx="3791423" cy="523220"/>
          </a:xfrm>
          <a:prstGeom prst="rect">
            <a:avLst/>
          </a:prstGeom>
          <a:noFill/>
        </p:spPr>
        <p:txBody>
          <a:bodyPr wrap="none" rtlCol="0">
            <a:spAutoFit/>
          </a:bodyPr>
          <a:lstStyle/>
          <a:p>
            <a:r>
              <a:rPr lang="zh-CN" altLang="en-US" sz="2800" b="1" u="sng" dirty="0">
                <a:solidFill>
                  <a:schemeClr val="accent5">
                    <a:lumMod val="50000"/>
                  </a:schemeClr>
                </a:solidFill>
                <a:latin typeface="仿宋" panose="02010609060101010101" pitchFamily="49" charset="-122"/>
                <a:ea typeface="仿宋" panose="02010609060101010101" pitchFamily="49" charset="-122"/>
              </a:rPr>
              <a:t>设已知对称电源线电压</a:t>
            </a:r>
            <a:endParaRPr lang="en-US" altLang="zh-CN" sz="2800" b="1" u="sng" dirty="0">
              <a:solidFill>
                <a:srgbClr val="0000FF"/>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9" name="矩形 108"/>
              <p:cNvSpPr/>
              <p:nvPr/>
            </p:nvSpPr>
            <p:spPr>
              <a:xfrm>
                <a:off x="7771947" y="4297202"/>
                <a:ext cx="4146305" cy="714683"/>
              </a:xfrm>
              <a:prstGeom prst="rect">
                <a:avLst/>
              </a:prstGeom>
            </p:spPr>
            <p:txBody>
              <a:bodyPr wrap="square">
                <a:spAutoFit/>
              </a:bodyPr>
              <a:lstStyle/>
              <a:p>
                <a14:m>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r>
                          <m:rPr>
                            <m:nor/>
                          </m:rPr>
                          <a:rPr lang="en-US" altLang="zh-CN" sz="2800" b="1" dirty="0">
                            <a:solidFill>
                              <a:srgbClr val="0000FF"/>
                            </a:solidFill>
                            <a:latin typeface="Times New Roman" panose="02020603050405020304" pitchFamily="18" charset="0"/>
                            <a:cs typeface="Times New Roman" panose="02020603050405020304" pitchFamily="18" charset="0"/>
                          </a:rPr>
                          <m:t>j</m:t>
                        </m:r>
                        <m:r>
                          <m:rPr>
                            <m:nor/>
                          </m:rPr>
                          <a:rPr lang="el-GR" altLang="zh-CN" sz="2800" b="1" i="1" dirty="0">
                            <a:solidFill>
                              <a:srgbClr val="0000FF"/>
                            </a:solidFill>
                            <a:latin typeface="Times New Roman" panose="02020603050405020304" pitchFamily="18" charset="0"/>
                            <a:cs typeface="Times New Roman" panose="02020603050405020304" pitchFamily="18" charset="0"/>
                          </a:rPr>
                          <m:t>ω</m:t>
                        </m:r>
                        <m:r>
                          <m:rPr>
                            <m:nor/>
                          </m:rPr>
                          <a:rPr lang="zh-CN" altLang="zh-CN" sz="2800" b="1" i="1" dirty="0">
                            <a:solidFill>
                              <a:srgbClr val="0000FF"/>
                            </a:solidFill>
                            <a:latin typeface="Times New Roman" panose="02020603050405020304" pitchFamily="18" charset="0"/>
                            <a:cs typeface="Times New Roman" panose="02020603050405020304" pitchFamily="18" charset="0"/>
                          </a:rPr>
                          <m:t>L</m:t>
                        </m:r>
                        <m:r>
                          <m:rPr>
                            <m:nor/>
                          </m:rPr>
                          <a:rPr lang="zh-CN" altLang="zh-CN" sz="2000" b="1" i="1" dirty="0">
                            <a:solidFill>
                              <a:srgbClr val="0000FF"/>
                            </a:solidFill>
                            <a:latin typeface="Times New Roman" panose="02020603050405020304" pitchFamily="18" charset="0"/>
                            <a:cs typeface="Times New Roman" panose="02020603050405020304" pitchFamily="18" charset="0"/>
                          </a:rPr>
                          <m:t> </m:t>
                        </m:r>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𝑰</m:t>
                            </m:r>
                          </m:e>
                        </m:acc>
                      </m:e>
                      <m:sub>
                        <m:r>
                          <a:rPr lang="en-US" altLang="zh-CN" sz="2800" b="1" i="1">
                            <a:solidFill>
                              <a:srgbClr val="0000FF"/>
                            </a:solidFill>
                            <a:latin typeface="Cambria Math" panose="02040503050406030204" pitchFamily="18" charset="0"/>
                          </a:rPr>
                          <m:t>𝟐</m:t>
                        </m:r>
                      </m:sub>
                    </m:sSub>
                    <m:r>
                      <a:rPr lang="en-US" altLang="zh-CN" sz="2800" b="1" i="1">
                        <a:solidFill>
                          <a:srgbClr val="0000FF"/>
                        </a:solidFill>
                        <a:latin typeface="Cambria Math" panose="02040503050406030204" pitchFamily="18" charset="0"/>
                        <a:ea typeface="Cambria Math" panose="02040503050406030204" pitchFamily="18" charset="0"/>
                      </a:rPr>
                      <m:t>−</m:t>
                    </m:r>
                    <m:r>
                      <a:rPr lang="en-US" altLang="zh-CN" sz="2800" b="1" i="1" smtClean="0">
                        <a:solidFill>
                          <a:srgbClr val="0000FF"/>
                        </a:solidFill>
                        <a:latin typeface="Cambria Math" panose="02040503050406030204" pitchFamily="18" charset="0"/>
                        <a:ea typeface="Cambria Math" panose="02040503050406030204" pitchFamily="18" charset="0"/>
                      </a:rPr>
                      <m:t>(</m:t>
                    </m:r>
                    <m:r>
                      <m:rPr>
                        <m:nor/>
                      </m:rPr>
                      <a:rPr lang="en-US" altLang="zh-CN" sz="2800" b="1" dirty="0">
                        <a:solidFill>
                          <a:srgbClr val="0000FF"/>
                        </a:solidFill>
                      </a:rPr>
                      <m:t>−</m:t>
                    </m:r>
                    <m:r>
                      <a:rPr lang="en-US" altLang="zh-CN" sz="2800" b="1">
                        <a:solidFill>
                          <a:srgbClr val="0000FF"/>
                        </a:solidFill>
                        <a:latin typeface="Cambria Math" panose="02040503050406030204" pitchFamily="18" charset="0"/>
                      </a:rPr>
                      <m:t>𝐣</m:t>
                    </m:r>
                    <m:f>
                      <m:fPr>
                        <m:ctrlPr>
                          <a:rPr lang="en-US" altLang="zh-CN" sz="2800" b="1" i="1">
                            <a:solidFill>
                              <a:srgbClr val="0000FF"/>
                            </a:solidFill>
                            <a:latin typeface="Cambria Math" panose="02040503050406030204" pitchFamily="18" charset="0"/>
                          </a:rPr>
                        </m:ctrlPr>
                      </m:fPr>
                      <m:num>
                        <m:r>
                          <a:rPr lang="en-US" altLang="zh-CN" sz="2800" b="1" i="1">
                            <a:solidFill>
                              <a:srgbClr val="0000FF"/>
                            </a:solidFill>
                            <a:latin typeface="Cambria Math" panose="02040503050406030204" pitchFamily="18" charset="0"/>
                          </a:rPr>
                          <m:t>𝟏</m:t>
                        </m:r>
                      </m:num>
                      <m:den>
                        <m:r>
                          <a:rPr lang="en-US" altLang="zh-CN" sz="2800" b="1" i="1">
                            <a:solidFill>
                              <a:srgbClr val="0000FF"/>
                            </a:solidFill>
                            <a:latin typeface="Cambria Math" panose="02040503050406030204" pitchFamily="18" charset="0"/>
                            <a:ea typeface="Cambria Math" panose="02040503050406030204" pitchFamily="18" charset="0"/>
                          </a:rPr>
                          <m:t>𝝎</m:t>
                        </m:r>
                        <m:r>
                          <a:rPr lang="en-US" altLang="zh-CN" sz="2800" b="1" i="1">
                            <a:solidFill>
                              <a:srgbClr val="0000FF"/>
                            </a:solidFill>
                            <a:latin typeface="Cambria Math" panose="02040503050406030204" pitchFamily="18" charset="0"/>
                            <a:ea typeface="Cambria Math" panose="02040503050406030204" pitchFamily="18" charset="0"/>
                          </a:rPr>
                          <m:t>𝑪</m:t>
                        </m:r>
                      </m:den>
                    </m:f>
                    <m:r>
                      <a:rPr lang="en-US" altLang="zh-CN" sz="2800" b="1" i="1" smtClean="0">
                        <a:solidFill>
                          <a:srgbClr val="0000FF"/>
                        </a:solidFill>
                        <a:latin typeface="Cambria Math" panose="02040503050406030204" pitchFamily="18" charset="0"/>
                        <a:ea typeface="Cambria Math" panose="02040503050406030204" pitchFamily="18" charset="0"/>
                      </a:rPr>
                      <m:t>)</m:t>
                    </m:r>
                    <m:sSub>
                      <m:sSubPr>
                        <m:ctrlPr>
                          <a:rPr lang="en-US" altLang="zh-CN" sz="2800" b="1" i="1">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𝑰</m:t>
                            </m:r>
                          </m:e>
                        </m:acc>
                      </m:e>
                      <m:sub>
                        <m:r>
                          <a:rPr lang="en-US" altLang="zh-CN" sz="2800" b="1" i="1">
                            <a:solidFill>
                              <a:srgbClr val="0000FF"/>
                            </a:solidFill>
                            <a:latin typeface="Cambria Math" panose="02040503050406030204" pitchFamily="18" charset="0"/>
                          </a:rPr>
                          <m:t>3</m:t>
                        </m:r>
                      </m:sub>
                    </m:sSub>
                  </m:oMath>
                </a14:m>
                <a:r>
                  <a:rPr kumimoji="1" lang="en-US" altLang="zh-CN" sz="2800" b="1" dirty="0">
                    <a:solidFill>
                      <a:srgbClr val="0000FF"/>
                    </a:solidFill>
                    <a:latin typeface="Times New Roman" panose="02020603050405020304" pitchFamily="18" charset="0"/>
                    <a:ea typeface="楷体_GB2312" pitchFamily="49" charset="-122"/>
                    <a:cs typeface="Times New Roman" panose="02020603050405020304" pitchFamily="18" charset="0"/>
                  </a:rPr>
                  <a:t> =</a:t>
                </a:r>
                <a14:m>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a:solidFill>
                              <a:srgbClr val="0000FF"/>
                            </a:solidFill>
                            <a:latin typeface="Cambria Math" panose="02040503050406030204" pitchFamily="18" charset="0"/>
                          </a:rPr>
                          <m:t>23</m:t>
                        </m:r>
                      </m:sub>
                    </m:sSub>
                  </m:oMath>
                </a14:m>
                <a:endParaRPr lang="zh-CN" altLang="en-US" sz="28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109" name="矩形 108"/>
              <p:cNvSpPr>
                <a:spLocks noRot="1" noChangeAspect="1" noMove="1" noResize="1" noEditPoints="1" noAdjustHandles="1" noChangeArrowheads="1" noChangeShapeType="1" noTextEdit="1"/>
              </p:cNvSpPr>
              <p:nvPr/>
            </p:nvSpPr>
            <p:spPr>
              <a:xfrm>
                <a:off x="7771947" y="4297202"/>
                <a:ext cx="4146305" cy="714683"/>
              </a:xfrm>
              <a:prstGeom prst="rect">
                <a:avLst/>
              </a:prstGeom>
              <a:blipFill rotWithShape="1">
                <a:blip r:embed="rId4"/>
                <a:stretch>
                  <a:fillRect b="-9402"/>
                </a:stretch>
              </a:blipFill>
            </p:spPr>
            <p:txBody>
              <a:bodyPr/>
              <a:lstStyle/>
              <a:p>
                <a:r>
                  <a:rPr lang="zh-CN" altLang="en-US">
                    <a:noFill/>
                  </a:rPr>
                  <a:t> </a:t>
                </a:r>
                <a:endParaRPr lang="zh-CN" altLang="en-US">
                  <a:noFill/>
                </a:endParaRPr>
              </a:p>
            </p:txBody>
          </p:sp>
        </mc:Fallback>
      </mc:AlternateContent>
      <p:sp>
        <p:nvSpPr>
          <p:cNvPr id="110" name="AutoShape 88"/>
          <p:cNvSpPr/>
          <p:nvPr/>
        </p:nvSpPr>
        <p:spPr bwMode="auto">
          <a:xfrm rot="21553442">
            <a:off x="11616484" y="2569617"/>
            <a:ext cx="231770" cy="2058339"/>
          </a:xfrm>
          <a:prstGeom prst="rightBrace">
            <a:avLst>
              <a:gd name="adj1" fmla="val 110681"/>
              <a:gd name="adj2" fmla="val 46774"/>
            </a:avLst>
          </a:pr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11" name="矩形 110"/>
              <p:cNvSpPr/>
              <p:nvPr/>
            </p:nvSpPr>
            <p:spPr>
              <a:xfrm>
                <a:off x="5905980" y="5256639"/>
                <a:ext cx="4853957" cy="536750"/>
              </a:xfrm>
              <a:prstGeom prst="rect">
                <a:avLst/>
              </a:prstGeom>
            </p:spPr>
            <p:txBody>
              <a:bodyPr wrap="none">
                <a:spAutoFit/>
              </a:bodyPr>
              <a:lstStyle/>
              <a:p>
                <a:r>
                  <a:rPr lang="zh-CN" altLang="en-US" sz="2800" b="1" dirty="0">
                    <a:solidFill>
                      <a:srgbClr val="C00000"/>
                    </a:solidFill>
                    <a:latin typeface="仿宋" panose="02010609060101010101" pitchFamily="49" charset="-122"/>
                    <a:ea typeface="仿宋" panose="02010609060101010101" pitchFamily="49" charset="-122"/>
                  </a:rPr>
                  <a:t>即可联立方程求解</a:t>
                </a:r>
                <a14:m>
                  <m:oMath xmlns:m="http://schemas.openxmlformats.org/officeDocument/2006/math">
                    <m:r>
                      <a:rPr lang="en-US" altLang="zh-CN" sz="2800" b="1" i="0" smtClean="0">
                        <a:solidFill>
                          <a:srgbClr val="C00000"/>
                        </a:solidFill>
                        <a:latin typeface="Cambria Math" panose="02040503050406030204" pitchFamily="18" charset="0"/>
                      </a:rPr>
                      <m:t> </m:t>
                    </m:r>
                    <m:sSub>
                      <m:sSubPr>
                        <m:ctrlPr>
                          <a:rPr lang="en-US" altLang="zh-CN" sz="2800" b="1" i="1">
                            <a:solidFill>
                              <a:srgbClr val="C00000"/>
                            </a:solidFill>
                            <a:latin typeface="Cambria Math" panose="02040503050406030204" pitchFamily="18" charset="0"/>
                          </a:rPr>
                        </m:ctrlPr>
                      </m:sSubPr>
                      <m:e>
                        <m:acc>
                          <m:accPr>
                            <m:chr m:val="̇"/>
                            <m:ctrlPr>
                              <a:rPr lang="en-US" altLang="zh-CN" sz="2800" b="1" i="1">
                                <a:solidFill>
                                  <a:srgbClr val="C00000"/>
                                </a:solidFill>
                                <a:latin typeface="Cambria Math" panose="02040503050406030204" pitchFamily="18" charset="0"/>
                              </a:rPr>
                            </m:ctrlPr>
                          </m:accPr>
                          <m:e>
                            <m:r>
                              <a:rPr lang="en-US" altLang="zh-CN" sz="2800" b="1" i="1">
                                <a:solidFill>
                                  <a:srgbClr val="C00000"/>
                                </a:solidFill>
                                <a:latin typeface="Cambria Math" panose="02040503050406030204" pitchFamily="18" charset="0"/>
                              </a:rPr>
                              <m:t>𝑰</m:t>
                            </m:r>
                          </m:e>
                        </m:acc>
                      </m:e>
                      <m:sub>
                        <m:r>
                          <a:rPr lang="en-US" altLang="zh-CN" sz="2800" b="1" i="1">
                            <a:solidFill>
                              <a:srgbClr val="C00000"/>
                            </a:solidFill>
                            <a:latin typeface="Cambria Math" panose="02040503050406030204" pitchFamily="18" charset="0"/>
                          </a:rPr>
                          <m:t>𝟏</m:t>
                        </m:r>
                      </m:sub>
                    </m:sSub>
                    <m:r>
                      <a:rPr lang="zh-CN" altLang="en-US" sz="2800" b="1" i="1">
                        <a:solidFill>
                          <a:srgbClr val="C00000"/>
                        </a:solidFill>
                        <a:latin typeface="Cambria Math" panose="02040503050406030204" pitchFamily="18" charset="0"/>
                      </a:rPr>
                      <m:t>、</m:t>
                    </m:r>
                    <m:sSub>
                      <m:sSubPr>
                        <m:ctrlPr>
                          <a:rPr lang="en-US" altLang="zh-CN" sz="2800" b="1" i="1">
                            <a:solidFill>
                              <a:srgbClr val="C00000"/>
                            </a:solidFill>
                            <a:latin typeface="Cambria Math" panose="02040503050406030204" pitchFamily="18" charset="0"/>
                          </a:rPr>
                        </m:ctrlPr>
                      </m:sSubPr>
                      <m:e>
                        <m:acc>
                          <m:accPr>
                            <m:chr m:val="̇"/>
                            <m:ctrlPr>
                              <a:rPr lang="en-US" altLang="zh-CN" sz="2800" b="1" i="1">
                                <a:solidFill>
                                  <a:srgbClr val="C00000"/>
                                </a:solidFill>
                                <a:latin typeface="Cambria Math" panose="02040503050406030204" pitchFamily="18" charset="0"/>
                              </a:rPr>
                            </m:ctrlPr>
                          </m:accPr>
                          <m:e>
                            <m:r>
                              <a:rPr lang="en-US" altLang="zh-CN" sz="2800" b="1" i="1">
                                <a:solidFill>
                                  <a:srgbClr val="C00000"/>
                                </a:solidFill>
                                <a:latin typeface="Cambria Math" panose="02040503050406030204" pitchFamily="18" charset="0"/>
                              </a:rPr>
                              <m:t>𝑰</m:t>
                            </m:r>
                          </m:e>
                        </m:acc>
                      </m:e>
                      <m:sub>
                        <m:r>
                          <a:rPr lang="en-US" altLang="zh-CN" sz="2800" b="1" i="1">
                            <a:solidFill>
                              <a:srgbClr val="C00000"/>
                            </a:solidFill>
                            <a:latin typeface="Cambria Math" panose="02040503050406030204" pitchFamily="18" charset="0"/>
                          </a:rPr>
                          <m:t>𝟐</m:t>
                        </m:r>
                      </m:sub>
                    </m:sSub>
                    <m:r>
                      <a:rPr lang="zh-CN" altLang="en-US" sz="2800" b="1" i="1">
                        <a:solidFill>
                          <a:srgbClr val="C00000"/>
                        </a:solidFill>
                        <a:latin typeface="Cambria Math" panose="02040503050406030204" pitchFamily="18" charset="0"/>
                      </a:rPr>
                      <m:t>、</m:t>
                    </m:r>
                    <m:sSub>
                      <m:sSubPr>
                        <m:ctrlPr>
                          <a:rPr lang="en-US" altLang="zh-CN" sz="2800" b="1" i="1">
                            <a:solidFill>
                              <a:srgbClr val="C00000"/>
                            </a:solidFill>
                            <a:latin typeface="Cambria Math" panose="02040503050406030204" pitchFamily="18" charset="0"/>
                          </a:rPr>
                        </m:ctrlPr>
                      </m:sSubPr>
                      <m:e>
                        <m:acc>
                          <m:accPr>
                            <m:chr m:val="̇"/>
                            <m:ctrlPr>
                              <a:rPr lang="en-US" altLang="zh-CN" sz="2800" b="1" i="1">
                                <a:solidFill>
                                  <a:srgbClr val="C00000"/>
                                </a:solidFill>
                                <a:latin typeface="Cambria Math" panose="02040503050406030204" pitchFamily="18" charset="0"/>
                              </a:rPr>
                            </m:ctrlPr>
                          </m:accPr>
                          <m:e>
                            <m:r>
                              <a:rPr lang="en-US" altLang="zh-CN" sz="2800" b="1" i="1">
                                <a:solidFill>
                                  <a:srgbClr val="C00000"/>
                                </a:solidFill>
                                <a:latin typeface="Cambria Math" panose="02040503050406030204" pitchFamily="18" charset="0"/>
                              </a:rPr>
                              <m:t>𝑰</m:t>
                            </m:r>
                          </m:e>
                        </m:acc>
                      </m:e>
                      <m:sub>
                        <m:r>
                          <a:rPr lang="en-US" altLang="zh-CN" sz="2800" b="1" i="1">
                            <a:solidFill>
                              <a:srgbClr val="C00000"/>
                            </a:solidFill>
                            <a:latin typeface="Cambria Math" panose="02040503050406030204" pitchFamily="18" charset="0"/>
                          </a:rPr>
                          <m:t>𝟑</m:t>
                        </m:r>
                      </m:sub>
                    </m:sSub>
                  </m:oMath>
                </a14:m>
                <a:endParaRPr lang="zh-CN" altLang="en-US" sz="2800" dirty="0">
                  <a:solidFill>
                    <a:srgbClr val="C00000"/>
                  </a:solidFill>
                </a:endParaRPr>
              </a:p>
            </p:txBody>
          </p:sp>
        </mc:Choice>
        <mc:Fallback xmlns="">
          <p:sp>
            <p:nvSpPr>
              <p:cNvPr id="111" name="矩形 110"/>
              <p:cNvSpPr>
                <a:spLocks noRot="1" noChangeAspect="1" noMove="1" noResize="1" noEditPoints="1" noAdjustHandles="1" noChangeArrowheads="1" noChangeShapeType="1" noTextEdit="1"/>
              </p:cNvSpPr>
              <p:nvPr/>
            </p:nvSpPr>
            <p:spPr>
              <a:xfrm>
                <a:off x="5905980" y="5256639"/>
                <a:ext cx="4853957" cy="536750"/>
              </a:xfrm>
              <a:prstGeom prst="rect">
                <a:avLst/>
              </a:prstGeom>
              <a:blipFill rotWithShape="1">
                <a:blip r:embed="rId5"/>
                <a:stretch>
                  <a:fillRect l="-2638" t="-14773" b="-25000"/>
                </a:stretch>
              </a:blipFill>
            </p:spPr>
            <p:txBody>
              <a:bodyPr/>
              <a:lstStyle/>
              <a:p>
                <a:r>
                  <a:rPr lang="zh-CN" altLang="en-US">
                    <a:noFill/>
                  </a:rPr>
                  <a:t> </a:t>
                </a:r>
                <a:endParaRPr lang="zh-CN" altLang="en-US">
                  <a:noFill/>
                </a:endParaRPr>
              </a:p>
            </p:txBody>
          </p:sp>
        </mc:Fallback>
      </mc:AlternateContent>
      <p:grpSp>
        <p:nvGrpSpPr>
          <p:cNvPr id="3" name="组合 2"/>
          <p:cNvGrpSpPr/>
          <p:nvPr/>
        </p:nvGrpSpPr>
        <p:grpSpPr>
          <a:xfrm>
            <a:off x="322406" y="3055651"/>
            <a:ext cx="4586748" cy="3251723"/>
            <a:chOff x="7315200" y="1110647"/>
            <a:chExt cx="4586748" cy="3251723"/>
          </a:xfrm>
        </p:grpSpPr>
        <p:sp>
          <p:nvSpPr>
            <p:cNvPr id="2" name="圆角矩形 1"/>
            <p:cNvSpPr/>
            <p:nvPr/>
          </p:nvSpPr>
          <p:spPr>
            <a:xfrm>
              <a:off x="7315200" y="1110647"/>
              <a:ext cx="4586748" cy="3251723"/>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4" name="组合 123"/>
            <p:cNvGrpSpPr/>
            <p:nvPr/>
          </p:nvGrpSpPr>
          <p:grpSpPr>
            <a:xfrm>
              <a:off x="7742860" y="1138972"/>
              <a:ext cx="3794433" cy="2916910"/>
              <a:chOff x="74318" y="2169805"/>
              <a:chExt cx="4353332" cy="3413341"/>
            </a:xfrm>
          </p:grpSpPr>
          <p:grpSp>
            <p:nvGrpSpPr>
              <p:cNvPr id="10" name="Group 6"/>
              <p:cNvGrpSpPr/>
              <p:nvPr/>
            </p:nvGrpSpPr>
            <p:grpSpPr bwMode="auto">
              <a:xfrm>
                <a:off x="86141" y="2169805"/>
                <a:ext cx="4276871" cy="3412802"/>
                <a:chOff x="-317" y="90"/>
                <a:chExt cx="2779" cy="2425"/>
              </a:xfrm>
            </p:grpSpPr>
            <p:sp>
              <p:nvSpPr>
                <p:cNvPr id="11" name="Line 16"/>
                <p:cNvSpPr>
                  <a:spLocks noChangeShapeType="1"/>
                </p:cNvSpPr>
                <p:nvPr/>
              </p:nvSpPr>
              <p:spPr bwMode="auto">
                <a:xfrm>
                  <a:off x="1847" y="393"/>
                  <a:ext cx="0" cy="718"/>
                </a:xfrm>
                <a:prstGeom prst="line">
                  <a:avLst/>
                </a:prstGeom>
                <a:noFill/>
                <a:ln w="38100">
                  <a:solidFill>
                    <a:schemeClr val="accent6">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7"/>
                <p:cNvSpPr>
                  <a:spLocks noChangeShapeType="1"/>
                </p:cNvSpPr>
                <p:nvPr/>
              </p:nvSpPr>
              <p:spPr bwMode="auto">
                <a:xfrm rot="2929254">
                  <a:off x="1727" y="1060"/>
                  <a:ext cx="30" cy="316"/>
                </a:xfrm>
                <a:prstGeom prst="line">
                  <a:avLst/>
                </a:prstGeom>
                <a:noFill/>
                <a:ln w="38100">
                  <a:solidFill>
                    <a:srgbClr val="00B0F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8"/>
                <p:cNvSpPr>
                  <a:spLocks noChangeShapeType="1"/>
                </p:cNvSpPr>
                <p:nvPr/>
              </p:nvSpPr>
              <p:spPr bwMode="auto">
                <a:xfrm rot="2929254">
                  <a:off x="1318" y="1483"/>
                  <a:ext cx="21" cy="219"/>
                </a:xfrm>
                <a:prstGeom prst="line">
                  <a:avLst/>
                </a:prstGeom>
                <a:noFill/>
                <a:ln w="38100">
                  <a:solidFill>
                    <a:srgbClr val="00B0F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
                <p:cNvSpPr>
                  <a:spLocks noChangeShapeType="1"/>
                </p:cNvSpPr>
                <p:nvPr/>
              </p:nvSpPr>
              <p:spPr bwMode="auto">
                <a:xfrm flipH="1">
                  <a:off x="218" y="407"/>
                  <a:ext cx="1637"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1"/>
                <p:cNvSpPr>
                  <a:spLocks noChangeShapeType="1"/>
                </p:cNvSpPr>
                <p:nvPr/>
              </p:nvSpPr>
              <p:spPr bwMode="auto">
                <a:xfrm flipH="1">
                  <a:off x="199" y="1660"/>
                  <a:ext cx="1053"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12"/>
                <p:cNvSpPr txBox="1">
                  <a:spLocks noChangeArrowheads="1"/>
                </p:cNvSpPr>
                <p:nvPr/>
              </p:nvSpPr>
              <p:spPr bwMode="auto">
                <a:xfrm>
                  <a:off x="1065" y="1129"/>
                  <a:ext cx="510"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1" dirty="0">
                      <a:solidFill>
                        <a:srgbClr val="002060"/>
                      </a:solidFill>
                    </a:rPr>
                    <a:t>j</a:t>
                  </a:r>
                  <a:r>
                    <a:rPr lang="el-GR" altLang="zh-CN" sz="2800" b="1" i="1" dirty="0">
                      <a:solidFill>
                        <a:srgbClr val="002060"/>
                      </a:solidFill>
                    </a:rPr>
                    <a:t>ω</a:t>
                  </a:r>
                  <a:r>
                    <a:rPr lang="zh-CN" altLang="zh-CN" sz="2800" b="1" i="1" dirty="0">
                      <a:solidFill>
                        <a:srgbClr val="002060"/>
                      </a:solidFill>
                    </a:rPr>
                    <a:t>L</a:t>
                  </a:r>
                  <a:endParaRPr lang="zh-CN" altLang="zh-CN" sz="2000" b="1" i="1" dirty="0">
                    <a:solidFill>
                      <a:srgbClr val="002060"/>
                    </a:solidFill>
                  </a:endParaRPr>
                </a:p>
              </p:txBody>
            </p:sp>
            <p:sp>
              <p:nvSpPr>
                <p:cNvPr id="19" name="Oval 13"/>
                <p:cNvSpPr>
                  <a:spLocks noChangeArrowheads="1"/>
                </p:cNvSpPr>
                <p:nvPr/>
              </p:nvSpPr>
              <p:spPr bwMode="auto">
                <a:xfrm>
                  <a:off x="1808" y="1041"/>
                  <a:ext cx="84" cy="84"/>
                </a:xfrm>
                <a:prstGeom prst="ellipse">
                  <a:avLst/>
                </a:prstGeom>
                <a:solidFill>
                  <a:schemeClr val="accent2"/>
                </a:solidFill>
                <a:ln w="12700">
                  <a:solidFill>
                    <a:schemeClr val="accent2"/>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mc:AlternateContent xmlns:mc="http://schemas.openxmlformats.org/markup-compatibility/2006">
              <mc:Choice xmlns:a14="http://schemas.microsoft.com/office/drawing/2010/main" Requires="a14">
                <p:graphicFrame>
                  <p:nvGraphicFramePr>
                    <p:cNvPr id="20" name="Object 14"/>
                    <p:cNvGraphicFramePr>
                      <a:graphicFrameLocks noChangeAspect="1"/>
                    </p:cNvGraphicFramePr>
                    <p:nvPr/>
                  </p:nvGraphicFramePr>
                  <p:xfrm>
                    <a:off x="387" y="1900"/>
                    <a:ext cx="259" cy="414"/>
                  </p:xfrm>
                  <a:graphic>
                    <a:graphicData uri="http://schemas.openxmlformats.org/presentationml/2006/ole">
                      <mc:AlternateContent>
                        <mc:Choice xmlns:v="urn:schemas-microsoft-com:vml" Requires="v">
                          <p:oleObj spid="_x0000_s145670" r:id="rId6" imgW="165100" imgH="241300" progId="Equation.DSMT4">
                            <p:embed/>
                          </p:oleObj>
                        </mc:Choice>
                        <mc:Fallback>
                          <p:oleObj r:id="rId6" imgW="165100" imgH="241300" progId="Equation.DSMT4">
                            <p:embed/>
                            <p:pic>
                              <p:nvPicPr>
                                <p:cNvPr id="0" name="Object 14"/>
                                <p:cNvPicPr>
                                  <a:picLocks noChangeAspect="1" noChangeArrowheads="1"/>
                                </p:cNvPicPr>
                                <p:nvPr/>
                              </p:nvPicPr>
                              <p:blipFill>
                                <a:blip r:embed="rId7">
                                  <a:extLst>
                                    <a:ext uri="{28A0092B-C50C-407E-A947-70E740481C1C}">
                                      <a14:useLocalDpi val="0"/>
                                    </a:ext>
                                  </a:extLst>
                                </a:blip>
                                <a:srcRect/>
                                <a:stretch>
                                  <a:fillRect/>
                                </a:stretch>
                              </p:blipFill>
                              <p:spPr bwMode="auto">
                                <a:xfrm>
                                  <a:off x="387" y="1900"/>
                                  <a:ext cx="259" cy="414"/>
                                </a:xfrm>
                                <a:prstGeom prst="rect">
                                  <a:avLst/>
                                </a:prstGeom>
                                <a:noFill/>
                                <a:ln>
                                  <a:noFill/>
                                </a:ln>
                                <a:effectLst/>
                              </p:spPr>
                            </p:pic>
                          </p:oleObj>
                        </mc:Fallback>
                      </mc:AlternateContent>
                    </a:graphicData>
                  </a:graphic>
                </p:graphicFrame>
              </mc:Choice>
              <mc:Fallback>
                <p:graphicFrame>
                  <p:nvGraphicFramePr>
                    <p:cNvPr id="20" name="Object 14"/>
                    <p:cNvGraphicFramePr>
                      <a:graphicFrameLocks noChangeAspect="1"/>
                    </p:cNvGraphicFramePr>
                    <p:nvPr/>
                  </p:nvGraphicFramePr>
                  <p:xfrm>
                    <a:off x="387" y="1900"/>
                    <a:ext cx="259" cy="414"/>
                  </p:xfrm>
                  <a:graphic>
                    <a:graphicData uri="http://schemas.openxmlformats.org/presentationml/2006/ole">
                      <mc:AlternateContent>
                        <mc:Choice xmlns:v="urn:schemas-microsoft-com:vml" Requires="v">
                          <p:oleObj spid="_x0000_s145670" r:id="rId6" imgW="165100" imgH="241300" progId="Equation.DSMT4">
                            <p:embed/>
                          </p:oleObj>
                        </mc:Choice>
                        <mc:Fallback>
                          <p:oleObj r:id="rId6" imgW="165100" imgH="24130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 y="1900"/>
                                  <a:ext cx="259" cy="414"/>
                                </a:xfrm>
                                <a:prstGeom prst="rect">
                                  <a:avLst/>
                                </a:prstGeom>
                                <a:noFill/>
                                <a:ln>
                                  <a:noFill/>
                                </a:ln>
                                <a:effectLst/>
                              </p:spPr>
                            </p:pic>
                          </p:oleObj>
                        </mc:Fallback>
                      </mc:AlternateContent>
                    </a:graphicData>
                  </a:graphic>
                </p:graphicFrame>
              </mc:Fallback>
            </mc:AlternateContent>
            <p:sp>
              <p:nvSpPr>
                <p:cNvPr id="21" name="Text Box 15"/>
                <p:cNvSpPr txBox="1">
                  <a:spLocks noChangeArrowheads="1"/>
                </p:cNvSpPr>
                <p:nvPr/>
              </p:nvSpPr>
              <p:spPr bwMode="auto">
                <a:xfrm>
                  <a:off x="-263" y="2224"/>
                  <a:ext cx="34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zh-CN" sz="2400" b="1" dirty="0"/>
                    <a:t>L</a:t>
                  </a:r>
                  <a:r>
                    <a:rPr lang="en-US" altLang="zh-CN" sz="2400" b="1" dirty="0"/>
                    <a:t>3</a:t>
                  </a:r>
                  <a:endParaRPr lang="zh-CN" altLang="zh-CN" sz="2400" b="1" baseline="-25000" dirty="0"/>
                </a:p>
              </p:txBody>
            </p:sp>
            <p:sp>
              <p:nvSpPr>
                <p:cNvPr id="22" name="Rectangle 17"/>
                <p:cNvSpPr>
                  <a:spLocks noChangeArrowheads="1"/>
                </p:cNvSpPr>
                <p:nvPr/>
              </p:nvSpPr>
              <p:spPr bwMode="auto">
                <a:xfrm>
                  <a:off x="1803" y="585"/>
                  <a:ext cx="102" cy="315"/>
                </a:xfrm>
                <a:prstGeom prst="rect">
                  <a:avLst/>
                </a:prstGeom>
                <a:solidFill>
                  <a:schemeClr val="bg1"/>
                </a:solidFill>
                <a:ln w="38100">
                  <a:solidFill>
                    <a:schemeClr val="accent6">
                      <a:lumMod val="75000"/>
                    </a:schemeClr>
                  </a:solidFill>
                  <a:miter lim="800000"/>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3" name="Rectangle 18"/>
                <p:cNvSpPr>
                  <a:spLocks noChangeArrowheads="1"/>
                </p:cNvSpPr>
                <p:nvPr/>
              </p:nvSpPr>
              <p:spPr bwMode="auto">
                <a:xfrm>
                  <a:off x="1498" y="591"/>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zh-CN" sz="2800" b="1" i="1" dirty="0">
                      <a:solidFill>
                        <a:srgbClr val="002060"/>
                      </a:solidFill>
                    </a:rPr>
                    <a:t>R</a:t>
                  </a:r>
                </a:p>
              </p:txBody>
            </p:sp>
            <p:grpSp>
              <p:nvGrpSpPr>
                <p:cNvPr id="24" name="Group 19"/>
                <p:cNvGrpSpPr/>
                <p:nvPr/>
              </p:nvGrpSpPr>
              <p:grpSpPr bwMode="auto">
                <a:xfrm rot="2929254">
                  <a:off x="1491" y="1322"/>
                  <a:ext cx="107" cy="279"/>
                  <a:chOff x="14" y="15"/>
                  <a:chExt cx="104" cy="246"/>
                </a:xfrm>
              </p:grpSpPr>
              <p:sp>
                <p:nvSpPr>
                  <p:cNvPr id="40" name="Arc 20"/>
                  <p:cNvSpPr/>
                  <p:nvPr/>
                </p:nvSpPr>
                <p:spPr bwMode="auto">
                  <a:xfrm>
                    <a:off x="21" y="15"/>
                    <a:ext cx="97" cy="82"/>
                  </a:xfrm>
                  <a:custGeom>
                    <a:avLst/>
                    <a:gdLst>
                      <a:gd name="T0" fmla="*/ 0 w 21825"/>
                      <a:gd name="T1" fmla="*/ 0 h 43200"/>
                      <a:gd name="T2" fmla="*/ 0 w 21825"/>
                      <a:gd name="T3" fmla="*/ 0 h 43200"/>
                      <a:gd name="T4" fmla="*/ 0 w 21825"/>
                      <a:gd name="T5" fmla="*/ 0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lnTo>
                          <a:pt x="0" y="1"/>
                        </a:lnTo>
                        <a:close/>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 name="Arc 21"/>
                  <p:cNvSpPr/>
                  <p:nvPr/>
                </p:nvSpPr>
                <p:spPr bwMode="auto">
                  <a:xfrm>
                    <a:off x="14" y="92"/>
                    <a:ext cx="97" cy="82"/>
                  </a:xfrm>
                  <a:custGeom>
                    <a:avLst/>
                    <a:gdLst>
                      <a:gd name="T0" fmla="*/ 0 w 21825"/>
                      <a:gd name="T1" fmla="*/ 0 h 43200"/>
                      <a:gd name="T2" fmla="*/ 0 w 21825"/>
                      <a:gd name="T3" fmla="*/ 0 h 43200"/>
                      <a:gd name="T4" fmla="*/ 0 w 21825"/>
                      <a:gd name="T5" fmla="*/ 0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lnTo>
                          <a:pt x="0" y="1"/>
                        </a:lnTo>
                        <a:close/>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 name="Arc 22"/>
                  <p:cNvSpPr/>
                  <p:nvPr/>
                </p:nvSpPr>
                <p:spPr bwMode="auto">
                  <a:xfrm>
                    <a:off x="21" y="179"/>
                    <a:ext cx="97" cy="82"/>
                  </a:xfrm>
                  <a:custGeom>
                    <a:avLst/>
                    <a:gdLst>
                      <a:gd name="T0" fmla="*/ 0 w 21825"/>
                      <a:gd name="T1" fmla="*/ 0 h 43200"/>
                      <a:gd name="T2" fmla="*/ 0 w 21825"/>
                      <a:gd name="T3" fmla="*/ 0 h 43200"/>
                      <a:gd name="T4" fmla="*/ 0 w 21825"/>
                      <a:gd name="T5" fmla="*/ 0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lnTo>
                          <a:pt x="0" y="1"/>
                        </a:lnTo>
                        <a:close/>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7" name="Line 26"/>
                <p:cNvSpPr>
                  <a:spLocks noChangeShapeType="1"/>
                </p:cNvSpPr>
                <p:nvPr/>
              </p:nvSpPr>
              <p:spPr bwMode="auto">
                <a:xfrm flipH="1">
                  <a:off x="170" y="2397"/>
                  <a:ext cx="2292" cy="0"/>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Text Box 27"/>
                <p:cNvSpPr txBox="1">
                  <a:spLocks noChangeArrowheads="1"/>
                </p:cNvSpPr>
                <p:nvPr/>
              </p:nvSpPr>
              <p:spPr bwMode="auto">
                <a:xfrm>
                  <a:off x="-250" y="204"/>
                  <a:ext cx="47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dirty="0"/>
                    <a:t>L</a:t>
                  </a:r>
                  <a:r>
                    <a:rPr lang="en-US" altLang="zh-CN" sz="2400" b="1" dirty="0"/>
                    <a:t>1</a:t>
                  </a:r>
                  <a:endParaRPr lang="zh-CN" altLang="zh-CN" sz="2400" b="1" baseline="-25000" dirty="0"/>
                </a:p>
              </p:txBody>
            </p:sp>
            <p:sp>
              <p:nvSpPr>
                <p:cNvPr id="29" name="Text Box 28"/>
                <p:cNvSpPr txBox="1">
                  <a:spLocks noChangeArrowheads="1"/>
                </p:cNvSpPr>
                <p:nvPr/>
              </p:nvSpPr>
              <p:spPr bwMode="auto">
                <a:xfrm>
                  <a:off x="-317" y="1439"/>
                  <a:ext cx="39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zh-CN" sz="2400" b="1" i="1" dirty="0">
                      <a:solidFill>
                        <a:srgbClr val="FF0000"/>
                      </a:solidFill>
                    </a:rPr>
                    <a:t> </a:t>
                  </a:r>
                  <a:r>
                    <a:rPr lang="zh-CN" altLang="zh-CN" sz="2400" b="1" dirty="0"/>
                    <a:t>L</a:t>
                  </a:r>
                  <a:r>
                    <a:rPr lang="en-US" altLang="zh-CN" sz="2400" b="1" dirty="0"/>
                    <a:t>2</a:t>
                  </a:r>
                  <a:endParaRPr lang="zh-CN" altLang="zh-CN" sz="2400" b="1" baseline="-25000" dirty="0"/>
                </a:p>
                <a:p>
                  <a:pPr eaLnBrk="1" hangingPunct="1">
                    <a:spcBef>
                      <a:spcPct val="0"/>
                    </a:spcBef>
                    <a:buFontTx/>
                    <a:buNone/>
                  </a:pPr>
                  <a:endParaRPr lang="zh-CN" altLang="zh-CN" sz="2000" b="1" baseline="-25000" dirty="0"/>
                </a:p>
              </p:txBody>
            </p:sp>
            <p:sp>
              <p:nvSpPr>
                <p:cNvPr id="31" name="Line 31"/>
                <p:cNvSpPr>
                  <a:spLocks noChangeShapeType="1"/>
                </p:cNvSpPr>
                <p:nvPr/>
              </p:nvSpPr>
              <p:spPr bwMode="auto">
                <a:xfrm>
                  <a:off x="362" y="348"/>
                  <a:ext cx="312"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2"/>
                <p:cNvSpPr>
                  <a:spLocks noChangeShapeType="1"/>
                </p:cNvSpPr>
                <p:nvPr/>
              </p:nvSpPr>
              <p:spPr bwMode="auto">
                <a:xfrm>
                  <a:off x="392" y="1577"/>
                  <a:ext cx="312"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3"/>
                <p:cNvSpPr>
                  <a:spLocks noChangeShapeType="1"/>
                </p:cNvSpPr>
                <p:nvPr/>
              </p:nvSpPr>
              <p:spPr bwMode="auto">
                <a:xfrm>
                  <a:off x="449" y="2319"/>
                  <a:ext cx="312"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mc:Choice xmlns:a14="http://schemas.microsoft.com/office/drawing/2010/main" Requires="a14">
                <p:graphicFrame>
                  <p:nvGraphicFramePr>
                    <p:cNvPr id="35" name="Object 35"/>
                    <p:cNvGraphicFramePr>
                      <a:graphicFrameLocks noChangeAspect="1"/>
                    </p:cNvGraphicFramePr>
                    <p:nvPr/>
                  </p:nvGraphicFramePr>
                  <p:xfrm>
                    <a:off x="735" y="90"/>
                    <a:ext cx="227" cy="381"/>
                  </p:xfrm>
                  <a:graphic>
                    <a:graphicData uri="http://schemas.openxmlformats.org/presentationml/2006/ole">
                      <mc:AlternateContent>
                        <mc:Choice xmlns:v="urn:schemas-microsoft-com:vml" Requires="v">
                          <p:oleObj spid="_x0000_s145671" r:id="rId8" imgW="152400" imgH="241300" progId="Equation.DSMT4">
                            <p:embed/>
                          </p:oleObj>
                        </mc:Choice>
                        <mc:Fallback>
                          <p:oleObj r:id="rId8" imgW="152400" imgH="241300" progId="Equation.DSMT4">
                            <p:embed/>
                            <p:pic>
                              <p:nvPicPr>
                                <p:cNvPr id="0" name="Object 35"/>
                                <p:cNvPicPr>
                                  <a:picLocks noChangeAspect="1" noChangeArrowheads="1"/>
                                </p:cNvPicPr>
                                <p:nvPr/>
                              </p:nvPicPr>
                              <p:blipFill>
                                <a:blip r:embed="rId9">
                                  <a:extLst>
                                    <a:ext uri="{28A0092B-C50C-407E-A947-70E740481C1C}">
                                      <a14:useLocalDpi val="0"/>
                                    </a:ext>
                                  </a:extLst>
                                </a:blip>
                                <a:srcRect/>
                                <a:stretch>
                                  <a:fillRect/>
                                </a:stretch>
                              </p:blipFill>
                              <p:spPr bwMode="auto">
                                <a:xfrm>
                                  <a:off x="735" y="90"/>
                                  <a:ext cx="227" cy="381"/>
                                </a:xfrm>
                                <a:prstGeom prst="rect">
                                  <a:avLst/>
                                </a:prstGeom>
                                <a:noFill/>
                                <a:ln>
                                  <a:noFill/>
                                </a:ln>
                                <a:effectLst/>
                              </p:spPr>
                            </p:pic>
                          </p:oleObj>
                        </mc:Fallback>
                      </mc:AlternateContent>
                    </a:graphicData>
                  </a:graphic>
                </p:graphicFrame>
              </mc:Choice>
              <mc:Fallback>
                <p:graphicFrame>
                  <p:nvGraphicFramePr>
                    <p:cNvPr id="35" name="Object 35"/>
                    <p:cNvGraphicFramePr>
                      <a:graphicFrameLocks noChangeAspect="1"/>
                    </p:cNvGraphicFramePr>
                    <p:nvPr/>
                  </p:nvGraphicFramePr>
                  <p:xfrm>
                    <a:off x="735" y="90"/>
                    <a:ext cx="227" cy="381"/>
                  </p:xfrm>
                  <a:graphic>
                    <a:graphicData uri="http://schemas.openxmlformats.org/presentationml/2006/ole">
                      <mc:AlternateContent>
                        <mc:Choice xmlns:v="urn:schemas-microsoft-com:vml" Requires="v">
                          <p:oleObj spid="_x0000_s145671" r:id="rId8" imgW="152400" imgH="241300" progId="Equation.DSMT4">
                            <p:embed/>
                          </p:oleObj>
                        </mc:Choice>
                        <mc:Fallback>
                          <p:oleObj r:id="rId8" imgW="152400" imgH="241300" progId="Equation.DSMT4">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5" y="90"/>
                                  <a:ext cx="227" cy="381"/>
                                </a:xfrm>
                                <a:prstGeom prst="rect">
                                  <a:avLst/>
                                </a:prstGeom>
                                <a:noFill/>
                                <a:ln>
                                  <a:noFill/>
                                </a:ln>
                                <a:effectLst/>
                              </p:spPr>
                            </p:pic>
                          </p:oleObj>
                        </mc:Fallback>
                      </mc:AlternateContent>
                    </a:graphicData>
                  </a:graphic>
                </p:graphicFrame>
              </mc:Fallback>
            </mc:AlternateContent>
            <mc:AlternateContent xmlns:mc="http://schemas.openxmlformats.org/markup-compatibility/2006">
              <mc:Choice xmlns:a14="http://schemas.microsoft.com/office/drawing/2010/main" Requires="a14">
                <p:graphicFrame>
                  <p:nvGraphicFramePr>
                    <p:cNvPr id="37" name="Object 37"/>
                    <p:cNvGraphicFramePr>
                      <a:graphicFrameLocks noChangeAspect="1"/>
                    </p:cNvGraphicFramePr>
                    <p:nvPr/>
                  </p:nvGraphicFramePr>
                  <p:xfrm>
                    <a:off x="675" y="1253"/>
                    <a:ext cx="254" cy="391"/>
                  </p:xfrm>
                  <a:graphic>
                    <a:graphicData uri="http://schemas.openxmlformats.org/presentationml/2006/ole">
                      <mc:AlternateContent>
                        <mc:Choice xmlns:v="urn:schemas-microsoft-com:vml" Requires="v">
                          <p:oleObj spid="_x0000_s145672" r:id="rId10" imgW="165100" imgH="241300" progId="Equation.DSMT4">
                            <p:embed/>
                          </p:oleObj>
                        </mc:Choice>
                        <mc:Fallback>
                          <p:oleObj r:id="rId10" imgW="165100" imgH="241300" progId="Equation.DSMT4">
                            <p:embed/>
                            <p:pic>
                              <p:nvPicPr>
                                <p:cNvPr id="0" name="Object 37"/>
                                <p:cNvPicPr>
                                  <a:picLocks noChangeAspect="1" noChangeArrowheads="1"/>
                                </p:cNvPicPr>
                                <p:nvPr/>
                              </p:nvPicPr>
                              <p:blipFill>
                                <a:blip r:embed="rId11">
                                  <a:extLst>
                                    <a:ext uri="{28A0092B-C50C-407E-A947-70E740481C1C}">
                                      <a14:useLocalDpi val="0"/>
                                    </a:ext>
                                  </a:extLst>
                                </a:blip>
                                <a:srcRect/>
                                <a:stretch>
                                  <a:fillRect/>
                                </a:stretch>
                              </p:blipFill>
                              <p:spPr bwMode="auto">
                                <a:xfrm>
                                  <a:off x="675" y="1253"/>
                                  <a:ext cx="254" cy="391"/>
                                </a:xfrm>
                                <a:prstGeom prst="rect">
                                  <a:avLst/>
                                </a:prstGeom>
                                <a:noFill/>
                                <a:ln>
                                  <a:noFill/>
                                </a:ln>
                                <a:effectLst/>
                              </p:spPr>
                            </p:pic>
                          </p:oleObj>
                        </mc:Fallback>
                      </mc:AlternateContent>
                    </a:graphicData>
                  </a:graphic>
                </p:graphicFrame>
              </mc:Choice>
              <mc:Fallback>
                <p:graphicFrame>
                  <p:nvGraphicFramePr>
                    <p:cNvPr id="37" name="Object 37"/>
                    <p:cNvGraphicFramePr>
                      <a:graphicFrameLocks noChangeAspect="1"/>
                    </p:cNvGraphicFramePr>
                    <p:nvPr/>
                  </p:nvGraphicFramePr>
                  <p:xfrm>
                    <a:off x="675" y="1253"/>
                    <a:ext cx="254" cy="391"/>
                  </p:xfrm>
                  <a:graphic>
                    <a:graphicData uri="http://schemas.openxmlformats.org/presentationml/2006/ole">
                      <mc:AlternateContent>
                        <mc:Choice xmlns:v="urn:schemas-microsoft-com:vml" Requires="v">
                          <p:oleObj spid="_x0000_s145672" r:id="rId10" imgW="165100" imgH="241300" progId="Equation.DSMT4">
                            <p:embed/>
                          </p:oleObj>
                        </mc:Choice>
                        <mc:Fallback>
                          <p:oleObj r:id="rId10" imgW="165100" imgH="241300" progId="Equation.DSMT4">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5" y="1253"/>
                                  <a:ext cx="254" cy="391"/>
                                </a:xfrm>
                                <a:prstGeom prst="rect">
                                  <a:avLst/>
                                </a:prstGeom>
                                <a:noFill/>
                                <a:ln>
                                  <a:noFill/>
                                </a:ln>
                                <a:effectLst/>
                              </p:spPr>
                            </p:pic>
                          </p:oleObj>
                        </mc:Fallback>
                      </mc:AlternateContent>
                    </a:graphicData>
                  </a:graphic>
                </p:graphicFrame>
              </mc:Fallback>
            </mc:AlternateContent>
            <p:sp>
              <p:nvSpPr>
                <p:cNvPr id="39" name="Line 39"/>
                <p:cNvSpPr>
                  <a:spLocks noChangeShapeType="1"/>
                </p:cNvSpPr>
                <p:nvPr/>
              </p:nvSpPr>
              <p:spPr bwMode="auto">
                <a:xfrm>
                  <a:off x="2446" y="1593"/>
                  <a:ext cx="0" cy="819"/>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mc:AlternateContent xmlns:mc="http://schemas.openxmlformats.org/markup-compatibility/2006" xmlns:a14="http://schemas.microsoft.com/office/drawing/2010/main">
            <mc:Choice Requires="a14">
              <p:sp>
                <p:nvSpPr>
                  <p:cNvPr id="43" name="文本框 42"/>
                  <p:cNvSpPr txBox="1"/>
                  <p:nvPr/>
                </p:nvSpPr>
                <p:spPr>
                  <a:xfrm flipH="1">
                    <a:off x="195238" y="3090516"/>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12</m:t>
                              </m:r>
                            </m:sub>
                          </m:sSub>
                        </m:oMath>
                      </m:oMathPara>
                    </a14:m>
                    <a:endParaRPr lang="zh-CN" altLang="en-US" sz="2800" b="1" dirty="0"/>
                  </a:p>
                </p:txBody>
              </p:sp>
            </mc:Choice>
            <mc:Fallback xmlns="">
              <p:sp>
                <p:nvSpPr>
                  <p:cNvPr id="43" name="文本框 42"/>
                  <p:cNvSpPr txBox="1">
                    <a:spLocks noRot="1" noChangeAspect="1" noMove="1" noResize="1" noEditPoints="1" noAdjustHandles="1" noChangeArrowheads="1" noChangeShapeType="1" noTextEdit="1"/>
                  </p:cNvSpPr>
                  <p:nvPr/>
                </p:nvSpPr>
                <p:spPr>
                  <a:xfrm flipH="1">
                    <a:off x="195238" y="3090516"/>
                    <a:ext cx="731211" cy="536750"/>
                  </a:xfrm>
                  <a:prstGeom prst="rect">
                    <a:avLst/>
                  </a:prstGeom>
                  <a:blipFill rotWithShape="1">
                    <a:blip r:embed="rId12"/>
                    <a:stretch>
                      <a:fillRect b="-26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flipH="1">
                    <a:off x="74318" y="4557269"/>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2</m:t>
                              </m:r>
                              <m:r>
                                <a:rPr lang="en-US" altLang="zh-CN" sz="2800" b="1" i="1" smtClean="0">
                                  <a:solidFill>
                                    <a:srgbClr val="FF0000"/>
                                  </a:solidFill>
                                  <a:latin typeface="Cambria Math" panose="02040503050406030204" pitchFamily="18" charset="0"/>
                                </a:rPr>
                                <m:t>3</m:t>
                              </m:r>
                            </m:sub>
                          </m:sSub>
                        </m:oMath>
                      </m:oMathPara>
                    </a14:m>
                    <a:endParaRPr lang="zh-CN" altLang="en-US" sz="2800" b="1" dirty="0"/>
                  </a:p>
                </p:txBody>
              </p:sp>
            </mc:Choice>
            <mc:Fallback xmlns="">
              <p:sp>
                <p:nvSpPr>
                  <p:cNvPr id="44" name="文本框 43"/>
                  <p:cNvSpPr txBox="1">
                    <a:spLocks noRot="1" noChangeAspect="1" noMove="1" noResize="1" noEditPoints="1" noAdjustHandles="1" noChangeArrowheads="1" noChangeShapeType="1" noTextEdit="1"/>
                  </p:cNvSpPr>
                  <p:nvPr/>
                </p:nvSpPr>
                <p:spPr>
                  <a:xfrm flipH="1">
                    <a:off x="74318" y="4557269"/>
                    <a:ext cx="731211" cy="536750"/>
                  </a:xfrm>
                  <a:prstGeom prst="rect">
                    <a:avLst/>
                  </a:prstGeom>
                  <a:blipFill rotWithShape="1">
                    <a:blip r:embed="rId12"/>
                    <a:stretch>
                      <a:fillRect b="-2667"/>
                    </a:stretch>
                  </a:blipFill>
                </p:spPr>
                <p:txBody>
                  <a:bodyPr/>
                  <a:lstStyle/>
                  <a:p>
                    <a:r>
                      <a:rPr lang="zh-CN" altLang="en-US">
                        <a:noFill/>
                      </a:rPr>
                      <a:t> </a:t>
                    </a:r>
                    <a:endParaRPr lang="zh-CN" altLang="en-US">
                      <a:noFill/>
                    </a:endParaRPr>
                  </a:p>
                </p:txBody>
              </p:sp>
            </mc:Fallback>
          </mc:AlternateContent>
          <p:sp>
            <p:nvSpPr>
              <p:cNvPr id="45" name="文本框 44"/>
              <p:cNvSpPr txBox="1"/>
              <p:nvPr/>
            </p:nvSpPr>
            <p:spPr>
              <a:xfrm>
                <a:off x="846249" y="2613727"/>
                <a:ext cx="351378" cy="1723549"/>
              </a:xfrm>
              <a:prstGeom prst="rect">
                <a:avLst/>
              </a:prstGeom>
              <a:noFill/>
            </p:spPr>
            <p:txBody>
              <a:bodyPr wrap="none" rtlCol="0">
                <a:spAutoFit/>
              </a:bodyPr>
              <a:lstStyle/>
              <a:p>
                <a:r>
                  <a:rPr lang="en-US" altLang="zh-CN" sz="2600" dirty="0">
                    <a:solidFill>
                      <a:srgbClr val="FF0000"/>
                    </a:solidFill>
                  </a:rPr>
                  <a:t>+</a:t>
                </a:r>
              </a:p>
              <a:p>
                <a:endParaRPr lang="en-US" altLang="zh-CN" sz="2600" dirty="0">
                  <a:solidFill>
                    <a:srgbClr val="FF0000"/>
                  </a:solidFill>
                </a:endParaRPr>
              </a:p>
              <a:p>
                <a:endParaRPr lang="en-US" altLang="zh-CN" sz="2600" dirty="0">
                  <a:solidFill>
                    <a:srgbClr val="FF0000"/>
                  </a:solidFill>
                </a:endParaRPr>
              </a:p>
              <a:p>
                <a:r>
                  <a:rPr lang="en-US" altLang="zh-CN" sz="2800" dirty="0">
                    <a:solidFill>
                      <a:srgbClr val="FF0000"/>
                    </a:solidFill>
                    <a:latin typeface="微软雅黑" panose="020B0503020204020204" pitchFamily="34" charset="-122"/>
                    <a:ea typeface="微软雅黑" panose="020B0503020204020204" pitchFamily="34" charset="-122"/>
                  </a:rPr>
                  <a:t>-</a:t>
                </a:r>
              </a:p>
            </p:txBody>
          </p:sp>
          <p:sp>
            <p:nvSpPr>
              <p:cNvPr id="46" name="椭圆 45"/>
              <p:cNvSpPr/>
              <p:nvPr/>
            </p:nvSpPr>
            <p:spPr>
              <a:xfrm>
                <a:off x="806851" y="2556977"/>
                <a:ext cx="108000" cy="10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81275" y="4332671"/>
                <a:ext cx="108000" cy="10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56265" y="5349334"/>
                <a:ext cx="108000" cy="10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nvSpPr>
            <p:spPr>
              <a:xfrm>
                <a:off x="951970" y="4259707"/>
                <a:ext cx="351378" cy="1323439"/>
              </a:xfrm>
              <a:prstGeom prst="rect">
                <a:avLst/>
              </a:prstGeom>
              <a:noFill/>
            </p:spPr>
            <p:txBody>
              <a:bodyPr wrap="none" rtlCol="0">
                <a:spAutoFit/>
              </a:bodyPr>
              <a:lstStyle/>
              <a:p>
                <a:r>
                  <a:rPr lang="en-US" altLang="zh-CN" sz="2600" dirty="0">
                    <a:solidFill>
                      <a:srgbClr val="FF0000"/>
                    </a:solidFill>
                  </a:rPr>
                  <a:t>+</a:t>
                </a:r>
              </a:p>
              <a:p>
                <a:endParaRPr lang="en-US" altLang="zh-CN" sz="2600" dirty="0">
                  <a:solidFill>
                    <a:srgbClr val="FF0000"/>
                  </a:solidFill>
                </a:endParaRPr>
              </a:p>
              <a:p>
                <a:r>
                  <a:rPr lang="en-US" altLang="zh-CN" sz="2800" dirty="0">
                    <a:solidFill>
                      <a:srgbClr val="FF000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50" name="文本框 49"/>
                  <p:cNvSpPr txBox="1"/>
                  <p:nvPr/>
                </p:nvSpPr>
                <p:spPr>
                  <a:xfrm>
                    <a:off x="3348814" y="4042783"/>
                    <a:ext cx="803225" cy="622350"/>
                  </a:xfrm>
                  <a:prstGeom prst="rect">
                    <a:avLst/>
                  </a:prstGeom>
                  <a:noFill/>
                </p:spPr>
                <p:txBody>
                  <a:bodyPr wrap="square" lIns="0" tIns="0" rIns="0" bIns="0" rtlCol="0">
                    <a:spAutoFit/>
                  </a:bodyPr>
                  <a:lstStyle/>
                  <a:p>
                    <a:r>
                      <a:rPr lang="en-US" altLang="zh-CN" sz="2800" b="1" dirty="0"/>
                      <a:t>-</a:t>
                    </a:r>
                    <a14:m>
                      <m:oMath xmlns:m="http://schemas.openxmlformats.org/officeDocument/2006/math">
                        <m:r>
                          <a:rPr lang="en-US" altLang="zh-CN" sz="2800" b="1" i="0">
                            <a:latin typeface="Cambria Math" panose="02040503050406030204" pitchFamily="18" charset="0"/>
                          </a:rPr>
                          <m:t>𝐣</m:t>
                        </m:r>
                        <m:f>
                          <m:fPr>
                            <m:ctrlPr>
                              <a:rPr lang="en-US" altLang="zh-CN" sz="2800" b="1" i="1" smtClean="0">
                                <a:latin typeface="Cambria Math" panose="02040503050406030204" pitchFamily="18" charset="0"/>
                              </a:rPr>
                            </m:ctrlPr>
                          </m:fPr>
                          <m:num>
                            <m:r>
                              <a:rPr lang="en-US" altLang="zh-CN" sz="2800" b="1" i="1">
                                <a:latin typeface="Cambria Math" panose="02040503050406030204" pitchFamily="18" charset="0"/>
                              </a:rPr>
                              <m:t>𝟏</m:t>
                            </m:r>
                          </m:num>
                          <m:den>
                            <m:r>
                              <a:rPr lang="en-US" altLang="zh-CN" sz="2800" b="1" i="1" smtClean="0">
                                <a:latin typeface="Cambria Math" panose="02040503050406030204" pitchFamily="18" charset="0"/>
                                <a:ea typeface="Cambria Math" panose="02040503050406030204" pitchFamily="18" charset="0"/>
                              </a:rPr>
                              <m:t>𝝎</m:t>
                            </m:r>
                            <m:r>
                              <a:rPr lang="en-US" altLang="zh-CN" sz="2800" b="1" i="1">
                                <a:latin typeface="Cambria Math" panose="02040503050406030204" pitchFamily="18" charset="0"/>
                                <a:ea typeface="Cambria Math" panose="02040503050406030204" pitchFamily="18" charset="0"/>
                              </a:rPr>
                              <m:t>𝑪</m:t>
                            </m:r>
                          </m:den>
                        </m:f>
                      </m:oMath>
                    </a14:m>
                    <a:endParaRPr lang="zh-CN" altLang="en-US" sz="2800" b="1" dirty="0"/>
                  </a:p>
                </p:txBody>
              </p:sp>
            </mc:Choice>
            <mc:Fallback xmlns="">
              <p:sp>
                <p:nvSpPr>
                  <p:cNvPr id="50" name="文本框 49"/>
                  <p:cNvSpPr txBox="1">
                    <a:spLocks noRot="1" noChangeAspect="1" noMove="1" noResize="1" noEditPoints="1" noAdjustHandles="1" noChangeArrowheads="1" noChangeShapeType="1" noTextEdit="1"/>
                  </p:cNvSpPr>
                  <p:nvPr/>
                </p:nvSpPr>
                <p:spPr>
                  <a:xfrm>
                    <a:off x="3348814" y="4042783"/>
                    <a:ext cx="803225" cy="622350"/>
                  </a:xfrm>
                  <a:prstGeom prst="rect">
                    <a:avLst/>
                  </a:prstGeom>
                  <a:blipFill rotWithShape="1">
                    <a:blip r:embed="rId12"/>
                    <a:stretch>
                      <a:fillRect l="-31304" t="-1136" b="-39773"/>
                    </a:stretch>
                  </a:blipFill>
                </p:spPr>
                <p:txBody>
                  <a:bodyPr/>
                  <a:lstStyle/>
                  <a:p>
                    <a:r>
                      <a:rPr lang="zh-CN" altLang="en-US">
                        <a:noFill/>
                      </a:rPr>
                      <a:t> </a:t>
                    </a:r>
                    <a:endParaRPr lang="zh-CN" altLang="en-US">
                      <a:noFill/>
                    </a:endParaRPr>
                  </a:p>
                </p:txBody>
              </p:sp>
            </mc:Fallback>
          </mc:AlternateContent>
          <p:sp>
            <p:nvSpPr>
              <p:cNvPr id="94" name="任意多边形 93"/>
              <p:cNvSpPr/>
              <p:nvPr/>
            </p:nvSpPr>
            <p:spPr>
              <a:xfrm flipV="1">
                <a:off x="1241974" y="2756820"/>
                <a:ext cx="1411543" cy="1004196"/>
              </a:xfrm>
              <a:custGeom>
                <a:avLst/>
                <a:gdLst>
                  <a:gd name="connsiteX0" fmla="*/ 19950 w 1052337"/>
                  <a:gd name="connsiteY0" fmla="*/ 457200 h 1238864"/>
                  <a:gd name="connsiteX1" fmla="*/ 19950 w 1052337"/>
                  <a:gd name="connsiteY1" fmla="*/ 176980 h 1238864"/>
                  <a:gd name="connsiteX2" fmla="*/ 49446 w 1052337"/>
                  <a:gd name="connsiteY2" fmla="*/ 132735 h 1238864"/>
                  <a:gd name="connsiteX3" fmla="*/ 182182 w 1052337"/>
                  <a:gd name="connsiteY3" fmla="*/ 14748 h 1238864"/>
                  <a:gd name="connsiteX4" fmla="*/ 226427 w 1052337"/>
                  <a:gd name="connsiteY4" fmla="*/ 0 h 1238864"/>
                  <a:gd name="connsiteX5" fmla="*/ 683627 w 1052337"/>
                  <a:gd name="connsiteY5" fmla="*/ 14748 h 1238864"/>
                  <a:gd name="connsiteX6" fmla="*/ 772117 w 1052337"/>
                  <a:gd name="connsiteY6" fmla="*/ 44245 h 1238864"/>
                  <a:gd name="connsiteX7" fmla="*/ 860608 w 1052337"/>
                  <a:gd name="connsiteY7" fmla="*/ 103238 h 1238864"/>
                  <a:gd name="connsiteX8" fmla="*/ 919601 w 1052337"/>
                  <a:gd name="connsiteY8" fmla="*/ 176980 h 1238864"/>
                  <a:gd name="connsiteX9" fmla="*/ 978595 w 1052337"/>
                  <a:gd name="connsiteY9" fmla="*/ 265471 h 1238864"/>
                  <a:gd name="connsiteX10" fmla="*/ 1037588 w 1052337"/>
                  <a:gd name="connsiteY10" fmla="*/ 398206 h 1238864"/>
                  <a:gd name="connsiteX11" fmla="*/ 1052337 w 1052337"/>
                  <a:gd name="connsiteY11" fmla="*/ 530941 h 1238864"/>
                  <a:gd name="connsiteX12" fmla="*/ 1022840 w 1052337"/>
                  <a:gd name="connsiteY12" fmla="*/ 840658 h 1238864"/>
                  <a:gd name="connsiteX13" fmla="*/ 993343 w 1052337"/>
                  <a:gd name="connsiteY13" fmla="*/ 929148 h 1238864"/>
                  <a:gd name="connsiteX14" fmla="*/ 978595 w 1052337"/>
                  <a:gd name="connsiteY14" fmla="*/ 973393 h 1238864"/>
                  <a:gd name="connsiteX15" fmla="*/ 904853 w 1052337"/>
                  <a:gd name="connsiteY15" fmla="*/ 1106129 h 1238864"/>
                  <a:gd name="connsiteX16" fmla="*/ 816362 w 1052337"/>
                  <a:gd name="connsiteY16" fmla="*/ 1165122 h 1238864"/>
                  <a:gd name="connsiteX17" fmla="*/ 683627 w 1052337"/>
                  <a:gd name="connsiteY17" fmla="*/ 1209367 h 1238864"/>
                  <a:gd name="connsiteX18" fmla="*/ 639382 w 1052337"/>
                  <a:gd name="connsiteY18" fmla="*/ 1224116 h 1238864"/>
                  <a:gd name="connsiteX19" fmla="*/ 580388 w 1052337"/>
                  <a:gd name="connsiteY19" fmla="*/ 1238864 h 1238864"/>
                  <a:gd name="connsiteX20" fmla="*/ 241175 w 1052337"/>
                  <a:gd name="connsiteY20" fmla="*/ 1224116 h 1238864"/>
                  <a:gd name="connsiteX21" fmla="*/ 108440 w 1052337"/>
                  <a:gd name="connsiteY21" fmla="*/ 1120877 h 1238864"/>
                  <a:gd name="connsiteX22" fmla="*/ 93691 w 1052337"/>
                  <a:gd name="connsiteY22" fmla="*/ 1076632 h 1238864"/>
                  <a:gd name="connsiteX23" fmla="*/ 64195 w 1052337"/>
                  <a:gd name="connsiteY23" fmla="*/ 1032387 h 1238864"/>
                  <a:gd name="connsiteX24" fmla="*/ 34698 w 1052337"/>
                  <a:gd name="connsiteY24" fmla="*/ 884903 h 1238864"/>
                  <a:gd name="connsiteX25" fmla="*/ 19950 w 1052337"/>
                  <a:gd name="connsiteY25" fmla="*/ 855406 h 123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52337" h="1238864">
                    <a:moveTo>
                      <a:pt x="19950" y="457200"/>
                    </a:moveTo>
                    <a:cubicBezTo>
                      <a:pt x="-3639" y="339259"/>
                      <a:pt x="-9502" y="343878"/>
                      <a:pt x="19950" y="176980"/>
                    </a:cubicBezTo>
                    <a:cubicBezTo>
                      <a:pt x="23030" y="159525"/>
                      <a:pt x="37670" y="145983"/>
                      <a:pt x="49446" y="132735"/>
                    </a:cubicBezTo>
                    <a:cubicBezTo>
                      <a:pt x="80713" y="97560"/>
                      <a:pt x="132870" y="39404"/>
                      <a:pt x="182182" y="14748"/>
                    </a:cubicBezTo>
                    <a:cubicBezTo>
                      <a:pt x="196087" y="7796"/>
                      <a:pt x="211679" y="4916"/>
                      <a:pt x="226427" y="0"/>
                    </a:cubicBezTo>
                    <a:cubicBezTo>
                      <a:pt x="378827" y="4916"/>
                      <a:pt x="531646" y="2425"/>
                      <a:pt x="683627" y="14748"/>
                    </a:cubicBezTo>
                    <a:cubicBezTo>
                      <a:pt x="714618" y="17261"/>
                      <a:pt x="746247" y="26998"/>
                      <a:pt x="772117" y="44245"/>
                    </a:cubicBezTo>
                    <a:lnTo>
                      <a:pt x="860608" y="103238"/>
                    </a:lnTo>
                    <a:cubicBezTo>
                      <a:pt x="893820" y="202875"/>
                      <a:pt x="847760" y="94876"/>
                      <a:pt x="919601" y="176980"/>
                    </a:cubicBezTo>
                    <a:cubicBezTo>
                      <a:pt x="942946" y="203660"/>
                      <a:pt x="978595" y="265471"/>
                      <a:pt x="978595" y="265471"/>
                    </a:cubicBezTo>
                    <a:cubicBezTo>
                      <a:pt x="1013696" y="370777"/>
                      <a:pt x="990844" y="328091"/>
                      <a:pt x="1037588" y="398206"/>
                    </a:cubicBezTo>
                    <a:cubicBezTo>
                      <a:pt x="1042504" y="442451"/>
                      <a:pt x="1052337" y="486424"/>
                      <a:pt x="1052337" y="530941"/>
                    </a:cubicBezTo>
                    <a:cubicBezTo>
                      <a:pt x="1052337" y="605495"/>
                      <a:pt x="1047855" y="748935"/>
                      <a:pt x="1022840" y="840658"/>
                    </a:cubicBezTo>
                    <a:cubicBezTo>
                      <a:pt x="1014659" y="870655"/>
                      <a:pt x="1003175" y="899651"/>
                      <a:pt x="993343" y="929148"/>
                    </a:cubicBezTo>
                    <a:lnTo>
                      <a:pt x="978595" y="973393"/>
                    </a:lnTo>
                    <a:cubicBezTo>
                      <a:pt x="963227" y="1019498"/>
                      <a:pt x="948317" y="1077154"/>
                      <a:pt x="904853" y="1106129"/>
                    </a:cubicBezTo>
                    <a:cubicBezTo>
                      <a:pt x="875356" y="1125793"/>
                      <a:pt x="849994" y="1153911"/>
                      <a:pt x="816362" y="1165122"/>
                    </a:cubicBezTo>
                    <a:lnTo>
                      <a:pt x="683627" y="1209367"/>
                    </a:lnTo>
                    <a:cubicBezTo>
                      <a:pt x="668879" y="1214283"/>
                      <a:pt x="654464" y="1220346"/>
                      <a:pt x="639382" y="1224116"/>
                    </a:cubicBezTo>
                    <a:lnTo>
                      <a:pt x="580388" y="1238864"/>
                    </a:lnTo>
                    <a:cubicBezTo>
                      <a:pt x="467317" y="1233948"/>
                      <a:pt x="352707" y="1243346"/>
                      <a:pt x="241175" y="1224116"/>
                    </a:cubicBezTo>
                    <a:cubicBezTo>
                      <a:pt x="198544" y="1216766"/>
                      <a:pt x="140561" y="1152998"/>
                      <a:pt x="108440" y="1120877"/>
                    </a:cubicBezTo>
                    <a:cubicBezTo>
                      <a:pt x="103524" y="1106129"/>
                      <a:pt x="100643" y="1090537"/>
                      <a:pt x="93691" y="1076632"/>
                    </a:cubicBezTo>
                    <a:cubicBezTo>
                      <a:pt x="85764" y="1060778"/>
                      <a:pt x="71177" y="1048679"/>
                      <a:pt x="64195" y="1032387"/>
                    </a:cubicBezTo>
                    <a:cubicBezTo>
                      <a:pt x="49486" y="998065"/>
                      <a:pt x="42020" y="914191"/>
                      <a:pt x="34698" y="884903"/>
                    </a:cubicBezTo>
                    <a:cubicBezTo>
                      <a:pt x="32032" y="874238"/>
                      <a:pt x="24866" y="865238"/>
                      <a:pt x="19950" y="855406"/>
                    </a:cubicBezTo>
                  </a:path>
                </a:pathLst>
              </a:custGeom>
              <a:noFill/>
              <a:ln>
                <a:solidFill>
                  <a:srgbClr val="0070C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95"/>
              <p:cNvSpPr/>
              <p:nvPr/>
            </p:nvSpPr>
            <p:spPr>
              <a:xfrm flipV="1">
                <a:off x="1728924" y="4543253"/>
                <a:ext cx="1832947" cy="797082"/>
              </a:xfrm>
              <a:custGeom>
                <a:avLst/>
                <a:gdLst>
                  <a:gd name="connsiteX0" fmla="*/ 19950 w 1052337"/>
                  <a:gd name="connsiteY0" fmla="*/ 457200 h 1238864"/>
                  <a:gd name="connsiteX1" fmla="*/ 19950 w 1052337"/>
                  <a:gd name="connsiteY1" fmla="*/ 176980 h 1238864"/>
                  <a:gd name="connsiteX2" fmla="*/ 49446 w 1052337"/>
                  <a:gd name="connsiteY2" fmla="*/ 132735 h 1238864"/>
                  <a:gd name="connsiteX3" fmla="*/ 182182 w 1052337"/>
                  <a:gd name="connsiteY3" fmla="*/ 14748 h 1238864"/>
                  <a:gd name="connsiteX4" fmla="*/ 226427 w 1052337"/>
                  <a:gd name="connsiteY4" fmla="*/ 0 h 1238864"/>
                  <a:gd name="connsiteX5" fmla="*/ 683627 w 1052337"/>
                  <a:gd name="connsiteY5" fmla="*/ 14748 h 1238864"/>
                  <a:gd name="connsiteX6" fmla="*/ 772117 w 1052337"/>
                  <a:gd name="connsiteY6" fmla="*/ 44245 h 1238864"/>
                  <a:gd name="connsiteX7" fmla="*/ 860608 w 1052337"/>
                  <a:gd name="connsiteY7" fmla="*/ 103238 h 1238864"/>
                  <a:gd name="connsiteX8" fmla="*/ 919601 w 1052337"/>
                  <a:gd name="connsiteY8" fmla="*/ 176980 h 1238864"/>
                  <a:gd name="connsiteX9" fmla="*/ 978595 w 1052337"/>
                  <a:gd name="connsiteY9" fmla="*/ 265471 h 1238864"/>
                  <a:gd name="connsiteX10" fmla="*/ 1037588 w 1052337"/>
                  <a:gd name="connsiteY10" fmla="*/ 398206 h 1238864"/>
                  <a:gd name="connsiteX11" fmla="*/ 1052337 w 1052337"/>
                  <a:gd name="connsiteY11" fmla="*/ 530941 h 1238864"/>
                  <a:gd name="connsiteX12" fmla="*/ 1022840 w 1052337"/>
                  <a:gd name="connsiteY12" fmla="*/ 840658 h 1238864"/>
                  <a:gd name="connsiteX13" fmla="*/ 993343 w 1052337"/>
                  <a:gd name="connsiteY13" fmla="*/ 929148 h 1238864"/>
                  <a:gd name="connsiteX14" fmla="*/ 978595 w 1052337"/>
                  <a:gd name="connsiteY14" fmla="*/ 973393 h 1238864"/>
                  <a:gd name="connsiteX15" fmla="*/ 904853 w 1052337"/>
                  <a:gd name="connsiteY15" fmla="*/ 1106129 h 1238864"/>
                  <a:gd name="connsiteX16" fmla="*/ 816362 w 1052337"/>
                  <a:gd name="connsiteY16" fmla="*/ 1165122 h 1238864"/>
                  <a:gd name="connsiteX17" fmla="*/ 683627 w 1052337"/>
                  <a:gd name="connsiteY17" fmla="*/ 1209367 h 1238864"/>
                  <a:gd name="connsiteX18" fmla="*/ 639382 w 1052337"/>
                  <a:gd name="connsiteY18" fmla="*/ 1224116 h 1238864"/>
                  <a:gd name="connsiteX19" fmla="*/ 580388 w 1052337"/>
                  <a:gd name="connsiteY19" fmla="*/ 1238864 h 1238864"/>
                  <a:gd name="connsiteX20" fmla="*/ 241175 w 1052337"/>
                  <a:gd name="connsiteY20" fmla="*/ 1224116 h 1238864"/>
                  <a:gd name="connsiteX21" fmla="*/ 108440 w 1052337"/>
                  <a:gd name="connsiteY21" fmla="*/ 1120877 h 1238864"/>
                  <a:gd name="connsiteX22" fmla="*/ 93691 w 1052337"/>
                  <a:gd name="connsiteY22" fmla="*/ 1076632 h 1238864"/>
                  <a:gd name="connsiteX23" fmla="*/ 64195 w 1052337"/>
                  <a:gd name="connsiteY23" fmla="*/ 1032387 h 1238864"/>
                  <a:gd name="connsiteX24" fmla="*/ 34698 w 1052337"/>
                  <a:gd name="connsiteY24" fmla="*/ 884903 h 1238864"/>
                  <a:gd name="connsiteX25" fmla="*/ 19950 w 1052337"/>
                  <a:gd name="connsiteY25" fmla="*/ 855406 h 1238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52337" h="1238864">
                    <a:moveTo>
                      <a:pt x="19950" y="457200"/>
                    </a:moveTo>
                    <a:cubicBezTo>
                      <a:pt x="-3639" y="339259"/>
                      <a:pt x="-9502" y="343878"/>
                      <a:pt x="19950" y="176980"/>
                    </a:cubicBezTo>
                    <a:cubicBezTo>
                      <a:pt x="23030" y="159525"/>
                      <a:pt x="37670" y="145983"/>
                      <a:pt x="49446" y="132735"/>
                    </a:cubicBezTo>
                    <a:cubicBezTo>
                      <a:pt x="80713" y="97560"/>
                      <a:pt x="132870" y="39404"/>
                      <a:pt x="182182" y="14748"/>
                    </a:cubicBezTo>
                    <a:cubicBezTo>
                      <a:pt x="196087" y="7796"/>
                      <a:pt x="211679" y="4916"/>
                      <a:pt x="226427" y="0"/>
                    </a:cubicBezTo>
                    <a:cubicBezTo>
                      <a:pt x="378827" y="4916"/>
                      <a:pt x="531646" y="2425"/>
                      <a:pt x="683627" y="14748"/>
                    </a:cubicBezTo>
                    <a:cubicBezTo>
                      <a:pt x="714618" y="17261"/>
                      <a:pt x="746247" y="26998"/>
                      <a:pt x="772117" y="44245"/>
                    </a:cubicBezTo>
                    <a:lnTo>
                      <a:pt x="860608" y="103238"/>
                    </a:lnTo>
                    <a:cubicBezTo>
                      <a:pt x="893820" y="202875"/>
                      <a:pt x="847760" y="94876"/>
                      <a:pt x="919601" y="176980"/>
                    </a:cubicBezTo>
                    <a:cubicBezTo>
                      <a:pt x="942946" y="203660"/>
                      <a:pt x="978595" y="265471"/>
                      <a:pt x="978595" y="265471"/>
                    </a:cubicBezTo>
                    <a:cubicBezTo>
                      <a:pt x="1013696" y="370777"/>
                      <a:pt x="990844" y="328091"/>
                      <a:pt x="1037588" y="398206"/>
                    </a:cubicBezTo>
                    <a:cubicBezTo>
                      <a:pt x="1042504" y="442451"/>
                      <a:pt x="1052337" y="486424"/>
                      <a:pt x="1052337" y="530941"/>
                    </a:cubicBezTo>
                    <a:cubicBezTo>
                      <a:pt x="1052337" y="605495"/>
                      <a:pt x="1047855" y="748935"/>
                      <a:pt x="1022840" y="840658"/>
                    </a:cubicBezTo>
                    <a:cubicBezTo>
                      <a:pt x="1014659" y="870655"/>
                      <a:pt x="1003175" y="899651"/>
                      <a:pt x="993343" y="929148"/>
                    </a:cubicBezTo>
                    <a:lnTo>
                      <a:pt x="978595" y="973393"/>
                    </a:lnTo>
                    <a:cubicBezTo>
                      <a:pt x="963227" y="1019498"/>
                      <a:pt x="948317" y="1077154"/>
                      <a:pt x="904853" y="1106129"/>
                    </a:cubicBezTo>
                    <a:cubicBezTo>
                      <a:pt x="875356" y="1125793"/>
                      <a:pt x="849994" y="1153911"/>
                      <a:pt x="816362" y="1165122"/>
                    </a:cubicBezTo>
                    <a:lnTo>
                      <a:pt x="683627" y="1209367"/>
                    </a:lnTo>
                    <a:cubicBezTo>
                      <a:pt x="668879" y="1214283"/>
                      <a:pt x="654464" y="1220346"/>
                      <a:pt x="639382" y="1224116"/>
                    </a:cubicBezTo>
                    <a:lnTo>
                      <a:pt x="580388" y="1238864"/>
                    </a:lnTo>
                    <a:cubicBezTo>
                      <a:pt x="467317" y="1233948"/>
                      <a:pt x="352707" y="1243346"/>
                      <a:pt x="241175" y="1224116"/>
                    </a:cubicBezTo>
                    <a:cubicBezTo>
                      <a:pt x="198544" y="1216766"/>
                      <a:pt x="140561" y="1152998"/>
                      <a:pt x="108440" y="1120877"/>
                    </a:cubicBezTo>
                    <a:cubicBezTo>
                      <a:pt x="103524" y="1106129"/>
                      <a:pt x="100643" y="1090537"/>
                      <a:pt x="93691" y="1076632"/>
                    </a:cubicBezTo>
                    <a:cubicBezTo>
                      <a:pt x="85764" y="1060778"/>
                      <a:pt x="71177" y="1048679"/>
                      <a:pt x="64195" y="1032387"/>
                    </a:cubicBezTo>
                    <a:cubicBezTo>
                      <a:pt x="49486" y="998065"/>
                      <a:pt x="42020" y="914191"/>
                      <a:pt x="34698" y="884903"/>
                    </a:cubicBezTo>
                    <a:cubicBezTo>
                      <a:pt x="32032" y="874238"/>
                      <a:pt x="24866" y="865238"/>
                      <a:pt x="19950" y="855406"/>
                    </a:cubicBezTo>
                  </a:path>
                </a:pathLst>
              </a:custGeom>
              <a:noFill/>
              <a:ln>
                <a:solidFill>
                  <a:srgbClr val="0070C0"/>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p:cNvSpPr txBox="1"/>
              <p:nvPr/>
            </p:nvSpPr>
            <p:spPr>
              <a:xfrm>
                <a:off x="1745179" y="2971863"/>
                <a:ext cx="408653" cy="612267"/>
              </a:xfrm>
              <a:prstGeom prst="rect">
                <a:avLst/>
              </a:prstGeom>
              <a:noFill/>
              <a:ln>
                <a:noFill/>
              </a:ln>
            </p:spPr>
            <p:txBody>
              <a:bodyPr wrap="none" rtlCol="0">
                <a:spAutoFit/>
              </a:bodyPr>
              <a:lstStyle/>
              <a:p>
                <a:r>
                  <a:rPr lang="en-US" altLang="zh-CN" sz="2800" dirty="0">
                    <a:solidFill>
                      <a:srgbClr val="0070C0"/>
                    </a:solidFill>
                  </a:rPr>
                  <a:t>a</a:t>
                </a:r>
                <a:endParaRPr lang="zh-CN" altLang="en-US" sz="2800" dirty="0">
                  <a:solidFill>
                    <a:srgbClr val="0070C0"/>
                  </a:solidFill>
                </a:endParaRPr>
              </a:p>
            </p:txBody>
          </p:sp>
          <p:sp>
            <p:nvSpPr>
              <p:cNvPr id="98" name="文本框 97"/>
              <p:cNvSpPr txBox="1"/>
              <p:nvPr/>
            </p:nvSpPr>
            <p:spPr>
              <a:xfrm>
                <a:off x="2517015" y="4613849"/>
                <a:ext cx="428882" cy="612267"/>
              </a:xfrm>
              <a:prstGeom prst="rect">
                <a:avLst/>
              </a:prstGeom>
              <a:noFill/>
            </p:spPr>
            <p:txBody>
              <a:bodyPr wrap="none" rtlCol="0">
                <a:spAutoFit/>
              </a:bodyPr>
              <a:lstStyle/>
              <a:p>
                <a:r>
                  <a:rPr lang="en-US" altLang="zh-CN" sz="2800" dirty="0">
                    <a:solidFill>
                      <a:srgbClr val="0070C0"/>
                    </a:solidFill>
                  </a:rPr>
                  <a:t>b</a:t>
                </a:r>
                <a:endParaRPr lang="zh-CN" altLang="en-US" sz="2800" dirty="0">
                  <a:solidFill>
                    <a:srgbClr val="0070C0"/>
                  </a:solidFill>
                </a:endParaRPr>
              </a:p>
            </p:txBody>
          </p:sp>
          <p:sp>
            <p:nvSpPr>
              <p:cNvPr id="99" name="Text Box 29"/>
              <p:cNvSpPr txBox="1">
                <a:spLocks noChangeArrowheads="1"/>
              </p:cNvSpPr>
              <p:nvPr/>
            </p:nvSpPr>
            <p:spPr bwMode="auto">
              <a:xfrm>
                <a:off x="3375983" y="3159186"/>
                <a:ext cx="726819" cy="97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zh-CN" sz="2800" b="1" i="1" dirty="0">
                    <a:solidFill>
                      <a:srgbClr val="C00000"/>
                    </a:solidFill>
                  </a:rPr>
                  <a:t> </a:t>
                </a:r>
                <a:r>
                  <a:rPr lang="en-US" altLang="zh-CN" sz="2800" b="1" dirty="0">
                    <a:solidFill>
                      <a:srgbClr val="FF0000"/>
                    </a:solidFill>
                  </a:rPr>
                  <a:t>N'</a:t>
                </a:r>
              </a:p>
              <a:p>
                <a:pPr eaLnBrk="1" hangingPunct="1">
                  <a:spcBef>
                    <a:spcPct val="0"/>
                  </a:spcBef>
                  <a:buFontTx/>
                  <a:buNone/>
                </a:pPr>
                <a:endParaRPr lang="zh-CN" altLang="zh-CN" sz="2000" b="1" dirty="0">
                  <a:solidFill>
                    <a:srgbClr val="C00000"/>
                  </a:solidFill>
                </a:endParaRPr>
              </a:p>
            </p:txBody>
          </p:sp>
          <p:grpSp>
            <p:nvGrpSpPr>
              <p:cNvPr id="116" name="组合 115"/>
              <p:cNvGrpSpPr/>
              <p:nvPr/>
            </p:nvGrpSpPr>
            <p:grpSpPr>
              <a:xfrm>
                <a:off x="3331115" y="3717177"/>
                <a:ext cx="1096535" cy="424313"/>
                <a:chOff x="3499785" y="3717177"/>
                <a:chExt cx="1096535" cy="424313"/>
              </a:xfrm>
            </p:grpSpPr>
            <p:sp>
              <p:nvSpPr>
                <p:cNvPr id="112" name="Line 24"/>
                <p:cNvSpPr>
                  <a:spLocks noChangeShapeType="1"/>
                </p:cNvSpPr>
                <p:nvPr/>
              </p:nvSpPr>
              <p:spPr bwMode="auto">
                <a:xfrm rot="18652826" flipV="1">
                  <a:off x="3777574" y="3439388"/>
                  <a:ext cx="0" cy="555578"/>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9"/>
                <p:cNvSpPr>
                  <a:spLocks noChangeShapeType="1"/>
                </p:cNvSpPr>
                <p:nvPr/>
              </p:nvSpPr>
              <p:spPr bwMode="auto">
                <a:xfrm rot="18652826" flipV="1">
                  <a:off x="4319301" y="3864470"/>
                  <a:ext cx="0" cy="554039"/>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23"/>
                <p:cNvSpPr>
                  <a:spLocks noChangeShapeType="1"/>
                </p:cNvSpPr>
                <p:nvPr/>
              </p:nvSpPr>
              <p:spPr bwMode="auto">
                <a:xfrm rot="18652826">
                  <a:off x="3995805" y="3965572"/>
                  <a:ext cx="223767"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38"/>
                <p:cNvSpPr>
                  <a:spLocks noChangeShapeType="1"/>
                </p:cNvSpPr>
                <p:nvPr/>
              </p:nvSpPr>
              <p:spPr bwMode="auto">
                <a:xfrm rot="18652826">
                  <a:off x="3888075" y="3890983"/>
                  <a:ext cx="223767"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mc:AlternateContent xmlns:mc="http://schemas.openxmlformats.org/markup-compatibility/2006" xmlns:a14="http://schemas.microsoft.com/office/drawing/2010/main">
        <mc:Choice Requires="a14">
          <p:sp>
            <p:nvSpPr>
              <p:cNvPr id="128" name="矩形 127"/>
              <p:cNvSpPr/>
              <p:nvPr/>
            </p:nvSpPr>
            <p:spPr>
              <a:xfrm>
                <a:off x="8418513" y="3343386"/>
                <a:ext cx="3088138" cy="536750"/>
              </a:xfrm>
              <a:prstGeom prst="rect">
                <a:avLst/>
              </a:prstGeom>
            </p:spPr>
            <p:txBody>
              <a:bodyPr wrap="square">
                <a:spAutoFit/>
              </a:bodyPr>
              <a:lstStyle/>
              <a:p>
                <a14:m>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𝑹</m:t>
                        </m:r>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𝑰</m:t>
                            </m:r>
                          </m:e>
                        </m:acc>
                      </m:e>
                      <m:sub>
                        <m:r>
                          <a:rPr lang="en-US" altLang="zh-CN" sz="2800" b="1" i="1">
                            <a:solidFill>
                              <a:srgbClr val="0000FF"/>
                            </a:solidFill>
                            <a:latin typeface="Cambria Math" panose="02040503050406030204" pitchFamily="18" charset="0"/>
                          </a:rPr>
                          <m:t>𝟏</m:t>
                        </m:r>
                      </m:sub>
                    </m:sSub>
                    <m:r>
                      <a:rPr lang="en-US" altLang="zh-CN" sz="2800" b="1" i="1">
                        <a:solidFill>
                          <a:srgbClr val="0000FF"/>
                        </a:solidFill>
                        <a:latin typeface="Cambria Math" panose="02040503050406030204" pitchFamily="18" charset="0"/>
                        <a:ea typeface="Cambria Math" panose="02040503050406030204" pitchFamily="18" charset="0"/>
                      </a:rPr>
                      <m:t>−</m:t>
                    </m:r>
                    <m:sSub>
                      <m:sSubPr>
                        <m:ctrlPr>
                          <a:rPr lang="en-US" altLang="zh-CN" sz="2800" b="1" i="1">
                            <a:solidFill>
                              <a:srgbClr val="0000FF"/>
                            </a:solidFill>
                            <a:latin typeface="Cambria Math" panose="02040503050406030204" pitchFamily="18" charset="0"/>
                          </a:rPr>
                        </m:ctrlPr>
                      </m:sSubPr>
                      <m:e>
                        <m:r>
                          <m:rPr>
                            <m:nor/>
                          </m:rPr>
                          <a:rPr lang="en-US" altLang="zh-CN" sz="2800" b="1" dirty="0">
                            <a:solidFill>
                              <a:srgbClr val="0000FF"/>
                            </a:solidFill>
                            <a:latin typeface="Times New Roman" panose="02020603050405020304" pitchFamily="18" charset="0"/>
                            <a:cs typeface="Times New Roman" panose="02020603050405020304" pitchFamily="18" charset="0"/>
                          </a:rPr>
                          <m:t>j</m:t>
                        </m:r>
                        <m:r>
                          <m:rPr>
                            <m:nor/>
                          </m:rPr>
                          <a:rPr lang="el-GR" altLang="zh-CN" sz="2800" b="1" i="1" dirty="0">
                            <a:solidFill>
                              <a:srgbClr val="0000FF"/>
                            </a:solidFill>
                            <a:latin typeface="Times New Roman" panose="02020603050405020304" pitchFamily="18" charset="0"/>
                            <a:cs typeface="Times New Roman" panose="02020603050405020304" pitchFamily="18" charset="0"/>
                          </a:rPr>
                          <m:t>ω</m:t>
                        </m:r>
                        <m:r>
                          <m:rPr>
                            <m:nor/>
                          </m:rPr>
                          <a:rPr lang="zh-CN" altLang="zh-CN" sz="2800" b="1" i="1" dirty="0">
                            <a:solidFill>
                              <a:srgbClr val="0000FF"/>
                            </a:solidFill>
                            <a:latin typeface="Times New Roman" panose="02020603050405020304" pitchFamily="18" charset="0"/>
                            <a:cs typeface="Times New Roman" panose="02020603050405020304" pitchFamily="18" charset="0"/>
                          </a:rPr>
                          <m:t>L</m:t>
                        </m:r>
                        <m:r>
                          <m:rPr>
                            <m:nor/>
                          </m:rPr>
                          <a:rPr lang="zh-CN" altLang="zh-CN" sz="2000" b="1" i="1" dirty="0">
                            <a:solidFill>
                              <a:srgbClr val="0000FF"/>
                            </a:solidFill>
                            <a:latin typeface="Times New Roman" panose="02020603050405020304" pitchFamily="18" charset="0"/>
                            <a:cs typeface="Times New Roman" panose="02020603050405020304" pitchFamily="18" charset="0"/>
                          </a:rPr>
                          <m:t> </m:t>
                        </m:r>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𝑰</m:t>
                            </m:r>
                          </m:e>
                        </m:acc>
                      </m:e>
                      <m:sub>
                        <m:r>
                          <a:rPr lang="en-US" altLang="zh-CN" sz="2800" b="1" i="1">
                            <a:solidFill>
                              <a:srgbClr val="0000FF"/>
                            </a:solidFill>
                            <a:latin typeface="Cambria Math" panose="02040503050406030204" pitchFamily="18" charset="0"/>
                          </a:rPr>
                          <m:t>𝟐</m:t>
                        </m:r>
                      </m:sub>
                    </m:sSub>
                  </m:oMath>
                </a14:m>
                <a:r>
                  <a:rPr kumimoji="1" lang="en-US" altLang="zh-CN" sz="2800" b="1" dirty="0">
                    <a:solidFill>
                      <a:srgbClr val="0000FF"/>
                    </a:solidFill>
                    <a:latin typeface="Times New Roman" panose="02020603050405020304" pitchFamily="18" charset="0"/>
                    <a:ea typeface="楷体_GB2312" pitchFamily="49" charset="-122"/>
                    <a:cs typeface="Times New Roman" panose="02020603050405020304" pitchFamily="18" charset="0"/>
                  </a:rPr>
                  <a:t> =</a:t>
                </a:r>
                <a14:m>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a:solidFill>
                                  <a:srgbClr val="0000FF"/>
                                </a:solidFill>
                                <a:latin typeface="Cambria Math" panose="02040503050406030204" pitchFamily="18" charset="0"/>
                              </a:rPr>
                            </m:ctrlPr>
                          </m:accPr>
                          <m:e>
                            <m:r>
                              <a:rPr lang="en-US" altLang="zh-CN" sz="2800" b="1" i="1">
                                <a:solidFill>
                                  <a:srgbClr val="0000FF"/>
                                </a:solidFill>
                                <a:latin typeface="Cambria Math" panose="02040503050406030204" pitchFamily="18" charset="0"/>
                              </a:rPr>
                              <m:t>𝑼</m:t>
                            </m:r>
                          </m:e>
                        </m:acc>
                      </m:e>
                      <m:sub>
                        <m:r>
                          <a:rPr lang="en-US" altLang="zh-CN" sz="2800" b="1" i="1">
                            <a:solidFill>
                              <a:srgbClr val="0000FF"/>
                            </a:solidFill>
                            <a:latin typeface="Cambria Math" panose="02040503050406030204" pitchFamily="18" charset="0"/>
                          </a:rPr>
                          <m:t>12</m:t>
                        </m:r>
                      </m:sub>
                    </m:sSub>
                  </m:oMath>
                </a14:m>
                <a:endParaRPr lang="zh-CN" altLang="en-US" sz="2800" dirty="0">
                  <a:solidFill>
                    <a:srgbClr val="0000FF"/>
                  </a:solidFill>
                  <a:latin typeface="Times New Roman" panose="02020603050405020304" pitchFamily="18" charset="0"/>
                  <a:cs typeface="Times New Roman" panose="02020603050405020304" pitchFamily="18" charset="0"/>
                </a:endParaRPr>
              </a:p>
            </p:txBody>
          </p:sp>
        </mc:Choice>
        <mc:Fallback xmlns="">
          <p:sp>
            <p:nvSpPr>
              <p:cNvPr id="128" name="矩形 127"/>
              <p:cNvSpPr>
                <a:spLocks noRot="1" noChangeAspect="1" noMove="1" noResize="1" noEditPoints="1" noAdjustHandles="1" noChangeArrowheads="1" noChangeShapeType="1" noTextEdit="1"/>
              </p:cNvSpPr>
              <p:nvPr/>
            </p:nvSpPr>
            <p:spPr>
              <a:xfrm>
                <a:off x="8418513" y="3343386"/>
                <a:ext cx="3088138" cy="536750"/>
              </a:xfrm>
              <a:prstGeom prst="rect">
                <a:avLst/>
              </a:prstGeom>
              <a:blipFill rotWithShape="1">
                <a:blip r:embed="rId13"/>
                <a:stretch>
                  <a:fillRect t="-7865" b="-30337"/>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0"/>
                                        </p:tgtEl>
                                        <p:attrNameLst>
                                          <p:attrName>style.visibility</p:attrName>
                                        </p:attrNameLst>
                                      </p:cBhvr>
                                      <p:to>
                                        <p:strVal val="visible"/>
                                      </p:to>
                                    </p:set>
                                    <p:animEffect transition="in" filter="wipe(left)">
                                      <p:cBhvr>
                                        <p:cTn id="33" dur="500"/>
                                        <p:tgtEl>
                                          <p:spTgt spid="10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1"/>
                                        </p:tgtEl>
                                        <p:attrNameLst>
                                          <p:attrName>style.visibility</p:attrName>
                                        </p:attrNameLst>
                                      </p:cBhvr>
                                      <p:to>
                                        <p:strVal val="visible"/>
                                      </p:to>
                                    </p:set>
                                    <p:animEffect transition="in" filter="wipe(left)">
                                      <p:cBhvr>
                                        <p:cTn id="38" dur="500"/>
                                        <p:tgtEl>
                                          <p:spTgt spid="10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wipe(left)">
                                      <p:cBhvr>
                                        <p:cTn id="43" dur="500"/>
                                        <p:tgtEl>
                                          <p:spTgt spid="10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8"/>
                                        </p:tgtEl>
                                        <p:attrNameLst>
                                          <p:attrName>style.visibility</p:attrName>
                                        </p:attrNameLst>
                                      </p:cBhvr>
                                      <p:to>
                                        <p:strVal val="visible"/>
                                      </p:to>
                                    </p:set>
                                    <p:animEffect transition="in" filter="wipe(left)">
                                      <p:cBhvr>
                                        <p:cTn id="48" dur="500"/>
                                        <p:tgtEl>
                                          <p:spTgt spid="1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4"/>
                                        </p:tgtEl>
                                        <p:attrNameLst>
                                          <p:attrName>style.visibility</p:attrName>
                                        </p:attrNameLst>
                                      </p:cBhvr>
                                      <p:to>
                                        <p:strVal val="visible"/>
                                      </p:to>
                                    </p:set>
                                    <p:animEffect transition="in" filter="wipe(left)">
                                      <p:cBhvr>
                                        <p:cTn id="53" dur="500"/>
                                        <p:tgtEl>
                                          <p:spTgt spid="10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09"/>
                                        </p:tgtEl>
                                        <p:attrNameLst>
                                          <p:attrName>style.visibility</p:attrName>
                                        </p:attrNameLst>
                                      </p:cBhvr>
                                      <p:to>
                                        <p:strVal val="visible"/>
                                      </p:to>
                                    </p:set>
                                    <p:animEffect transition="in" filter="wipe(left)">
                                      <p:cBhvr>
                                        <p:cTn id="58" dur="500"/>
                                        <p:tgtEl>
                                          <p:spTgt spid="109"/>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10"/>
                                        </p:tgtEl>
                                        <p:attrNameLst>
                                          <p:attrName>style.visibility</p:attrName>
                                        </p:attrNameLst>
                                      </p:cBhvr>
                                      <p:to>
                                        <p:strVal val="visible"/>
                                      </p:to>
                                    </p:set>
                                    <p:anim calcmode="lin" valueType="num">
                                      <p:cBhvr additive="base">
                                        <p:cTn id="63" dur="500" fill="hold"/>
                                        <p:tgtEl>
                                          <p:spTgt spid="110"/>
                                        </p:tgtEl>
                                        <p:attrNameLst>
                                          <p:attrName>ppt_x</p:attrName>
                                        </p:attrNameLst>
                                      </p:cBhvr>
                                      <p:tavLst>
                                        <p:tav tm="0">
                                          <p:val>
                                            <p:strVal val="1+#ppt_w/2"/>
                                          </p:val>
                                        </p:tav>
                                        <p:tav tm="100000">
                                          <p:val>
                                            <p:strVal val="#ppt_x"/>
                                          </p:val>
                                        </p:tav>
                                      </p:tavLst>
                                    </p:anim>
                                    <p:anim calcmode="lin" valueType="num">
                                      <p:cBhvr additive="base">
                                        <p:cTn id="64" dur="500" fill="hold"/>
                                        <p:tgtEl>
                                          <p:spTgt spid="11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11"/>
                                        </p:tgtEl>
                                        <p:attrNameLst>
                                          <p:attrName>style.visibility</p:attrName>
                                        </p:attrNameLst>
                                      </p:cBhvr>
                                      <p:to>
                                        <p:strVal val="visible"/>
                                      </p:to>
                                    </p:set>
                                    <p:animEffect transition="in" filter="fade">
                                      <p:cBhvr>
                                        <p:cTn id="69" dur="1000"/>
                                        <p:tgtEl>
                                          <p:spTgt spid="111"/>
                                        </p:tgtEl>
                                      </p:cBhvr>
                                    </p:animEffect>
                                    <p:anim calcmode="lin" valueType="num">
                                      <p:cBhvr>
                                        <p:cTn id="70" dur="1000" fill="hold"/>
                                        <p:tgtEl>
                                          <p:spTgt spid="111"/>
                                        </p:tgtEl>
                                        <p:attrNameLst>
                                          <p:attrName>ppt_x</p:attrName>
                                        </p:attrNameLst>
                                      </p:cBhvr>
                                      <p:tavLst>
                                        <p:tav tm="0">
                                          <p:val>
                                            <p:strVal val="#ppt_x"/>
                                          </p:val>
                                        </p:tav>
                                        <p:tav tm="100000">
                                          <p:val>
                                            <p:strVal val="#ppt_x"/>
                                          </p:val>
                                        </p:tav>
                                      </p:tavLst>
                                    </p:anim>
                                    <p:anim calcmode="lin" valueType="num">
                                      <p:cBhvr>
                                        <p:cTn id="71"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0" grpId="0"/>
      <p:bldP spid="101" grpId="0"/>
      <p:bldP spid="103" grpId="0"/>
      <p:bldP spid="104" grpId="0"/>
      <p:bldP spid="106" grpId="0"/>
      <p:bldP spid="109" grpId="0"/>
      <p:bldP spid="110" grpId="0" animBg="1"/>
      <p:bldP spid="111" grpId="0"/>
      <p:bldP spid="1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300300" y="6499209"/>
            <a:ext cx="2743200" cy="365125"/>
          </a:xfrm>
        </p:spPr>
        <p:txBody>
          <a:bodyPr/>
          <a:lstStyle/>
          <a:p>
            <a:fld id="{435063AF-4828-4509-A510-9A5FFA849951}" type="slidenum">
              <a:rPr lang="zh-CN" altLang="en-US" sz="1600" smtClean="0"/>
              <a:t>22</a:t>
            </a:fld>
            <a:endParaRPr lang="zh-CN" altLang="en-US" sz="1600" dirty="0"/>
          </a:p>
        </p:txBody>
      </p:sp>
      <p:sp>
        <p:nvSpPr>
          <p:cNvPr id="6" name="文本框 5"/>
          <p:cNvSpPr txBox="1"/>
          <p:nvPr/>
        </p:nvSpPr>
        <p:spPr>
          <a:xfrm>
            <a:off x="3595480" y="-5970"/>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7" name="Rectangle 2"/>
          <p:cNvSpPr>
            <a:spLocks noGrp="1" noChangeArrowheads="1"/>
          </p:cNvSpPr>
          <p:nvPr>
            <p:ph type="title"/>
          </p:nvPr>
        </p:nvSpPr>
        <p:spPr>
          <a:xfrm>
            <a:off x="1081697" y="499698"/>
            <a:ext cx="5768282" cy="533400"/>
          </a:xfrm>
        </p:spPr>
        <p:txBody>
          <a:bodyPr>
            <a:normAutofit/>
          </a:bodyPr>
          <a:lstStyle/>
          <a:p>
            <a:pPr>
              <a:defRPr/>
            </a:pPr>
            <a:r>
              <a:rPr lang="zh-CN" altLang="en-US" sz="2800" b="1" dirty="0"/>
              <a:t>四</a:t>
            </a:r>
            <a:r>
              <a:rPr lang="en-US" altLang="zh-CN" sz="2800" b="1" dirty="0"/>
              <a:t>.  </a:t>
            </a:r>
            <a:r>
              <a:rPr lang="zh-CN" altLang="zh-CN" sz="2800" b="1" dirty="0"/>
              <a:t>Y接</a:t>
            </a:r>
            <a:r>
              <a:rPr lang="zh-CN" altLang="en-US" sz="2800" b="1" dirty="0"/>
              <a:t>非对称负载三相电路的分析</a:t>
            </a:r>
            <a:endParaRPr lang="zh-CN" sz="2800" b="1" dirty="0"/>
          </a:p>
        </p:txBody>
      </p:sp>
      <p:sp>
        <p:nvSpPr>
          <p:cNvPr id="9" name="Rectangle 40"/>
          <p:cNvSpPr txBox="1">
            <a:spLocks noChangeArrowheads="1"/>
          </p:cNvSpPr>
          <p:nvPr/>
        </p:nvSpPr>
        <p:spPr>
          <a:xfrm>
            <a:off x="919219" y="959288"/>
            <a:ext cx="3665657" cy="756000"/>
          </a:xfrm>
          <a:prstGeom prst="rect">
            <a:avLst/>
          </a:prstGeom>
          <a:solidFill>
            <a:schemeClr val="accent4">
              <a:lumMod val="20000"/>
              <a:lumOff val="80000"/>
            </a:schemeClr>
          </a:solidFill>
          <a:effectLst>
            <a:outerShdw blurRad="50800" dist="38100" dir="8100000" algn="tr"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solidFill>
                  <a:srgbClr val="C00000"/>
                </a:solidFill>
                <a:latin typeface="等线" panose="02010600030101010101" charset="-122"/>
                <a:ea typeface="等线" panose="02010600030101010101" charset="-122"/>
              </a:rPr>
              <a:t>②</a:t>
            </a:r>
            <a:r>
              <a:rPr lang="zh-CN" altLang="en-US" sz="2400" b="1" dirty="0">
                <a:solidFill>
                  <a:srgbClr val="C00000"/>
                </a:solidFill>
                <a:latin typeface="等线" panose="02010600030101010101" charset="-122"/>
                <a:ea typeface="等线" panose="02010600030101010101" charset="-122"/>
              </a:rPr>
              <a:t>负载不对称三相三线制</a:t>
            </a:r>
            <a:endParaRPr lang="en-US" altLang="zh-CN" sz="2400" b="1" dirty="0">
              <a:solidFill>
                <a:srgbClr val="C00000"/>
              </a:solidFill>
              <a:latin typeface="等线" panose="02010600030101010101" charset="-122"/>
              <a:ea typeface="等线" panose="02010600030101010101" charset="-122"/>
            </a:endParaRPr>
          </a:p>
          <a:p>
            <a:r>
              <a:rPr lang="en-US" altLang="zh-CN" sz="2400" b="1" dirty="0">
                <a:solidFill>
                  <a:srgbClr val="C00000"/>
                </a:solidFill>
                <a:latin typeface="等线" panose="02010600030101010101" charset="-122"/>
                <a:ea typeface="等线" panose="02010600030101010101" charset="-122"/>
              </a:rPr>
              <a:t>    </a:t>
            </a:r>
            <a:r>
              <a:rPr lang="zh-CN" altLang="en-US" sz="2400" b="1" dirty="0">
                <a:solidFill>
                  <a:srgbClr val="C00000"/>
                </a:solidFill>
                <a:latin typeface="等线" panose="02010600030101010101" charset="-122"/>
                <a:ea typeface="等线" panose="02010600030101010101" charset="-122"/>
              </a:rPr>
              <a:t>→采用支路电流法计算</a:t>
            </a:r>
            <a:endParaRPr lang="zh-CN" altLang="zh-CN" sz="2400" b="1" dirty="0">
              <a:solidFill>
                <a:srgbClr val="C00000"/>
              </a:solidFill>
              <a:latin typeface="等线" panose="02010600030101010101" charset="-122"/>
              <a:ea typeface="等线" panose="02010600030101010101" charset="-122"/>
            </a:endParaRPr>
          </a:p>
        </p:txBody>
      </p:sp>
      <mc:AlternateContent xmlns:mc="http://schemas.openxmlformats.org/markup-compatibility/2006" xmlns:a14="http://schemas.microsoft.com/office/drawing/2010/main">
        <mc:Choice Requires="a14">
          <p:sp>
            <p:nvSpPr>
              <p:cNvPr id="105" name="矩形 104"/>
              <p:cNvSpPr/>
              <p:nvPr/>
            </p:nvSpPr>
            <p:spPr>
              <a:xfrm>
                <a:off x="6397689" y="3086327"/>
                <a:ext cx="3706898" cy="714683"/>
              </a:xfrm>
              <a:prstGeom prst="rect">
                <a:avLst/>
              </a:prstGeom>
            </p:spPr>
            <p:txBody>
              <a:bodyPr wrap="square">
                <a:spAutoFit/>
              </a:bodyPr>
              <a:lstStyle/>
              <a:p>
                <a14:m>
                  <m:oMath xmlns:m="http://schemas.openxmlformats.org/officeDocument/2006/math">
                    <m:sSub>
                      <m:sSubPr>
                        <m:ctrlPr>
                          <a:rPr lang="en-US" altLang="zh-CN" sz="2800" b="1" i="1" smtClean="0">
                            <a:solidFill>
                              <a:srgbClr val="002060"/>
                            </a:solidFill>
                            <a:latin typeface="Cambria Math" panose="02040503050406030204" pitchFamily="18" charset="0"/>
                          </a:rPr>
                        </m:ctrlPr>
                      </m:sSubPr>
                      <m:e>
                        <m:r>
                          <a:rPr lang="en-US" altLang="zh-CN" sz="2800" b="1" i="1">
                            <a:solidFill>
                              <a:srgbClr val="002060"/>
                            </a:solidFill>
                            <a:latin typeface="Cambria Math" panose="02040503050406030204" pitchFamily="18" charset="0"/>
                            <a:ea typeface="Cambria Math" panose="02040503050406030204" pitchFamily="18" charset="0"/>
                          </a:rPr>
                          <m:t>(</m:t>
                        </m:r>
                        <m:r>
                          <m:rPr>
                            <m:nor/>
                          </m:rPr>
                          <a:rPr lang="en-US" altLang="zh-CN" sz="2800" b="1" dirty="0">
                            <a:solidFill>
                              <a:srgbClr val="002060"/>
                            </a:solidFill>
                          </a:rPr>
                          <m:t>−</m:t>
                        </m:r>
                        <m:r>
                          <a:rPr lang="en-US" altLang="zh-CN" sz="2800" b="1">
                            <a:solidFill>
                              <a:srgbClr val="002060"/>
                            </a:solidFill>
                            <a:latin typeface="Cambria Math" panose="02040503050406030204" pitchFamily="18" charset="0"/>
                          </a:rPr>
                          <m:t>𝐣</m:t>
                        </m:r>
                        <m:f>
                          <m:fPr>
                            <m:ctrlPr>
                              <a:rPr lang="en-US" altLang="zh-CN" sz="2800" b="1" i="1">
                                <a:solidFill>
                                  <a:srgbClr val="002060"/>
                                </a:solidFill>
                                <a:latin typeface="Cambria Math" panose="02040503050406030204" pitchFamily="18" charset="0"/>
                              </a:rPr>
                            </m:ctrlPr>
                          </m:fPr>
                          <m:num>
                            <m:r>
                              <a:rPr lang="en-US" altLang="zh-CN" sz="2800" b="1" i="1">
                                <a:solidFill>
                                  <a:srgbClr val="002060"/>
                                </a:solidFill>
                                <a:latin typeface="Cambria Math" panose="02040503050406030204" pitchFamily="18" charset="0"/>
                              </a:rPr>
                              <m:t>𝟏</m:t>
                            </m:r>
                          </m:num>
                          <m:den>
                            <m:r>
                              <a:rPr lang="en-US" altLang="zh-CN" sz="2800" b="1" i="1">
                                <a:solidFill>
                                  <a:srgbClr val="002060"/>
                                </a:solidFill>
                                <a:latin typeface="Cambria Math" panose="02040503050406030204" pitchFamily="18" charset="0"/>
                                <a:ea typeface="Cambria Math" panose="02040503050406030204" pitchFamily="18" charset="0"/>
                              </a:rPr>
                              <m:t>𝝎</m:t>
                            </m:r>
                            <m:r>
                              <a:rPr lang="en-US" altLang="zh-CN" sz="2800" b="1" i="1">
                                <a:solidFill>
                                  <a:srgbClr val="002060"/>
                                </a:solidFill>
                                <a:latin typeface="Cambria Math" panose="02040503050406030204" pitchFamily="18" charset="0"/>
                                <a:ea typeface="Cambria Math" panose="02040503050406030204" pitchFamily="18" charset="0"/>
                              </a:rPr>
                              <m:t>𝑪</m:t>
                            </m:r>
                          </m:den>
                        </m:f>
                        <m:r>
                          <a:rPr lang="en-US" altLang="zh-CN" sz="2800" b="1" i="1">
                            <a:solidFill>
                              <a:srgbClr val="002060"/>
                            </a:solidFill>
                            <a:latin typeface="Cambria Math" panose="02040503050406030204" pitchFamily="18" charset="0"/>
                            <a:ea typeface="Cambria Math" panose="02040503050406030204" pitchFamily="18" charset="0"/>
                          </a:rPr>
                          <m:t>)</m:t>
                        </m:r>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𝑰</m:t>
                            </m:r>
                          </m:e>
                        </m:acc>
                      </m:e>
                      <m:sub>
                        <m:r>
                          <a:rPr lang="en-US" altLang="zh-CN" sz="2800" b="1" i="1">
                            <a:solidFill>
                              <a:srgbClr val="002060"/>
                            </a:solidFill>
                            <a:latin typeface="Cambria Math" panose="02040503050406030204" pitchFamily="18" charset="0"/>
                          </a:rPr>
                          <m:t>𝟏</m:t>
                        </m:r>
                      </m:sub>
                    </m:sSub>
                    <m:r>
                      <a:rPr lang="en-US" altLang="zh-CN" sz="2800" b="1" i="1">
                        <a:solidFill>
                          <a:srgbClr val="002060"/>
                        </a:solidFill>
                        <a:latin typeface="Cambria Math" panose="02040503050406030204" pitchFamily="18" charset="0"/>
                      </a:rPr>
                      <m:t>+</m:t>
                    </m:r>
                  </m:oMath>
                </a14:m>
                <a:r>
                  <a:rPr kumimoji="1" lang="en-US" altLang="zh-CN" sz="2800" b="1" dirty="0">
                    <a:solidFill>
                      <a:srgbClr val="002060"/>
                    </a:solidFill>
                    <a:latin typeface="Times New Roman" panose="02020603050405020304" pitchFamily="18" charset="0"/>
                    <a:ea typeface="楷体_GB2312" pitchFamily="49" charset="-122"/>
                    <a:cs typeface="Times New Roman" panose="02020603050405020304" pitchFamily="18" charset="0"/>
                  </a:rPr>
                  <a:t> </a:t>
                </a:r>
                <a14:m>
                  <m:oMath xmlns:m="http://schemas.openxmlformats.org/officeDocument/2006/math">
                    <m:sSub>
                      <m:sSubPr>
                        <m:ctrlPr>
                          <a:rPr lang="en-US" altLang="zh-CN" sz="2800" b="1" i="1">
                            <a:solidFill>
                              <a:srgbClr val="002060"/>
                            </a:solidFill>
                            <a:latin typeface="Cambria Math" panose="02040503050406030204" pitchFamily="18" charset="0"/>
                          </a:rPr>
                        </m:ctrlPr>
                      </m:sSubPr>
                      <m:e>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𝑼</m:t>
                            </m:r>
                          </m:e>
                        </m:acc>
                      </m:e>
                      <m:sub>
                        <m:sSub>
                          <m:sSubPr>
                            <m:ctrlPr>
                              <a:rPr lang="en-US" altLang="zh-CN" sz="2800" b="1" i="1" smtClean="0">
                                <a:solidFill>
                                  <a:srgbClr val="002060"/>
                                </a:solidFill>
                                <a:latin typeface="Cambria Math" panose="02040503050406030204" pitchFamily="18" charset="0"/>
                              </a:rPr>
                            </m:ctrlPr>
                          </m:sSubPr>
                          <m:e>
                            <m:r>
                              <m:rPr>
                                <m:sty m:val="p"/>
                              </m:rPr>
                              <a:rPr lang="en-US" altLang="zh-CN" sz="2800" b="1" i="1">
                                <a:solidFill>
                                  <a:srgbClr val="002060"/>
                                </a:solidFill>
                                <a:latin typeface="Cambria Math" panose="02040503050406030204" pitchFamily="18" charset="0"/>
                              </a:rPr>
                              <m:t>N</m:t>
                            </m:r>
                          </m:e>
                          <m:sub>
                            <m:r>
                              <a:rPr lang="en-US" altLang="zh-CN" sz="2800" b="1" i="1">
                                <a:solidFill>
                                  <a:srgbClr val="002060"/>
                                </a:solidFill>
                                <a:latin typeface="Cambria Math" panose="02040503050406030204" pitchFamily="18" charset="0"/>
                              </a:rPr>
                              <m:t>2</m:t>
                            </m:r>
                          </m:sub>
                        </m:sSub>
                        <m:sSub>
                          <m:sSubPr>
                            <m:ctrlPr>
                              <a:rPr lang="en-US" altLang="zh-CN" sz="2800" b="1" i="1" smtClean="0">
                                <a:solidFill>
                                  <a:srgbClr val="002060"/>
                                </a:solidFill>
                                <a:latin typeface="Cambria Math" panose="02040503050406030204" pitchFamily="18" charset="0"/>
                              </a:rPr>
                            </m:ctrlPr>
                          </m:sSubPr>
                          <m:e>
                            <m:r>
                              <m:rPr>
                                <m:sty m:val="p"/>
                              </m:rPr>
                              <a:rPr lang="en-US" altLang="zh-CN" sz="2800" b="1" i="1">
                                <a:solidFill>
                                  <a:srgbClr val="002060"/>
                                </a:solidFill>
                                <a:latin typeface="Cambria Math" panose="02040503050406030204" pitchFamily="18" charset="0"/>
                              </a:rPr>
                              <m:t>N</m:t>
                            </m:r>
                          </m:e>
                          <m:sub>
                            <m:r>
                              <a:rPr lang="en-US" altLang="zh-CN" sz="2800" b="1" i="1">
                                <a:solidFill>
                                  <a:srgbClr val="002060"/>
                                </a:solidFill>
                                <a:latin typeface="Cambria Math" panose="02040503050406030204" pitchFamily="18" charset="0"/>
                              </a:rPr>
                              <m:t>1</m:t>
                            </m:r>
                          </m:sub>
                        </m:sSub>
                      </m:sub>
                    </m:sSub>
                  </m:oMath>
                </a14:m>
                <a:r>
                  <a:rPr kumimoji="1" lang="en-US" altLang="zh-CN" sz="2800" b="1" dirty="0">
                    <a:solidFill>
                      <a:srgbClr val="002060"/>
                    </a:solidFill>
                    <a:latin typeface="Times New Roman" panose="02020603050405020304" pitchFamily="18" charset="0"/>
                    <a:ea typeface="楷体_GB2312" pitchFamily="49" charset="-122"/>
                    <a:cs typeface="Times New Roman" panose="02020603050405020304" pitchFamily="18" charset="0"/>
                  </a:rPr>
                  <a:t>=</a:t>
                </a:r>
                <a14:m>
                  <m:oMath xmlns:m="http://schemas.openxmlformats.org/officeDocument/2006/math">
                    <m:sSub>
                      <m:sSubPr>
                        <m:ctrlPr>
                          <a:rPr lang="en-US" altLang="zh-CN" sz="2800" b="1" i="1" smtClean="0">
                            <a:solidFill>
                              <a:srgbClr val="002060"/>
                            </a:solidFill>
                            <a:latin typeface="Cambria Math" panose="02040503050406030204" pitchFamily="18" charset="0"/>
                          </a:rPr>
                        </m:ctrlPr>
                      </m:sSubPr>
                      <m:e>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𝑼</m:t>
                            </m:r>
                          </m:e>
                        </m:acc>
                      </m:e>
                      <m:sub>
                        <m:r>
                          <a:rPr lang="en-US" altLang="zh-CN" sz="2800" b="1" i="1">
                            <a:solidFill>
                              <a:srgbClr val="002060"/>
                            </a:solidFill>
                            <a:latin typeface="Cambria Math" panose="02040503050406030204" pitchFamily="18" charset="0"/>
                          </a:rPr>
                          <m:t>1</m:t>
                        </m:r>
                      </m:sub>
                    </m:sSub>
                  </m:oMath>
                </a14:m>
                <a:endParaRPr lang="zh-CN" altLang="en-US" sz="2800" dirty="0">
                  <a:solidFill>
                    <a:srgbClr val="002060"/>
                  </a:solidFill>
                  <a:latin typeface="Times New Roman" panose="02020603050405020304" pitchFamily="18" charset="0"/>
                  <a:cs typeface="Times New Roman" panose="02020603050405020304" pitchFamily="18" charset="0"/>
                </a:endParaRPr>
              </a:p>
            </p:txBody>
          </p:sp>
        </mc:Choice>
        <mc:Fallback xmlns="">
          <p:sp>
            <p:nvSpPr>
              <p:cNvPr id="105" name="矩形 104"/>
              <p:cNvSpPr>
                <a:spLocks noRot="1" noChangeAspect="1" noMove="1" noResize="1" noEditPoints="1" noAdjustHandles="1" noChangeArrowheads="1" noChangeShapeType="1" noTextEdit="1"/>
              </p:cNvSpPr>
              <p:nvPr/>
            </p:nvSpPr>
            <p:spPr>
              <a:xfrm>
                <a:off x="6397689" y="3086327"/>
                <a:ext cx="3706898" cy="714683"/>
              </a:xfrm>
              <a:prstGeom prst="rect">
                <a:avLst/>
              </a:prstGeom>
              <a:blipFill rotWithShape="1">
                <a:blip r:embed="rId2"/>
                <a:stretch>
                  <a:fillRect b="-847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5" name="矩形 124"/>
              <p:cNvSpPr/>
              <p:nvPr/>
            </p:nvSpPr>
            <p:spPr>
              <a:xfrm>
                <a:off x="7112940" y="2623834"/>
                <a:ext cx="3088138" cy="536750"/>
              </a:xfrm>
              <a:prstGeom prst="rect">
                <a:avLst/>
              </a:prstGeom>
            </p:spPr>
            <p:txBody>
              <a:bodyPr wrap="square">
                <a:spAutoFit/>
              </a:bodyPr>
              <a:lstStyle/>
              <a:p>
                <a14:m>
                  <m:oMath xmlns:m="http://schemas.openxmlformats.org/officeDocument/2006/math">
                    <m:sSub>
                      <m:sSubPr>
                        <m:ctrlPr>
                          <a:rPr lang="en-US" altLang="zh-CN" sz="2800" b="1" i="1" smtClean="0">
                            <a:solidFill>
                              <a:srgbClr val="002060"/>
                            </a:solidFill>
                            <a:latin typeface="Cambria Math" panose="02040503050406030204" pitchFamily="18" charset="0"/>
                          </a:rPr>
                        </m:ctrlPr>
                      </m:sSubPr>
                      <m:e>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𝑰</m:t>
                            </m:r>
                          </m:e>
                        </m:acc>
                      </m:e>
                      <m:sub>
                        <m:r>
                          <a:rPr lang="en-US" altLang="zh-CN" sz="2800" b="1" i="1">
                            <a:solidFill>
                              <a:srgbClr val="002060"/>
                            </a:solidFill>
                            <a:latin typeface="Cambria Math" panose="02040503050406030204" pitchFamily="18" charset="0"/>
                          </a:rPr>
                          <m:t>𝟏</m:t>
                        </m:r>
                      </m:sub>
                    </m:sSub>
                    <m:r>
                      <a:rPr lang="en-US" altLang="zh-CN" sz="2800" b="1" i="1">
                        <a:solidFill>
                          <a:srgbClr val="002060"/>
                        </a:solidFill>
                        <a:latin typeface="Cambria Math" panose="02040503050406030204" pitchFamily="18" charset="0"/>
                      </a:rPr>
                      <m:t>+</m:t>
                    </m:r>
                    <m:sSub>
                      <m:sSubPr>
                        <m:ctrlPr>
                          <a:rPr lang="en-US" altLang="zh-CN" sz="2800" b="1" i="1">
                            <a:solidFill>
                              <a:srgbClr val="002060"/>
                            </a:solidFill>
                            <a:latin typeface="Cambria Math" panose="02040503050406030204" pitchFamily="18" charset="0"/>
                          </a:rPr>
                        </m:ctrlPr>
                      </m:sSubPr>
                      <m:e>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𝑰</m:t>
                            </m:r>
                          </m:e>
                        </m:acc>
                      </m:e>
                      <m:sub>
                        <m:r>
                          <a:rPr lang="en-US" altLang="zh-CN" sz="2800" b="1" i="1">
                            <a:solidFill>
                              <a:srgbClr val="002060"/>
                            </a:solidFill>
                            <a:latin typeface="Cambria Math" panose="02040503050406030204" pitchFamily="18" charset="0"/>
                          </a:rPr>
                          <m:t>𝟐</m:t>
                        </m:r>
                      </m:sub>
                    </m:sSub>
                    <m:r>
                      <a:rPr lang="en-US" altLang="zh-CN" sz="2800" b="1" i="1">
                        <a:solidFill>
                          <a:srgbClr val="002060"/>
                        </a:solidFill>
                        <a:latin typeface="Cambria Math" panose="02040503050406030204" pitchFamily="18" charset="0"/>
                      </a:rPr>
                      <m:t>+</m:t>
                    </m:r>
                    <m:sSub>
                      <m:sSubPr>
                        <m:ctrlPr>
                          <a:rPr lang="en-US" altLang="zh-CN" sz="2800" b="1" i="1">
                            <a:solidFill>
                              <a:srgbClr val="002060"/>
                            </a:solidFill>
                            <a:latin typeface="Cambria Math" panose="02040503050406030204" pitchFamily="18" charset="0"/>
                          </a:rPr>
                        </m:ctrlPr>
                      </m:sSubPr>
                      <m:e>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𝑰</m:t>
                            </m:r>
                          </m:e>
                        </m:acc>
                      </m:e>
                      <m:sub>
                        <m:r>
                          <a:rPr lang="en-US" altLang="zh-CN" sz="2800" b="1" i="1">
                            <a:solidFill>
                              <a:srgbClr val="002060"/>
                            </a:solidFill>
                            <a:latin typeface="Cambria Math" panose="02040503050406030204" pitchFamily="18" charset="0"/>
                          </a:rPr>
                          <m:t>𝟑</m:t>
                        </m:r>
                      </m:sub>
                    </m:sSub>
                  </m:oMath>
                </a14:m>
                <a:r>
                  <a:rPr kumimoji="1" lang="en-US" altLang="zh-CN" sz="2800" b="1" dirty="0">
                    <a:solidFill>
                      <a:srgbClr val="002060"/>
                    </a:solidFill>
                    <a:latin typeface="Times New Roman" panose="02020603050405020304" pitchFamily="18" charset="0"/>
                    <a:ea typeface="楷体_GB2312" pitchFamily="49" charset="-122"/>
                    <a:cs typeface="Times New Roman" panose="02020603050405020304" pitchFamily="18" charset="0"/>
                  </a:rPr>
                  <a:t> =0</a:t>
                </a:r>
                <a:endParaRPr lang="zh-CN" altLang="en-US" sz="2800" dirty="0">
                  <a:solidFill>
                    <a:srgbClr val="002060"/>
                  </a:solidFill>
                </a:endParaRPr>
              </a:p>
            </p:txBody>
          </p:sp>
        </mc:Choice>
        <mc:Fallback xmlns="">
          <p:sp>
            <p:nvSpPr>
              <p:cNvPr id="125" name="矩形 124"/>
              <p:cNvSpPr>
                <a:spLocks noRot="1" noChangeAspect="1" noMove="1" noResize="1" noEditPoints="1" noAdjustHandles="1" noChangeArrowheads="1" noChangeShapeType="1" noTextEdit="1"/>
              </p:cNvSpPr>
              <p:nvPr/>
            </p:nvSpPr>
            <p:spPr>
              <a:xfrm>
                <a:off x="7112940" y="2623834"/>
                <a:ext cx="3088138" cy="536750"/>
              </a:xfrm>
              <a:prstGeom prst="rect">
                <a:avLst/>
              </a:prstGeom>
              <a:blipFill rotWithShape="1">
                <a:blip r:embed="rId3"/>
                <a:stretch>
                  <a:fillRect t="-10227" b="-29545"/>
                </a:stretch>
              </a:blipFill>
            </p:spPr>
            <p:txBody>
              <a:bodyPr/>
              <a:lstStyle/>
              <a:p>
                <a:r>
                  <a:rPr lang="zh-CN" altLang="en-US">
                    <a:noFill/>
                  </a:rPr>
                  <a:t> </a:t>
                </a:r>
                <a:endParaRPr lang="zh-CN" altLang="en-US">
                  <a:noFill/>
                </a:endParaRPr>
              </a:p>
            </p:txBody>
          </p:sp>
        </mc:Fallback>
      </mc:AlternateContent>
      <p:sp>
        <p:nvSpPr>
          <p:cNvPr id="126" name="AutoShape 88"/>
          <p:cNvSpPr/>
          <p:nvPr/>
        </p:nvSpPr>
        <p:spPr bwMode="auto">
          <a:xfrm rot="21553442">
            <a:off x="10024973" y="2752597"/>
            <a:ext cx="237778" cy="1981305"/>
          </a:xfrm>
          <a:prstGeom prst="rightBrace">
            <a:avLst>
              <a:gd name="adj1" fmla="val 110681"/>
              <a:gd name="adj2" fmla="val 50000"/>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30" name="矩形 129"/>
              <p:cNvSpPr/>
              <p:nvPr/>
            </p:nvSpPr>
            <p:spPr>
              <a:xfrm>
                <a:off x="6947792" y="3786657"/>
                <a:ext cx="2778261" cy="583686"/>
              </a:xfrm>
              <a:prstGeom prst="rect">
                <a:avLst/>
              </a:prstGeom>
            </p:spPr>
            <p:txBody>
              <a:bodyPr wrap="none">
                <a:spAutoFit/>
              </a:bodyPr>
              <a:lstStyle/>
              <a:p>
                <a14:m>
                  <m:oMath xmlns:m="http://schemas.openxmlformats.org/officeDocument/2006/math">
                    <m:sSub>
                      <m:sSubPr>
                        <m:ctrlPr>
                          <a:rPr lang="en-US" altLang="zh-CN" sz="2800" b="1" i="1" smtClean="0">
                            <a:solidFill>
                              <a:srgbClr val="002060"/>
                            </a:solidFill>
                            <a:latin typeface="Cambria Math" panose="02040503050406030204" pitchFamily="18" charset="0"/>
                          </a:rPr>
                        </m:ctrlPr>
                      </m:sSubPr>
                      <m:e>
                        <m:r>
                          <a:rPr lang="en-US" altLang="zh-CN" sz="2800" b="1" i="1">
                            <a:solidFill>
                              <a:srgbClr val="002060"/>
                            </a:solidFill>
                            <a:latin typeface="Cambria Math" panose="02040503050406030204" pitchFamily="18" charset="0"/>
                          </a:rPr>
                          <m:t>𝑹</m:t>
                        </m:r>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𝑰</m:t>
                            </m:r>
                          </m:e>
                        </m:acc>
                      </m:e>
                      <m:sub>
                        <m:r>
                          <a:rPr lang="en-US" altLang="zh-CN" sz="2800" b="1" i="1">
                            <a:solidFill>
                              <a:srgbClr val="002060"/>
                            </a:solidFill>
                            <a:latin typeface="Cambria Math" panose="02040503050406030204" pitchFamily="18" charset="0"/>
                          </a:rPr>
                          <m:t>2</m:t>
                        </m:r>
                      </m:sub>
                    </m:sSub>
                    <m:r>
                      <a:rPr lang="en-US" altLang="zh-CN" sz="2800" b="1" i="1">
                        <a:solidFill>
                          <a:srgbClr val="002060"/>
                        </a:solidFill>
                        <a:latin typeface="Cambria Math" panose="02040503050406030204" pitchFamily="18" charset="0"/>
                      </a:rPr>
                      <m:t>+</m:t>
                    </m:r>
                  </m:oMath>
                </a14:m>
                <a:r>
                  <a:rPr kumimoji="1" lang="en-US" altLang="zh-CN" sz="2800" b="1" dirty="0">
                    <a:solidFill>
                      <a:srgbClr val="002060"/>
                    </a:solidFill>
                    <a:latin typeface="Times New Roman" panose="02020603050405020304" pitchFamily="18" charset="0"/>
                    <a:ea typeface="楷体_GB2312" pitchFamily="49" charset="-122"/>
                    <a:cs typeface="Times New Roman" panose="02020603050405020304" pitchFamily="18" charset="0"/>
                  </a:rPr>
                  <a:t> </a:t>
                </a:r>
                <a14:m>
                  <m:oMath xmlns:m="http://schemas.openxmlformats.org/officeDocument/2006/math">
                    <m:sSub>
                      <m:sSubPr>
                        <m:ctrlPr>
                          <a:rPr lang="en-US" altLang="zh-CN" sz="2800" b="1" i="1">
                            <a:solidFill>
                              <a:srgbClr val="002060"/>
                            </a:solidFill>
                            <a:latin typeface="Cambria Math" panose="02040503050406030204" pitchFamily="18" charset="0"/>
                          </a:rPr>
                        </m:ctrlPr>
                      </m:sSubPr>
                      <m:e>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𝑼</m:t>
                            </m:r>
                          </m:e>
                        </m:acc>
                      </m:e>
                      <m:sub>
                        <m:sSub>
                          <m:sSubPr>
                            <m:ctrlPr>
                              <a:rPr lang="en-US" altLang="zh-CN" sz="2800" b="1" i="1">
                                <a:solidFill>
                                  <a:srgbClr val="002060"/>
                                </a:solidFill>
                                <a:latin typeface="Cambria Math" panose="02040503050406030204" pitchFamily="18" charset="0"/>
                              </a:rPr>
                            </m:ctrlPr>
                          </m:sSubPr>
                          <m:e>
                            <m:r>
                              <m:rPr>
                                <m:sty m:val="p"/>
                              </m:rPr>
                              <a:rPr lang="en-US" altLang="zh-CN" sz="2800" b="1" i="1">
                                <a:solidFill>
                                  <a:srgbClr val="002060"/>
                                </a:solidFill>
                                <a:latin typeface="Cambria Math" panose="02040503050406030204" pitchFamily="18" charset="0"/>
                              </a:rPr>
                              <m:t>N</m:t>
                            </m:r>
                          </m:e>
                          <m:sub>
                            <m:r>
                              <a:rPr lang="en-US" altLang="zh-CN" sz="2800" b="1" i="1">
                                <a:solidFill>
                                  <a:srgbClr val="002060"/>
                                </a:solidFill>
                                <a:latin typeface="Cambria Math" panose="02040503050406030204" pitchFamily="18" charset="0"/>
                              </a:rPr>
                              <m:t>2</m:t>
                            </m:r>
                          </m:sub>
                        </m:sSub>
                        <m:sSub>
                          <m:sSubPr>
                            <m:ctrlPr>
                              <a:rPr lang="en-US" altLang="zh-CN" sz="2800" b="1" i="1">
                                <a:solidFill>
                                  <a:srgbClr val="002060"/>
                                </a:solidFill>
                                <a:latin typeface="Cambria Math" panose="02040503050406030204" pitchFamily="18" charset="0"/>
                              </a:rPr>
                            </m:ctrlPr>
                          </m:sSubPr>
                          <m:e>
                            <m:r>
                              <m:rPr>
                                <m:sty m:val="p"/>
                              </m:rPr>
                              <a:rPr lang="en-US" altLang="zh-CN" sz="2800" b="1" i="1">
                                <a:solidFill>
                                  <a:srgbClr val="002060"/>
                                </a:solidFill>
                                <a:latin typeface="Cambria Math" panose="02040503050406030204" pitchFamily="18" charset="0"/>
                              </a:rPr>
                              <m:t>N</m:t>
                            </m:r>
                          </m:e>
                          <m:sub>
                            <m:r>
                              <a:rPr lang="en-US" altLang="zh-CN" sz="2800" b="1" i="1">
                                <a:solidFill>
                                  <a:srgbClr val="002060"/>
                                </a:solidFill>
                                <a:latin typeface="Cambria Math" panose="02040503050406030204" pitchFamily="18" charset="0"/>
                              </a:rPr>
                              <m:t>1</m:t>
                            </m:r>
                          </m:sub>
                        </m:sSub>
                      </m:sub>
                    </m:sSub>
                  </m:oMath>
                </a14:m>
                <a:r>
                  <a:rPr kumimoji="1" lang="en-US" altLang="zh-CN" sz="2800" b="1" dirty="0">
                    <a:solidFill>
                      <a:srgbClr val="002060"/>
                    </a:solidFill>
                    <a:latin typeface="Times New Roman" panose="02020603050405020304" pitchFamily="18" charset="0"/>
                    <a:ea typeface="楷体_GB2312" pitchFamily="49" charset="-122"/>
                    <a:cs typeface="Times New Roman" panose="02020603050405020304" pitchFamily="18" charset="0"/>
                  </a:rPr>
                  <a:t>=</a:t>
                </a:r>
                <a14:m>
                  <m:oMath xmlns:m="http://schemas.openxmlformats.org/officeDocument/2006/math">
                    <m:sSub>
                      <m:sSubPr>
                        <m:ctrlPr>
                          <a:rPr lang="en-US" altLang="zh-CN" sz="2800" b="1" i="1">
                            <a:solidFill>
                              <a:srgbClr val="002060"/>
                            </a:solidFill>
                            <a:latin typeface="Cambria Math" panose="02040503050406030204" pitchFamily="18" charset="0"/>
                          </a:rPr>
                        </m:ctrlPr>
                      </m:sSubPr>
                      <m:e>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𝑼</m:t>
                            </m:r>
                          </m:e>
                        </m:acc>
                      </m:e>
                      <m:sub>
                        <m:r>
                          <a:rPr lang="en-US" altLang="zh-CN" sz="2800" b="1" i="1">
                            <a:solidFill>
                              <a:srgbClr val="002060"/>
                            </a:solidFill>
                            <a:latin typeface="Cambria Math" panose="02040503050406030204" pitchFamily="18" charset="0"/>
                          </a:rPr>
                          <m:t>2</m:t>
                        </m:r>
                      </m:sub>
                    </m:sSub>
                  </m:oMath>
                </a14:m>
                <a:endParaRPr lang="zh-CN" altLang="en-US" sz="2800" dirty="0">
                  <a:solidFill>
                    <a:srgbClr val="002060"/>
                  </a:solidFill>
                </a:endParaRPr>
              </a:p>
            </p:txBody>
          </p:sp>
        </mc:Choice>
        <mc:Fallback xmlns="">
          <p:sp>
            <p:nvSpPr>
              <p:cNvPr id="130" name="矩形 129"/>
              <p:cNvSpPr>
                <a:spLocks noRot="1" noChangeAspect="1" noMove="1" noResize="1" noEditPoints="1" noAdjustHandles="1" noChangeArrowheads="1" noChangeShapeType="1" noTextEdit="1"/>
              </p:cNvSpPr>
              <p:nvPr/>
            </p:nvSpPr>
            <p:spPr>
              <a:xfrm>
                <a:off x="6947792" y="3786657"/>
                <a:ext cx="2778261" cy="583686"/>
              </a:xfrm>
              <a:prstGeom prst="rect">
                <a:avLst/>
              </a:prstGeom>
              <a:blipFill rotWithShape="1">
                <a:blip r:embed="rId4"/>
                <a:stretch>
                  <a:fillRect t="-7292" b="-20833"/>
                </a:stretch>
              </a:blipFill>
            </p:spPr>
            <p:txBody>
              <a:bodyPr/>
              <a:lstStyle/>
              <a:p>
                <a:r>
                  <a:rPr lang="zh-CN" altLang="en-US">
                    <a:noFill/>
                  </a:rPr>
                  <a:t> </a:t>
                </a:r>
                <a:endParaRPr lang="zh-CN" altLang="en-US">
                  <a:noFill/>
                </a:endParaRPr>
              </a:p>
            </p:txBody>
          </p:sp>
        </mc:Fallback>
      </mc:AlternateContent>
      <p:sp>
        <p:nvSpPr>
          <p:cNvPr id="133" name="矩形 132"/>
          <p:cNvSpPr/>
          <p:nvPr/>
        </p:nvSpPr>
        <p:spPr>
          <a:xfrm>
            <a:off x="6631448" y="1004019"/>
            <a:ext cx="5374496" cy="1200329"/>
          </a:xfrm>
          <a:prstGeom prst="rect">
            <a:avLst/>
          </a:prstGeom>
        </p:spPr>
        <p:txBody>
          <a:bodyPr wrap="square">
            <a:spAutoFit/>
          </a:bodyPr>
          <a:lstStyle/>
          <a:p>
            <a:r>
              <a:rPr lang="zh-CN" altLang="en-US" sz="2400" b="1" dirty="0">
                <a:solidFill>
                  <a:srgbClr val="002060"/>
                </a:solidFill>
                <a:latin typeface="Times New Roman" panose="02020603050405020304" pitchFamily="18" charset="0"/>
                <a:ea typeface="楷体_GB2312" pitchFamily="1" charset="-122"/>
                <a:cs typeface="Times New Roman" panose="02020603050405020304" pitchFamily="18" charset="0"/>
              </a:rPr>
              <a:t>已知：</a:t>
            </a:r>
            <a:r>
              <a:rPr lang="zh-CN" altLang="en-US" sz="2400" b="1" dirty="0">
                <a:solidFill>
                  <a:srgbClr val="002060"/>
                </a:solidFill>
                <a:latin typeface="等线 Light" panose="02010600030101010101" pitchFamily="2" charset="-122"/>
                <a:ea typeface="等线 Light" panose="02010600030101010101" pitchFamily="2" charset="-122"/>
              </a:rPr>
              <a:t>相序指示器电路中，</a:t>
            </a:r>
            <a:r>
              <a:rPr lang="en-US" altLang="zh-CN" sz="2400" b="1" i="1" dirty="0">
                <a:solidFill>
                  <a:srgbClr val="002060"/>
                </a:solidFill>
                <a:latin typeface="Times New Roman" panose="02020603050405020304" pitchFamily="18" charset="0"/>
                <a:ea typeface="楷体_GB2312" pitchFamily="1" charset="-122"/>
                <a:cs typeface="Times New Roman" panose="02020603050405020304" pitchFamily="18" charset="0"/>
              </a:rPr>
              <a:t>R </a:t>
            </a:r>
            <a:r>
              <a:rPr lang="en-US" altLang="zh-CN" sz="2400" b="1" dirty="0">
                <a:solidFill>
                  <a:srgbClr val="002060"/>
                </a:solidFill>
                <a:latin typeface="Times New Roman" panose="02020603050405020304" pitchFamily="18" charset="0"/>
                <a:ea typeface="楷体_GB2312" pitchFamily="1" charset="-122"/>
                <a:cs typeface="Times New Roman" panose="02020603050405020304" pitchFamily="18" charset="0"/>
              </a:rPr>
              <a:t>=1/</a:t>
            </a:r>
            <a:r>
              <a:rPr lang="en-US" altLang="zh-CN" sz="2400" b="1" i="1" dirty="0">
                <a:solidFill>
                  <a:srgbClr val="002060"/>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en-US" altLang="zh-CN" sz="2400" b="1" i="1" dirty="0">
                <a:solidFill>
                  <a:srgbClr val="002060"/>
                </a:solidFill>
                <a:latin typeface="Times New Roman" panose="02020603050405020304" pitchFamily="18" charset="0"/>
                <a:ea typeface="楷体_GB2312" pitchFamily="1" charset="-122"/>
                <a:cs typeface="Times New Roman" panose="02020603050405020304" pitchFamily="18" charset="0"/>
              </a:rPr>
              <a:t>C</a:t>
            </a:r>
            <a:r>
              <a:rPr lang="zh-CN" altLang="en-US" sz="2400" b="1" dirty="0">
                <a:solidFill>
                  <a:srgbClr val="002060"/>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endParaRPr lang="en-US" altLang="zh-CN" sz="2400" b="1" dirty="0">
              <a:solidFill>
                <a:srgbClr val="002060"/>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endParaRPr>
          </a:p>
          <a:p>
            <a:r>
              <a:rPr lang="zh-CN" altLang="en-US" sz="2400" b="1" dirty="0">
                <a:solidFill>
                  <a:srgbClr val="002060"/>
                </a:solidFill>
                <a:latin typeface="楷体_GB2312" pitchFamily="1" charset="-122"/>
                <a:ea typeface="楷体_GB2312" pitchFamily="1" charset="-122"/>
                <a:cs typeface="Times New Roman" panose="02020603050405020304" pitchFamily="18" charset="0"/>
                <a:sym typeface="Symbol" panose="05050102010706020507" pitchFamily="18" charset="2"/>
              </a:rPr>
              <a:t>试说明如何根据两灯泡的明暗确定</a:t>
            </a:r>
            <a:endParaRPr lang="en-US" altLang="zh-CN" sz="2400" b="1" dirty="0">
              <a:solidFill>
                <a:srgbClr val="002060"/>
              </a:solidFill>
              <a:latin typeface="楷体_GB2312" pitchFamily="1" charset="-122"/>
              <a:ea typeface="楷体_GB2312" pitchFamily="1" charset="-122"/>
              <a:cs typeface="Times New Roman" panose="02020603050405020304" pitchFamily="18" charset="0"/>
              <a:sym typeface="Symbol" panose="05050102010706020507" pitchFamily="18" charset="2"/>
            </a:endParaRPr>
          </a:p>
          <a:p>
            <a:r>
              <a:rPr lang="zh-CN" altLang="en-US" sz="2400" b="1" dirty="0">
                <a:solidFill>
                  <a:srgbClr val="002060"/>
                </a:solidFill>
                <a:latin typeface="楷体_GB2312" pitchFamily="1" charset="-122"/>
                <a:ea typeface="楷体_GB2312" pitchFamily="1" charset="-122"/>
                <a:cs typeface="Times New Roman" panose="02020603050405020304" pitchFamily="18" charset="0"/>
                <a:sym typeface="Symbol" panose="05050102010706020507" pitchFamily="18" charset="2"/>
              </a:rPr>
              <a:t>对称三相电源的相序。</a:t>
            </a:r>
            <a:endParaRPr lang="zh-CN" altLang="en-US" sz="2400" dirty="0">
              <a:solidFill>
                <a:srgbClr val="002060"/>
              </a:solidFill>
            </a:endParaRPr>
          </a:p>
        </p:txBody>
      </p:sp>
      <mc:AlternateContent xmlns:mc="http://schemas.openxmlformats.org/markup-compatibility/2006" xmlns:a14="http://schemas.microsoft.com/office/drawing/2010/main">
        <mc:Choice Requires="a14">
          <p:sp>
            <p:nvSpPr>
              <p:cNvPr id="134" name="矩形 133"/>
              <p:cNvSpPr/>
              <p:nvPr/>
            </p:nvSpPr>
            <p:spPr>
              <a:xfrm>
                <a:off x="6947792" y="4262827"/>
                <a:ext cx="2860270" cy="583686"/>
              </a:xfrm>
              <a:prstGeom prst="rect">
                <a:avLst/>
              </a:prstGeom>
            </p:spPr>
            <p:txBody>
              <a:bodyPr wrap="none">
                <a:spAutoFit/>
              </a:bodyPr>
              <a:lstStyle/>
              <a:p>
                <a14:m>
                  <m:oMath xmlns:m="http://schemas.openxmlformats.org/officeDocument/2006/math">
                    <m:r>
                      <a:rPr lang="en-US" altLang="zh-CN" sz="2800" b="1" i="1" smtClean="0">
                        <a:solidFill>
                          <a:srgbClr val="002060"/>
                        </a:solidFill>
                        <a:latin typeface="Cambria Math" panose="02040503050406030204" pitchFamily="18" charset="0"/>
                      </a:rPr>
                      <m:t>𝑹</m:t>
                    </m:r>
                    <m:sSub>
                      <m:sSubPr>
                        <m:ctrlPr>
                          <a:rPr lang="en-US" altLang="zh-CN" sz="2800" b="1" i="1">
                            <a:solidFill>
                              <a:srgbClr val="002060"/>
                            </a:solidFill>
                            <a:latin typeface="Cambria Math" panose="02040503050406030204" pitchFamily="18" charset="0"/>
                          </a:rPr>
                        </m:ctrlPr>
                      </m:sSubPr>
                      <m:e>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𝑰</m:t>
                            </m:r>
                          </m:e>
                        </m:acc>
                      </m:e>
                      <m:sub>
                        <m:r>
                          <a:rPr lang="en-US" altLang="zh-CN" sz="2800" b="1" i="1">
                            <a:solidFill>
                              <a:srgbClr val="002060"/>
                            </a:solidFill>
                            <a:latin typeface="Cambria Math" panose="02040503050406030204" pitchFamily="18" charset="0"/>
                          </a:rPr>
                          <m:t>3</m:t>
                        </m:r>
                      </m:sub>
                    </m:sSub>
                    <m:r>
                      <a:rPr lang="en-US" altLang="zh-CN" sz="2800" b="1" i="1">
                        <a:solidFill>
                          <a:srgbClr val="002060"/>
                        </a:solidFill>
                        <a:latin typeface="Cambria Math" panose="02040503050406030204" pitchFamily="18" charset="0"/>
                      </a:rPr>
                      <m:t>+</m:t>
                    </m:r>
                  </m:oMath>
                </a14:m>
                <a:r>
                  <a:rPr kumimoji="1" lang="en-US" altLang="zh-CN" sz="2800" b="1" dirty="0">
                    <a:solidFill>
                      <a:srgbClr val="002060"/>
                    </a:solidFill>
                    <a:latin typeface="Times New Roman" panose="02020603050405020304" pitchFamily="18" charset="0"/>
                    <a:ea typeface="楷体_GB2312" pitchFamily="49" charset="-122"/>
                    <a:cs typeface="Times New Roman" panose="02020603050405020304" pitchFamily="18" charset="0"/>
                  </a:rPr>
                  <a:t> </a:t>
                </a:r>
                <a14:m>
                  <m:oMath xmlns:m="http://schemas.openxmlformats.org/officeDocument/2006/math">
                    <m:sSub>
                      <m:sSubPr>
                        <m:ctrlPr>
                          <a:rPr lang="en-US" altLang="zh-CN" sz="2800" b="1" i="1">
                            <a:solidFill>
                              <a:srgbClr val="002060"/>
                            </a:solidFill>
                            <a:latin typeface="Cambria Math" panose="02040503050406030204" pitchFamily="18" charset="0"/>
                          </a:rPr>
                        </m:ctrlPr>
                      </m:sSubPr>
                      <m:e>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𝑼</m:t>
                            </m:r>
                          </m:e>
                        </m:acc>
                      </m:e>
                      <m:sub>
                        <m:sSub>
                          <m:sSubPr>
                            <m:ctrlPr>
                              <a:rPr lang="en-US" altLang="zh-CN" sz="2800" b="1" i="1">
                                <a:solidFill>
                                  <a:srgbClr val="002060"/>
                                </a:solidFill>
                                <a:latin typeface="Cambria Math" panose="02040503050406030204" pitchFamily="18" charset="0"/>
                              </a:rPr>
                            </m:ctrlPr>
                          </m:sSubPr>
                          <m:e>
                            <m:r>
                              <m:rPr>
                                <m:sty m:val="p"/>
                              </m:rPr>
                              <a:rPr lang="en-US" altLang="zh-CN" sz="2800" b="1" i="1">
                                <a:solidFill>
                                  <a:srgbClr val="002060"/>
                                </a:solidFill>
                                <a:latin typeface="Cambria Math" panose="02040503050406030204" pitchFamily="18" charset="0"/>
                              </a:rPr>
                              <m:t>N</m:t>
                            </m:r>
                          </m:e>
                          <m:sub>
                            <m:r>
                              <a:rPr lang="en-US" altLang="zh-CN" sz="2800" b="1" i="1">
                                <a:solidFill>
                                  <a:srgbClr val="002060"/>
                                </a:solidFill>
                                <a:latin typeface="Cambria Math" panose="02040503050406030204" pitchFamily="18" charset="0"/>
                              </a:rPr>
                              <m:t>2</m:t>
                            </m:r>
                          </m:sub>
                        </m:sSub>
                        <m:sSub>
                          <m:sSubPr>
                            <m:ctrlPr>
                              <a:rPr lang="en-US" altLang="zh-CN" sz="2800" b="1" i="1">
                                <a:solidFill>
                                  <a:srgbClr val="002060"/>
                                </a:solidFill>
                                <a:latin typeface="Cambria Math" panose="02040503050406030204" pitchFamily="18" charset="0"/>
                              </a:rPr>
                            </m:ctrlPr>
                          </m:sSubPr>
                          <m:e>
                            <m:r>
                              <m:rPr>
                                <m:sty m:val="p"/>
                              </m:rPr>
                              <a:rPr lang="en-US" altLang="zh-CN" sz="2800" b="1" i="1">
                                <a:solidFill>
                                  <a:srgbClr val="002060"/>
                                </a:solidFill>
                                <a:latin typeface="Cambria Math" panose="02040503050406030204" pitchFamily="18" charset="0"/>
                              </a:rPr>
                              <m:t>N</m:t>
                            </m:r>
                          </m:e>
                          <m:sub>
                            <m:r>
                              <a:rPr lang="en-US" altLang="zh-CN" sz="2800" b="1" i="1">
                                <a:solidFill>
                                  <a:srgbClr val="002060"/>
                                </a:solidFill>
                                <a:latin typeface="Cambria Math" panose="02040503050406030204" pitchFamily="18" charset="0"/>
                              </a:rPr>
                              <m:t>1</m:t>
                            </m:r>
                          </m:sub>
                        </m:sSub>
                      </m:sub>
                    </m:sSub>
                  </m:oMath>
                </a14:m>
                <a:r>
                  <a:rPr kumimoji="1" lang="en-US" altLang="zh-CN" sz="2800" b="1" dirty="0">
                    <a:solidFill>
                      <a:srgbClr val="002060"/>
                    </a:solidFill>
                    <a:latin typeface="Times New Roman" panose="02020603050405020304" pitchFamily="18" charset="0"/>
                    <a:ea typeface="楷体_GB2312" pitchFamily="49" charset="-122"/>
                    <a:cs typeface="Times New Roman" panose="02020603050405020304" pitchFamily="18" charset="0"/>
                  </a:rPr>
                  <a:t>=</a:t>
                </a:r>
                <a14:m>
                  <m:oMath xmlns:m="http://schemas.openxmlformats.org/officeDocument/2006/math">
                    <m:sSub>
                      <m:sSubPr>
                        <m:ctrlPr>
                          <a:rPr lang="en-US" altLang="zh-CN" sz="2800" b="1" i="1">
                            <a:solidFill>
                              <a:srgbClr val="002060"/>
                            </a:solidFill>
                            <a:latin typeface="Cambria Math" panose="02040503050406030204" pitchFamily="18" charset="0"/>
                          </a:rPr>
                        </m:ctrlPr>
                      </m:sSubPr>
                      <m:e>
                        <m:acc>
                          <m:accPr>
                            <m:chr m:val="̇"/>
                            <m:ctrlPr>
                              <a:rPr lang="en-US" altLang="zh-CN" sz="2800" b="1" i="1">
                                <a:solidFill>
                                  <a:srgbClr val="002060"/>
                                </a:solidFill>
                                <a:latin typeface="Cambria Math" panose="02040503050406030204" pitchFamily="18" charset="0"/>
                              </a:rPr>
                            </m:ctrlPr>
                          </m:accPr>
                          <m:e>
                            <m:r>
                              <a:rPr lang="en-US" altLang="zh-CN" sz="2800" b="1" i="1">
                                <a:solidFill>
                                  <a:srgbClr val="002060"/>
                                </a:solidFill>
                                <a:latin typeface="Cambria Math" panose="02040503050406030204" pitchFamily="18" charset="0"/>
                              </a:rPr>
                              <m:t>𝑼</m:t>
                            </m:r>
                          </m:e>
                        </m:acc>
                      </m:e>
                      <m:sub>
                        <m:r>
                          <a:rPr lang="en-US" altLang="zh-CN" sz="2800" b="1" i="1">
                            <a:solidFill>
                              <a:srgbClr val="002060"/>
                            </a:solidFill>
                            <a:latin typeface="Cambria Math" panose="02040503050406030204" pitchFamily="18" charset="0"/>
                          </a:rPr>
                          <m:t>3</m:t>
                        </m:r>
                      </m:sub>
                    </m:sSub>
                  </m:oMath>
                </a14:m>
                <a:endParaRPr lang="zh-CN" altLang="en-US" sz="2800" dirty="0">
                  <a:solidFill>
                    <a:srgbClr val="002060"/>
                  </a:solidFill>
                </a:endParaRPr>
              </a:p>
            </p:txBody>
          </p:sp>
        </mc:Choice>
        <mc:Fallback xmlns="">
          <p:sp>
            <p:nvSpPr>
              <p:cNvPr id="134" name="矩形 133"/>
              <p:cNvSpPr>
                <a:spLocks noRot="1" noChangeAspect="1" noMove="1" noResize="1" noEditPoints="1" noAdjustHandles="1" noChangeArrowheads="1" noChangeShapeType="1" noTextEdit="1"/>
              </p:cNvSpPr>
              <p:nvPr/>
            </p:nvSpPr>
            <p:spPr>
              <a:xfrm>
                <a:off x="6947792" y="4262827"/>
                <a:ext cx="2860270" cy="583686"/>
              </a:xfrm>
              <a:prstGeom prst="rect">
                <a:avLst/>
              </a:prstGeom>
              <a:blipFill rotWithShape="1">
                <a:blip r:embed="rId5"/>
                <a:stretch>
                  <a:fillRect t="-7292" b="-20833"/>
                </a:stretch>
              </a:blipFill>
            </p:spPr>
            <p:txBody>
              <a:bodyPr/>
              <a:lstStyle/>
              <a:p>
                <a:r>
                  <a:rPr lang="zh-CN" altLang="en-US">
                    <a:noFill/>
                  </a:rPr>
                  <a:t> </a:t>
                </a:r>
                <a:endParaRPr lang="zh-CN" altLang="en-US">
                  <a:noFill/>
                </a:endParaRPr>
              </a:p>
            </p:txBody>
          </p:sp>
        </mc:Fallback>
      </mc:AlternateContent>
      <p:pic>
        <p:nvPicPr>
          <p:cNvPr id="139" name="图片 138"/>
          <p:cNvPicPr>
            <a:picLocks noChangeAspect="1"/>
          </p:cNvPicPr>
          <p:nvPr/>
        </p:nvPicPr>
        <p:blipFill>
          <a:blip r:embed="rId6"/>
          <a:stretch>
            <a:fillRect/>
          </a:stretch>
        </p:blipFill>
        <p:spPr>
          <a:xfrm>
            <a:off x="2127978" y="4738771"/>
            <a:ext cx="4503470" cy="1503701"/>
          </a:xfrm>
          <a:prstGeom prst="rect">
            <a:avLst/>
          </a:prstGeom>
        </p:spPr>
      </p:pic>
      <p:pic>
        <p:nvPicPr>
          <p:cNvPr id="140" name="图片 139"/>
          <p:cNvPicPr>
            <a:picLocks noChangeAspect="1"/>
          </p:cNvPicPr>
          <p:nvPr/>
        </p:nvPicPr>
        <p:blipFill>
          <a:blip r:embed="rId7"/>
          <a:stretch>
            <a:fillRect/>
          </a:stretch>
        </p:blipFill>
        <p:spPr>
          <a:xfrm>
            <a:off x="7749144" y="4832160"/>
            <a:ext cx="3935878" cy="956956"/>
          </a:xfrm>
          <a:prstGeom prst="rect">
            <a:avLst/>
          </a:prstGeom>
        </p:spPr>
      </p:pic>
      <p:sp>
        <p:nvSpPr>
          <p:cNvPr id="141" name="右箭头 140"/>
          <p:cNvSpPr/>
          <p:nvPr/>
        </p:nvSpPr>
        <p:spPr>
          <a:xfrm>
            <a:off x="6667386" y="5308330"/>
            <a:ext cx="1063760" cy="36911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2" name="矩形 141"/>
              <p:cNvSpPr/>
              <p:nvPr/>
            </p:nvSpPr>
            <p:spPr>
              <a:xfrm>
                <a:off x="7749144" y="5804556"/>
                <a:ext cx="3917938" cy="1015663"/>
              </a:xfrm>
              <a:prstGeom prst="rect">
                <a:avLst/>
              </a:prstGeom>
            </p:spPr>
            <p:txBody>
              <a:bodyPr wrap="square">
                <a:spAutoFit/>
              </a:bodyPr>
              <a:lstStyle/>
              <a:p>
                <a:pPr eaLnBrk="0" hangingPunct="0"/>
                <a14:m>
                  <m:oMath xmlns:m="http://schemas.openxmlformats.org/officeDocument/2006/math">
                    <m:r>
                      <a:rPr lang="zh-CN" altLang="en-US" sz="2000" b="1" i="1" smtClean="0">
                        <a:solidFill>
                          <a:srgbClr val="C00000"/>
                        </a:solidFill>
                        <a:latin typeface="Cambria Math" panose="02040503050406030204" pitchFamily="18" charset="0"/>
                        <a:ea typeface="楷体_GB2312" panose="02010600030101010101" charset="-122"/>
                        <a:cs typeface="Times New Roman" panose="02020603050405020304" pitchFamily="18" charset="0"/>
                      </a:rPr>
                      <m:t>∴</m:t>
                    </m:r>
                    <m:r>
                      <a:rPr lang="zh-CN" altLang="en-US" sz="2000" b="1" i="1">
                        <a:solidFill>
                          <a:srgbClr val="C00000"/>
                        </a:solidFill>
                        <a:latin typeface="Cambria Math" panose="02040503050406030204" pitchFamily="18" charset="0"/>
                        <a:ea typeface="楷体_GB2312" panose="02010600030101010101" charset="-122"/>
                        <a:cs typeface="Times New Roman" panose="02020603050405020304" pitchFamily="18" charset="0"/>
                      </a:rPr>
                      <m:t>若</m:t>
                    </m:r>
                  </m:oMath>
                </a14:m>
                <a:r>
                  <a:rPr lang="zh-CN" altLang="en-US"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把电容元件作为</a:t>
                </a:r>
                <a:r>
                  <a:rPr lang="en-US" altLang="zh-CN"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L1</a:t>
                </a:r>
                <a:r>
                  <a:rPr lang="zh-CN" altLang="en-US"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相，</a:t>
                </a:r>
                <a:endParaRPr lang="en-US" altLang="zh-CN"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endParaRPr>
              </a:p>
              <a:p>
                <a:pPr eaLnBrk="0" hangingPunct="0"/>
                <a:r>
                  <a:rPr lang="zh-CN" altLang="en-US"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则白炽灯泡较亮的一相为</a:t>
                </a:r>
                <a:r>
                  <a:rPr lang="en-US" altLang="zh-CN"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L2</a:t>
                </a:r>
                <a:r>
                  <a:rPr lang="zh-CN" altLang="en-US"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相，</a:t>
                </a:r>
                <a:endParaRPr lang="en-US" altLang="zh-CN"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endParaRPr>
              </a:p>
              <a:p>
                <a:pPr eaLnBrk="0" hangingPunct="0"/>
                <a:r>
                  <a:rPr lang="zh-CN" altLang="en-US"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较暗的一相为</a:t>
                </a:r>
                <a:r>
                  <a:rPr lang="en-US" altLang="zh-CN"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L3</a:t>
                </a:r>
                <a:r>
                  <a:rPr lang="zh-CN" altLang="en-US" sz="2000" b="1" dirty="0">
                    <a:solidFill>
                      <a:srgbClr val="C00000"/>
                    </a:solidFill>
                    <a:latin typeface="等线 Light" panose="02010600030101010101" pitchFamily="2" charset="-122"/>
                    <a:ea typeface="等线 Light" panose="02010600030101010101" pitchFamily="2" charset="-122"/>
                    <a:cs typeface="Times New Roman" panose="02020603050405020304" pitchFamily="18" charset="0"/>
                  </a:rPr>
                  <a:t>相。</a:t>
                </a:r>
              </a:p>
            </p:txBody>
          </p:sp>
        </mc:Choice>
        <mc:Fallback xmlns="">
          <p:sp>
            <p:nvSpPr>
              <p:cNvPr id="142" name="矩形 141"/>
              <p:cNvSpPr>
                <a:spLocks noRot="1" noChangeAspect="1" noMove="1" noResize="1" noEditPoints="1" noAdjustHandles="1" noChangeArrowheads="1" noChangeShapeType="1" noTextEdit="1"/>
              </p:cNvSpPr>
              <p:nvPr/>
            </p:nvSpPr>
            <p:spPr>
              <a:xfrm>
                <a:off x="7749144" y="5804556"/>
                <a:ext cx="3917938" cy="1015663"/>
              </a:xfrm>
              <a:prstGeom prst="rect">
                <a:avLst/>
              </a:prstGeom>
              <a:blipFill rotWithShape="1">
                <a:blip r:embed="rId8"/>
                <a:stretch>
                  <a:fillRect l="-1555" t="-2994" b="-9581"/>
                </a:stretch>
              </a:blipFill>
            </p:spPr>
            <p:txBody>
              <a:bodyPr/>
              <a:lstStyle/>
              <a:p>
                <a:r>
                  <a:rPr lang="zh-CN" altLang="en-US">
                    <a:noFill/>
                  </a:rPr>
                  <a:t> </a:t>
                </a:r>
                <a:endParaRPr lang="zh-CN" altLang="en-US">
                  <a:noFill/>
                </a:endParaRPr>
              </a:p>
            </p:txBody>
          </p:sp>
        </mc:Fallback>
      </mc:AlternateContent>
      <p:grpSp>
        <p:nvGrpSpPr>
          <p:cNvPr id="5" name="组合 4"/>
          <p:cNvGrpSpPr/>
          <p:nvPr/>
        </p:nvGrpSpPr>
        <p:grpSpPr>
          <a:xfrm>
            <a:off x="452299" y="1790291"/>
            <a:ext cx="4599501" cy="2875426"/>
            <a:chOff x="575402" y="1760163"/>
            <a:chExt cx="4572000" cy="2962275"/>
          </a:xfrm>
        </p:grpSpPr>
        <p:pic>
          <p:nvPicPr>
            <p:cNvPr id="2" name="图片 1"/>
            <p:cNvPicPr>
              <a:picLocks noChangeAspect="1"/>
            </p:cNvPicPr>
            <p:nvPr/>
          </p:nvPicPr>
          <p:blipFill>
            <a:blip r:embed="rId9"/>
            <a:stretch>
              <a:fillRect/>
            </a:stretch>
          </p:blipFill>
          <p:spPr>
            <a:xfrm>
              <a:off x="575402" y="1760163"/>
              <a:ext cx="4572000" cy="2962275"/>
            </a:xfrm>
            <a:prstGeom prst="rect">
              <a:avLst/>
            </a:prstGeom>
          </p:spPr>
        </p:pic>
        <p:sp>
          <p:nvSpPr>
            <p:cNvPr id="3" name="文本框 2"/>
            <p:cNvSpPr txBox="1"/>
            <p:nvPr/>
          </p:nvSpPr>
          <p:spPr>
            <a:xfrm>
              <a:off x="1961155" y="4314049"/>
              <a:ext cx="1800493" cy="369332"/>
            </a:xfrm>
            <a:prstGeom prst="rect">
              <a:avLst/>
            </a:prstGeom>
            <a:noFill/>
          </p:spPr>
          <p:txBody>
            <a:bodyPr wrap="none" rtlCol="0">
              <a:spAutoFit/>
            </a:bodyPr>
            <a:lstStyle/>
            <a:p>
              <a:r>
                <a:rPr lang="zh-CN" altLang="en-US" b="1" dirty="0">
                  <a:solidFill>
                    <a:srgbClr val="002060"/>
                  </a:solidFill>
                  <a:latin typeface="等线 Light" panose="02010600030101010101" pitchFamily="2" charset="-122"/>
                  <a:ea typeface="等线 Light" panose="02010600030101010101" pitchFamily="2" charset="-122"/>
                </a:rPr>
                <a:t>相序指示器电路</a:t>
              </a:r>
            </a:p>
          </p:txBody>
        </p:sp>
      </p:grpSp>
      <p:sp>
        <p:nvSpPr>
          <p:cNvPr id="8" name="文本框 7"/>
          <p:cNvSpPr txBox="1"/>
          <p:nvPr/>
        </p:nvSpPr>
        <p:spPr>
          <a:xfrm>
            <a:off x="5515982" y="2153731"/>
            <a:ext cx="1107996" cy="461665"/>
          </a:xfrm>
          <a:prstGeom prst="rect">
            <a:avLst/>
          </a:prstGeom>
          <a:noFill/>
        </p:spPr>
        <p:txBody>
          <a:bodyPr wrap="none" rtlCol="0">
            <a:spAutoFit/>
          </a:bodyPr>
          <a:lstStyle/>
          <a:p>
            <a:r>
              <a:rPr lang="en-US" altLang="zh-CN" sz="2400" dirty="0">
                <a:solidFill>
                  <a:srgbClr val="0070C0"/>
                </a:solidFill>
              </a:rPr>
              <a:t>【</a:t>
            </a:r>
            <a:r>
              <a:rPr lang="zh-CN" altLang="en-US" sz="2400" dirty="0">
                <a:solidFill>
                  <a:srgbClr val="0070C0"/>
                </a:solidFill>
              </a:rPr>
              <a:t>解</a:t>
            </a:r>
            <a:r>
              <a:rPr lang="en-US" altLang="zh-CN" sz="2400" dirty="0">
                <a:solidFill>
                  <a:srgbClr val="0070C0"/>
                </a:solidFill>
              </a:rPr>
              <a:t>】</a:t>
            </a:r>
            <a:endParaRPr lang="zh-CN" altLang="en-US" sz="2400" dirty="0">
              <a:solidFill>
                <a:srgbClr val="0070C0"/>
              </a:solidFill>
            </a:endParaRPr>
          </a:p>
        </p:txBody>
      </p:sp>
      <p:sp>
        <p:nvSpPr>
          <p:cNvPr id="12" name="文本框 11"/>
          <p:cNvSpPr txBox="1"/>
          <p:nvPr/>
        </p:nvSpPr>
        <p:spPr>
          <a:xfrm>
            <a:off x="6740448" y="2178948"/>
            <a:ext cx="4801314" cy="461665"/>
          </a:xfrm>
          <a:prstGeom prst="rect">
            <a:avLst/>
          </a:prstGeom>
          <a:noFill/>
        </p:spPr>
        <p:txBody>
          <a:bodyPr wrap="none" rtlCol="0">
            <a:spAutoFit/>
          </a:bodyPr>
          <a:lstStyle/>
          <a:p>
            <a:r>
              <a:rPr lang="zh-CN" altLang="en-US" sz="2400" b="1" dirty="0">
                <a:solidFill>
                  <a:srgbClr val="0070C0"/>
                </a:solidFill>
                <a:latin typeface="楷体" panose="02010609060101010101" pitchFamily="49" charset="-122"/>
                <a:ea typeface="楷体" panose="02010609060101010101" pitchFamily="49" charset="-122"/>
              </a:rPr>
              <a:t>依据支路电流法可列出下列方程：</a:t>
            </a:r>
          </a:p>
        </p:txBody>
      </p:sp>
      <p:sp>
        <p:nvSpPr>
          <p:cNvPr id="75" name="文本框 74"/>
          <p:cNvSpPr txBox="1"/>
          <p:nvPr/>
        </p:nvSpPr>
        <p:spPr>
          <a:xfrm>
            <a:off x="6542901" y="557150"/>
            <a:ext cx="1763624" cy="461665"/>
          </a:xfrm>
          <a:prstGeom prst="rect">
            <a:avLst/>
          </a:prstGeom>
          <a:noFill/>
        </p:spPr>
        <p:txBody>
          <a:bodyPr wrap="none" rtlCol="0">
            <a:spAutoFit/>
          </a:bodyPr>
          <a:lstStyle/>
          <a:p>
            <a:r>
              <a:rPr lang="en-US" altLang="zh-CN" sz="2400" b="1" dirty="0">
                <a:solidFill>
                  <a:srgbClr val="002060"/>
                </a:solidFill>
              </a:rPr>
              <a:t>【</a:t>
            </a:r>
            <a:r>
              <a:rPr lang="zh-CN" altLang="en-US" sz="2400" b="1" dirty="0">
                <a:solidFill>
                  <a:srgbClr val="002060"/>
                </a:solidFill>
              </a:rPr>
              <a:t>例</a:t>
            </a:r>
            <a:r>
              <a:rPr lang="en-US" altLang="zh-CN" sz="2400" b="1" dirty="0">
                <a:solidFill>
                  <a:srgbClr val="002060"/>
                </a:solidFill>
              </a:rPr>
              <a:t>3-2-2】</a:t>
            </a:r>
            <a:endParaRPr lang="zh-CN" altLang="en-US" sz="2400" b="1" dirty="0">
              <a:solidFill>
                <a:srgbClr val="002060"/>
              </a:solidFill>
            </a:endParaRPr>
          </a:p>
        </p:txBody>
      </p:sp>
      <p:sp>
        <p:nvSpPr>
          <p:cNvPr id="10" name="文本框 9"/>
          <p:cNvSpPr txBox="1"/>
          <p:nvPr/>
        </p:nvSpPr>
        <p:spPr>
          <a:xfrm>
            <a:off x="115581" y="5010315"/>
            <a:ext cx="2031325" cy="830997"/>
          </a:xfrm>
          <a:prstGeom prst="rect">
            <a:avLst/>
          </a:prstGeom>
          <a:noFill/>
        </p:spPr>
        <p:txBody>
          <a:bodyPr wrap="none" rtlCol="0">
            <a:spAutoFit/>
          </a:bodyPr>
          <a:lstStyle/>
          <a:p>
            <a:r>
              <a:rPr lang="zh-CN" altLang="en-US" sz="2400" b="1" dirty="0">
                <a:solidFill>
                  <a:srgbClr val="0070C0"/>
                </a:solidFill>
                <a:latin typeface="楷体" panose="02010609060101010101" pitchFamily="49" charset="-122"/>
                <a:ea typeface="楷体" panose="02010609060101010101" pitchFamily="49" charset="-122"/>
              </a:rPr>
              <a:t>可求得两中点</a:t>
            </a:r>
            <a:endParaRPr lang="en-US" altLang="zh-CN" sz="2400" b="1" dirty="0">
              <a:solidFill>
                <a:srgbClr val="0070C0"/>
              </a:solidFill>
              <a:latin typeface="楷体" panose="02010609060101010101" pitchFamily="49" charset="-122"/>
              <a:ea typeface="楷体" panose="02010609060101010101" pitchFamily="49" charset="-122"/>
            </a:endParaRPr>
          </a:p>
          <a:p>
            <a:r>
              <a:rPr lang="zh-CN" altLang="en-US" sz="2400" b="1" dirty="0">
                <a:solidFill>
                  <a:srgbClr val="0070C0"/>
                </a:solidFill>
                <a:latin typeface="楷体" panose="02010609060101010101" pitchFamily="49" charset="-122"/>
                <a:ea typeface="楷体" panose="02010609060101010101" pitchFamily="49" charset="-122"/>
              </a:rPr>
              <a:t>之间电压为：</a:t>
            </a:r>
          </a:p>
        </p:txBody>
      </p:sp>
      <mc:AlternateContent xmlns:mc="http://schemas.openxmlformats.org/markup-compatibility/2006" xmlns:a14="http://schemas.microsoft.com/office/drawing/2010/main">
        <mc:Choice Requires="a14">
          <p:sp>
            <p:nvSpPr>
              <p:cNvPr id="24" name="矩形 23"/>
              <p:cNvSpPr/>
              <p:nvPr/>
            </p:nvSpPr>
            <p:spPr>
              <a:xfrm>
                <a:off x="2581003" y="6245491"/>
                <a:ext cx="3709926" cy="513474"/>
              </a:xfrm>
              <a:prstGeom prst="rect">
                <a:avLst/>
              </a:prstGeom>
              <a:solidFill>
                <a:srgbClr val="FFCCCC"/>
              </a:solidFill>
              <a:ln w="28575">
                <a:solidFill>
                  <a:srgbClr val="C00000"/>
                </a:solidFill>
              </a:ln>
            </p:spPr>
            <p:txBody>
              <a:bodyPr wrap="none">
                <a:spAutoFit/>
              </a:bodyPr>
              <a:lstStyle/>
              <a:p>
                <a14:m>
                  <m:oMath xmlns:m="http://schemas.openxmlformats.org/officeDocument/2006/math">
                    <m:sSub>
                      <m:sSubPr>
                        <m:ctrlPr>
                          <a:rPr lang="en-US" altLang="zh-CN" sz="2400" b="1" i="1" smtClean="0">
                            <a:solidFill>
                              <a:srgbClr val="002060"/>
                            </a:solidFill>
                            <a:latin typeface="Cambria Math" panose="02040503050406030204" pitchFamily="18" charset="0"/>
                          </a:rPr>
                        </m:ctrlPr>
                      </m:sSubPr>
                      <m:e>
                        <m:acc>
                          <m:accPr>
                            <m:chr m:val="̇"/>
                            <m:ctrlPr>
                              <a:rPr lang="en-US" altLang="zh-CN" sz="2400" b="1" i="1">
                                <a:solidFill>
                                  <a:srgbClr val="002060"/>
                                </a:solidFill>
                                <a:latin typeface="Cambria Math" panose="02040503050406030204" pitchFamily="18" charset="0"/>
                              </a:rPr>
                            </m:ctrlPr>
                          </m:accPr>
                          <m:e>
                            <m:r>
                              <a:rPr lang="en-US" altLang="zh-CN" sz="2400" b="1" i="1">
                                <a:solidFill>
                                  <a:srgbClr val="002060"/>
                                </a:solidFill>
                                <a:latin typeface="Cambria Math" panose="02040503050406030204" pitchFamily="18" charset="0"/>
                              </a:rPr>
                              <m:t>𝑼</m:t>
                            </m:r>
                          </m:e>
                        </m:acc>
                      </m:e>
                      <m:sub>
                        <m:sSub>
                          <m:sSubPr>
                            <m:ctrlPr>
                              <a:rPr lang="en-US" altLang="zh-CN" sz="2400" b="1" i="1">
                                <a:solidFill>
                                  <a:srgbClr val="002060"/>
                                </a:solidFill>
                                <a:latin typeface="Cambria Math" panose="02040503050406030204" pitchFamily="18" charset="0"/>
                              </a:rPr>
                            </m:ctrlPr>
                          </m:sSubPr>
                          <m:e>
                            <m:r>
                              <m:rPr>
                                <m:sty m:val="p"/>
                              </m:rPr>
                              <a:rPr lang="en-US" altLang="zh-CN" sz="2400" b="1" i="1">
                                <a:solidFill>
                                  <a:srgbClr val="002060"/>
                                </a:solidFill>
                                <a:latin typeface="Cambria Math" panose="02040503050406030204" pitchFamily="18" charset="0"/>
                              </a:rPr>
                              <m:t>N</m:t>
                            </m:r>
                          </m:e>
                          <m:sub>
                            <m:r>
                              <a:rPr lang="en-US" altLang="zh-CN" sz="2400" b="1" i="1">
                                <a:solidFill>
                                  <a:srgbClr val="002060"/>
                                </a:solidFill>
                                <a:latin typeface="Cambria Math" panose="02040503050406030204" pitchFamily="18" charset="0"/>
                              </a:rPr>
                              <m:t>2</m:t>
                            </m:r>
                          </m:sub>
                        </m:sSub>
                        <m:sSub>
                          <m:sSubPr>
                            <m:ctrlPr>
                              <a:rPr lang="en-US" altLang="zh-CN" sz="2400" b="1" i="1">
                                <a:solidFill>
                                  <a:srgbClr val="002060"/>
                                </a:solidFill>
                                <a:latin typeface="Cambria Math" panose="02040503050406030204" pitchFamily="18" charset="0"/>
                              </a:rPr>
                            </m:ctrlPr>
                          </m:sSubPr>
                          <m:e>
                            <m:r>
                              <m:rPr>
                                <m:sty m:val="p"/>
                              </m:rPr>
                              <a:rPr lang="en-US" altLang="zh-CN" sz="2400" b="1" i="1">
                                <a:solidFill>
                                  <a:srgbClr val="002060"/>
                                </a:solidFill>
                                <a:latin typeface="Cambria Math" panose="02040503050406030204" pitchFamily="18" charset="0"/>
                              </a:rPr>
                              <m:t>N</m:t>
                            </m:r>
                          </m:e>
                          <m:sub>
                            <m:r>
                              <a:rPr lang="en-US" altLang="zh-CN" sz="2400" b="1" i="1">
                                <a:solidFill>
                                  <a:srgbClr val="002060"/>
                                </a:solidFill>
                                <a:latin typeface="Cambria Math" panose="02040503050406030204" pitchFamily="18" charset="0"/>
                              </a:rPr>
                              <m:t>1</m:t>
                            </m:r>
                          </m:sub>
                        </m:sSub>
                      </m:sub>
                    </m:sSub>
                    <m:r>
                      <a:rPr lang="en-US" altLang="zh-CN" sz="2400" b="1" i="1" smtClean="0">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Cambria Math" panose="02040503050406030204" pitchFamily="18" charset="0"/>
                      </a:rPr>
                      <m:t>0</m:t>
                    </m:r>
                    <m:r>
                      <a:rPr lang="en-US" altLang="zh-CN" sz="2400" b="1" i="1" smtClean="0">
                        <a:solidFill>
                          <a:srgbClr val="002060"/>
                        </a:solidFill>
                        <a:latin typeface="Cambria Math" panose="02040503050406030204" pitchFamily="18" charset="0"/>
                        <a:ea typeface="Cambria Math" panose="02040503050406030204" pitchFamily="18" charset="0"/>
                      </a:rPr>
                      <m:t> →</m:t>
                    </m:r>
                    <m:r>
                      <a:rPr lang="zh-CN" altLang="en-US" sz="2400" b="1" i="1">
                        <a:solidFill>
                          <a:srgbClr val="002060"/>
                        </a:solidFill>
                        <a:latin typeface="Cambria Math" panose="02040503050406030204" pitchFamily="18" charset="0"/>
                        <a:ea typeface="Cambria Math" panose="02040503050406030204" pitchFamily="18" charset="0"/>
                      </a:rPr>
                      <m:t>中</m:t>
                    </m:r>
                    <m:r>
                      <a:rPr lang="zh-CN" altLang="en-US" sz="2400" b="1" i="1" smtClean="0">
                        <a:solidFill>
                          <a:srgbClr val="002060"/>
                        </a:solidFill>
                        <a:latin typeface="Cambria Math" panose="02040503050406030204" pitchFamily="18" charset="0"/>
                        <a:ea typeface="Cambria Math" panose="02040503050406030204" pitchFamily="18" charset="0"/>
                      </a:rPr>
                      <m:t>性</m:t>
                    </m:r>
                  </m:oMath>
                </a14:m>
                <a:r>
                  <a:rPr lang="zh-CN" altLang="en-US" sz="2400" dirty="0"/>
                  <a:t>点位移</a:t>
                </a:r>
              </a:p>
            </p:txBody>
          </p:sp>
        </mc:Choice>
        <mc:Fallback xmlns="">
          <p:sp>
            <p:nvSpPr>
              <p:cNvPr id="24" name="矩形 23"/>
              <p:cNvSpPr>
                <a:spLocks noRot="1" noChangeAspect="1" noMove="1" noResize="1" noEditPoints="1" noAdjustHandles="1" noChangeArrowheads="1" noChangeShapeType="1" noTextEdit="1"/>
              </p:cNvSpPr>
              <p:nvPr/>
            </p:nvSpPr>
            <p:spPr>
              <a:xfrm>
                <a:off x="2581003" y="6245491"/>
                <a:ext cx="3709926" cy="513474"/>
              </a:xfrm>
              <a:prstGeom prst="rect">
                <a:avLst/>
              </a:prstGeom>
              <a:blipFill rotWithShape="1">
                <a:blip r:embed="rId10"/>
                <a:stretch>
                  <a:fillRect t="-7865" b="-11236"/>
                </a:stretch>
              </a:blipFill>
              <a:ln w="28575">
                <a:solidFill>
                  <a:srgbClr val="C00000"/>
                </a:solidFill>
              </a:ln>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75"/>
                                        </p:tgtEl>
                                        <p:attrNameLst>
                                          <p:attrName>style.visibility</p:attrName>
                                        </p:attrNameLst>
                                      </p:cBhvr>
                                      <p:to>
                                        <p:strVal val="visible"/>
                                      </p:to>
                                    </p:set>
                                    <p:anim calcmode="lin" valueType="num">
                                      <p:cBhvr additive="base">
                                        <p:cTn id="14" dur="500" fill="hold"/>
                                        <p:tgtEl>
                                          <p:spTgt spid="75"/>
                                        </p:tgtEl>
                                        <p:attrNameLst>
                                          <p:attrName>ppt_x</p:attrName>
                                        </p:attrNameLst>
                                      </p:cBhvr>
                                      <p:tavLst>
                                        <p:tav tm="0">
                                          <p:val>
                                            <p:strVal val="1+#ppt_w/2"/>
                                          </p:val>
                                        </p:tav>
                                        <p:tav tm="100000">
                                          <p:val>
                                            <p:strVal val="#ppt_x"/>
                                          </p:val>
                                        </p:tav>
                                      </p:tavLst>
                                    </p:anim>
                                    <p:anim calcmode="lin" valueType="num">
                                      <p:cBhvr additive="base">
                                        <p:cTn id="15"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33"/>
                                        </p:tgtEl>
                                        <p:attrNameLst>
                                          <p:attrName>style.visibility</p:attrName>
                                        </p:attrNameLst>
                                      </p:cBhvr>
                                      <p:to>
                                        <p:strVal val="visible"/>
                                      </p:to>
                                    </p:set>
                                    <p:animEffect transition="in" filter="randombar(horizontal)">
                                      <p:cBhvr>
                                        <p:cTn id="20" dur="500"/>
                                        <p:tgtEl>
                                          <p:spTgt spid="133"/>
                                        </p:tgtEl>
                                      </p:cBhvr>
                                    </p:animEffect>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wipe(left)">
                                      <p:cBhvr>
                                        <p:cTn id="45" dur="500"/>
                                        <p:tgtEl>
                                          <p:spTgt spid="1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5"/>
                                        </p:tgtEl>
                                        <p:attrNameLst>
                                          <p:attrName>style.visibility</p:attrName>
                                        </p:attrNameLst>
                                      </p:cBhvr>
                                      <p:to>
                                        <p:strVal val="visible"/>
                                      </p:to>
                                    </p:set>
                                    <p:animEffect transition="in" filter="wipe(left)">
                                      <p:cBhvr>
                                        <p:cTn id="50" dur="500"/>
                                        <p:tgtEl>
                                          <p:spTgt spid="10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0"/>
                                        </p:tgtEl>
                                        <p:attrNameLst>
                                          <p:attrName>style.visibility</p:attrName>
                                        </p:attrNameLst>
                                      </p:cBhvr>
                                      <p:to>
                                        <p:strVal val="visible"/>
                                      </p:to>
                                    </p:set>
                                    <p:animEffect transition="in" filter="wipe(left)">
                                      <p:cBhvr>
                                        <p:cTn id="55" dur="500"/>
                                        <p:tgtEl>
                                          <p:spTgt spid="1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34"/>
                                        </p:tgtEl>
                                        <p:attrNameLst>
                                          <p:attrName>style.visibility</p:attrName>
                                        </p:attrNameLst>
                                      </p:cBhvr>
                                      <p:to>
                                        <p:strVal val="visible"/>
                                      </p:to>
                                    </p:set>
                                    <p:animEffect transition="in" filter="wipe(left)">
                                      <p:cBhvr>
                                        <p:cTn id="60" dur="500"/>
                                        <p:tgtEl>
                                          <p:spTgt spid="134"/>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26"/>
                                        </p:tgtEl>
                                        <p:attrNameLst>
                                          <p:attrName>style.visibility</p:attrName>
                                        </p:attrNameLst>
                                      </p:cBhvr>
                                      <p:to>
                                        <p:strVal val="visible"/>
                                      </p:to>
                                    </p:set>
                                    <p:anim calcmode="lin" valueType="num">
                                      <p:cBhvr additive="base">
                                        <p:cTn id="65" dur="500" fill="hold"/>
                                        <p:tgtEl>
                                          <p:spTgt spid="126"/>
                                        </p:tgtEl>
                                        <p:attrNameLst>
                                          <p:attrName>ppt_x</p:attrName>
                                        </p:attrNameLst>
                                      </p:cBhvr>
                                      <p:tavLst>
                                        <p:tav tm="0">
                                          <p:val>
                                            <p:strVal val="1+#ppt_w/2"/>
                                          </p:val>
                                        </p:tav>
                                        <p:tav tm="100000">
                                          <p:val>
                                            <p:strVal val="#ppt_x"/>
                                          </p:val>
                                        </p:tav>
                                      </p:tavLst>
                                    </p:anim>
                                    <p:anim calcmode="lin" valueType="num">
                                      <p:cBhvr additive="base">
                                        <p:cTn id="66" dur="500" fill="hold"/>
                                        <p:tgtEl>
                                          <p:spTgt spid="126"/>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500" fill="hold"/>
                                        <p:tgtEl>
                                          <p:spTgt spid="10"/>
                                        </p:tgtEl>
                                        <p:attrNameLst>
                                          <p:attrName>ppt_x</p:attrName>
                                        </p:attrNameLst>
                                      </p:cBhvr>
                                      <p:tavLst>
                                        <p:tav tm="0">
                                          <p:val>
                                            <p:strVal val="0-#ppt_w/2"/>
                                          </p:val>
                                        </p:tav>
                                        <p:tav tm="100000">
                                          <p:val>
                                            <p:strVal val="#ppt_x"/>
                                          </p:val>
                                        </p:tav>
                                      </p:tavLst>
                                    </p:anim>
                                    <p:anim calcmode="lin" valueType="num">
                                      <p:cBhvr additive="base">
                                        <p:cTn id="7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1" presetClass="entr" presetSubtype="0" fill="hold" nodeType="clickEffect">
                                  <p:stCondLst>
                                    <p:cond delay="0"/>
                                  </p:stCondLst>
                                  <p:childTnLst>
                                    <p:set>
                                      <p:cBhvr>
                                        <p:cTn id="76" dur="1" fill="hold">
                                          <p:stCondLst>
                                            <p:cond delay="0"/>
                                          </p:stCondLst>
                                        </p:cTn>
                                        <p:tgtEl>
                                          <p:spTgt spid="139"/>
                                        </p:tgtEl>
                                        <p:attrNameLst>
                                          <p:attrName>style.visibility</p:attrName>
                                        </p:attrNameLst>
                                      </p:cBhvr>
                                      <p:to>
                                        <p:strVal val="visible"/>
                                      </p:to>
                                    </p:set>
                                    <p:anim calcmode="lin" valueType="num">
                                      <p:cBhvr>
                                        <p:cTn id="77" dur="1000" fill="hold"/>
                                        <p:tgtEl>
                                          <p:spTgt spid="139"/>
                                        </p:tgtEl>
                                        <p:attrNameLst>
                                          <p:attrName>ppt_w</p:attrName>
                                        </p:attrNameLst>
                                      </p:cBhvr>
                                      <p:tavLst>
                                        <p:tav tm="0">
                                          <p:val>
                                            <p:fltVal val="0"/>
                                          </p:val>
                                        </p:tav>
                                        <p:tav tm="100000">
                                          <p:val>
                                            <p:strVal val="#ppt_w"/>
                                          </p:val>
                                        </p:tav>
                                      </p:tavLst>
                                    </p:anim>
                                    <p:anim calcmode="lin" valueType="num">
                                      <p:cBhvr>
                                        <p:cTn id="78" dur="1000" fill="hold"/>
                                        <p:tgtEl>
                                          <p:spTgt spid="139"/>
                                        </p:tgtEl>
                                        <p:attrNameLst>
                                          <p:attrName>ppt_h</p:attrName>
                                        </p:attrNameLst>
                                      </p:cBhvr>
                                      <p:tavLst>
                                        <p:tav tm="0">
                                          <p:val>
                                            <p:fltVal val="0"/>
                                          </p:val>
                                        </p:tav>
                                        <p:tav tm="100000">
                                          <p:val>
                                            <p:strVal val="#ppt_h"/>
                                          </p:val>
                                        </p:tav>
                                      </p:tavLst>
                                    </p:anim>
                                    <p:anim calcmode="lin" valueType="num">
                                      <p:cBhvr>
                                        <p:cTn id="79" dur="1000" fill="hold"/>
                                        <p:tgtEl>
                                          <p:spTgt spid="139"/>
                                        </p:tgtEl>
                                        <p:attrNameLst>
                                          <p:attrName>style.rotation</p:attrName>
                                        </p:attrNameLst>
                                      </p:cBhvr>
                                      <p:tavLst>
                                        <p:tav tm="0">
                                          <p:val>
                                            <p:fltVal val="90"/>
                                          </p:val>
                                        </p:tav>
                                        <p:tav tm="100000">
                                          <p:val>
                                            <p:fltVal val="0"/>
                                          </p:val>
                                        </p:tav>
                                      </p:tavLst>
                                    </p:anim>
                                    <p:animEffect transition="in" filter="fade">
                                      <p:cBhvr>
                                        <p:cTn id="80" dur="1000"/>
                                        <p:tgtEl>
                                          <p:spTgt spid="139"/>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1000"/>
                                        <p:tgtEl>
                                          <p:spTgt spid="24"/>
                                        </p:tgtEl>
                                      </p:cBhvr>
                                    </p:animEffect>
                                    <p:anim calcmode="lin" valueType="num">
                                      <p:cBhvr>
                                        <p:cTn id="86" dur="1000" fill="hold"/>
                                        <p:tgtEl>
                                          <p:spTgt spid="24"/>
                                        </p:tgtEl>
                                        <p:attrNameLst>
                                          <p:attrName>ppt_x</p:attrName>
                                        </p:attrNameLst>
                                      </p:cBhvr>
                                      <p:tavLst>
                                        <p:tav tm="0">
                                          <p:val>
                                            <p:strVal val="#ppt_x"/>
                                          </p:val>
                                        </p:tav>
                                        <p:tav tm="100000">
                                          <p:val>
                                            <p:strVal val="#ppt_x"/>
                                          </p:val>
                                        </p:tav>
                                      </p:tavLst>
                                    </p:anim>
                                    <p:anim calcmode="lin" valueType="num">
                                      <p:cBhvr>
                                        <p:cTn id="8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41"/>
                                        </p:tgtEl>
                                        <p:attrNameLst>
                                          <p:attrName>style.visibility</p:attrName>
                                        </p:attrNameLst>
                                      </p:cBhvr>
                                      <p:to>
                                        <p:strVal val="visible"/>
                                      </p:to>
                                    </p:set>
                                    <p:animEffect transition="in" filter="wipe(left)">
                                      <p:cBhvr>
                                        <p:cTn id="92" dur="500"/>
                                        <p:tgtEl>
                                          <p:spTgt spid="141"/>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nodeType="clickEffect">
                                  <p:stCondLst>
                                    <p:cond delay="0"/>
                                  </p:stCondLst>
                                  <p:childTnLst>
                                    <p:set>
                                      <p:cBhvr>
                                        <p:cTn id="96" dur="1" fill="hold">
                                          <p:stCondLst>
                                            <p:cond delay="0"/>
                                          </p:stCondLst>
                                        </p:cTn>
                                        <p:tgtEl>
                                          <p:spTgt spid="140"/>
                                        </p:tgtEl>
                                        <p:attrNameLst>
                                          <p:attrName>style.visibility</p:attrName>
                                        </p:attrNameLst>
                                      </p:cBhvr>
                                      <p:to>
                                        <p:strVal val="visible"/>
                                      </p:to>
                                    </p:set>
                                    <p:animEffect transition="in" filter="circle(in)">
                                      <p:cBhvr>
                                        <p:cTn id="97" dur="2000"/>
                                        <p:tgtEl>
                                          <p:spTgt spid="140"/>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grpId="0" nodeType="clickEffect">
                                  <p:stCondLst>
                                    <p:cond delay="0"/>
                                  </p:stCondLst>
                                  <p:childTnLst>
                                    <p:set>
                                      <p:cBhvr>
                                        <p:cTn id="101" dur="1" fill="hold">
                                          <p:stCondLst>
                                            <p:cond delay="0"/>
                                          </p:stCondLst>
                                        </p:cTn>
                                        <p:tgtEl>
                                          <p:spTgt spid="142"/>
                                        </p:tgtEl>
                                        <p:attrNameLst>
                                          <p:attrName>style.visibility</p:attrName>
                                        </p:attrNameLst>
                                      </p:cBhvr>
                                      <p:to>
                                        <p:strVal val="visible"/>
                                      </p:to>
                                    </p:set>
                                    <p:animEffect transition="in" filter="fade">
                                      <p:cBhvr>
                                        <p:cTn id="102" dur="1000"/>
                                        <p:tgtEl>
                                          <p:spTgt spid="142"/>
                                        </p:tgtEl>
                                      </p:cBhvr>
                                    </p:animEffect>
                                    <p:anim calcmode="lin" valueType="num">
                                      <p:cBhvr>
                                        <p:cTn id="103" dur="1000" fill="hold"/>
                                        <p:tgtEl>
                                          <p:spTgt spid="142"/>
                                        </p:tgtEl>
                                        <p:attrNameLst>
                                          <p:attrName>ppt_x</p:attrName>
                                        </p:attrNameLst>
                                      </p:cBhvr>
                                      <p:tavLst>
                                        <p:tav tm="0">
                                          <p:val>
                                            <p:strVal val="#ppt_x"/>
                                          </p:val>
                                        </p:tav>
                                        <p:tav tm="100000">
                                          <p:val>
                                            <p:strVal val="#ppt_x"/>
                                          </p:val>
                                        </p:tav>
                                      </p:tavLst>
                                    </p:anim>
                                    <p:anim calcmode="lin" valueType="num">
                                      <p:cBhvr>
                                        <p:cTn id="104"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5" grpId="0"/>
      <p:bldP spid="125" grpId="0"/>
      <p:bldP spid="126" grpId="0" animBg="1"/>
      <p:bldP spid="130" grpId="0"/>
      <p:bldP spid="133" grpId="0"/>
      <p:bldP spid="134" grpId="0"/>
      <p:bldP spid="141" grpId="0" animBg="1"/>
      <p:bldP spid="142" grpId="0"/>
      <p:bldP spid="8" grpId="0"/>
      <p:bldP spid="12" grpId="0"/>
      <p:bldP spid="75" grpId="0"/>
      <p:bldP spid="10" grpId="0"/>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8063182" y="1771806"/>
            <a:ext cx="415101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002060"/>
                </a:solidFill>
                <a:latin typeface="仿宋" panose="02010609060101010101" pitchFamily="49" charset="-122"/>
                <a:ea typeface="仿宋" panose="02010609060101010101" pitchFamily="49" charset="-122"/>
              </a:rPr>
              <a:t>设对称三相电源为</a:t>
            </a:r>
            <a:r>
              <a:rPr lang="en-US" altLang="zh-CN" sz="2400" b="1" dirty="0">
                <a:solidFill>
                  <a:srgbClr val="002060"/>
                </a:solidFill>
                <a:latin typeface="仿宋" panose="02010609060101010101" pitchFamily="49" charset="-122"/>
                <a:ea typeface="仿宋" panose="02010609060101010101" pitchFamily="49" charset="-122"/>
              </a:rPr>
              <a:t>380/220V</a:t>
            </a:r>
            <a:r>
              <a:rPr lang="zh-CN" altLang="en-US" sz="2400" b="1" dirty="0">
                <a:solidFill>
                  <a:srgbClr val="002060"/>
                </a:solidFill>
                <a:latin typeface="仿宋" panose="02010609060101010101" pitchFamily="49" charset="-122"/>
                <a:ea typeface="仿宋" panose="02010609060101010101" pitchFamily="49" charset="-122"/>
              </a:rPr>
              <a:t>，</a:t>
            </a:r>
            <a:r>
              <a:rPr lang="zh-CN" altLang="zh-CN" sz="2400" b="1" dirty="0">
                <a:solidFill>
                  <a:srgbClr val="002060"/>
                </a:solidFill>
                <a:latin typeface="仿宋" panose="02010609060101010101" pitchFamily="49" charset="-122"/>
                <a:ea typeface="仿宋" panose="02010609060101010101" pitchFamily="49" charset="-122"/>
              </a:rPr>
              <a:t>照明电路能否采用三相三线制供电方式？</a:t>
            </a:r>
            <a:r>
              <a:rPr lang="zh-CN" altLang="en-US" sz="2400" b="1" dirty="0">
                <a:solidFill>
                  <a:srgbClr val="002060"/>
                </a:solidFill>
                <a:latin typeface="仿宋" panose="02010609060101010101" pitchFamily="49" charset="-122"/>
                <a:ea typeface="仿宋" panose="02010609060101010101" pitchFamily="49" charset="-122"/>
              </a:rPr>
              <a:t>试以白炽灯额定电压为</a:t>
            </a:r>
            <a:r>
              <a:rPr lang="en-US" altLang="zh-CN" sz="2400" b="1" dirty="0">
                <a:solidFill>
                  <a:srgbClr val="002060"/>
                </a:solidFill>
                <a:latin typeface="仿宋" panose="02010609060101010101" pitchFamily="49" charset="-122"/>
                <a:ea typeface="仿宋" panose="02010609060101010101" pitchFamily="49" charset="-122"/>
              </a:rPr>
              <a:t>220V</a:t>
            </a:r>
            <a:r>
              <a:rPr lang="zh-CN" altLang="en-US" sz="2400" b="1" dirty="0">
                <a:solidFill>
                  <a:srgbClr val="002060"/>
                </a:solidFill>
                <a:latin typeface="仿宋" panose="02010609060101010101" pitchFamily="49" charset="-122"/>
                <a:ea typeface="仿宋" panose="02010609060101010101" pitchFamily="49" charset="-122"/>
              </a:rPr>
              <a:t>为例分析。</a:t>
            </a:r>
            <a:endParaRPr lang="zh-CN" altLang="zh-CN" sz="2400" b="1" dirty="0">
              <a:solidFill>
                <a:srgbClr val="002060"/>
              </a:solidFill>
              <a:latin typeface="仿宋" panose="02010609060101010101" pitchFamily="49" charset="-122"/>
              <a:ea typeface="仿宋" panose="02010609060101010101" pitchFamily="49" charset="-122"/>
            </a:endParaRPr>
          </a:p>
        </p:txBody>
      </p:sp>
      <p:grpSp>
        <p:nvGrpSpPr>
          <p:cNvPr id="6" name="Group 10"/>
          <p:cNvGrpSpPr/>
          <p:nvPr/>
        </p:nvGrpSpPr>
        <p:grpSpPr bwMode="auto">
          <a:xfrm>
            <a:off x="8697492" y="579031"/>
            <a:ext cx="2736081" cy="955675"/>
            <a:chOff x="0" y="-8"/>
            <a:chExt cx="1370" cy="344"/>
          </a:xfrm>
        </p:grpSpPr>
        <p:sp>
          <p:nvSpPr>
            <p:cNvPr id="7" name="Rectangle 11"/>
            <p:cNvSpPr>
              <a:spLocks noChangeArrowheads="1"/>
            </p:cNvSpPr>
            <p:nvPr/>
          </p:nvSpPr>
          <p:spPr bwMode="auto">
            <a:xfrm>
              <a:off x="0" y="-8"/>
              <a:ext cx="1370" cy="344"/>
            </a:xfrm>
            <a:prstGeom prst="rect">
              <a:avLst/>
            </a:prstGeom>
            <a:solidFill>
              <a:srgbClr val="FFFFCC"/>
            </a:solidFill>
            <a:ln w="9525">
              <a:solidFill>
                <a:srgbClr val="009900"/>
              </a:solidFill>
              <a:miter lim="800000"/>
            </a:ln>
          </p:spPr>
          <p:txBody>
            <a:bodyPr wrap="none" anchor="ctr"/>
            <a:lstStyle/>
            <a:p>
              <a:pPr eaLnBrk="0" hangingPunct="0">
                <a:spcBef>
                  <a:spcPct val="50000"/>
                </a:spcBef>
              </a:pPr>
              <a:endParaRPr lang="zh-CN" altLang="en-US">
                <a:latin typeface="Times New Roman" panose="02020603050405020304" pitchFamily="18" charset="0"/>
              </a:endParaRPr>
            </a:p>
          </p:txBody>
        </p:sp>
        <p:graphicFrame>
          <p:nvGraphicFramePr>
            <p:cNvPr id="8" name="Object 12"/>
            <p:cNvGraphicFramePr/>
            <p:nvPr/>
          </p:nvGraphicFramePr>
          <p:xfrm>
            <a:off x="31" y="51"/>
            <a:ext cx="472" cy="247"/>
          </p:xfrm>
          <a:graphic>
            <a:graphicData uri="http://schemas.openxmlformats.org/presentationml/2006/ole">
              <mc:AlternateContent xmlns:mc="http://schemas.openxmlformats.org/markup-compatibility/2006">
                <mc:Choice xmlns:v="urn:schemas-microsoft-com:vml" Requires="v">
                  <p:oleObj spid="_x0000_s146519" r:id="rId3" imgW="3660775" imgH="3204845" progId="">
                    <p:embed/>
                  </p:oleObj>
                </mc:Choice>
                <mc:Fallback>
                  <p:oleObj r:id="rId3" imgW="3660775" imgH="3204845" progId="">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 y="51"/>
                          <a:ext cx="472" cy="247"/>
                        </a:xfrm>
                        <a:prstGeom prst="rect">
                          <a:avLst/>
                        </a:prstGeom>
                        <a:noFill/>
                        <a:ln>
                          <a:noFill/>
                        </a:ln>
                      </p:spPr>
                    </p:pic>
                  </p:oleObj>
                </mc:Fallback>
              </mc:AlternateContent>
            </a:graphicData>
          </a:graphic>
        </p:graphicFrame>
        <p:sp>
          <p:nvSpPr>
            <p:cNvPr id="9" name="Rectangle 13"/>
            <p:cNvSpPr>
              <a:spLocks noChangeArrowheads="1"/>
            </p:cNvSpPr>
            <p:nvPr/>
          </p:nvSpPr>
          <p:spPr bwMode="auto">
            <a:xfrm>
              <a:off x="483" y="81"/>
              <a:ext cx="8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zh-CN" altLang="en-US" sz="2400" dirty="0">
                  <a:solidFill>
                    <a:srgbClr val="FF0033"/>
                  </a:solidFill>
                  <a:latin typeface="华文彩云" panose="02010800040101010101" pitchFamily="2" charset="-122"/>
                  <a:ea typeface="华文彩云" panose="02010800040101010101" pitchFamily="2" charset="-122"/>
                </a:rPr>
                <a:t>问题与讨论</a:t>
              </a:r>
            </a:p>
          </p:txBody>
        </p:sp>
      </p:grpSp>
      <p:sp>
        <p:nvSpPr>
          <p:cNvPr id="10" name="文本框 9"/>
          <p:cNvSpPr txBox="1"/>
          <p:nvPr/>
        </p:nvSpPr>
        <p:spPr>
          <a:xfrm>
            <a:off x="3239605" y="23931"/>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grpSp>
        <p:nvGrpSpPr>
          <p:cNvPr id="4" name="组合 3"/>
          <p:cNvGrpSpPr/>
          <p:nvPr/>
        </p:nvGrpSpPr>
        <p:grpSpPr>
          <a:xfrm>
            <a:off x="1209647" y="579031"/>
            <a:ext cx="7231107" cy="864359"/>
            <a:chOff x="4448132" y="1363124"/>
            <a:chExt cx="7231107" cy="864359"/>
          </a:xfrm>
        </p:grpSpPr>
        <p:sp>
          <p:nvSpPr>
            <p:cNvPr id="13" name="Text Box 3"/>
            <p:cNvSpPr txBox="1">
              <a:spLocks noChangeArrowheads="1"/>
            </p:cNvSpPr>
            <p:nvPr/>
          </p:nvSpPr>
          <p:spPr bwMode="auto">
            <a:xfrm>
              <a:off x="4448132" y="1363124"/>
              <a:ext cx="66816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FF0000"/>
                  </a:solidFill>
                  <a:latin typeface="等线" panose="02010600030101010101" charset="-122"/>
                  <a:ea typeface="等线" panose="02010600030101010101" charset="-122"/>
                </a:rPr>
                <a:t>▲正常情况下，</a:t>
              </a:r>
              <a:r>
                <a:rPr lang="zh-CN" altLang="en-US" sz="2400" b="1" dirty="0">
                  <a:solidFill>
                    <a:srgbClr val="002060"/>
                  </a:solidFill>
                  <a:latin typeface="等线" panose="02010600030101010101" charset="-122"/>
                  <a:ea typeface="等线" panose="02010600030101010101" charset="-122"/>
                </a:rPr>
                <a:t>三相四线制，中线阻抗约为零。</a:t>
              </a:r>
            </a:p>
          </p:txBody>
        </p:sp>
        <p:sp>
          <p:nvSpPr>
            <p:cNvPr id="14" name="Text Box 4"/>
            <p:cNvSpPr txBox="1">
              <a:spLocks noChangeArrowheads="1"/>
            </p:cNvSpPr>
            <p:nvPr/>
          </p:nvSpPr>
          <p:spPr bwMode="auto">
            <a:xfrm>
              <a:off x="4767261" y="1765818"/>
              <a:ext cx="69119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2400" b="1" dirty="0">
                  <a:solidFill>
                    <a:srgbClr val="002060"/>
                  </a:solidFill>
                  <a:latin typeface="等线" panose="02010600030101010101" charset="-122"/>
                  <a:ea typeface="等线" panose="02010600030101010101" charset="-122"/>
                </a:rPr>
                <a:t>每相负载的工作情况没有相互联系，相对独立。</a:t>
              </a:r>
            </a:p>
          </p:txBody>
        </p:sp>
      </p:grpSp>
      <p:sp>
        <p:nvSpPr>
          <p:cNvPr id="26" name="Text Box 38"/>
          <p:cNvSpPr txBox="1">
            <a:spLocks noChangeArrowheads="1"/>
          </p:cNvSpPr>
          <p:nvPr/>
        </p:nvSpPr>
        <p:spPr bwMode="auto">
          <a:xfrm>
            <a:off x="2681306" y="3975097"/>
            <a:ext cx="759832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latin typeface="Times New Roman" panose="02020603050405020304" pitchFamily="18" charset="0"/>
              </a:rPr>
              <a:t>假设</a:t>
            </a:r>
            <a:r>
              <a:rPr lang="zh-CN" altLang="en-US" sz="2400" b="1" dirty="0">
                <a:solidFill>
                  <a:srgbClr val="FF0000"/>
                </a:solidFill>
                <a:latin typeface="Times New Roman" panose="02020603050405020304" pitchFamily="18" charset="0"/>
              </a:rPr>
              <a:t>中线断了</a:t>
            </a:r>
            <a:r>
              <a:rPr lang="en-US" altLang="zh-CN" sz="2400" b="1" dirty="0">
                <a:solidFill>
                  <a:srgbClr val="FF0000"/>
                </a:solidFill>
                <a:latin typeface="Times New Roman" panose="02020603050405020304" pitchFamily="18" charset="0"/>
                <a:ea typeface="华文琥珀" panose="02010800040101010101" pitchFamily="2" charset="-122"/>
              </a:rPr>
              <a:t>→</a:t>
            </a:r>
            <a:r>
              <a:rPr lang="zh-CN" altLang="en-US" sz="2400" b="1" dirty="0">
                <a:solidFill>
                  <a:srgbClr val="C00000"/>
                </a:solidFill>
                <a:latin typeface="Times New Roman" panose="02020603050405020304" pitchFamily="18" charset="0"/>
              </a:rPr>
              <a:t>三相三线制</a:t>
            </a:r>
            <a:r>
              <a:rPr lang="en-US" altLang="zh-CN" sz="2400" dirty="0">
                <a:latin typeface="Times New Roman" panose="02020603050405020304" pitchFamily="18" charset="0"/>
              </a:rPr>
              <a:t>,  </a:t>
            </a:r>
            <a:r>
              <a:rPr lang="zh-CN" altLang="en-US" sz="2400" b="1" dirty="0">
                <a:latin typeface="Times New Roman" panose="02020603050405020304" pitchFamily="18" charset="0"/>
              </a:rPr>
              <a:t>且</a:t>
            </a:r>
            <a:r>
              <a:rPr lang="en-US" altLang="zh-CN" sz="2400" b="1" dirty="0">
                <a:latin typeface="Times New Roman" panose="02020603050405020304" pitchFamily="18" charset="0"/>
              </a:rPr>
              <a:t>U</a:t>
            </a:r>
            <a:r>
              <a:rPr lang="zh-CN" altLang="en-US" sz="2400" b="1" dirty="0">
                <a:latin typeface="Times New Roman" panose="02020603050405020304" pitchFamily="18" charset="0"/>
              </a:rPr>
              <a:t>相电灯没有接入电路</a:t>
            </a:r>
            <a:endParaRPr lang="en-US" altLang="zh-CN" sz="2400" b="1" dirty="0">
              <a:latin typeface="Times New Roman" panose="02020603050405020304" pitchFamily="18" charset="0"/>
            </a:endParaRPr>
          </a:p>
          <a:p>
            <a:r>
              <a:rPr lang="en-US" altLang="zh-CN" sz="2400" dirty="0">
                <a:latin typeface="Times New Roman" panose="02020603050405020304" pitchFamily="18" charset="0"/>
                <a:ea typeface="华文琥珀" panose="02010800040101010101" pitchFamily="2" charset="-122"/>
              </a:rPr>
              <a:t>→</a:t>
            </a:r>
            <a:r>
              <a:rPr lang="zh-CN" altLang="en-US" sz="2400" b="1" dirty="0">
                <a:solidFill>
                  <a:srgbClr val="0000FF"/>
                </a:solidFill>
                <a:latin typeface="Times New Roman" panose="02020603050405020304" pitchFamily="18" charset="0"/>
              </a:rPr>
              <a:t>三相负载不对称，则会产生什么现象？</a:t>
            </a:r>
            <a:endParaRPr lang="en-US" altLang="zh-CN" sz="2400" b="1" dirty="0">
              <a:solidFill>
                <a:srgbClr val="0000FF"/>
              </a:solidFill>
              <a:latin typeface="Times New Roman" panose="02020603050405020304" pitchFamily="18" charset="0"/>
            </a:endParaRPr>
          </a:p>
        </p:txBody>
      </p:sp>
      <p:sp>
        <p:nvSpPr>
          <p:cNvPr id="27" name="Text Box 51"/>
          <p:cNvSpPr txBox="1">
            <a:spLocks noChangeArrowheads="1"/>
          </p:cNvSpPr>
          <p:nvPr/>
        </p:nvSpPr>
        <p:spPr bwMode="auto">
          <a:xfrm>
            <a:off x="9161843" y="4958349"/>
            <a:ext cx="30235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00FF"/>
                </a:solidFill>
                <a:latin typeface="等线" panose="02010600030101010101" charset="-122"/>
                <a:ea typeface="等线" panose="02010600030101010101" charset="-122"/>
              </a:rPr>
              <a:t>负载中性点</a:t>
            </a:r>
            <a:r>
              <a:rPr lang="en-US" altLang="zh-CN" sz="2400" b="1" dirty="0">
                <a:solidFill>
                  <a:srgbClr val="FF0000"/>
                </a:solidFill>
                <a:latin typeface="等线" panose="02010600030101010101" charset="-122"/>
                <a:ea typeface="等线" panose="02010600030101010101" charset="-122"/>
              </a:rPr>
              <a:t>N’</a:t>
            </a:r>
            <a:r>
              <a:rPr lang="zh-CN" altLang="en-US" sz="2400" b="1" dirty="0">
                <a:solidFill>
                  <a:srgbClr val="0000FF"/>
                </a:solidFill>
                <a:latin typeface="等线" panose="02010600030101010101" charset="-122"/>
                <a:ea typeface="等线" panose="02010600030101010101" charset="-122"/>
              </a:rPr>
              <a:t>位移，</a:t>
            </a:r>
            <a:endParaRPr lang="en-US" altLang="zh-CN" sz="2400" b="1" dirty="0">
              <a:solidFill>
                <a:srgbClr val="0000FF"/>
              </a:solidFill>
              <a:latin typeface="等线" panose="02010600030101010101" charset="-122"/>
              <a:ea typeface="等线" panose="02010600030101010101" charset="-122"/>
            </a:endParaRPr>
          </a:p>
          <a:p>
            <a:r>
              <a:rPr lang="zh-CN" altLang="en-US" sz="2400" dirty="0">
                <a:solidFill>
                  <a:srgbClr val="0000FF"/>
                </a:solidFill>
                <a:latin typeface="等线" panose="02010600030101010101" charset="-122"/>
                <a:ea typeface="等线" panose="02010600030101010101" charset="-122"/>
              </a:rPr>
              <a:t>灯泡工作电压</a:t>
            </a:r>
            <a:r>
              <a:rPr lang="en-US" altLang="zh-CN" sz="2400" b="1" dirty="0">
                <a:solidFill>
                  <a:srgbClr val="FF0000"/>
                </a:solidFill>
                <a:latin typeface="等线" panose="02010600030101010101" charset="-122"/>
                <a:ea typeface="等线" panose="02010600030101010101" charset="-122"/>
              </a:rPr>
              <a:t>190V</a:t>
            </a:r>
            <a:r>
              <a:rPr lang="zh-CN" altLang="en-US" sz="2400" dirty="0">
                <a:solidFill>
                  <a:srgbClr val="0000FF"/>
                </a:solidFill>
                <a:latin typeface="等线" panose="02010600030101010101" charset="-122"/>
                <a:ea typeface="等线" panose="02010600030101010101" charset="-122"/>
              </a:rPr>
              <a:t>，</a:t>
            </a:r>
            <a:endParaRPr lang="en-US" altLang="zh-CN" sz="2400" dirty="0">
              <a:solidFill>
                <a:srgbClr val="0000FF"/>
              </a:solidFill>
              <a:latin typeface="等线" panose="02010600030101010101" charset="-122"/>
              <a:ea typeface="等线" panose="02010600030101010101" charset="-122"/>
            </a:endParaRPr>
          </a:p>
          <a:p>
            <a:r>
              <a:rPr lang="zh-CN" altLang="en-US" sz="2400" dirty="0">
                <a:solidFill>
                  <a:srgbClr val="0000FF"/>
                </a:solidFill>
                <a:latin typeface="等线" panose="02010600030101010101" charset="-122"/>
                <a:ea typeface="等线" panose="02010600030101010101" charset="-122"/>
              </a:rPr>
              <a:t>灯光昏暗。</a:t>
            </a:r>
          </a:p>
        </p:txBody>
      </p:sp>
      <p:grpSp>
        <p:nvGrpSpPr>
          <p:cNvPr id="73" name="Group 215"/>
          <p:cNvGrpSpPr/>
          <p:nvPr/>
        </p:nvGrpSpPr>
        <p:grpSpPr bwMode="auto">
          <a:xfrm>
            <a:off x="662031" y="4676770"/>
            <a:ext cx="3298601" cy="1970897"/>
            <a:chOff x="-107" y="18"/>
            <a:chExt cx="2411" cy="1334"/>
          </a:xfrm>
        </p:grpSpPr>
        <p:sp>
          <p:nvSpPr>
            <p:cNvPr id="74" name="Line 170"/>
            <p:cNvSpPr>
              <a:spLocks noChangeShapeType="1"/>
            </p:cNvSpPr>
            <p:nvPr/>
          </p:nvSpPr>
          <p:spPr bwMode="auto">
            <a:xfrm>
              <a:off x="1752" y="168"/>
              <a:ext cx="0" cy="576"/>
            </a:xfrm>
            <a:prstGeom prst="line">
              <a:avLst/>
            </a:prstGeom>
            <a:noFill/>
            <a:ln w="19050">
              <a:solidFill>
                <a:schemeClr val="tx1"/>
              </a:solidFill>
              <a:round/>
              <a:tailEnd type="oval"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cxnSp>
          <p:nvCxnSpPr>
            <p:cNvPr id="75" name="AutoShape 171"/>
            <p:cNvCxnSpPr>
              <a:cxnSpLocks noChangeShapeType="1"/>
            </p:cNvCxnSpPr>
            <p:nvPr/>
          </p:nvCxnSpPr>
          <p:spPr bwMode="auto">
            <a:xfrm>
              <a:off x="1752" y="750"/>
              <a:ext cx="552" cy="283"/>
            </a:xfrm>
            <a:prstGeom prst="straightConnector1">
              <a:avLst/>
            </a:prstGeom>
            <a:noFill/>
            <a:ln w="19050">
              <a:solidFill>
                <a:schemeClr val="tx1"/>
              </a:solidFill>
              <a:round/>
            </a:ln>
            <a:extLst>
              <a:ext uri="{909E8E84-426E-40DD-AFC4-6F175D3DCCD1}">
                <a14:hiddenFill xmlns:a14="http://schemas.microsoft.com/office/drawing/2010/main">
                  <a:noFill/>
                </a14:hiddenFill>
              </a:ext>
            </a:extLst>
          </p:spPr>
        </p:cxnSp>
        <p:cxnSp>
          <p:nvCxnSpPr>
            <p:cNvPr id="76" name="AutoShape 172"/>
            <p:cNvCxnSpPr>
              <a:cxnSpLocks noChangeShapeType="1"/>
            </p:cNvCxnSpPr>
            <p:nvPr/>
          </p:nvCxnSpPr>
          <p:spPr bwMode="auto">
            <a:xfrm flipV="1">
              <a:off x="1200" y="750"/>
              <a:ext cx="552" cy="283"/>
            </a:xfrm>
            <a:prstGeom prst="straightConnector1">
              <a:avLst/>
            </a:prstGeom>
            <a:noFill/>
            <a:ln w="19050">
              <a:solidFill>
                <a:schemeClr val="tx1"/>
              </a:solidFill>
              <a:round/>
            </a:ln>
            <a:extLst>
              <a:ext uri="{909E8E84-426E-40DD-AFC4-6F175D3DCCD1}">
                <a14:hiddenFill xmlns:a14="http://schemas.microsoft.com/office/drawing/2010/main">
                  <a:noFill/>
                </a14:hiddenFill>
              </a:ext>
            </a:extLst>
          </p:spPr>
        </p:cxnSp>
        <p:sp>
          <p:nvSpPr>
            <p:cNvPr id="77" name="Line 173"/>
            <p:cNvSpPr>
              <a:spLocks noChangeShapeType="1"/>
            </p:cNvSpPr>
            <p:nvPr/>
          </p:nvSpPr>
          <p:spPr bwMode="auto">
            <a:xfrm flipH="1">
              <a:off x="891" y="168"/>
              <a:ext cx="86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8" name="Line 175"/>
            <p:cNvSpPr>
              <a:spLocks noChangeShapeType="1"/>
            </p:cNvSpPr>
            <p:nvPr/>
          </p:nvSpPr>
          <p:spPr bwMode="auto">
            <a:xfrm flipH="1">
              <a:off x="288" y="168"/>
              <a:ext cx="38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9" name="Text Box 176"/>
            <p:cNvSpPr txBox="1">
              <a:spLocks noChangeArrowheads="1"/>
            </p:cNvSpPr>
            <p:nvPr/>
          </p:nvSpPr>
          <p:spPr bwMode="auto">
            <a:xfrm>
              <a:off x="-64" y="18"/>
              <a:ext cx="30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rPr>
                <a:t>U1</a:t>
              </a:r>
              <a:endParaRPr lang="zh-CN" altLang="en-US" b="1" dirty="0">
                <a:solidFill>
                  <a:srgbClr val="FF0000"/>
                </a:solidFill>
              </a:endParaRPr>
            </a:p>
          </p:txBody>
        </p:sp>
        <p:sp>
          <p:nvSpPr>
            <p:cNvPr id="80" name="Text Box 177"/>
            <p:cNvSpPr txBox="1">
              <a:spLocks noChangeArrowheads="1"/>
            </p:cNvSpPr>
            <p:nvPr/>
          </p:nvSpPr>
          <p:spPr bwMode="auto">
            <a:xfrm>
              <a:off x="-72" y="1119"/>
              <a:ext cx="31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Times New Roman" panose="02020603050405020304" pitchFamily="18" charset="0"/>
                </a:rPr>
                <a:t>V1</a:t>
              </a:r>
            </a:p>
          </p:txBody>
        </p:sp>
        <p:sp>
          <p:nvSpPr>
            <p:cNvPr id="81" name="Text Box 178"/>
            <p:cNvSpPr txBox="1">
              <a:spLocks noChangeArrowheads="1"/>
            </p:cNvSpPr>
            <p:nvPr/>
          </p:nvSpPr>
          <p:spPr bwMode="auto">
            <a:xfrm>
              <a:off x="-107" y="814"/>
              <a:ext cx="35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Times New Roman" panose="02020603050405020304" pitchFamily="18" charset="0"/>
                </a:rPr>
                <a:t>W1</a:t>
              </a:r>
            </a:p>
          </p:txBody>
        </p:sp>
        <p:sp>
          <p:nvSpPr>
            <p:cNvPr id="82" name="Line 180"/>
            <p:cNvSpPr>
              <a:spLocks noChangeShapeType="1"/>
            </p:cNvSpPr>
            <p:nvPr/>
          </p:nvSpPr>
          <p:spPr bwMode="auto">
            <a:xfrm flipH="1">
              <a:off x="288" y="1272"/>
              <a:ext cx="2016"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3" name="Line 182"/>
            <p:cNvSpPr>
              <a:spLocks noChangeShapeType="1"/>
            </p:cNvSpPr>
            <p:nvPr/>
          </p:nvSpPr>
          <p:spPr bwMode="auto">
            <a:xfrm>
              <a:off x="2304" y="1032"/>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4" name="Line 183"/>
            <p:cNvSpPr>
              <a:spLocks noChangeShapeType="1"/>
            </p:cNvSpPr>
            <p:nvPr/>
          </p:nvSpPr>
          <p:spPr bwMode="auto">
            <a:xfrm flipH="1">
              <a:off x="288" y="1030"/>
              <a:ext cx="912" cy="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5" name="Group 185"/>
            <p:cNvGrpSpPr/>
            <p:nvPr/>
          </p:nvGrpSpPr>
          <p:grpSpPr bwMode="auto">
            <a:xfrm>
              <a:off x="1634" y="316"/>
              <a:ext cx="227" cy="227"/>
              <a:chOff x="0" y="0"/>
              <a:chExt cx="277" cy="272"/>
            </a:xfrm>
          </p:grpSpPr>
          <p:sp>
            <p:nvSpPr>
              <p:cNvPr id="101" name="Oval 186"/>
              <p:cNvSpPr>
                <a:spLocks noChangeArrowheads="1"/>
              </p:cNvSpPr>
              <p:nvPr/>
            </p:nvSpPr>
            <p:spPr bwMode="auto">
              <a:xfrm>
                <a:off x="5" y="0"/>
                <a:ext cx="272" cy="272"/>
              </a:xfrm>
              <a:prstGeom prst="ellipse">
                <a:avLst/>
              </a:prstGeom>
              <a:solidFill>
                <a:schemeClr val="accent1"/>
              </a:solidFill>
              <a:ln w="28575">
                <a:solidFill>
                  <a:schemeClr val="tx1"/>
                </a:solidFill>
                <a:round/>
              </a:ln>
            </p:spPr>
            <p:txBody>
              <a:bodyPr wrap="none" anchor="ctr"/>
              <a:lstStyle/>
              <a:p>
                <a:endParaRPr lang="zh-CN" altLang="en-US">
                  <a:latin typeface="Times New Roman" panose="02020603050405020304" pitchFamily="18" charset="0"/>
                </a:endParaRPr>
              </a:p>
            </p:txBody>
          </p:sp>
          <p:sp>
            <p:nvSpPr>
              <p:cNvPr id="102" name="Line 187"/>
              <p:cNvSpPr>
                <a:spLocks noChangeShapeType="1"/>
              </p:cNvSpPr>
              <p:nvPr/>
            </p:nvSpPr>
            <p:spPr bwMode="auto">
              <a:xfrm rot="2700000">
                <a:off x="137" y="1"/>
                <a:ext cx="0" cy="2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03" name="Line 188"/>
              <p:cNvSpPr>
                <a:spLocks noChangeShapeType="1"/>
              </p:cNvSpPr>
              <p:nvPr/>
            </p:nvSpPr>
            <p:spPr bwMode="auto">
              <a:xfrm rot="8100000">
                <a:off x="136" y="8"/>
                <a:ext cx="0"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86" name="Group 189"/>
            <p:cNvGrpSpPr/>
            <p:nvPr/>
          </p:nvGrpSpPr>
          <p:grpSpPr bwMode="auto">
            <a:xfrm>
              <a:off x="1912" y="767"/>
              <a:ext cx="227" cy="227"/>
              <a:chOff x="0" y="0"/>
              <a:chExt cx="277" cy="272"/>
            </a:xfrm>
          </p:grpSpPr>
          <p:sp>
            <p:nvSpPr>
              <p:cNvPr id="98" name="Oval 190"/>
              <p:cNvSpPr>
                <a:spLocks noChangeArrowheads="1"/>
              </p:cNvSpPr>
              <p:nvPr/>
            </p:nvSpPr>
            <p:spPr bwMode="auto">
              <a:xfrm>
                <a:off x="5" y="0"/>
                <a:ext cx="272" cy="272"/>
              </a:xfrm>
              <a:prstGeom prst="ellipse">
                <a:avLst/>
              </a:prstGeom>
              <a:solidFill>
                <a:schemeClr val="accent1"/>
              </a:solidFill>
              <a:ln w="28575">
                <a:solidFill>
                  <a:schemeClr val="tx1"/>
                </a:solidFill>
                <a:round/>
              </a:ln>
            </p:spPr>
            <p:txBody>
              <a:bodyPr wrap="none" anchor="ctr"/>
              <a:lstStyle/>
              <a:p>
                <a:endParaRPr lang="zh-CN" altLang="en-US">
                  <a:latin typeface="Times New Roman" panose="02020603050405020304" pitchFamily="18" charset="0"/>
                </a:endParaRPr>
              </a:p>
            </p:txBody>
          </p:sp>
          <p:sp>
            <p:nvSpPr>
              <p:cNvPr id="99" name="Line 191"/>
              <p:cNvSpPr>
                <a:spLocks noChangeShapeType="1"/>
              </p:cNvSpPr>
              <p:nvPr/>
            </p:nvSpPr>
            <p:spPr bwMode="auto">
              <a:xfrm rot="2700000">
                <a:off x="137" y="1"/>
                <a:ext cx="0" cy="2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00" name="Line 192"/>
              <p:cNvSpPr>
                <a:spLocks noChangeShapeType="1"/>
              </p:cNvSpPr>
              <p:nvPr/>
            </p:nvSpPr>
            <p:spPr bwMode="auto">
              <a:xfrm rot="8100000">
                <a:off x="136" y="8"/>
                <a:ext cx="0"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87" name="Group 193"/>
            <p:cNvGrpSpPr/>
            <p:nvPr/>
          </p:nvGrpSpPr>
          <p:grpSpPr bwMode="auto">
            <a:xfrm>
              <a:off x="1328" y="789"/>
              <a:ext cx="227" cy="227"/>
              <a:chOff x="0" y="0"/>
              <a:chExt cx="277" cy="272"/>
            </a:xfrm>
          </p:grpSpPr>
          <p:sp>
            <p:nvSpPr>
              <p:cNvPr id="95" name="Oval 194"/>
              <p:cNvSpPr>
                <a:spLocks noChangeArrowheads="1"/>
              </p:cNvSpPr>
              <p:nvPr/>
            </p:nvSpPr>
            <p:spPr bwMode="auto">
              <a:xfrm>
                <a:off x="5" y="0"/>
                <a:ext cx="272" cy="272"/>
              </a:xfrm>
              <a:prstGeom prst="ellipse">
                <a:avLst/>
              </a:prstGeom>
              <a:solidFill>
                <a:schemeClr val="accent1"/>
              </a:solidFill>
              <a:ln w="28575">
                <a:solidFill>
                  <a:schemeClr val="tx1"/>
                </a:solidFill>
                <a:round/>
              </a:ln>
            </p:spPr>
            <p:txBody>
              <a:bodyPr wrap="none" anchor="ctr"/>
              <a:lstStyle/>
              <a:p>
                <a:endParaRPr lang="zh-CN" altLang="en-US">
                  <a:latin typeface="Times New Roman" panose="02020603050405020304" pitchFamily="18" charset="0"/>
                </a:endParaRPr>
              </a:p>
            </p:txBody>
          </p:sp>
          <p:sp>
            <p:nvSpPr>
              <p:cNvPr id="96" name="Line 195"/>
              <p:cNvSpPr>
                <a:spLocks noChangeShapeType="1"/>
              </p:cNvSpPr>
              <p:nvPr/>
            </p:nvSpPr>
            <p:spPr bwMode="auto">
              <a:xfrm rot="2700000">
                <a:off x="137" y="1"/>
                <a:ext cx="0" cy="2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97" name="Line 196"/>
              <p:cNvSpPr>
                <a:spLocks noChangeShapeType="1"/>
              </p:cNvSpPr>
              <p:nvPr/>
            </p:nvSpPr>
            <p:spPr bwMode="auto">
              <a:xfrm rot="8100000">
                <a:off x="136" y="8"/>
                <a:ext cx="0"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88" name="Group 214"/>
            <p:cNvGrpSpPr/>
            <p:nvPr/>
          </p:nvGrpSpPr>
          <p:grpSpPr bwMode="auto">
            <a:xfrm>
              <a:off x="669" y="39"/>
              <a:ext cx="225" cy="150"/>
              <a:chOff x="0" y="0"/>
              <a:chExt cx="225" cy="150"/>
            </a:xfrm>
          </p:grpSpPr>
          <p:sp>
            <p:nvSpPr>
              <p:cNvPr id="93" name="Line 198"/>
              <p:cNvSpPr>
                <a:spLocks noChangeShapeType="1"/>
              </p:cNvSpPr>
              <p:nvPr/>
            </p:nvSpPr>
            <p:spPr bwMode="auto">
              <a:xfrm flipH="1" flipV="1">
                <a:off x="0" y="0"/>
                <a:ext cx="192" cy="11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94" name="Oval 199"/>
              <p:cNvSpPr>
                <a:spLocks noChangeArrowheads="1"/>
              </p:cNvSpPr>
              <p:nvPr/>
            </p:nvSpPr>
            <p:spPr bwMode="auto">
              <a:xfrm>
                <a:off x="180" y="105"/>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grpSp>
        <p:sp>
          <p:nvSpPr>
            <p:cNvPr id="89" name="Oval 209"/>
            <p:cNvSpPr>
              <a:spLocks noChangeArrowheads="1"/>
            </p:cNvSpPr>
            <p:nvPr/>
          </p:nvSpPr>
          <p:spPr bwMode="auto">
            <a:xfrm>
              <a:off x="247" y="138"/>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0" name="Oval 211"/>
            <p:cNvSpPr>
              <a:spLocks noChangeArrowheads="1"/>
            </p:cNvSpPr>
            <p:nvPr/>
          </p:nvSpPr>
          <p:spPr bwMode="auto">
            <a:xfrm>
              <a:off x="237" y="1009"/>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1" name="Oval 212"/>
            <p:cNvSpPr>
              <a:spLocks noChangeArrowheads="1"/>
            </p:cNvSpPr>
            <p:nvPr/>
          </p:nvSpPr>
          <p:spPr bwMode="auto">
            <a:xfrm>
              <a:off x="235" y="1246"/>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92" name="Text Box 213"/>
            <p:cNvSpPr txBox="1">
              <a:spLocks noChangeArrowheads="1"/>
            </p:cNvSpPr>
            <p:nvPr/>
          </p:nvSpPr>
          <p:spPr bwMode="auto">
            <a:xfrm>
              <a:off x="1747" y="522"/>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等线" panose="02010600030101010101" charset="-122"/>
                  <a:ea typeface="等线" panose="02010600030101010101" charset="-122"/>
                </a:rPr>
                <a:t>N'</a:t>
              </a:r>
            </a:p>
          </p:txBody>
        </p:sp>
      </p:grpSp>
      <p:grpSp>
        <p:nvGrpSpPr>
          <p:cNvPr id="104" name="Group 218"/>
          <p:cNvGrpSpPr/>
          <p:nvPr/>
        </p:nvGrpSpPr>
        <p:grpSpPr bwMode="auto">
          <a:xfrm>
            <a:off x="5786467" y="4739116"/>
            <a:ext cx="2335593" cy="1947832"/>
            <a:chOff x="-79" y="0"/>
            <a:chExt cx="1698" cy="1497"/>
          </a:xfrm>
        </p:grpSpPr>
        <p:sp>
          <p:nvSpPr>
            <p:cNvPr id="105" name="Rectangle 57"/>
            <p:cNvSpPr>
              <a:spLocks noChangeArrowheads="1"/>
            </p:cNvSpPr>
            <p:nvPr/>
          </p:nvSpPr>
          <p:spPr bwMode="auto">
            <a:xfrm>
              <a:off x="190" y="1122"/>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solidFill>
                    <a:srgbClr val="FF0000"/>
                  </a:solidFill>
                  <a:latin typeface="Times New Roman" panose="02020603050405020304" pitchFamily="18" charset="0"/>
                </a:rPr>
                <a:t>190V</a:t>
              </a:r>
            </a:p>
          </p:txBody>
        </p:sp>
        <p:sp>
          <p:nvSpPr>
            <p:cNvPr id="106" name="Rectangle 58"/>
            <p:cNvSpPr>
              <a:spLocks noChangeArrowheads="1"/>
            </p:cNvSpPr>
            <p:nvPr/>
          </p:nvSpPr>
          <p:spPr bwMode="auto">
            <a:xfrm>
              <a:off x="840" y="1103"/>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solidFill>
                    <a:srgbClr val="FF0000"/>
                  </a:solidFill>
                  <a:latin typeface="Times New Roman" panose="02020603050405020304" pitchFamily="18" charset="0"/>
                </a:rPr>
                <a:t>190V</a:t>
              </a:r>
            </a:p>
          </p:txBody>
        </p:sp>
        <p:sp>
          <p:nvSpPr>
            <p:cNvPr id="107" name="AutoShape 52"/>
            <p:cNvSpPr>
              <a:spLocks noChangeArrowheads="1"/>
            </p:cNvSpPr>
            <p:nvPr/>
          </p:nvSpPr>
          <p:spPr bwMode="auto">
            <a:xfrm>
              <a:off x="245" y="251"/>
              <a:ext cx="1023" cy="888"/>
            </a:xfrm>
            <a:prstGeom prst="triangle">
              <a:avLst>
                <a:gd name="adj" fmla="val 50000"/>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08" name="Rectangle 56"/>
            <p:cNvSpPr>
              <a:spLocks noChangeArrowheads="1"/>
            </p:cNvSpPr>
            <p:nvPr/>
          </p:nvSpPr>
          <p:spPr bwMode="auto">
            <a:xfrm rot="-3600000">
              <a:off x="153" y="514"/>
              <a:ext cx="4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0000FF"/>
                  </a:solidFill>
                  <a:latin typeface="Times New Roman" panose="02020603050405020304" pitchFamily="18" charset="0"/>
                </a:rPr>
                <a:t>380V</a:t>
              </a:r>
            </a:p>
          </p:txBody>
        </p:sp>
        <p:sp>
          <p:nvSpPr>
            <p:cNvPr id="109" name="Text Box 59"/>
            <p:cNvSpPr txBox="1">
              <a:spLocks noChangeArrowheads="1"/>
            </p:cNvSpPr>
            <p:nvPr/>
          </p:nvSpPr>
          <p:spPr bwMode="auto">
            <a:xfrm>
              <a:off x="639" y="0"/>
              <a:ext cx="339"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Times New Roman" panose="02020603050405020304" pitchFamily="18" charset="0"/>
                </a:rPr>
                <a:t>U1</a:t>
              </a:r>
            </a:p>
          </p:txBody>
        </p:sp>
        <p:sp>
          <p:nvSpPr>
            <p:cNvPr id="110" name="Text Box 60"/>
            <p:cNvSpPr txBox="1">
              <a:spLocks noChangeArrowheads="1"/>
            </p:cNvSpPr>
            <p:nvPr/>
          </p:nvSpPr>
          <p:spPr bwMode="auto">
            <a:xfrm>
              <a:off x="-79" y="949"/>
              <a:ext cx="386"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Times New Roman" panose="02020603050405020304" pitchFamily="18" charset="0"/>
                </a:rPr>
                <a:t>W1</a:t>
              </a:r>
            </a:p>
          </p:txBody>
        </p:sp>
        <p:sp>
          <p:nvSpPr>
            <p:cNvPr id="111" name="Text Box 61"/>
            <p:cNvSpPr txBox="1">
              <a:spLocks noChangeArrowheads="1"/>
            </p:cNvSpPr>
            <p:nvPr/>
          </p:nvSpPr>
          <p:spPr bwMode="auto">
            <a:xfrm>
              <a:off x="1280" y="945"/>
              <a:ext cx="339"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Times New Roman" panose="02020603050405020304" pitchFamily="18" charset="0"/>
                </a:rPr>
                <a:t>V1</a:t>
              </a:r>
            </a:p>
          </p:txBody>
        </p:sp>
        <p:sp>
          <p:nvSpPr>
            <p:cNvPr id="112" name="Text Box 62"/>
            <p:cNvSpPr txBox="1">
              <a:spLocks noChangeArrowheads="1"/>
            </p:cNvSpPr>
            <p:nvPr/>
          </p:nvSpPr>
          <p:spPr bwMode="auto">
            <a:xfrm>
              <a:off x="642" y="1189"/>
              <a:ext cx="3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等线" panose="02010600030101010101" charset="-122"/>
                  <a:ea typeface="等线" panose="02010600030101010101" charset="-122"/>
                </a:rPr>
                <a:t>N'</a:t>
              </a:r>
            </a:p>
          </p:txBody>
        </p:sp>
        <p:sp>
          <p:nvSpPr>
            <p:cNvPr id="113" name="Oval 63"/>
            <p:cNvSpPr>
              <a:spLocks noChangeArrowheads="1"/>
            </p:cNvSpPr>
            <p:nvPr/>
          </p:nvSpPr>
          <p:spPr bwMode="auto">
            <a:xfrm>
              <a:off x="729" y="816"/>
              <a:ext cx="65" cy="69"/>
            </a:xfrm>
            <a:prstGeom prst="ellipse">
              <a:avLst/>
            </a:prstGeom>
            <a:solidFill>
              <a:srgbClr val="FF0000"/>
            </a:solidFill>
            <a:ln w="28575">
              <a:solidFill>
                <a:srgbClr val="C00000"/>
              </a:solidFill>
              <a:round/>
            </a:ln>
          </p:spPr>
          <p:txBody>
            <a:bodyPr wrap="none" anchor="ctr"/>
            <a:lstStyle/>
            <a:p>
              <a:endParaRPr lang="zh-CN" altLang="en-US">
                <a:latin typeface="Times New Roman" panose="02020603050405020304" pitchFamily="18" charset="0"/>
              </a:endParaRPr>
            </a:p>
          </p:txBody>
        </p:sp>
        <p:sp>
          <p:nvSpPr>
            <p:cNvPr id="114" name="Text Box 64"/>
            <p:cNvSpPr txBox="1">
              <a:spLocks noChangeArrowheads="1"/>
            </p:cNvSpPr>
            <p:nvPr/>
          </p:nvSpPr>
          <p:spPr bwMode="auto">
            <a:xfrm>
              <a:off x="629" y="562"/>
              <a:ext cx="26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Times New Roman" panose="02020603050405020304" pitchFamily="18" charset="0"/>
                </a:rPr>
                <a:t>N</a:t>
              </a:r>
            </a:p>
          </p:txBody>
        </p:sp>
        <p:sp>
          <p:nvSpPr>
            <p:cNvPr id="115" name="Oval 216"/>
            <p:cNvSpPr>
              <a:spLocks noChangeArrowheads="1"/>
            </p:cNvSpPr>
            <p:nvPr/>
          </p:nvSpPr>
          <p:spPr bwMode="auto">
            <a:xfrm>
              <a:off x="740" y="1104"/>
              <a:ext cx="65" cy="69"/>
            </a:xfrm>
            <a:prstGeom prst="ellipse">
              <a:avLst/>
            </a:prstGeom>
            <a:solidFill>
              <a:srgbClr val="FF0000"/>
            </a:solidFill>
            <a:ln w="28575">
              <a:solidFill>
                <a:srgbClr val="C00000"/>
              </a:solidFill>
              <a:round/>
            </a:ln>
          </p:spPr>
          <p:txBody>
            <a:bodyPr wrap="none" anchor="ctr"/>
            <a:lstStyle/>
            <a:p>
              <a:endParaRPr lang="zh-CN" altLang="en-US" dirty="0">
                <a:latin typeface="Times New Roman" panose="02020603050405020304" pitchFamily="18" charset="0"/>
              </a:endParaRPr>
            </a:p>
          </p:txBody>
        </p:sp>
      </p:grpSp>
      <p:grpSp>
        <p:nvGrpSpPr>
          <p:cNvPr id="119" name="组合 118"/>
          <p:cNvGrpSpPr/>
          <p:nvPr/>
        </p:nvGrpSpPr>
        <p:grpSpPr>
          <a:xfrm>
            <a:off x="572209" y="1481870"/>
            <a:ext cx="3860883" cy="2422868"/>
            <a:chOff x="168552" y="1978728"/>
            <a:chExt cx="3860883" cy="2422868"/>
          </a:xfrm>
        </p:grpSpPr>
        <p:grpSp>
          <p:nvGrpSpPr>
            <p:cNvPr id="28" name="Group 166"/>
            <p:cNvGrpSpPr/>
            <p:nvPr/>
          </p:nvGrpSpPr>
          <p:grpSpPr bwMode="auto">
            <a:xfrm>
              <a:off x="381360" y="2110833"/>
              <a:ext cx="3648075" cy="2290763"/>
              <a:chOff x="6" y="39"/>
              <a:chExt cx="2298" cy="1443"/>
            </a:xfrm>
          </p:grpSpPr>
          <p:sp>
            <p:nvSpPr>
              <p:cNvPr id="29" name="Line 6"/>
              <p:cNvSpPr>
                <a:spLocks noChangeShapeType="1"/>
              </p:cNvSpPr>
              <p:nvPr/>
            </p:nvSpPr>
            <p:spPr bwMode="auto">
              <a:xfrm>
                <a:off x="1752" y="168"/>
                <a:ext cx="0" cy="576"/>
              </a:xfrm>
              <a:prstGeom prst="line">
                <a:avLst/>
              </a:prstGeom>
              <a:noFill/>
              <a:ln w="19050">
                <a:solidFill>
                  <a:schemeClr val="tx1"/>
                </a:solidFill>
                <a:round/>
                <a:tailEnd type="oval"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cxnSp>
            <p:nvCxnSpPr>
              <p:cNvPr id="30" name="AutoShape 8"/>
              <p:cNvCxnSpPr>
                <a:cxnSpLocks noChangeShapeType="1"/>
              </p:cNvCxnSpPr>
              <p:nvPr/>
            </p:nvCxnSpPr>
            <p:spPr bwMode="auto">
              <a:xfrm>
                <a:off x="1752" y="750"/>
                <a:ext cx="552" cy="283"/>
              </a:xfrm>
              <a:prstGeom prst="straightConnector1">
                <a:avLst/>
              </a:prstGeom>
              <a:noFill/>
              <a:ln w="19050">
                <a:solidFill>
                  <a:schemeClr val="tx1"/>
                </a:solidFill>
                <a:round/>
              </a:ln>
              <a:extLst>
                <a:ext uri="{909E8E84-426E-40DD-AFC4-6F175D3DCCD1}">
                  <a14:hiddenFill xmlns:a14="http://schemas.microsoft.com/office/drawing/2010/main">
                    <a:noFill/>
                  </a14:hiddenFill>
                </a:ext>
              </a:extLst>
            </p:spPr>
          </p:cxnSp>
          <p:cxnSp>
            <p:nvCxnSpPr>
              <p:cNvPr id="31" name="AutoShape 9"/>
              <p:cNvCxnSpPr>
                <a:cxnSpLocks noChangeShapeType="1"/>
              </p:cNvCxnSpPr>
              <p:nvPr/>
            </p:nvCxnSpPr>
            <p:spPr bwMode="auto">
              <a:xfrm flipV="1">
                <a:off x="1200" y="750"/>
                <a:ext cx="552" cy="283"/>
              </a:xfrm>
              <a:prstGeom prst="straightConnector1">
                <a:avLst/>
              </a:prstGeom>
              <a:noFill/>
              <a:ln w="19050">
                <a:solidFill>
                  <a:schemeClr val="tx1"/>
                </a:solidFill>
                <a:round/>
              </a:ln>
              <a:extLst>
                <a:ext uri="{909E8E84-426E-40DD-AFC4-6F175D3DCCD1}">
                  <a14:hiddenFill xmlns:a14="http://schemas.microsoft.com/office/drawing/2010/main">
                    <a:noFill/>
                  </a14:hiddenFill>
                </a:ext>
              </a:extLst>
            </p:spPr>
          </p:cxnSp>
          <p:sp>
            <p:nvSpPr>
              <p:cNvPr id="32" name="Line 23"/>
              <p:cNvSpPr>
                <a:spLocks noChangeShapeType="1"/>
              </p:cNvSpPr>
              <p:nvPr/>
            </p:nvSpPr>
            <p:spPr bwMode="auto">
              <a:xfrm flipH="1">
                <a:off x="891" y="168"/>
                <a:ext cx="86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3" name="Line 24"/>
              <p:cNvSpPr>
                <a:spLocks noChangeShapeType="1"/>
              </p:cNvSpPr>
              <p:nvPr/>
            </p:nvSpPr>
            <p:spPr bwMode="auto">
              <a:xfrm flipH="1">
                <a:off x="288" y="744"/>
                <a:ext cx="144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4" name="Line 68"/>
              <p:cNvSpPr>
                <a:spLocks noChangeShapeType="1"/>
              </p:cNvSpPr>
              <p:nvPr/>
            </p:nvSpPr>
            <p:spPr bwMode="auto">
              <a:xfrm flipH="1">
                <a:off x="288" y="168"/>
                <a:ext cx="38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35" name="Text Box 74"/>
              <p:cNvSpPr txBox="1">
                <a:spLocks noChangeArrowheads="1"/>
              </p:cNvSpPr>
              <p:nvPr/>
            </p:nvSpPr>
            <p:spPr bwMode="auto">
              <a:xfrm>
                <a:off x="153" y="177"/>
                <a:ext cx="5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dirty="0">
                    <a:latin typeface="Times New Roman" panose="02020603050405020304" pitchFamily="18" charset="0"/>
                  </a:rPr>
                  <a:t>（</a:t>
                </a:r>
                <a:r>
                  <a:rPr lang="en-US" altLang="zh-CN" sz="1600" b="1" dirty="0">
                    <a:latin typeface="Times New Roman" panose="02020603050405020304" pitchFamily="18" charset="0"/>
                  </a:rPr>
                  <a:t>L1</a:t>
                </a:r>
                <a:r>
                  <a:rPr lang="zh-CN" altLang="en-US" sz="1600" b="1" dirty="0">
                    <a:latin typeface="Times New Roman" panose="02020603050405020304" pitchFamily="18" charset="0"/>
                  </a:rPr>
                  <a:t>）</a:t>
                </a:r>
                <a:endParaRPr lang="en-US" altLang="zh-CN" sz="1600" b="1" dirty="0">
                  <a:latin typeface="Times New Roman" panose="02020603050405020304" pitchFamily="18" charset="0"/>
                </a:endParaRPr>
              </a:p>
            </p:txBody>
          </p:sp>
          <p:sp>
            <p:nvSpPr>
              <p:cNvPr id="36" name="Text Box 76"/>
              <p:cNvSpPr txBox="1">
                <a:spLocks noChangeArrowheads="1"/>
              </p:cNvSpPr>
              <p:nvPr/>
            </p:nvSpPr>
            <p:spPr bwMode="auto">
              <a:xfrm>
                <a:off x="101" y="1021"/>
                <a:ext cx="44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Times New Roman" panose="02020603050405020304" pitchFamily="18" charset="0"/>
                  </a:rPr>
                  <a:t>（</a:t>
                </a:r>
                <a:r>
                  <a:rPr lang="en-US" altLang="zh-CN" sz="1600" b="1" dirty="0">
                    <a:latin typeface="Times New Roman" panose="02020603050405020304" pitchFamily="18" charset="0"/>
                  </a:rPr>
                  <a:t>L3</a:t>
                </a:r>
                <a:r>
                  <a:rPr lang="zh-CN" altLang="en-US" sz="1600" b="1" dirty="0">
                    <a:latin typeface="Times New Roman" panose="02020603050405020304" pitchFamily="18" charset="0"/>
                  </a:rPr>
                  <a:t>）</a:t>
                </a:r>
                <a:endParaRPr lang="en-US" altLang="zh-CN" sz="1600" b="1" dirty="0">
                  <a:latin typeface="Times New Roman" panose="02020603050405020304" pitchFamily="18" charset="0"/>
                </a:endParaRPr>
              </a:p>
            </p:txBody>
          </p:sp>
          <p:sp>
            <p:nvSpPr>
              <p:cNvPr id="37" name="Text Box 77"/>
              <p:cNvSpPr txBox="1">
                <a:spLocks noChangeArrowheads="1"/>
              </p:cNvSpPr>
              <p:nvPr/>
            </p:nvSpPr>
            <p:spPr bwMode="auto">
              <a:xfrm>
                <a:off x="134" y="1269"/>
                <a:ext cx="52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dirty="0">
                    <a:latin typeface="Times New Roman" panose="02020603050405020304" pitchFamily="18" charset="0"/>
                  </a:rPr>
                  <a:t>（</a:t>
                </a:r>
                <a:r>
                  <a:rPr lang="en-US" altLang="zh-CN" sz="1600" b="1" dirty="0">
                    <a:latin typeface="Times New Roman" panose="02020603050405020304" pitchFamily="18" charset="0"/>
                  </a:rPr>
                  <a:t>L2</a:t>
                </a:r>
                <a:r>
                  <a:rPr lang="zh-CN" altLang="en-US" sz="1600" b="1" dirty="0">
                    <a:latin typeface="Times New Roman" panose="02020603050405020304" pitchFamily="18" charset="0"/>
                  </a:rPr>
                  <a:t>）</a:t>
                </a:r>
                <a:endParaRPr lang="en-US" altLang="zh-CN" sz="1600" b="1" dirty="0">
                  <a:latin typeface="Times New Roman" panose="02020603050405020304" pitchFamily="18" charset="0"/>
                </a:endParaRPr>
              </a:p>
            </p:txBody>
          </p:sp>
          <p:sp>
            <p:nvSpPr>
              <p:cNvPr id="38" name="Text Box 78"/>
              <p:cNvSpPr txBox="1">
                <a:spLocks noChangeArrowheads="1"/>
              </p:cNvSpPr>
              <p:nvPr/>
            </p:nvSpPr>
            <p:spPr bwMode="auto">
              <a:xfrm>
                <a:off x="6" y="582"/>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Times New Roman" panose="02020603050405020304" pitchFamily="18" charset="0"/>
                  </a:rPr>
                  <a:t>N</a:t>
                </a:r>
              </a:p>
            </p:txBody>
          </p:sp>
          <p:sp>
            <p:nvSpPr>
              <p:cNvPr id="39" name="Line 79"/>
              <p:cNvSpPr>
                <a:spLocks noChangeShapeType="1"/>
              </p:cNvSpPr>
              <p:nvPr/>
            </p:nvSpPr>
            <p:spPr bwMode="auto">
              <a:xfrm flipH="1">
                <a:off x="909" y="1272"/>
                <a:ext cx="139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0" name="Line 82"/>
              <p:cNvSpPr>
                <a:spLocks noChangeShapeType="1"/>
              </p:cNvSpPr>
              <p:nvPr/>
            </p:nvSpPr>
            <p:spPr bwMode="auto">
              <a:xfrm flipH="1">
                <a:off x="288" y="1272"/>
                <a:ext cx="3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1" name="Line 89"/>
              <p:cNvSpPr>
                <a:spLocks noChangeShapeType="1"/>
              </p:cNvSpPr>
              <p:nvPr/>
            </p:nvSpPr>
            <p:spPr bwMode="auto">
              <a:xfrm>
                <a:off x="2304" y="1032"/>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2" name="Line 90"/>
              <p:cNvSpPr>
                <a:spLocks noChangeShapeType="1"/>
              </p:cNvSpPr>
              <p:nvPr/>
            </p:nvSpPr>
            <p:spPr bwMode="auto">
              <a:xfrm flipH="1">
                <a:off x="887" y="1030"/>
                <a:ext cx="313" cy="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43" name="Line 93"/>
              <p:cNvSpPr>
                <a:spLocks noChangeShapeType="1"/>
              </p:cNvSpPr>
              <p:nvPr/>
            </p:nvSpPr>
            <p:spPr bwMode="auto">
              <a:xfrm flipH="1">
                <a:off x="288" y="1042"/>
                <a:ext cx="3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44" name="Group 138"/>
              <p:cNvGrpSpPr/>
              <p:nvPr/>
            </p:nvGrpSpPr>
            <p:grpSpPr bwMode="auto">
              <a:xfrm>
                <a:off x="1634" y="316"/>
                <a:ext cx="227" cy="227"/>
                <a:chOff x="0" y="0"/>
                <a:chExt cx="277" cy="272"/>
              </a:xfrm>
            </p:grpSpPr>
            <p:sp>
              <p:nvSpPr>
                <p:cNvPr id="70" name="Oval 132"/>
                <p:cNvSpPr>
                  <a:spLocks noChangeArrowheads="1"/>
                </p:cNvSpPr>
                <p:nvPr/>
              </p:nvSpPr>
              <p:spPr bwMode="auto">
                <a:xfrm>
                  <a:off x="5" y="0"/>
                  <a:ext cx="272" cy="272"/>
                </a:xfrm>
                <a:prstGeom prst="ellipse">
                  <a:avLst/>
                </a:prstGeom>
                <a:solidFill>
                  <a:schemeClr val="accent1"/>
                </a:solidFill>
                <a:ln w="28575">
                  <a:solidFill>
                    <a:schemeClr val="tx1"/>
                  </a:solidFill>
                  <a:round/>
                </a:ln>
              </p:spPr>
              <p:txBody>
                <a:bodyPr wrap="none" anchor="ctr"/>
                <a:lstStyle/>
                <a:p>
                  <a:endParaRPr lang="zh-CN" altLang="en-US">
                    <a:latin typeface="Times New Roman" panose="02020603050405020304" pitchFamily="18" charset="0"/>
                  </a:endParaRPr>
                </a:p>
              </p:txBody>
            </p:sp>
            <p:sp>
              <p:nvSpPr>
                <p:cNvPr id="71" name="Line 135"/>
                <p:cNvSpPr>
                  <a:spLocks noChangeShapeType="1"/>
                </p:cNvSpPr>
                <p:nvPr/>
              </p:nvSpPr>
              <p:spPr bwMode="auto">
                <a:xfrm rot="2700000">
                  <a:off x="137" y="1"/>
                  <a:ext cx="0" cy="2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72" name="Line 137"/>
                <p:cNvSpPr>
                  <a:spLocks noChangeShapeType="1"/>
                </p:cNvSpPr>
                <p:nvPr/>
              </p:nvSpPr>
              <p:spPr bwMode="auto">
                <a:xfrm rot="8100000">
                  <a:off x="136" y="8"/>
                  <a:ext cx="0"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45" name="Group 139"/>
              <p:cNvGrpSpPr/>
              <p:nvPr/>
            </p:nvGrpSpPr>
            <p:grpSpPr bwMode="auto">
              <a:xfrm>
                <a:off x="1912" y="767"/>
                <a:ext cx="227" cy="227"/>
                <a:chOff x="0" y="0"/>
                <a:chExt cx="277" cy="272"/>
              </a:xfrm>
            </p:grpSpPr>
            <p:sp>
              <p:nvSpPr>
                <p:cNvPr id="67" name="Oval 140"/>
                <p:cNvSpPr>
                  <a:spLocks noChangeArrowheads="1"/>
                </p:cNvSpPr>
                <p:nvPr/>
              </p:nvSpPr>
              <p:spPr bwMode="auto">
                <a:xfrm>
                  <a:off x="5" y="0"/>
                  <a:ext cx="272" cy="272"/>
                </a:xfrm>
                <a:prstGeom prst="ellipse">
                  <a:avLst/>
                </a:prstGeom>
                <a:solidFill>
                  <a:schemeClr val="accent1"/>
                </a:solidFill>
                <a:ln w="28575">
                  <a:solidFill>
                    <a:schemeClr val="tx1"/>
                  </a:solidFill>
                  <a:round/>
                </a:ln>
              </p:spPr>
              <p:txBody>
                <a:bodyPr wrap="none" anchor="ctr"/>
                <a:lstStyle/>
                <a:p>
                  <a:endParaRPr lang="zh-CN" altLang="en-US">
                    <a:latin typeface="Times New Roman" panose="02020603050405020304" pitchFamily="18" charset="0"/>
                  </a:endParaRPr>
                </a:p>
              </p:txBody>
            </p:sp>
            <p:sp>
              <p:nvSpPr>
                <p:cNvPr id="68" name="Line 141"/>
                <p:cNvSpPr>
                  <a:spLocks noChangeShapeType="1"/>
                </p:cNvSpPr>
                <p:nvPr/>
              </p:nvSpPr>
              <p:spPr bwMode="auto">
                <a:xfrm rot="2700000">
                  <a:off x="137" y="1"/>
                  <a:ext cx="0" cy="2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9" name="Line 142"/>
                <p:cNvSpPr>
                  <a:spLocks noChangeShapeType="1"/>
                </p:cNvSpPr>
                <p:nvPr/>
              </p:nvSpPr>
              <p:spPr bwMode="auto">
                <a:xfrm rot="8100000">
                  <a:off x="136" y="8"/>
                  <a:ext cx="0"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46" name="Group 143"/>
              <p:cNvGrpSpPr/>
              <p:nvPr/>
            </p:nvGrpSpPr>
            <p:grpSpPr bwMode="auto">
              <a:xfrm>
                <a:off x="1328" y="789"/>
                <a:ext cx="227" cy="227"/>
                <a:chOff x="0" y="0"/>
                <a:chExt cx="277" cy="272"/>
              </a:xfrm>
            </p:grpSpPr>
            <p:sp>
              <p:nvSpPr>
                <p:cNvPr id="64" name="Oval 144"/>
                <p:cNvSpPr>
                  <a:spLocks noChangeArrowheads="1"/>
                </p:cNvSpPr>
                <p:nvPr/>
              </p:nvSpPr>
              <p:spPr bwMode="auto">
                <a:xfrm>
                  <a:off x="5" y="0"/>
                  <a:ext cx="272" cy="272"/>
                </a:xfrm>
                <a:prstGeom prst="ellipse">
                  <a:avLst/>
                </a:prstGeom>
                <a:solidFill>
                  <a:schemeClr val="accent1"/>
                </a:solidFill>
                <a:ln w="28575">
                  <a:solidFill>
                    <a:schemeClr val="tx1"/>
                  </a:solidFill>
                  <a:round/>
                </a:ln>
              </p:spPr>
              <p:txBody>
                <a:bodyPr wrap="none" anchor="ctr"/>
                <a:lstStyle/>
                <a:p>
                  <a:endParaRPr lang="zh-CN" altLang="en-US">
                    <a:latin typeface="Times New Roman" panose="02020603050405020304" pitchFamily="18" charset="0"/>
                  </a:endParaRPr>
                </a:p>
              </p:txBody>
            </p:sp>
            <p:sp>
              <p:nvSpPr>
                <p:cNvPr id="65" name="Line 145"/>
                <p:cNvSpPr>
                  <a:spLocks noChangeShapeType="1"/>
                </p:cNvSpPr>
                <p:nvPr/>
              </p:nvSpPr>
              <p:spPr bwMode="auto">
                <a:xfrm rot="2700000">
                  <a:off x="137" y="1"/>
                  <a:ext cx="0" cy="2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6" name="Line 146"/>
                <p:cNvSpPr>
                  <a:spLocks noChangeShapeType="1"/>
                </p:cNvSpPr>
                <p:nvPr/>
              </p:nvSpPr>
              <p:spPr bwMode="auto">
                <a:xfrm rot="8100000">
                  <a:off x="136" y="8"/>
                  <a:ext cx="0"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47" name="Group 149"/>
              <p:cNvGrpSpPr/>
              <p:nvPr/>
            </p:nvGrpSpPr>
            <p:grpSpPr bwMode="auto">
              <a:xfrm>
                <a:off x="669" y="39"/>
                <a:ext cx="240" cy="150"/>
                <a:chOff x="0" y="0"/>
                <a:chExt cx="240" cy="150"/>
              </a:xfrm>
            </p:grpSpPr>
            <p:sp>
              <p:nvSpPr>
                <p:cNvPr id="61" name="Line 67"/>
                <p:cNvSpPr>
                  <a:spLocks noChangeShapeType="1"/>
                </p:cNvSpPr>
                <p:nvPr/>
              </p:nvSpPr>
              <p:spPr bwMode="auto">
                <a:xfrm flipH="1" flipV="1">
                  <a:off x="0" y="0"/>
                  <a:ext cx="192" cy="11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2" name="Oval 147"/>
                <p:cNvSpPr>
                  <a:spLocks noChangeArrowheads="1"/>
                </p:cNvSpPr>
                <p:nvPr/>
              </p:nvSpPr>
              <p:spPr bwMode="auto">
                <a:xfrm>
                  <a:off x="180" y="105"/>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63" name="Arc 148"/>
                <p:cNvSpPr>
                  <a:spLocks noChangeArrowheads="1"/>
                </p:cNvSpPr>
                <p:nvPr/>
              </p:nvSpPr>
              <p:spPr bwMode="auto">
                <a:xfrm flipH="1">
                  <a:off x="39" y="3"/>
                  <a:ext cx="201" cy="13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a:solidFill>
                    <a:srgbClr val="FF3300"/>
                  </a:solidFill>
                  <a:miter lim="800000"/>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grpSp>
          <p:grpSp>
            <p:nvGrpSpPr>
              <p:cNvPr id="48" name="Group 150"/>
              <p:cNvGrpSpPr/>
              <p:nvPr/>
            </p:nvGrpSpPr>
            <p:grpSpPr bwMode="auto">
              <a:xfrm>
                <a:off x="669" y="904"/>
                <a:ext cx="240" cy="150"/>
                <a:chOff x="0" y="0"/>
                <a:chExt cx="240" cy="150"/>
              </a:xfrm>
            </p:grpSpPr>
            <p:sp>
              <p:nvSpPr>
                <p:cNvPr id="58" name="Line 151"/>
                <p:cNvSpPr>
                  <a:spLocks noChangeShapeType="1"/>
                </p:cNvSpPr>
                <p:nvPr/>
              </p:nvSpPr>
              <p:spPr bwMode="auto">
                <a:xfrm flipH="1" flipV="1">
                  <a:off x="0" y="0"/>
                  <a:ext cx="192" cy="11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59" name="Oval 152"/>
                <p:cNvSpPr>
                  <a:spLocks noChangeArrowheads="1"/>
                </p:cNvSpPr>
                <p:nvPr/>
              </p:nvSpPr>
              <p:spPr bwMode="auto">
                <a:xfrm>
                  <a:off x="180" y="105"/>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60" name="Arc 153"/>
                <p:cNvSpPr>
                  <a:spLocks noChangeArrowheads="1"/>
                </p:cNvSpPr>
                <p:nvPr/>
              </p:nvSpPr>
              <p:spPr bwMode="auto">
                <a:xfrm flipH="1">
                  <a:off x="39" y="3"/>
                  <a:ext cx="201" cy="13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a:solidFill>
                    <a:srgbClr val="FF3300"/>
                  </a:solidFill>
                  <a:miter lim="800000"/>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grpSp>
          <p:grpSp>
            <p:nvGrpSpPr>
              <p:cNvPr id="49" name="Group 154"/>
              <p:cNvGrpSpPr/>
              <p:nvPr/>
            </p:nvGrpSpPr>
            <p:grpSpPr bwMode="auto">
              <a:xfrm>
                <a:off x="675" y="1135"/>
                <a:ext cx="240" cy="150"/>
                <a:chOff x="0" y="0"/>
                <a:chExt cx="240" cy="150"/>
              </a:xfrm>
            </p:grpSpPr>
            <p:sp>
              <p:nvSpPr>
                <p:cNvPr id="55" name="Line 155"/>
                <p:cNvSpPr>
                  <a:spLocks noChangeShapeType="1"/>
                </p:cNvSpPr>
                <p:nvPr/>
              </p:nvSpPr>
              <p:spPr bwMode="auto">
                <a:xfrm flipH="1" flipV="1">
                  <a:off x="0" y="0"/>
                  <a:ext cx="192" cy="11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56" name="Oval 156"/>
                <p:cNvSpPr>
                  <a:spLocks noChangeArrowheads="1"/>
                </p:cNvSpPr>
                <p:nvPr/>
              </p:nvSpPr>
              <p:spPr bwMode="auto">
                <a:xfrm>
                  <a:off x="180" y="105"/>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57" name="Arc 157"/>
                <p:cNvSpPr>
                  <a:spLocks noChangeArrowheads="1"/>
                </p:cNvSpPr>
                <p:nvPr/>
              </p:nvSpPr>
              <p:spPr bwMode="auto">
                <a:xfrm flipH="1">
                  <a:off x="39" y="3"/>
                  <a:ext cx="201" cy="13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a:solidFill>
                    <a:srgbClr val="FF3300"/>
                  </a:solidFill>
                  <a:miter lim="800000"/>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grpSp>
          <p:sp>
            <p:nvSpPr>
              <p:cNvPr id="50" name="Oval 160"/>
              <p:cNvSpPr>
                <a:spLocks noChangeArrowheads="1"/>
              </p:cNvSpPr>
              <p:nvPr/>
            </p:nvSpPr>
            <p:spPr bwMode="auto">
              <a:xfrm>
                <a:off x="247" y="138"/>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51" name="Oval 162"/>
              <p:cNvSpPr>
                <a:spLocks noChangeArrowheads="1"/>
              </p:cNvSpPr>
              <p:nvPr/>
            </p:nvSpPr>
            <p:spPr bwMode="auto">
              <a:xfrm>
                <a:off x="247" y="720"/>
                <a:ext cx="45" cy="45"/>
              </a:xfrm>
              <a:prstGeom prst="ellipse">
                <a:avLst/>
              </a:prstGeom>
              <a:solidFill>
                <a:srgbClr val="FFFFFF"/>
              </a:solidFill>
              <a:ln w="19050">
                <a:solidFill>
                  <a:schemeClr val="tx1"/>
                </a:solidFill>
                <a:round/>
              </a:ln>
            </p:spPr>
            <p:txBody>
              <a:bodyPr wrap="none" anchor="ctr"/>
              <a:lstStyle/>
              <a:p>
                <a:endParaRPr lang="zh-CN" altLang="en-US">
                  <a:latin typeface="Times New Roman" panose="02020603050405020304" pitchFamily="18" charset="0"/>
                </a:endParaRPr>
              </a:p>
            </p:txBody>
          </p:sp>
          <p:sp>
            <p:nvSpPr>
              <p:cNvPr id="52" name="Oval 163"/>
              <p:cNvSpPr>
                <a:spLocks noChangeArrowheads="1"/>
              </p:cNvSpPr>
              <p:nvPr/>
            </p:nvSpPr>
            <p:spPr bwMode="auto">
              <a:xfrm>
                <a:off x="237" y="1009"/>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53" name="Oval 164"/>
              <p:cNvSpPr>
                <a:spLocks noChangeArrowheads="1"/>
              </p:cNvSpPr>
              <p:nvPr/>
            </p:nvSpPr>
            <p:spPr bwMode="auto">
              <a:xfrm>
                <a:off x="235" y="1246"/>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54" name="Text Box 165"/>
              <p:cNvSpPr txBox="1">
                <a:spLocks noChangeArrowheads="1"/>
              </p:cNvSpPr>
              <p:nvPr/>
            </p:nvSpPr>
            <p:spPr bwMode="auto">
              <a:xfrm>
                <a:off x="1747" y="522"/>
                <a:ext cx="26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C00000"/>
                    </a:solidFill>
                    <a:latin typeface="Times New Roman" panose="02020603050405020304" pitchFamily="18" charset="0"/>
                  </a:rPr>
                  <a:t>N'</a:t>
                </a:r>
              </a:p>
            </p:txBody>
          </p:sp>
        </p:grpSp>
        <p:sp>
          <p:nvSpPr>
            <p:cNvPr id="116" name="文本框 115"/>
            <p:cNvSpPr txBox="1"/>
            <p:nvPr/>
          </p:nvSpPr>
          <p:spPr>
            <a:xfrm>
              <a:off x="273322" y="1978728"/>
              <a:ext cx="569360" cy="400110"/>
            </a:xfrm>
            <a:prstGeom prst="rect">
              <a:avLst/>
            </a:prstGeom>
            <a:noFill/>
          </p:spPr>
          <p:txBody>
            <a:bodyPr wrap="square" rtlCol="0">
              <a:spAutoFit/>
            </a:bodyPr>
            <a:lstStyle/>
            <a:p>
              <a:r>
                <a:rPr lang="en-US" altLang="zh-CN" sz="2000" b="1" dirty="0">
                  <a:solidFill>
                    <a:srgbClr val="FF0000"/>
                  </a:solidFill>
                </a:rPr>
                <a:t>U1</a:t>
              </a:r>
              <a:endParaRPr lang="zh-CN" altLang="en-US" sz="2000" b="1" dirty="0">
                <a:solidFill>
                  <a:srgbClr val="FF0000"/>
                </a:solidFill>
              </a:endParaRPr>
            </a:p>
          </p:txBody>
        </p:sp>
        <p:sp>
          <p:nvSpPr>
            <p:cNvPr id="117" name="文本框 116"/>
            <p:cNvSpPr txBox="1"/>
            <p:nvPr/>
          </p:nvSpPr>
          <p:spPr>
            <a:xfrm>
              <a:off x="199423" y="3958195"/>
              <a:ext cx="569359" cy="400110"/>
            </a:xfrm>
            <a:prstGeom prst="rect">
              <a:avLst/>
            </a:prstGeom>
            <a:noFill/>
          </p:spPr>
          <p:txBody>
            <a:bodyPr wrap="square" rtlCol="0">
              <a:spAutoFit/>
            </a:bodyPr>
            <a:lstStyle/>
            <a:p>
              <a:r>
                <a:rPr lang="en-US" altLang="zh-CN" sz="2000" b="1" dirty="0">
                  <a:solidFill>
                    <a:srgbClr val="FF0000"/>
                  </a:solidFill>
                </a:rPr>
                <a:t>V1</a:t>
              </a:r>
              <a:endParaRPr lang="zh-CN" altLang="en-US" sz="2000" b="1" dirty="0">
                <a:solidFill>
                  <a:srgbClr val="FF0000"/>
                </a:solidFill>
              </a:endParaRPr>
            </a:p>
          </p:txBody>
        </p:sp>
        <p:sp>
          <p:nvSpPr>
            <p:cNvPr id="118" name="文本框 117"/>
            <p:cNvSpPr txBox="1"/>
            <p:nvPr/>
          </p:nvSpPr>
          <p:spPr>
            <a:xfrm>
              <a:off x="168552" y="3476069"/>
              <a:ext cx="749465" cy="400110"/>
            </a:xfrm>
            <a:prstGeom prst="rect">
              <a:avLst/>
            </a:prstGeom>
            <a:noFill/>
          </p:spPr>
          <p:txBody>
            <a:bodyPr wrap="square" rtlCol="0">
              <a:spAutoFit/>
            </a:bodyPr>
            <a:lstStyle/>
            <a:p>
              <a:r>
                <a:rPr lang="en-US" altLang="zh-CN" sz="2000" b="1" dirty="0">
                  <a:solidFill>
                    <a:srgbClr val="FF0000"/>
                  </a:solidFill>
                </a:rPr>
                <a:t>W1</a:t>
              </a:r>
              <a:endParaRPr lang="zh-CN" altLang="en-US" sz="2000" b="1" dirty="0">
                <a:solidFill>
                  <a:srgbClr val="FF0000"/>
                </a:solidFill>
              </a:endParaRPr>
            </a:p>
          </p:txBody>
        </p:sp>
      </p:grpSp>
      <p:sp>
        <p:nvSpPr>
          <p:cNvPr id="122" name="灯片编号占位符 3"/>
          <p:cNvSpPr txBox="1"/>
          <p:nvPr/>
        </p:nvSpPr>
        <p:spPr>
          <a:xfrm>
            <a:off x="9300300" y="649920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5063AF-4828-4509-A510-9A5FFA849951}" type="slidenum">
              <a:rPr lang="zh-CN" altLang="en-US" sz="1600" smtClean="0"/>
              <a:t>23</a:t>
            </a:fld>
            <a:endParaRPr lang="zh-CN" altLang="en-US" sz="1600" dirty="0"/>
          </a:p>
        </p:txBody>
      </p:sp>
      <p:grpSp>
        <p:nvGrpSpPr>
          <p:cNvPr id="2" name="组合 1"/>
          <p:cNvGrpSpPr/>
          <p:nvPr/>
        </p:nvGrpSpPr>
        <p:grpSpPr>
          <a:xfrm>
            <a:off x="5379463" y="1689362"/>
            <a:ext cx="2379663" cy="1744864"/>
            <a:chOff x="4054501" y="2549587"/>
            <a:chExt cx="2379663" cy="1744864"/>
          </a:xfrm>
        </p:grpSpPr>
        <p:grpSp>
          <p:nvGrpSpPr>
            <p:cNvPr id="15" name="Group 168"/>
            <p:cNvGrpSpPr/>
            <p:nvPr/>
          </p:nvGrpSpPr>
          <p:grpSpPr bwMode="auto">
            <a:xfrm>
              <a:off x="4054501" y="2549587"/>
              <a:ext cx="2379663" cy="1744864"/>
              <a:chOff x="0" y="0"/>
              <a:chExt cx="1499" cy="1322"/>
            </a:xfrm>
          </p:grpSpPr>
          <p:sp>
            <p:nvSpPr>
              <p:cNvPr id="16" name="AutoShape 25"/>
              <p:cNvSpPr>
                <a:spLocks noChangeArrowheads="1"/>
              </p:cNvSpPr>
              <p:nvPr/>
            </p:nvSpPr>
            <p:spPr bwMode="auto">
              <a:xfrm>
                <a:off x="264" y="257"/>
                <a:ext cx="950" cy="939"/>
              </a:xfrm>
              <a:prstGeom prst="triangle">
                <a:avLst>
                  <a:gd name="adj" fmla="val 5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7" name="Line 26"/>
              <p:cNvSpPr>
                <a:spLocks noChangeShapeType="1"/>
              </p:cNvSpPr>
              <p:nvPr/>
            </p:nvSpPr>
            <p:spPr bwMode="auto">
              <a:xfrm>
                <a:off x="739" y="257"/>
                <a:ext cx="0" cy="664"/>
              </a:xfrm>
              <a:prstGeom prst="line">
                <a:avLst/>
              </a:prstGeom>
              <a:noFill/>
              <a:ln w="9525">
                <a:solidFill>
                  <a:schemeClr val="tx1"/>
                </a:solidFill>
                <a:round/>
                <a:tailEnd type="oval"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cxnSp>
            <p:nvCxnSpPr>
              <p:cNvPr id="18" name="AutoShape 28"/>
              <p:cNvCxnSpPr>
                <a:cxnSpLocks noChangeShapeType="1"/>
                <a:endCxn id="17" idx="1"/>
              </p:cNvCxnSpPr>
              <p:nvPr/>
            </p:nvCxnSpPr>
            <p:spPr bwMode="auto">
              <a:xfrm flipH="1" flipV="1">
                <a:off x="739" y="921"/>
                <a:ext cx="475" cy="27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cxnSp>
            <p:nvCxnSpPr>
              <p:cNvPr id="19" name="AutoShape 29"/>
              <p:cNvCxnSpPr>
                <a:cxnSpLocks noChangeShapeType="1"/>
                <a:endCxn id="17" idx="1"/>
              </p:cNvCxnSpPr>
              <p:nvPr/>
            </p:nvCxnSpPr>
            <p:spPr bwMode="auto">
              <a:xfrm flipV="1">
                <a:off x="264" y="921"/>
                <a:ext cx="475" cy="275"/>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20" name="Text Box 30"/>
              <p:cNvSpPr txBox="1">
                <a:spLocks noChangeArrowheads="1"/>
              </p:cNvSpPr>
              <p:nvPr/>
            </p:nvSpPr>
            <p:spPr bwMode="auto">
              <a:xfrm>
                <a:off x="624" y="0"/>
                <a:ext cx="28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rgbClr val="FF0000"/>
                    </a:solidFill>
                  </a:rPr>
                  <a:t>U1</a:t>
                </a:r>
                <a:endParaRPr lang="zh-CN" altLang="en-US" dirty="0">
                  <a:solidFill>
                    <a:srgbClr val="FF0000"/>
                  </a:solidFill>
                </a:endParaRPr>
              </a:p>
            </p:txBody>
          </p:sp>
          <p:sp>
            <p:nvSpPr>
              <p:cNvPr id="21" name="Text Box 31"/>
              <p:cNvSpPr txBox="1">
                <a:spLocks noChangeArrowheads="1"/>
              </p:cNvSpPr>
              <p:nvPr/>
            </p:nvSpPr>
            <p:spPr bwMode="auto">
              <a:xfrm>
                <a:off x="1226" y="1042"/>
                <a:ext cx="273"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rgbClr val="FF0000"/>
                    </a:solidFill>
                  </a:rPr>
                  <a:t>V1</a:t>
                </a:r>
                <a:endParaRPr lang="zh-CN" altLang="en-US" dirty="0">
                  <a:solidFill>
                    <a:srgbClr val="FF0000"/>
                  </a:solidFill>
                </a:endParaRPr>
              </a:p>
            </p:txBody>
          </p:sp>
          <p:sp>
            <p:nvSpPr>
              <p:cNvPr id="22" name="Text Box 32"/>
              <p:cNvSpPr txBox="1">
                <a:spLocks noChangeArrowheads="1"/>
              </p:cNvSpPr>
              <p:nvPr/>
            </p:nvSpPr>
            <p:spPr bwMode="auto">
              <a:xfrm>
                <a:off x="0" y="1040"/>
                <a:ext cx="31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rgbClr val="FF0000"/>
                    </a:solidFill>
                  </a:rPr>
                  <a:t>W1</a:t>
                </a:r>
                <a:endParaRPr lang="zh-CN" altLang="en-US" dirty="0">
                  <a:solidFill>
                    <a:srgbClr val="FF0000"/>
                  </a:solidFill>
                </a:endParaRPr>
              </a:p>
            </p:txBody>
          </p:sp>
          <p:sp>
            <p:nvSpPr>
              <p:cNvPr id="23" name="Text Box 33"/>
              <p:cNvSpPr txBox="1">
                <a:spLocks noChangeArrowheads="1"/>
              </p:cNvSpPr>
              <p:nvPr/>
            </p:nvSpPr>
            <p:spPr bwMode="auto">
              <a:xfrm rot="18000000">
                <a:off x="141" y="501"/>
                <a:ext cx="5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0000FF"/>
                    </a:solidFill>
                    <a:latin typeface="Times New Roman" panose="02020603050405020304" pitchFamily="18" charset="0"/>
                  </a:rPr>
                  <a:t>380V</a:t>
                </a:r>
              </a:p>
            </p:txBody>
          </p:sp>
          <p:sp>
            <p:nvSpPr>
              <p:cNvPr id="24" name="Text Box 34"/>
              <p:cNvSpPr txBox="1">
                <a:spLocks noChangeArrowheads="1"/>
              </p:cNvSpPr>
              <p:nvPr/>
            </p:nvSpPr>
            <p:spPr bwMode="auto">
              <a:xfrm rot="19800000">
                <a:off x="315" y="764"/>
                <a:ext cx="47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Times New Roman" panose="02020603050405020304" pitchFamily="18" charset="0"/>
                  </a:rPr>
                  <a:t>220V</a:t>
                </a:r>
              </a:p>
            </p:txBody>
          </p:sp>
          <p:sp>
            <p:nvSpPr>
              <p:cNvPr id="25" name="Text Box 35"/>
              <p:cNvSpPr txBox="1">
                <a:spLocks noChangeArrowheads="1"/>
              </p:cNvSpPr>
              <p:nvPr/>
            </p:nvSpPr>
            <p:spPr bwMode="auto">
              <a:xfrm>
                <a:off x="509" y="935"/>
                <a:ext cx="483"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Times New Roman" panose="02020603050405020304" pitchFamily="18" charset="0"/>
                  </a:rPr>
                  <a:t>N</a:t>
                </a:r>
                <a:r>
                  <a:rPr lang="en-US" altLang="zh-CN" sz="2000" b="1" dirty="0">
                    <a:solidFill>
                      <a:srgbClr val="C00000"/>
                    </a:solidFill>
                    <a:latin typeface="Times New Roman" panose="02020603050405020304" pitchFamily="18" charset="0"/>
                  </a:rPr>
                  <a:t>=N</a:t>
                </a:r>
                <a:r>
                  <a:rPr lang="en-US" altLang="zh-CN" sz="2000" dirty="0">
                    <a:solidFill>
                      <a:srgbClr val="C00000"/>
                    </a:solidFill>
                    <a:latin typeface="Times New Roman" panose="02020603050405020304" pitchFamily="18" charset="0"/>
                  </a:rPr>
                  <a:t>'</a:t>
                </a:r>
              </a:p>
            </p:txBody>
          </p:sp>
        </p:grpSp>
        <p:sp>
          <p:nvSpPr>
            <p:cNvPr id="174" name="Oval 63"/>
            <p:cNvSpPr>
              <a:spLocks noChangeArrowheads="1"/>
            </p:cNvSpPr>
            <p:nvPr/>
          </p:nvSpPr>
          <p:spPr bwMode="auto">
            <a:xfrm>
              <a:off x="5172774" y="3726770"/>
              <a:ext cx="90000" cy="90000"/>
            </a:xfrm>
            <a:prstGeom prst="ellipse">
              <a:avLst/>
            </a:prstGeom>
            <a:solidFill>
              <a:srgbClr val="FF0000"/>
            </a:solidFill>
            <a:ln w="9525">
              <a:solidFill>
                <a:schemeClr val="tx1"/>
              </a:solidFill>
              <a:round/>
            </a:ln>
          </p:spPr>
          <p:txBody>
            <a:bodyPr wrap="none" anchor="ctr"/>
            <a:lstStyle/>
            <a:p>
              <a:endParaRPr lang="zh-CN" altLang="en-US">
                <a:latin typeface="Times New Roman" panose="02020603050405020304" pitchFamily="18" charset="0"/>
              </a:endParaRPr>
            </a:p>
          </p:txBody>
        </p:sp>
      </p:grpSp>
      <p:sp>
        <p:nvSpPr>
          <p:cNvPr id="3" name="矩形 2"/>
          <p:cNvSpPr/>
          <p:nvPr/>
        </p:nvSpPr>
        <p:spPr>
          <a:xfrm>
            <a:off x="678056" y="3985011"/>
            <a:ext cx="1856598"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rPr>
              <a:t>【</a:t>
            </a:r>
            <a:r>
              <a:rPr lang="zh-CN" altLang="en-US" sz="2400" b="1" dirty="0">
                <a:solidFill>
                  <a:srgbClr val="C00000"/>
                </a:solidFill>
                <a:latin typeface="Times New Roman" panose="02020603050405020304" pitchFamily="18" charset="0"/>
              </a:rPr>
              <a:t>例</a:t>
            </a:r>
            <a:r>
              <a:rPr lang="en-US" altLang="zh-CN" sz="2400" b="1" dirty="0">
                <a:solidFill>
                  <a:srgbClr val="C00000"/>
                </a:solidFill>
                <a:latin typeface="Times New Roman" panose="02020603050405020304" pitchFamily="18" charset="0"/>
              </a:rPr>
              <a:t>3-2-3】 </a:t>
            </a:r>
            <a:endParaRPr lang="zh-CN" altLang="en-US" sz="2400" dirty="0">
              <a:solidFill>
                <a:srgbClr val="C00000"/>
              </a:solidFill>
            </a:endParaRPr>
          </a:p>
        </p:txBody>
      </p:sp>
      <p:sp>
        <p:nvSpPr>
          <p:cNvPr id="178" name="右箭头 177"/>
          <p:cNvSpPr/>
          <p:nvPr/>
        </p:nvSpPr>
        <p:spPr>
          <a:xfrm>
            <a:off x="4448893" y="2407503"/>
            <a:ext cx="1063760" cy="36911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右箭头 178"/>
          <p:cNvSpPr/>
          <p:nvPr/>
        </p:nvSpPr>
        <p:spPr>
          <a:xfrm>
            <a:off x="4230157" y="5308327"/>
            <a:ext cx="1406440" cy="63234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2060"/>
                </a:solidFill>
                <a:latin typeface="等线" panose="02010600030101010101" charset="-122"/>
                <a:ea typeface="等线" panose="02010600030101010101" charset="-122"/>
              </a:rPr>
              <a:t>答案</a:t>
            </a:r>
          </a:p>
        </p:txBody>
      </p:sp>
      <p:sp>
        <p:nvSpPr>
          <p:cNvPr id="180" name="右箭头 179"/>
          <p:cNvSpPr/>
          <p:nvPr/>
        </p:nvSpPr>
        <p:spPr>
          <a:xfrm>
            <a:off x="7861187" y="5421397"/>
            <a:ext cx="1063760" cy="369117"/>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 calcmode="lin" valueType="num">
                                      <p:cBhvr>
                                        <p:cTn id="17" dur="500" fill="hold"/>
                                        <p:tgtEl>
                                          <p:spTgt spid="119"/>
                                        </p:tgtEl>
                                        <p:attrNameLst>
                                          <p:attrName>ppt_w</p:attrName>
                                        </p:attrNameLst>
                                      </p:cBhvr>
                                      <p:tavLst>
                                        <p:tav tm="0">
                                          <p:val>
                                            <p:fltVal val="0"/>
                                          </p:val>
                                        </p:tav>
                                        <p:tav tm="100000">
                                          <p:val>
                                            <p:strVal val="#ppt_w"/>
                                          </p:val>
                                        </p:tav>
                                      </p:tavLst>
                                    </p:anim>
                                    <p:anim calcmode="lin" valueType="num">
                                      <p:cBhvr>
                                        <p:cTn id="18" dur="500" fill="hold"/>
                                        <p:tgtEl>
                                          <p:spTgt spid="119"/>
                                        </p:tgtEl>
                                        <p:attrNameLst>
                                          <p:attrName>ppt_h</p:attrName>
                                        </p:attrNameLst>
                                      </p:cBhvr>
                                      <p:tavLst>
                                        <p:tav tm="0">
                                          <p:val>
                                            <p:fltVal val="0"/>
                                          </p:val>
                                        </p:tav>
                                        <p:tav tm="100000">
                                          <p:val>
                                            <p:strVal val="#ppt_h"/>
                                          </p:val>
                                        </p:tav>
                                      </p:tavLst>
                                    </p:anim>
                                    <p:animEffect transition="in" filter="fade">
                                      <p:cBhvr>
                                        <p:cTn id="19" dur="500"/>
                                        <p:tgtEl>
                                          <p:spTgt spid="11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8"/>
                                        </p:tgtEl>
                                        <p:attrNameLst>
                                          <p:attrName>style.visibility</p:attrName>
                                        </p:attrNameLst>
                                      </p:cBhvr>
                                      <p:to>
                                        <p:strVal val="visible"/>
                                      </p:to>
                                    </p:set>
                                    <p:animEffect transition="in" filter="wipe(left)">
                                      <p:cBhvr>
                                        <p:cTn id="24" dur="500"/>
                                        <p:tgtEl>
                                          <p:spTgt spid="17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3"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heel(3)">
                                      <p:cBhvr>
                                        <p:cTn id="29" dur="10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0-#ppt_w/2"/>
                                          </p:val>
                                        </p:tav>
                                        <p:tav tm="100000">
                                          <p:val>
                                            <p:strVal val="#ppt_x"/>
                                          </p:val>
                                        </p:tav>
                                      </p:tavLst>
                                    </p:anim>
                                    <p:anim calcmode="lin" valueType="num">
                                      <p:cBhvr additive="base">
                                        <p:cTn id="49"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nodeType="clickEffect">
                                  <p:stCondLst>
                                    <p:cond delay="0"/>
                                  </p:stCondLst>
                                  <p:childTnLst>
                                    <p:set>
                                      <p:cBhvr>
                                        <p:cTn id="53" dur="1" fill="hold">
                                          <p:stCondLst>
                                            <p:cond delay="0"/>
                                          </p:stCondLst>
                                        </p:cTn>
                                        <p:tgtEl>
                                          <p:spTgt spid="73"/>
                                        </p:tgtEl>
                                        <p:attrNameLst>
                                          <p:attrName>style.visibility</p:attrName>
                                        </p:attrNameLst>
                                      </p:cBhvr>
                                      <p:to>
                                        <p:strVal val="visible"/>
                                      </p:to>
                                    </p:set>
                                    <p:anim calcmode="lin" valueType="num">
                                      <p:cBhvr>
                                        <p:cTn id="54" dur="500" fill="hold"/>
                                        <p:tgtEl>
                                          <p:spTgt spid="73"/>
                                        </p:tgtEl>
                                        <p:attrNameLst>
                                          <p:attrName>ppt_w</p:attrName>
                                        </p:attrNameLst>
                                      </p:cBhvr>
                                      <p:tavLst>
                                        <p:tav tm="0">
                                          <p:val>
                                            <p:fltVal val="0"/>
                                          </p:val>
                                        </p:tav>
                                        <p:tav tm="100000">
                                          <p:val>
                                            <p:strVal val="#ppt_w"/>
                                          </p:val>
                                        </p:tav>
                                      </p:tavLst>
                                    </p:anim>
                                    <p:anim calcmode="lin" valueType="num">
                                      <p:cBhvr>
                                        <p:cTn id="55" dur="500" fill="hold"/>
                                        <p:tgtEl>
                                          <p:spTgt spid="73"/>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79"/>
                                        </p:tgtEl>
                                        <p:attrNameLst>
                                          <p:attrName>style.visibility</p:attrName>
                                        </p:attrNameLst>
                                      </p:cBhvr>
                                      <p:to>
                                        <p:strVal val="visible"/>
                                      </p:to>
                                    </p:set>
                                    <p:animEffect transition="in" filter="wipe(left)">
                                      <p:cBhvr>
                                        <p:cTn id="60" dur="500"/>
                                        <p:tgtEl>
                                          <p:spTgt spid="179"/>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ntr" presetSubtype="16" fill="hold" nodeType="clickEffect">
                                  <p:stCondLst>
                                    <p:cond delay="0"/>
                                  </p:stCondLst>
                                  <p:childTnLst>
                                    <p:set>
                                      <p:cBhvr>
                                        <p:cTn id="64" dur="1" fill="hold">
                                          <p:stCondLst>
                                            <p:cond delay="0"/>
                                          </p:stCondLst>
                                        </p:cTn>
                                        <p:tgtEl>
                                          <p:spTgt spid="104"/>
                                        </p:tgtEl>
                                        <p:attrNameLst>
                                          <p:attrName>style.visibility</p:attrName>
                                        </p:attrNameLst>
                                      </p:cBhvr>
                                      <p:to>
                                        <p:strVal val="visible"/>
                                      </p:to>
                                    </p:set>
                                    <p:anim calcmode="lin" valueType="num">
                                      <p:cBhvr>
                                        <p:cTn id="65" dur="500" fill="hold"/>
                                        <p:tgtEl>
                                          <p:spTgt spid="104"/>
                                        </p:tgtEl>
                                        <p:attrNameLst>
                                          <p:attrName>ppt_w</p:attrName>
                                        </p:attrNameLst>
                                      </p:cBhvr>
                                      <p:tavLst>
                                        <p:tav tm="0">
                                          <p:val>
                                            <p:fltVal val="0"/>
                                          </p:val>
                                        </p:tav>
                                        <p:tav tm="100000">
                                          <p:val>
                                            <p:strVal val="#ppt_w"/>
                                          </p:val>
                                        </p:tav>
                                      </p:tavLst>
                                    </p:anim>
                                    <p:anim calcmode="lin" valueType="num">
                                      <p:cBhvr>
                                        <p:cTn id="66" dur="500" fill="hold"/>
                                        <p:tgtEl>
                                          <p:spTgt spid="104"/>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80"/>
                                        </p:tgtEl>
                                        <p:attrNameLst>
                                          <p:attrName>style.visibility</p:attrName>
                                        </p:attrNameLst>
                                      </p:cBhvr>
                                      <p:to>
                                        <p:strVal val="visible"/>
                                      </p:to>
                                    </p:set>
                                    <p:animEffect transition="in" filter="wipe(left)">
                                      <p:cBhvr>
                                        <p:cTn id="71" dur="500"/>
                                        <p:tgtEl>
                                          <p:spTgt spid="180"/>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p:bldP spid="27" grpId="0"/>
      <p:bldP spid="3" grpId="0"/>
      <p:bldP spid="178" grpId="0" animBg="1"/>
      <p:bldP spid="179" grpId="0" animBg="1"/>
      <p:bldP spid="18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984480" y="565085"/>
            <a:ext cx="801843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002060"/>
                </a:solidFill>
                <a:latin typeface="仿宋" panose="02010609060101010101" pitchFamily="49" charset="-122"/>
                <a:ea typeface="仿宋" panose="02010609060101010101" pitchFamily="49" charset="-122"/>
              </a:rPr>
              <a:t>设对称三相电源为</a:t>
            </a:r>
            <a:r>
              <a:rPr lang="en-US" altLang="zh-CN" sz="2400" b="1" dirty="0">
                <a:solidFill>
                  <a:srgbClr val="002060"/>
                </a:solidFill>
                <a:latin typeface="仿宋" panose="02010609060101010101" pitchFamily="49" charset="-122"/>
                <a:ea typeface="仿宋" panose="02010609060101010101" pitchFamily="49" charset="-122"/>
              </a:rPr>
              <a:t>380/220V</a:t>
            </a:r>
            <a:r>
              <a:rPr lang="zh-CN" altLang="en-US" sz="2400" b="1" dirty="0">
                <a:solidFill>
                  <a:srgbClr val="002060"/>
                </a:solidFill>
                <a:latin typeface="仿宋" panose="02010609060101010101" pitchFamily="49" charset="-122"/>
                <a:ea typeface="仿宋" panose="02010609060101010101" pitchFamily="49" charset="-122"/>
              </a:rPr>
              <a:t>，</a:t>
            </a:r>
            <a:r>
              <a:rPr lang="zh-CN" altLang="zh-CN" sz="2400" b="1" dirty="0">
                <a:solidFill>
                  <a:srgbClr val="002060"/>
                </a:solidFill>
                <a:latin typeface="仿宋" panose="02010609060101010101" pitchFamily="49" charset="-122"/>
                <a:ea typeface="仿宋" panose="02010609060101010101" pitchFamily="49" charset="-122"/>
              </a:rPr>
              <a:t>照明电路能否采用三相三线制供电方式？</a:t>
            </a:r>
            <a:r>
              <a:rPr lang="zh-CN" altLang="en-US" sz="2400" b="1" dirty="0">
                <a:solidFill>
                  <a:srgbClr val="002060"/>
                </a:solidFill>
                <a:latin typeface="仿宋" panose="02010609060101010101" pitchFamily="49" charset="-122"/>
                <a:ea typeface="仿宋" panose="02010609060101010101" pitchFamily="49" charset="-122"/>
              </a:rPr>
              <a:t>试以白炽灯额定电压为</a:t>
            </a:r>
            <a:r>
              <a:rPr lang="en-US" altLang="zh-CN" sz="2400" b="1" dirty="0">
                <a:solidFill>
                  <a:srgbClr val="002060"/>
                </a:solidFill>
                <a:latin typeface="仿宋" panose="02010609060101010101" pitchFamily="49" charset="-122"/>
                <a:ea typeface="仿宋" panose="02010609060101010101" pitchFamily="49" charset="-122"/>
              </a:rPr>
              <a:t>220V</a:t>
            </a:r>
            <a:r>
              <a:rPr lang="zh-CN" altLang="en-US" sz="2400" b="1" dirty="0">
                <a:solidFill>
                  <a:srgbClr val="002060"/>
                </a:solidFill>
                <a:latin typeface="仿宋" panose="02010609060101010101" pitchFamily="49" charset="-122"/>
                <a:ea typeface="仿宋" panose="02010609060101010101" pitchFamily="49" charset="-122"/>
              </a:rPr>
              <a:t>为例讨论。</a:t>
            </a:r>
            <a:endParaRPr lang="zh-CN" altLang="zh-CN" sz="2400" b="1" dirty="0">
              <a:solidFill>
                <a:srgbClr val="002060"/>
              </a:solidFill>
              <a:latin typeface="仿宋" panose="02010609060101010101" pitchFamily="49" charset="-122"/>
              <a:ea typeface="仿宋" panose="02010609060101010101" pitchFamily="49" charset="-122"/>
            </a:endParaRPr>
          </a:p>
        </p:txBody>
      </p:sp>
      <p:grpSp>
        <p:nvGrpSpPr>
          <p:cNvPr id="6" name="Group 10"/>
          <p:cNvGrpSpPr/>
          <p:nvPr/>
        </p:nvGrpSpPr>
        <p:grpSpPr bwMode="auto">
          <a:xfrm>
            <a:off x="1138876" y="531582"/>
            <a:ext cx="2736081" cy="955675"/>
            <a:chOff x="0" y="-8"/>
            <a:chExt cx="1370" cy="344"/>
          </a:xfrm>
        </p:grpSpPr>
        <p:sp>
          <p:nvSpPr>
            <p:cNvPr id="7" name="Rectangle 11"/>
            <p:cNvSpPr>
              <a:spLocks noChangeArrowheads="1"/>
            </p:cNvSpPr>
            <p:nvPr/>
          </p:nvSpPr>
          <p:spPr bwMode="auto">
            <a:xfrm>
              <a:off x="0" y="-8"/>
              <a:ext cx="1370" cy="344"/>
            </a:xfrm>
            <a:prstGeom prst="rect">
              <a:avLst/>
            </a:prstGeom>
            <a:solidFill>
              <a:srgbClr val="FFFFCC"/>
            </a:solidFill>
            <a:ln w="9525">
              <a:solidFill>
                <a:srgbClr val="009900"/>
              </a:solidFill>
              <a:miter lim="800000"/>
            </a:ln>
          </p:spPr>
          <p:txBody>
            <a:bodyPr wrap="none" anchor="ctr"/>
            <a:lstStyle/>
            <a:p>
              <a:pPr eaLnBrk="0" hangingPunct="0">
                <a:spcBef>
                  <a:spcPct val="50000"/>
                </a:spcBef>
              </a:pPr>
              <a:endParaRPr lang="zh-CN" altLang="en-US">
                <a:latin typeface="Times New Roman" panose="02020603050405020304" pitchFamily="18" charset="0"/>
              </a:endParaRPr>
            </a:p>
          </p:txBody>
        </p:sp>
        <p:graphicFrame>
          <p:nvGraphicFramePr>
            <p:cNvPr id="8" name="Object 12"/>
            <p:cNvGraphicFramePr/>
            <p:nvPr/>
          </p:nvGraphicFramePr>
          <p:xfrm>
            <a:off x="31" y="51"/>
            <a:ext cx="472" cy="247"/>
          </p:xfrm>
          <a:graphic>
            <a:graphicData uri="http://schemas.openxmlformats.org/presentationml/2006/ole">
              <mc:AlternateContent xmlns:mc="http://schemas.openxmlformats.org/markup-compatibility/2006">
                <mc:Choice xmlns:v="urn:schemas-microsoft-com:vml" Requires="v">
                  <p:oleObj spid="_x0000_s154675" r:id="rId3" imgW="3660775" imgH="3204845" progId="">
                    <p:embed/>
                  </p:oleObj>
                </mc:Choice>
                <mc:Fallback>
                  <p:oleObj r:id="rId3" imgW="3660775" imgH="3204845" progId="">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 y="51"/>
                          <a:ext cx="472" cy="247"/>
                        </a:xfrm>
                        <a:prstGeom prst="rect">
                          <a:avLst/>
                        </a:prstGeom>
                        <a:noFill/>
                        <a:ln>
                          <a:noFill/>
                        </a:ln>
                      </p:spPr>
                    </p:pic>
                  </p:oleObj>
                </mc:Fallback>
              </mc:AlternateContent>
            </a:graphicData>
          </a:graphic>
        </p:graphicFrame>
        <p:sp>
          <p:nvSpPr>
            <p:cNvPr id="9" name="Rectangle 13"/>
            <p:cNvSpPr>
              <a:spLocks noChangeArrowheads="1"/>
            </p:cNvSpPr>
            <p:nvPr/>
          </p:nvSpPr>
          <p:spPr bwMode="auto">
            <a:xfrm>
              <a:off x="483" y="81"/>
              <a:ext cx="86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zh-CN" altLang="en-US" sz="2400" dirty="0">
                  <a:solidFill>
                    <a:srgbClr val="FF0033"/>
                  </a:solidFill>
                  <a:latin typeface="华文彩云" panose="02010800040101010101" pitchFamily="2" charset="-122"/>
                  <a:ea typeface="华文彩云" panose="02010800040101010101" pitchFamily="2" charset="-122"/>
                </a:rPr>
                <a:t>问题与讨论</a:t>
              </a:r>
            </a:p>
          </p:txBody>
        </p:sp>
      </p:grpSp>
      <p:sp>
        <p:nvSpPr>
          <p:cNvPr id="10" name="文本框 9"/>
          <p:cNvSpPr txBox="1"/>
          <p:nvPr/>
        </p:nvSpPr>
        <p:spPr>
          <a:xfrm>
            <a:off x="4035644" y="8109"/>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122" name="灯片编号占位符 3"/>
          <p:cNvSpPr txBox="1"/>
          <p:nvPr/>
        </p:nvSpPr>
        <p:spPr>
          <a:xfrm>
            <a:off x="9300300" y="6499209"/>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5063AF-4828-4509-A510-9A5FFA849951}" type="slidenum">
              <a:rPr lang="zh-CN" altLang="en-US" sz="1600" smtClean="0"/>
              <a:t>24</a:t>
            </a:fld>
            <a:endParaRPr lang="zh-CN" altLang="en-US" sz="1600" dirty="0"/>
          </a:p>
        </p:txBody>
      </p:sp>
      <p:sp>
        <p:nvSpPr>
          <p:cNvPr id="123" name="Text Box 2"/>
          <p:cNvSpPr txBox="1">
            <a:spLocks noChangeArrowheads="1"/>
          </p:cNvSpPr>
          <p:nvPr/>
        </p:nvSpPr>
        <p:spPr bwMode="auto">
          <a:xfrm>
            <a:off x="520253" y="2026559"/>
            <a:ext cx="11111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FF0000"/>
                </a:solidFill>
                <a:latin typeface="Times New Roman" panose="02020603050405020304" pitchFamily="18" charset="0"/>
              </a:rPr>
              <a:t>假设中线断了，且</a:t>
            </a:r>
            <a:r>
              <a:rPr lang="en-US" altLang="zh-CN" sz="2400" b="1" dirty="0">
                <a:solidFill>
                  <a:srgbClr val="FF0000"/>
                </a:solidFill>
                <a:latin typeface="Times New Roman" panose="02020603050405020304" pitchFamily="18" charset="0"/>
              </a:rPr>
              <a:t>U</a:t>
            </a:r>
            <a:r>
              <a:rPr lang="zh-CN" altLang="en-US" sz="2400" b="1" dirty="0">
                <a:solidFill>
                  <a:srgbClr val="FF0000"/>
                </a:solidFill>
                <a:latin typeface="Times New Roman" panose="02020603050405020304" pitchFamily="18" charset="0"/>
              </a:rPr>
              <a:t>相短路</a:t>
            </a:r>
            <a:r>
              <a:rPr lang="en-US" altLang="zh-CN" sz="2400" b="1" dirty="0">
                <a:latin typeface="Times New Roman" panose="02020603050405020304" pitchFamily="18" charset="0"/>
                <a:ea typeface="华文琥珀" panose="02010800040101010101" pitchFamily="2" charset="-122"/>
              </a:rPr>
              <a:t>→</a:t>
            </a:r>
            <a:r>
              <a:rPr lang="en-US" altLang="zh-CN" sz="2400" b="1" dirty="0">
                <a:solidFill>
                  <a:srgbClr val="FF0000"/>
                </a:solidFill>
                <a:latin typeface="Times New Roman" panose="02020603050405020304" pitchFamily="18" charset="0"/>
              </a:rPr>
              <a:t>N'</a:t>
            </a:r>
            <a:r>
              <a:rPr lang="zh-CN" altLang="en-US" sz="2400" b="1" dirty="0">
                <a:solidFill>
                  <a:srgbClr val="0000FF"/>
                </a:solidFill>
                <a:latin typeface="Times New Roman" panose="02020603050405020304" pitchFamily="18" charset="0"/>
              </a:rPr>
              <a:t>与</a:t>
            </a:r>
            <a:r>
              <a:rPr lang="en-US" altLang="zh-CN" sz="2400" b="1" dirty="0">
                <a:solidFill>
                  <a:srgbClr val="FF0000"/>
                </a:solidFill>
                <a:latin typeface="Times New Roman" panose="02020603050405020304" pitchFamily="18" charset="0"/>
              </a:rPr>
              <a:t>U1</a:t>
            </a:r>
            <a:r>
              <a:rPr lang="zh-CN" altLang="en-US" sz="2400" b="1" dirty="0">
                <a:solidFill>
                  <a:srgbClr val="0000FF"/>
                </a:solidFill>
                <a:latin typeface="Times New Roman" panose="02020603050405020304" pitchFamily="18" charset="0"/>
              </a:rPr>
              <a:t>重合</a:t>
            </a:r>
            <a:r>
              <a:rPr lang="en-US" altLang="zh-CN" sz="2400" b="1" dirty="0">
                <a:solidFill>
                  <a:srgbClr val="0000FF"/>
                </a:solidFill>
                <a:latin typeface="Times New Roman" panose="02020603050405020304" pitchFamily="18" charset="0"/>
              </a:rPr>
              <a:t>,</a:t>
            </a:r>
            <a:r>
              <a:rPr lang="en-US" altLang="zh-CN" sz="2400" dirty="0">
                <a:latin typeface="Times New Roman" panose="02020603050405020304" pitchFamily="18" charset="0"/>
                <a:ea typeface="华文琥珀" panose="02010800040101010101" pitchFamily="2" charset="-122"/>
              </a:rPr>
              <a:t> →</a:t>
            </a:r>
            <a:r>
              <a:rPr lang="zh-CN" altLang="en-US" sz="2400" b="1" dirty="0">
                <a:solidFill>
                  <a:srgbClr val="0000FF"/>
                </a:solidFill>
                <a:latin typeface="Times New Roman" panose="02020603050405020304" pitchFamily="18" charset="0"/>
              </a:rPr>
              <a:t>三相负载不对称，则会产生什么现象？</a:t>
            </a:r>
            <a:endParaRPr lang="zh-CN" altLang="en-US" sz="2400" dirty="0">
              <a:solidFill>
                <a:srgbClr val="0000FF"/>
              </a:solidFill>
              <a:latin typeface="Times New Roman" panose="02020603050405020304" pitchFamily="18" charset="0"/>
            </a:endParaRPr>
          </a:p>
        </p:txBody>
      </p:sp>
      <p:sp>
        <p:nvSpPr>
          <p:cNvPr id="135" name="Rectangle 33"/>
          <p:cNvSpPr>
            <a:spLocks noChangeArrowheads="1"/>
          </p:cNvSpPr>
          <p:nvPr/>
        </p:nvSpPr>
        <p:spPr bwMode="auto">
          <a:xfrm>
            <a:off x="8321217" y="2744903"/>
            <a:ext cx="368081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dirty="0">
                <a:solidFill>
                  <a:srgbClr val="FF0000"/>
                </a:solidFill>
                <a:latin typeface="等线" panose="02010600030101010101" charset="-122"/>
                <a:ea typeface="等线" panose="02010600030101010101" charset="-122"/>
              </a:rPr>
              <a:t>   V</a:t>
            </a:r>
            <a:r>
              <a:rPr lang="zh-CN" altLang="en-US" sz="2400" dirty="0">
                <a:solidFill>
                  <a:srgbClr val="FF0000"/>
                </a:solidFill>
                <a:latin typeface="等线" panose="02010600030101010101" charset="-122"/>
                <a:ea typeface="等线" panose="02010600030101010101" charset="-122"/>
              </a:rPr>
              <a:t>、</a:t>
            </a:r>
            <a:r>
              <a:rPr lang="en-US" altLang="zh-CN" sz="2400" dirty="0">
                <a:solidFill>
                  <a:srgbClr val="FF0000"/>
                </a:solidFill>
                <a:latin typeface="等线" panose="02010600030101010101" charset="-122"/>
                <a:ea typeface="等线" panose="02010600030101010101" charset="-122"/>
              </a:rPr>
              <a:t>W</a:t>
            </a:r>
            <a:r>
              <a:rPr lang="zh-CN" altLang="en-US" sz="2400" dirty="0">
                <a:solidFill>
                  <a:srgbClr val="FF0000"/>
                </a:solidFill>
                <a:latin typeface="等线" panose="02010600030101010101" charset="-122"/>
                <a:ea typeface="等线" panose="02010600030101010101" charset="-122"/>
              </a:rPr>
              <a:t>两相的灯泡端电压</a:t>
            </a:r>
            <a:endParaRPr lang="en-US" altLang="zh-CN" sz="2400" dirty="0">
              <a:solidFill>
                <a:srgbClr val="FF0000"/>
              </a:solidFill>
              <a:latin typeface="等线" panose="02010600030101010101" charset="-122"/>
              <a:ea typeface="等线" panose="02010600030101010101" charset="-122"/>
            </a:endParaRPr>
          </a:p>
          <a:p>
            <a:r>
              <a:rPr lang="zh-CN" altLang="en-US" sz="2400" dirty="0">
                <a:solidFill>
                  <a:srgbClr val="FF0000"/>
                </a:solidFill>
                <a:latin typeface="等线" panose="02010600030101010101" charset="-122"/>
                <a:ea typeface="等线" panose="02010600030101010101" charset="-122"/>
              </a:rPr>
              <a:t>为</a:t>
            </a:r>
            <a:r>
              <a:rPr lang="en-US" altLang="zh-CN" sz="2400" dirty="0">
                <a:solidFill>
                  <a:srgbClr val="FF0000"/>
                </a:solidFill>
                <a:latin typeface="等线" panose="02010600030101010101" charset="-122"/>
                <a:ea typeface="等线" panose="02010600030101010101" charset="-122"/>
              </a:rPr>
              <a:t>380V</a:t>
            </a:r>
            <a:r>
              <a:rPr lang="zh-CN" altLang="en-US" sz="2400" dirty="0">
                <a:solidFill>
                  <a:srgbClr val="FF0000"/>
                </a:solidFill>
                <a:latin typeface="等线" panose="02010600030101010101" charset="-122"/>
                <a:ea typeface="等线" panose="02010600030101010101" charset="-122"/>
              </a:rPr>
              <a:t>，超过灯泡的额定</a:t>
            </a:r>
            <a:endParaRPr lang="en-US" altLang="zh-CN" sz="2400" dirty="0">
              <a:solidFill>
                <a:srgbClr val="FF0000"/>
              </a:solidFill>
              <a:latin typeface="等线" panose="02010600030101010101" charset="-122"/>
              <a:ea typeface="等线" panose="02010600030101010101" charset="-122"/>
            </a:endParaRPr>
          </a:p>
          <a:p>
            <a:r>
              <a:rPr lang="zh-CN" altLang="en-US" sz="2400" dirty="0">
                <a:solidFill>
                  <a:srgbClr val="FF0000"/>
                </a:solidFill>
                <a:latin typeface="等线" panose="02010600030101010101" charset="-122"/>
                <a:ea typeface="等线" panose="02010600030101010101" charset="-122"/>
              </a:rPr>
              <a:t>电压，灯泡将烧毁</a:t>
            </a:r>
            <a:r>
              <a:rPr lang="en-US" altLang="zh-CN" sz="2400" dirty="0">
                <a:solidFill>
                  <a:srgbClr val="FF0000"/>
                </a:solidFill>
                <a:latin typeface="等线" panose="02010600030101010101" charset="-122"/>
                <a:ea typeface="等线" panose="02010600030101010101" charset="-122"/>
              </a:rPr>
              <a:t>!</a:t>
            </a:r>
            <a:endParaRPr lang="zh-CN" altLang="en-US" sz="2400" dirty="0">
              <a:solidFill>
                <a:srgbClr val="FF0000"/>
              </a:solidFill>
              <a:latin typeface="等线" panose="02010600030101010101" charset="-122"/>
              <a:ea typeface="等线" panose="02010600030101010101" charset="-122"/>
            </a:endParaRPr>
          </a:p>
        </p:txBody>
      </p:sp>
      <p:grpSp>
        <p:nvGrpSpPr>
          <p:cNvPr id="136" name="Group 70"/>
          <p:cNvGrpSpPr/>
          <p:nvPr/>
        </p:nvGrpSpPr>
        <p:grpSpPr bwMode="auto">
          <a:xfrm>
            <a:off x="686354" y="2511134"/>
            <a:ext cx="3376197" cy="2017018"/>
            <a:chOff x="-63" y="41"/>
            <a:chExt cx="2220" cy="1391"/>
          </a:xfrm>
        </p:grpSpPr>
        <p:sp>
          <p:nvSpPr>
            <p:cNvPr id="137" name="Line 39"/>
            <p:cNvSpPr>
              <a:spLocks noChangeShapeType="1"/>
            </p:cNvSpPr>
            <p:nvPr/>
          </p:nvSpPr>
          <p:spPr bwMode="auto">
            <a:xfrm>
              <a:off x="1605" y="168"/>
              <a:ext cx="0" cy="576"/>
            </a:xfrm>
            <a:prstGeom prst="line">
              <a:avLst/>
            </a:prstGeom>
            <a:noFill/>
            <a:ln w="19050">
              <a:solidFill>
                <a:schemeClr val="tx1"/>
              </a:solidFill>
              <a:round/>
              <a:tailEnd type="oval"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cxnSp>
          <p:nvCxnSpPr>
            <p:cNvPr id="138" name="AutoShape 40"/>
            <p:cNvCxnSpPr>
              <a:cxnSpLocks noChangeShapeType="1"/>
            </p:cNvCxnSpPr>
            <p:nvPr/>
          </p:nvCxnSpPr>
          <p:spPr bwMode="auto">
            <a:xfrm>
              <a:off x="1605" y="750"/>
              <a:ext cx="552" cy="283"/>
            </a:xfrm>
            <a:prstGeom prst="straightConnector1">
              <a:avLst/>
            </a:prstGeom>
            <a:noFill/>
            <a:ln w="19050">
              <a:solidFill>
                <a:schemeClr val="tx1"/>
              </a:solidFill>
              <a:round/>
            </a:ln>
            <a:extLst>
              <a:ext uri="{909E8E84-426E-40DD-AFC4-6F175D3DCCD1}">
                <a14:hiddenFill xmlns:a14="http://schemas.microsoft.com/office/drawing/2010/main">
                  <a:noFill/>
                </a14:hiddenFill>
              </a:ext>
            </a:extLst>
          </p:spPr>
        </p:cxnSp>
        <p:cxnSp>
          <p:nvCxnSpPr>
            <p:cNvPr id="139" name="AutoShape 41"/>
            <p:cNvCxnSpPr>
              <a:cxnSpLocks noChangeShapeType="1"/>
            </p:cNvCxnSpPr>
            <p:nvPr/>
          </p:nvCxnSpPr>
          <p:spPr bwMode="auto">
            <a:xfrm flipV="1">
              <a:off x="1053" y="750"/>
              <a:ext cx="552" cy="283"/>
            </a:xfrm>
            <a:prstGeom prst="straightConnector1">
              <a:avLst/>
            </a:prstGeom>
            <a:noFill/>
            <a:ln w="19050">
              <a:solidFill>
                <a:schemeClr val="tx1"/>
              </a:solidFill>
              <a:round/>
            </a:ln>
            <a:extLst>
              <a:ext uri="{909E8E84-426E-40DD-AFC4-6F175D3DCCD1}">
                <a14:hiddenFill xmlns:a14="http://schemas.microsoft.com/office/drawing/2010/main">
                  <a:noFill/>
                </a14:hiddenFill>
              </a:ext>
            </a:extLst>
          </p:spPr>
        </p:cxnSp>
        <p:sp>
          <p:nvSpPr>
            <p:cNvPr id="140" name="Line 42"/>
            <p:cNvSpPr>
              <a:spLocks noChangeShapeType="1"/>
            </p:cNvSpPr>
            <p:nvPr/>
          </p:nvSpPr>
          <p:spPr bwMode="auto">
            <a:xfrm flipH="1">
              <a:off x="295" y="158"/>
              <a:ext cx="131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41" name="Text Box 44"/>
            <p:cNvSpPr txBox="1">
              <a:spLocks noChangeArrowheads="1"/>
            </p:cNvSpPr>
            <p:nvPr/>
          </p:nvSpPr>
          <p:spPr bwMode="auto">
            <a:xfrm>
              <a:off x="-48" y="41"/>
              <a:ext cx="31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solidFill>
                    <a:srgbClr val="0000FF"/>
                  </a:solidFill>
                </a:rPr>
                <a:t>U1</a:t>
              </a:r>
              <a:endParaRPr lang="zh-CN" altLang="en-US" sz="2000" dirty="0">
                <a:solidFill>
                  <a:srgbClr val="0000FF"/>
                </a:solidFill>
              </a:endParaRPr>
            </a:p>
          </p:txBody>
        </p:sp>
        <p:sp>
          <p:nvSpPr>
            <p:cNvPr id="142" name="Text Box 45"/>
            <p:cNvSpPr txBox="1">
              <a:spLocks noChangeArrowheads="1"/>
            </p:cNvSpPr>
            <p:nvPr/>
          </p:nvSpPr>
          <p:spPr bwMode="auto">
            <a:xfrm>
              <a:off x="-43" y="1156"/>
              <a:ext cx="307"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solidFill>
                    <a:srgbClr val="0000FF"/>
                  </a:solidFill>
                </a:rPr>
                <a:t>V1</a:t>
              </a:r>
              <a:endParaRPr lang="zh-CN" altLang="en-US" sz="2000" dirty="0">
                <a:solidFill>
                  <a:srgbClr val="0000FF"/>
                </a:solidFill>
              </a:endParaRPr>
            </a:p>
          </p:txBody>
        </p:sp>
        <p:sp>
          <p:nvSpPr>
            <p:cNvPr id="143" name="Text Box 46"/>
            <p:cNvSpPr txBox="1">
              <a:spLocks noChangeArrowheads="1"/>
            </p:cNvSpPr>
            <p:nvPr/>
          </p:nvSpPr>
          <p:spPr bwMode="auto">
            <a:xfrm>
              <a:off x="-63" y="884"/>
              <a:ext cx="36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solidFill>
                    <a:srgbClr val="0000FF"/>
                  </a:solidFill>
                </a:rPr>
                <a:t>W1</a:t>
              </a:r>
              <a:endParaRPr lang="zh-CN" altLang="en-US" sz="2000" dirty="0">
                <a:solidFill>
                  <a:srgbClr val="0000FF"/>
                </a:solidFill>
              </a:endParaRPr>
            </a:p>
          </p:txBody>
        </p:sp>
        <p:sp>
          <p:nvSpPr>
            <p:cNvPr id="144" name="Line 47"/>
            <p:cNvSpPr>
              <a:spLocks noChangeShapeType="1"/>
            </p:cNvSpPr>
            <p:nvPr/>
          </p:nvSpPr>
          <p:spPr bwMode="auto">
            <a:xfrm flipH="1">
              <a:off x="289" y="1272"/>
              <a:ext cx="1868"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45" name="Line 48"/>
            <p:cNvSpPr>
              <a:spLocks noChangeShapeType="1"/>
            </p:cNvSpPr>
            <p:nvPr/>
          </p:nvSpPr>
          <p:spPr bwMode="auto">
            <a:xfrm>
              <a:off x="2157" y="1032"/>
              <a:ext cx="0" cy="24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46" name="Line 49"/>
            <p:cNvSpPr>
              <a:spLocks noChangeShapeType="1"/>
            </p:cNvSpPr>
            <p:nvPr/>
          </p:nvSpPr>
          <p:spPr bwMode="auto">
            <a:xfrm flipH="1">
              <a:off x="289" y="1030"/>
              <a:ext cx="764" cy="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147" name="Group 50"/>
            <p:cNvGrpSpPr/>
            <p:nvPr/>
          </p:nvGrpSpPr>
          <p:grpSpPr bwMode="auto">
            <a:xfrm>
              <a:off x="1487" y="316"/>
              <a:ext cx="227" cy="227"/>
              <a:chOff x="0" y="0"/>
              <a:chExt cx="277" cy="272"/>
            </a:xfrm>
          </p:grpSpPr>
          <p:sp>
            <p:nvSpPr>
              <p:cNvPr id="161" name="Oval 51"/>
              <p:cNvSpPr>
                <a:spLocks noChangeArrowheads="1"/>
              </p:cNvSpPr>
              <p:nvPr/>
            </p:nvSpPr>
            <p:spPr bwMode="auto">
              <a:xfrm>
                <a:off x="5" y="0"/>
                <a:ext cx="272" cy="272"/>
              </a:xfrm>
              <a:prstGeom prst="ellipse">
                <a:avLst/>
              </a:prstGeom>
              <a:solidFill>
                <a:schemeClr val="accent1"/>
              </a:solidFill>
              <a:ln w="28575">
                <a:solidFill>
                  <a:schemeClr val="tx1"/>
                </a:solidFill>
                <a:round/>
              </a:ln>
            </p:spPr>
            <p:txBody>
              <a:bodyPr wrap="none" anchor="ctr"/>
              <a:lstStyle/>
              <a:p>
                <a:endParaRPr lang="zh-CN" altLang="en-US">
                  <a:latin typeface="Times New Roman" panose="02020603050405020304" pitchFamily="18" charset="0"/>
                </a:endParaRPr>
              </a:p>
            </p:txBody>
          </p:sp>
          <p:sp>
            <p:nvSpPr>
              <p:cNvPr id="162" name="Line 52"/>
              <p:cNvSpPr>
                <a:spLocks noChangeShapeType="1"/>
              </p:cNvSpPr>
              <p:nvPr/>
            </p:nvSpPr>
            <p:spPr bwMode="auto">
              <a:xfrm rot="2700000">
                <a:off x="137" y="1"/>
                <a:ext cx="0" cy="2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63" name="Line 53"/>
              <p:cNvSpPr>
                <a:spLocks noChangeShapeType="1"/>
              </p:cNvSpPr>
              <p:nvPr/>
            </p:nvSpPr>
            <p:spPr bwMode="auto">
              <a:xfrm rot="8100000">
                <a:off x="136" y="8"/>
                <a:ext cx="0"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dirty="0">
                  <a:latin typeface="Times New Roman" panose="02020603050405020304" pitchFamily="18" charset="0"/>
                </a:endParaRPr>
              </a:p>
            </p:txBody>
          </p:sp>
        </p:grpSp>
        <p:grpSp>
          <p:nvGrpSpPr>
            <p:cNvPr id="148" name="Group 54"/>
            <p:cNvGrpSpPr/>
            <p:nvPr/>
          </p:nvGrpSpPr>
          <p:grpSpPr bwMode="auto">
            <a:xfrm>
              <a:off x="1765" y="767"/>
              <a:ext cx="227" cy="227"/>
              <a:chOff x="0" y="0"/>
              <a:chExt cx="277" cy="272"/>
            </a:xfrm>
          </p:grpSpPr>
          <p:sp>
            <p:nvSpPr>
              <p:cNvPr id="158" name="Oval 55"/>
              <p:cNvSpPr>
                <a:spLocks noChangeArrowheads="1"/>
              </p:cNvSpPr>
              <p:nvPr/>
            </p:nvSpPr>
            <p:spPr bwMode="auto">
              <a:xfrm>
                <a:off x="5" y="0"/>
                <a:ext cx="272" cy="272"/>
              </a:xfrm>
              <a:prstGeom prst="ellipse">
                <a:avLst/>
              </a:prstGeom>
              <a:solidFill>
                <a:schemeClr val="accent1"/>
              </a:solidFill>
              <a:ln w="28575">
                <a:solidFill>
                  <a:schemeClr val="tx1"/>
                </a:solidFill>
                <a:round/>
              </a:ln>
            </p:spPr>
            <p:txBody>
              <a:bodyPr wrap="none" anchor="ctr"/>
              <a:lstStyle/>
              <a:p>
                <a:endParaRPr lang="zh-CN" altLang="en-US">
                  <a:latin typeface="Times New Roman" panose="02020603050405020304" pitchFamily="18" charset="0"/>
                </a:endParaRPr>
              </a:p>
            </p:txBody>
          </p:sp>
          <p:sp>
            <p:nvSpPr>
              <p:cNvPr id="159" name="Line 56"/>
              <p:cNvSpPr>
                <a:spLocks noChangeShapeType="1"/>
              </p:cNvSpPr>
              <p:nvPr/>
            </p:nvSpPr>
            <p:spPr bwMode="auto">
              <a:xfrm rot="2700000">
                <a:off x="137" y="1"/>
                <a:ext cx="0" cy="2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60" name="Line 57"/>
              <p:cNvSpPr>
                <a:spLocks noChangeShapeType="1"/>
              </p:cNvSpPr>
              <p:nvPr/>
            </p:nvSpPr>
            <p:spPr bwMode="auto">
              <a:xfrm rot="8100000">
                <a:off x="136" y="8"/>
                <a:ext cx="0"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p:nvGrpSpPr>
            <p:cNvPr id="149" name="Group 58"/>
            <p:cNvGrpSpPr/>
            <p:nvPr/>
          </p:nvGrpSpPr>
          <p:grpSpPr bwMode="auto">
            <a:xfrm>
              <a:off x="1181" y="789"/>
              <a:ext cx="227" cy="227"/>
              <a:chOff x="0" y="0"/>
              <a:chExt cx="277" cy="272"/>
            </a:xfrm>
          </p:grpSpPr>
          <p:sp>
            <p:nvSpPr>
              <p:cNvPr id="155" name="Oval 59"/>
              <p:cNvSpPr>
                <a:spLocks noChangeArrowheads="1"/>
              </p:cNvSpPr>
              <p:nvPr/>
            </p:nvSpPr>
            <p:spPr bwMode="auto">
              <a:xfrm>
                <a:off x="5" y="0"/>
                <a:ext cx="272" cy="272"/>
              </a:xfrm>
              <a:prstGeom prst="ellipse">
                <a:avLst/>
              </a:prstGeom>
              <a:solidFill>
                <a:schemeClr val="accent1"/>
              </a:solidFill>
              <a:ln w="28575">
                <a:solidFill>
                  <a:schemeClr val="tx1"/>
                </a:solidFill>
                <a:round/>
              </a:ln>
            </p:spPr>
            <p:txBody>
              <a:bodyPr wrap="none" anchor="ctr"/>
              <a:lstStyle/>
              <a:p>
                <a:endParaRPr lang="zh-CN" altLang="en-US">
                  <a:latin typeface="Times New Roman" panose="02020603050405020304" pitchFamily="18" charset="0"/>
                </a:endParaRPr>
              </a:p>
            </p:txBody>
          </p:sp>
          <p:sp>
            <p:nvSpPr>
              <p:cNvPr id="156" name="Line 60"/>
              <p:cNvSpPr>
                <a:spLocks noChangeShapeType="1"/>
              </p:cNvSpPr>
              <p:nvPr/>
            </p:nvSpPr>
            <p:spPr bwMode="auto">
              <a:xfrm rot="2700000">
                <a:off x="137" y="1"/>
                <a:ext cx="0" cy="2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57" name="Line 61"/>
              <p:cNvSpPr>
                <a:spLocks noChangeShapeType="1"/>
              </p:cNvSpPr>
              <p:nvPr/>
            </p:nvSpPr>
            <p:spPr bwMode="auto">
              <a:xfrm rot="8100000">
                <a:off x="136" y="8"/>
                <a:ext cx="0" cy="26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
          <p:nvSpPr>
            <p:cNvPr id="150" name="Oval 65"/>
            <p:cNvSpPr>
              <a:spLocks noChangeArrowheads="1"/>
            </p:cNvSpPr>
            <p:nvPr/>
          </p:nvSpPr>
          <p:spPr bwMode="auto">
            <a:xfrm>
              <a:off x="264" y="138"/>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51" name="Oval 66"/>
            <p:cNvSpPr>
              <a:spLocks noChangeArrowheads="1"/>
            </p:cNvSpPr>
            <p:nvPr/>
          </p:nvSpPr>
          <p:spPr bwMode="auto">
            <a:xfrm>
              <a:off x="244" y="1003"/>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52" name="Oval 67"/>
            <p:cNvSpPr>
              <a:spLocks noChangeArrowheads="1"/>
            </p:cNvSpPr>
            <p:nvPr/>
          </p:nvSpPr>
          <p:spPr bwMode="auto">
            <a:xfrm>
              <a:off x="250" y="1246"/>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53" name="Text Box 68"/>
            <p:cNvSpPr txBox="1">
              <a:spLocks noChangeArrowheads="1"/>
            </p:cNvSpPr>
            <p:nvPr/>
          </p:nvSpPr>
          <p:spPr bwMode="auto">
            <a:xfrm>
              <a:off x="1600" y="522"/>
              <a:ext cx="276"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等线" panose="02010600030101010101" charset="-122"/>
                  <a:ea typeface="等线" panose="02010600030101010101" charset="-122"/>
                </a:rPr>
                <a:t>N'</a:t>
              </a:r>
            </a:p>
          </p:txBody>
        </p:sp>
        <p:sp>
          <p:nvSpPr>
            <p:cNvPr id="154" name="Arc 69"/>
            <p:cNvSpPr>
              <a:spLocks noChangeArrowheads="1"/>
            </p:cNvSpPr>
            <p:nvPr/>
          </p:nvSpPr>
          <p:spPr bwMode="auto">
            <a:xfrm flipH="1">
              <a:off x="1302" y="181"/>
              <a:ext cx="306" cy="571"/>
            </a:xfrm>
            <a:custGeom>
              <a:avLst/>
              <a:gdLst>
                <a:gd name="T0" fmla="*/ -1 w 21600"/>
                <a:gd name="T1" fmla="*/ 0 h 43197"/>
                <a:gd name="T2" fmla="*/ 21600 w 21600"/>
                <a:gd name="T3" fmla="*/ 21600 h 43197"/>
                <a:gd name="T4" fmla="*/ 355 w 21600"/>
                <a:gd name="T5" fmla="*/ 43197 h 43197"/>
                <a:gd name="T6" fmla="*/ -1 w 21600"/>
                <a:gd name="T7" fmla="*/ 0 h 43197"/>
                <a:gd name="T8" fmla="*/ 21600 w 21600"/>
                <a:gd name="T9" fmla="*/ 21600 h 43197"/>
                <a:gd name="T10" fmla="*/ 355 w 21600"/>
                <a:gd name="T11" fmla="*/ 43197 h 43197"/>
                <a:gd name="T12" fmla="*/ 0 w 21600"/>
                <a:gd name="T13" fmla="*/ 21600 h 43197"/>
              </a:gdLst>
              <a:ahLst/>
              <a:cxnLst>
                <a:cxn ang="0">
                  <a:pos x="T0" y="T1"/>
                </a:cxn>
                <a:cxn ang="0">
                  <a:pos x="T2" y="T3"/>
                </a:cxn>
                <a:cxn ang="0">
                  <a:pos x="T4" y="T5"/>
                </a:cxn>
                <a:cxn ang="0">
                  <a:pos x="T6" y="T7"/>
                </a:cxn>
                <a:cxn ang="0">
                  <a:pos x="T8" y="T9"/>
                </a:cxn>
                <a:cxn ang="0">
                  <a:pos x="T10" y="T11"/>
                </a:cxn>
                <a:cxn ang="0">
                  <a:pos x="T12" y="T13"/>
                </a:cxn>
              </a:cxnLst>
              <a:rect l="0" t="0" r="r" b="b"/>
              <a:pathLst>
                <a:path w="21600" h="43197" fill="none">
                  <a:moveTo>
                    <a:pt x="-1" y="0"/>
                  </a:moveTo>
                  <a:cubicBezTo>
                    <a:pt x="11929" y="0"/>
                    <a:pt x="21600" y="9670"/>
                    <a:pt x="21600" y="21600"/>
                  </a:cubicBezTo>
                  <a:cubicBezTo>
                    <a:pt x="21600" y="33390"/>
                    <a:pt x="12144" y="43003"/>
                    <a:pt x="355" y="43197"/>
                  </a:cubicBezTo>
                </a:path>
                <a:path w="21600" h="43197" stroke="0">
                  <a:moveTo>
                    <a:pt x="-1" y="0"/>
                  </a:moveTo>
                  <a:cubicBezTo>
                    <a:pt x="11929" y="0"/>
                    <a:pt x="21600" y="9670"/>
                    <a:pt x="21600" y="21600"/>
                  </a:cubicBezTo>
                  <a:cubicBezTo>
                    <a:pt x="21600" y="33390"/>
                    <a:pt x="12144" y="43003"/>
                    <a:pt x="355" y="43197"/>
                  </a:cubicBezTo>
                  <a:lnTo>
                    <a:pt x="0" y="21600"/>
                  </a:lnTo>
                  <a:close/>
                </a:path>
              </a:pathLst>
            </a:cu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dirty="0">
                <a:latin typeface="Times New Roman" panose="02020603050405020304" pitchFamily="18" charset="0"/>
              </a:endParaRPr>
            </a:p>
          </p:txBody>
        </p:sp>
      </p:grpSp>
      <p:grpSp>
        <p:nvGrpSpPr>
          <p:cNvPr id="165" name="组合 164"/>
          <p:cNvGrpSpPr/>
          <p:nvPr/>
        </p:nvGrpSpPr>
        <p:grpSpPr>
          <a:xfrm>
            <a:off x="5851066" y="2603910"/>
            <a:ext cx="2308226" cy="1490663"/>
            <a:chOff x="5193601" y="5214153"/>
            <a:chExt cx="2308226" cy="1490663"/>
          </a:xfrm>
        </p:grpSpPr>
        <p:grpSp>
          <p:nvGrpSpPr>
            <p:cNvPr id="124" name="Group 72"/>
            <p:cNvGrpSpPr/>
            <p:nvPr/>
          </p:nvGrpSpPr>
          <p:grpSpPr bwMode="auto">
            <a:xfrm>
              <a:off x="5193601" y="5214153"/>
              <a:ext cx="2308226" cy="1490663"/>
              <a:chOff x="0" y="74"/>
              <a:chExt cx="1454" cy="939"/>
            </a:xfrm>
          </p:grpSpPr>
          <p:sp>
            <p:nvSpPr>
              <p:cNvPr id="125" name="AutoShape 23"/>
              <p:cNvSpPr>
                <a:spLocks noChangeArrowheads="1"/>
              </p:cNvSpPr>
              <p:nvPr/>
            </p:nvSpPr>
            <p:spPr bwMode="auto">
              <a:xfrm>
                <a:off x="303" y="250"/>
                <a:ext cx="816" cy="706"/>
              </a:xfrm>
              <a:prstGeom prst="triangle">
                <a:avLst>
                  <a:gd name="adj" fmla="val 50000"/>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126" name="Line 24"/>
              <p:cNvSpPr>
                <a:spLocks noChangeShapeType="1"/>
              </p:cNvSpPr>
              <p:nvPr/>
            </p:nvSpPr>
            <p:spPr bwMode="auto">
              <a:xfrm>
                <a:off x="723" y="922"/>
                <a:ext cx="0"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27" name="Rectangle 25"/>
              <p:cNvSpPr>
                <a:spLocks noChangeArrowheads="1"/>
              </p:cNvSpPr>
              <p:nvPr/>
            </p:nvSpPr>
            <p:spPr bwMode="auto">
              <a:xfrm>
                <a:off x="0" y="442"/>
                <a:ext cx="4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rgbClr val="FF0000"/>
                    </a:solidFill>
                    <a:latin typeface="Times New Roman" panose="02020603050405020304" pitchFamily="18" charset="0"/>
                  </a:rPr>
                  <a:t>380V</a:t>
                </a:r>
              </a:p>
            </p:txBody>
          </p:sp>
          <p:sp>
            <p:nvSpPr>
              <p:cNvPr id="128" name="Text Box 26"/>
              <p:cNvSpPr txBox="1">
                <a:spLocks noChangeArrowheads="1"/>
              </p:cNvSpPr>
              <p:nvPr/>
            </p:nvSpPr>
            <p:spPr bwMode="auto">
              <a:xfrm>
                <a:off x="713" y="74"/>
                <a:ext cx="2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FF"/>
                    </a:solidFill>
                    <a:latin typeface="Times New Roman" panose="02020603050405020304" pitchFamily="18" charset="0"/>
                  </a:rPr>
                  <a:t>U1</a:t>
                </a:r>
              </a:p>
            </p:txBody>
          </p:sp>
          <p:sp>
            <p:nvSpPr>
              <p:cNvPr id="129" name="Text Box 27"/>
              <p:cNvSpPr txBox="1">
                <a:spLocks noChangeArrowheads="1"/>
              </p:cNvSpPr>
              <p:nvPr/>
            </p:nvSpPr>
            <p:spPr bwMode="auto">
              <a:xfrm>
                <a:off x="1160" y="780"/>
                <a:ext cx="29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FF"/>
                    </a:solidFill>
                    <a:latin typeface="Times New Roman" panose="02020603050405020304" pitchFamily="18" charset="0"/>
                  </a:rPr>
                  <a:t>V1</a:t>
                </a:r>
              </a:p>
            </p:txBody>
          </p:sp>
          <p:sp>
            <p:nvSpPr>
              <p:cNvPr id="130" name="Text Box 28"/>
              <p:cNvSpPr txBox="1">
                <a:spLocks noChangeArrowheads="1"/>
              </p:cNvSpPr>
              <p:nvPr/>
            </p:nvSpPr>
            <p:spPr bwMode="auto">
              <a:xfrm>
                <a:off x="48" y="780"/>
                <a:ext cx="3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0000FF"/>
                    </a:solidFill>
                    <a:latin typeface="Times New Roman" panose="02020603050405020304" pitchFamily="18" charset="0"/>
                  </a:rPr>
                  <a:t>W1</a:t>
                </a:r>
              </a:p>
            </p:txBody>
          </p:sp>
          <p:sp>
            <p:nvSpPr>
              <p:cNvPr id="131" name="Text Box 29"/>
              <p:cNvSpPr txBox="1">
                <a:spLocks noChangeArrowheads="1"/>
              </p:cNvSpPr>
              <p:nvPr/>
            </p:nvSpPr>
            <p:spPr bwMode="auto">
              <a:xfrm>
                <a:off x="475" y="75"/>
                <a:ext cx="2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FF0000"/>
                    </a:solidFill>
                    <a:latin typeface="等线" panose="02010600030101010101" charset="-122"/>
                    <a:ea typeface="等线" panose="02010600030101010101" charset="-122"/>
                  </a:rPr>
                  <a:t>N'</a:t>
                </a:r>
              </a:p>
            </p:txBody>
          </p:sp>
          <p:sp>
            <p:nvSpPr>
              <p:cNvPr id="132" name="Oval 30"/>
              <p:cNvSpPr>
                <a:spLocks noChangeArrowheads="1"/>
              </p:cNvSpPr>
              <p:nvPr/>
            </p:nvSpPr>
            <p:spPr bwMode="auto">
              <a:xfrm>
                <a:off x="687" y="730"/>
                <a:ext cx="57" cy="57"/>
              </a:xfrm>
              <a:prstGeom prst="ellipse">
                <a:avLst/>
              </a:prstGeom>
              <a:solidFill>
                <a:srgbClr val="FF0000"/>
              </a:solidFill>
              <a:ln w="9525">
                <a:solidFill>
                  <a:schemeClr val="tx1"/>
                </a:solidFill>
                <a:round/>
              </a:ln>
            </p:spPr>
            <p:txBody>
              <a:bodyPr wrap="none" anchor="ctr"/>
              <a:lstStyle/>
              <a:p>
                <a:endParaRPr lang="zh-CN" altLang="en-US">
                  <a:latin typeface="Times New Roman" panose="02020603050405020304" pitchFamily="18" charset="0"/>
                </a:endParaRPr>
              </a:p>
            </p:txBody>
          </p:sp>
          <p:sp>
            <p:nvSpPr>
              <p:cNvPr id="133" name="Text Box 31"/>
              <p:cNvSpPr txBox="1">
                <a:spLocks noChangeArrowheads="1"/>
              </p:cNvSpPr>
              <p:nvPr/>
            </p:nvSpPr>
            <p:spPr bwMode="auto">
              <a:xfrm>
                <a:off x="616" y="524"/>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Times New Roman" panose="02020603050405020304" pitchFamily="18" charset="0"/>
                  </a:rPr>
                  <a:t>N</a:t>
                </a:r>
              </a:p>
            </p:txBody>
          </p:sp>
          <p:sp>
            <p:nvSpPr>
              <p:cNvPr id="134" name="Rectangle 32"/>
              <p:cNvSpPr>
                <a:spLocks noChangeArrowheads="1"/>
              </p:cNvSpPr>
              <p:nvPr/>
            </p:nvSpPr>
            <p:spPr bwMode="auto">
              <a:xfrm>
                <a:off x="939" y="407"/>
                <a:ext cx="4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rgbClr val="FF0000"/>
                    </a:solidFill>
                    <a:latin typeface="Times New Roman" panose="02020603050405020304" pitchFamily="18" charset="0"/>
                  </a:rPr>
                  <a:t>380V</a:t>
                </a:r>
              </a:p>
            </p:txBody>
          </p:sp>
        </p:grpSp>
        <p:sp>
          <p:nvSpPr>
            <p:cNvPr id="164" name="椭圆 163"/>
            <p:cNvSpPr/>
            <p:nvPr/>
          </p:nvSpPr>
          <p:spPr>
            <a:xfrm>
              <a:off x="6286739" y="5469629"/>
              <a:ext cx="90000" cy="90000"/>
            </a:xfrm>
            <a:prstGeom prst="ellipse">
              <a:avLst/>
            </a:prstGeom>
            <a:solidFill>
              <a:srgbClr val="FF0000"/>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69" name="Text Box 35"/>
          <p:cNvSpPr txBox="1">
            <a:spLocks noChangeArrowheads="1"/>
          </p:cNvSpPr>
          <p:nvPr/>
        </p:nvSpPr>
        <p:spPr bwMode="auto">
          <a:xfrm>
            <a:off x="286324" y="4904185"/>
            <a:ext cx="5527031" cy="1569660"/>
          </a:xfrm>
          <a:prstGeom prst="rect">
            <a:avLst/>
          </a:prstGeom>
          <a:solidFill>
            <a:schemeClr val="accent4">
              <a:lumMod val="20000"/>
              <a:lumOff val="80000"/>
            </a:schemeClr>
          </a:solidFill>
          <a:ln w="28575">
            <a:solidFill>
              <a:srgbClr val="7030A0"/>
            </a:solidFill>
          </a:ln>
        </p:spPr>
        <p:txBody>
          <a:bodyPr wrap="square">
            <a:spAutoFit/>
          </a:bodyPr>
          <a:lstStyle>
            <a:lvl1pPr marL="1333500" indent="-133350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en-US" altLang="zh-CN" sz="2000" dirty="0">
                <a:solidFill>
                  <a:srgbClr val="7030A0"/>
                </a:solidFill>
                <a:latin typeface="等线" panose="02010600030101010101" charset="-122"/>
                <a:ea typeface="等线" panose="02010600030101010101" charset="-122"/>
              </a:rPr>
              <a:t>①</a:t>
            </a:r>
            <a:r>
              <a:rPr lang="zh-CN" altLang="zh-CN" sz="2000" dirty="0">
                <a:solidFill>
                  <a:srgbClr val="C00000"/>
                </a:solidFill>
                <a:latin typeface="等线" panose="02010600030101010101" charset="-122"/>
                <a:ea typeface="等线" panose="02010600030101010101" charset="-122"/>
              </a:rPr>
              <a:t>中线的作用在于</a:t>
            </a:r>
            <a:r>
              <a:rPr lang="zh-CN" altLang="en-US" sz="2000" dirty="0">
                <a:solidFill>
                  <a:srgbClr val="C00000"/>
                </a:solidFill>
                <a:latin typeface="等线" panose="02010600030101010101" charset="-122"/>
                <a:ea typeface="等线" panose="02010600030101010101" charset="-122"/>
              </a:rPr>
              <a:t>使</a:t>
            </a:r>
            <a:r>
              <a:rPr lang="zh-CN" altLang="zh-CN" sz="2000" dirty="0">
                <a:solidFill>
                  <a:srgbClr val="C00000"/>
                </a:solidFill>
                <a:latin typeface="等线" panose="02010600030101010101" charset="-122"/>
                <a:ea typeface="等线" panose="02010600030101010101" charset="-122"/>
              </a:rPr>
              <a:t>星形连接的不对称负载得到</a:t>
            </a:r>
            <a:endParaRPr lang="en-US" altLang="zh-CN" sz="2000" dirty="0">
              <a:solidFill>
                <a:srgbClr val="C00000"/>
              </a:solidFill>
              <a:latin typeface="等线" panose="02010600030101010101" charset="-122"/>
              <a:ea typeface="等线" panose="02010600030101010101" charset="-122"/>
            </a:endParaRPr>
          </a:p>
          <a:p>
            <a:pPr algn="just">
              <a:lnSpc>
                <a:spcPct val="120000"/>
              </a:lnSpc>
            </a:pPr>
            <a:r>
              <a:rPr lang="en-US" altLang="zh-CN" sz="2000" dirty="0">
                <a:solidFill>
                  <a:srgbClr val="C00000"/>
                </a:solidFill>
                <a:latin typeface="等线" panose="02010600030101010101" charset="-122"/>
                <a:ea typeface="等线" panose="02010600030101010101" charset="-122"/>
              </a:rPr>
              <a:t>    </a:t>
            </a:r>
            <a:r>
              <a:rPr lang="zh-CN" altLang="zh-CN" sz="2000" dirty="0">
                <a:solidFill>
                  <a:srgbClr val="C00000"/>
                </a:solidFill>
                <a:latin typeface="等线" panose="02010600030101010101" charset="-122"/>
                <a:ea typeface="等线" panose="02010600030101010101" charset="-122"/>
              </a:rPr>
              <a:t>相等的相电压</a:t>
            </a:r>
            <a:r>
              <a:rPr lang="zh-CN" altLang="en-US" sz="2000" dirty="0">
                <a:solidFill>
                  <a:srgbClr val="C00000"/>
                </a:solidFill>
                <a:latin typeface="等线" panose="02010600030101010101" charset="-122"/>
                <a:ea typeface="等线" panose="02010600030101010101" charset="-122"/>
              </a:rPr>
              <a:t>。</a:t>
            </a:r>
            <a:r>
              <a:rPr lang="zh-CN" altLang="en-US" sz="2000" dirty="0">
                <a:solidFill>
                  <a:srgbClr val="7030A0"/>
                </a:solidFill>
                <a:latin typeface="等线" panose="02010600030101010101" charset="-122"/>
                <a:ea typeface="等线" panose="02010600030101010101" charset="-122"/>
              </a:rPr>
              <a:t>照明线路中线</a:t>
            </a:r>
            <a:r>
              <a:rPr lang="en-US" altLang="zh-CN" sz="2000" dirty="0">
                <a:solidFill>
                  <a:srgbClr val="7030A0"/>
                </a:solidFill>
                <a:latin typeface="等线" panose="02010600030101010101" charset="-122"/>
                <a:ea typeface="等线" panose="02010600030101010101" charset="-122"/>
              </a:rPr>
              <a:t>(</a:t>
            </a:r>
            <a:r>
              <a:rPr lang="zh-CN" altLang="en-US" sz="2000" dirty="0">
                <a:solidFill>
                  <a:srgbClr val="7030A0"/>
                </a:solidFill>
                <a:latin typeface="等线" panose="02010600030101010101" charset="-122"/>
                <a:ea typeface="等线" panose="02010600030101010101" charset="-122"/>
              </a:rPr>
              <a:t>零线</a:t>
            </a:r>
            <a:r>
              <a:rPr lang="en-US" altLang="zh-CN" sz="2000" dirty="0">
                <a:solidFill>
                  <a:srgbClr val="7030A0"/>
                </a:solidFill>
                <a:latin typeface="等线" panose="02010600030101010101" charset="-122"/>
                <a:ea typeface="等线" panose="02010600030101010101" charset="-122"/>
              </a:rPr>
              <a:t>)</a:t>
            </a:r>
            <a:r>
              <a:rPr lang="zh-CN" altLang="en-US" sz="2000" dirty="0">
                <a:solidFill>
                  <a:srgbClr val="7030A0"/>
                </a:solidFill>
                <a:latin typeface="等线" panose="02010600030101010101" charset="-122"/>
                <a:ea typeface="等线" panose="02010600030101010101" charset="-122"/>
              </a:rPr>
              <a:t>不接保险</a:t>
            </a:r>
            <a:endParaRPr lang="en-US" altLang="zh-CN" sz="2000" dirty="0">
              <a:solidFill>
                <a:srgbClr val="7030A0"/>
              </a:solidFill>
              <a:latin typeface="等线" panose="02010600030101010101" charset="-122"/>
              <a:ea typeface="等线" panose="02010600030101010101" charset="-122"/>
            </a:endParaRPr>
          </a:p>
          <a:p>
            <a:pPr algn="just">
              <a:lnSpc>
                <a:spcPct val="120000"/>
              </a:lnSpc>
            </a:pPr>
            <a:r>
              <a:rPr lang="en-US" altLang="zh-CN" sz="2000" dirty="0">
                <a:solidFill>
                  <a:srgbClr val="7030A0"/>
                </a:solidFill>
                <a:latin typeface="等线" panose="02010600030101010101" charset="-122"/>
                <a:ea typeface="等线" panose="02010600030101010101" charset="-122"/>
              </a:rPr>
              <a:t>   </a:t>
            </a:r>
            <a:r>
              <a:rPr lang="zh-CN" altLang="en-US" sz="2000" dirty="0">
                <a:solidFill>
                  <a:srgbClr val="7030A0"/>
                </a:solidFill>
                <a:latin typeface="等线" panose="02010600030101010101" charset="-122"/>
                <a:ea typeface="等线" panose="02010600030101010101" charset="-122"/>
              </a:rPr>
              <a:t>丝，且中线较粗。一是为减少损耗，二是为加</a:t>
            </a:r>
            <a:endParaRPr lang="en-US" altLang="zh-CN" sz="2000" dirty="0">
              <a:solidFill>
                <a:srgbClr val="7030A0"/>
              </a:solidFill>
              <a:latin typeface="等线" panose="02010600030101010101" charset="-122"/>
              <a:ea typeface="等线" panose="02010600030101010101" charset="-122"/>
            </a:endParaRPr>
          </a:p>
          <a:p>
            <a:pPr algn="just">
              <a:lnSpc>
                <a:spcPct val="120000"/>
              </a:lnSpc>
            </a:pPr>
            <a:r>
              <a:rPr lang="en-US" altLang="zh-CN" sz="2000" dirty="0">
                <a:solidFill>
                  <a:srgbClr val="7030A0"/>
                </a:solidFill>
                <a:latin typeface="等线" panose="02010600030101010101" charset="-122"/>
                <a:ea typeface="等线" panose="02010600030101010101" charset="-122"/>
              </a:rPr>
              <a:t>   </a:t>
            </a:r>
            <a:r>
              <a:rPr lang="zh-CN" altLang="en-US" sz="2000" dirty="0">
                <a:solidFill>
                  <a:srgbClr val="7030A0"/>
                </a:solidFill>
                <a:latin typeface="等线" panose="02010600030101010101" charset="-122"/>
                <a:ea typeface="等线" panose="02010600030101010101" charset="-122"/>
              </a:rPr>
              <a:t>强强度。中线一旦断了负载就不能正常工作。</a:t>
            </a:r>
            <a:r>
              <a:rPr lang="zh-CN" altLang="en-US" sz="2000" dirty="0">
                <a:solidFill>
                  <a:srgbClr val="C00000"/>
                </a:solidFill>
                <a:latin typeface="等线" panose="02010600030101010101" charset="-122"/>
                <a:ea typeface="等线" panose="02010600030101010101" charset="-122"/>
              </a:rPr>
              <a:t>     </a:t>
            </a:r>
          </a:p>
        </p:txBody>
      </p:sp>
      <p:sp>
        <p:nvSpPr>
          <p:cNvPr id="170" name="Text Box 36"/>
          <p:cNvSpPr txBox="1">
            <a:spLocks noChangeArrowheads="1"/>
          </p:cNvSpPr>
          <p:nvPr/>
        </p:nvSpPr>
        <p:spPr bwMode="auto">
          <a:xfrm>
            <a:off x="5927265" y="5103760"/>
            <a:ext cx="6074767" cy="1200329"/>
          </a:xfrm>
          <a:prstGeom prst="rect">
            <a:avLst/>
          </a:prstGeom>
          <a:solidFill>
            <a:schemeClr val="accent4">
              <a:lumMod val="20000"/>
              <a:lumOff val="80000"/>
            </a:schemeClr>
          </a:solidFill>
          <a:ln w="28575">
            <a:solidFill>
              <a:srgbClr val="7030A0"/>
            </a:solidFill>
          </a:ln>
        </p:spPr>
        <p:txBody>
          <a:bodyPr wrap="square">
            <a:spAutoFit/>
          </a:bodyPr>
          <a:lstStyle>
            <a:lvl1pPr marL="381000" indent="-38100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en-US" altLang="zh-CN" sz="2000" dirty="0">
                <a:solidFill>
                  <a:srgbClr val="7030A0"/>
                </a:solidFill>
                <a:latin typeface="等线" panose="02010600030101010101" charset="-122"/>
                <a:ea typeface="等线" panose="02010600030101010101" charset="-122"/>
              </a:rPr>
              <a:t>② </a:t>
            </a:r>
            <a:r>
              <a:rPr lang="zh-CN" altLang="en-US" sz="2000" dirty="0">
                <a:solidFill>
                  <a:srgbClr val="7030A0"/>
                </a:solidFill>
                <a:latin typeface="等线" panose="02010600030101010101" charset="-122"/>
                <a:ea typeface="等线" panose="02010600030101010101" charset="-122"/>
              </a:rPr>
              <a:t>要消除或减少中性点的位移</a:t>
            </a:r>
            <a:r>
              <a:rPr lang="zh-CN" altLang="en-US" sz="2000" dirty="0">
                <a:latin typeface="等线" panose="02010600030101010101" charset="-122"/>
                <a:ea typeface="等线" panose="02010600030101010101" charset="-122"/>
              </a:rPr>
              <a:t>，</a:t>
            </a:r>
            <a:r>
              <a:rPr lang="zh-CN" altLang="en-US" sz="2000" dirty="0">
                <a:solidFill>
                  <a:srgbClr val="FF0000"/>
                </a:solidFill>
                <a:latin typeface="等线" panose="02010600030101010101" charset="-122"/>
                <a:ea typeface="等线" panose="02010600030101010101" charset="-122"/>
              </a:rPr>
              <a:t>应尽量减少中线阻抗。</a:t>
            </a:r>
            <a:r>
              <a:rPr lang="zh-CN" altLang="en-US" sz="2000" dirty="0">
                <a:solidFill>
                  <a:srgbClr val="7030A0"/>
                </a:solidFill>
                <a:latin typeface="等线" panose="02010600030101010101" charset="-122"/>
                <a:ea typeface="等线" panose="02010600030101010101" charset="-122"/>
              </a:rPr>
              <a:t>然而从经济的观点来看，中线不可能做得很粗，应适当调整负载，使其接近对称情况。</a:t>
            </a:r>
          </a:p>
        </p:txBody>
      </p:sp>
      <p:grpSp>
        <p:nvGrpSpPr>
          <p:cNvPr id="177" name="组合 176"/>
          <p:cNvGrpSpPr/>
          <p:nvPr/>
        </p:nvGrpSpPr>
        <p:grpSpPr>
          <a:xfrm>
            <a:off x="3267966" y="4346812"/>
            <a:ext cx="5166199" cy="523220"/>
            <a:chOff x="6662800" y="4549607"/>
            <a:chExt cx="5166199" cy="523220"/>
          </a:xfrm>
        </p:grpSpPr>
        <p:sp>
          <p:nvSpPr>
            <p:cNvPr id="171" name="文本框 170"/>
            <p:cNvSpPr txBox="1"/>
            <p:nvPr/>
          </p:nvSpPr>
          <p:spPr>
            <a:xfrm>
              <a:off x="8821345" y="4549607"/>
              <a:ext cx="902811" cy="523220"/>
            </a:xfrm>
            <a:prstGeom prst="rect">
              <a:avLst/>
            </a:prstGeom>
            <a:noFill/>
          </p:spPr>
          <p:txBody>
            <a:bodyPr wrap="none" rtlCol="0">
              <a:spAutoFit/>
            </a:bodyPr>
            <a:lstStyle/>
            <a:p>
              <a:r>
                <a:rPr lang="zh-CN" altLang="en-US" sz="2800" dirty="0">
                  <a:solidFill>
                    <a:srgbClr val="7030A0"/>
                  </a:solidFill>
                  <a:latin typeface="华文隶书" panose="02010800040101010101" pitchFamily="2" charset="-122"/>
                  <a:ea typeface="华文隶书" panose="02010800040101010101" pitchFamily="2" charset="-122"/>
                </a:rPr>
                <a:t>结论</a:t>
              </a:r>
            </a:p>
          </p:txBody>
        </p:sp>
        <p:sp>
          <p:nvSpPr>
            <p:cNvPr id="172" name="菱形 171"/>
            <p:cNvSpPr/>
            <p:nvPr/>
          </p:nvSpPr>
          <p:spPr>
            <a:xfrm>
              <a:off x="8627808" y="4748981"/>
              <a:ext cx="144000" cy="144000"/>
            </a:xfrm>
            <a:prstGeom prst="diamond">
              <a:avLst/>
            </a:prstGeom>
            <a:solidFill>
              <a:srgbClr val="D5B8EA"/>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3" name="菱形 172"/>
            <p:cNvSpPr/>
            <p:nvPr/>
          </p:nvSpPr>
          <p:spPr>
            <a:xfrm>
              <a:off x="9694608" y="4753897"/>
              <a:ext cx="144000" cy="144000"/>
            </a:xfrm>
            <a:prstGeom prst="diamond">
              <a:avLst/>
            </a:prstGeom>
            <a:solidFill>
              <a:srgbClr val="D5B8EA"/>
            </a:solid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连接符 174"/>
            <p:cNvCxnSpPr/>
            <p:nvPr/>
          </p:nvCxnSpPr>
          <p:spPr>
            <a:xfrm>
              <a:off x="6662800" y="4820050"/>
              <a:ext cx="1980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9848999" y="4820981"/>
              <a:ext cx="1980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178" name="右箭头 177"/>
          <p:cNvSpPr/>
          <p:nvPr/>
        </p:nvSpPr>
        <p:spPr>
          <a:xfrm>
            <a:off x="4303559" y="3106429"/>
            <a:ext cx="1406440" cy="63234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2060"/>
                </a:solidFill>
                <a:latin typeface="等线" panose="02010600030101010101" charset="-122"/>
                <a:ea typeface="等线" panose="02010600030101010101" charset="-122"/>
              </a:rPr>
              <a:t>答案</a:t>
            </a:r>
          </a:p>
        </p:txBody>
      </p:sp>
      <p:sp>
        <p:nvSpPr>
          <p:cNvPr id="179" name="矩形 178"/>
          <p:cNvSpPr/>
          <p:nvPr/>
        </p:nvSpPr>
        <p:spPr>
          <a:xfrm>
            <a:off x="255360" y="1533666"/>
            <a:ext cx="1856598"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rPr>
              <a:t>【</a:t>
            </a:r>
            <a:r>
              <a:rPr lang="zh-CN" altLang="en-US" sz="2400" b="1" dirty="0">
                <a:solidFill>
                  <a:srgbClr val="C00000"/>
                </a:solidFill>
                <a:latin typeface="Times New Roman" panose="02020603050405020304" pitchFamily="18" charset="0"/>
              </a:rPr>
              <a:t>例</a:t>
            </a:r>
            <a:r>
              <a:rPr lang="en-US" altLang="zh-CN" sz="2400" b="1" dirty="0">
                <a:solidFill>
                  <a:srgbClr val="C00000"/>
                </a:solidFill>
                <a:latin typeface="Times New Roman" panose="02020603050405020304" pitchFamily="18" charset="0"/>
              </a:rPr>
              <a:t>3-2-4】 </a:t>
            </a:r>
            <a:endParaRPr lang="zh-CN" altLang="en-US" sz="2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9"/>
                                        </p:tgtEl>
                                        <p:attrNameLst>
                                          <p:attrName>style.visibility</p:attrName>
                                        </p:attrNameLst>
                                      </p:cBhvr>
                                      <p:to>
                                        <p:strVal val="visible"/>
                                      </p:to>
                                    </p:set>
                                    <p:animEffect transition="in" filter="fade">
                                      <p:cBhvr>
                                        <p:cTn id="14" dur="1000"/>
                                        <p:tgtEl>
                                          <p:spTgt spid="179"/>
                                        </p:tgtEl>
                                      </p:cBhvr>
                                    </p:animEffect>
                                    <p:anim calcmode="lin" valueType="num">
                                      <p:cBhvr>
                                        <p:cTn id="15" dur="1000" fill="hold"/>
                                        <p:tgtEl>
                                          <p:spTgt spid="179"/>
                                        </p:tgtEl>
                                        <p:attrNameLst>
                                          <p:attrName>ppt_x</p:attrName>
                                        </p:attrNameLst>
                                      </p:cBhvr>
                                      <p:tavLst>
                                        <p:tav tm="0">
                                          <p:val>
                                            <p:strVal val="#ppt_x"/>
                                          </p:val>
                                        </p:tav>
                                        <p:tav tm="100000">
                                          <p:val>
                                            <p:strVal val="#ppt_x"/>
                                          </p:val>
                                        </p:tav>
                                      </p:tavLst>
                                    </p:anim>
                                    <p:anim calcmode="lin" valueType="num">
                                      <p:cBhvr>
                                        <p:cTn id="16" dur="1000" fill="hold"/>
                                        <p:tgtEl>
                                          <p:spTgt spid="17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3"/>
                                        </p:tgtEl>
                                        <p:attrNameLst>
                                          <p:attrName>style.visibility</p:attrName>
                                        </p:attrNameLst>
                                      </p:cBhvr>
                                      <p:to>
                                        <p:strVal val="visible"/>
                                      </p:to>
                                    </p:set>
                                    <p:anim calcmode="lin" valueType="num">
                                      <p:cBhvr additive="base">
                                        <p:cTn id="21" dur="500" fill="hold"/>
                                        <p:tgtEl>
                                          <p:spTgt spid="123"/>
                                        </p:tgtEl>
                                        <p:attrNameLst>
                                          <p:attrName>ppt_x</p:attrName>
                                        </p:attrNameLst>
                                      </p:cBhvr>
                                      <p:tavLst>
                                        <p:tav tm="0">
                                          <p:val>
                                            <p:strVal val="0-#ppt_w/2"/>
                                          </p:val>
                                        </p:tav>
                                        <p:tav tm="100000">
                                          <p:val>
                                            <p:strVal val="#ppt_x"/>
                                          </p:val>
                                        </p:tav>
                                      </p:tavLst>
                                    </p:anim>
                                    <p:anim calcmode="lin" valueType="num">
                                      <p:cBhvr additive="base">
                                        <p:cTn id="22" dur="500" fill="hold"/>
                                        <p:tgtEl>
                                          <p:spTgt spid="12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box(out)">
                                      <p:cBhvr>
                                        <p:cTn id="27" dur="500"/>
                                        <p:tgtEl>
                                          <p:spTgt spid="1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8"/>
                                        </p:tgtEl>
                                        <p:attrNameLst>
                                          <p:attrName>style.visibility</p:attrName>
                                        </p:attrNameLst>
                                      </p:cBhvr>
                                      <p:to>
                                        <p:strVal val="visible"/>
                                      </p:to>
                                    </p:set>
                                    <p:animEffect transition="in" filter="wipe(left)">
                                      <p:cBhvr>
                                        <p:cTn id="32" dur="500"/>
                                        <p:tgtEl>
                                          <p:spTgt spid="178"/>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65"/>
                                        </p:tgtEl>
                                        <p:attrNameLst>
                                          <p:attrName>style.visibility</p:attrName>
                                        </p:attrNameLst>
                                      </p:cBhvr>
                                      <p:to>
                                        <p:strVal val="visible"/>
                                      </p:to>
                                    </p:set>
                                    <p:anim calcmode="lin" valueType="num">
                                      <p:cBhvr>
                                        <p:cTn id="37" dur="500" fill="hold"/>
                                        <p:tgtEl>
                                          <p:spTgt spid="165"/>
                                        </p:tgtEl>
                                        <p:attrNameLst>
                                          <p:attrName>ppt_w</p:attrName>
                                        </p:attrNameLst>
                                      </p:cBhvr>
                                      <p:tavLst>
                                        <p:tav tm="0">
                                          <p:val>
                                            <p:fltVal val="0"/>
                                          </p:val>
                                        </p:tav>
                                        <p:tav tm="100000">
                                          <p:val>
                                            <p:strVal val="#ppt_w"/>
                                          </p:val>
                                        </p:tav>
                                      </p:tavLst>
                                    </p:anim>
                                    <p:anim calcmode="lin" valueType="num">
                                      <p:cBhvr>
                                        <p:cTn id="38" dur="500" fill="hold"/>
                                        <p:tgtEl>
                                          <p:spTgt spid="165"/>
                                        </p:tgtEl>
                                        <p:attrNameLst>
                                          <p:attrName>ppt_h</p:attrName>
                                        </p:attrNameLst>
                                      </p:cBhvr>
                                      <p:tavLst>
                                        <p:tav tm="0">
                                          <p:val>
                                            <p:fltVal val="0"/>
                                          </p:val>
                                        </p:tav>
                                        <p:tav tm="100000">
                                          <p:val>
                                            <p:strVal val="#ppt_h"/>
                                          </p:val>
                                        </p:tav>
                                      </p:tavLst>
                                    </p:anim>
                                    <p:animEffect transition="in" filter="fade">
                                      <p:cBhvr>
                                        <p:cTn id="39" dur="500"/>
                                        <p:tgtEl>
                                          <p:spTgt spid="165"/>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35"/>
                                        </p:tgtEl>
                                        <p:attrNameLst>
                                          <p:attrName>style.visibility</p:attrName>
                                        </p:attrNameLst>
                                      </p:cBhvr>
                                      <p:to>
                                        <p:strVal val="visible"/>
                                      </p:to>
                                    </p:set>
                                    <p:animEffect transition="in" filter="slide(fromLeft)">
                                      <p:cBhvr>
                                        <p:cTn id="44" dur="500"/>
                                        <p:tgtEl>
                                          <p:spTgt spid="135"/>
                                        </p:tgtEl>
                                      </p:cBhvr>
                                    </p:animEffect>
                                  </p:childTnLst>
                                </p:cTn>
                              </p:par>
                            </p:childTnLst>
                          </p:cTn>
                        </p:par>
                      </p:childTnLst>
                    </p:cTn>
                  </p:par>
                  <p:par>
                    <p:cTn id="45" fill="hold">
                      <p:stCondLst>
                        <p:cond delay="indefinite"/>
                      </p:stCondLst>
                      <p:childTnLst>
                        <p:par>
                          <p:cTn id="46" fill="hold">
                            <p:stCondLst>
                              <p:cond delay="0"/>
                            </p:stCondLst>
                            <p:childTnLst>
                              <p:par>
                                <p:cTn id="47" presetID="45" presetClass="entr" presetSubtype="0" fill="hold" nodeType="clickEffect">
                                  <p:stCondLst>
                                    <p:cond delay="0"/>
                                  </p:stCondLst>
                                  <p:childTnLst>
                                    <p:set>
                                      <p:cBhvr>
                                        <p:cTn id="48" dur="1" fill="hold">
                                          <p:stCondLst>
                                            <p:cond delay="0"/>
                                          </p:stCondLst>
                                        </p:cTn>
                                        <p:tgtEl>
                                          <p:spTgt spid="177"/>
                                        </p:tgtEl>
                                        <p:attrNameLst>
                                          <p:attrName>style.visibility</p:attrName>
                                        </p:attrNameLst>
                                      </p:cBhvr>
                                      <p:to>
                                        <p:strVal val="visible"/>
                                      </p:to>
                                    </p:set>
                                    <p:animEffect transition="in" filter="fade">
                                      <p:cBhvr>
                                        <p:cTn id="49" dur="2000"/>
                                        <p:tgtEl>
                                          <p:spTgt spid="177"/>
                                        </p:tgtEl>
                                      </p:cBhvr>
                                    </p:animEffect>
                                    <p:anim calcmode="lin" valueType="num">
                                      <p:cBhvr>
                                        <p:cTn id="50" dur="2000" fill="hold"/>
                                        <p:tgtEl>
                                          <p:spTgt spid="177"/>
                                        </p:tgtEl>
                                        <p:attrNameLst>
                                          <p:attrName>ppt_w</p:attrName>
                                        </p:attrNameLst>
                                      </p:cBhvr>
                                      <p:tavLst>
                                        <p:tav tm="0" fmla="#ppt_w*sin(2.5*pi*$)">
                                          <p:val>
                                            <p:fltVal val="0"/>
                                          </p:val>
                                        </p:tav>
                                        <p:tav tm="100000">
                                          <p:val>
                                            <p:fltVal val="1"/>
                                          </p:val>
                                        </p:tav>
                                      </p:tavLst>
                                    </p:anim>
                                    <p:anim calcmode="lin" valueType="num">
                                      <p:cBhvr>
                                        <p:cTn id="51" dur="2000" fill="hold"/>
                                        <p:tgtEl>
                                          <p:spTgt spid="177"/>
                                        </p:tgtEl>
                                        <p:attrNameLst>
                                          <p:attrName>ppt_h</p:attrName>
                                        </p:attrNameLst>
                                      </p:cBhvr>
                                      <p:tavLst>
                                        <p:tav tm="0">
                                          <p:val>
                                            <p:strVal val="#ppt_h"/>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169"/>
                                        </p:tgtEl>
                                        <p:attrNameLst>
                                          <p:attrName>style.visibility</p:attrName>
                                        </p:attrNameLst>
                                      </p:cBhvr>
                                      <p:to>
                                        <p:strVal val="visible"/>
                                      </p:to>
                                    </p:set>
                                    <p:animEffect transition="in" filter="slide(fromLeft)">
                                      <p:cBhvr>
                                        <p:cTn id="56" dur="500"/>
                                        <p:tgtEl>
                                          <p:spTgt spid="169"/>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slide(fromLeft)">
                                      <p:cBhvr>
                                        <p:cTn id="61"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3" grpId="0"/>
      <p:bldP spid="135" grpId="0"/>
      <p:bldP spid="169" grpId="0" animBg="1"/>
      <p:bldP spid="170" grpId="0" animBg="1"/>
      <p:bldP spid="178" grpId="0" animBg="1"/>
      <p:bldP spid="1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35063AF-4828-4509-A510-9A5FFA849951}" type="slidenum">
              <a:rPr lang="zh-CN" altLang="en-US" smtClean="0"/>
              <a:t>25</a:t>
            </a:fld>
            <a:endParaRPr lang="zh-CN" altLang="en-US"/>
          </a:p>
        </p:txBody>
      </p:sp>
      <p:sp>
        <p:nvSpPr>
          <p:cNvPr id="5" name="文本框 4"/>
          <p:cNvSpPr txBox="1"/>
          <p:nvPr/>
        </p:nvSpPr>
        <p:spPr>
          <a:xfrm>
            <a:off x="4035644" y="8109"/>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3-2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grpSp>
        <p:nvGrpSpPr>
          <p:cNvPr id="6" name="组合 5"/>
          <p:cNvGrpSpPr/>
          <p:nvPr/>
        </p:nvGrpSpPr>
        <p:grpSpPr>
          <a:xfrm>
            <a:off x="9982200" y="269719"/>
            <a:ext cx="1974824" cy="1288991"/>
            <a:chOff x="6735107" y="127550"/>
            <a:chExt cx="1974824" cy="1288991"/>
          </a:xfrm>
        </p:grpSpPr>
        <p:graphicFrame>
          <p:nvGraphicFramePr>
            <p:cNvPr id="7" name="Object 4"/>
            <p:cNvGraphicFramePr>
              <a:graphicFrameLocks noChangeAspect="1"/>
            </p:cNvGraphicFramePr>
            <p:nvPr/>
          </p:nvGraphicFramePr>
          <p:xfrm>
            <a:off x="6735107" y="127550"/>
            <a:ext cx="1974824" cy="1288991"/>
          </p:xfrm>
          <a:graphic>
            <a:graphicData uri="http://schemas.openxmlformats.org/presentationml/2006/ole">
              <mc:AlternateContent xmlns:mc="http://schemas.openxmlformats.org/markup-compatibility/2006">
                <mc:Choice xmlns:v="urn:schemas-microsoft-com:vml" Requires="v">
                  <p:oleObj spid="_x0000_s155881" r:id="rId3" imgW="1027430" imgH="625475" progId="">
                    <p:embed/>
                  </p:oleObj>
                </mc:Choice>
                <mc:Fallback>
                  <p:oleObj r:id="rId3" imgW="1027430" imgH="625475"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5107" y="127550"/>
                          <a:ext cx="1974824" cy="1288991"/>
                        </a:xfrm>
                        <a:prstGeom prst="rect">
                          <a:avLst/>
                        </a:prstGeom>
                        <a:noFill/>
                        <a:ln>
                          <a:noFill/>
                        </a:ln>
                      </p:spPr>
                    </p:pic>
                  </p:oleObj>
                </mc:Fallback>
              </mc:AlternateContent>
            </a:graphicData>
          </a:graphic>
        </p:graphicFrame>
        <p:sp>
          <p:nvSpPr>
            <p:cNvPr id="8" name="文本框 7"/>
            <p:cNvSpPr txBox="1"/>
            <p:nvPr/>
          </p:nvSpPr>
          <p:spPr>
            <a:xfrm>
              <a:off x="7069244" y="938226"/>
              <a:ext cx="1422184" cy="461665"/>
            </a:xfrm>
            <a:prstGeom prst="rect">
              <a:avLst/>
            </a:prstGeom>
            <a:noFill/>
            <a:ln>
              <a:noFill/>
            </a:ln>
          </p:spPr>
          <p:txBody>
            <a:bodyPr wrap="none" rtlCol="0">
              <a:spAutoFit/>
            </a:bodyPr>
            <a:lstStyle/>
            <a:p>
              <a:r>
                <a:rPr lang="zh-CN" altLang="en-US" sz="2400" b="1" dirty="0">
                  <a:solidFill>
                    <a:srgbClr val="FFFF00"/>
                  </a:solidFill>
                  <a:latin typeface="华文隶书" panose="02010800040101010101" pitchFamily="2" charset="-122"/>
                  <a:ea typeface="华文隶书" panose="02010800040101010101" pitchFamily="2" charset="-122"/>
                </a:rPr>
                <a:t>课堂练习</a:t>
              </a:r>
            </a:p>
          </p:txBody>
        </p:sp>
      </p:grpSp>
      <p:sp>
        <p:nvSpPr>
          <p:cNvPr id="9" name="矩形 8"/>
          <p:cNvSpPr/>
          <p:nvPr/>
        </p:nvSpPr>
        <p:spPr>
          <a:xfrm>
            <a:off x="860624" y="588355"/>
            <a:ext cx="2165978"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rPr>
              <a:t>【</a:t>
            </a:r>
            <a:r>
              <a:rPr lang="zh-CN" altLang="en-US" sz="2400" b="1" dirty="0">
                <a:solidFill>
                  <a:srgbClr val="C00000"/>
                </a:solidFill>
                <a:latin typeface="Times New Roman" panose="02020603050405020304" pitchFamily="18" charset="0"/>
              </a:rPr>
              <a:t>练习</a:t>
            </a:r>
            <a:r>
              <a:rPr lang="en-US" altLang="zh-CN" sz="2400" b="1" dirty="0">
                <a:solidFill>
                  <a:srgbClr val="C00000"/>
                </a:solidFill>
                <a:latin typeface="Times New Roman" panose="02020603050405020304" pitchFamily="18" charset="0"/>
              </a:rPr>
              <a:t>3-2-1】 </a:t>
            </a:r>
            <a:endParaRPr lang="zh-CN" altLang="en-US" sz="2400" dirty="0">
              <a:solidFill>
                <a:srgbClr val="C00000"/>
              </a:solidFill>
            </a:endParaRPr>
          </a:p>
        </p:txBody>
      </p:sp>
      <p:sp>
        <p:nvSpPr>
          <p:cNvPr id="10" name="Text Box 3"/>
          <p:cNvSpPr txBox="1">
            <a:spLocks noChangeArrowheads="1"/>
          </p:cNvSpPr>
          <p:nvPr/>
        </p:nvSpPr>
        <p:spPr bwMode="auto">
          <a:xfrm>
            <a:off x="258062" y="1093304"/>
            <a:ext cx="1137025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b="1" dirty="0"/>
              <a:t>已知：</a:t>
            </a:r>
            <a:r>
              <a:rPr lang="zh-CN" altLang="zh-CN" sz="2400" b="1" dirty="0"/>
              <a:t>三相四线制供电，电压380V/220V，三相负载</a:t>
            </a:r>
            <a:r>
              <a:rPr lang="zh-CN" altLang="en-US" sz="2400" b="1" dirty="0"/>
              <a:t>中每个白炽灯的</a:t>
            </a:r>
            <a:endParaRPr lang="en-US" altLang="zh-CN" sz="2400" b="1" dirty="0"/>
          </a:p>
          <a:p>
            <a:pPr>
              <a:spcBef>
                <a:spcPct val="0"/>
              </a:spcBef>
              <a:buNone/>
            </a:pPr>
            <a:r>
              <a:rPr lang="en-US" altLang="zh-CN" sz="2400" b="1" dirty="0"/>
              <a:t>            </a:t>
            </a:r>
            <a:r>
              <a:rPr lang="zh-CN" altLang="en-US" sz="2400" b="1" dirty="0"/>
              <a:t>额定电压和额定功率均为</a:t>
            </a:r>
            <a:r>
              <a:rPr lang="en-US" altLang="zh-CN" sz="2400" b="1" dirty="0"/>
              <a:t>220V/100W</a:t>
            </a:r>
            <a:r>
              <a:rPr lang="zh-CN" altLang="en-US" sz="2400" b="1" dirty="0">
                <a:sym typeface="Symbol" panose="05050102010706020507" pitchFamily="18" charset="2"/>
              </a:rPr>
              <a:t>。</a:t>
            </a:r>
            <a:endParaRPr lang="en-US" altLang="zh-CN" sz="2400" b="1" dirty="0">
              <a:sym typeface="Symbol" panose="05050102010706020507" pitchFamily="18" charset="2"/>
            </a:endParaRPr>
          </a:p>
          <a:p>
            <a:pPr>
              <a:spcBef>
                <a:spcPct val="0"/>
              </a:spcBef>
              <a:buNone/>
            </a:pPr>
            <a:r>
              <a:rPr lang="zh-CN" altLang="en-US" sz="2400" b="1" dirty="0">
                <a:sym typeface="Symbol" panose="05050102010706020507" pitchFamily="18" charset="2"/>
              </a:rPr>
              <a:t>（</a:t>
            </a:r>
            <a:r>
              <a:rPr lang="en-US" altLang="zh-CN" sz="2400" b="1" dirty="0">
                <a:sym typeface="Symbol" panose="05050102010706020507" pitchFamily="18" charset="2"/>
              </a:rPr>
              <a:t>1</a:t>
            </a:r>
            <a:r>
              <a:rPr lang="zh-CN" altLang="en-US" sz="2400" b="1" dirty="0">
                <a:sym typeface="Symbol" panose="05050102010706020507" pitchFamily="18" charset="2"/>
              </a:rPr>
              <a:t>）</a:t>
            </a:r>
            <a:r>
              <a:rPr lang="zh-CN" altLang="zh-CN" sz="2400" b="1" dirty="0">
                <a:sym typeface="Symbol" panose="05050102010706020507" pitchFamily="18" charset="2"/>
              </a:rPr>
              <a:t>求各</a:t>
            </a:r>
            <a:r>
              <a:rPr lang="zh-CN" altLang="en-US" sz="2400" b="1" dirty="0">
                <a:sym typeface="Symbol" panose="05050102010706020507" pitchFamily="18" charset="2"/>
              </a:rPr>
              <a:t>相</a:t>
            </a:r>
            <a:r>
              <a:rPr lang="zh-CN" altLang="zh-CN" sz="2400" b="1" dirty="0">
                <a:sym typeface="Symbol" panose="05050102010706020507" pitchFamily="18" charset="2"/>
              </a:rPr>
              <a:t>电流</a:t>
            </a:r>
            <a:r>
              <a:rPr lang="zh-CN" altLang="en-US" sz="2400" b="1" dirty="0">
                <a:sym typeface="Symbol" panose="05050102010706020507" pitchFamily="18" charset="2"/>
              </a:rPr>
              <a:t>；</a:t>
            </a:r>
            <a:endParaRPr lang="en-US" altLang="zh-CN" sz="2400" b="1" dirty="0">
              <a:sym typeface="Symbol" panose="05050102010706020507" pitchFamily="18" charset="2"/>
            </a:endParaRPr>
          </a:p>
          <a:p>
            <a:pPr>
              <a:spcBef>
                <a:spcPct val="0"/>
              </a:spcBef>
              <a:buNone/>
            </a:pPr>
            <a:r>
              <a:rPr lang="zh-CN" altLang="en-US" sz="2400" b="1" dirty="0">
                <a:sym typeface="Symbol" panose="05050102010706020507" pitchFamily="18" charset="2"/>
              </a:rPr>
              <a:t>（</a:t>
            </a:r>
            <a:r>
              <a:rPr lang="en-US" altLang="zh-CN" sz="2400" b="1" dirty="0">
                <a:sym typeface="Symbol" panose="05050102010706020507" pitchFamily="18" charset="2"/>
              </a:rPr>
              <a:t>2</a:t>
            </a:r>
            <a:r>
              <a:rPr lang="zh-CN" altLang="en-US" sz="2400" b="1" dirty="0">
                <a:sym typeface="Symbol" panose="05050102010706020507" pitchFamily="18" charset="2"/>
              </a:rPr>
              <a:t>）</a:t>
            </a:r>
            <a:r>
              <a:rPr lang="zh-CN" altLang="zh-CN" sz="2400" b="1" dirty="0">
                <a:solidFill>
                  <a:schemeClr val="accent5">
                    <a:lumMod val="50000"/>
                  </a:schemeClr>
                </a:solidFill>
              </a:rPr>
              <a:t>若</a:t>
            </a:r>
            <a:r>
              <a:rPr lang="en-US" altLang="zh-CN" sz="2400" b="1" u="sng" dirty="0">
                <a:solidFill>
                  <a:srgbClr val="C00000"/>
                </a:solidFill>
              </a:rPr>
              <a:t>W</a:t>
            </a:r>
            <a:r>
              <a:rPr lang="zh-CN" altLang="en-US" sz="2400" b="1" u="sng" dirty="0">
                <a:solidFill>
                  <a:srgbClr val="C00000"/>
                </a:solidFill>
              </a:rPr>
              <a:t>相</a:t>
            </a:r>
            <a:r>
              <a:rPr lang="zh-CN" altLang="zh-CN" sz="2400" b="1" u="sng" dirty="0">
                <a:solidFill>
                  <a:srgbClr val="C00000"/>
                </a:solidFill>
              </a:rPr>
              <a:t>灯不开</a:t>
            </a:r>
            <a:r>
              <a:rPr lang="zh-CN" altLang="zh-CN" sz="2400" b="1" dirty="0">
                <a:solidFill>
                  <a:srgbClr val="C00000"/>
                </a:solidFill>
              </a:rPr>
              <a:t>，</a:t>
            </a:r>
            <a:r>
              <a:rPr lang="zh-CN" altLang="zh-CN" sz="2400" b="1" dirty="0">
                <a:solidFill>
                  <a:srgbClr val="002060"/>
                </a:solidFill>
              </a:rPr>
              <a:t>求各</a:t>
            </a:r>
            <a:r>
              <a:rPr lang="zh-CN" altLang="en-US" sz="2400" b="1" dirty="0">
                <a:solidFill>
                  <a:srgbClr val="002060"/>
                </a:solidFill>
              </a:rPr>
              <a:t>相</a:t>
            </a:r>
            <a:r>
              <a:rPr lang="zh-CN" altLang="zh-CN" sz="2400" b="1" dirty="0">
                <a:solidFill>
                  <a:srgbClr val="002060"/>
                </a:solidFill>
              </a:rPr>
              <a:t>的电流</a:t>
            </a:r>
            <a:r>
              <a:rPr lang="zh-CN" altLang="en-US" sz="2400" b="1" dirty="0">
                <a:solidFill>
                  <a:srgbClr val="002060"/>
                </a:solidFill>
              </a:rPr>
              <a:t>；</a:t>
            </a:r>
            <a:endParaRPr lang="en-US" altLang="zh-CN" sz="2400" b="1" dirty="0">
              <a:solidFill>
                <a:srgbClr val="002060"/>
              </a:solidFill>
            </a:endParaRPr>
          </a:p>
          <a:p>
            <a:pPr>
              <a:spcBef>
                <a:spcPct val="0"/>
              </a:spcBef>
              <a:buNone/>
            </a:pPr>
            <a:r>
              <a:rPr lang="zh-CN" altLang="en-US" sz="2400" b="1" dirty="0">
                <a:solidFill>
                  <a:srgbClr val="002060"/>
                </a:solidFill>
              </a:rPr>
              <a:t>（</a:t>
            </a:r>
            <a:r>
              <a:rPr lang="en-US" altLang="zh-CN" sz="2400" b="1" dirty="0">
                <a:solidFill>
                  <a:srgbClr val="002060"/>
                </a:solidFill>
              </a:rPr>
              <a:t>3</a:t>
            </a:r>
            <a:r>
              <a:rPr lang="zh-CN" altLang="en-US" sz="2400" b="1" dirty="0">
                <a:solidFill>
                  <a:srgbClr val="002060"/>
                </a:solidFill>
              </a:rPr>
              <a:t>）</a:t>
            </a:r>
            <a:r>
              <a:rPr lang="zh-CN" altLang="zh-CN" sz="2400" b="1" dirty="0">
                <a:solidFill>
                  <a:schemeClr val="accent5">
                    <a:lumMod val="50000"/>
                  </a:schemeClr>
                </a:solidFill>
              </a:rPr>
              <a:t>若</a:t>
            </a:r>
            <a:r>
              <a:rPr lang="en-US" altLang="zh-CN" sz="2400" b="1" u="sng" dirty="0">
                <a:solidFill>
                  <a:srgbClr val="C00000"/>
                </a:solidFill>
              </a:rPr>
              <a:t>W</a:t>
            </a:r>
            <a:r>
              <a:rPr lang="zh-CN" altLang="en-US" sz="2400" b="1" u="sng" dirty="0">
                <a:solidFill>
                  <a:srgbClr val="C00000"/>
                </a:solidFill>
              </a:rPr>
              <a:t>相</a:t>
            </a:r>
            <a:r>
              <a:rPr lang="zh-CN" altLang="zh-CN" sz="2400" b="1" u="sng" dirty="0">
                <a:solidFill>
                  <a:srgbClr val="C00000"/>
                </a:solidFill>
              </a:rPr>
              <a:t>灯不开，</a:t>
            </a:r>
            <a:r>
              <a:rPr lang="zh-CN" altLang="en-US" sz="2400" b="1" u="sng" dirty="0">
                <a:solidFill>
                  <a:srgbClr val="C00000"/>
                </a:solidFill>
              </a:rPr>
              <a:t>且</a:t>
            </a:r>
            <a:r>
              <a:rPr lang="zh-CN" altLang="zh-CN" sz="2400" b="1" u="sng" dirty="0">
                <a:solidFill>
                  <a:srgbClr val="C00000"/>
                </a:solidFill>
              </a:rPr>
              <a:t>中线断开</a:t>
            </a:r>
            <a:r>
              <a:rPr lang="zh-CN" altLang="zh-CN" sz="2400" b="1" dirty="0">
                <a:solidFill>
                  <a:srgbClr val="C00000"/>
                </a:solidFill>
              </a:rPr>
              <a:t>，</a:t>
            </a:r>
            <a:r>
              <a:rPr lang="zh-CN" altLang="zh-CN" sz="2400" b="1" dirty="0">
                <a:solidFill>
                  <a:schemeClr val="accent5">
                    <a:lumMod val="50000"/>
                  </a:schemeClr>
                </a:solidFill>
              </a:rPr>
              <a:t>求</a:t>
            </a:r>
            <a:r>
              <a:rPr lang="en-US" altLang="zh-CN" sz="2400" b="1" dirty="0">
                <a:solidFill>
                  <a:schemeClr val="accent5">
                    <a:lumMod val="50000"/>
                  </a:schemeClr>
                </a:solidFill>
              </a:rPr>
              <a:t>U</a:t>
            </a:r>
            <a:r>
              <a:rPr lang="zh-CN" altLang="zh-CN" sz="2400" b="1" dirty="0">
                <a:solidFill>
                  <a:schemeClr val="accent5">
                    <a:lumMod val="50000"/>
                  </a:schemeClr>
                </a:solidFill>
              </a:rPr>
              <a:t>相、</a:t>
            </a:r>
            <a:r>
              <a:rPr lang="en-US" altLang="zh-CN" sz="2400" b="1" dirty="0">
                <a:solidFill>
                  <a:schemeClr val="accent5">
                    <a:lumMod val="50000"/>
                  </a:schemeClr>
                </a:solidFill>
              </a:rPr>
              <a:t>V</a:t>
            </a:r>
            <a:r>
              <a:rPr lang="zh-CN" altLang="zh-CN" sz="2400" b="1" dirty="0">
                <a:solidFill>
                  <a:schemeClr val="accent5">
                    <a:lumMod val="50000"/>
                  </a:schemeClr>
                </a:solidFill>
              </a:rPr>
              <a:t>相灯上的电压</a:t>
            </a:r>
            <a:r>
              <a:rPr lang="zh-CN" altLang="en-US" sz="2400" b="1" dirty="0">
                <a:solidFill>
                  <a:schemeClr val="accent5">
                    <a:lumMod val="50000"/>
                  </a:schemeClr>
                </a:solidFill>
              </a:rPr>
              <a:t>，此时会出现什么现象？</a:t>
            </a:r>
            <a:endParaRPr lang="zh-CN" altLang="zh-CN" sz="2400" b="1" dirty="0">
              <a:solidFill>
                <a:schemeClr val="accent5">
                  <a:lumMod val="50000"/>
                </a:schemeClr>
              </a:solidFill>
            </a:endParaRPr>
          </a:p>
          <a:p>
            <a:pPr>
              <a:spcBef>
                <a:spcPct val="0"/>
              </a:spcBef>
              <a:buNone/>
            </a:pPr>
            <a:endParaRPr lang="zh-CN" altLang="zh-CN" sz="2400" b="1" dirty="0">
              <a:solidFill>
                <a:srgbClr val="002060"/>
              </a:solidFill>
              <a:sym typeface="Symbol" panose="05050102010706020507" pitchFamily="18" charset="2"/>
            </a:endParaRPr>
          </a:p>
        </p:txBody>
      </p:sp>
      <p:grpSp>
        <p:nvGrpSpPr>
          <p:cNvPr id="11" name="Group 4"/>
          <p:cNvGrpSpPr/>
          <p:nvPr/>
        </p:nvGrpSpPr>
        <p:grpSpPr bwMode="auto">
          <a:xfrm>
            <a:off x="5103451" y="3143249"/>
            <a:ext cx="5776916" cy="3213101"/>
            <a:chOff x="-16" y="0"/>
            <a:chExt cx="3639" cy="2024"/>
          </a:xfrm>
        </p:grpSpPr>
        <p:sp>
          <p:nvSpPr>
            <p:cNvPr id="12" name="Line 5"/>
            <p:cNvSpPr>
              <a:spLocks noChangeShapeType="1"/>
            </p:cNvSpPr>
            <p:nvPr/>
          </p:nvSpPr>
          <p:spPr bwMode="auto">
            <a:xfrm>
              <a:off x="3614" y="1646"/>
              <a:ext cx="0" cy="227"/>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70C0"/>
                </a:solidFill>
              </a:endParaRPr>
            </a:p>
          </p:txBody>
        </p:sp>
        <p:sp>
          <p:nvSpPr>
            <p:cNvPr id="13" name="Line 6"/>
            <p:cNvSpPr>
              <a:spLocks noChangeShapeType="1"/>
            </p:cNvSpPr>
            <p:nvPr/>
          </p:nvSpPr>
          <p:spPr bwMode="auto">
            <a:xfrm flipH="1">
              <a:off x="369" y="123"/>
              <a:ext cx="2534" cy="0"/>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70C0"/>
                </a:solidFill>
              </a:endParaRPr>
            </a:p>
          </p:txBody>
        </p:sp>
        <p:sp>
          <p:nvSpPr>
            <p:cNvPr id="14" name="Line 7"/>
            <p:cNvSpPr>
              <a:spLocks noChangeShapeType="1"/>
            </p:cNvSpPr>
            <p:nvPr/>
          </p:nvSpPr>
          <p:spPr bwMode="auto">
            <a:xfrm flipH="1">
              <a:off x="357" y="1462"/>
              <a:ext cx="1977" cy="0"/>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70C0"/>
                </a:solidFill>
              </a:endParaRPr>
            </a:p>
          </p:txBody>
        </p:sp>
        <p:sp>
          <p:nvSpPr>
            <p:cNvPr id="15" name="Line 8"/>
            <p:cNvSpPr>
              <a:spLocks noChangeShapeType="1"/>
            </p:cNvSpPr>
            <p:nvPr/>
          </p:nvSpPr>
          <p:spPr bwMode="auto">
            <a:xfrm flipH="1">
              <a:off x="291" y="990"/>
              <a:ext cx="2579" cy="0"/>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70C0"/>
                </a:solidFill>
              </a:endParaRPr>
            </a:p>
          </p:txBody>
        </p:sp>
        <p:sp>
          <p:nvSpPr>
            <p:cNvPr id="16" name="Line 9"/>
            <p:cNvSpPr>
              <a:spLocks noChangeShapeType="1"/>
            </p:cNvSpPr>
            <p:nvPr/>
          </p:nvSpPr>
          <p:spPr bwMode="auto">
            <a:xfrm flipH="1">
              <a:off x="357" y="1879"/>
              <a:ext cx="3266" cy="0"/>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70C0"/>
                </a:solidFill>
              </a:endParaRPr>
            </a:p>
          </p:txBody>
        </p:sp>
        <p:sp>
          <p:nvSpPr>
            <p:cNvPr id="17" name="Text Box 10"/>
            <p:cNvSpPr txBox="1">
              <a:spLocks noChangeArrowheads="1"/>
            </p:cNvSpPr>
            <p:nvPr/>
          </p:nvSpPr>
          <p:spPr bwMode="auto">
            <a:xfrm>
              <a:off x="0" y="0"/>
              <a:ext cx="3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0070C0"/>
                  </a:solidFill>
                </a:rPr>
                <a:t>U1</a:t>
              </a:r>
              <a:endParaRPr lang="zh-CN" altLang="zh-CN" sz="2400" b="1" baseline="-25000" dirty="0">
                <a:solidFill>
                  <a:srgbClr val="0070C0"/>
                </a:solidFill>
              </a:endParaRPr>
            </a:p>
          </p:txBody>
        </p:sp>
        <p:sp>
          <p:nvSpPr>
            <p:cNvPr id="18" name="Text Box 11"/>
            <p:cNvSpPr txBox="1">
              <a:spLocks noChangeArrowheads="1"/>
            </p:cNvSpPr>
            <p:nvPr/>
          </p:nvSpPr>
          <p:spPr bwMode="auto">
            <a:xfrm>
              <a:off x="23" y="1344"/>
              <a:ext cx="3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0070C0"/>
                  </a:solidFill>
                </a:rPr>
                <a:t>V1</a:t>
              </a:r>
              <a:endParaRPr lang="zh-CN" altLang="zh-CN" sz="1800" b="1" baseline="-25000" dirty="0">
                <a:solidFill>
                  <a:srgbClr val="0070C0"/>
                </a:solidFill>
              </a:endParaRPr>
            </a:p>
          </p:txBody>
        </p:sp>
        <p:sp>
          <p:nvSpPr>
            <p:cNvPr id="19" name="Text Box 12"/>
            <p:cNvSpPr txBox="1">
              <a:spLocks noChangeArrowheads="1"/>
            </p:cNvSpPr>
            <p:nvPr/>
          </p:nvSpPr>
          <p:spPr bwMode="auto">
            <a:xfrm>
              <a:off x="3" y="86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b="1" dirty="0">
                  <a:solidFill>
                    <a:srgbClr val="0070C0"/>
                  </a:solidFill>
                </a:rPr>
                <a:t>N</a:t>
              </a:r>
            </a:p>
          </p:txBody>
        </p:sp>
        <p:sp>
          <p:nvSpPr>
            <p:cNvPr id="23" name="Line 16"/>
            <p:cNvSpPr>
              <a:spLocks noChangeShapeType="1"/>
            </p:cNvSpPr>
            <p:nvPr/>
          </p:nvSpPr>
          <p:spPr bwMode="auto">
            <a:xfrm rot="5400000">
              <a:off x="2438" y="568"/>
              <a:ext cx="898" cy="0"/>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70C0"/>
                </a:solidFill>
              </a:endParaRPr>
            </a:p>
          </p:txBody>
        </p:sp>
        <p:sp>
          <p:nvSpPr>
            <p:cNvPr id="27" name="Line 20"/>
            <p:cNvSpPr>
              <a:spLocks noChangeShapeType="1"/>
            </p:cNvSpPr>
            <p:nvPr/>
          </p:nvSpPr>
          <p:spPr bwMode="auto">
            <a:xfrm flipH="1">
              <a:off x="2304" y="996"/>
              <a:ext cx="600" cy="480"/>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70C0"/>
                </a:solidFill>
              </a:endParaRPr>
            </a:p>
          </p:txBody>
        </p:sp>
        <p:sp>
          <p:nvSpPr>
            <p:cNvPr id="29" name="Oval 22"/>
            <p:cNvSpPr>
              <a:spLocks noChangeArrowheads="1"/>
            </p:cNvSpPr>
            <p:nvPr/>
          </p:nvSpPr>
          <p:spPr bwMode="auto">
            <a:xfrm>
              <a:off x="2844" y="948"/>
              <a:ext cx="96" cy="96"/>
            </a:xfrm>
            <a:prstGeom prst="ellipse">
              <a:avLst/>
            </a:prstGeom>
            <a:solidFill>
              <a:srgbClr val="FF0000"/>
            </a:solidFill>
            <a:ln w="28575">
              <a:solidFill>
                <a:schemeClr val="accent5">
                  <a:lumMod val="75000"/>
                </a:schemeClr>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0070C0"/>
                </a:solidFill>
              </a:endParaRPr>
            </a:p>
          </p:txBody>
        </p:sp>
        <p:sp>
          <p:nvSpPr>
            <p:cNvPr id="30" name="Text Box 23"/>
            <p:cNvSpPr txBox="1">
              <a:spLocks noChangeArrowheads="1"/>
            </p:cNvSpPr>
            <p:nvPr/>
          </p:nvSpPr>
          <p:spPr bwMode="auto">
            <a:xfrm>
              <a:off x="-16" y="1733"/>
              <a:ext cx="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0070C0"/>
                  </a:solidFill>
                </a:rPr>
                <a:t>W1</a:t>
              </a:r>
              <a:endParaRPr lang="zh-CN" altLang="zh-CN" sz="1800" b="1" baseline="-25000" dirty="0">
                <a:solidFill>
                  <a:srgbClr val="0070C0"/>
                </a:solidFill>
              </a:endParaRPr>
            </a:p>
          </p:txBody>
        </p:sp>
        <p:graphicFrame>
          <p:nvGraphicFramePr>
            <p:cNvPr id="31" name="Object 24"/>
            <p:cNvGraphicFramePr>
              <a:graphicFrameLocks noChangeAspect="1"/>
            </p:cNvGraphicFramePr>
            <p:nvPr/>
          </p:nvGraphicFramePr>
          <p:xfrm>
            <a:off x="1068" y="312"/>
            <a:ext cx="277" cy="432"/>
          </p:xfrm>
          <a:graphic>
            <a:graphicData uri="http://schemas.openxmlformats.org/presentationml/2006/ole">
              <mc:AlternateContent xmlns:mc="http://schemas.openxmlformats.org/markup-compatibility/2006">
                <mc:Choice xmlns:v="urn:schemas-microsoft-com:vml" Requires="v">
                  <p:oleObj spid="_x0000_s155882" r:id="rId5" imgW="121285" imgH="186055" progId="Equation.DSMT4">
                    <p:embed/>
                  </p:oleObj>
                </mc:Choice>
                <mc:Fallback>
                  <p:oleObj r:id="rId5" imgW="121285" imgH="186055"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8" y="312"/>
                          <a:ext cx="277"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25"/>
            <p:cNvGraphicFramePr>
              <a:graphicFrameLocks noChangeAspect="1"/>
            </p:cNvGraphicFramePr>
            <p:nvPr/>
          </p:nvGraphicFramePr>
          <p:xfrm>
            <a:off x="1238" y="1362"/>
            <a:ext cx="298" cy="431"/>
          </p:xfrm>
          <a:graphic>
            <a:graphicData uri="http://schemas.openxmlformats.org/presentationml/2006/ole">
              <mc:AlternateContent xmlns:mc="http://schemas.openxmlformats.org/markup-compatibility/2006">
                <mc:Choice xmlns:v="urn:schemas-microsoft-com:vml" Requires="v">
                  <p:oleObj spid="_x0000_s155883" r:id="rId7" imgW="129540" imgH="186055" progId="Equation.DSMT4">
                    <p:embed/>
                  </p:oleObj>
                </mc:Choice>
                <mc:Fallback>
                  <p:oleObj r:id="rId7" imgW="129540" imgH="186055" progId="Equation.DSMT4">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8" y="1362"/>
                          <a:ext cx="298"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26"/>
            <p:cNvGraphicFramePr>
              <a:graphicFrameLocks noChangeAspect="1"/>
            </p:cNvGraphicFramePr>
            <p:nvPr/>
          </p:nvGraphicFramePr>
          <p:xfrm>
            <a:off x="685" y="1018"/>
            <a:ext cx="301" cy="429"/>
          </p:xfrm>
          <a:graphic>
            <a:graphicData uri="http://schemas.openxmlformats.org/presentationml/2006/ole">
              <mc:AlternateContent xmlns:mc="http://schemas.openxmlformats.org/markup-compatibility/2006">
                <mc:Choice xmlns:v="urn:schemas-microsoft-com:vml" Requires="v">
                  <p:oleObj spid="_x0000_s155884" r:id="rId9" imgW="129540" imgH="186055" progId="Equation.DSMT4">
                    <p:embed/>
                  </p:oleObj>
                </mc:Choice>
                <mc:Fallback>
                  <p:oleObj r:id="rId9" imgW="129540" imgH="186055"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 y="1018"/>
                          <a:ext cx="301"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27"/>
            <p:cNvSpPr txBox="1">
              <a:spLocks noChangeArrowheads="1"/>
            </p:cNvSpPr>
            <p:nvPr/>
          </p:nvSpPr>
          <p:spPr bwMode="auto">
            <a:xfrm>
              <a:off x="1087" y="48"/>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dirty="0">
                  <a:solidFill>
                    <a:srgbClr val="FF0000"/>
                  </a:solidFill>
                  <a:latin typeface="微软雅黑" panose="020B0503020204020204" pitchFamily="34" charset="-122"/>
                  <a:ea typeface="微软雅黑" panose="020B0503020204020204" pitchFamily="34" charset="-122"/>
                </a:rPr>
                <a:t>+</a:t>
              </a:r>
            </a:p>
          </p:txBody>
        </p:sp>
        <p:sp>
          <p:nvSpPr>
            <p:cNvPr id="35" name="Text Box 28"/>
            <p:cNvSpPr txBox="1">
              <a:spLocks noChangeArrowheads="1"/>
            </p:cNvSpPr>
            <p:nvPr/>
          </p:nvSpPr>
          <p:spPr bwMode="auto">
            <a:xfrm>
              <a:off x="1107" y="639"/>
              <a:ext cx="2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a:solidFill>
                    <a:srgbClr val="FF0000"/>
                  </a:solidFill>
                  <a:latin typeface="微软雅黑" panose="020B0503020204020204" pitchFamily="34" charset="-122"/>
                  <a:ea typeface="微软雅黑" panose="020B0503020204020204" pitchFamily="34" charset="-122"/>
                </a:rPr>
                <a:t>_</a:t>
              </a:r>
            </a:p>
          </p:txBody>
        </p:sp>
        <p:sp>
          <p:nvSpPr>
            <p:cNvPr id="36" name="Text Box 29"/>
            <p:cNvSpPr txBox="1">
              <a:spLocks noChangeArrowheads="1"/>
            </p:cNvSpPr>
            <p:nvPr/>
          </p:nvSpPr>
          <p:spPr bwMode="auto">
            <a:xfrm>
              <a:off x="594" y="1245"/>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a:solidFill>
                    <a:srgbClr val="FF0000"/>
                  </a:solidFill>
                  <a:latin typeface="微软雅黑" panose="020B0503020204020204" pitchFamily="34" charset="-122"/>
                  <a:ea typeface="微软雅黑" panose="020B0503020204020204" pitchFamily="34" charset="-122"/>
                </a:rPr>
                <a:t>+</a:t>
              </a:r>
            </a:p>
          </p:txBody>
        </p:sp>
        <p:sp>
          <p:nvSpPr>
            <p:cNvPr id="37" name="Text Box 30"/>
            <p:cNvSpPr txBox="1">
              <a:spLocks noChangeArrowheads="1"/>
            </p:cNvSpPr>
            <p:nvPr/>
          </p:nvSpPr>
          <p:spPr bwMode="auto">
            <a:xfrm>
              <a:off x="627" y="816"/>
              <a:ext cx="2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a:solidFill>
                    <a:srgbClr val="FF0000"/>
                  </a:solidFill>
                  <a:latin typeface="微软雅黑" panose="020B0503020204020204" pitchFamily="34" charset="-122"/>
                  <a:ea typeface="微软雅黑" panose="020B0503020204020204" pitchFamily="34" charset="-122"/>
                </a:rPr>
                <a:t>_</a:t>
              </a:r>
            </a:p>
          </p:txBody>
        </p:sp>
        <p:sp>
          <p:nvSpPr>
            <p:cNvPr id="38" name="Text Box 31"/>
            <p:cNvSpPr txBox="1">
              <a:spLocks noChangeArrowheads="1"/>
            </p:cNvSpPr>
            <p:nvPr/>
          </p:nvSpPr>
          <p:spPr bwMode="auto">
            <a:xfrm>
              <a:off x="1218" y="1603"/>
              <a:ext cx="2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dirty="0">
                  <a:solidFill>
                    <a:srgbClr val="FF0000"/>
                  </a:solidFill>
                  <a:latin typeface="微软雅黑" panose="020B0503020204020204" pitchFamily="34" charset="-122"/>
                  <a:ea typeface="微软雅黑" panose="020B0503020204020204" pitchFamily="34" charset="-122"/>
                </a:rPr>
                <a:t>+</a:t>
              </a:r>
            </a:p>
          </p:txBody>
        </p:sp>
        <p:sp>
          <p:nvSpPr>
            <p:cNvPr id="39" name="Text Box 32"/>
            <p:cNvSpPr txBox="1">
              <a:spLocks noChangeArrowheads="1"/>
            </p:cNvSpPr>
            <p:nvPr/>
          </p:nvSpPr>
          <p:spPr bwMode="auto">
            <a:xfrm>
              <a:off x="1184" y="835"/>
              <a:ext cx="2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b="1">
                  <a:solidFill>
                    <a:srgbClr val="FF0000"/>
                  </a:solidFill>
                  <a:latin typeface="微软雅黑" panose="020B0503020204020204" pitchFamily="34" charset="-122"/>
                  <a:ea typeface="微软雅黑" panose="020B0503020204020204" pitchFamily="34" charset="-122"/>
                </a:rPr>
                <a:t>_</a:t>
              </a:r>
            </a:p>
          </p:txBody>
        </p:sp>
      </p:grpSp>
      <p:graphicFrame>
        <p:nvGraphicFramePr>
          <p:cNvPr id="40" name="Object 14"/>
          <p:cNvGraphicFramePr>
            <a:graphicFrameLocks noChangeAspect="1"/>
          </p:cNvGraphicFramePr>
          <p:nvPr/>
        </p:nvGraphicFramePr>
        <p:xfrm>
          <a:off x="7914238" y="5477496"/>
          <a:ext cx="347426" cy="497901"/>
        </p:xfrm>
        <a:graphic>
          <a:graphicData uri="http://schemas.openxmlformats.org/presentationml/2006/ole">
            <mc:AlternateContent xmlns:mc="http://schemas.openxmlformats.org/markup-compatibility/2006">
              <mc:Choice xmlns:v="urn:schemas-microsoft-com:vml" Requires="v">
                <p:oleObj spid="_x0000_s155885" r:id="rId11" imgW="165100" imgH="241300" progId="Equation.DSMT4">
                  <p:embed/>
                </p:oleObj>
              </mc:Choice>
              <mc:Fallback>
                <p:oleObj r:id="rId11" imgW="165100" imgH="2413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14238" y="5477496"/>
                        <a:ext cx="347426" cy="497901"/>
                      </a:xfrm>
                      <a:prstGeom prst="rect">
                        <a:avLst/>
                      </a:prstGeom>
                      <a:noFill/>
                      <a:ln>
                        <a:noFill/>
                      </a:ln>
                      <a:effectLst/>
                    </p:spPr>
                  </p:pic>
                </p:oleObj>
              </mc:Fallback>
            </mc:AlternateContent>
          </a:graphicData>
        </a:graphic>
      </p:graphicFrame>
      <p:sp>
        <p:nvSpPr>
          <p:cNvPr id="41" name="Line 31"/>
          <p:cNvSpPr>
            <a:spLocks noChangeShapeType="1"/>
          </p:cNvSpPr>
          <p:nvPr/>
        </p:nvSpPr>
        <p:spPr bwMode="auto">
          <a:xfrm>
            <a:off x="7587944" y="3450430"/>
            <a:ext cx="418521"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2"/>
          <p:cNvSpPr>
            <a:spLocks noChangeShapeType="1"/>
          </p:cNvSpPr>
          <p:nvPr/>
        </p:nvSpPr>
        <p:spPr bwMode="auto">
          <a:xfrm>
            <a:off x="8006465" y="5345740"/>
            <a:ext cx="418521"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33"/>
          <p:cNvSpPr>
            <a:spLocks noChangeShapeType="1"/>
          </p:cNvSpPr>
          <p:nvPr/>
        </p:nvSpPr>
        <p:spPr bwMode="auto">
          <a:xfrm>
            <a:off x="8121563" y="5989638"/>
            <a:ext cx="418521"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 name="Object 35"/>
          <p:cNvGraphicFramePr>
            <a:graphicFrameLocks noChangeAspect="1"/>
          </p:cNvGraphicFramePr>
          <p:nvPr/>
        </p:nvGraphicFramePr>
        <p:xfrm>
          <a:off x="8026323" y="3283926"/>
          <a:ext cx="304501" cy="458213"/>
        </p:xfrm>
        <a:graphic>
          <a:graphicData uri="http://schemas.openxmlformats.org/presentationml/2006/ole">
            <mc:AlternateContent xmlns:mc="http://schemas.openxmlformats.org/markup-compatibility/2006">
              <mc:Choice xmlns:v="urn:schemas-microsoft-com:vml" Requires="v">
                <p:oleObj spid="_x0000_s155886" r:id="rId13" imgW="152400" imgH="241300" progId="Equation.DSMT4">
                  <p:embed/>
                </p:oleObj>
              </mc:Choice>
              <mc:Fallback>
                <p:oleObj r:id="rId13" imgW="152400" imgH="241300" progId="Equation.DSMT4">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26323" y="3283926"/>
                        <a:ext cx="304501" cy="458213"/>
                      </a:xfrm>
                      <a:prstGeom prst="rect">
                        <a:avLst/>
                      </a:prstGeom>
                      <a:noFill/>
                      <a:ln>
                        <a:noFill/>
                      </a:ln>
                      <a:effectLst/>
                    </p:spPr>
                  </p:pic>
                </p:oleObj>
              </mc:Fallback>
            </mc:AlternateContent>
          </a:graphicData>
        </a:graphic>
      </p:graphicFrame>
      <p:graphicFrame>
        <p:nvGraphicFramePr>
          <p:cNvPr id="45" name="Object 37"/>
          <p:cNvGraphicFramePr>
            <a:graphicFrameLocks noChangeAspect="1"/>
          </p:cNvGraphicFramePr>
          <p:nvPr/>
        </p:nvGraphicFramePr>
        <p:xfrm>
          <a:off x="8084267" y="4848506"/>
          <a:ext cx="340719" cy="470240"/>
        </p:xfrm>
        <a:graphic>
          <a:graphicData uri="http://schemas.openxmlformats.org/presentationml/2006/ole">
            <mc:AlternateContent xmlns:mc="http://schemas.openxmlformats.org/markup-compatibility/2006">
              <mc:Choice xmlns:v="urn:schemas-microsoft-com:vml" Requires="v">
                <p:oleObj spid="_x0000_s155887" r:id="rId15" imgW="165100" imgH="241300" progId="Equation.DSMT4">
                  <p:embed/>
                </p:oleObj>
              </mc:Choice>
              <mc:Fallback>
                <p:oleObj r:id="rId15" imgW="165100" imgH="241300" progId="Equation.DSMT4">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84267" y="4848506"/>
                        <a:ext cx="340719" cy="470240"/>
                      </a:xfrm>
                      <a:prstGeom prst="rect">
                        <a:avLst/>
                      </a:prstGeom>
                      <a:noFill/>
                      <a:ln>
                        <a:noFill/>
                      </a:ln>
                      <a:effectLst/>
                    </p:spPr>
                  </p:pic>
                </p:oleObj>
              </mc:Fallback>
            </mc:AlternateContent>
          </a:graphicData>
        </a:graphic>
      </p:graphicFrame>
      <p:sp>
        <p:nvSpPr>
          <p:cNvPr id="46" name="流程图: 汇总连接 45"/>
          <p:cNvSpPr/>
          <p:nvPr/>
        </p:nvSpPr>
        <p:spPr>
          <a:xfrm>
            <a:off x="9483213" y="3771188"/>
            <a:ext cx="432000" cy="432000"/>
          </a:xfrm>
          <a:prstGeom prst="flowChartSummingJunction">
            <a:avLst/>
          </a:prstGeom>
          <a:solidFill>
            <a:srgbClr val="FFC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8952270" y="3605212"/>
            <a:ext cx="1553443" cy="833437"/>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汇总连接 47"/>
          <p:cNvSpPr/>
          <p:nvPr/>
        </p:nvSpPr>
        <p:spPr>
          <a:xfrm>
            <a:off x="8690178" y="3774602"/>
            <a:ext cx="432000" cy="432000"/>
          </a:xfrm>
          <a:prstGeom prst="flowChartSummingJunction">
            <a:avLst/>
          </a:prstGeom>
          <a:solidFill>
            <a:srgbClr val="FFC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流程图: 汇总连接 48"/>
          <p:cNvSpPr/>
          <p:nvPr/>
        </p:nvSpPr>
        <p:spPr>
          <a:xfrm>
            <a:off x="10234251" y="3761663"/>
            <a:ext cx="432000" cy="432000"/>
          </a:xfrm>
          <a:prstGeom prst="flowChartSummingJunction">
            <a:avLst/>
          </a:prstGeom>
          <a:solidFill>
            <a:srgbClr val="FFC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汇总连接 50"/>
          <p:cNvSpPr/>
          <p:nvPr/>
        </p:nvSpPr>
        <p:spPr>
          <a:xfrm>
            <a:off x="9031412" y="4858307"/>
            <a:ext cx="432000" cy="432000"/>
          </a:xfrm>
          <a:prstGeom prst="flowChartSummingJunction">
            <a:avLst/>
          </a:prstGeom>
          <a:solidFill>
            <a:srgbClr val="FFC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Oval 137"/>
          <p:cNvSpPr>
            <a:spLocks noChangeArrowheads="1"/>
          </p:cNvSpPr>
          <p:nvPr/>
        </p:nvSpPr>
        <p:spPr bwMode="auto">
          <a:xfrm>
            <a:off x="9654926" y="4378892"/>
            <a:ext cx="95250" cy="111770"/>
          </a:xfrm>
          <a:prstGeom prst="ellipse">
            <a:avLst/>
          </a:prstGeom>
          <a:solidFill>
            <a:schemeClr val="tx2"/>
          </a:solidFill>
          <a:ln w="12700">
            <a:solidFill>
              <a:schemeClr val="tx1"/>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3" name="Oval 137"/>
          <p:cNvSpPr>
            <a:spLocks noChangeArrowheads="1"/>
          </p:cNvSpPr>
          <p:nvPr/>
        </p:nvSpPr>
        <p:spPr bwMode="auto">
          <a:xfrm>
            <a:off x="9659846" y="3528395"/>
            <a:ext cx="95250" cy="111770"/>
          </a:xfrm>
          <a:prstGeom prst="ellipse">
            <a:avLst/>
          </a:prstGeom>
          <a:solidFill>
            <a:schemeClr val="tx2"/>
          </a:solidFill>
          <a:ln w="12700">
            <a:solidFill>
              <a:schemeClr val="tx1"/>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63" name="组合 62"/>
          <p:cNvGrpSpPr/>
          <p:nvPr/>
        </p:nvGrpSpPr>
        <p:grpSpPr>
          <a:xfrm>
            <a:off x="9781356" y="4747640"/>
            <a:ext cx="1088943" cy="1047529"/>
            <a:chOff x="7012070" y="1946366"/>
            <a:chExt cx="1088943" cy="1047529"/>
          </a:xfrm>
        </p:grpSpPr>
        <p:sp>
          <p:nvSpPr>
            <p:cNvPr id="55" name="Line 26"/>
            <p:cNvSpPr>
              <a:spLocks noChangeShapeType="1"/>
            </p:cNvSpPr>
            <p:nvPr/>
          </p:nvSpPr>
          <p:spPr bwMode="auto">
            <a:xfrm rot="18750625" flipV="1">
              <a:off x="7221279" y="2288100"/>
              <a:ext cx="0" cy="288725"/>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27"/>
            <p:cNvSpPr>
              <a:spLocks noChangeShapeType="1"/>
            </p:cNvSpPr>
            <p:nvPr/>
          </p:nvSpPr>
          <p:spPr bwMode="auto">
            <a:xfrm rot="18750625" flipV="1">
              <a:off x="7646948" y="2678296"/>
              <a:ext cx="0" cy="288725"/>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33"/>
            <p:cNvSpPr>
              <a:spLocks noChangeShapeType="1"/>
            </p:cNvSpPr>
            <p:nvPr/>
          </p:nvSpPr>
          <p:spPr bwMode="auto">
            <a:xfrm rot="18750625" flipV="1">
              <a:off x="7523555" y="1958344"/>
              <a:ext cx="0" cy="288725"/>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34"/>
            <p:cNvSpPr>
              <a:spLocks noChangeShapeType="1"/>
            </p:cNvSpPr>
            <p:nvPr/>
          </p:nvSpPr>
          <p:spPr bwMode="auto">
            <a:xfrm rot="18750625" flipV="1">
              <a:off x="7949224" y="2348540"/>
              <a:ext cx="0" cy="288725"/>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35"/>
            <p:cNvSpPr>
              <a:spLocks noChangeShapeType="1"/>
            </p:cNvSpPr>
            <p:nvPr/>
          </p:nvSpPr>
          <p:spPr bwMode="auto">
            <a:xfrm rot="18750625">
              <a:off x="7042331" y="2170035"/>
              <a:ext cx="447337" cy="0"/>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60" name="Line 36"/>
            <p:cNvSpPr>
              <a:spLocks noChangeShapeType="1"/>
            </p:cNvSpPr>
            <p:nvPr/>
          </p:nvSpPr>
          <p:spPr bwMode="auto">
            <a:xfrm rot="18750625">
              <a:off x="7680836" y="2755330"/>
              <a:ext cx="447337" cy="0"/>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37"/>
            <p:cNvSpPr>
              <a:spLocks noChangeShapeType="1"/>
            </p:cNvSpPr>
            <p:nvPr/>
          </p:nvSpPr>
          <p:spPr bwMode="auto">
            <a:xfrm flipH="1" flipV="1">
              <a:off x="7012070" y="1963094"/>
              <a:ext cx="216000" cy="216000"/>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62" name="Line 43"/>
            <p:cNvSpPr>
              <a:spLocks noChangeShapeType="1"/>
            </p:cNvSpPr>
            <p:nvPr/>
          </p:nvSpPr>
          <p:spPr bwMode="auto">
            <a:xfrm flipH="1" flipV="1">
              <a:off x="7884090" y="2781410"/>
              <a:ext cx="216923" cy="212485"/>
            </a:xfrm>
            <a:prstGeom prst="line">
              <a:avLst/>
            </a:prstGeom>
            <a:noFill/>
            <a:ln w="57150">
              <a:solidFill>
                <a:schemeClr val="accent5">
                  <a:lumMod val="75000"/>
                </a:schemeClr>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 name="流程图: 汇总连接 63"/>
          <p:cNvSpPr/>
          <p:nvPr/>
        </p:nvSpPr>
        <p:spPr>
          <a:xfrm>
            <a:off x="10289490" y="4833774"/>
            <a:ext cx="432000" cy="432000"/>
          </a:xfrm>
          <a:prstGeom prst="flowChartSummingJunction">
            <a:avLst/>
          </a:prstGeom>
          <a:solidFill>
            <a:srgbClr val="FFC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汇总连接 64"/>
          <p:cNvSpPr/>
          <p:nvPr/>
        </p:nvSpPr>
        <p:spPr>
          <a:xfrm rot="10800000">
            <a:off x="9975965" y="5201807"/>
            <a:ext cx="432000" cy="432000"/>
          </a:xfrm>
          <a:prstGeom prst="flowChartSummingJunction">
            <a:avLst/>
          </a:prstGeom>
          <a:solidFill>
            <a:srgbClr val="FFC000"/>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610600" y="6356350"/>
            <a:ext cx="2743200" cy="365125"/>
          </a:xfrm>
        </p:spPr>
        <p:txBody>
          <a:bodyPr/>
          <a:lstStyle/>
          <a:p>
            <a:fld id="{435063AF-4828-4509-A510-9A5FFA849951}" type="slidenum">
              <a:rPr lang="zh-CN" altLang="en-US" smtClean="0"/>
              <a:t>26</a:t>
            </a:fld>
            <a:endParaRPr lang="zh-CN" altLang="en-US"/>
          </a:p>
        </p:txBody>
      </p:sp>
      <p:sp>
        <p:nvSpPr>
          <p:cNvPr id="3" name="Rectangle 4"/>
          <p:cNvSpPr>
            <a:spLocks noChangeArrowheads="1"/>
          </p:cNvSpPr>
          <p:nvPr/>
        </p:nvSpPr>
        <p:spPr bwMode="auto">
          <a:xfrm>
            <a:off x="2357969" y="1381211"/>
            <a:ext cx="7286625" cy="1523914"/>
          </a:xfrm>
          <a:prstGeom prst="rect">
            <a:avLst/>
          </a:prstGeom>
          <a:noFill/>
          <a:ln w="9525">
            <a:noFill/>
            <a:miter lim="800000"/>
          </a:ln>
          <a:effectLst/>
        </p:spPr>
        <p:txBody>
          <a:bodyPr anchor="ctr"/>
          <a:lstStyle/>
          <a:p>
            <a:pPr algn="ctr">
              <a:defRPr/>
            </a:pPr>
            <a:endParaRPr lang="en-US" altLang="zh-CN" sz="4800" b="1" dirty="0">
              <a:solidFill>
                <a:schemeClr val="accent5">
                  <a:lumMod val="75000"/>
                </a:schemeClr>
              </a:solidFill>
              <a:latin typeface="微软雅黑" panose="020B0503020204020204" pitchFamily="34" charset="-122"/>
              <a:ea typeface="微软雅黑" panose="020B0503020204020204" pitchFamily="34" charset="-122"/>
            </a:endParaRPr>
          </a:p>
          <a:p>
            <a:pPr algn="ctr">
              <a:defRPr/>
            </a:pPr>
            <a:r>
              <a:rPr lang="en-US" altLang="zh-CN" sz="4800" b="1" dirty="0">
                <a:solidFill>
                  <a:schemeClr val="accent5">
                    <a:lumMod val="75000"/>
                  </a:schemeClr>
                </a:solidFill>
                <a:latin typeface="微软雅黑" panose="020B0503020204020204" pitchFamily="34" charset="-122"/>
                <a:ea typeface="微软雅黑" panose="020B0503020204020204" pitchFamily="34" charset="-122"/>
              </a:rPr>
              <a:t>3-3  </a:t>
            </a:r>
            <a:r>
              <a:rPr lang="zh-CN" altLang="en-US" sz="4800" b="1" dirty="0">
                <a:solidFill>
                  <a:schemeClr val="accent5">
                    <a:lumMod val="75000"/>
                  </a:schemeClr>
                </a:solidFill>
                <a:latin typeface="微软雅黑" panose="020B0503020204020204" pitchFamily="34" charset="-122"/>
                <a:ea typeface="微软雅黑" panose="020B0503020204020204" pitchFamily="34" charset="-122"/>
              </a:rPr>
              <a:t>负载三角形连接的</a:t>
            </a:r>
            <a:endParaRPr lang="en-US" altLang="zh-CN" sz="4800" b="1" dirty="0">
              <a:solidFill>
                <a:schemeClr val="accent5">
                  <a:lumMod val="75000"/>
                </a:schemeClr>
              </a:solidFill>
              <a:latin typeface="微软雅黑" panose="020B0503020204020204" pitchFamily="34" charset="-122"/>
              <a:ea typeface="微软雅黑" panose="020B0503020204020204" pitchFamily="34" charset="-122"/>
            </a:endParaRPr>
          </a:p>
          <a:p>
            <a:pPr algn="ctr">
              <a:defRPr/>
            </a:pPr>
            <a:r>
              <a:rPr lang="en-US" altLang="zh-CN" sz="4800" b="1" dirty="0">
                <a:solidFill>
                  <a:schemeClr val="accent5">
                    <a:lumMod val="75000"/>
                  </a:schemeClr>
                </a:solidFill>
                <a:latin typeface="微软雅黑" panose="020B0503020204020204" pitchFamily="34" charset="-122"/>
                <a:ea typeface="微软雅黑" panose="020B0503020204020204" pitchFamily="34" charset="-122"/>
              </a:rPr>
              <a:t>       </a:t>
            </a:r>
            <a:r>
              <a:rPr lang="zh-CN" altLang="en-US" sz="4800" b="1" dirty="0">
                <a:solidFill>
                  <a:schemeClr val="accent5">
                    <a:lumMod val="75000"/>
                  </a:schemeClr>
                </a:solidFill>
                <a:latin typeface="微软雅黑" panose="020B0503020204020204" pitchFamily="34" charset="-122"/>
                <a:ea typeface="微软雅黑" panose="020B0503020204020204" pitchFamily="34" charset="-122"/>
              </a:rPr>
              <a:t>三相电路</a:t>
            </a:r>
          </a:p>
          <a:p>
            <a:pPr algn="ctr">
              <a:defRPr/>
            </a:pPr>
            <a:endParaRPr lang="zh-CN" altLang="en-US" sz="4800" b="1" dirty="0">
              <a:solidFill>
                <a:schemeClr val="accent5">
                  <a:lumMod val="7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4950850" y="3057358"/>
            <a:ext cx="3146014" cy="2050922"/>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77493" y="-17833"/>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3-3 </a:t>
            </a:r>
            <a:r>
              <a:rPr lang="zh-CN" altLang="en-US" sz="2800" b="1" u="sng" dirty="0">
                <a:latin typeface="黑体" panose="02010609060101010101" pitchFamily="49" charset="-122"/>
                <a:ea typeface="黑体" panose="02010609060101010101" pitchFamily="49" charset="-122"/>
              </a:rPr>
              <a:t>负载三角形联结的三相电路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49" name="灯片编号占位符 3"/>
          <p:cNvSpPr txBox="1"/>
          <p:nvPr/>
        </p:nvSpPr>
        <p:spPr>
          <a:xfrm>
            <a:off x="9388823" y="6530573"/>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5063AF-4828-4509-A510-9A5FFA849951}" type="slidenum">
              <a:rPr lang="zh-CN" altLang="en-US" sz="1600" smtClean="0"/>
              <a:t>27</a:t>
            </a:fld>
            <a:endParaRPr lang="zh-CN" altLang="en-US" sz="1600" dirty="0"/>
          </a:p>
        </p:txBody>
      </p:sp>
      <p:sp>
        <p:nvSpPr>
          <p:cNvPr id="51" name="Rectangle 2"/>
          <p:cNvSpPr txBox="1">
            <a:spLocks noChangeArrowheads="1"/>
          </p:cNvSpPr>
          <p:nvPr/>
        </p:nvSpPr>
        <p:spPr>
          <a:xfrm>
            <a:off x="152392" y="580629"/>
            <a:ext cx="7092590" cy="533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zh-CN" altLang="en-US" sz="2800" b="1" dirty="0"/>
              <a:t>一</a:t>
            </a:r>
            <a:r>
              <a:rPr lang="en-US" altLang="zh-CN" sz="2800" b="1" dirty="0"/>
              <a:t>.  </a:t>
            </a:r>
            <a:r>
              <a:rPr lang="zh-CN" altLang="en-US" sz="2800" b="1" dirty="0">
                <a:latin typeface="华文琥珀" panose="02010800040101010101" pitchFamily="2" charset="-122"/>
                <a:ea typeface="华文琥珀" panose="02010800040101010101" pitchFamily="2" charset="-122"/>
              </a:rPr>
              <a:t>△</a:t>
            </a:r>
            <a:r>
              <a:rPr lang="zh-CN" altLang="en-US" sz="2800" b="1" dirty="0"/>
              <a:t>负载</a:t>
            </a:r>
            <a:r>
              <a:rPr lang="zh-CN" altLang="en-US" sz="2800" b="1" dirty="0">
                <a:latin typeface="Arial" panose="020B0604020202020204" pitchFamily="34" charset="0"/>
                <a:ea typeface="楷体_GB2312" pitchFamily="1" charset="-122"/>
              </a:rPr>
              <a:t>线电压与相电压的关系</a:t>
            </a:r>
            <a:endParaRPr lang="zh-CN" sz="2800" b="1" dirty="0"/>
          </a:p>
        </p:txBody>
      </p:sp>
      <mc:AlternateContent xmlns:mc="http://schemas.openxmlformats.org/markup-compatibility/2006" xmlns:a14="http://schemas.microsoft.com/office/drawing/2010/main">
        <mc:Choice Requires="a14">
          <p:sp>
            <p:nvSpPr>
              <p:cNvPr id="54" name="文本框 53"/>
              <p:cNvSpPr txBox="1"/>
              <p:nvPr/>
            </p:nvSpPr>
            <p:spPr>
              <a:xfrm>
                <a:off x="8346673" y="4137779"/>
                <a:ext cx="3132000" cy="1416798"/>
              </a:xfrm>
              <a:prstGeom prst="rect">
                <a:avLst/>
              </a:prstGeom>
              <a:solidFill>
                <a:schemeClr val="accent4">
                  <a:lumMod val="20000"/>
                  <a:lumOff val="80000"/>
                </a:schemeClr>
              </a:solidFill>
              <a:ln w="28575">
                <a:solidFill>
                  <a:schemeClr val="accent2">
                    <a:lumMod val="75000"/>
                  </a:schemeClr>
                </a:solidFill>
              </a:ln>
            </p:spPr>
            <p:txBody>
              <a:bodyPr wrap="square" rtlCol="0">
                <a:spAutoFit/>
              </a:bodyPr>
              <a:lstStyle/>
              <a:p>
                <a:pPr algn="ctr"/>
                <a14:m>
                  <m:oMath xmlns:m="http://schemas.openxmlformats.org/officeDocument/2006/math">
                    <m:sSub>
                      <m:sSubPr>
                        <m:ctrlPr>
                          <a:rPr lang="en-US" altLang="zh-CN" sz="2200" b="1" i="1" smtClean="0">
                            <a:solidFill>
                              <a:srgbClr val="002060"/>
                            </a:solidFill>
                            <a:latin typeface="Cambria Math" panose="02040503050406030204" pitchFamily="18" charset="0"/>
                            <a:ea typeface="仿宋" panose="02010609060101010101" pitchFamily="49" charset="-122"/>
                          </a:rPr>
                        </m:ctrlPr>
                      </m:sSubPr>
                      <m:e>
                        <m:acc>
                          <m:accPr>
                            <m:chr m:val="̇"/>
                            <m:ctrlPr>
                              <a:rPr lang="en-US" altLang="zh-CN" sz="2200" b="1" i="1">
                                <a:solidFill>
                                  <a:srgbClr val="002060"/>
                                </a:solidFill>
                                <a:latin typeface="Cambria Math" panose="02040503050406030204" pitchFamily="18" charset="0"/>
                                <a:ea typeface="仿宋" panose="02010609060101010101" pitchFamily="49" charset="-122"/>
                              </a:rPr>
                            </m:ctrlPr>
                          </m:accPr>
                          <m:e>
                            <m:r>
                              <a:rPr lang="en-US" altLang="zh-CN" sz="2200" b="1" i="1">
                                <a:solidFill>
                                  <a:srgbClr val="002060"/>
                                </a:solidFill>
                                <a:latin typeface="Cambria Math" panose="02040503050406030204" pitchFamily="18" charset="0"/>
                                <a:ea typeface="仿宋" panose="02010609060101010101" pitchFamily="49" charset="-122"/>
                              </a:rPr>
                              <m:t>𝑼</m:t>
                            </m:r>
                          </m:e>
                        </m:acc>
                      </m:e>
                      <m:sub>
                        <m:r>
                          <m:rPr>
                            <m:sty m:val="p"/>
                          </m:rPr>
                          <a:rPr lang="en-US" altLang="zh-CN" sz="2200" b="1" i="1">
                            <a:solidFill>
                              <a:srgbClr val="002060"/>
                            </a:solidFill>
                            <a:latin typeface="Cambria Math" panose="02040503050406030204" pitchFamily="18" charset="0"/>
                            <a:ea typeface="仿宋" panose="02010609060101010101" pitchFamily="49" charset="-122"/>
                          </a:rPr>
                          <m:t>L</m:t>
                        </m:r>
                      </m:sub>
                    </m:sSub>
                  </m:oMath>
                </a14:m>
                <a:r>
                  <a:rPr lang="en-US" altLang="zh-CN" sz="2200" b="1" dirty="0">
                    <a:solidFill>
                      <a:srgbClr val="002060"/>
                    </a:solidFill>
                    <a:latin typeface="仿宋" panose="02010609060101010101" pitchFamily="49" charset="-122"/>
                    <a:ea typeface="仿宋" panose="02010609060101010101" pitchFamily="49" charset="-122"/>
                  </a:rPr>
                  <a:t>=</a:t>
                </a:r>
                <a14:m>
                  <m:oMath xmlns:m="http://schemas.openxmlformats.org/officeDocument/2006/math">
                    <m:sSub>
                      <m:sSubPr>
                        <m:ctrlPr>
                          <a:rPr lang="en-US" altLang="zh-CN" sz="2200" b="1" i="1">
                            <a:solidFill>
                              <a:srgbClr val="002060"/>
                            </a:solidFill>
                            <a:latin typeface="Cambria Math" panose="02040503050406030204" pitchFamily="18" charset="0"/>
                            <a:ea typeface="仿宋" panose="02010609060101010101" pitchFamily="49" charset="-122"/>
                          </a:rPr>
                        </m:ctrlPr>
                      </m:sSubPr>
                      <m:e>
                        <m:acc>
                          <m:accPr>
                            <m:chr m:val="̇"/>
                            <m:ctrlPr>
                              <a:rPr lang="en-US" altLang="zh-CN" sz="2200" b="1" i="1">
                                <a:solidFill>
                                  <a:srgbClr val="002060"/>
                                </a:solidFill>
                                <a:latin typeface="Cambria Math" panose="02040503050406030204" pitchFamily="18" charset="0"/>
                                <a:ea typeface="仿宋" panose="02010609060101010101" pitchFamily="49" charset="-122"/>
                              </a:rPr>
                            </m:ctrlPr>
                          </m:accPr>
                          <m:e>
                            <m:r>
                              <a:rPr lang="en-US" altLang="zh-CN" sz="2200" b="1" i="1">
                                <a:solidFill>
                                  <a:srgbClr val="002060"/>
                                </a:solidFill>
                                <a:latin typeface="Cambria Math" panose="02040503050406030204" pitchFamily="18" charset="0"/>
                                <a:ea typeface="仿宋" panose="02010609060101010101" pitchFamily="49" charset="-122"/>
                              </a:rPr>
                              <m:t>𝑼</m:t>
                            </m:r>
                          </m:e>
                        </m:acc>
                      </m:e>
                      <m:sub>
                        <m:r>
                          <a:rPr lang="en-US" altLang="zh-CN" sz="2200" b="1" i="0">
                            <a:solidFill>
                              <a:srgbClr val="002060"/>
                            </a:solidFill>
                            <a:latin typeface="Cambria Math" panose="02040503050406030204" pitchFamily="18" charset="0"/>
                            <a:ea typeface="仿宋" panose="02010609060101010101" pitchFamily="49" charset="-122"/>
                          </a:rPr>
                          <m:t>𝐏</m:t>
                        </m:r>
                      </m:sub>
                    </m:sSub>
                    <m:r>
                      <a:rPr lang="zh-CN" altLang="en-US" sz="2200" b="1" i="1">
                        <a:solidFill>
                          <a:srgbClr val="002060"/>
                        </a:solidFill>
                        <a:latin typeface="Cambria Math" panose="02040503050406030204" pitchFamily="18" charset="0"/>
                        <a:ea typeface="仿宋" panose="02010609060101010101" pitchFamily="49" charset="-122"/>
                      </a:rPr>
                      <m:t>⟹</m:t>
                    </m:r>
                    <m:d>
                      <m:dPr>
                        <m:begChr m:val="{"/>
                        <m:endChr m:val=""/>
                        <m:ctrlPr>
                          <a:rPr lang="en-US" altLang="zh-CN" sz="2200" b="1" i="1">
                            <a:solidFill>
                              <a:srgbClr val="002060"/>
                            </a:solidFill>
                            <a:latin typeface="Cambria Math" panose="02040503050406030204" pitchFamily="18" charset="0"/>
                            <a:ea typeface="仿宋" panose="02010609060101010101" pitchFamily="49" charset="-122"/>
                          </a:rPr>
                        </m:ctrlPr>
                      </m:dPr>
                      <m:e>
                        <m:eqArr>
                          <m:eqArrPr>
                            <m:ctrlPr>
                              <a:rPr lang="en-US" altLang="zh-CN" sz="2200" b="1" i="1" smtClean="0">
                                <a:solidFill>
                                  <a:srgbClr val="002060"/>
                                </a:solidFill>
                                <a:latin typeface="Cambria Math" panose="02040503050406030204" pitchFamily="18" charset="0"/>
                                <a:ea typeface="仿宋" panose="02010609060101010101" pitchFamily="49" charset="-122"/>
                              </a:rPr>
                            </m:ctrlPr>
                          </m:eqArrPr>
                          <m:e>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𝑼</m:t>
                                    </m:r>
                                  </m:e>
                                </m:acc>
                              </m:e>
                              <m:sub>
                                <m:r>
                                  <a:rPr lang="en-US" altLang="zh-CN" sz="2400" b="1" i="1">
                                    <a:solidFill>
                                      <a:srgbClr val="FF0000"/>
                                    </a:solidFill>
                                    <a:latin typeface="Cambria Math" panose="02040503050406030204" pitchFamily="18" charset="0"/>
                                  </a:rPr>
                                  <m:t>12</m:t>
                                </m:r>
                              </m:sub>
                            </m:sSub>
                            <m:r>
                              <a:rPr lang="en-US" altLang="zh-CN" sz="2200" b="1" i="1">
                                <a:solidFill>
                                  <a:srgbClr val="FF0000"/>
                                </a:solidFill>
                                <a:latin typeface="Cambria Math" panose="02040503050406030204" pitchFamily="18" charset="0"/>
                              </a:rPr>
                              <m:t>=</m:t>
                            </m:r>
                            <m:sSub>
                              <m:sSubPr>
                                <m:ctrlPr>
                                  <a:rPr lang="en-US" altLang="zh-CN" sz="2200" b="1" i="1" smtClean="0">
                                    <a:solidFill>
                                      <a:srgbClr val="0000FF"/>
                                    </a:solidFill>
                                    <a:latin typeface="Cambria Math" panose="02040503050406030204" pitchFamily="18" charset="0"/>
                                  </a:rPr>
                                </m:ctrlPr>
                              </m:sSubPr>
                              <m:e>
                                <m:acc>
                                  <m:accPr>
                                    <m:chr m:val="̇"/>
                                    <m:ctrlPr>
                                      <a:rPr lang="en-US" altLang="zh-CN" sz="2200" b="1" i="1">
                                        <a:solidFill>
                                          <a:srgbClr val="0000FF"/>
                                        </a:solidFill>
                                        <a:latin typeface="Cambria Math" panose="02040503050406030204" pitchFamily="18" charset="0"/>
                                      </a:rPr>
                                    </m:ctrlPr>
                                  </m:accPr>
                                  <m:e>
                                    <m:r>
                                      <a:rPr lang="en-US" altLang="zh-CN" sz="2200" b="1" i="1">
                                        <a:solidFill>
                                          <a:srgbClr val="0000FF"/>
                                        </a:solidFill>
                                        <a:latin typeface="Cambria Math" panose="02040503050406030204" pitchFamily="18" charset="0"/>
                                      </a:rPr>
                                      <m:t>𝑼</m:t>
                                    </m:r>
                                  </m:e>
                                </m:acc>
                              </m:e>
                              <m:sub>
                                <m:r>
                                  <a:rPr lang="en-US" altLang="zh-CN" sz="2200" b="1" i="1">
                                    <a:solidFill>
                                      <a:srgbClr val="0000FF"/>
                                    </a:solidFill>
                                    <a:latin typeface="Cambria Math" panose="02040503050406030204" pitchFamily="18" charset="0"/>
                                  </a:rPr>
                                  <m:t>𝒁</m:t>
                                </m:r>
                                <m:r>
                                  <a:rPr lang="en-US" altLang="zh-CN" sz="2200" b="1" i="1">
                                    <a:solidFill>
                                      <a:srgbClr val="0000FF"/>
                                    </a:solidFill>
                                    <a:latin typeface="Cambria Math" panose="02040503050406030204" pitchFamily="18" charset="0"/>
                                  </a:rPr>
                                  <m:t>𝟏</m:t>
                                </m:r>
                                <m:r>
                                  <a:rPr lang="en-US" altLang="zh-CN" sz="2200" b="1" i="1">
                                    <a:solidFill>
                                      <a:srgbClr val="0000FF"/>
                                    </a:solidFill>
                                    <a:latin typeface="Cambria Math" panose="02040503050406030204" pitchFamily="18" charset="0"/>
                                  </a:rPr>
                                  <m:t>2</m:t>
                                </m:r>
                              </m:sub>
                            </m:sSub>
                          </m:e>
                          <m:e>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𝑼</m:t>
                                    </m:r>
                                  </m:e>
                                </m:acc>
                              </m:e>
                              <m:sub>
                                <m:r>
                                  <a:rPr lang="en-US" altLang="zh-CN" sz="2400" b="1" i="1">
                                    <a:solidFill>
                                      <a:srgbClr val="FF0000"/>
                                    </a:solidFill>
                                    <a:latin typeface="Cambria Math" panose="02040503050406030204" pitchFamily="18" charset="0"/>
                                  </a:rPr>
                                  <m:t>23</m:t>
                                </m:r>
                              </m:sub>
                            </m:sSub>
                            <m:r>
                              <a:rPr lang="en-US" altLang="zh-CN" sz="2200" b="1" i="1">
                                <a:solidFill>
                                  <a:srgbClr val="FF0000"/>
                                </a:solidFill>
                                <a:latin typeface="Cambria Math" panose="02040503050406030204" pitchFamily="18" charset="0"/>
                              </a:rPr>
                              <m:t>=</m:t>
                            </m:r>
                            <m:sSub>
                              <m:sSubPr>
                                <m:ctrlPr>
                                  <a:rPr lang="en-US" altLang="zh-CN" sz="2200" b="1" i="1">
                                    <a:solidFill>
                                      <a:srgbClr val="0000FF"/>
                                    </a:solidFill>
                                    <a:latin typeface="Cambria Math" panose="02040503050406030204" pitchFamily="18" charset="0"/>
                                  </a:rPr>
                                </m:ctrlPr>
                              </m:sSubPr>
                              <m:e>
                                <m:acc>
                                  <m:accPr>
                                    <m:chr m:val="̇"/>
                                    <m:ctrlPr>
                                      <a:rPr lang="en-US" altLang="zh-CN" sz="2200" b="1" i="1">
                                        <a:solidFill>
                                          <a:srgbClr val="0000FF"/>
                                        </a:solidFill>
                                        <a:latin typeface="Cambria Math" panose="02040503050406030204" pitchFamily="18" charset="0"/>
                                      </a:rPr>
                                    </m:ctrlPr>
                                  </m:accPr>
                                  <m:e>
                                    <m:r>
                                      <a:rPr lang="en-US" altLang="zh-CN" sz="2200" b="1" i="1">
                                        <a:solidFill>
                                          <a:srgbClr val="0000FF"/>
                                        </a:solidFill>
                                        <a:latin typeface="Cambria Math" panose="02040503050406030204" pitchFamily="18" charset="0"/>
                                      </a:rPr>
                                      <m:t>𝑼</m:t>
                                    </m:r>
                                  </m:e>
                                </m:acc>
                              </m:e>
                              <m:sub>
                                <m:r>
                                  <a:rPr lang="en-US" altLang="zh-CN" sz="2200" b="1" i="1">
                                    <a:solidFill>
                                      <a:srgbClr val="0000FF"/>
                                    </a:solidFill>
                                    <a:latin typeface="Cambria Math" panose="02040503050406030204" pitchFamily="18" charset="0"/>
                                  </a:rPr>
                                  <m:t>𝒁</m:t>
                                </m:r>
                                <m:r>
                                  <a:rPr lang="en-US" altLang="zh-CN" sz="2200" b="1" i="1">
                                    <a:solidFill>
                                      <a:srgbClr val="0000FF"/>
                                    </a:solidFill>
                                    <a:latin typeface="Cambria Math" panose="02040503050406030204" pitchFamily="18" charset="0"/>
                                  </a:rPr>
                                  <m:t>2</m:t>
                                </m:r>
                                <m:r>
                                  <a:rPr lang="en-US" altLang="zh-CN" sz="2200" b="1" i="1" smtClean="0">
                                    <a:solidFill>
                                      <a:srgbClr val="0000FF"/>
                                    </a:solidFill>
                                    <a:latin typeface="Cambria Math" panose="02040503050406030204" pitchFamily="18" charset="0"/>
                                  </a:rPr>
                                  <m:t>𝟑</m:t>
                                </m:r>
                              </m:sub>
                            </m:sSub>
                          </m:e>
                          <m:e>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𝑼</m:t>
                                    </m:r>
                                  </m:e>
                                </m:acc>
                              </m:e>
                              <m:sub>
                                <m:r>
                                  <a:rPr lang="en-US" altLang="zh-CN" sz="2400" b="1" i="1">
                                    <a:solidFill>
                                      <a:srgbClr val="FF0000"/>
                                    </a:solidFill>
                                    <a:latin typeface="Cambria Math" panose="02040503050406030204" pitchFamily="18" charset="0"/>
                                  </a:rPr>
                                  <m:t>31</m:t>
                                </m:r>
                              </m:sub>
                            </m:sSub>
                            <m:r>
                              <a:rPr lang="en-US" altLang="zh-CN" sz="2200" b="1" i="1">
                                <a:solidFill>
                                  <a:srgbClr val="FF0000"/>
                                </a:solidFill>
                                <a:latin typeface="Cambria Math" panose="02040503050406030204" pitchFamily="18" charset="0"/>
                              </a:rPr>
                              <m:t>=</m:t>
                            </m:r>
                            <m:sSub>
                              <m:sSubPr>
                                <m:ctrlPr>
                                  <a:rPr lang="en-US" altLang="zh-CN" sz="2200" b="1" i="1">
                                    <a:solidFill>
                                      <a:srgbClr val="0000FF"/>
                                    </a:solidFill>
                                    <a:latin typeface="Cambria Math" panose="02040503050406030204" pitchFamily="18" charset="0"/>
                                  </a:rPr>
                                </m:ctrlPr>
                              </m:sSubPr>
                              <m:e>
                                <m:acc>
                                  <m:accPr>
                                    <m:chr m:val="̇"/>
                                    <m:ctrlPr>
                                      <a:rPr lang="en-US" altLang="zh-CN" sz="2200" b="1" i="1">
                                        <a:solidFill>
                                          <a:srgbClr val="0000FF"/>
                                        </a:solidFill>
                                        <a:latin typeface="Cambria Math" panose="02040503050406030204" pitchFamily="18" charset="0"/>
                                      </a:rPr>
                                    </m:ctrlPr>
                                  </m:accPr>
                                  <m:e>
                                    <m:r>
                                      <a:rPr lang="en-US" altLang="zh-CN" sz="2200" b="1" i="1">
                                        <a:solidFill>
                                          <a:srgbClr val="0000FF"/>
                                        </a:solidFill>
                                        <a:latin typeface="Cambria Math" panose="02040503050406030204" pitchFamily="18" charset="0"/>
                                      </a:rPr>
                                      <m:t>𝑼</m:t>
                                    </m:r>
                                  </m:e>
                                </m:acc>
                              </m:e>
                              <m:sub>
                                <m:r>
                                  <a:rPr lang="en-US" altLang="zh-CN" sz="2200" b="1" i="1">
                                    <a:solidFill>
                                      <a:srgbClr val="0000FF"/>
                                    </a:solidFill>
                                    <a:latin typeface="Cambria Math" panose="02040503050406030204" pitchFamily="18" charset="0"/>
                                  </a:rPr>
                                  <m:t>𝒁</m:t>
                                </m:r>
                                <m:r>
                                  <a:rPr lang="en-US" altLang="zh-CN" sz="2200" b="1" i="1" smtClean="0">
                                    <a:solidFill>
                                      <a:srgbClr val="0000FF"/>
                                    </a:solidFill>
                                    <a:latin typeface="Cambria Math" panose="02040503050406030204" pitchFamily="18" charset="0"/>
                                  </a:rPr>
                                  <m:t>𝟑𝟏</m:t>
                                </m:r>
                              </m:sub>
                            </m:sSub>
                          </m:e>
                        </m:eqArr>
                      </m:e>
                    </m:d>
                  </m:oMath>
                </a14:m>
                <a:endParaRPr lang="zh-CN" altLang="en-US" sz="2200" b="1" dirty="0">
                  <a:solidFill>
                    <a:srgbClr val="0000FF"/>
                  </a:solidFill>
                  <a:latin typeface="仿宋" panose="02010609060101010101" pitchFamily="49" charset="-122"/>
                  <a:ea typeface="仿宋" panose="02010609060101010101" pitchFamily="49" charset="-122"/>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8346673" y="4137779"/>
                <a:ext cx="3132000" cy="1416798"/>
              </a:xfrm>
              <a:prstGeom prst="rect">
                <a:avLst/>
              </a:prstGeom>
              <a:blipFill rotWithShape="1">
                <a:blip r:embed="rId2"/>
                <a:stretch>
                  <a:fillRect/>
                </a:stretch>
              </a:blipFill>
              <a:ln w="28575">
                <a:solidFill>
                  <a:schemeClr val="accent2">
                    <a:lumMod val="75000"/>
                  </a:schemeClr>
                </a:solidFill>
              </a:ln>
            </p:spPr>
            <p:txBody>
              <a:bodyPr/>
              <a:lstStyle/>
              <a:p>
                <a:r>
                  <a:rPr lang="zh-CN" altLang="en-US">
                    <a:noFill/>
                  </a:rPr>
                  <a:t> </a:t>
                </a:r>
                <a:endParaRPr lang="zh-CN" altLang="en-US">
                  <a:noFill/>
                </a:endParaRPr>
              </a:p>
            </p:txBody>
          </p:sp>
        </mc:Fallback>
      </mc:AlternateContent>
      <p:sp>
        <p:nvSpPr>
          <p:cNvPr id="55" name="文本框 54"/>
          <p:cNvSpPr txBox="1"/>
          <p:nvPr/>
        </p:nvSpPr>
        <p:spPr>
          <a:xfrm>
            <a:off x="264175" y="4509318"/>
            <a:ext cx="6843880" cy="954107"/>
          </a:xfrm>
          <a:prstGeom prst="rect">
            <a:avLst/>
          </a:prstGeom>
          <a:noFill/>
          <a:ln w="28575">
            <a:solidFill>
              <a:srgbClr val="FF0000"/>
            </a:solidFill>
          </a:ln>
        </p:spPr>
        <p:txBody>
          <a:bodyPr wrap="square" rtlCol="0">
            <a:spAutoFit/>
          </a:bodyPr>
          <a:lstStyle/>
          <a:p>
            <a:r>
              <a:rPr lang="zh-CN" altLang="en-US" sz="2800" b="1" dirty="0">
                <a:solidFill>
                  <a:srgbClr val="C00000"/>
                </a:solidFill>
                <a:latin typeface="等线" panose="02010600030101010101" charset="-122"/>
                <a:ea typeface="等线" panose="02010600030101010101" charset="-122"/>
              </a:rPr>
              <a:t> 每相负载相电压与对应的电源线电压相等</a:t>
            </a:r>
            <a:endParaRPr lang="en-US" altLang="zh-CN" sz="2800" b="1" dirty="0">
              <a:solidFill>
                <a:srgbClr val="C00000"/>
              </a:solidFill>
              <a:latin typeface="等线" panose="02010600030101010101" charset="-122"/>
              <a:ea typeface="等线" panose="02010600030101010101" charset="-122"/>
            </a:endParaRPr>
          </a:p>
          <a:p>
            <a:r>
              <a:rPr lang="zh-CN" altLang="en-US" sz="2800" b="1" dirty="0">
                <a:solidFill>
                  <a:srgbClr val="C00000"/>
                </a:solidFill>
                <a:latin typeface="楷体" panose="02010609060101010101" pitchFamily="49" charset="-122"/>
                <a:ea typeface="楷体" panose="02010609060101010101" pitchFamily="49" charset="-122"/>
              </a:rPr>
              <a:t>        （忽略线路阻抗条件下）</a:t>
            </a:r>
            <a:endParaRPr lang="zh-CN" altLang="en-US" sz="2800" b="1" dirty="0">
              <a:solidFill>
                <a:srgbClr val="C00000"/>
              </a:solidFill>
              <a:latin typeface="等线" panose="02010600030101010101" charset="-122"/>
              <a:ea typeface="等线" panose="02010600030101010101" charset="-122"/>
            </a:endParaRPr>
          </a:p>
        </p:txBody>
      </p:sp>
      <p:grpSp>
        <p:nvGrpSpPr>
          <p:cNvPr id="137" name="组合 136"/>
          <p:cNvGrpSpPr/>
          <p:nvPr/>
        </p:nvGrpSpPr>
        <p:grpSpPr>
          <a:xfrm>
            <a:off x="7253854" y="489494"/>
            <a:ext cx="4574295" cy="3525485"/>
            <a:chOff x="6968835" y="796789"/>
            <a:chExt cx="4849598" cy="3505990"/>
          </a:xfrm>
        </p:grpSpPr>
        <p:grpSp>
          <p:nvGrpSpPr>
            <p:cNvPr id="136" name="组合 135"/>
            <p:cNvGrpSpPr/>
            <p:nvPr/>
          </p:nvGrpSpPr>
          <p:grpSpPr>
            <a:xfrm>
              <a:off x="6968835" y="796789"/>
              <a:ext cx="4849598" cy="3505990"/>
              <a:chOff x="6968835" y="796789"/>
              <a:chExt cx="4849598" cy="3505990"/>
            </a:xfrm>
          </p:grpSpPr>
          <p:pic>
            <p:nvPicPr>
              <p:cNvPr id="73" name="图片 72"/>
              <p:cNvPicPr>
                <a:picLocks noChangeAspect="1"/>
              </p:cNvPicPr>
              <p:nvPr/>
            </p:nvPicPr>
            <p:blipFill>
              <a:blip r:embed="rId3"/>
              <a:stretch>
                <a:fillRect/>
              </a:stretch>
            </p:blipFill>
            <p:spPr>
              <a:xfrm>
                <a:off x="6976244" y="796789"/>
                <a:ext cx="4842189" cy="3505990"/>
              </a:xfrm>
              <a:prstGeom prst="rect">
                <a:avLst/>
              </a:prstGeom>
              <a:ln>
                <a:solidFill>
                  <a:schemeClr val="accent2">
                    <a:lumMod val="75000"/>
                  </a:schemeClr>
                </a:solidFill>
              </a:ln>
              <a:effectLst>
                <a:outerShdw blurRad="50800" dist="38100" dir="2700000" algn="tl" rotWithShape="0">
                  <a:prstClr val="black">
                    <a:alpha val="40000"/>
                  </a:prstClr>
                </a:outerShdw>
              </a:effectLst>
            </p:spPr>
          </p:pic>
          <p:grpSp>
            <p:nvGrpSpPr>
              <p:cNvPr id="7" name="组合 6"/>
              <p:cNvGrpSpPr/>
              <p:nvPr/>
            </p:nvGrpSpPr>
            <p:grpSpPr>
              <a:xfrm>
                <a:off x="6968835" y="876258"/>
                <a:ext cx="4539459" cy="2894434"/>
                <a:chOff x="-103857" y="2987014"/>
                <a:chExt cx="4539459" cy="2894434"/>
              </a:xfrm>
            </p:grpSpPr>
            <p:grpSp>
              <p:nvGrpSpPr>
                <p:cNvPr id="8" name="组合 7"/>
                <p:cNvGrpSpPr/>
                <p:nvPr/>
              </p:nvGrpSpPr>
              <p:grpSpPr>
                <a:xfrm>
                  <a:off x="-103857" y="2987014"/>
                  <a:ext cx="4539459" cy="2894434"/>
                  <a:chOff x="6609289" y="1106516"/>
                  <a:chExt cx="4539459" cy="2894434"/>
                </a:xfrm>
              </p:grpSpPr>
              <p:cxnSp>
                <p:nvCxnSpPr>
                  <p:cNvPr id="11" name="直接箭头连接符 10"/>
                  <p:cNvCxnSpPr/>
                  <p:nvPr/>
                </p:nvCxnSpPr>
                <p:spPr>
                  <a:xfrm>
                    <a:off x="8199468" y="1431574"/>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232600" y="2835496"/>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8183294" y="3643918"/>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p:cNvSpPr txBox="1"/>
                      <p:nvPr/>
                    </p:nvSpPr>
                    <p:spPr>
                      <a:xfrm flipH="1">
                        <a:off x="8251346" y="1405750"/>
                        <a:ext cx="362342"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𝟏</m:t>
                                  </m:r>
                                </m:sub>
                              </m:sSub>
                            </m:oMath>
                          </m:oMathPara>
                        </a14:m>
                        <a:endParaRPr lang="zh-CN" altLang="en-US" sz="2800" b="1" dirty="0"/>
                      </a:p>
                    </p:txBody>
                  </p:sp>
                </mc:Choice>
                <mc:Fallback xmlns="">
                  <p:sp>
                    <p:nvSpPr>
                      <p:cNvPr id="14" name="文本框 13"/>
                      <p:cNvSpPr txBox="1">
                        <a:spLocks noRot="1" noChangeAspect="1" noMove="1" noResize="1" noEditPoints="1" noAdjustHandles="1" noChangeArrowheads="1" noChangeShapeType="1" noTextEdit="1"/>
                      </p:cNvSpPr>
                      <p:nvPr/>
                    </p:nvSpPr>
                    <p:spPr>
                      <a:xfrm flipH="1">
                        <a:off x="8251346" y="1405750"/>
                        <a:ext cx="362342" cy="536750"/>
                      </a:xfrm>
                      <a:prstGeom prst="rect">
                        <a:avLst/>
                      </a:prstGeom>
                      <a:blipFill rotWithShape="1">
                        <a:blip r:embed="rId4"/>
                        <a:stretch>
                          <a:fillRect r="-66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8239823" y="2294611"/>
                        <a:ext cx="510593"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𝟑</m:t>
                                  </m:r>
                                </m:sub>
                              </m:sSub>
                            </m:oMath>
                          </m:oMathPara>
                        </a14:m>
                        <a:endParaRPr lang="zh-CN" altLang="en-US" sz="28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8239823" y="2294611"/>
                        <a:ext cx="510593" cy="53675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8204553" y="3121916"/>
                        <a:ext cx="510593"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𝟐</m:t>
                                  </m:r>
                                </m:sub>
                              </m:sSub>
                            </m:oMath>
                          </m:oMathPara>
                        </a14:m>
                        <a:endParaRPr lang="zh-CN" altLang="en-US" sz="2800" b="1" dirty="0"/>
                      </a:p>
                    </p:txBody>
                  </p:sp>
                </mc:Choice>
                <mc:Fallback xmlns="">
                  <p:sp>
                    <p:nvSpPr>
                      <p:cNvPr id="16" name="文本框 15"/>
                      <p:cNvSpPr txBox="1">
                        <a:spLocks noRot="1" noChangeAspect="1" noMove="1" noResize="1" noEditPoints="1" noAdjustHandles="1" noChangeArrowheads="1" noChangeShapeType="1" noTextEdit="1"/>
                      </p:cNvSpPr>
                      <p:nvPr/>
                    </p:nvSpPr>
                    <p:spPr>
                      <a:xfrm>
                        <a:off x="8204553" y="3121916"/>
                        <a:ext cx="510593" cy="53675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cxnSp>
                <p:nvCxnSpPr>
                  <p:cNvPr id="17" name="直接箭头连接符 16"/>
                  <p:cNvCxnSpPr/>
                  <p:nvPr/>
                </p:nvCxnSpPr>
                <p:spPr>
                  <a:xfrm rot="14280000">
                    <a:off x="10174206" y="1600646"/>
                    <a:ext cx="540000"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0800000">
                    <a:off x="9310141" y="3028634"/>
                    <a:ext cx="540000" cy="0"/>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flipH="1">
                        <a:off x="10371192" y="1233502"/>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𝟏</m:t>
                                  </m:r>
                                  <m:r>
                                    <a:rPr lang="en-US" altLang="zh-CN" sz="2800" b="1" i="1">
                                      <a:solidFill>
                                        <a:srgbClr val="0000FF"/>
                                      </a:solidFill>
                                      <a:latin typeface="Cambria Math" panose="02040503050406030204" pitchFamily="18" charset="0"/>
                                    </a:rPr>
                                    <m:t>𝟐</m:t>
                                  </m:r>
                                </m:sub>
                              </m:sSub>
                            </m:oMath>
                          </m:oMathPara>
                        </a14:m>
                        <a:endParaRPr lang="zh-CN" altLang="en-US" sz="2800" b="1" dirty="0">
                          <a:solidFill>
                            <a:srgbClr val="0000FF"/>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flipH="1">
                        <a:off x="10371192" y="1233502"/>
                        <a:ext cx="777556" cy="53675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flipH="1">
                        <a:off x="9059894" y="1273101"/>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𝟑</m:t>
                                  </m:r>
                                  <m:r>
                                    <a:rPr lang="en-US" altLang="zh-CN" sz="2800" b="1" i="1">
                                      <a:solidFill>
                                        <a:srgbClr val="0000FF"/>
                                      </a:solidFill>
                                      <a:latin typeface="Cambria Math" panose="02040503050406030204" pitchFamily="18" charset="0"/>
                                    </a:rPr>
                                    <m:t>𝟏</m:t>
                                  </m:r>
                                </m:sub>
                              </m:sSub>
                            </m:oMath>
                          </m:oMathPara>
                        </a14:m>
                        <a:endParaRPr lang="zh-CN" altLang="en-US" sz="2800" b="1" dirty="0">
                          <a:solidFill>
                            <a:srgbClr val="0000FF"/>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flipH="1">
                        <a:off x="9059894" y="1273101"/>
                        <a:ext cx="777556" cy="53675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flipH="1">
                        <a:off x="9310141" y="3044596"/>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𝟐</m:t>
                                  </m:r>
                                  <m:r>
                                    <a:rPr lang="en-US" altLang="zh-CN" sz="2800" b="1" i="1">
                                      <a:solidFill>
                                        <a:srgbClr val="0000FF"/>
                                      </a:solidFill>
                                      <a:latin typeface="Cambria Math" panose="02040503050406030204" pitchFamily="18" charset="0"/>
                                    </a:rPr>
                                    <m:t>𝟑</m:t>
                                  </m:r>
                                </m:sub>
                              </m:sSub>
                            </m:oMath>
                          </m:oMathPara>
                        </a14:m>
                        <a:endParaRPr lang="zh-CN" altLang="en-US" sz="2800" b="1" dirty="0">
                          <a:solidFill>
                            <a:srgbClr val="0000FF"/>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flipH="1">
                        <a:off x="9310141" y="3044596"/>
                        <a:ext cx="777556" cy="53675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flipH="1">
                        <a:off x="6659357" y="1844150"/>
                        <a:ext cx="47470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3</m:t>
                                  </m:r>
                                  <m:r>
                                    <a:rPr lang="en-US" altLang="zh-CN" sz="2800" b="1" i="1" smtClean="0">
                                      <a:solidFill>
                                        <a:srgbClr val="FF0000"/>
                                      </a:solidFill>
                                      <a:latin typeface="Cambria Math" panose="02040503050406030204" pitchFamily="18" charset="0"/>
                                    </a:rPr>
                                    <m:t>1</m:t>
                                  </m:r>
                                </m:sub>
                              </m:sSub>
                            </m:oMath>
                          </m:oMathPara>
                        </a14:m>
                        <a:endParaRPr lang="zh-CN" altLang="en-US" sz="2800" b="1" dirty="0"/>
                      </a:p>
                    </p:txBody>
                  </p:sp>
                </mc:Choice>
                <mc:Fallback xmlns="">
                  <p:sp>
                    <p:nvSpPr>
                      <p:cNvPr id="23" name="文本框 22"/>
                      <p:cNvSpPr txBox="1">
                        <a:spLocks noRot="1" noChangeAspect="1" noMove="1" noResize="1" noEditPoints="1" noAdjustHandles="1" noChangeArrowheads="1" noChangeShapeType="1" noTextEdit="1"/>
                      </p:cNvSpPr>
                      <p:nvPr/>
                    </p:nvSpPr>
                    <p:spPr>
                      <a:xfrm flipH="1">
                        <a:off x="6659357" y="1844150"/>
                        <a:ext cx="474701" cy="536750"/>
                      </a:xfrm>
                      <a:prstGeom prst="rect">
                        <a:avLst/>
                      </a:prstGeom>
                      <a:blipFill rotWithShape="1">
                        <a:blip r:embed="rId4"/>
                        <a:stretch>
                          <a:fillRect r="-3205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flipH="1">
                        <a:off x="7420321" y="2116786"/>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12</m:t>
                                  </m:r>
                                </m:sub>
                              </m:sSub>
                            </m:oMath>
                          </m:oMathPara>
                        </a14:m>
                        <a:endParaRPr lang="zh-CN" altLang="en-US" sz="2800" b="1" dirty="0"/>
                      </a:p>
                    </p:txBody>
                  </p:sp>
                </mc:Choice>
                <mc:Fallback xmlns="">
                  <p:sp>
                    <p:nvSpPr>
                      <p:cNvPr id="24" name="文本框 23"/>
                      <p:cNvSpPr txBox="1">
                        <a:spLocks noRot="1" noChangeAspect="1" noMove="1" noResize="1" noEditPoints="1" noAdjustHandles="1" noChangeArrowheads="1" noChangeShapeType="1" noTextEdit="1"/>
                      </p:cNvSpPr>
                      <p:nvPr/>
                    </p:nvSpPr>
                    <p:spPr>
                      <a:xfrm flipH="1">
                        <a:off x="7420321" y="2116786"/>
                        <a:ext cx="731211" cy="53675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flipH="1">
                        <a:off x="6609289" y="3046077"/>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2</m:t>
                                  </m:r>
                                  <m:r>
                                    <a:rPr lang="en-US" altLang="zh-CN" sz="2800" b="1" i="1" smtClean="0">
                                      <a:solidFill>
                                        <a:srgbClr val="FF0000"/>
                                      </a:solidFill>
                                      <a:latin typeface="Cambria Math" panose="02040503050406030204" pitchFamily="18" charset="0"/>
                                    </a:rPr>
                                    <m:t>3</m:t>
                                  </m:r>
                                </m:sub>
                              </m:sSub>
                            </m:oMath>
                          </m:oMathPara>
                        </a14:m>
                        <a:endParaRPr lang="zh-CN" altLang="en-US" sz="2800" b="1" dirty="0"/>
                      </a:p>
                    </p:txBody>
                  </p:sp>
                </mc:Choice>
                <mc:Fallback xmlns="">
                  <p:sp>
                    <p:nvSpPr>
                      <p:cNvPr id="25" name="文本框 24"/>
                      <p:cNvSpPr txBox="1">
                        <a:spLocks noRot="1" noChangeAspect="1" noMove="1" noResize="1" noEditPoints="1" noAdjustHandles="1" noChangeArrowheads="1" noChangeShapeType="1" noTextEdit="1"/>
                      </p:cNvSpPr>
                      <p:nvPr/>
                    </p:nvSpPr>
                    <p:spPr>
                      <a:xfrm flipH="1">
                        <a:off x="6609289" y="3046077"/>
                        <a:ext cx="731211" cy="53675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26" name="文本框 25"/>
                  <p:cNvSpPr txBox="1"/>
                  <p:nvPr/>
                </p:nvSpPr>
                <p:spPr>
                  <a:xfrm>
                    <a:off x="6675159" y="1106516"/>
                    <a:ext cx="562380" cy="461665"/>
                  </a:xfrm>
                  <a:prstGeom prst="rect">
                    <a:avLst/>
                  </a:prstGeom>
                  <a:noFill/>
                </p:spPr>
                <p:txBody>
                  <a:bodyPr wrap="square" rtlCol="0">
                    <a:spAutoFit/>
                  </a:bodyPr>
                  <a:lstStyle/>
                  <a:p>
                    <a:r>
                      <a:rPr lang="en-US" altLang="zh-CN" sz="2400" dirty="0"/>
                      <a:t>L1</a:t>
                    </a:r>
                    <a:endParaRPr lang="zh-CN" altLang="en-US" sz="2400" dirty="0"/>
                  </a:p>
                </p:txBody>
              </p:sp>
              <p:sp>
                <p:nvSpPr>
                  <p:cNvPr id="27" name="文本框 26"/>
                  <p:cNvSpPr txBox="1"/>
                  <p:nvPr/>
                </p:nvSpPr>
                <p:spPr>
                  <a:xfrm>
                    <a:off x="6753715" y="3539285"/>
                    <a:ext cx="562380" cy="461665"/>
                  </a:xfrm>
                  <a:prstGeom prst="rect">
                    <a:avLst/>
                  </a:prstGeom>
                  <a:noFill/>
                </p:spPr>
                <p:txBody>
                  <a:bodyPr wrap="square" rtlCol="0">
                    <a:spAutoFit/>
                  </a:bodyPr>
                  <a:lstStyle/>
                  <a:p>
                    <a:r>
                      <a:rPr lang="en-US" altLang="zh-CN" sz="2400" dirty="0"/>
                      <a:t>L2</a:t>
                    </a:r>
                    <a:endParaRPr lang="zh-CN" altLang="en-US" sz="2400" dirty="0"/>
                  </a:p>
                </p:txBody>
              </p:sp>
              <p:sp>
                <p:nvSpPr>
                  <p:cNvPr id="28" name="文本框 27"/>
                  <p:cNvSpPr txBox="1"/>
                  <p:nvPr/>
                </p:nvSpPr>
                <p:spPr>
                  <a:xfrm>
                    <a:off x="6720012" y="2672709"/>
                    <a:ext cx="562380" cy="461665"/>
                  </a:xfrm>
                  <a:prstGeom prst="rect">
                    <a:avLst/>
                  </a:prstGeom>
                  <a:noFill/>
                </p:spPr>
                <p:txBody>
                  <a:bodyPr wrap="square" rtlCol="0">
                    <a:spAutoFit/>
                  </a:bodyPr>
                  <a:lstStyle/>
                  <a:p>
                    <a:r>
                      <a:rPr lang="en-US" altLang="zh-CN" sz="2400" dirty="0"/>
                      <a:t>L3</a:t>
                    </a:r>
                    <a:endParaRPr lang="zh-CN" altLang="en-US" sz="2400" dirty="0"/>
                  </a:p>
                </p:txBody>
              </p:sp>
              <p:sp>
                <p:nvSpPr>
                  <p:cNvPr id="32" name="文本框 31"/>
                  <p:cNvSpPr txBox="1"/>
                  <p:nvPr/>
                </p:nvSpPr>
                <p:spPr>
                  <a:xfrm>
                    <a:off x="7505350" y="1295255"/>
                    <a:ext cx="286822" cy="492443"/>
                  </a:xfrm>
                  <a:prstGeom prst="rect">
                    <a:avLst/>
                  </a:prstGeom>
                  <a:noFill/>
                </p:spPr>
                <p:txBody>
                  <a:bodyPr wrap="square" rtlCol="0">
                    <a:spAutoFit/>
                  </a:bodyPr>
                  <a:lstStyle/>
                  <a:p>
                    <a:r>
                      <a:rPr lang="en-US" altLang="zh-CN" sz="2600" dirty="0">
                        <a:solidFill>
                          <a:srgbClr val="FF0000"/>
                        </a:solidFill>
                      </a:rPr>
                      <a:t>+</a:t>
                    </a:r>
                  </a:p>
                </p:txBody>
              </p:sp>
              <p:sp>
                <p:nvSpPr>
                  <p:cNvPr id="36" name="文本框 35"/>
                  <p:cNvSpPr txBox="1"/>
                  <p:nvPr/>
                </p:nvSpPr>
                <p:spPr>
                  <a:xfrm flipV="1">
                    <a:off x="7237539" y="2880802"/>
                    <a:ext cx="351378" cy="923330"/>
                  </a:xfrm>
                  <a:prstGeom prst="rect">
                    <a:avLst/>
                  </a:prstGeom>
                  <a:noFill/>
                </p:spPr>
                <p:txBody>
                  <a:bodyPr wrap="none" rtlCol="0">
                    <a:spAutoFit/>
                  </a:bodyPr>
                  <a:lstStyle/>
                  <a:p>
                    <a:r>
                      <a:rPr lang="en-US" altLang="zh-CN" sz="2600" dirty="0">
                        <a:solidFill>
                          <a:srgbClr val="FF0000"/>
                        </a:solidFill>
                      </a:rPr>
                      <a:t>+</a:t>
                    </a:r>
                  </a:p>
                  <a:p>
                    <a:r>
                      <a:rPr lang="en-US" altLang="zh-CN" sz="2800" dirty="0">
                        <a:solidFill>
                          <a:srgbClr val="FF0000"/>
                        </a:solidFill>
                        <a:latin typeface="微软雅黑" panose="020B0503020204020204" pitchFamily="34" charset="-122"/>
                        <a:ea typeface="微软雅黑" panose="020B0503020204020204" pitchFamily="34" charset="-122"/>
                      </a:rPr>
                      <a:t>-</a:t>
                    </a:r>
                  </a:p>
                </p:txBody>
              </p:sp>
            </p:grpSp>
            <p:sp>
              <p:nvSpPr>
                <p:cNvPr id="9" name="文本框 8"/>
                <p:cNvSpPr txBox="1"/>
                <p:nvPr/>
              </p:nvSpPr>
              <p:spPr>
                <a:xfrm>
                  <a:off x="821478" y="5161410"/>
                  <a:ext cx="467879" cy="523220"/>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a:t>
                  </a:r>
                </a:p>
              </p:txBody>
            </p:sp>
          </p:grpSp>
          <p:sp>
            <p:nvSpPr>
              <p:cNvPr id="75" name="文本框 74"/>
              <p:cNvSpPr txBox="1"/>
              <p:nvPr/>
            </p:nvSpPr>
            <p:spPr>
              <a:xfrm>
                <a:off x="7381516" y="2191559"/>
                <a:ext cx="286822" cy="492443"/>
              </a:xfrm>
              <a:prstGeom prst="rect">
                <a:avLst/>
              </a:prstGeom>
              <a:noFill/>
            </p:spPr>
            <p:txBody>
              <a:bodyPr wrap="square" rtlCol="0">
                <a:spAutoFit/>
              </a:bodyPr>
              <a:lstStyle/>
              <a:p>
                <a:r>
                  <a:rPr lang="en-US" altLang="zh-CN" sz="2600" dirty="0">
                    <a:solidFill>
                      <a:srgbClr val="FF0000"/>
                    </a:solidFill>
                  </a:rPr>
                  <a:t>+</a:t>
                </a:r>
              </a:p>
            </p:txBody>
          </p:sp>
          <p:sp>
            <p:nvSpPr>
              <p:cNvPr id="76" name="文本框 75"/>
              <p:cNvSpPr txBox="1"/>
              <p:nvPr/>
            </p:nvSpPr>
            <p:spPr>
              <a:xfrm>
                <a:off x="7381339" y="1080269"/>
                <a:ext cx="467879" cy="523220"/>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a:t>
                </a:r>
              </a:p>
            </p:txBody>
          </p:sp>
          <p:cxnSp>
            <p:nvCxnSpPr>
              <p:cNvPr id="78" name="直接箭头连接符 77"/>
              <p:cNvCxnSpPr/>
              <p:nvPr/>
            </p:nvCxnSpPr>
            <p:spPr>
              <a:xfrm rot="7320000" flipH="1">
                <a:off x="9931323" y="1402139"/>
                <a:ext cx="540000" cy="0"/>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9" name="文本框 78"/>
            <p:cNvSpPr txBox="1"/>
            <p:nvPr/>
          </p:nvSpPr>
          <p:spPr>
            <a:xfrm>
              <a:off x="7864896" y="3642551"/>
              <a:ext cx="3458781" cy="459112"/>
            </a:xfrm>
            <a:prstGeom prst="rect">
              <a:avLst/>
            </a:prstGeom>
            <a:noFill/>
          </p:spPr>
          <p:txBody>
            <a:bodyPr wrap="none" rtlCol="0">
              <a:spAutoFit/>
            </a:bodyPr>
            <a:lstStyle/>
            <a:p>
              <a:r>
                <a:rPr lang="zh-CN" altLang="en-US" sz="2400" b="1" dirty="0">
                  <a:solidFill>
                    <a:srgbClr val="005A9E"/>
                  </a:solidFill>
                  <a:latin typeface="等线" panose="02010600030101010101" charset="-122"/>
                  <a:ea typeface="等线" panose="02010600030101010101" charset="-122"/>
                </a:rPr>
                <a:t>负载</a:t>
              </a:r>
              <a:r>
                <a:rPr lang="zh-CN" altLang="en-US" sz="2400" b="1" dirty="0">
                  <a:solidFill>
                    <a:srgbClr val="005A9E"/>
                  </a:solidFill>
                  <a:latin typeface="华文琥珀" panose="02010800040101010101" pitchFamily="2" charset="-122"/>
                  <a:ea typeface="华文琥珀" panose="02010800040101010101" pitchFamily="2" charset="-122"/>
                </a:rPr>
                <a:t>△</a:t>
              </a:r>
              <a:r>
                <a:rPr lang="zh-CN" altLang="en-US" sz="2400" b="1" dirty="0">
                  <a:solidFill>
                    <a:srgbClr val="005A9E"/>
                  </a:solidFill>
                  <a:latin typeface="等线" panose="02010600030101010101" charset="-122"/>
                  <a:ea typeface="等线" panose="02010600030101010101" charset="-122"/>
                </a:rPr>
                <a:t>联结的三相电路</a:t>
              </a:r>
              <a:endParaRPr lang="en-US" altLang="zh-CN" sz="2400" b="1" dirty="0">
                <a:solidFill>
                  <a:srgbClr val="005A9E"/>
                </a:solidFill>
                <a:latin typeface="等线" panose="02010600030101010101" charset="-122"/>
                <a:ea typeface="等线" panose="02010600030101010101" charset="-122"/>
              </a:endParaRPr>
            </a:p>
          </p:txBody>
        </p:sp>
      </p:grpSp>
      <p:pic>
        <p:nvPicPr>
          <p:cNvPr id="10" name="图片 9"/>
          <p:cNvPicPr>
            <a:picLocks noChangeAspect="1"/>
          </p:cNvPicPr>
          <p:nvPr/>
        </p:nvPicPr>
        <p:blipFill>
          <a:blip r:embed="rId5"/>
          <a:stretch>
            <a:fillRect/>
          </a:stretch>
        </p:blipFill>
        <p:spPr>
          <a:xfrm>
            <a:off x="195131" y="1195667"/>
            <a:ext cx="6782241" cy="3268127"/>
          </a:xfrm>
          <a:prstGeom prst="rect">
            <a:avLst/>
          </a:prstGeom>
        </p:spPr>
      </p:pic>
      <p:sp>
        <p:nvSpPr>
          <p:cNvPr id="18" name="文本框 17"/>
          <p:cNvSpPr txBox="1"/>
          <p:nvPr/>
        </p:nvSpPr>
        <p:spPr>
          <a:xfrm>
            <a:off x="2683059" y="4014979"/>
            <a:ext cx="1313180" cy="430887"/>
          </a:xfrm>
          <a:prstGeom prst="rect">
            <a:avLst/>
          </a:prstGeom>
          <a:noFill/>
        </p:spPr>
        <p:txBody>
          <a:bodyPr wrap="none" rtlCol="0">
            <a:spAutoFit/>
          </a:bodyPr>
          <a:lstStyle/>
          <a:p>
            <a:r>
              <a:rPr lang="zh-CN" altLang="en-US" sz="2200" b="1" dirty="0">
                <a:solidFill>
                  <a:srgbClr val="0000FF"/>
                </a:solidFill>
                <a:latin typeface="等线" panose="02010600030101010101" charset="-122"/>
                <a:ea typeface="等线" panose="02010600030101010101" charset="-122"/>
              </a:rPr>
              <a:t>三相负载</a:t>
            </a:r>
          </a:p>
        </p:txBody>
      </p:sp>
      <p:sp>
        <p:nvSpPr>
          <p:cNvPr id="95" name="文本框 94"/>
          <p:cNvSpPr txBox="1"/>
          <p:nvPr/>
        </p:nvSpPr>
        <p:spPr>
          <a:xfrm>
            <a:off x="4724371" y="3875259"/>
            <a:ext cx="1313180" cy="430887"/>
          </a:xfrm>
          <a:prstGeom prst="rect">
            <a:avLst/>
          </a:prstGeom>
          <a:noFill/>
        </p:spPr>
        <p:txBody>
          <a:bodyPr wrap="none" rtlCol="0">
            <a:spAutoFit/>
          </a:bodyPr>
          <a:lstStyle/>
          <a:p>
            <a:r>
              <a:rPr lang="zh-CN" altLang="en-US" sz="2200" b="1" dirty="0">
                <a:solidFill>
                  <a:srgbClr val="FF0000"/>
                </a:solidFill>
                <a:latin typeface="等线" panose="02010600030101010101" charset="-122"/>
                <a:ea typeface="等线" panose="02010600030101010101" charset="-122"/>
              </a:rPr>
              <a:t>单相负载</a:t>
            </a:r>
          </a:p>
        </p:txBody>
      </p:sp>
      <p:sp>
        <p:nvSpPr>
          <p:cNvPr id="97" name="文本框 96"/>
          <p:cNvSpPr txBox="1"/>
          <p:nvPr/>
        </p:nvSpPr>
        <p:spPr>
          <a:xfrm>
            <a:off x="235569" y="3016000"/>
            <a:ext cx="2441694" cy="430887"/>
          </a:xfrm>
          <a:prstGeom prst="rect">
            <a:avLst/>
          </a:prstGeom>
          <a:noFill/>
        </p:spPr>
        <p:txBody>
          <a:bodyPr wrap="none" rtlCol="0">
            <a:spAutoFit/>
          </a:bodyPr>
          <a:lstStyle/>
          <a:p>
            <a:r>
              <a:rPr lang="zh-CN" altLang="en-US" sz="2200" b="1" dirty="0">
                <a:solidFill>
                  <a:srgbClr val="005A9E"/>
                </a:solidFill>
                <a:latin typeface="等线" panose="02010600030101010101" charset="-122"/>
                <a:ea typeface="等线" panose="02010600030101010101" charset="-122"/>
              </a:rPr>
              <a:t>负载的三角形联结</a:t>
            </a:r>
            <a:endParaRPr lang="en-US" altLang="zh-CN" sz="2200" b="1" dirty="0">
              <a:solidFill>
                <a:srgbClr val="005A9E"/>
              </a:solidFill>
              <a:latin typeface="等线" panose="02010600030101010101" charset="-122"/>
              <a:ea typeface="等线" panose="02010600030101010101" charset="-122"/>
            </a:endParaRPr>
          </a:p>
        </p:txBody>
      </p:sp>
      <mc:AlternateContent xmlns:mc="http://schemas.openxmlformats.org/markup-compatibility/2006" xmlns:a14="http://schemas.microsoft.com/office/drawing/2010/main">
        <mc:Choice Requires="a14">
          <p:sp>
            <p:nvSpPr>
              <p:cNvPr id="98" name="文本框 97"/>
              <p:cNvSpPr txBox="1"/>
              <p:nvPr/>
            </p:nvSpPr>
            <p:spPr>
              <a:xfrm flipH="1">
                <a:off x="4307871" y="3324580"/>
                <a:ext cx="6897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r>
                            <a:rPr lang="en-US" altLang="zh-CN" sz="2400" b="1" i="1" smtClean="0">
                              <a:solidFill>
                                <a:srgbClr val="C00000"/>
                              </a:solidFill>
                              <a:latin typeface="Cambria Math" panose="02040503050406030204" pitchFamily="18" charset="0"/>
                            </a:rPr>
                            <m:t>𝒁</m:t>
                          </m:r>
                        </m:e>
                        <m:sub>
                          <m:r>
                            <a:rPr lang="en-US" altLang="zh-CN" sz="2400" b="1" i="1">
                              <a:solidFill>
                                <a:srgbClr val="C00000"/>
                              </a:solidFill>
                              <a:latin typeface="Cambria Math" panose="02040503050406030204" pitchFamily="18" charset="0"/>
                            </a:rPr>
                            <m:t>12</m:t>
                          </m:r>
                        </m:sub>
                      </m:sSub>
                    </m:oMath>
                  </m:oMathPara>
                </a14:m>
                <a:endParaRPr lang="zh-CN" altLang="en-US" sz="2400" b="1" dirty="0">
                  <a:solidFill>
                    <a:srgbClr val="C00000"/>
                  </a:solidFill>
                </a:endParaRPr>
              </a:p>
            </p:txBody>
          </p:sp>
        </mc:Choice>
        <mc:Fallback xmlns="">
          <p:sp>
            <p:nvSpPr>
              <p:cNvPr id="98" name="文本框 97"/>
              <p:cNvSpPr txBox="1">
                <a:spLocks noRot="1" noChangeAspect="1" noMove="1" noResize="1" noEditPoints="1" noAdjustHandles="1" noChangeArrowheads="1" noChangeShapeType="1" noTextEdit="1"/>
              </p:cNvSpPr>
              <p:nvPr/>
            </p:nvSpPr>
            <p:spPr>
              <a:xfrm flipH="1">
                <a:off x="4307871" y="3324580"/>
                <a:ext cx="689701" cy="461665"/>
              </a:xfrm>
              <a:prstGeom prst="rect">
                <a:avLst/>
              </a:prstGeom>
              <a:blipFill rotWithShape="1">
                <a:blip r:embed="rId6"/>
                <a:stretch>
                  <a:fillRect b="-131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00" name="文本框 99"/>
              <p:cNvSpPr txBox="1"/>
              <p:nvPr/>
            </p:nvSpPr>
            <p:spPr>
              <a:xfrm flipH="1">
                <a:off x="5876038" y="3505261"/>
                <a:ext cx="6897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r>
                            <a:rPr lang="en-US" altLang="zh-CN" sz="2400" b="1" i="1" smtClean="0">
                              <a:solidFill>
                                <a:srgbClr val="C00000"/>
                              </a:solidFill>
                              <a:latin typeface="Cambria Math" panose="02040503050406030204" pitchFamily="18" charset="0"/>
                            </a:rPr>
                            <m:t>𝒁</m:t>
                          </m:r>
                        </m:e>
                        <m:sub>
                          <m:r>
                            <a:rPr lang="en-US" altLang="zh-CN" sz="2400" b="1" i="1" smtClean="0">
                              <a:solidFill>
                                <a:srgbClr val="C00000"/>
                              </a:solidFill>
                              <a:latin typeface="Cambria Math" panose="02040503050406030204" pitchFamily="18" charset="0"/>
                            </a:rPr>
                            <m:t>𝟑</m:t>
                          </m:r>
                          <m:r>
                            <a:rPr lang="en-US" altLang="zh-CN" sz="2400" b="1" i="1">
                              <a:solidFill>
                                <a:srgbClr val="C00000"/>
                              </a:solidFill>
                              <a:latin typeface="Cambria Math" panose="02040503050406030204" pitchFamily="18" charset="0"/>
                            </a:rPr>
                            <m:t>1</m:t>
                          </m:r>
                        </m:sub>
                      </m:sSub>
                    </m:oMath>
                  </m:oMathPara>
                </a14:m>
                <a:endParaRPr lang="zh-CN" altLang="en-US" sz="2400" b="1" dirty="0">
                  <a:solidFill>
                    <a:srgbClr val="C00000"/>
                  </a:solidFill>
                </a:endParaRPr>
              </a:p>
            </p:txBody>
          </p:sp>
        </mc:Choice>
        <mc:Fallback xmlns="">
          <p:sp>
            <p:nvSpPr>
              <p:cNvPr id="100" name="文本框 99"/>
              <p:cNvSpPr txBox="1">
                <a:spLocks noRot="1" noChangeAspect="1" noMove="1" noResize="1" noEditPoints="1" noAdjustHandles="1" noChangeArrowheads="1" noChangeShapeType="1" noTextEdit="1"/>
              </p:cNvSpPr>
              <p:nvPr/>
            </p:nvSpPr>
            <p:spPr>
              <a:xfrm flipH="1">
                <a:off x="5876038" y="3505261"/>
                <a:ext cx="689701" cy="461665"/>
              </a:xfrm>
              <a:prstGeom prst="rect">
                <a:avLst/>
              </a:prstGeom>
              <a:blipFill rotWithShape="1">
                <a:blip r:embed="rId7"/>
                <a:stretch>
                  <a:fillRect b="-263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01" name="文本框 100"/>
              <p:cNvSpPr txBox="1"/>
              <p:nvPr/>
            </p:nvSpPr>
            <p:spPr>
              <a:xfrm flipH="1">
                <a:off x="5065732" y="3406103"/>
                <a:ext cx="68970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r>
                            <a:rPr lang="en-US" altLang="zh-CN" sz="2400" b="1" i="1" smtClean="0">
                              <a:solidFill>
                                <a:srgbClr val="C00000"/>
                              </a:solidFill>
                              <a:latin typeface="Cambria Math" panose="02040503050406030204" pitchFamily="18" charset="0"/>
                            </a:rPr>
                            <m:t>𝒁</m:t>
                          </m:r>
                        </m:e>
                        <m:sub>
                          <m:r>
                            <a:rPr lang="en-US" altLang="zh-CN" sz="2400" b="1" i="1">
                              <a:solidFill>
                                <a:srgbClr val="C00000"/>
                              </a:solidFill>
                              <a:latin typeface="Cambria Math" panose="02040503050406030204" pitchFamily="18" charset="0"/>
                            </a:rPr>
                            <m:t>2</m:t>
                          </m:r>
                          <m:r>
                            <a:rPr lang="en-US" altLang="zh-CN" sz="2400" b="1" i="1" smtClean="0">
                              <a:solidFill>
                                <a:srgbClr val="C00000"/>
                              </a:solidFill>
                              <a:latin typeface="Cambria Math" panose="02040503050406030204" pitchFamily="18" charset="0"/>
                            </a:rPr>
                            <m:t>𝟑</m:t>
                          </m:r>
                        </m:sub>
                      </m:sSub>
                    </m:oMath>
                  </m:oMathPara>
                </a14:m>
                <a:endParaRPr lang="zh-CN" altLang="en-US" sz="2400" b="1" dirty="0">
                  <a:solidFill>
                    <a:srgbClr val="C00000"/>
                  </a:solidFill>
                </a:endParaRPr>
              </a:p>
            </p:txBody>
          </p:sp>
        </mc:Choice>
        <mc:Fallback xmlns="">
          <p:sp>
            <p:nvSpPr>
              <p:cNvPr id="101" name="文本框 100"/>
              <p:cNvSpPr txBox="1">
                <a:spLocks noRot="1" noChangeAspect="1" noMove="1" noResize="1" noEditPoints="1" noAdjustHandles="1" noChangeArrowheads="1" noChangeShapeType="1" noTextEdit="1"/>
              </p:cNvSpPr>
              <p:nvPr/>
            </p:nvSpPr>
            <p:spPr>
              <a:xfrm flipH="1">
                <a:off x="5065732" y="3406103"/>
                <a:ext cx="689701" cy="461665"/>
              </a:xfrm>
              <a:prstGeom prst="rect">
                <a:avLst/>
              </a:prstGeom>
              <a:blipFill rotWithShape="1">
                <a:blip r:embed="rId8"/>
                <a:stretch>
                  <a:fillRect b="-2667"/>
                </a:stretch>
              </a:blipFill>
            </p:spPr>
            <p:txBody>
              <a:bodyPr/>
              <a:lstStyle/>
              <a:p>
                <a:r>
                  <a:rPr lang="zh-CN" altLang="en-US">
                    <a:noFill/>
                  </a:rPr>
                  <a:t> </a:t>
                </a:r>
                <a:endParaRPr lang="zh-CN" altLang="en-US">
                  <a:noFill/>
                </a:endParaRPr>
              </a:p>
            </p:txBody>
          </p:sp>
        </mc:Fallback>
      </mc:AlternateContent>
      <p:sp>
        <p:nvSpPr>
          <p:cNvPr id="102" name="文本框 101"/>
          <p:cNvSpPr txBox="1"/>
          <p:nvPr/>
        </p:nvSpPr>
        <p:spPr>
          <a:xfrm>
            <a:off x="264175" y="5973796"/>
            <a:ext cx="7125906" cy="492443"/>
          </a:xfrm>
          <a:prstGeom prst="rect">
            <a:avLst/>
          </a:prstGeom>
          <a:noFill/>
        </p:spPr>
        <p:txBody>
          <a:bodyPr wrap="square" rtlCol="0">
            <a:spAutoFit/>
          </a:bodyPr>
          <a:lstStyle/>
          <a:p>
            <a:r>
              <a:rPr lang="zh-CN" altLang="en-US" sz="2600" b="1" dirty="0">
                <a:solidFill>
                  <a:srgbClr val="7030A0"/>
                </a:solidFill>
                <a:latin typeface="等线" panose="02010600030101010101" charset="-122"/>
                <a:ea typeface="等线" panose="02010600030101010101" charset="-122"/>
              </a:rPr>
              <a:t>▲</a:t>
            </a:r>
            <a:r>
              <a:rPr lang="zh-CN" altLang="en-US" sz="2600" dirty="0">
                <a:solidFill>
                  <a:srgbClr val="7030A0"/>
                </a:solidFill>
                <a:latin typeface="黑体" panose="02010609060101010101" pitchFamily="49" charset="-122"/>
                <a:ea typeface="黑体" panose="02010609060101010101" pitchFamily="49" charset="-122"/>
              </a:rPr>
              <a:t>各相负载电流可以按单相电路的方法进行计算</a:t>
            </a:r>
          </a:p>
        </p:txBody>
      </p:sp>
      <p:sp>
        <p:nvSpPr>
          <p:cNvPr id="116" name="文本框 115"/>
          <p:cNvSpPr txBox="1"/>
          <p:nvPr/>
        </p:nvSpPr>
        <p:spPr>
          <a:xfrm>
            <a:off x="264175" y="5481353"/>
            <a:ext cx="5974807" cy="492443"/>
          </a:xfrm>
          <a:prstGeom prst="rect">
            <a:avLst/>
          </a:prstGeom>
          <a:noFill/>
        </p:spPr>
        <p:txBody>
          <a:bodyPr wrap="square" rtlCol="0">
            <a:spAutoFit/>
          </a:bodyPr>
          <a:lstStyle/>
          <a:p>
            <a:r>
              <a:rPr lang="zh-CN" altLang="en-US" sz="2600" b="1" dirty="0">
                <a:solidFill>
                  <a:srgbClr val="7030A0"/>
                </a:solidFill>
                <a:latin typeface="等线" panose="02010600030101010101" charset="-122"/>
                <a:ea typeface="等线" panose="02010600030101010101" charset="-122"/>
              </a:rPr>
              <a:t>▲</a:t>
            </a:r>
            <a:r>
              <a:rPr lang="zh-CN" altLang="en-US" sz="2600" dirty="0">
                <a:solidFill>
                  <a:srgbClr val="7030A0"/>
                </a:solidFill>
                <a:latin typeface="黑体" panose="02010609060101010101" pitchFamily="49" charset="-122"/>
                <a:ea typeface="黑体" panose="02010609060101010101" pitchFamily="49" charset="-122"/>
              </a:rPr>
              <a:t>各相负载的工作情况不会互相影响</a:t>
            </a:r>
          </a:p>
        </p:txBody>
      </p:sp>
      <p:sp>
        <p:nvSpPr>
          <p:cNvPr id="118" name="Rectangle 14"/>
          <p:cNvSpPr>
            <a:spLocks noChangeArrowheads="1"/>
          </p:cNvSpPr>
          <p:nvPr/>
        </p:nvSpPr>
        <p:spPr bwMode="auto">
          <a:xfrm>
            <a:off x="7574431" y="5648425"/>
            <a:ext cx="4303193" cy="892552"/>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1200"/>
              </a:spcBef>
            </a:pPr>
            <a:r>
              <a:rPr lang="zh-CN" altLang="en-US" sz="2400" b="1" dirty="0">
                <a:solidFill>
                  <a:schemeClr val="accent5">
                    <a:lumMod val="75000"/>
                  </a:schemeClr>
                </a:solidFill>
                <a:latin typeface="等线" panose="02010600030101010101" charset="-122"/>
                <a:ea typeface="等线" panose="02010600030101010101" charset="-122"/>
              </a:rPr>
              <a:t>▲三角形</a:t>
            </a:r>
            <a:r>
              <a:rPr kumimoji="1" lang="zh-CN" altLang="en-US" sz="2600" b="1" dirty="0">
                <a:solidFill>
                  <a:schemeClr val="accent5">
                    <a:lumMod val="75000"/>
                  </a:schemeClr>
                </a:solidFill>
                <a:latin typeface="等线" panose="02010600030101010101" charset="-122"/>
                <a:ea typeface="等线" panose="02010600030101010101" charset="-122"/>
                <a:cs typeface="Times New Roman" panose="02020603050405020304" pitchFamily="18" charset="0"/>
              </a:rPr>
              <a:t>负载的相电压等于线电压，均为对称三相电压。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1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500" fill="hold"/>
                                        <p:tgtEl>
                                          <p:spTgt spid="97"/>
                                        </p:tgtEl>
                                        <p:attrNameLst>
                                          <p:attrName>ppt_x</p:attrName>
                                        </p:attrNameLst>
                                      </p:cBhvr>
                                      <p:tavLst>
                                        <p:tav tm="0">
                                          <p:val>
                                            <p:strVal val="0-#ppt_w/2"/>
                                          </p:val>
                                        </p:tav>
                                        <p:tav tm="100000">
                                          <p:val>
                                            <p:strVal val="#ppt_x"/>
                                          </p:val>
                                        </p:tav>
                                      </p:tavLst>
                                    </p:anim>
                                    <p:anim calcmode="lin" valueType="num">
                                      <p:cBhvr additive="base">
                                        <p:cTn id="20"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1000"/>
                                        <p:tgtEl>
                                          <p:spTgt spid="95"/>
                                        </p:tgtEl>
                                      </p:cBhvr>
                                    </p:animEffect>
                                    <p:anim calcmode="lin" valueType="num">
                                      <p:cBhvr>
                                        <p:cTn id="33" dur="1000" fill="hold"/>
                                        <p:tgtEl>
                                          <p:spTgt spid="95"/>
                                        </p:tgtEl>
                                        <p:attrNameLst>
                                          <p:attrName>ppt_x</p:attrName>
                                        </p:attrNameLst>
                                      </p:cBhvr>
                                      <p:tavLst>
                                        <p:tav tm="0">
                                          <p:val>
                                            <p:strVal val="#ppt_x"/>
                                          </p:val>
                                        </p:tav>
                                        <p:tav tm="100000">
                                          <p:val>
                                            <p:strVal val="#ppt_x"/>
                                          </p:val>
                                        </p:tav>
                                      </p:tavLst>
                                    </p:anim>
                                    <p:anim calcmode="lin" valueType="num">
                                      <p:cBhvr>
                                        <p:cTn id="34"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98"/>
                                        </p:tgtEl>
                                        <p:attrNameLst>
                                          <p:attrName>style.visibility</p:attrName>
                                        </p:attrNameLst>
                                      </p:cBhvr>
                                      <p:to>
                                        <p:strVal val="visible"/>
                                      </p:to>
                                    </p:set>
                                    <p:animEffect transition="in" filter="fade">
                                      <p:cBhvr>
                                        <p:cTn id="39" dur="1000"/>
                                        <p:tgtEl>
                                          <p:spTgt spid="98"/>
                                        </p:tgtEl>
                                      </p:cBhvr>
                                    </p:animEffect>
                                    <p:anim calcmode="lin" valueType="num">
                                      <p:cBhvr>
                                        <p:cTn id="40" dur="1000" fill="hold"/>
                                        <p:tgtEl>
                                          <p:spTgt spid="98"/>
                                        </p:tgtEl>
                                        <p:attrNameLst>
                                          <p:attrName>ppt_x</p:attrName>
                                        </p:attrNameLst>
                                      </p:cBhvr>
                                      <p:tavLst>
                                        <p:tav tm="0">
                                          <p:val>
                                            <p:strVal val="#ppt_x"/>
                                          </p:val>
                                        </p:tav>
                                        <p:tav tm="100000">
                                          <p:val>
                                            <p:strVal val="#ppt_x"/>
                                          </p:val>
                                        </p:tav>
                                      </p:tavLst>
                                    </p:anim>
                                    <p:anim calcmode="lin" valueType="num">
                                      <p:cBhvr>
                                        <p:cTn id="41"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fade">
                                      <p:cBhvr>
                                        <p:cTn id="46" dur="1000"/>
                                        <p:tgtEl>
                                          <p:spTgt spid="101"/>
                                        </p:tgtEl>
                                      </p:cBhvr>
                                    </p:animEffect>
                                    <p:anim calcmode="lin" valueType="num">
                                      <p:cBhvr>
                                        <p:cTn id="47" dur="1000" fill="hold"/>
                                        <p:tgtEl>
                                          <p:spTgt spid="101"/>
                                        </p:tgtEl>
                                        <p:attrNameLst>
                                          <p:attrName>ppt_x</p:attrName>
                                        </p:attrNameLst>
                                      </p:cBhvr>
                                      <p:tavLst>
                                        <p:tav tm="0">
                                          <p:val>
                                            <p:strVal val="#ppt_x"/>
                                          </p:val>
                                        </p:tav>
                                        <p:tav tm="100000">
                                          <p:val>
                                            <p:strVal val="#ppt_x"/>
                                          </p:val>
                                        </p:tav>
                                      </p:tavLst>
                                    </p:anim>
                                    <p:anim calcmode="lin" valueType="num">
                                      <p:cBhvr>
                                        <p:cTn id="48"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100"/>
                                        </p:tgtEl>
                                        <p:attrNameLst>
                                          <p:attrName>style.visibility</p:attrName>
                                        </p:attrNameLst>
                                      </p:cBhvr>
                                      <p:to>
                                        <p:strVal val="visible"/>
                                      </p:to>
                                    </p:set>
                                    <p:animEffect transition="in" filter="fade">
                                      <p:cBhvr>
                                        <p:cTn id="53" dur="1000"/>
                                        <p:tgtEl>
                                          <p:spTgt spid="100"/>
                                        </p:tgtEl>
                                      </p:cBhvr>
                                    </p:animEffect>
                                    <p:anim calcmode="lin" valueType="num">
                                      <p:cBhvr>
                                        <p:cTn id="54" dur="1000" fill="hold"/>
                                        <p:tgtEl>
                                          <p:spTgt spid="100"/>
                                        </p:tgtEl>
                                        <p:attrNameLst>
                                          <p:attrName>ppt_x</p:attrName>
                                        </p:attrNameLst>
                                      </p:cBhvr>
                                      <p:tavLst>
                                        <p:tav tm="0">
                                          <p:val>
                                            <p:strVal val="#ppt_x"/>
                                          </p:val>
                                        </p:tav>
                                        <p:tav tm="100000">
                                          <p:val>
                                            <p:strVal val="#ppt_x"/>
                                          </p:val>
                                        </p:tav>
                                      </p:tavLst>
                                    </p:anim>
                                    <p:anim calcmode="lin" valueType="num">
                                      <p:cBhvr>
                                        <p:cTn id="55"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fade">
                                      <p:cBhvr>
                                        <p:cTn id="60" dur="1000"/>
                                        <p:tgtEl>
                                          <p:spTgt spid="55"/>
                                        </p:tgtEl>
                                      </p:cBhvr>
                                    </p:animEffect>
                                    <p:anim calcmode="lin" valueType="num">
                                      <p:cBhvr>
                                        <p:cTn id="61" dur="1000" fill="hold"/>
                                        <p:tgtEl>
                                          <p:spTgt spid="55"/>
                                        </p:tgtEl>
                                        <p:attrNameLst>
                                          <p:attrName>ppt_x</p:attrName>
                                        </p:attrNameLst>
                                      </p:cBhvr>
                                      <p:tavLst>
                                        <p:tav tm="0">
                                          <p:val>
                                            <p:strVal val="#ppt_x"/>
                                          </p:val>
                                        </p:tav>
                                        <p:tav tm="100000">
                                          <p:val>
                                            <p:strVal val="#ppt_x"/>
                                          </p:val>
                                        </p:tav>
                                      </p:tavLst>
                                    </p:anim>
                                    <p:anim calcmode="lin" valueType="num">
                                      <p:cBhvr>
                                        <p:cTn id="62"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16"/>
                                        </p:tgtEl>
                                        <p:attrNameLst>
                                          <p:attrName>style.visibility</p:attrName>
                                        </p:attrNameLst>
                                      </p:cBhvr>
                                      <p:to>
                                        <p:strVal val="visible"/>
                                      </p:to>
                                    </p:set>
                                    <p:animEffect transition="in" filter="fade">
                                      <p:cBhvr>
                                        <p:cTn id="67" dur="1000"/>
                                        <p:tgtEl>
                                          <p:spTgt spid="116"/>
                                        </p:tgtEl>
                                      </p:cBhvr>
                                    </p:animEffect>
                                    <p:anim calcmode="lin" valueType="num">
                                      <p:cBhvr>
                                        <p:cTn id="68" dur="1000" fill="hold"/>
                                        <p:tgtEl>
                                          <p:spTgt spid="116"/>
                                        </p:tgtEl>
                                        <p:attrNameLst>
                                          <p:attrName>ppt_x</p:attrName>
                                        </p:attrNameLst>
                                      </p:cBhvr>
                                      <p:tavLst>
                                        <p:tav tm="0">
                                          <p:val>
                                            <p:strVal val="#ppt_x"/>
                                          </p:val>
                                        </p:tav>
                                        <p:tav tm="100000">
                                          <p:val>
                                            <p:strVal val="#ppt_x"/>
                                          </p:val>
                                        </p:tav>
                                      </p:tavLst>
                                    </p:anim>
                                    <p:anim calcmode="lin" valueType="num">
                                      <p:cBhvr>
                                        <p:cTn id="69" dur="10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02"/>
                                        </p:tgtEl>
                                        <p:attrNameLst>
                                          <p:attrName>style.visibility</p:attrName>
                                        </p:attrNameLst>
                                      </p:cBhvr>
                                      <p:to>
                                        <p:strVal val="visible"/>
                                      </p:to>
                                    </p:set>
                                    <p:animEffect transition="in" filter="fade">
                                      <p:cBhvr>
                                        <p:cTn id="74" dur="1000"/>
                                        <p:tgtEl>
                                          <p:spTgt spid="102"/>
                                        </p:tgtEl>
                                      </p:cBhvr>
                                    </p:animEffect>
                                    <p:anim calcmode="lin" valueType="num">
                                      <p:cBhvr>
                                        <p:cTn id="75" dur="1000" fill="hold"/>
                                        <p:tgtEl>
                                          <p:spTgt spid="102"/>
                                        </p:tgtEl>
                                        <p:attrNameLst>
                                          <p:attrName>ppt_x</p:attrName>
                                        </p:attrNameLst>
                                      </p:cBhvr>
                                      <p:tavLst>
                                        <p:tav tm="0">
                                          <p:val>
                                            <p:strVal val="#ppt_x"/>
                                          </p:val>
                                        </p:tav>
                                        <p:tav tm="100000">
                                          <p:val>
                                            <p:strVal val="#ppt_x"/>
                                          </p:val>
                                        </p:tav>
                                      </p:tavLst>
                                    </p:anim>
                                    <p:anim calcmode="lin" valueType="num">
                                      <p:cBhvr>
                                        <p:cTn id="76"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37"/>
                                        </p:tgtEl>
                                        <p:attrNameLst>
                                          <p:attrName>style.visibility</p:attrName>
                                        </p:attrNameLst>
                                      </p:cBhvr>
                                      <p:to>
                                        <p:strVal val="visible"/>
                                      </p:to>
                                    </p:set>
                                    <p:animEffect transition="in" filter="wipe(left)">
                                      <p:cBhvr>
                                        <p:cTn id="81" dur="500"/>
                                        <p:tgtEl>
                                          <p:spTgt spid="13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wipe(left)">
                                      <p:cBhvr>
                                        <p:cTn id="86" dur="1250"/>
                                        <p:tgtEl>
                                          <p:spTgt spid="54"/>
                                        </p:tgtEl>
                                      </p:cBhvr>
                                    </p:animEffect>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18"/>
                                        </p:tgtEl>
                                        <p:attrNameLst>
                                          <p:attrName>style.visibility</p:attrName>
                                        </p:attrNameLst>
                                      </p:cBhvr>
                                      <p:to>
                                        <p:strVal val="visible"/>
                                      </p:to>
                                    </p:set>
                                    <p:animEffect transition="in" filter="fade">
                                      <p:cBhvr>
                                        <p:cTn id="91" dur="1000"/>
                                        <p:tgtEl>
                                          <p:spTgt spid="118"/>
                                        </p:tgtEl>
                                      </p:cBhvr>
                                    </p:animEffect>
                                    <p:anim calcmode="lin" valueType="num">
                                      <p:cBhvr>
                                        <p:cTn id="92" dur="1000" fill="hold"/>
                                        <p:tgtEl>
                                          <p:spTgt spid="118"/>
                                        </p:tgtEl>
                                        <p:attrNameLst>
                                          <p:attrName>ppt_x</p:attrName>
                                        </p:attrNameLst>
                                      </p:cBhvr>
                                      <p:tavLst>
                                        <p:tav tm="0">
                                          <p:val>
                                            <p:strVal val="#ppt_x"/>
                                          </p:val>
                                        </p:tav>
                                        <p:tav tm="100000">
                                          <p:val>
                                            <p:strVal val="#ppt_x"/>
                                          </p:val>
                                        </p:tav>
                                      </p:tavLst>
                                    </p:anim>
                                    <p:anim calcmode="lin" valueType="num">
                                      <p:cBhvr>
                                        <p:cTn id="93"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4" grpId="0" animBg="1"/>
      <p:bldP spid="55" grpId="0" animBg="1"/>
      <p:bldP spid="18" grpId="0"/>
      <p:bldP spid="95" grpId="0"/>
      <p:bldP spid="97" grpId="0"/>
      <p:bldP spid="98" grpId="0"/>
      <p:bldP spid="100" grpId="0"/>
      <p:bldP spid="101" grpId="0"/>
      <p:bldP spid="102" grpId="0"/>
      <p:bldP spid="116" grpId="0"/>
      <p:bldP spid="1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圆角矩形 138"/>
          <p:cNvSpPr/>
          <p:nvPr/>
        </p:nvSpPr>
        <p:spPr>
          <a:xfrm>
            <a:off x="212480" y="997158"/>
            <a:ext cx="3895476" cy="3289405"/>
          </a:xfrm>
          <a:prstGeom prst="roundRect">
            <a:avLst/>
          </a:prstGeom>
          <a:solidFill>
            <a:srgbClr val="FCEDE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477493" y="-17833"/>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3-3 </a:t>
            </a:r>
            <a:r>
              <a:rPr lang="zh-CN" altLang="en-US" sz="2800" b="1" u="sng" dirty="0">
                <a:latin typeface="黑体" panose="02010609060101010101" pitchFamily="49" charset="-122"/>
                <a:ea typeface="黑体" panose="02010609060101010101" pitchFamily="49" charset="-122"/>
              </a:rPr>
              <a:t>负载三角形联结的三相电路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49" name="灯片编号占位符 3"/>
          <p:cNvSpPr txBox="1"/>
          <p:nvPr/>
        </p:nvSpPr>
        <p:spPr>
          <a:xfrm>
            <a:off x="9388823" y="6530573"/>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5063AF-4828-4509-A510-9A5FFA849951}" type="slidenum">
              <a:rPr lang="zh-CN" altLang="en-US" sz="1600" smtClean="0"/>
              <a:t>28</a:t>
            </a:fld>
            <a:endParaRPr lang="zh-CN" altLang="en-US" sz="1600" dirty="0"/>
          </a:p>
        </p:txBody>
      </p:sp>
      <p:sp>
        <p:nvSpPr>
          <p:cNvPr id="51" name="Rectangle 2"/>
          <p:cNvSpPr txBox="1">
            <a:spLocks noChangeArrowheads="1"/>
          </p:cNvSpPr>
          <p:nvPr/>
        </p:nvSpPr>
        <p:spPr>
          <a:xfrm>
            <a:off x="698360" y="428957"/>
            <a:ext cx="7810509" cy="533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zh-CN" altLang="en-US" sz="2800" b="1" dirty="0"/>
              <a:t>二</a:t>
            </a:r>
            <a:r>
              <a:rPr lang="en-US" altLang="zh-CN" sz="2800" b="1" dirty="0"/>
              <a:t>.  </a:t>
            </a:r>
            <a:r>
              <a:rPr lang="zh-CN" altLang="en-US" sz="2800" b="1" dirty="0">
                <a:latin typeface="华文琥珀" panose="02010800040101010101" pitchFamily="2" charset="-122"/>
                <a:ea typeface="华文琥珀" panose="02010800040101010101" pitchFamily="2" charset="-122"/>
              </a:rPr>
              <a:t>△</a:t>
            </a:r>
            <a:r>
              <a:rPr lang="zh-CN" altLang="en-US" sz="2800" b="1" dirty="0">
                <a:solidFill>
                  <a:srgbClr val="C00000"/>
                </a:solidFill>
              </a:rPr>
              <a:t>对称负载</a:t>
            </a:r>
            <a:r>
              <a:rPr lang="zh-CN" altLang="en-US" sz="2800" b="1" dirty="0">
                <a:latin typeface="Arial" panose="020B0604020202020204" pitchFamily="34" charset="0"/>
                <a:ea typeface="楷体_GB2312" pitchFamily="1" charset="-122"/>
              </a:rPr>
              <a:t>线电流与相电流的关系</a:t>
            </a:r>
            <a:endParaRPr lang="zh-CN" sz="2800" b="1" dirty="0"/>
          </a:p>
        </p:txBody>
      </p:sp>
      <mc:AlternateContent xmlns:mc="http://schemas.openxmlformats.org/markup-compatibility/2006" xmlns:a14="http://schemas.microsoft.com/office/drawing/2010/main">
        <mc:Choice Requires="a14">
          <p:sp>
            <p:nvSpPr>
              <p:cNvPr id="53" name="矩形 52" descr="个人资料，不含照片">
                <a:extLst/>
              </p:cNvPr>
              <p:cNvSpPr/>
              <p:nvPr/>
            </p:nvSpPr>
            <p:spPr>
              <a:xfrm>
                <a:off x="368005" y="5153860"/>
                <a:ext cx="5760000" cy="1512000"/>
              </a:xfrm>
              <a:prstGeom prst="rect">
                <a:avLst/>
              </a:prstGeom>
              <a:solidFill>
                <a:schemeClr val="accent4">
                  <a:lumMod val="40000"/>
                  <a:lumOff val="60000"/>
                </a:schemeClr>
              </a:solidFill>
              <a:ln w="28575">
                <a:solidFill>
                  <a:srgbClr val="0000FF"/>
                </a:solidFill>
              </a:ln>
              <a:scene3d>
                <a:camera prst="orthographicFront"/>
                <a:lightRig rig="flat" dir="t"/>
              </a:scene3d>
              <a:sp3d prstMaterial="dkEdge"/>
            </p:spPr>
            <p:style>
              <a:lnRef idx="0">
                <a:schemeClr val="lt2">
                  <a:hueOff val="0"/>
                  <a:satOff val="0"/>
                  <a:lumOff val="0"/>
                  <a:alphaOff val="0"/>
                </a:schemeClr>
              </a:lnRef>
              <a:fillRef idx="2">
                <a:schemeClr val="dk2">
                  <a:hueOff val="0"/>
                  <a:satOff val="0"/>
                  <a:lumOff val="0"/>
                  <a:alphaOff val="0"/>
                </a:schemeClr>
              </a:fillRef>
              <a:effectRef idx="1">
                <a:schemeClr val="dk2">
                  <a:hueOff val="0"/>
                  <a:satOff val="0"/>
                  <a:lumOff val="0"/>
                  <a:alphaOff val="0"/>
                </a:schemeClr>
              </a:effectRef>
              <a:fontRef idx="minor">
                <a:schemeClr val="dk1"/>
              </a:fontRef>
            </p:style>
            <p:txBody>
              <a:bodyPr spcFirstLastPara="0" vert="horz" wrap="square" lIns="144000" tIns="5080" rIns="5080" bIns="5080" numCol="1" spcCol="1270" rtlCol="0" anchor="ctr" anchorCtr="0">
                <a:noAutofit/>
              </a:bodyPr>
              <a:lstStyle/>
              <a:p>
                <a:pPr defTabSz="355600">
                  <a:spcBef>
                    <a:spcPct val="0"/>
                  </a:spcBef>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2060"/>
                              </a:solidFill>
                              <a:latin typeface="Cambria Math" panose="02040503050406030204" pitchFamily="18" charset="0"/>
                              <a:ea typeface="仿宋" panose="02010609060101010101" pitchFamily="49" charset="-122"/>
                            </a:rPr>
                          </m:ctrlPr>
                        </m:sSubPr>
                        <m:e>
                          <m:acc>
                            <m:accPr>
                              <m:chr m:val="̇"/>
                              <m:ctrlPr>
                                <a:rPr lang="en-US" altLang="zh-CN" sz="2400" b="1" i="1">
                                  <a:solidFill>
                                    <a:srgbClr val="002060"/>
                                  </a:solidFill>
                                  <a:latin typeface="Cambria Math" panose="02040503050406030204" pitchFamily="18" charset="0"/>
                                  <a:ea typeface="仿宋" panose="02010609060101010101" pitchFamily="49" charset="-122"/>
                                </a:rPr>
                              </m:ctrlPr>
                            </m:accPr>
                            <m:e>
                              <m:r>
                                <a:rPr lang="en-US" altLang="zh-CN" sz="2400" b="1" i="1" smtClean="0">
                                  <a:solidFill>
                                    <a:srgbClr val="002060"/>
                                  </a:solidFill>
                                  <a:latin typeface="Cambria Math" panose="02040503050406030204" pitchFamily="18" charset="0"/>
                                  <a:ea typeface="仿宋" panose="02010609060101010101" pitchFamily="49" charset="-122"/>
                                </a:rPr>
                                <m:t>𝑰</m:t>
                              </m:r>
                            </m:e>
                          </m:acc>
                        </m:e>
                        <m:sub>
                          <m:r>
                            <m:rPr>
                              <m:sty m:val="p"/>
                            </m:rPr>
                            <a:rPr lang="en-US" altLang="zh-CN" sz="2400" b="1" i="1">
                              <a:solidFill>
                                <a:srgbClr val="002060"/>
                              </a:solidFill>
                              <a:latin typeface="Cambria Math" panose="02040503050406030204" pitchFamily="18" charset="0"/>
                              <a:ea typeface="仿宋" panose="02010609060101010101" pitchFamily="49" charset="-122"/>
                            </a:rPr>
                            <m:t>L</m:t>
                          </m:r>
                        </m:sub>
                      </m:sSub>
                      <m:r>
                        <a:rPr lang="en-US" altLang="zh-CN" sz="2400" b="1" i="1">
                          <a:solidFill>
                            <a:srgbClr val="002060"/>
                          </a:solidFill>
                          <a:latin typeface="Cambria Math" panose="02040503050406030204" pitchFamily="18" charset="0"/>
                          <a:ea typeface="仿宋" panose="02010609060101010101" pitchFamily="49" charset="-122"/>
                        </a:rPr>
                        <m:t>=</m:t>
                      </m:r>
                      <m:rad>
                        <m:radPr>
                          <m:degHide m:val="on"/>
                          <m:ctrlPr>
                            <a:rPr lang="en-US" altLang="zh-CN" sz="2400" b="1" i="1">
                              <a:solidFill>
                                <a:srgbClr val="002060"/>
                              </a:solidFill>
                              <a:latin typeface="Cambria Math" panose="02040503050406030204" pitchFamily="18" charset="0"/>
                              <a:ea typeface="仿宋" panose="02010609060101010101" pitchFamily="49" charset="-122"/>
                            </a:rPr>
                          </m:ctrlPr>
                        </m:radPr>
                        <m:deg/>
                        <m:e>
                          <m:r>
                            <a:rPr lang="en-US" altLang="zh-CN" sz="2400" b="1" i="1">
                              <a:solidFill>
                                <a:srgbClr val="002060"/>
                              </a:solidFill>
                              <a:latin typeface="Cambria Math" panose="02040503050406030204" pitchFamily="18" charset="0"/>
                              <a:ea typeface="仿宋" panose="02010609060101010101" pitchFamily="49" charset="-122"/>
                            </a:rPr>
                            <m:t>3</m:t>
                          </m:r>
                        </m:e>
                      </m:rad>
                      <m:sSub>
                        <m:sSubPr>
                          <m:ctrlPr>
                            <a:rPr lang="en-US" altLang="zh-CN" sz="2400" b="1" i="1">
                              <a:solidFill>
                                <a:srgbClr val="002060"/>
                              </a:solidFill>
                              <a:latin typeface="Cambria Math" panose="02040503050406030204" pitchFamily="18" charset="0"/>
                              <a:ea typeface="仿宋" panose="02010609060101010101" pitchFamily="49" charset="-122"/>
                            </a:rPr>
                          </m:ctrlPr>
                        </m:sSubPr>
                        <m:e>
                          <m:acc>
                            <m:accPr>
                              <m:chr m:val="̇"/>
                              <m:ctrlPr>
                                <a:rPr lang="en-US" altLang="zh-CN" sz="2400" b="1" i="1">
                                  <a:solidFill>
                                    <a:srgbClr val="002060"/>
                                  </a:solidFill>
                                  <a:latin typeface="Cambria Math" panose="02040503050406030204" pitchFamily="18" charset="0"/>
                                  <a:ea typeface="仿宋" panose="02010609060101010101" pitchFamily="49" charset="-122"/>
                                </a:rPr>
                              </m:ctrlPr>
                            </m:accPr>
                            <m:e>
                              <m:r>
                                <a:rPr lang="en-US" altLang="zh-CN" sz="2400" b="1" i="1">
                                  <a:solidFill>
                                    <a:srgbClr val="002060"/>
                                  </a:solidFill>
                                  <a:latin typeface="Cambria Math" panose="02040503050406030204" pitchFamily="18" charset="0"/>
                                  <a:ea typeface="仿宋" panose="02010609060101010101" pitchFamily="49" charset="-122"/>
                                </a:rPr>
                                <m:t>𝑰</m:t>
                              </m:r>
                            </m:e>
                          </m:acc>
                        </m:e>
                        <m:sub>
                          <m:r>
                            <m:rPr>
                              <m:sty m:val="p"/>
                            </m:rPr>
                            <a:rPr lang="en-US" altLang="zh-CN" sz="2400" b="1" i="1">
                              <a:solidFill>
                                <a:srgbClr val="002060"/>
                              </a:solidFill>
                              <a:latin typeface="Cambria Math" panose="02040503050406030204" pitchFamily="18" charset="0"/>
                              <a:ea typeface="仿宋" panose="02010609060101010101" pitchFamily="49" charset="-122"/>
                            </a:rPr>
                            <m:t>P</m:t>
                          </m:r>
                        </m:sub>
                      </m:sSub>
                      <m:sSup>
                        <m:sSupPr>
                          <m:ctrlPr>
                            <a:rPr lang="en-US" altLang="zh-CN" sz="2400" b="1" i="1">
                              <a:solidFill>
                                <a:srgbClr val="002060"/>
                              </a:solidFill>
                              <a:latin typeface="Cambria Math" panose="02040503050406030204" pitchFamily="18" charset="0"/>
                              <a:ea typeface="仿宋" panose="02010609060101010101" pitchFamily="49" charset="-122"/>
                            </a:rPr>
                          </m:ctrlPr>
                        </m:sSupPr>
                        <m:e>
                          <m:r>
                            <a:rPr lang="en-US" altLang="zh-CN" sz="2400" b="1" i="1">
                              <a:solidFill>
                                <a:srgbClr val="002060"/>
                              </a:solidFill>
                              <a:latin typeface="Cambria Math" panose="02040503050406030204" pitchFamily="18" charset="0"/>
                              <a:ea typeface="Cambria Math" panose="02040503050406030204" pitchFamily="18" charset="0"/>
                            </a:rPr>
                            <m:t>∠−</m:t>
                          </m:r>
                          <m:r>
                            <a:rPr lang="en-US" altLang="zh-CN" sz="2400" b="1" i="1">
                              <a:solidFill>
                                <a:srgbClr val="002060"/>
                              </a:solidFill>
                              <a:latin typeface="Cambria Math" panose="02040503050406030204" pitchFamily="18" charset="0"/>
                              <a:ea typeface="仿宋" panose="02010609060101010101" pitchFamily="49" charset="-122"/>
                            </a:rPr>
                            <m:t>30</m:t>
                          </m:r>
                        </m:e>
                        <m:sup>
                          <m:r>
                            <a:rPr lang="en-US" altLang="zh-CN" sz="2400" b="1" i="1">
                              <a:solidFill>
                                <a:srgbClr val="002060"/>
                              </a:solidFill>
                              <a:latin typeface="Cambria Math" panose="02040503050406030204" pitchFamily="18" charset="0"/>
                              <a:ea typeface="Cambria Math" panose="02040503050406030204" pitchFamily="18" charset="0"/>
                            </a:rPr>
                            <m:t>∘</m:t>
                          </m:r>
                        </m:sup>
                      </m:sSup>
                      <m:r>
                        <a:rPr lang="en-US" altLang="zh-CN" sz="2400" b="1" i="1" smtClean="0">
                          <a:solidFill>
                            <a:srgbClr val="002060"/>
                          </a:solidFill>
                          <a:latin typeface="Cambria Math" panose="02040503050406030204" pitchFamily="18" charset="0"/>
                          <a:ea typeface="Cambria Math" panose="02040503050406030204" pitchFamily="18" charset="0"/>
                        </a:rPr>
                        <m:t>⟹</m:t>
                      </m:r>
                      <m:d>
                        <m:dPr>
                          <m:begChr m:val="{"/>
                          <m:endChr m:val=""/>
                          <m:ctrlPr>
                            <a:rPr lang="en-US" altLang="zh-CN" sz="2400" b="1" i="1">
                              <a:solidFill>
                                <a:srgbClr val="002060"/>
                              </a:solidFill>
                              <a:latin typeface="Cambria Math" panose="02040503050406030204" pitchFamily="18" charset="0"/>
                              <a:ea typeface="仿宋" panose="02010609060101010101" pitchFamily="49" charset="-122"/>
                            </a:rPr>
                          </m:ctrlPr>
                        </m:dPr>
                        <m:e>
                          <m:eqArr>
                            <m:eqArrPr>
                              <m:ctrlPr>
                                <a:rPr lang="en-US" altLang="zh-CN" sz="2400" b="1" i="1">
                                  <a:solidFill>
                                    <a:srgbClr val="002060"/>
                                  </a:solidFill>
                                  <a:latin typeface="Cambria Math" panose="02040503050406030204" pitchFamily="18" charset="0"/>
                                  <a:ea typeface="仿宋" panose="02010609060101010101" pitchFamily="49" charset="-122"/>
                                </a:rPr>
                              </m:ctrlPr>
                            </m:eqArrPr>
                            <m:e>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𝟏</m:t>
                                  </m:r>
                                </m:sub>
                              </m:sSub>
                              <m:r>
                                <a:rPr lang="en-US" altLang="zh-CN" sz="2400" b="1" i="1">
                                  <a:solidFill>
                                    <a:srgbClr val="FF0000"/>
                                  </a:solidFill>
                                  <a:latin typeface="Cambria Math" panose="02040503050406030204" pitchFamily="18" charset="0"/>
                                </a:rPr>
                                <m:t>=</m:t>
                              </m:r>
                              <m:rad>
                                <m:radPr>
                                  <m:degHide m:val="on"/>
                                  <m:ctrlPr>
                                    <a:rPr lang="en-US" altLang="zh-CN" sz="2400" b="1" i="1" smtClean="0">
                                      <a:solidFill>
                                        <a:srgbClr val="0000FF"/>
                                      </a:solidFill>
                                      <a:latin typeface="Cambria Math" panose="02040503050406030204" pitchFamily="18" charset="0"/>
                                      <a:ea typeface="仿宋" panose="02010609060101010101" pitchFamily="49" charset="-122"/>
                                    </a:rPr>
                                  </m:ctrlPr>
                                </m:radPr>
                                <m:deg/>
                                <m:e>
                                  <m:r>
                                    <a:rPr lang="en-US" altLang="zh-CN" sz="2400" b="1" i="1">
                                      <a:solidFill>
                                        <a:srgbClr val="0000FF"/>
                                      </a:solidFill>
                                      <a:latin typeface="Cambria Math" panose="02040503050406030204" pitchFamily="18" charset="0"/>
                                      <a:ea typeface="仿宋" panose="02010609060101010101" pitchFamily="49" charset="-122"/>
                                    </a:rPr>
                                    <m:t>𝟑</m:t>
                                  </m:r>
                                </m:e>
                              </m:rad>
                              <m:sSub>
                                <m:sSubPr>
                                  <m:ctrlPr>
                                    <a:rPr lang="en-US" altLang="zh-CN" sz="2400" b="1" i="1">
                                      <a:solidFill>
                                        <a:srgbClr val="0000FF"/>
                                      </a:solidFill>
                                      <a:latin typeface="Cambria Math" panose="02040503050406030204" pitchFamily="18" charset="0"/>
                                      <a:ea typeface="仿宋" panose="02010609060101010101" pitchFamily="49" charset="-122"/>
                                    </a:rPr>
                                  </m:ctrlPr>
                                </m:sSubPr>
                                <m:e>
                                  <m:acc>
                                    <m:accPr>
                                      <m:chr m:val="̇"/>
                                      <m:ctrlPr>
                                        <a:rPr lang="en-US" altLang="zh-CN" sz="2400" b="1" i="1" smtClean="0">
                                          <a:solidFill>
                                            <a:srgbClr val="0000FF"/>
                                          </a:solidFill>
                                          <a:latin typeface="Cambria Math" panose="02040503050406030204" pitchFamily="18" charset="0"/>
                                          <a:ea typeface="仿宋" panose="02010609060101010101" pitchFamily="49" charset="-122"/>
                                        </a:rPr>
                                      </m:ctrlPr>
                                    </m:accPr>
                                    <m:e>
                                      <m:r>
                                        <a:rPr lang="en-US" altLang="zh-CN" sz="2400" b="1" i="1">
                                          <a:solidFill>
                                            <a:srgbClr val="0000FF"/>
                                          </a:solidFill>
                                          <a:latin typeface="Cambria Math" panose="02040503050406030204" pitchFamily="18" charset="0"/>
                                          <a:ea typeface="仿宋" panose="02010609060101010101" pitchFamily="49" charset="-122"/>
                                        </a:rPr>
                                        <m:t>𝑰</m:t>
                                      </m:r>
                                    </m:e>
                                  </m:acc>
                                </m:e>
                                <m:sub>
                                  <m:r>
                                    <a:rPr lang="en-US" altLang="zh-CN" sz="2400" b="1" i="1" smtClean="0">
                                      <a:solidFill>
                                        <a:srgbClr val="0000FF"/>
                                      </a:solidFill>
                                      <a:latin typeface="Cambria Math" panose="02040503050406030204" pitchFamily="18" charset="0"/>
                                      <a:ea typeface="仿宋" panose="02010609060101010101" pitchFamily="49" charset="-122"/>
                                    </a:rPr>
                                    <m:t>𝟏</m:t>
                                  </m:r>
                                  <m:r>
                                    <a:rPr lang="en-US" altLang="zh-CN" sz="2400" b="1" i="1">
                                      <a:solidFill>
                                        <a:srgbClr val="0000FF"/>
                                      </a:solidFill>
                                      <a:latin typeface="Cambria Math" panose="02040503050406030204" pitchFamily="18" charset="0"/>
                                      <a:ea typeface="仿宋" panose="02010609060101010101" pitchFamily="49" charset="-122"/>
                                    </a:rPr>
                                    <m:t>𝟐</m:t>
                                  </m:r>
                                </m:sub>
                              </m:sSub>
                              <m:sSup>
                                <m:sSupPr>
                                  <m:ctrlPr>
                                    <a:rPr lang="en-US" altLang="zh-CN" sz="2400" b="1" i="1">
                                      <a:solidFill>
                                        <a:srgbClr val="0000FF"/>
                                      </a:solidFill>
                                      <a:latin typeface="Cambria Math" panose="02040503050406030204" pitchFamily="18" charset="0"/>
                                      <a:ea typeface="仿宋" panose="02010609060101010101" pitchFamily="49" charset="-122"/>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smtClean="0">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仿宋" panose="02010609060101010101" pitchFamily="49" charset="-122"/>
                                    </a:rPr>
                                    <m:t>𝟑𝟎</m:t>
                                  </m:r>
                                </m:e>
                                <m:sup>
                                  <m:r>
                                    <a:rPr lang="en-US" altLang="zh-CN" sz="2400" b="1" i="1">
                                      <a:solidFill>
                                        <a:srgbClr val="0000FF"/>
                                      </a:solidFill>
                                      <a:latin typeface="Cambria Math" panose="02040503050406030204" pitchFamily="18" charset="0"/>
                                      <a:ea typeface="Cambria Math" panose="02040503050406030204" pitchFamily="18" charset="0"/>
                                    </a:rPr>
                                    <m:t>∘</m:t>
                                  </m:r>
                                </m:sup>
                              </m:sSup>
                            </m:e>
                            <m:e>
                              <m:sSub>
                                <m:sSubPr>
                                  <m:ctrlPr>
                                    <a:rPr lang="en-US" altLang="zh-CN" sz="2400" b="1" i="1">
                                      <a:solidFill>
                                        <a:srgbClr val="FF0000"/>
                                      </a:solidFill>
                                      <a:latin typeface="Cambria Math" panose="02040503050406030204" pitchFamily="18" charset="0"/>
                                    </a:rPr>
                                  </m:ctrlPr>
                                </m:sSubPr>
                                <m:e>
                                  <m:acc>
                                    <m:accPr>
                                      <m:chr m:val="̇"/>
                                      <m:ctrlPr>
                                        <a:rPr lang="en-US" altLang="zh-CN" sz="2400" b="1" i="1" smtClean="0">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smtClean="0">
                                      <a:solidFill>
                                        <a:srgbClr val="FF0000"/>
                                      </a:solidFill>
                                      <a:latin typeface="Cambria Math" panose="02040503050406030204" pitchFamily="18" charset="0"/>
                                    </a:rPr>
                                    <m:t>𝟐</m:t>
                                  </m:r>
                                </m:sub>
                              </m:sSub>
                              <m:r>
                                <a:rPr lang="en-US" altLang="zh-CN" sz="2400" b="1" i="1">
                                  <a:solidFill>
                                    <a:srgbClr val="FF0000"/>
                                  </a:solidFill>
                                  <a:latin typeface="Cambria Math" panose="02040503050406030204" pitchFamily="18" charset="0"/>
                                </a:rPr>
                                <m:t>=</m:t>
                              </m:r>
                              <m:rad>
                                <m:radPr>
                                  <m:degHide m:val="on"/>
                                  <m:ctrlPr>
                                    <a:rPr lang="en-US" altLang="zh-CN" sz="2400" b="1" i="1">
                                      <a:solidFill>
                                        <a:srgbClr val="0000FF"/>
                                      </a:solidFill>
                                      <a:latin typeface="Cambria Math" panose="02040503050406030204" pitchFamily="18" charset="0"/>
                                      <a:ea typeface="仿宋" panose="02010609060101010101" pitchFamily="49" charset="-122"/>
                                    </a:rPr>
                                  </m:ctrlPr>
                                </m:radPr>
                                <m:deg/>
                                <m:e>
                                  <m:r>
                                    <a:rPr lang="en-US" altLang="zh-CN" sz="2400" b="1" i="1">
                                      <a:solidFill>
                                        <a:srgbClr val="0000FF"/>
                                      </a:solidFill>
                                      <a:latin typeface="Cambria Math" panose="02040503050406030204" pitchFamily="18" charset="0"/>
                                      <a:ea typeface="仿宋" panose="02010609060101010101" pitchFamily="49" charset="-122"/>
                                    </a:rPr>
                                    <m:t>𝟑</m:t>
                                  </m:r>
                                </m:e>
                              </m:rad>
                              <m:sSub>
                                <m:sSubPr>
                                  <m:ctrlPr>
                                    <a:rPr lang="en-US" altLang="zh-CN" sz="2400" b="1" i="1">
                                      <a:solidFill>
                                        <a:srgbClr val="0000FF"/>
                                      </a:solidFill>
                                      <a:latin typeface="Cambria Math" panose="02040503050406030204" pitchFamily="18" charset="0"/>
                                      <a:ea typeface="仿宋" panose="02010609060101010101" pitchFamily="49" charset="-122"/>
                                    </a:rPr>
                                  </m:ctrlPr>
                                </m:sSubPr>
                                <m:e>
                                  <m:acc>
                                    <m:accPr>
                                      <m:chr m:val="̇"/>
                                      <m:ctrlPr>
                                        <a:rPr lang="en-US" altLang="zh-CN" sz="2400" b="1" i="1">
                                          <a:solidFill>
                                            <a:srgbClr val="0000FF"/>
                                          </a:solidFill>
                                          <a:latin typeface="Cambria Math" panose="02040503050406030204" pitchFamily="18" charset="0"/>
                                          <a:ea typeface="仿宋" panose="02010609060101010101" pitchFamily="49" charset="-122"/>
                                        </a:rPr>
                                      </m:ctrlPr>
                                    </m:accPr>
                                    <m:e>
                                      <m:r>
                                        <a:rPr lang="en-US" altLang="zh-CN" sz="2400" b="1" i="1">
                                          <a:solidFill>
                                            <a:srgbClr val="0000FF"/>
                                          </a:solidFill>
                                          <a:latin typeface="Cambria Math" panose="02040503050406030204" pitchFamily="18" charset="0"/>
                                          <a:ea typeface="仿宋" panose="02010609060101010101" pitchFamily="49" charset="-122"/>
                                        </a:rPr>
                                        <m:t>𝑰</m:t>
                                      </m:r>
                                    </m:e>
                                  </m:acc>
                                </m:e>
                                <m:sub>
                                  <m:r>
                                    <a:rPr lang="en-US" altLang="zh-CN" sz="2400" b="1" i="1">
                                      <a:solidFill>
                                        <a:srgbClr val="0000FF"/>
                                      </a:solidFill>
                                      <a:latin typeface="Cambria Math" panose="02040503050406030204" pitchFamily="18" charset="0"/>
                                      <a:ea typeface="仿宋" panose="02010609060101010101" pitchFamily="49" charset="-122"/>
                                    </a:rPr>
                                    <m:t>𝟐</m:t>
                                  </m:r>
                                  <m:r>
                                    <a:rPr lang="en-US" altLang="zh-CN" sz="2400" b="0" i="1">
                                      <a:solidFill>
                                        <a:srgbClr val="0000FF"/>
                                      </a:solidFill>
                                      <a:latin typeface="Cambria Math" panose="02040503050406030204" pitchFamily="18" charset="0"/>
                                      <a:ea typeface="仿宋" panose="02010609060101010101" pitchFamily="49" charset="-122"/>
                                    </a:rPr>
                                    <m:t>3</m:t>
                                  </m:r>
                                </m:sub>
                              </m:sSub>
                              <m:sSup>
                                <m:sSupPr>
                                  <m:ctrlPr>
                                    <a:rPr lang="en-US" altLang="zh-CN" sz="2400" b="1" i="1">
                                      <a:solidFill>
                                        <a:srgbClr val="0000FF"/>
                                      </a:solidFill>
                                      <a:latin typeface="Cambria Math" panose="02040503050406030204" pitchFamily="18" charset="0"/>
                                      <a:ea typeface="仿宋" panose="02010609060101010101" pitchFamily="49" charset="-122"/>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仿宋" panose="02010609060101010101" pitchFamily="49" charset="-122"/>
                                    </a:rPr>
                                    <m:t>𝟑𝟎</m:t>
                                  </m:r>
                                </m:e>
                                <m:sup>
                                  <m:r>
                                    <a:rPr lang="en-US" altLang="zh-CN" sz="2400" b="1" i="1">
                                      <a:solidFill>
                                        <a:srgbClr val="0000FF"/>
                                      </a:solidFill>
                                      <a:latin typeface="Cambria Math" panose="02040503050406030204" pitchFamily="18" charset="0"/>
                                      <a:ea typeface="Cambria Math" panose="02040503050406030204" pitchFamily="18" charset="0"/>
                                    </a:rPr>
                                    <m:t>∘</m:t>
                                  </m:r>
                                </m:sup>
                              </m:sSup>
                            </m:e>
                            <m:e>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smtClean="0">
                                      <a:solidFill>
                                        <a:srgbClr val="FF0000"/>
                                      </a:solidFill>
                                      <a:latin typeface="Cambria Math" panose="02040503050406030204" pitchFamily="18" charset="0"/>
                                    </a:rPr>
                                    <m:t>𝟑</m:t>
                                  </m:r>
                                </m:sub>
                              </m:sSub>
                              <m:r>
                                <a:rPr lang="en-US" altLang="zh-CN" sz="2400" b="1" i="1">
                                  <a:solidFill>
                                    <a:srgbClr val="FF0000"/>
                                  </a:solidFill>
                                  <a:latin typeface="Cambria Math" panose="02040503050406030204" pitchFamily="18" charset="0"/>
                                </a:rPr>
                                <m:t>=</m:t>
                              </m:r>
                              <m:rad>
                                <m:radPr>
                                  <m:degHide m:val="on"/>
                                  <m:ctrlPr>
                                    <a:rPr lang="en-US" altLang="zh-CN" sz="2400" b="1" i="1">
                                      <a:solidFill>
                                        <a:srgbClr val="0000FF"/>
                                      </a:solidFill>
                                      <a:latin typeface="Cambria Math" panose="02040503050406030204" pitchFamily="18" charset="0"/>
                                      <a:ea typeface="仿宋" panose="02010609060101010101" pitchFamily="49" charset="-122"/>
                                    </a:rPr>
                                  </m:ctrlPr>
                                </m:radPr>
                                <m:deg/>
                                <m:e>
                                  <m:r>
                                    <a:rPr lang="en-US" altLang="zh-CN" sz="2400" b="1" i="1">
                                      <a:solidFill>
                                        <a:srgbClr val="0000FF"/>
                                      </a:solidFill>
                                      <a:latin typeface="Cambria Math" panose="02040503050406030204" pitchFamily="18" charset="0"/>
                                      <a:ea typeface="仿宋" panose="02010609060101010101" pitchFamily="49" charset="-122"/>
                                    </a:rPr>
                                    <m:t>𝟑</m:t>
                                  </m:r>
                                </m:e>
                              </m:rad>
                              <m:sSub>
                                <m:sSubPr>
                                  <m:ctrlPr>
                                    <a:rPr lang="en-US" altLang="zh-CN" sz="2400" b="1" i="1">
                                      <a:solidFill>
                                        <a:srgbClr val="0000FF"/>
                                      </a:solidFill>
                                      <a:latin typeface="Cambria Math" panose="02040503050406030204" pitchFamily="18" charset="0"/>
                                      <a:ea typeface="仿宋" panose="02010609060101010101" pitchFamily="49" charset="-122"/>
                                    </a:rPr>
                                  </m:ctrlPr>
                                </m:sSubPr>
                                <m:e>
                                  <m:acc>
                                    <m:accPr>
                                      <m:chr m:val="̇"/>
                                      <m:ctrlPr>
                                        <a:rPr lang="en-US" altLang="zh-CN" sz="2400" b="1" i="1">
                                          <a:solidFill>
                                            <a:srgbClr val="0000FF"/>
                                          </a:solidFill>
                                          <a:latin typeface="Cambria Math" panose="02040503050406030204" pitchFamily="18" charset="0"/>
                                          <a:ea typeface="仿宋" panose="02010609060101010101" pitchFamily="49" charset="-122"/>
                                        </a:rPr>
                                      </m:ctrlPr>
                                    </m:accPr>
                                    <m:e>
                                      <m:r>
                                        <a:rPr lang="en-US" altLang="zh-CN" sz="2400" b="1" i="1">
                                          <a:solidFill>
                                            <a:srgbClr val="0000FF"/>
                                          </a:solidFill>
                                          <a:latin typeface="Cambria Math" panose="02040503050406030204" pitchFamily="18" charset="0"/>
                                          <a:ea typeface="仿宋" panose="02010609060101010101" pitchFamily="49" charset="-122"/>
                                        </a:rPr>
                                        <m:t>𝑰</m:t>
                                      </m:r>
                                    </m:e>
                                  </m:acc>
                                </m:e>
                                <m:sub>
                                  <m:r>
                                    <a:rPr lang="en-US" altLang="zh-CN" sz="2400" b="1" i="1">
                                      <a:solidFill>
                                        <a:srgbClr val="0000FF"/>
                                      </a:solidFill>
                                      <a:latin typeface="Cambria Math" panose="02040503050406030204" pitchFamily="18" charset="0"/>
                                      <a:ea typeface="仿宋" panose="02010609060101010101" pitchFamily="49" charset="-122"/>
                                    </a:rPr>
                                    <m:t>3</m:t>
                                  </m:r>
                                  <m:r>
                                    <a:rPr lang="en-US" altLang="zh-CN" sz="2400" b="1" i="1">
                                      <a:solidFill>
                                        <a:srgbClr val="0000FF"/>
                                      </a:solidFill>
                                      <a:latin typeface="Cambria Math" panose="02040503050406030204" pitchFamily="18" charset="0"/>
                                      <a:ea typeface="仿宋" panose="02010609060101010101" pitchFamily="49" charset="-122"/>
                                    </a:rPr>
                                    <m:t>𝟏</m:t>
                                  </m:r>
                                </m:sub>
                              </m:sSub>
                              <m:sSup>
                                <m:sSupPr>
                                  <m:ctrlPr>
                                    <a:rPr lang="en-US" altLang="zh-CN" sz="2400" b="1" i="1">
                                      <a:solidFill>
                                        <a:srgbClr val="0000FF"/>
                                      </a:solidFill>
                                      <a:latin typeface="Cambria Math" panose="02040503050406030204" pitchFamily="18" charset="0"/>
                                      <a:ea typeface="仿宋" panose="02010609060101010101" pitchFamily="49" charset="-122"/>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仿宋" panose="02010609060101010101" pitchFamily="49" charset="-122"/>
                                    </a:rPr>
                                    <m:t>𝟑𝟎</m:t>
                                  </m:r>
                                </m:e>
                                <m:sup>
                                  <m:r>
                                    <a:rPr lang="en-US" altLang="zh-CN" sz="2400" b="1" i="1">
                                      <a:solidFill>
                                        <a:srgbClr val="0000FF"/>
                                      </a:solidFill>
                                      <a:latin typeface="Cambria Math" panose="02040503050406030204" pitchFamily="18" charset="0"/>
                                      <a:ea typeface="Cambria Math" panose="02040503050406030204" pitchFamily="18" charset="0"/>
                                    </a:rPr>
                                    <m:t>∘</m:t>
                                  </m:r>
                                </m:sup>
                              </m:sSup>
                            </m:e>
                          </m:eqArr>
                        </m:e>
                      </m:d>
                    </m:oMath>
                  </m:oMathPara>
                </a14:m>
                <a:endParaRPr lang="zh-CN" altLang="en-US" sz="2400" b="1" dirty="0">
                  <a:solidFill>
                    <a:srgbClr val="0000FF"/>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cs typeface="Times New Roman" panose="02020603050405020304" pitchFamily="18" charset="0"/>
                </a:endParaRPr>
              </a:p>
            </p:txBody>
          </p:sp>
        </mc:Choice>
        <mc:Fallback xmlns="">
          <p:sp>
            <p:nvSpPr>
              <p:cNvPr id="53" name="矩形 52" descr="个人资料，不含照片"/>
              <p:cNvSpPr>
                <a:spLocks noRot="1" noChangeAspect="1" noMove="1" noResize="1" noEditPoints="1" noAdjustHandles="1" noChangeArrowheads="1" noChangeShapeType="1" noTextEdit="1"/>
              </p:cNvSpPr>
              <p:nvPr/>
            </p:nvSpPr>
            <p:spPr>
              <a:xfrm>
                <a:off x="368005" y="5153860"/>
                <a:ext cx="5760000" cy="1512000"/>
              </a:xfrm>
              <a:prstGeom prst="rect">
                <a:avLst/>
              </a:prstGeom>
              <a:blipFill rotWithShape="1">
                <a:blip r:embed="rId3"/>
                <a:stretch>
                  <a:fillRect/>
                </a:stretch>
              </a:blipFill>
              <a:ln w="28575">
                <a:solidFill>
                  <a:srgbClr val="0000FF"/>
                </a:solidFill>
              </a:ln>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56" name="文本框 55"/>
              <p:cNvSpPr txBox="1"/>
              <p:nvPr/>
            </p:nvSpPr>
            <p:spPr>
              <a:xfrm>
                <a:off x="6339873" y="5293926"/>
                <a:ext cx="5696023" cy="1008161"/>
              </a:xfrm>
              <a:prstGeom prst="rect">
                <a:avLst/>
              </a:prstGeom>
              <a:noFill/>
              <a:ln w="28575">
                <a:solidFill>
                  <a:srgbClr val="FF0000"/>
                </a:solidFill>
              </a:ln>
            </p:spPr>
            <p:txBody>
              <a:bodyPr wrap="square" rtlCol="0">
                <a:spAutoFit/>
              </a:bodyPr>
              <a:lstStyle/>
              <a:p>
                <a:r>
                  <a:rPr lang="zh-CN" altLang="en-US" sz="2800" b="1" dirty="0">
                    <a:solidFill>
                      <a:srgbClr val="C00000"/>
                    </a:solidFill>
                    <a:latin typeface="等线" panose="02010600030101010101" pitchFamily="2" charset="-122"/>
                    <a:ea typeface="等线" panose="02010600030101010101" pitchFamily="2" charset="-122"/>
                  </a:rPr>
                  <a:t>▲相电流</a:t>
                </a:r>
                <a14:m>
                  <m:oMath xmlns:m="http://schemas.openxmlformats.org/officeDocument/2006/math">
                    <m:sSub>
                      <m:sSubPr>
                        <m:ctrlPr>
                          <a:rPr lang="en-US" altLang="zh-CN" sz="2800" b="1" i="1">
                            <a:solidFill>
                              <a:srgbClr val="C00000"/>
                            </a:solidFill>
                            <a:latin typeface="Cambria Math" panose="02040503050406030204" pitchFamily="18" charset="0"/>
                            <a:ea typeface="仿宋" panose="02010609060101010101" pitchFamily="49" charset="-122"/>
                          </a:rPr>
                        </m:ctrlPr>
                      </m:sSubPr>
                      <m:e>
                        <m:acc>
                          <m:accPr>
                            <m:chr m:val="̇"/>
                            <m:ctrlPr>
                              <a:rPr lang="en-US" altLang="zh-CN" sz="2800" b="1" i="1">
                                <a:solidFill>
                                  <a:srgbClr val="C00000"/>
                                </a:solidFill>
                                <a:latin typeface="Cambria Math" panose="02040503050406030204" pitchFamily="18" charset="0"/>
                                <a:ea typeface="仿宋" panose="02010609060101010101" pitchFamily="49" charset="-122"/>
                              </a:rPr>
                            </m:ctrlPr>
                          </m:accPr>
                          <m:e>
                            <m:r>
                              <a:rPr lang="en-US" altLang="zh-CN" sz="2800" b="1" i="1">
                                <a:solidFill>
                                  <a:srgbClr val="C00000"/>
                                </a:solidFill>
                                <a:latin typeface="Cambria Math" panose="02040503050406030204" pitchFamily="18" charset="0"/>
                                <a:ea typeface="仿宋" panose="02010609060101010101" pitchFamily="49" charset="-122"/>
                              </a:rPr>
                              <m:t>𝑰</m:t>
                            </m:r>
                          </m:e>
                        </m:acc>
                      </m:e>
                      <m:sub>
                        <m:r>
                          <m:rPr>
                            <m:sty m:val="p"/>
                          </m:rPr>
                          <a:rPr lang="en-US" altLang="zh-CN" sz="2800" b="1" i="1">
                            <a:solidFill>
                              <a:srgbClr val="C00000"/>
                            </a:solidFill>
                            <a:latin typeface="Cambria Math" panose="02040503050406030204" pitchFamily="18" charset="0"/>
                            <a:ea typeface="仿宋" panose="02010609060101010101" pitchFamily="49" charset="-122"/>
                          </a:rPr>
                          <m:t>L</m:t>
                        </m:r>
                      </m:sub>
                    </m:sSub>
                  </m:oMath>
                </a14:m>
                <a:r>
                  <a:rPr kumimoji="1" lang="zh-CN" altLang="en-US" sz="2800" b="1" dirty="0">
                    <a:solidFill>
                      <a:srgbClr val="C00000"/>
                    </a:solidFill>
                    <a:latin typeface="等线" panose="02010600030101010101" pitchFamily="2" charset="-122"/>
                    <a:ea typeface="等线" panose="02010600030101010101" pitchFamily="2" charset="-122"/>
                    <a:cs typeface="Times New Roman" panose="02020603050405020304" pitchFamily="18" charset="0"/>
                  </a:rPr>
                  <a:t>滞后对应线电流</a:t>
                </a:r>
                <a14:m>
                  <m:oMath xmlns:m="http://schemas.openxmlformats.org/officeDocument/2006/math">
                    <m:sSub>
                      <m:sSubPr>
                        <m:ctrlPr>
                          <a:rPr lang="en-US" altLang="zh-CN" sz="2800" b="1" i="1">
                            <a:solidFill>
                              <a:srgbClr val="C00000"/>
                            </a:solidFill>
                            <a:latin typeface="Cambria Math" panose="02040503050406030204" pitchFamily="18" charset="0"/>
                            <a:ea typeface="仿宋" panose="02010609060101010101" pitchFamily="49" charset="-122"/>
                          </a:rPr>
                        </m:ctrlPr>
                      </m:sSubPr>
                      <m:e>
                        <m:acc>
                          <m:accPr>
                            <m:chr m:val="̇"/>
                            <m:ctrlPr>
                              <a:rPr lang="en-US" altLang="zh-CN" sz="2800" b="1" i="1" smtClean="0">
                                <a:solidFill>
                                  <a:srgbClr val="C00000"/>
                                </a:solidFill>
                                <a:latin typeface="Cambria Math" panose="02040503050406030204" pitchFamily="18" charset="0"/>
                                <a:ea typeface="仿宋" panose="02010609060101010101" pitchFamily="49" charset="-122"/>
                              </a:rPr>
                            </m:ctrlPr>
                          </m:accPr>
                          <m:e>
                            <m:r>
                              <a:rPr lang="en-US" altLang="zh-CN" sz="2800" b="1" i="1">
                                <a:solidFill>
                                  <a:srgbClr val="C00000"/>
                                </a:solidFill>
                                <a:latin typeface="Cambria Math" panose="02040503050406030204" pitchFamily="18" charset="0"/>
                                <a:ea typeface="仿宋" panose="02010609060101010101" pitchFamily="49" charset="-122"/>
                              </a:rPr>
                              <m:t>𝑰</m:t>
                            </m:r>
                          </m:e>
                        </m:acc>
                      </m:e>
                      <m:sub>
                        <m:r>
                          <m:rPr>
                            <m:sty m:val="p"/>
                          </m:rPr>
                          <a:rPr lang="en-US" altLang="zh-CN" sz="2800" b="1" i="1">
                            <a:solidFill>
                              <a:srgbClr val="C00000"/>
                            </a:solidFill>
                            <a:latin typeface="Cambria Math" panose="02040503050406030204" pitchFamily="18" charset="0"/>
                            <a:ea typeface="仿宋" panose="02010609060101010101" pitchFamily="49" charset="-122"/>
                          </a:rPr>
                          <m:t>P</m:t>
                        </m:r>
                      </m:sub>
                    </m:sSub>
                  </m:oMath>
                </a14:m>
                <a:r>
                  <a:rPr kumimoji="1" lang="en-US" altLang="zh-CN" sz="2800" dirty="0">
                    <a:solidFill>
                      <a:srgbClr val="C00000"/>
                    </a:solidFill>
                    <a:latin typeface="等线" panose="02010600030101010101" pitchFamily="2" charset="-122"/>
                    <a:ea typeface="等线" panose="02010600030101010101" pitchFamily="2" charset="-122"/>
                    <a:cs typeface="Times New Roman" panose="02020603050405020304" pitchFamily="18" charset="0"/>
                  </a:rPr>
                  <a:t> </a:t>
                </a:r>
                <a:r>
                  <a:rPr kumimoji="1" lang="en-US" altLang="zh-CN" sz="2800" dirty="0">
                    <a:solidFill>
                      <a:srgbClr val="C00000"/>
                    </a:solidFill>
                    <a:latin typeface="Times New Roman" panose="02020603050405020304" pitchFamily="18" charset="0"/>
                    <a:ea typeface="等线" panose="02010600030101010101" pitchFamily="2" charset="-122"/>
                    <a:cs typeface="Times New Roman" panose="02020603050405020304" pitchFamily="18" charset="0"/>
                  </a:rPr>
                  <a:t>30º </a:t>
                </a:r>
                <a14:m>
                  <m:oMath xmlns:m="http://schemas.openxmlformats.org/officeDocument/2006/math">
                    <m:sSub>
                      <m:sSubPr>
                        <m:ctrlPr>
                          <a:rPr lang="en-US" altLang="zh-CN" sz="2800" b="1" i="1" smtClean="0">
                            <a:solidFill>
                              <a:srgbClr val="C00000"/>
                            </a:solidFill>
                            <a:latin typeface="Cambria Math" panose="02040503050406030204" pitchFamily="18" charset="0"/>
                            <a:ea typeface="仿宋" panose="02010609060101010101" pitchFamily="49" charset="-122"/>
                          </a:rPr>
                        </m:ctrlPr>
                      </m:sSubPr>
                      <m:e>
                        <m:r>
                          <a:rPr lang="en-US" altLang="zh-CN" sz="2800" b="1" i="1" smtClean="0">
                            <a:solidFill>
                              <a:srgbClr val="C00000"/>
                            </a:solidFill>
                            <a:latin typeface="Cambria Math" panose="02040503050406030204" pitchFamily="18" charset="0"/>
                            <a:ea typeface="仿宋" panose="02010609060101010101" pitchFamily="49" charset="-122"/>
                          </a:rPr>
                          <m:t>▲</m:t>
                        </m:r>
                        <m:r>
                          <a:rPr lang="en-US" altLang="zh-CN" sz="2800" b="1" i="1">
                            <a:solidFill>
                              <a:srgbClr val="C00000"/>
                            </a:solidFill>
                            <a:latin typeface="Cambria Math" panose="02040503050406030204" pitchFamily="18" charset="0"/>
                            <a:ea typeface="仿宋" panose="02010609060101010101" pitchFamily="49" charset="-122"/>
                          </a:rPr>
                          <m:t>𝑰</m:t>
                        </m:r>
                      </m:e>
                      <m:sub>
                        <m:r>
                          <m:rPr>
                            <m:sty m:val="p"/>
                          </m:rPr>
                          <a:rPr lang="en-US" altLang="zh-CN" sz="2800" b="1" i="1">
                            <a:solidFill>
                              <a:srgbClr val="C00000"/>
                            </a:solidFill>
                            <a:latin typeface="Cambria Math" panose="02040503050406030204" pitchFamily="18" charset="0"/>
                            <a:ea typeface="仿宋" panose="02010609060101010101" pitchFamily="49" charset="-122"/>
                          </a:rPr>
                          <m:t>L</m:t>
                        </m:r>
                      </m:sub>
                    </m:sSub>
                  </m:oMath>
                </a14:m>
                <a:r>
                  <a:rPr lang="zh-CN" altLang="en-US" sz="2800" b="1" dirty="0">
                    <a:solidFill>
                      <a:srgbClr val="C00000"/>
                    </a:solidFill>
                    <a:latin typeface="等线" panose="02010600030101010101" pitchFamily="2" charset="-122"/>
                    <a:ea typeface="等线" panose="02010600030101010101" pitchFamily="2" charset="-122"/>
                  </a:rPr>
                  <a:t>数值为相电流</a:t>
                </a:r>
                <a14:m>
                  <m:oMath xmlns:m="http://schemas.openxmlformats.org/officeDocument/2006/math">
                    <m:sSub>
                      <m:sSubPr>
                        <m:ctrlPr>
                          <a:rPr lang="en-US" altLang="zh-CN" sz="2800" b="1" i="1">
                            <a:solidFill>
                              <a:srgbClr val="C00000"/>
                            </a:solidFill>
                            <a:latin typeface="Cambria Math" panose="02040503050406030204" pitchFamily="18" charset="0"/>
                            <a:ea typeface="仿宋" panose="02010609060101010101" pitchFamily="49" charset="-122"/>
                          </a:rPr>
                        </m:ctrlPr>
                      </m:sSubPr>
                      <m:e>
                        <m:r>
                          <a:rPr lang="en-US" altLang="zh-CN" sz="2800" b="1" i="1" smtClean="0">
                            <a:solidFill>
                              <a:srgbClr val="C00000"/>
                            </a:solidFill>
                            <a:latin typeface="Cambria Math" panose="02040503050406030204" pitchFamily="18" charset="0"/>
                            <a:ea typeface="仿宋" panose="02010609060101010101" pitchFamily="49" charset="-122"/>
                          </a:rPr>
                          <m:t>𝑰</m:t>
                        </m:r>
                      </m:e>
                      <m:sub>
                        <m:r>
                          <m:rPr>
                            <m:sty m:val="p"/>
                          </m:rPr>
                          <a:rPr lang="en-US" altLang="zh-CN" sz="2800" b="1" i="1">
                            <a:solidFill>
                              <a:srgbClr val="C00000"/>
                            </a:solidFill>
                            <a:latin typeface="Cambria Math" panose="02040503050406030204" pitchFamily="18" charset="0"/>
                            <a:ea typeface="仿宋" panose="02010609060101010101" pitchFamily="49" charset="-122"/>
                          </a:rPr>
                          <m:t>p</m:t>
                        </m:r>
                      </m:sub>
                    </m:sSub>
                  </m:oMath>
                </a14:m>
                <a:r>
                  <a:rPr lang="zh-CN" altLang="en-US" sz="2800" b="1" dirty="0">
                    <a:solidFill>
                      <a:srgbClr val="C00000"/>
                    </a:solidFill>
                    <a:latin typeface="等线" panose="02010600030101010101" pitchFamily="2" charset="-122"/>
                    <a:ea typeface="等线" panose="02010600030101010101" pitchFamily="2" charset="-122"/>
                  </a:rPr>
                  <a:t>的</a:t>
                </a:r>
                <a14:m>
                  <m:oMath xmlns:m="http://schemas.openxmlformats.org/officeDocument/2006/math">
                    <m:rad>
                      <m:radPr>
                        <m:degHide m:val="on"/>
                        <m:ctrlPr>
                          <a:rPr lang="zh-CN" altLang="en-US" sz="2800" b="1" i="1" smtClean="0">
                            <a:solidFill>
                              <a:srgbClr val="C00000"/>
                            </a:solidFill>
                            <a:latin typeface="Cambria Math" panose="02040503050406030204" pitchFamily="18" charset="0"/>
                            <a:ea typeface="仿宋" panose="02010609060101010101" pitchFamily="49" charset="-122"/>
                          </a:rPr>
                        </m:ctrlPr>
                      </m:radPr>
                      <m:deg/>
                      <m:e>
                        <m:r>
                          <a:rPr lang="en-US" altLang="zh-CN" sz="2800" b="1" i="1">
                            <a:solidFill>
                              <a:srgbClr val="C00000"/>
                            </a:solidFill>
                            <a:latin typeface="Cambria Math" panose="02040503050406030204" pitchFamily="18" charset="0"/>
                            <a:ea typeface="仿宋" panose="02010609060101010101" pitchFamily="49" charset="-122"/>
                          </a:rPr>
                          <m:t>3</m:t>
                        </m:r>
                      </m:e>
                    </m:rad>
                  </m:oMath>
                </a14:m>
                <a:r>
                  <a:rPr lang="zh-CN" altLang="en-US" sz="2800" b="1" dirty="0">
                    <a:solidFill>
                      <a:srgbClr val="C00000"/>
                    </a:solidFill>
                    <a:latin typeface="等线" panose="02010600030101010101" pitchFamily="2" charset="-122"/>
                    <a:ea typeface="等线" panose="02010600030101010101" pitchFamily="2" charset="-122"/>
                  </a:rPr>
                  <a:t>倍</a:t>
                </a:r>
              </a:p>
            </p:txBody>
          </p:sp>
        </mc:Choice>
        <mc:Fallback xmlns="">
          <p:sp>
            <p:nvSpPr>
              <p:cNvPr id="56" name="文本框 55"/>
              <p:cNvSpPr txBox="1">
                <a:spLocks noRot="1" noChangeAspect="1" noMove="1" noResize="1" noEditPoints="1" noAdjustHandles="1" noChangeArrowheads="1" noChangeShapeType="1" noTextEdit="1"/>
              </p:cNvSpPr>
              <p:nvPr/>
            </p:nvSpPr>
            <p:spPr>
              <a:xfrm>
                <a:off x="6339873" y="5293926"/>
                <a:ext cx="5696023" cy="1008161"/>
              </a:xfrm>
              <a:prstGeom prst="rect">
                <a:avLst/>
              </a:prstGeom>
              <a:blipFill rotWithShape="1">
                <a:blip r:embed="rId4"/>
                <a:stretch>
                  <a:fillRect l="-1917" t="-4094" b="-11111"/>
                </a:stretch>
              </a:blipFill>
              <a:ln w="28575">
                <a:solidFill>
                  <a:srgbClr val="FF0000"/>
                </a:solidFill>
              </a:ln>
            </p:spPr>
            <p:txBody>
              <a:bodyPr/>
              <a:lstStyle/>
              <a:p>
                <a:r>
                  <a:rPr lang="zh-CN" altLang="en-US">
                    <a:noFill/>
                  </a:rPr>
                  <a:t> </a:t>
                </a:r>
                <a:endParaRPr lang="zh-CN" altLang="en-US">
                  <a:noFill/>
                </a:endParaRPr>
              </a:p>
            </p:txBody>
          </p:sp>
        </mc:Fallback>
      </mc:AlternateContent>
      <p:sp>
        <p:nvSpPr>
          <p:cNvPr id="68" name="Rectangle 14"/>
          <p:cNvSpPr>
            <a:spLocks noChangeArrowheads="1"/>
          </p:cNvSpPr>
          <p:nvPr/>
        </p:nvSpPr>
        <p:spPr bwMode="auto">
          <a:xfrm>
            <a:off x="312764" y="4583827"/>
            <a:ext cx="8014918" cy="492443"/>
          </a:xfrm>
          <a:prstGeom prst="rect">
            <a:avLst/>
          </a:prstGeom>
          <a:solidFill>
            <a:schemeClr val="accent2">
              <a:lumMod val="20000"/>
              <a:lumOff val="80000"/>
            </a:schemeClr>
          </a:solidFill>
          <a:ln>
            <a:noFill/>
          </a:ln>
          <a:effectLst>
            <a:outerShdw blurRad="50800" dist="38100" dir="2700000" algn="tl" rotWithShape="0">
              <a:prstClr val="black">
                <a:alpha val="40000"/>
              </a:prstClr>
            </a:outerShdw>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1200"/>
              </a:spcBef>
            </a:pPr>
            <a:r>
              <a:rPr lang="zh-CN" altLang="en-US" sz="2400" b="1" dirty="0">
                <a:solidFill>
                  <a:schemeClr val="accent5">
                    <a:lumMod val="75000"/>
                  </a:schemeClr>
                </a:solidFill>
                <a:latin typeface="等线" panose="02010600030101010101" charset="-122"/>
                <a:ea typeface="等线" panose="02010600030101010101" charset="-122"/>
              </a:rPr>
              <a:t>▲三角形</a:t>
            </a:r>
            <a:r>
              <a:rPr kumimoji="1" lang="zh-CN" altLang="en-US" sz="2600" b="1" dirty="0">
                <a:solidFill>
                  <a:schemeClr val="accent5">
                    <a:lumMod val="75000"/>
                  </a:schemeClr>
                </a:solidFill>
                <a:latin typeface="等线" panose="02010600030101010101" charset="-122"/>
                <a:ea typeface="等线" panose="02010600030101010101" charset="-122"/>
                <a:cs typeface="Times New Roman" panose="02020603050405020304" pitchFamily="18" charset="0"/>
              </a:rPr>
              <a:t>对称负载的相电流和线电流均为对称三相电流</a:t>
            </a:r>
            <a:endParaRPr kumimoji="1" lang="en-US" altLang="zh-CN" sz="2600" b="1" dirty="0">
              <a:solidFill>
                <a:schemeClr val="accent5">
                  <a:lumMod val="75000"/>
                </a:schemeClr>
              </a:solidFill>
              <a:latin typeface="等线" panose="02010600030101010101" charset="-122"/>
              <a:ea typeface="等线" panose="02010600030101010101" charset="-122"/>
              <a:cs typeface="Times New Roman" panose="02020603050405020304" pitchFamily="18" charset="0"/>
            </a:endParaRPr>
          </a:p>
        </p:txBody>
      </p:sp>
      <p:grpSp>
        <p:nvGrpSpPr>
          <p:cNvPr id="136" name="组合 135"/>
          <p:cNvGrpSpPr/>
          <p:nvPr/>
        </p:nvGrpSpPr>
        <p:grpSpPr>
          <a:xfrm>
            <a:off x="7019226" y="1037993"/>
            <a:ext cx="4849598" cy="3505990"/>
            <a:chOff x="6968835" y="796789"/>
            <a:chExt cx="4849598" cy="3505990"/>
          </a:xfrm>
        </p:grpSpPr>
        <p:pic>
          <p:nvPicPr>
            <p:cNvPr id="73" name="图片 72"/>
            <p:cNvPicPr>
              <a:picLocks noChangeAspect="1"/>
            </p:cNvPicPr>
            <p:nvPr/>
          </p:nvPicPr>
          <p:blipFill>
            <a:blip r:embed="rId5"/>
            <a:stretch>
              <a:fillRect/>
            </a:stretch>
          </p:blipFill>
          <p:spPr>
            <a:xfrm>
              <a:off x="6976244" y="796789"/>
              <a:ext cx="4842189" cy="3505990"/>
            </a:xfrm>
            <a:prstGeom prst="rect">
              <a:avLst/>
            </a:prstGeom>
            <a:effectLst>
              <a:outerShdw blurRad="50800" dist="38100" dir="2700000" algn="tl" rotWithShape="0">
                <a:prstClr val="black">
                  <a:alpha val="40000"/>
                </a:prstClr>
              </a:outerShdw>
            </a:effectLst>
          </p:spPr>
        </p:pic>
        <p:grpSp>
          <p:nvGrpSpPr>
            <p:cNvPr id="7" name="组合 6"/>
            <p:cNvGrpSpPr/>
            <p:nvPr/>
          </p:nvGrpSpPr>
          <p:grpSpPr>
            <a:xfrm>
              <a:off x="6968835" y="876258"/>
              <a:ext cx="4539459" cy="2894434"/>
              <a:chOff x="-103857" y="2987014"/>
              <a:chExt cx="4539459" cy="2894434"/>
            </a:xfrm>
          </p:grpSpPr>
          <p:grpSp>
            <p:nvGrpSpPr>
              <p:cNvPr id="8" name="组合 7"/>
              <p:cNvGrpSpPr/>
              <p:nvPr/>
            </p:nvGrpSpPr>
            <p:grpSpPr>
              <a:xfrm>
                <a:off x="-103857" y="2987014"/>
                <a:ext cx="4539459" cy="2894434"/>
                <a:chOff x="6609289" y="1106516"/>
                <a:chExt cx="4539459" cy="2894434"/>
              </a:xfrm>
            </p:grpSpPr>
            <p:cxnSp>
              <p:nvCxnSpPr>
                <p:cNvPr id="11" name="直接箭头连接符 10"/>
                <p:cNvCxnSpPr/>
                <p:nvPr/>
              </p:nvCxnSpPr>
              <p:spPr>
                <a:xfrm>
                  <a:off x="8199468" y="1431574"/>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232600" y="2835496"/>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8183294" y="3643918"/>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p:cNvSpPr txBox="1"/>
                    <p:nvPr/>
                  </p:nvSpPr>
                  <p:spPr>
                    <a:xfrm flipH="1">
                      <a:off x="8251346" y="1405750"/>
                      <a:ext cx="362342"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𝟏</m:t>
                                </m:r>
                              </m:sub>
                            </m:sSub>
                          </m:oMath>
                        </m:oMathPara>
                      </a14:m>
                      <a:endParaRPr lang="zh-CN" altLang="en-US" sz="2800" b="1" dirty="0"/>
                    </a:p>
                  </p:txBody>
                </p:sp>
              </mc:Choice>
              <mc:Fallback xmlns="">
                <p:sp>
                  <p:nvSpPr>
                    <p:cNvPr id="14" name="文本框 13"/>
                    <p:cNvSpPr txBox="1">
                      <a:spLocks noRot="1" noChangeAspect="1" noMove="1" noResize="1" noEditPoints="1" noAdjustHandles="1" noChangeArrowheads="1" noChangeShapeType="1" noTextEdit="1"/>
                    </p:cNvSpPr>
                    <p:nvPr/>
                  </p:nvSpPr>
                  <p:spPr>
                    <a:xfrm flipH="1">
                      <a:off x="8251346" y="1405750"/>
                      <a:ext cx="362342" cy="536750"/>
                    </a:xfrm>
                    <a:prstGeom prst="rect">
                      <a:avLst/>
                    </a:prstGeom>
                    <a:blipFill rotWithShape="1">
                      <a:blip r:embed="rId6"/>
                      <a:stretch>
                        <a:fillRect r="-66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8239823" y="2294611"/>
                      <a:ext cx="510593"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𝟑</m:t>
                                </m:r>
                              </m:sub>
                            </m:sSub>
                          </m:oMath>
                        </m:oMathPara>
                      </a14:m>
                      <a:endParaRPr lang="zh-CN" altLang="en-US" sz="2800" b="1" dirty="0"/>
                    </a:p>
                  </p:txBody>
                </p:sp>
              </mc:Choice>
              <mc:Fallback xmlns="">
                <p:sp>
                  <p:nvSpPr>
                    <p:cNvPr id="15" name="文本框 14"/>
                    <p:cNvSpPr txBox="1">
                      <a:spLocks noRot="1" noChangeAspect="1" noMove="1" noResize="1" noEditPoints="1" noAdjustHandles="1" noChangeArrowheads="1" noChangeShapeType="1" noTextEdit="1"/>
                    </p:cNvSpPr>
                    <p:nvPr/>
                  </p:nvSpPr>
                  <p:spPr>
                    <a:xfrm>
                      <a:off x="8239823" y="2294611"/>
                      <a:ext cx="510593" cy="536750"/>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8204553" y="3121916"/>
                      <a:ext cx="510593"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𝟐</m:t>
                                </m:r>
                              </m:sub>
                            </m:sSub>
                          </m:oMath>
                        </m:oMathPara>
                      </a14:m>
                      <a:endParaRPr lang="zh-CN" altLang="en-US" sz="2800" b="1" dirty="0"/>
                    </a:p>
                  </p:txBody>
                </p:sp>
              </mc:Choice>
              <mc:Fallback xmlns="">
                <p:sp>
                  <p:nvSpPr>
                    <p:cNvPr id="16" name="文本框 15"/>
                    <p:cNvSpPr txBox="1">
                      <a:spLocks noRot="1" noChangeAspect="1" noMove="1" noResize="1" noEditPoints="1" noAdjustHandles="1" noChangeArrowheads="1" noChangeShapeType="1" noTextEdit="1"/>
                    </p:cNvSpPr>
                    <p:nvPr/>
                  </p:nvSpPr>
                  <p:spPr>
                    <a:xfrm>
                      <a:off x="8204553" y="3121916"/>
                      <a:ext cx="510593" cy="536750"/>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p:cxnSp>
              <p:nvCxnSpPr>
                <p:cNvPr id="17" name="直接箭头连接符 16"/>
                <p:cNvCxnSpPr/>
                <p:nvPr/>
              </p:nvCxnSpPr>
              <p:spPr>
                <a:xfrm rot="14280000">
                  <a:off x="10174206" y="1600646"/>
                  <a:ext cx="540000" cy="0"/>
                </a:xfrm>
                <a:prstGeom prst="straightConnector1">
                  <a:avLst/>
                </a:pr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rot="10800000">
                  <a:off x="9310141" y="3028634"/>
                  <a:ext cx="540000" cy="0"/>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flipH="1">
                      <a:off x="10371192" y="1233502"/>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𝟏</m:t>
                                </m:r>
                                <m:r>
                                  <a:rPr lang="en-US" altLang="zh-CN" sz="2800" b="1" i="1">
                                    <a:solidFill>
                                      <a:srgbClr val="0000FF"/>
                                    </a:solidFill>
                                    <a:latin typeface="Cambria Math" panose="02040503050406030204" pitchFamily="18" charset="0"/>
                                  </a:rPr>
                                  <m:t>𝟐</m:t>
                                </m:r>
                              </m:sub>
                            </m:sSub>
                          </m:oMath>
                        </m:oMathPara>
                      </a14:m>
                      <a:endParaRPr lang="zh-CN" altLang="en-US" sz="2800" b="1" dirty="0">
                        <a:solidFill>
                          <a:srgbClr val="0000FF"/>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flipH="1">
                      <a:off x="10371192" y="1233502"/>
                      <a:ext cx="777556" cy="536750"/>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flipH="1">
                      <a:off x="9059894" y="1273101"/>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𝟑</m:t>
                                </m:r>
                                <m:r>
                                  <a:rPr lang="en-US" altLang="zh-CN" sz="2800" b="1" i="1">
                                    <a:solidFill>
                                      <a:srgbClr val="0000FF"/>
                                    </a:solidFill>
                                    <a:latin typeface="Cambria Math" panose="02040503050406030204" pitchFamily="18" charset="0"/>
                                  </a:rPr>
                                  <m:t>𝟏</m:t>
                                </m:r>
                              </m:sub>
                            </m:sSub>
                          </m:oMath>
                        </m:oMathPara>
                      </a14:m>
                      <a:endParaRPr lang="zh-CN" altLang="en-US" sz="2800" b="1" dirty="0">
                        <a:solidFill>
                          <a:srgbClr val="0000FF"/>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flipH="1">
                      <a:off x="9059894" y="1273101"/>
                      <a:ext cx="777556" cy="536750"/>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flipH="1">
                      <a:off x="9310141" y="3044596"/>
                      <a:ext cx="777556"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a:rPr lang="en-US" altLang="zh-CN" sz="2800" b="1" i="1" smtClean="0">
                                    <a:solidFill>
                                      <a:srgbClr val="0000FF"/>
                                    </a:solidFill>
                                    <a:latin typeface="Cambria Math" panose="02040503050406030204" pitchFamily="18" charset="0"/>
                                  </a:rPr>
                                  <m:t>𝟐</m:t>
                                </m:r>
                                <m:r>
                                  <a:rPr lang="en-US" altLang="zh-CN" sz="2800" b="1" i="1">
                                    <a:solidFill>
                                      <a:srgbClr val="0000FF"/>
                                    </a:solidFill>
                                    <a:latin typeface="Cambria Math" panose="02040503050406030204" pitchFamily="18" charset="0"/>
                                  </a:rPr>
                                  <m:t>𝟑</m:t>
                                </m:r>
                              </m:sub>
                            </m:sSub>
                          </m:oMath>
                        </m:oMathPara>
                      </a14:m>
                      <a:endParaRPr lang="zh-CN" altLang="en-US" sz="2800" b="1" dirty="0">
                        <a:solidFill>
                          <a:srgbClr val="0000FF"/>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flipH="1">
                      <a:off x="9310141" y="3044596"/>
                      <a:ext cx="777556" cy="536750"/>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flipH="1">
                      <a:off x="6659357" y="1844150"/>
                      <a:ext cx="47470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3</m:t>
                                </m:r>
                                <m:r>
                                  <a:rPr lang="en-US" altLang="zh-CN" sz="2800" b="1" i="1" smtClean="0">
                                    <a:solidFill>
                                      <a:srgbClr val="FF0000"/>
                                    </a:solidFill>
                                    <a:latin typeface="Cambria Math" panose="02040503050406030204" pitchFamily="18" charset="0"/>
                                  </a:rPr>
                                  <m:t>1</m:t>
                                </m:r>
                              </m:sub>
                            </m:sSub>
                          </m:oMath>
                        </m:oMathPara>
                      </a14:m>
                      <a:endParaRPr lang="zh-CN" altLang="en-US" sz="2800" b="1" dirty="0"/>
                    </a:p>
                  </p:txBody>
                </p:sp>
              </mc:Choice>
              <mc:Fallback xmlns="">
                <p:sp>
                  <p:nvSpPr>
                    <p:cNvPr id="23" name="文本框 22"/>
                    <p:cNvSpPr txBox="1">
                      <a:spLocks noRot="1" noChangeAspect="1" noMove="1" noResize="1" noEditPoints="1" noAdjustHandles="1" noChangeArrowheads="1" noChangeShapeType="1" noTextEdit="1"/>
                    </p:cNvSpPr>
                    <p:nvPr/>
                  </p:nvSpPr>
                  <p:spPr>
                    <a:xfrm flipH="1">
                      <a:off x="6659357" y="1844150"/>
                      <a:ext cx="474701" cy="536750"/>
                    </a:xfrm>
                    <a:prstGeom prst="rect">
                      <a:avLst/>
                    </a:prstGeom>
                    <a:blipFill rotWithShape="1">
                      <a:blip r:embed="rId6"/>
                      <a:stretch>
                        <a:fillRect r="-3205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flipH="1">
                      <a:off x="7420321" y="2116786"/>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12</m:t>
                                </m:r>
                              </m:sub>
                            </m:sSub>
                          </m:oMath>
                        </m:oMathPara>
                      </a14:m>
                      <a:endParaRPr lang="zh-CN" altLang="en-US" sz="2800" b="1" dirty="0"/>
                    </a:p>
                  </p:txBody>
                </p:sp>
              </mc:Choice>
              <mc:Fallback xmlns="">
                <p:sp>
                  <p:nvSpPr>
                    <p:cNvPr id="24" name="文本框 23"/>
                    <p:cNvSpPr txBox="1">
                      <a:spLocks noRot="1" noChangeAspect="1" noMove="1" noResize="1" noEditPoints="1" noAdjustHandles="1" noChangeArrowheads="1" noChangeShapeType="1" noTextEdit="1"/>
                    </p:cNvSpPr>
                    <p:nvPr/>
                  </p:nvSpPr>
                  <p:spPr>
                    <a:xfrm flipH="1">
                      <a:off x="7420321" y="2116786"/>
                      <a:ext cx="731211" cy="536750"/>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flipH="1">
                      <a:off x="6609289" y="3046077"/>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a:solidFill>
                                          <a:srgbClr val="FF0000"/>
                                        </a:solidFill>
                                        <a:latin typeface="Cambria Math" panose="02040503050406030204" pitchFamily="18" charset="0"/>
                                      </a:rPr>
                                      <m:t>𝑼</m:t>
                                    </m:r>
                                  </m:e>
                                </m:acc>
                              </m:e>
                              <m:sub>
                                <m:r>
                                  <a:rPr lang="en-US" altLang="zh-CN" sz="2800" b="1" i="1">
                                    <a:solidFill>
                                      <a:srgbClr val="FF0000"/>
                                    </a:solidFill>
                                    <a:latin typeface="Cambria Math" panose="02040503050406030204" pitchFamily="18" charset="0"/>
                                  </a:rPr>
                                  <m:t>2</m:t>
                                </m:r>
                                <m:r>
                                  <a:rPr lang="en-US" altLang="zh-CN" sz="2800" b="1" i="1" smtClean="0">
                                    <a:solidFill>
                                      <a:srgbClr val="FF0000"/>
                                    </a:solidFill>
                                    <a:latin typeface="Cambria Math" panose="02040503050406030204" pitchFamily="18" charset="0"/>
                                  </a:rPr>
                                  <m:t>3</m:t>
                                </m:r>
                              </m:sub>
                            </m:sSub>
                          </m:oMath>
                        </m:oMathPara>
                      </a14:m>
                      <a:endParaRPr lang="zh-CN" altLang="en-US" sz="2800" b="1" dirty="0"/>
                    </a:p>
                  </p:txBody>
                </p:sp>
              </mc:Choice>
              <mc:Fallback xmlns="">
                <p:sp>
                  <p:nvSpPr>
                    <p:cNvPr id="25" name="文本框 24"/>
                    <p:cNvSpPr txBox="1">
                      <a:spLocks noRot="1" noChangeAspect="1" noMove="1" noResize="1" noEditPoints="1" noAdjustHandles="1" noChangeArrowheads="1" noChangeShapeType="1" noTextEdit="1"/>
                    </p:cNvSpPr>
                    <p:nvPr/>
                  </p:nvSpPr>
                  <p:spPr>
                    <a:xfrm flipH="1">
                      <a:off x="6609289" y="3046077"/>
                      <a:ext cx="731211" cy="536750"/>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p:sp>
              <p:nvSpPr>
                <p:cNvPr id="26" name="文本框 25"/>
                <p:cNvSpPr txBox="1"/>
                <p:nvPr/>
              </p:nvSpPr>
              <p:spPr>
                <a:xfrm>
                  <a:off x="6675159" y="1106516"/>
                  <a:ext cx="562380" cy="461665"/>
                </a:xfrm>
                <a:prstGeom prst="rect">
                  <a:avLst/>
                </a:prstGeom>
                <a:noFill/>
              </p:spPr>
              <p:txBody>
                <a:bodyPr wrap="square" rtlCol="0">
                  <a:spAutoFit/>
                </a:bodyPr>
                <a:lstStyle/>
                <a:p>
                  <a:r>
                    <a:rPr lang="en-US" altLang="zh-CN" sz="2400" dirty="0"/>
                    <a:t>L1</a:t>
                  </a:r>
                  <a:endParaRPr lang="zh-CN" altLang="en-US" sz="2400" dirty="0"/>
                </a:p>
              </p:txBody>
            </p:sp>
            <p:sp>
              <p:nvSpPr>
                <p:cNvPr id="27" name="文本框 26"/>
                <p:cNvSpPr txBox="1"/>
                <p:nvPr/>
              </p:nvSpPr>
              <p:spPr>
                <a:xfrm>
                  <a:off x="6753715" y="3539285"/>
                  <a:ext cx="562380" cy="461665"/>
                </a:xfrm>
                <a:prstGeom prst="rect">
                  <a:avLst/>
                </a:prstGeom>
                <a:noFill/>
              </p:spPr>
              <p:txBody>
                <a:bodyPr wrap="square" rtlCol="0">
                  <a:spAutoFit/>
                </a:bodyPr>
                <a:lstStyle/>
                <a:p>
                  <a:r>
                    <a:rPr lang="en-US" altLang="zh-CN" sz="2400" dirty="0"/>
                    <a:t>L2</a:t>
                  </a:r>
                  <a:endParaRPr lang="zh-CN" altLang="en-US" sz="2400" dirty="0"/>
                </a:p>
              </p:txBody>
            </p:sp>
            <p:sp>
              <p:nvSpPr>
                <p:cNvPr id="28" name="文本框 27"/>
                <p:cNvSpPr txBox="1"/>
                <p:nvPr/>
              </p:nvSpPr>
              <p:spPr>
                <a:xfrm>
                  <a:off x="6720012" y="2672709"/>
                  <a:ext cx="562380" cy="461665"/>
                </a:xfrm>
                <a:prstGeom prst="rect">
                  <a:avLst/>
                </a:prstGeom>
                <a:noFill/>
              </p:spPr>
              <p:txBody>
                <a:bodyPr wrap="square" rtlCol="0">
                  <a:spAutoFit/>
                </a:bodyPr>
                <a:lstStyle/>
                <a:p>
                  <a:r>
                    <a:rPr lang="en-US" altLang="zh-CN" sz="2400" dirty="0"/>
                    <a:t>L3</a:t>
                  </a:r>
                  <a:endParaRPr lang="zh-CN" altLang="en-US" sz="2400" dirty="0"/>
                </a:p>
              </p:txBody>
            </p:sp>
            <p:sp>
              <p:nvSpPr>
                <p:cNvPr id="32" name="文本框 31"/>
                <p:cNvSpPr txBox="1"/>
                <p:nvPr/>
              </p:nvSpPr>
              <p:spPr>
                <a:xfrm>
                  <a:off x="7505350" y="1295255"/>
                  <a:ext cx="286822" cy="492443"/>
                </a:xfrm>
                <a:prstGeom prst="rect">
                  <a:avLst/>
                </a:prstGeom>
                <a:noFill/>
              </p:spPr>
              <p:txBody>
                <a:bodyPr wrap="square" rtlCol="0">
                  <a:spAutoFit/>
                </a:bodyPr>
                <a:lstStyle/>
                <a:p>
                  <a:r>
                    <a:rPr lang="en-US" altLang="zh-CN" sz="2600" dirty="0">
                      <a:solidFill>
                        <a:srgbClr val="FF0000"/>
                      </a:solidFill>
                    </a:rPr>
                    <a:t>+</a:t>
                  </a:r>
                </a:p>
              </p:txBody>
            </p:sp>
            <p:sp>
              <p:nvSpPr>
                <p:cNvPr id="36" name="文本框 35"/>
                <p:cNvSpPr txBox="1"/>
                <p:nvPr/>
              </p:nvSpPr>
              <p:spPr>
                <a:xfrm flipV="1">
                  <a:off x="7237539" y="2880802"/>
                  <a:ext cx="351378" cy="923330"/>
                </a:xfrm>
                <a:prstGeom prst="rect">
                  <a:avLst/>
                </a:prstGeom>
                <a:noFill/>
              </p:spPr>
              <p:txBody>
                <a:bodyPr wrap="none" rtlCol="0">
                  <a:spAutoFit/>
                </a:bodyPr>
                <a:lstStyle/>
                <a:p>
                  <a:r>
                    <a:rPr lang="en-US" altLang="zh-CN" sz="2600" dirty="0">
                      <a:solidFill>
                        <a:srgbClr val="FF0000"/>
                      </a:solidFill>
                    </a:rPr>
                    <a:t>+</a:t>
                  </a:r>
                </a:p>
                <a:p>
                  <a:r>
                    <a:rPr lang="en-US" altLang="zh-CN" sz="2800" dirty="0">
                      <a:solidFill>
                        <a:srgbClr val="FF0000"/>
                      </a:solidFill>
                      <a:latin typeface="微软雅黑" panose="020B0503020204020204" pitchFamily="34" charset="-122"/>
                      <a:ea typeface="微软雅黑" panose="020B0503020204020204" pitchFamily="34" charset="-122"/>
                    </a:rPr>
                    <a:t>-</a:t>
                  </a:r>
                </a:p>
              </p:txBody>
            </p:sp>
          </p:grpSp>
          <p:sp>
            <p:nvSpPr>
              <p:cNvPr id="9" name="文本框 8"/>
              <p:cNvSpPr txBox="1"/>
              <p:nvPr/>
            </p:nvSpPr>
            <p:spPr>
              <a:xfrm>
                <a:off x="821478" y="5161410"/>
                <a:ext cx="467879" cy="523220"/>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a:t>
                </a:r>
              </a:p>
            </p:txBody>
          </p:sp>
        </p:grpSp>
        <p:sp>
          <p:nvSpPr>
            <p:cNvPr id="75" name="文本框 74"/>
            <p:cNvSpPr txBox="1"/>
            <p:nvPr/>
          </p:nvSpPr>
          <p:spPr>
            <a:xfrm>
              <a:off x="7381516" y="2191559"/>
              <a:ext cx="286822" cy="492443"/>
            </a:xfrm>
            <a:prstGeom prst="rect">
              <a:avLst/>
            </a:prstGeom>
            <a:noFill/>
          </p:spPr>
          <p:txBody>
            <a:bodyPr wrap="square" rtlCol="0">
              <a:spAutoFit/>
            </a:bodyPr>
            <a:lstStyle/>
            <a:p>
              <a:r>
                <a:rPr lang="en-US" altLang="zh-CN" sz="2600" dirty="0">
                  <a:solidFill>
                    <a:srgbClr val="FF0000"/>
                  </a:solidFill>
                </a:rPr>
                <a:t>+</a:t>
              </a:r>
            </a:p>
          </p:txBody>
        </p:sp>
        <p:sp>
          <p:nvSpPr>
            <p:cNvPr id="76" name="文本框 75"/>
            <p:cNvSpPr txBox="1"/>
            <p:nvPr/>
          </p:nvSpPr>
          <p:spPr>
            <a:xfrm>
              <a:off x="7381339" y="1080269"/>
              <a:ext cx="467879" cy="523220"/>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a:t>
              </a:r>
            </a:p>
          </p:txBody>
        </p:sp>
        <p:cxnSp>
          <p:nvCxnSpPr>
            <p:cNvPr id="78" name="直接箭头连接符 77"/>
            <p:cNvCxnSpPr/>
            <p:nvPr/>
          </p:nvCxnSpPr>
          <p:spPr>
            <a:xfrm rot="7320000" flipH="1">
              <a:off x="9931323" y="1402139"/>
              <a:ext cx="540000" cy="0"/>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396917" y="968762"/>
            <a:ext cx="2889979" cy="2905700"/>
            <a:chOff x="396917" y="968762"/>
            <a:chExt cx="2889979" cy="2905700"/>
          </a:xfrm>
        </p:grpSpPr>
        <p:sp>
          <p:nvSpPr>
            <p:cNvPr id="52" name="Text Box 3"/>
            <p:cNvSpPr txBox="1">
              <a:spLocks noChangeArrowheads="1"/>
            </p:cNvSpPr>
            <p:nvPr/>
          </p:nvSpPr>
          <p:spPr bwMode="auto">
            <a:xfrm>
              <a:off x="726358" y="1315457"/>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b="1">
                  <a:solidFill>
                    <a:srgbClr val="FF0000"/>
                  </a:solidFill>
                </a:rPr>
                <a:t>  </a:t>
              </a:r>
            </a:p>
          </p:txBody>
        </p:sp>
        <p:grpSp>
          <p:nvGrpSpPr>
            <p:cNvPr id="80" name="组合 79"/>
            <p:cNvGrpSpPr/>
            <p:nvPr/>
          </p:nvGrpSpPr>
          <p:grpSpPr>
            <a:xfrm>
              <a:off x="541660" y="1296109"/>
              <a:ext cx="2157125" cy="2232034"/>
              <a:chOff x="7126289" y="3508366"/>
              <a:chExt cx="2092325" cy="2232034"/>
            </a:xfrm>
          </p:grpSpPr>
          <p:grpSp>
            <p:nvGrpSpPr>
              <p:cNvPr id="83" name="Group 114"/>
              <p:cNvGrpSpPr/>
              <p:nvPr/>
            </p:nvGrpSpPr>
            <p:grpSpPr bwMode="auto">
              <a:xfrm>
                <a:off x="7670801" y="3736975"/>
                <a:ext cx="1352551" cy="1400176"/>
                <a:chOff x="0" y="-2"/>
                <a:chExt cx="852" cy="882"/>
              </a:xfrm>
            </p:grpSpPr>
            <p:sp>
              <p:nvSpPr>
                <p:cNvPr id="106" name="Arc 92"/>
                <p:cNvSpPr>
                  <a:spLocks noChangeArrowheads="1"/>
                </p:cNvSpPr>
                <p:nvPr/>
              </p:nvSpPr>
              <p:spPr bwMode="auto">
                <a:xfrm rot="13903085" flipV="1">
                  <a:off x="476" y="309"/>
                  <a:ext cx="84" cy="47"/>
                </a:xfrm>
                <a:custGeom>
                  <a:avLst/>
                  <a:gdLst>
                    <a:gd name="T0" fmla="*/ 0 w 21631"/>
                    <a:gd name="T1" fmla="*/ 0 h 21600"/>
                    <a:gd name="T2" fmla="*/ 31 w 21631"/>
                    <a:gd name="T3" fmla="*/ 0 h 21600"/>
                    <a:gd name="T4" fmla="*/ 21631 w 21631"/>
                    <a:gd name="T5" fmla="*/ 21600 h 21600"/>
                    <a:gd name="T6" fmla="*/ 0 w 21631"/>
                    <a:gd name="T7" fmla="*/ 0 h 21600"/>
                    <a:gd name="T8" fmla="*/ 31 w 21631"/>
                    <a:gd name="T9" fmla="*/ 0 h 21600"/>
                    <a:gd name="T10" fmla="*/ 21631 w 21631"/>
                    <a:gd name="T11" fmla="*/ 21600 h 21600"/>
                    <a:gd name="T12" fmla="*/ 31 w 21631"/>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31" h="21600" fill="none">
                      <a:moveTo>
                        <a:pt x="0" y="0"/>
                      </a:moveTo>
                      <a:cubicBezTo>
                        <a:pt x="10" y="0"/>
                        <a:pt x="20" y="-1"/>
                        <a:pt x="31" y="0"/>
                      </a:cubicBezTo>
                      <a:cubicBezTo>
                        <a:pt x="11960" y="0"/>
                        <a:pt x="21631" y="9670"/>
                        <a:pt x="21631" y="21600"/>
                      </a:cubicBezTo>
                    </a:path>
                    <a:path w="21631" h="21600" stroke="0">
                      <a:moveTo>
                        <a:pt x="0" y="0"/>
                      </a:moveTo>
                      <a:cubicBezTo>
                        <a:pt x="10" y="0"/>
                        <a:pt x="20" y="-1"/>
                        <a:pt x="31" y="0"/>
                      </a:cubicBezTo>
                      <a:cubicBezTo>
                        <a:pt x="11960" y="0"/>
                        <a:pt x="21631" y="9670"/>
                        <a:pt x="21631" y="21600"/>
                      </a:cubicBezTo>
                      <a:lnTo>
                        <a:pt x="31" y="21600"/>
                      </a:lnTo>
                      <a:close/>
                    </a:path>
                  </a:pathLst>
                </a:cu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grpSp>
              <p:nvGrpSpPr>
                <p:cNvPr id="107" name="Group 113"/>
                <p:cNvGrpSpPr/>
                <p:nvPr/>
              </p:nvGrpSpPr>
              <p:grpSpPr bwMode="auto">
                <a:xfrm>
                  <a:off x="0" y="-2"/>
                  <a:ext cx="852" cy="882"/>
                  <a:chOff x="0" y="-2"/>
                  <a:chExt cx="852" cy="882"/>
                </a:xfrm>
              </p:grpSpPr>
              <p:sp>
                <p:nvSpPr>
                  <p:cNvPr id="108" name="Arc 81"/>
                  <p:cNvSpPr>
                    <a:spLocks noChangeArrowheads="1"/>
                  </p:cNvSpPr>
                  <p:nvPr/>
                </p:nvSpPr>
                <p:spPr bwMode="auto">
                  <a:xfrm rot="6444738" flipV="1">
                    <a:off x="260" y="531"/>
                    <a:ext cx="84" cy="47"/>
                  </a:xfrm>
                  <a:custGeom>
                    <a:avLst/>
                    <a:gdLst>
                      <a:gd name="T0" fmla="*/ 0 w 21631"/>
                      <a:gd name="T1" fmla="*/ 0 h 21600"/>
                      <a:gd name="T2" fmla="*/ 31 w 21631"/>
                      <a:gd name="T3" fmla="*/ 0 h 21600"/>
                      <a:gd name="T4" fmla="*/ 21631 w 21631"/>
                      <a:gd name="T5" fmla="*/ 21600 h 21600"/>
                      <a:gd name="T6" fmla="*/ 0 w 21631"/>
                      <a:gd name="T7" fmla="*/ 0 h 21600"/>
                      <a:gd name="T8" fmla="*/ 31 w 21631"/>
                      <a:gd name="T9" fmla="*/ 0 h 21600"/>
                      <a:gd name="T10" fmla="*/ 21631 w 21631"/>
                      <a:gd name="T11" fmla="*/ 21600 h 21600"/>
                      <a:gd name="T12" fmla="*/ 31 w 21631"/>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31" h="21600" fill="none">
                        <a:moveTo>
                          <a:pt x="0" y="0"/>
                        </a:moveTo>
                        <a:cubicBezTo>
                          <a:pt x="10" y="0"/>
                          <a:pt x="20" y="-1"/>
                          <a:pt x="31" y="0"/>
                        </a:cubicBezTo>
                        <a:cubicBezTo>
                          <a:pt x="11960" y="0"/>
                          <a:pt x="21631" y="9670"/>
                          <a:pt x="21631" y="21600"/>
                        </a:cubicBezTo>
                      </a:path>
                      <a:path w="21631" h="21600" stroke="0">
                        <a:moveTo>
                          <a:pt x="0" y="0"/>
                        </a:moveTo>
                        <a:cubicBezTo>
                          <a:pt x="10" y="0"/>
                          <a:pt x="20" y="-1"/>
                          <a:pt x="31" y="0"/>
                        </a:cubicBezTo>
                        <a:cubicBezTo>
                          <a:pt x="11960" y="0"/>
                          <a:pt x="21631" y="9670"/>
                          <a:pt x="21631" y="21600"/>
                        </a:cubicBezTo>
                        <a:lnTo>
                          <a:pt x="31" y="21600"/>
                        </a:lnTo>
                        <a:close/>
                      </a:path>
                    </a:pathLst>
                  </a:cu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grpSp>
                <p:nvGrpSpPr>
                  <p:cNvPr id="109" name="Group 112"/>
                  <p:cNvGrpSpPr/>
                  <p:nvPr/>
                </p:nvGrpSpPr>
                <p:grpSpPr bwMode="auto">
                  <a:xfrm>
                    <a:off x="0" y="-2"/>
                    <a:ext cx="852" cy="882"/>
                    <a:chOff x="0" y="-2"/>
                    <a:chExt cx="852" cy="882"/>
                  </a:xfrm>
                </p:grpSpPr>
                <p:sp>
                  <p:nvSpPr>
                    <p:cNvPr id="110" name="Text Box 72"/>
                    <p:cNvSpPr txBox="1">
                      <a:spLocks noChangeArrowheads="1"/>
                    </p:cNvSpPr>
                    <p:nvPr/>
                  </p:nvSpPr>
                  <p:spPr bwMode="auto">
                    <a:xfrm>
                      <a:off x="0" y="467"/>
                      <a:ext cx="3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latin typeface="Times New Roman" panose="02020603050405020304" pitchFamily="18" charset="0"/>
                        </a:rPr>
                        <a:t>30</a:t>
                      </a:r>
                      <a:r>
                        <a:rPr lang="en-US" altLang="zh-CN" sz="2000" baseline="40000">
                          <a:latin typeface="Times New Roman" panose="02020603050405020304" pitchFamily="18" charset="0"/>
                        </a:rPr>
                        <a:t>o</a:t>
                      </a:r>
                      <a:endParaRPr lang="en-US" altLang="zh-CN" sz="2000">
                        <a:latin typeface="Times New Roman" panose="02020603050405020304" pitchFamily="18" charset="0"/>
                      </a:endParaRPr>
                    </a:p>
                  </p:txBody>
                </p:sp>
                <p:sp>
                  <p:nvSpPr>
                    <p:cNvPr id="111" name="Arc 79"/>
                    <p:cNvSpPr>
                      <a:spLocks noChangeArrowheads="1"/>
                    </p:cNvSpPr>
                    <p:nvPr/>
                  </p:nvSpPr>
                  <p:spPr bwMode="auto">
                    <a:xfrm rot="20004913" flipV="1">
                      <a:off x="516" y="608"/>
                      <a:ext cx="84" cy="47"/>
                    </a:xfrm>
                    <a:custGeom>
                      <a:avLst/>
                      <a:gdLst>
                        <a:gd name="T0" fmla="*/ 0 w 21631"/>
                        <a:gd name="T1" fmla="*/ 0 h 21600"/>
                        <a:gd name="T2" fmla="*/ 31 w 21631"/>
                        <a:gd name="T3" fmla="*/ 0 h 21600"/>
                        <a:gd name="T4" fmla="*/ 21631 w 21631"/>
                        <a:gd name="T5" fmla="*/ 21600 h 21600"/>
                        <a:gd name="T6" fmla="*/ 0 w 21631"/>
                        <a:gd name="T7" fmla="*/ 0 h 21600"/>
                        <a:gd name="T8" fmla="*/ 31 w 21631"/>
                        <a:gd name="T9" fmla="*/ 0 h 21600"/>
                        <a:gd name="T10" fmla="*/ 21631 w 21631"/>
                        <a:gd name="T11" fmla="*/ 21600 h 21600"/>
                        <a:gd name="T12" fmla="*/ 31 w 21631"/>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31" h="21600" fill="none">
                          <a:moveTo>
                            <a:pt x="0" y="0"/>
                          </a:moveTo>
                          <a:cubicBezTo>
                            <a:pt x="10" y="0"/>
                            <a:pt x="20" y="-1"/>
                            <a:pt x="31" y="0"/>
                          </a:cubicBezTo>
                          <a:cubicBezTo>
                            <a:pt x="11960" y="0"/>
                            <a:pt x="21631" y="9670"/>
                            <a:pt x="21631" y="21600"/>
                          </a:cubicBezTo>
                        </a:path>
                        <a:path w="21631" h="21600" stroke="0">
                          <a:moveTo>
                            <a:pt x="0" y="0"/>
                          </a:moveTo>
                          <a:cubicBezTo>
                            <a:pt x="10" y="0"/>
                            <a:pt x="20" y="-1"/>
                            <a:pt x="31" y="0"/>
                          </a:cubicBezTo>
                          <a:cubicBezTo>
                            <a:pt x="11960" y="0"/>
                            <a:pt x="21631" y="9670"/>
                            <a:pt x="21631" y="21600"/>
                          </a:cubicBezTo>
                          <a:lnTo>
                            <a:pt x="31" y="21600"/>
                          </a:lnTo>
                          <a:close/>
                        </a:path>
                      </a:pathLst>
                    </a:cu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112" name="Text Box 88"/>
                    <p:cNvSpPr txBox="1">
                      <a:spLocks noChangeArrowheads="1"/>
                    </p:cNvSpPr>
                    <p:nvPr/>
                  </p:nvSpPr>
                  <p:spPr bwMode="auto">
                    <a:xfrm rot="2107919">
                      <a:off x="521" y="628"/>
                      <a:ext cx="3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latin typeface="Times New Roman" panose="02020603050405020304" pitchFamily="18" charset="0"/>
                        </a:rPr>
                        <a:t>30</a:t>
                      </a:r>
                      <a:r>
                        <a:rPr lang="en-US" altLang="zh-CN" sz="2000" baseline="40000">
                          <a:latin typeface="Times New Roman" panose="02020603050405020304" pitchFamily="18" charset="0"/>
                        </a:rPr>
                        <a:t>o</a:t>
                      </a:r>
                      <a:endParaRPr lang="en-US" altLang="zh-CN" sz="2000">
                        <a:latin typeface="Times New Roman" panose="02020603050405020304" pitchFamily="18" charset="0"/>
                      </a:endParaRPr>
                    </a:p>
                  </p:txBody>
                </p:sp>
                <p:sp>
                  <p:nvSpPr>
                    <p:cNvPr id="113" name="Text Box 93"/>
                    <p:cNvSpPr txBox="1">
                      <a:spLocks noChangeArrowheads="1"/>
                    </p:cNvSpPr>
                    <p:nvPr/>
                  </p:nvSpPr>
                  <p:spPr bwMode="auto">
                    <a:xfrm rot="17649205">
                      <a:off x="420" y="38"/>
                      <a:ext cx="3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latin typeface="Times New Roman" panose="02020603050405020304" pitchFamily="18" charset="0"/>
                        </a:rPr>
                        <a:t>30</a:t>
                      </a:r>
                      <a:r>
                        <a:rPr lang="en-US" altLang="zh-CN" sz="2000" baseline="40000">
                          <a:latin typeface="Times New Roman" panose="02020603050405020304" pitchFamily="18" charset="0"/>
                        </a:rPr>
                        <a:t>o</a:t>
                      </a:r>
                      <a:endParaRPr lang="en-US" altLang="zh-CN" sz="2000">
                        <a:latin typeface="Times New Roman" panose="02020603050405020304" pitchFamily="18" charset="0"/>
                      </a:endParaRPr>
                    </a:p>
                  </p:txBody>
                </p:sp>
              </p:grpSp>
            </p:grpSp>
          </p:grpSp>
          <p:grpSp>
            <p:nvGrpSpPr>
              <p:cNvPr id="84" name="Group 115"/>
              <p:cNvGrpSpPr/>
              <p:nvPr/>
            </p:nvGrpSpPr>
            <p:grpSpPr bwMode="auto">
              <a:xfrm>
                <a:off x="7126289" y="3508366"/>
                <a:ext cx="1982788" cy="2232034"/>
                <a:chOff x="-76" y="-60"/>
                <a:chExt cx="1249" cy="1406"/>
              </a:xfrm>
            </p:grpSpPr>
            <p:sp>
              <p:nvSpPr>
                <p:cNvPr id="103" name="Line 94"/>
                <p:cNvSpPr>
                  <a:spLocks noChangeShapeType="1"/>
                </p:cNvSpPr>
                <p:nvPr/>
              </p:nvSpPr>
              <p:spPr bwMode="auto">
                <a:xfrm rot="21519844" flipH="1">
                  <a:off x="1089" y="802"/>
                  <a:ext cx="7" cy="544"/>
                </a:xfrm>
                <a:prstGeom prst="line">
                  <a:avLst/>
                </a:prstGeom>
                <a:noFill/>
                <a:ln w="9525">
                  <a:solidFill>
                    <a:schemeClr val="accent6">
                      <a:lumMod val="75000"/>
                    </a:schemeClr>
                  </a:solidFill>
                  <a:prstDash val="dash"/>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04" name="Line 95"/>
                <p:cNvSpPr>
                  <a:spLocks noChangeShapeType="1"/>
                </p:cNvSpPr>
                <p:nvPr/>
              </p:nvSpPr>
              <p:spPr bwMode="auto">
                <a:xfrm>
                  <a:off x="-76" y="597"/>
                  <a:ext cx="471" cy="217"/>
                </a:xfrm>
                <a:prstGeom prst="line">
                  <a:avLst/>
                </a:prstGeom>
                <a:noFill/>
                <a:ln w="9525">
                  <a:solidFill>
                    <a:schemeClr val="accent6">
                      <a:lumMod val="75000"/>
                    </a:schemeClr>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05" name="Line 96"/>
                <p:cNvSpPr>
                  <a:spLocks noChangeShapeType="1"/>
                </p:cNvSpPr>
                <p:nvPr/>
              </p:nvSpPr>
              <p:spPr bwMode="auto">
                <a:xfrm flipV="1">
                  <a:off x="729" y="-60"/>
                  <a:ext cx="444" cy="223"/>
                </a:xfrm>
                <a:prstGeom prst="line">
                  <a:avLst/>
                </a:prstGeom>
                <a:noFill/>
                <a:ln w="9525">
                  <a:solidFill>
                    <a:schemeClr val="accent6">
                      <a:lumMod val="75000"/>
                    </a:schemeClr>
                  </a:solidFill>
                  <a:prstDash val="dash"/>
                  <a:round/>
                  <a:headEnd type="triangle" w="med" len="med"/>
                  <a:tailEnd type="non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
            <p:nvSpPr>
              <p:cNvPr id="99" name="Line 86"/>
              <p:cNvSpPr>
                <a:spLocks noChangeShapeType="1"/>
              </p:cNvSpPr>
              <p:nvPr/>
            </p:nvSpPr>
            <p:spPr bwMode="auto">
              <a:xfrm rot="9480000" flipV="1">
                <a:off x="7810501" y="4667255"/>
                <a:ext cx="628650" cy="144463"/>
              </a:xfrm>
              <a:prstGeom prst="line">
                <a:avLst/>
              </a:prstGeom>
              <a:noFill/>
              <a:ln w="28575">
                <a:solidFill>
                  <a:srgbClr val="0000FF"/>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86" name="Group 111"/>
              <p:cNvGrpSpPr/>
              <p:nvPr/>
            </p:nvGrpSpPr>
            <p:grpSpPr bwMode="auto">
              <a:xfrm>
                <a:off x="8170864" y="3546475"/>
                <a:ext cx="1047750" cy="1943101"/>
                <a:chOff x="565" y="294"/>
                <a:chExt cx="660" cy="1224"/>
              </a:xfrm>
            </p:grpSpPr>
            <p:sp>
              <p:nvSpPr>
                <p:cNvPr id="93" name="Line 85"/>
                <p:cNvSpPr>
                  <a:spLocks noChangeShapeType="1"/>
                </p:cNvSpPr>
                <p:nvPr/>
              </p:nvSpPr>
              <p:spPr bwMode="auto">
                <a:xfrm rot="1834131">
                  <a:off x="565" y="1087"/>
                  <a:ext cx="660" cy="431"/>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96" name="Line 91"/>
                <p:cNvSpPr>
                  <a:spLocks noChangeShapeType="1"/>
                </p:cNvSpPr>
                <p:nvPr/>
              </p:nvSpPr>
              <p:spPr bwMode="auto">
                <a:xfrm rot="16140000">
                  <a:off x="612" y="381"/>
                  <a:ext cx="635" cy="462"/>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
            <p:nvSpPr>
              <p:cNvPr id="87" name="Text Box 102"/>
              <p:cNvSpPr txBox="1">
                <a:spLocks noChangeArrowheads="1"/>
              </p:cNvSpPr>
              <p:nvPr/>
            </p:nvSpPr>
            <p:spPr bwMode="auto">
              <a:xfrm>
                <a:off x="8715375" y="4633913"/>
                <a:ext cx="325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a:latin typeface="Times New Roman" panose="02020603050405020304" pitchFamily="18" charset="0"/>
                </a:endParaRPr>
              </a:p>
            </p:txBody>
          </p:sp>
          <p:grpSp>
            <p:nvGrpSpPr>
              <p:cNvPr id="88" name="Group 109"/>
              <p:cNvGrpSpPr/>
              <p:nvPr/>
            </p:nvGrpSpPr>
            <p:grpSpPr bwMode="auto">
              <a:xfrm>
                <a:off x="8366126" y="4379913"/>
                <a:ext cx="712788" cy="403226"/>
                <a:chOff x="0" y="-17"/>
                <a:chExt cx="449" cy="254"/>
              </a:xfrm>
            </p:grpSpPr>
            <p:sp>
              <p:nvSpPr>
                <p:cNvPr id="89" name="Line 83"/>
                <p:cNvSpPr>
                  <a:spLocks noChangeShapeType="1"/>
                </p:cNvSpPr>
                <p:nvPr/>
              </p:nvSpPr>
              <p:spPr bwMode="auto">
                <a:xfrm rot="2292803" flipV="1">
                  <a:off x="0" y="152"/>
                  <a:ext cx="425" cy="85"/>
                </a:xfrm>
                <a:prstGeom prst="line">
                  <a:avLst/>
                </a:prstGeom>
                <a:noFill/>
                <a:ln w="28575">
                  <a:solidFill>
                    <a:srgbClr val="0000FF"/>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Times New Roman" panose="02020603050405020304" pitchFamily="18" charset="0"/>
                  </a:endParaRPr>
                </a:p>
              </p:txBody>
            </p:sp>
            <p:sp>
              <p:nvSpPr>
                <p:cNvPr id="92" name="Text Box 104"/>
                <p:cNvSpPr txBox="1">
                  <a:spLocks noChangeArrowheads="1"/>
                </p:cNvSpPr>
                <p:nvPr/>
              </p:nvSpPr>
              <p:spPr bwMode="auto">
                <a:xfrm>
                  <a:off x="199" y="-17"/>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i="1" dirty="0">
                      <a:solidFill>
                        <a:srgbClr val="FF3300"/>
                      </a:solidFill>
                      <a:latin typeface="Times New Roman" panose="02020603050405020304" pitchFamily="18" charset="0"/>
                      <a:sym typeface="Symbol" panose="05050102010706020507" pitchFamily="18" charset="2"/>
                    </a:rPr>
                    <a:t></a:t>
                  </a:r>
                  <a:endParaRPr lang="en-US" altLang="zh-CN" sz="2000" dirty="0">
                    <a:solidFill>
                      <a:srgbClr val="FF3300"/>
                    </a:solidFill>
                    <a:latin typeface="Times New Roman" panose="02020603050405020304" pitchFamily="18" charset="0"/>
                  </a:endParaRPr>
                </a:p>
              </p:txBody>
            </p:sp>
          </p:grpSp>
        </p:grpSp>
        <p:cxnSp>
          <p:nvCxnSpPr>
            <p:cNvPr id="117" name="直接箭头连接符 116"/>
            <p:cNvCxnSpPr>
              <a:endCxn id="104" idx="0"/>
            </p:cNvCxnSpPr>
            <p:nvPr/>
          </p:nvCxnSpPr>
          <p:spPr>
            <a:xfrm flipH="1">
              <a:off x="541661" y="2323403"/>
              <a:ext cx="1289771" cy="1570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stCxn id="89" idx="0"/>
            </p:cNvCxnSpPr>
            <p:nvPr/>
          </p:nvCxnSpPr>
          <p:spPr>
            <a:xfrm flipV="1">
              <a:off x="1852688" y="1645860"/>
              <a:ext cx="16441" cy="695423"/>
            </a:xfrm>
            <a:prstGeom prst="straightConnector1">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矩形 119"/>
                <p:cNvSpPr/>
                <p:nvPr/>
              </p:nvSpPr>
              <p:spPr>
                <a:xfrm>
                  <a:off x="2380098" y="3401256"/>
                  <a:ext cx="523733"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1</m:t>
                            </m:r>
                          </m:sub>
                        </m:sSub>
                      </m:oMath>
                    </m:oMathPara>
                  </a14:m>
                  <a:endParaRPr lang="zh-CN" altLang="en-US" sz="2400" dirty="0"/>
                </a:p>
              </p:txBody>
            </p:sp>
          </mc:Choice>
          <mc:Fallback xmlns="">
            <p:sp>
              <p:nvSpPr>
                <p:cNvPr id="120" name="矩形 119"/>
                <p:cNvSpPr>
                  <a:spLocks noRot="1" noChangeAspect="1" noMove="1" noResize="1" noEditPoints="1" noAdjustHandles="1" noChangeArrowheads="1" noChangeShapeType="1" noTextEdit="1"/>
                </p:cNvSpPr>
                <p:nvPr/>
              </p:nvSpPr>
              <p:spPr>
                <a:xfrm>
                  <a:off x="2380098" y="3401256"/>
                  <a:ext cx="523733" cy="473206"/>
                </a:xfrm>
                <a:prstGeom prst="rect">
                  <a:avLst/>
                </a:prstGeom>
                <a:blipFill rotWithShape="1">
                  <a:blip r:embed="rId7"/>
                  <a:stretch>
                    <a:fillRect t="-384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1" name="矩形 120"/>
                <p:cNvSpPr/>
                <p:nvPr/>
              </p:nvSpPr>
              <p:spPr>
                <a:xfrm>
                  <a:off x="473152" y="1819133"/>
                  <a:ext cx="530851"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2</m:t>
                            </m:r>
                          </m:sub>
                        </m:sSub>
                      </m:oMath>
                    </m:oMathPara>
                  </a14:m>
                  <a:endParaRPr lang="zh-CN" altLang="en-US" sz="2400" dirty="0"/>
                </a:p>
              </p:txBody>
            </p:sp>
          </mc:Choice>
          <mc:Fallback xmlns="">
            <p:sp>
              <p:nvSpPr>
                <p:cNvPr id="121" name="矩形 120"/>
                <p:cNvSpPr>
                  <a:spLocks noRot="1" noChangeAspect="1" noMove="1" noResize="1" noEditPoints="1" noAdjustHandles="1" noChangeArrowheads="1" noChangeShapeType="1" noTextEdit="1"/>
                </p:cNvSpPr>
                <p:nvPr/>
              </p:nvSpPr>
              <p:spPr>
                <a:xfrm>
                  <a:off x="473152" y="1819133"/>
                  <a:ext cx="530851" cy="473206"/>
                </a:xfrm>
                <a:prstGeom prst="rect">
                  <a:avLst/>
                </a:prstGeom>
                <a:blipFill rotWithShape="1">
                  <a:blip r:embed="rId8"/>
                  <a:stretch>
                    <a:fillRect t="-3846" b="-128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2" name="矩形 121"/>
                <p:cNvSpPr/>
                <p:nvPr/>
              </p:nvSpPr>
              <p:spPr>
                <a:xfrm>
                  <a:off x="2537955" y="997158"/>
                  <a:ext cx="535659"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𝟑</m:t>
                            </m:r>
                          </m:sub>
                        </m:sSub>
                      </m:oMath>
                    </m:oMathPara>
                  </a14:m>
                  <a:endParaRPr lang="zh-CN" altLang="en-US" sz="2400" dirty="0"/>
                </a:p>
              </p:txBody>
            </p:sp>
          </mc:Choice>
          <mc:Fallback xmlns="">
            <p:sp>
              <p:nvSpPr>
                <p:cNvPr id="122" name="矩形 121"/>
                <p:cNvSpPr>
                  <a:spLocks noRot="1" noChangeAspect="1" noMove="1" noResize="1" noEditPoints="1" noAdjustHandles="1" noChangeArrowheads="1" noChangeShapeType="1" noTextEdit="1"/>
                </p:cNvSpPr>
                <p:nvPr/>
              </p:nvSpPr>
              <p:spPr>
                <a:xfrm>
                  <a:off x="2537955" y="997158"/>
                  <a:ext cx="535659" cy="473206"/>
                </a:xfrm>
                <a:prstGeom prst="rect">
                  <a:avLst/>
                </a:prstGeom>
                <a:blipFill rotWithShape="1">
                  <a:blip r:embed="rId9"/>
                  <a:stretch>
                    <a:fillRect t="-3896" b="-25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3" name="矩形 122"/>
                <p:cNvSpPr/>
                <p:nvPr/>
              </p:nvSpPr>
              <p:spPr>
                <a:xfrm>
                  <a:off x="2413803" y="2429442"/>
                  <a:ext cx="670312"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𝟏𝟐</m:t>
                            </m:r>
                          </m:sub>
                        </m:sSub>
                      </m:oMath>
                    </m:oMathPara>
                  </a14:m>
                  <a:endParaRPr lang="zh-CN" altLang="en-US" sz="2400" dirty="0"/>
                </a:p>
              </p:txBody>
            </p:sp>
          </mc:Choice>
          <mc:Fallback xmlns="">
            <p:sp>
              <p:nvSpPr>
                <p:cNvPr id="123" name="矩形 122"/>
                <p:cNvSpPr>
                  <a:spLocks noRot="1" noChangeAspect="1" noMove="1" noResize="1" noEditPoints="1" noAdjustHandles="1" noChangeArrowheads="1" noChangeShapeType="1" noTextEdit="1"/>
                </p:cNvSpPr>
                <p:nvPr/>
              </p:nvSpPr>
              <p:spPr>
                <a:xfrm>
                  <a:off x="2413803" y="2429442"/>
                  <a:ext cx="670312" cy="473206"/>
                </a:xfrm>
                <a:prstGeom prst="rect">
                  <a:avLst/>
                </a:prstGeom>
                <a:blipFill rotWithShape="1">
                  <a:blip r:embed="rId10"/>
                  <a:stretch>
                    <a:fillRect t="-3896" b="-25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4" name="矩形 123"/>
                <p:cNvSpPr/>
                <p:nvPr/>
              </p:nvSpPr>
              <p:spPr>
                <a:xfrm>
                  <a:off x="1041551" y="2704107"/>
                  <a:ext cx="670312"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𝟐𝟑</m:t>
                            </m:r>
                          </m:sub>
                        </m:sSub>
                      </m:oMath>
                    </m:oMathPara>
                  </a14:m>
                  <a:endParaRPr lang="zh-CN" altLang="en-US" sz="2400" dirty="0"/>
                </a:p>
              </p:txBody>
            </p:sp>
          </mc:Choice>
          <mc:Fallback xmlns="">
            <p:sp>
              <p:nvSpPr>
                <p:cNvPr id="124" name="矩形 123"/>
                <p:cNvSpPr>
                  <a:spLocks noRot="1" noChangeAspect="1" noMove="1" noResize="1" noEditPoints="1" noAdjustHandles="1" noChangeArrowheads="1" noChangeShapeType="1" noTextEdit="1"/>
                </p:cNvSpPr>
                <p:nvPr/>
              </p:nvSpPr>
              <p:spPr>
                <a:xfrm>
                  <a:off x="1041551" y="2704107"/>
                  <a:ext cx="670312" cy="473206"/>
                </a:xfrm>
                <a:prstGeom prst="rect">
                  <a:avLst/>
                </a:prstGeom>
                <a:blipFill rotWithShape="1">
                  <a:blip r:embed="rId11"/>
                  <a:stretch>
                    <a:fillRect t="-3896" b="-25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5" name="矩形 124"/>
                <p:cNvSpPr/>
                <p:nvPr/>
              </p:nvSpPr>
              <p:spPr>
                <a:xfrm>
                  <a:off x="1263600" y="1248645"/>
                  <a:ext cx="670312"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𝟑𝟏</m:t>
                            </m:r>
                          </m:sub>
                        </m:sSub>
                      </m:oMath>
                    </m:oMathPara>
                  </a14:m>
                  <a:endParaRPr lang="zh-CN" altLang="en-US" sz="2400" dirty="0"/>
                </a:p>
              </p:txBody>
            </p:sp>
          </mc:Choice>
          <mc:Fallback xmlns="">
            <p:sp>
              <p:nvSpPr>
                <p:cNvPr id="125" name="矩形 124"/>
                <p:cNvSpPr>
                  <a:spLocks noRot="1" noChangeAspect="1" noMove="1" noResize="1" noEditPoints="1" noAdjustHandles="1" noChangeArrowheads="1" noChangeShapeType="1" noTextEdit="1"/>
                </p:cNvSpPr>
                <p:nvPr/>
              </p:nvSpPr>
              <p:spPr>
                <a:xfrm>
                  <a:off x="1263600" y="1248645"/>
                  <a:ext cx="670312" cy="473206"/>
                </a:xfrm>
                <a:prstGeom prst="rect">
                  <a:avLst/>
                </a:prstGeom>
                <a:blipFill rotWithShape="1">
                  <a:blip r:embed="rId12"/>
                  <a:stretch>
                    <a:fillRect t="-3896" b="-25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7" name="矩形 126"/>
                <p:cNvSpPr/>
                <p:nvPr/>
              </p:nvSpPr>
              <p:spPr>
                <a:xfrm>
                  <a:off x="2387354" y="2930586"/>
                  <a:ext cx="899542"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dirty="0" smtClean="0">
                            <a:solidFill>
                              <a:schemeClr val="accent6">
                                <a:lumMod val="75000"/>
                              </a:schemeClr>
                            </a:solidFill>
                            <a:latin typeface="Cambria Math" panose="02040503050406030204" pitchFamily="18" charset="0"/>
                            <a:ea typeface="Cambria Math" panose="02040503050406030204" pitchFamily="18" charset="0"/>
                          </a:rPr>
                          <m:t>−</m:t>
                        </m:r>
                        <m:sSub>
                          <m:sSubPr>
                            <m:ctrlPr>
                              <a:rPr lang="en-US" altLang="zh-CN" sz="2400" b="1" i="1">
                                <a:solidFill>
                                  <a:schemeClr val="accent6">
                                    <a:lumMod val="75000"/>
                                  </a:schemeClr>
                                </a:solidFill>
                                <a:latin typeface="Cambria Math" panose="02040503050406030204" pitchFamily="18" charset="0"/>
                              </a:rPr>
                            </m:ctrlPr>
                          </m:sSubPr>
                          <m:e>
                            <m:acc>
                              <m:accPr>
                                <m:chr m:val="̇"/>
                                <m:ctrlPr>
                                  <a:rPr lang="en-US" altLang="zh-CN" sz="2400" b="1" i="1">
                                    <a:solidFill>
                                      <a:schemeClr val="accent6">
                                        <a:lumMod val="75000"/>
                                      </a:schemeClr>
                                    </a:solidFill>
                                    <a:latin typeface="Cambria Math" panose="02040503050406030204" pitchFamily="18" charset="0"/>
                                  </a:rPr>
                                </m:ctrlPr>
                              </m:accPr>
                              <m:e>
                                <m:r>
                                  <a:rPr lang="en-US" altLang="zh-CN" sz="2400" b="1" i="1">
                                    <a:solidFill>
                                      <a:schemeClr val="accent6">
                                        <a:lumMod val="75000"/>
                                      </a:schemeClr>
                                    </a:solidFill>
                                    <a:latin typeface="Cambria Math" panose="02040503050406030204" pitchFamily="18" charset="0"/>
                                  </a:rPr>
                                  <m:t>𝑰</m:t>
                                </m:r>
                              </m:e>
                            </m:acc>
                          </m:e>
                          <m:sub>
                            <m:r>
                              <a:rPr lang="en-US" altLang="zh-CN" sz="2400" b="1" i="1">
                                <a:solidFill>
                                  <a:schemeClr val="accent6">
                                    <a:lumMod val="75000"/>
                                  </a:schemeClr>
                                </a:solidFill>
                                <a:latin typeface="Cambria Math" panose="02040503050406030204" pitchFamily="18" charset="0"/>
                              </a:rPr>
                              <m:t>𝟑𝟏</m:t>
                            </m:r>
                          </m:sub>
                        </m:sSub>
                      </m:oMath>
                    </m:oMathPara>
                  </a14:m>
                  <a:endParaRPr lang="zh-CN" altLang="en-US" sz="2400" dirty="0">
                    <a:solidFill>
                      <a:schemeClr val="accent6">
                        <a:lumMod val="75000"/>
                      </a:schemeClr>
                    </a:solidFill>
                  </a:endParaRPr>
                </a:p>
              </p:txBody>
            </p:sp>
          </mc:Choice>
          <mc:Fallback xmlns="">
            <p:sp>
              <p:nvSpPr>
                <p:cNvPr id="127" name="矩形 126"/>
                <p:cNvSpPr>
                  <a:spLocks noRot="1" noChangeAspect="1" noMove="1" noResize="1" noEditPoints="1" noAdjustHandles="1" noChangeArrowheads="1" noChangeShapeType="1" noTextEdit="1"/>
                </p:cNvSpPr>
                <p:nvPr/>
              </p:nvSpPr>
              <p:spPr>
                <a:xfrm>
                  <a:off x="2387354" y="2930586"/>
                  <a:ext cx="899542" cy="473206"/>
                </a:xfrm>
                <a:prstGeom prst="rect">
                  <a:avLst/>
                </a:prstGeom>
                <a:blipFill rotWithShape="1">
                  <a:blip r:embed="rId13"/>
                  <a:stretch>
                    <a:fillRect t="-3896" b="-25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8" name="矩形 127"/>
                <p:cNvSpPr/>
                <p:nvPr/>
              </p:nvSpPr>
              <p:spPr>
                <a:xfrm>
                  <a:off x="396917" y="2443396"/>
                  <a:ext cx="899542"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dirty="0" smtClean="0">
                            <a:solidFill>
                              <a:schemeClr val="accent6">
                                <a:lumMod val="75000"/>
                              </a:schemeClr>
                            </a:solidFill>
                            <a:latin typeface="Cambria Math" panose="02040503050406030204" pitchFamily="18" charset="0"/>
                            <a:ea typeface="Cambria Math" panose="02040503050406030204" pitchFamily="18" charset="0"/>
                          </a:rPr>
                          <m:t>−</m:t>
                        </m:r>
                        <m:sSub>
                          <m:sSubPr>
                            <m:ctrlPr>
                              <a:rPr lang="en-US" altLang="zh-CN" sz="2400" b="1" i="1">
                                <a:solidFill>
                                  <a:schemeClr val="accent6">
                                    <a:lumMod val="75000"/>
                                  </a:schemeClr>
                                </a:solidFill>
                                <a:latin typeface="Cambria Math" panose="02040503050406030204" pitchFamily="18" charset="0"/>
                              </a:rPr>
                            </m:ctrlPr>
                          </m:sSubPr>
                          <m:e>
                            <m:acc>
                              <m:accPr>
                                <m:chr m:val="̇"/>
                                <m:ctrlPr>
                                  <a:rPr lang="en-US" altLang="zh-CN" sz="2400" b="1" i="1">
                                    <a:solidFill>
                                      <a:schemeClr val="accent6">
                                        <a:lumMod val="75000"/>
                                      </a:schemeClr>
                                    </a:solidFill>
                                    <a:latin typeface="Cambria Math" panose="02040503050406030204" pitchFamily="18" charset="0"/>
                                  </a:rPr>
                                </m:ctrlPr>
                              </m:accPr>
                              <m:e>
                                <m:r>
                                  <a:rPr lang="en-US" altLang="zh-CN" sz="2400" b="1" i="1">
                                    <a:solidFill>
                                      <a:schemeClr val="accent6">
                                        <a:lumMod val="75000"/>
                                      </a:schemeClr>
                                    </a:solidFill>
                                    <a:latin typeface="Cambria Math" panose="02040503050406030204" pitchFamily="18" charset="0"/>
                                  </a:rPr>
                                  <m:t>𝑰</m:t>
                                </m:r>
                              </m:e>
                            </m:acc>
                          </m:e>
                          <m:sub>
                            <m:r>
                              <a:rPr lang="en-US" altLang="zh-CN" sz="2400" b="1" i="1">
                                <a:solidFill>
                                  <a:schemeClr val="accent6">
                                    <a:lumMod val="75000"/>
                                  </a:schemeClr>
                                </a:solidFill>
                                <a:latin typeface="Cambria Math" panose="02040503050406030204" pitchFamily="18" charset="0"/>
                              </a:rPr>
                              <m:t>𝟏𝟐</m:t>
                            </m:r>
                          </m:sub>
                        </m:sSub>
                      </m:oMath>
                    </m:oMathPara>
                  </a14:m>
                  <a:endParaRPr lang="zh-CN" altLang="en-US" sz="2400" dirty="0">
                    <a:solidFill>
                      <a:schemeClr val="accent6">
                        <a:lumMod val="75000"/>
                      </a:schemeClr>
                    </a:solidFill>
                  </a:endParaRPr>
                </a:p>
              </p:txBody>
            </p:sp>
          </mc:Choice>
          <mc:Fallback xmlns="">
            <p:sp>
              <p:nvSpPr>
                <p:cNvPr id="128" name="矩形 127"/>
                <p:cNvSpPr>
                  <a:spLocks noRot="1" noChangeAspect="1" noMove="1" noResize="1" noEditPoints="1" noAdjustHandles="1" noChangeArrowheads="1" noChangeShapeType="1" noTextEdit="1"/>
                </p:cNvSpPr>
                <p:nvPr/>
              </p:nvSpPr>
              <p:spPr>
                <a:xfrm>
                  <a:off x="396917" y="2443396"/>
                  <a:ext cx="899542" cy="473206"/>
                </a:xfrm>
                <a:prstGeom prst="rect">
                  <a:avLst/>
                </a:prstGeom>
                <a:blipFill rotWithShape="1">
                  <a:blip r:embed="rId14"/>
                  <a:stretch>
                    <a:fillRect t="-3896" b="-25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9" name="矩形 128"/>
                <p:cNvSpPr/>
                <p:nvPr/>
              </p:nvSpPr>
              <p:spPr>
                <a:xfrm>
                  <a:off x="1518803" y="968762"/>
                  <a:ext cx="899542"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dirty="0" smtClean="0">
                            <a:solidFill>
                              <a:schemeClr val="accent6">
                                <a:lumMod val="75000"/>
                              </a:schemeClr>
                            </a:solidFill>
                            <a:latin typeface="Cambria Math" panose="02040503050406030204" pitchFamily="18" charset="0"/>
                            <a:ea typeface="Cambria Math" panose="02040503050406030204" pitchFamily="18" charset="0"/>
                          </a:rPr>
                          <m:t>−</m:t>
                        </m:r>
                        <m:sSub>
                          <m:sSubPr>
                            <m:ctrlPr>
                              <a:rPr lang="en-US" altLang="zh-CN" sz="2400" b="1" i="1">
                                <a:solidFill>
                                  <a:schemeClr val="accent6">
                                    <a:lumMod val="75000"/>
                                  </a:schemeClr>
                                </a:solidFill>
                                <a:latin typeface="Cambria Math" panose="02040503050406030204" pitchFamily="18" charset="0"/>
                              </a:rPr>
                            </m:ctrlPr>
                          </m:sSubPr>
                          <m:e>
                            <m:acc>
                              <m:accPr>
                                <m:chr m:val="̇"/>
                                <m:ctrlPr>
                                  <a:rPr lang="en-US" altLang="zh-CN" sz="2400" b="1" i="1">
                                    <a:solidFill>
                                      <a:schemeClr val="accent6">
                                        <a:lumMod val="75000"/>
                                      </a:schemeClr>
                                    </a:solidFill>
                                    <a:latin typeface="Cambria Math" panose="02040503050406030204" pitchFamily="18" charset="0"/>
                                  </a:rPr>
                                </m:ctrlPr>
                              </m:accPr>
                              <m:e>
                                <m:r>
                                  <a:rPr lang="en-US" altLang="zh-CN" sz="2400" b="1" i="1">
                                    <a:solidFill>
                                      <a:schemeClr val="accent6">
                                        <a:lumMod val="75000"/>
                                      </a:schemeClr>
                                    </a:solidFill>
                                    <a:latin typeface="Cambria Math" panose="02040503050406030204" pitchFamily="18" charset="0"/>
                                  </a:rPr>
                                  <m:t>𝑰</m:t>
                                </m:r>
                              </m:e>
                            </m:acc>
                          </m:e>
                          <m:sub>
                            <m:r>
                              <a:rPr lang="en-US" altLang="zh-CN" sz="2400" b="1" i="1">
                                <a:solidFill>
                                  <a:schemeClr val="accent6">
                                    <a:lumMod val="75000"/>
                                  </a:schemeClr>
                                </a:solidFill>
                                <a:latin typeface="Cambria Math" panose="02040503050406030204" pitchFamily="18" charset="0"/>
                              </a:rPr>
                              <m:t>𝟐𝟑</m:t>
                            </m:r>
                          </m:sub>
                        </m:sSub>
                      </m:oMath>
                    </m:oMathPara>
                  </a14:m>
                  <a:endParaRPr lang="zh-CN" altLang="en-US" sz="2400" dirty="0">
                    <a:solidFill>
                      <a:schemeClr val="accent6">
                        <a:lumMod val="75000"/>
                      </a:schemeClr>
                    </a:solidFill>
                  </a:endParaRPr>
                </a:p>
              </p:txBody>
            </p:sp>
          </mc:Choice>
          <mc:Fallback xmlns="">
            <p:sp>
              <p:nvSpPr>
                <p:cNvPr id="129" name="矩形 128"/>
                <p:cNvSpPr>
                  <a:spLocks noRot="1" noChangeAspect="1" noMove="1" noResize="1" noEditPoints="1" noAdjustHandles="1" noChangeArrowheads="1" noChangeShapeType="1" noTextEdit="1"/>
                </p:cNvSpPr>
                <p:nvPr/>
              </p:nvSpPr>
              <p:spPr>
                <a:xfrm>
                  <a:off x="1518803" y="968762"/>
                  <a:ext cx="899542" cy="473206"/>
                </a:xfrm>
                <a:prstGeom prst="rect">
                  <a:avLst/>
                </a:prstGeom>
                <a:blipFill rotWithShape="1">
                  <a:blip r:embed="rId15"/>
                  <a:stretch>
                    <a:fillRect t="-3846" b="-1282"/>
                  </a:stretch>
                </a:blipFill>
              </p:spPr>
              <p:txBody>
                <a:bodyPr/>
                <a:lstStyle/>
                <a:p>
                  <a:r>
                    <a:rPr lang="zh-CN" altLang="en-US">
                      <a:noFill/>
                    </a:rPr>
                    <a:t> </a:t>
                  </a:r>
                  <a:endParaRPr lang="zh-CN" altLang="en-US">
                    <a:noFill/>
                  </a:endParaRPr>
                </a:p>
              </p:txBody>
            </p:sp>
          </mc:Fallback>
        </mc:AlternateContent>
        <p:sp>
          <p:nvSpPr>
            <p:cNvPr id="130" name="文本框 129"/>
            <p:cNvSpPr txBox="1"/>
            <p:nvPr/>
          </p:nvSpPr>
          <p:spPr>
            <a:xfrm>
              <a:off x="2016004" y="2262718"/>
              <a:ext cx="364202" cy="307777"/>
            </a:xfrm>
            <a:prstGeom prst="rect">
              <a:avLst/>
            </a:prstGeom>
            <a:noFill/>
          </p:spPr>
          <p:txBody>
            <a:bodyPr wrap="none" rtlCol="0">
              <a:spAutoFit/>
            </a:bodyPr>
            <a:lstStyle/>
            <a:p>
              <a:r>
                <a:rPr lang="zh-CN" altLang="en-US" sz="1400" b="1" dirty="0">
                  <a:solidFill>
                    <a:srgbClr val="FF0000"/>
                  </a:solidFill>
                </a:rPr>
                <a:t>）</a:t>
              </a:r>
            </a:p>
          </p:txBody>
        </p:sp>
      </p:grpSp>
      <mc:AlternateContent xmlns:mc="http://schemas.openxmlformats.org/markup-compatibility/2006" xmlns:a14="http://schemas.microsoft.com/office/drawing/2010/main">
        <mc:Choice Requires="a14">
          <p:sp>
            <p:nvSpPr>
              <p:cNvPr id="131" name="矩形 130"/>
              <p:cNvSpPr/>
              <p:nvPr/>
            </p:nvSpPr>
            <p:spPr>
              <a:xfrm>
                <a:off x="4198079" y="933247"/>
                <a:ext cx="2207656" cy="683777"/>
              </a:xfrm>
              <a:prstGeom prst="rect">
                <a:avLst/>
              </a:prstGeom>
            </p:spPr>
            <p:txBody>
              <a:bodyPr wrap="none">
                <a:spAutoFit/>
              </a:bodyPr>
              <a:lstStyle/>
              <a:p>
                <a14:m>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𝟏</m:t>
                        </m:r>
                        <m:r>
                          <a:rPr lang="en-US" altLang="zh-CN" sz="2400" b="1" i="1" smtClean="0">
                            <a:solidFill>
                              <a:srgbClr val="0000FF"/>
                            </a:solidFill>
                            <a:latin typeface="Cambria Math" panose="02040503050406030204" pitchFamily="18" charset="0"/>
                          </a:rPr>
                          <m:t>𝟐</m:t>
                        </m:r>
                      </m:sub>
                    </m:sSub>
                    <m:r>
                      <a:rPr lang="en-US" altLang="zh-CN" sz="2400" b="1" i="1">
                        <a:solidFill>
                          <a:srgbClr val="0000FF"/>
                        </a:solidFill>
                        <a:latin typeface="Cambria Math" panose="02040503050406030204" pitchFamily="18" charset="0"/>
                      </a:rPr>
                      <m:t>=</m:t>
                    </m:r>
                    <m:f>
                      <m:fPr>
                        <m:ctrlPr>
                          <a:rPr lang="en-US" altLang="zh-CN" sz="2400" b="1" i="1" smtClean="0">
                            <a:solidFill>
                              <a:srgbClr val="0000FF"/>
                            </a:solidFill>
                            <a:latin typeface="Cambria Math" panose="02040503050406030204" pitchFamily="18" charset="0"/>
                          </a:rPr>
                        </m:ctrlPr>
                      </m:fPr>
                      <m:num>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𝑼</m:t>
                                </m:r>
                              </m:e>
                            </m:acc>
                          </m:e>
                          <m:sub>
                            <m:r>
                              <a:rPr lang="en-US" altLang="zh-CN" sz="2400" b="1" i="1">
                                <a:solidFill>
                                  <a:srgbClr val="0000FF"/>
                                </a:solidFill>
                                <a:latin typeface="Cambria Math" panose="02040503050406030204" pitchFamily="18" charset="0"/>
                              </a:rPr>
                              <m:t>1</m:t>
                            </m:r>
                            <m:r>
                              <a:rPr lang="en-US" altLang="zh-CN" sz="2400" b="1" i="1" smtClean="0">
                                <a:solidFill>
                                  <a:srgbClr val="0000FF"/>
                                </a:solidFill>
                                <a:latin typeface="Cambria Math" panose="02040503050406030204" pitchFamily="18" charset="0"/>
                              </a:rPr>
                              <m:t>2</m:t>
                            </m:r>
                          </m:sub>
                        </m:sSub>
                      </m:num>
                      <m:den>
                        <m:r>
                          <a:rPr lang="en-US" altLang="zh-CN" sz="2400" b="1" i="1">
                            <a:solidFill>
                              <a:srgbClr val="0000FF"/>
                            </a:solidFill>
                            <a:latin typeface="Cambria Math" panose="02040503050406030204" pitchFamily="18" charset="0"/>
                          </a:rPr>
                          <m:t>𝒁</m:t>
                        </m:r>
                      </m:den>
                    </m:f>
                  </m:oMath>
                </a14:m>
                <a:r>
                  <a:rPr lang="en-US" altLang="zh-CN" sz="2400" dirty="0"/>
                  <a:t>=</a:t>
                </a:r>
                <a14:m>
                  <m:oMath xmlns:m="http://schemas.openxmlformats.org/officeDocument/2006/math">
                    <m:f>
                      <m:fPr>
                        <m:ctrlPr>
                          <a:rPr lang="en-US" altLang="zh-CN" sz="2400" b="1" i="1">
                            <a:solidFill>
                              <a:srgbClr val="0000FF"/>
                            </a:solidFill>
                            <a:latin typeface="Cambria Math" panose="02040503050406030204" pitchFamily="18" charset="0"/>
                          </a:rPr>
                        </m:ctrlPr>
                      </m:fPr>
                      <m:num>
                        <m:sSub>
                          <m:sSubPr>
                            <m:ctrlPr>
                              <a:rPr lang="en-US" altLang="zh-CN" sz="2400" b="1" i="1" smtClean="0">
                                <a:solidFill>
                                  <a:srgbClr val="0000FF"/>
                                </a:solidFill>
                                <a:latin typeface="Cambria Math" panose="02040503050406030204" pitchFamily="18" charset="0"/>
                              </a:rPr>
                            </m:ctrlPr>
                          </m:sSubPr>
                          <m:e>
                            <m:r>
                              <a:rPr lang="en-US" altLang="zh-CN" sz="2400" b="1" i="1">
                                <a:solidFill>
                                  <a:srgbClr val="0000FF"/>
                                </a:solidFill>
                                <a:latin typeface="Cambria Math" panose="02040503050406030204" pitchFamily="18" charset="0"/>
                              </a:rPr>
                              <m:t>𝑼</m:t>
                            </m:r>
                          </m:e>
                          <m:sub>
                            <m:r>
                              <m:rPr>
                                <m:sty m:val="p"/>
                              </m:rPr>
                              <a:rPr lang="en-US" altLang="zh-CN" sz="2400" b="1" i="1">
                                <a:solidFill>
                                  <a:srgbClr val="0000FF"/>
                                </a:solidFill>
                                <a:latin typeface="Cambria Math" panose="02040503050406030204" pitchFamily="18" charset="0"/>
                              </a:rPr>
                              <m:t>L</m:t>
                            </m:r>
                          </m:sub>
                        </m:sSub>
                        <m:r>
                          <a:rPr lang="en-US" altLang="zh-CN" sz="2400" b="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m:t>
                        </m:r>
                        <m:sSup>
                          <m:sSupPr>
                            <m:ctrlPr>
                              <a:rPr lang="en-US" altLang="zh-CN" sz="2400" b="1" i="1" dirty="0" smtClean="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ctrlPr>
                          </m:sSupPr>
                          <m:e>
                            <m:r>
                              <a:rPr lang="en-US" altLang="zh-CN"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0</m:t>
                            </m:r>
                          </m:e>
                          <m:sup>
                            <m:r>
                              <a:rPr lang="en-US" altLang="zh-CN" sz="2400" b="1"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up>
                        </m:sSup>
                      </m:num>
                      <m:den>
                        <m:d>
                          <m:dPr>
                            <m:begChr m:val="|"/>
                            <m:endChr m:val="|"/>
                            <m:ctrl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ctrlPr>
                          </m:dPr>
                          <m:e>
                            <m:r>
                              <m:rPr>
                                <m:sty m:val="p"/>
                              </m:r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t>Z</m:t>
                            </m:r>
                          </m:e>
                        </m:d>
                        <m:r>
                          <a:rPr lang="en-US" altLang="zh-CN" sz="2400" b="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m:t>
                        </m:r>
                        <m:r>
                          <a:rPr lang="zh-CN" altLang="en-US"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𝛗</m:t>
                        </m:r>
                      </m:den>
                    </m:f>
                  </m:oMath>
                </a14:m>
                <a:endParaRPr lang="zh-CN" altLang="en-US" sz="2400" dirty="0"/>
              </a:p>
            </p:txBody>
          </p:sp>
        </mc:Choice>
        <mc:Fallback xmlns="">
          <p:sp>
            <p:nvSpPr>
              <p:cNvPr id="131" name="矩形 130"/>
              <p:cNvSpPr>
                <a:spLocks noRot="1" noChangeAspect="1" noMove="1" noResize="1" noEditPoints="1" noAdjustHandles="1" noChangeArrowheads="1" noChangeShapeType="1" noTextEdit="1"/>
              </p:cNvSpPr>
              <p:nvPr/>
            </p:nvSpPr>
            <p:spPr>
              <a:xfrm>
                <a:off x="4198079" y="933247"/>
                <a:ext cx="2207656" cy="683777"/>
              </a:xfrm>
              <a:prstGeom prst="rect">
                <a:avLst/>
              </a:prstGeom>
              <a:blipFill rotWithShape="1">
                <a:blip r:embed="rId16"/>
                <a:stretch>
                  <a:fillRect b="-357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4139585" y="1631366"/>
                <a:ext cx="2626040" cy="683777"/>
              </a:xfrm>
              <a:prstGeom prst="rect">
                <a:avLst/>
              </a:prstGeom>
            </p:spPr>
            <p:txBody>
              <a:bodyPr wrap="none">
                <a:spAutoFit/>
              </a:bodyPr>
              <a:lstStyle/>
              <a:p>
                <a14:m>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𝟐</m:t>
                        </m:r>
                        <m:r>
                          <a:rPr lang="en-US" altLang="zh-CN" sz="2400" b="1" i="1">
                            <a:solidFill>
                              <a:srgbClr val="0000FF"/>
                            </a:solidFill>
                            <a:latin typeface="Cambria Math" panose="02040503050406030204" pitchFamily="18" charset="0"/>
                          </a:rPr>
                          <m:t>3</m:t>
                        </m:r>
                      </m:sub>
                    </m:sSub>
                    <m:r>
                      <a:rPr lang="en-US" altLang="zh-CN" sz="2400" b="1" i="1">
                        <a:solidFill>
                          <a:srgbClr val="0000FF"/>
                        </a:solidFill>
                        <a:latin typeface="Cambria Math" panose="02040503050406030204" pitchFamily="18" charset="0"/>
                      </a:rPr>
                      <m:t>=</m:t>
                    </m:r>
                    <m:f>
                      <m:fPr>
                        <m:ctrlPr>
                          <a:rPr lang="en-US" altLang="zh-CN" sz="2400" b="1" i="1" smtClean="0">
                            <a:solidFill>
                              <a:srgbClr val="0000FF"/>
                            </a:solidFill>
                            <a:latin typeface="Cambria Math" panose="02040503050406030204" pitchFamily="18" charset="0"/>
                          </a:rPr>
                        </m:ctrlPr>
                      </m:fPr>
                      <m:num>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𝑼</m:t>
                                </m:r>
                              </m:e>
                            </m:acc>
                          </m:e>
                          <m:sub>
                            <m:r>
                              <a:rPr lang="en-US" altLang="zh-CN" sz="2400" b="1" i="1" smtClean="0">
                                <a:solidFill>
                                  <a:srgbClr val="0000FF"/>
                                </a:solidFill>
                                <a:latin typeface="Cambria Math" panose="02040503050406030204" pitchFamily="18" charset="0"/>
                              </a:rPr>
                              <m:t>2</m:t>
                            </m:r>
                            <m:r>
                              <a:rPr lang="en-US" altLang="zh-CN" sz="2400" b="1" i="1">
                                <a:solidFill>
                                  <a:srgbClr val="0000FF"/>
                                </a:solidFill>
                                <a:latin typeface="Cambria Math" panose="02040503050406030204" pitchFamily="18" charset="0"/>
                              </a:rPr>
                              <m:t>3</m:t>
                            </m:r>
                          </m:sub>
                        </m:sSub>
                      </m:num>
                      <m:den>
                        <m:r>
                          <a:rPr lang="en-US" altLang="zh-CN" sz="2400" b="1" i="1">
                            <a:solidFill>
                              <a:srgbClr val="0000FF"/>
                            </a:solidFill>
                            <a:latin typeface="Cambria Math" panose="02040503050406030204" pitchFamily="18" charset="0"/>
                          </a:rPr>
                          <m:t>𝒁</m:t>
                        </m:r>
                      </m:den>
                    </m:f>
                  </m:oMath>
                </a14:m>
                <a:r>
                  <a:rPr lang="en-US" altLang="zh-CN" sz="2400" dirty="0"/>
                  <a:t>=</a:t>
                </a:r>
                <a14:m>
                  <m:oMath xmlns:m="http://schemas.openxmlformats.org/officeDocument/2006/math">
                    <m:f>
                      <m:fPr>
                        <m:ctrlPr>
                          <a:rPr lang="en-US" altLang="zh-CN" sz="2400" b="1" i="1">
                            <a:solidFill>
                              <a:srgbClr val="0000FF"/>
                            </a:solidFill>
                            <a:latin typeface="Cambria Math" panose="02040503050406030204" pitchFamily="18" charset="0"/>
                          </a:rPr>
                        </m:ctrlPr>
                      </m:fPr>
                      <m:num>
                        <m:sSub>
                          <m:sSubPr>
                            <m:ctrlPr>
                              <a:rPr lang="en-US" altLang="zh-CN" sz="2400" b="1" i="1" smtClean="0">
                                <a:solidFill>
                                  <a:srgbClr val="0000FF"/>
                                </a:solidFill>
                                <a:latin typeface="Cambria Math" panose="02040503050406030204" pitchFamily="18" charset="0"/>
                              </a:rPr>
                            </m:ctrlPr>
                          </m:sSubPr>
                          <m:e>
                            <m:r>
                              <a:rPr lang="en-US" altLang="zh-CN" sz="2400" b="1" i="1">
                                <a:solidFill>
                                  <a:srgbClr val="0000FF"/>
                                </a:solidFill>
                                <a:latin typeface="Cambria Math" panose="02040503050406030204" pitchFamily="18" charset="0"/>
                              </a:rPr>
                              <m:t>𝑼</m:t>
                            </m:r>
                          </m:e>
                          <m:sub>
                            <m:r>
                              <m:rPr>
                                <m:sty m:val="p"/>
                              </m:rPr>
                              <a:rPr lang="en-US" altLang="zh-CN" sz="2400" b="1" i="1">
                                <a:solidFill>
                                  <a:srgbClr val="0000FF"/>
                                </a:solidFill>
                                <a:latin typeface="Cambria Math" panose="02040503050406030204" pitchFamily="18" charset="0"/>
                              </a:rPr>
                              <m:t>L</m:t>
                            </m:r>
                          </m:sub>
                        </m:sSub>
                        <m:r>
                          <a:rPr lang="en-US" altLang="zh-CN" sz="2400" b="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m:t>
                        </m:r>
                        <m:r>
                          <a:rPr lang="en-US" altLang="zh-CN" sz="2400" b="1"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12</m:t>
                        </m:r>
                        <m:sSup>
                          <m:sSupPr>
                            <m:ctrlPr>
                              <a:rPr lang="en-US" altLang="zh-CN" sz="2400" b="1" i="1" dirty="0" smtClean="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ctrlPr>
                          </m:sSupPr>
                          <m:e>
                            <m:r>
                              <a:rPr lang="en-US" altLang="zh-CN"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0</m:t>
                            </m:r>
                          </m:e>
                          <m:sup>
                            <m:r>
                              <a:rPr lang="en-US" altLang="zh-CN" sz="2400" b="1"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up>
                        </m:sSup>
                      </m:num>
                      <m:den>
                        <m:d>
                          <m:dPr>
                            <m:begChr m:val="|"/>
                            <m:endChr m:val="|"/>
                            <m:ctrl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ctrlPr>
                          </m:dPr>
                          <m:e>
                            <m:r>
                              <m:rPr>
                                <m:sty m:val="p"/>
                              </m:r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t>Z</m:t>
                            </m:r>
                          </m:e>
                        </m:d>
                        <m:r>
                          <a:rPr lang="en-US" altLang="zh-CN" sz="2400" b="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m:t>
                        </m:r>
                        <m:r>
                          <a:rPr lang="zh-CN" altLang="en-US"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𝛗</m:t>
                        </m:r>
                      </m:den>
                    </m:f>
                  </m:oMath>
                </a14:m>
                <a:endParaRPr lang="zh-CN" altLang="en-US" sz="2400" dirty="0"/>
              </a:p>
            </p:txBody>
          </p:sp>
        </mc:Choice>
        <mc:Fallback xmlns="">
          <p:sp>
            <p:nvSpPr>
              <p:cNvPr id="132" name="矩形 131"/>
              <p:cNvSpPr>
                <a:spLocks noRot="1" noChangeAspect="1" noMove="1" noResize="1" noEditPoints="1" noAdjustHandles="1" noChangeArrowheads="1" noChangeShapeType="1" noTextEdit="1"/>
              </p:cNvSpPr>
              <p:nvPr/>
            </p:nvSpPr>
            <p:spPr>
              <a:xfrm>
                <a:off x="4139585" y="1631366"/>
                <a:ext cx="2626040" cy="683777"/>
              </a:xfrm>
              <a:prstGeom prst="rect">
                <a:avLst/>
              </a:prstGeom>
              <a:blipFill rotWithShape="1">
                <a:blip r:embed="rId17"/>
                <a:stretch>
                  <a:fillRect b="-357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33" name="矩形 132"/>
              <p:cNvSpPr/>
              <p:nvPr/>
            </p:nvSpPr>
            <p:spPr>
              <a:xfrm>
                <a:off x="4203454" y="2324843"/>
                <a:ext cx="2462534" cy="683777"/>
              </a:xfrm>
              <a:prstGeom prst="rect">
                <a:avLst/>
              </a:prstGeom>
            </p:spPr>
            <p:txBody>
              <a:bodyPr wrap="none">
                <a:spAutoFit/>
              </a:bodyPr>
              <a:lstStyle/>
              <a:p>
                <a14:m>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3</m:t>
                        </m:r>
                        <m:r>
                          <a:rPr lang="en-US" altLang="zh-CN" sz="2400" b="1" i="1" smtClean="0">
                            <a:solidFill>
                              <a:srgbClr val="0000FF"/>
                            </a:solidFill>
                            <a:latin typeface="Cambria Math" panose="02040503050406030204" pitchFamily="18" charset="0"/>
                          </a:rPr>
                          <m:t>𝟐</m:t>
                        </m:r>
                      </m:sub>
                    </m:sSub>
                    <m:r>
                      <a:rPr lang="en-US" altLang="zh-CN" sz="2400" b="1" i="1">
                        <a:solidFill>
                          <a:srgbClr val="0000FF"/>
                        </a:solidFill>
                        <a:latin typeface="Cambria Math" panose="02040503050406030204" pitchFamily="18" charset="0"/>
                      </a:rPr>
                      <m:t>=</m:t>
                    </m:r>
                    <m:f>
                      <m:fPr>
                        <m:ctrlPr>
                          <a:rPr lang="en-US" altLang="zh-CN" sz="2400" b="1" i="1" smtClean="0">
                            <a:solidFill>
                              <a:srgbClr val="0000FF"/>
                            </a:solidFill>
                            <a:latin typeface="Cambria Math" panose="02040503050406030204" pitchFamily="18" charset="0"/>
                          </a:rPr>
                        </m:ctrlPr>
                      </m:fPr>
                      <m:num>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𝑼</m:t>
                                </m:r>
                              </m:e>
                            </m:acc>
                          </m:e>
                          <m:sub>
                            <m:r>
                              <a:rPr lang="en-US" altLang="zh-CN" sz="2400" b="1" i="1">
                                <a:solidFill>
                                  <a:srgbClr val="0000FF"/>
                                </a:solidFill>
                                <a:latin typeface="Cambria Math" panose="02040503050406030204" pitchFamily="18" charset="0"/>
                              </a:rPr>
                              <m:t>3</m:t>
                            </m:r>
                            <m:r>
                              <a:rPr lang="en-US" altLang="zh-CN" sz="2400" b="1" i="1" smtClean="0">
                                <a:solidFill>
                                  <a:srgbClr val="0000FF"/>
                                </a:solidFill>
                                <a:latin typeface="Cambria Math" panose="02040503050406030204" pitchFamily="18" charset="0"/>
                              </a:rPr>
                              <m:t>2</m:t>
                            </m:r>
                          </m:sub>
                        </m:sSub>
                      </m:num>
                      <m:den>
                        <m:r>
                          <a:rPr lang="en-US" altLang="zh-CN" sz="2400" b="1" i="1">
                            <a:solidFill>
                              <a:srgbClr val="0000FF"/>
                            </a:solidFill>
                            <a:latin typeface="Cambria Math" panose="02040503050406030204" pitchFamily="18" charset="0"/>
                          </a:rPr>
                          <m:t>𝒁</m:t>
                        </m:r>
                      </m:den>
                    </m:f>
                  </m:oMath>
                </a14:m>
                <a:r>
                  <a:rPr lang="en-US" altLang="zh-CN" sz="2400" dirty="0"/>
                  <a:t>=</a:t>
                </a:r>
                <a14:m>
                  <m:oMath xmlns:m="http://schemas.openxmlformats.org/officeDocument/2006/math">
                    <m:f>
                      <m:fPr>
                        <m:ctrlPr>
                          <a:rPr lang="en-US" altLang="zh-CN" sz="2400" b="1" i="1">
                            <a:solidFill>
                              <a:srgbClr val="0000FF"/>
                            </a:solidFill>
                            <a:latin typeface="Cambria Math" panose="02040503050406030204" pitchFamily="18" charset="0"/>
                          </a:rPr>
                        </m:ctrlPr>
                      </m:fPr>
                      <m:num>
                        <m:sSub>
                          <m:sSubPr>
                            <m:ctrlPr>
                              <a:rPr lang="en-US" altLang="zh-CN" sz="2400" b="1" i="1" smtClean="0">
                                <a:solidFill>
                                  <a:srgbClr val="0000FF"/>
                                </a:solidFill>
                                <a:latin typeface="Cambria Math" panose="02040503050406030204" pitchFamily="18" charset="0"/>
                              </a:rPr>
                            </m:ctrlPr>
                          </m:sSubPr>
                          <m:e>
                            <m:r>
                              <a:rPr lang="en-US" altLang="zh-CN" sz="2400" b="1" i="1">
                                <a:solidFill>
                                  <a:srgbClr val="0000FF"/>
                                </a:solidFill>
                                <a:latin typeface="Cambria Math" panose="02040503050406030204" pitchFamily="18" charset="0"/>
                              </a:rPr>
                              <m:t>𝑼</m:t>
                            </m:r>
                          </m:e>
                          <m:sub>
                            <m:r>
                              <m:rPr>
                                <m:sty m:val="p"/>
                              </m:rPr>
                              <a:rPr lang="en-US" altLang="zh-CN" sz="2400" b="1" i="1">
                                <a:solidFill>
                                  <a:srgbClr val="0000FF"/>
                                </a:solidFill>
                                <a:latin typeface="Cambria Math" panose="02040503050406030204" pitchFamily="18" charset="0"/>
                              </a:rPr>
                              <m:t>L</m:t>
                            </m:r>
                          </m:sub>
                        </m:sSub>
                        <m:r>
                          <a:rPr lang="en-US" altLang="zh-CN" sz="2400" b="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m:t>
                        </m:r>
                        <m:r>
                          <a:rPr lang="en-US" altLang="zh-CN"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12</m:t>
                        </m:r>
                        <m:sSup>
                          <m:sSupPr>
                            <m:ctrlPr>
                              <a:rPr lang="en-US" altLang="zh-CN" sz="2400" b="1" i="1" dirty="0" smtClean="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ctrlPr>
                          </m:sSupPr>
                          <m:e>
                            <m:r>
                              <a:rPr lang="en-US" altLang="zh-CN"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0</m:t>
                            </m:r>
                          </m:e>
                          <m:sup>
                            <m:r>
                              <a:rPr lang="en-US" altLang="zh-CN" sz="2400" b="1"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rPr>
                              <m:t>∘</m:t>
                            </m:r>
                          </m:sup>
                        </m:sSup>
                      </m:num>
                      <m:den>
                        <m:d>
                          <m:dPr>
                            <m:begChr m:val="|"/>
                            <m:endChr m:val="|"/>
                            <m:ctrl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ctrlPr>
                          </m:dPr>
                          <m:e>
                            <m:r>
                              <m:rPr>
                                <m:sty m:val="p"/>
                              </m:r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t>Z</m:t>
                            </m:r>
                          </m:e>
                        </m:d>
                        <m:r>
                          <a:rPr lang="en-US" altLang="zh-CN" sz="2400" b="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m:t>
                        </m:r>
                        <m:r>
                          <a:rPr lang="zh-CN" altLang="en-US"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𝛗</m:t>
                        </m:r>
                      </m:den>
                    </m:f>
                  </m:oMath>
                </a14:m>
                <a:endParaRPr lang="zh-CN" altLang="en-US" sz="2400" dirty="0"/>
              </a:p>
            </p:txBody>
          </p:sp>
        </mc:Choice>
        <mc:Fallback xmlns="">
          <p:sp>
            <p:nvSpPr>
              <p:cNvPr id="133" name="矩形 132"/>
              <p:cNvSpPr>
                <a:spLocks noRot="1" noChangeAspect="1" noMove="1" noResize="1" noEditPoints="1" noAdjustHandles="1" noChangeArrowheads="1" noChangeShapeType="1" noTextEdit="1"/>
              </p:cNvSpPr>
              <p:nvPr/>
            </p:nvSpPr>
            <p:spPr>
              <a:xfrm>
                <a:off x="4203454" y="2324843"/>
                <a:ext cx="2462534" cy="683777"/>
              </a:xfrm>
              <a:prstGeom prst="rect">
                <a:avLst/>
              </a:prstGeom>
              <a:blipFill rotWithShape="1">
                <a:blip r:embed="rId18"/>
                <a:stretch>
                  <a:fillRect b="-2655"/>
                </a:stretch>
              </a:blipFill>
            </p:spPr>
            <p:txBody>
              <a:bodyPr/>
              <a:lstStyle/>
              <a:p>
                <a:r>
                  <a:rPr lang="zh-CN" altLang="en-US">
                    <a:noFill/>
                  </a:rPr>
                  <a:t> </a:t>
                </a:r>
                <a:endParaRPr lang="zh-CN" altLang="en-US">
                  <a:noFill/>
                </a:endParaRPr>
              </a:p>
            </p:txBody>
          </p:sp>
        </mc:Fallback>
      </mc:AlternateContent>
      <p:grpSp>
        <p:nvGrpSpPr>
          <p:cNvPr id="2" name="组合 1"/>
          <p:cNvGrpSpPr/>
          <p:nvPr/>
        </p:nvGrpSpPr>
        <p:grpSpPr>
          <a:xfrm>
            <a:off x="1808440" y="2107332"/>
            <a:ext cx="2299516" cy="455613"/>
            <a:chOff x="1808440" y="2107332"/>
            <a:chExt cx="2299516" cy="455613"/>
          </a:xfrm>
        </p:grpSpPr>
        <p:sp>
          <p:nvSpPr>
            <p:cNvPr id="90" name="Line 68"/>
            <p:cNvSpPr>
              <a:spLocks noChangeShapeType="1"/>
            </p:cNvSpPr>
            <p:nvPr/>
          </p:nvSpPr>
          <p:spPr bwMode="auto">
            <a:xfrm>
              <a:off x="1808440" y="2331170"/>
              <a:ext cx="1692313" cy="0"/>
            </a:xfrm>
            <a:prstGeom prst="line">
              <a:avLst/>
            </a:prstGeom>
            <a:noFill/>
            <a:ln w="28575">
              <a:solidFill>
                <a:schemeClr val="tx1"/>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aphicFrame>
          <p:nvGraphicFramePr>
            <p:cNvPr id="91" name="对象 34878"/>
            <p:cNvGraphicFramePr>
              <a:graphicFrameLocks noChangeAspect="1"/>
            </p:cNvGraphicFramePr>
            <p:nvPr/>
          </p:nvGraphicFramePr>
          <p:xfrm>
            <a:off x="3564583" y="2107332"/>
            <a:ext cx="543373" cy="455613"/>
          </p:xfrm>
          <a:graphic>
            <a:graphicData uri="http://schemas.openxmlformats.org/presentationml/2006/ole">
              <mc:AlternateContent xmlns:mc="http://schemas.openxmlformats.org/markup-compatibility/2006">
                <mc:Choice xmlns:v="urn:schemas-microsoft-com:vml" Requires="v">
                  <p:oleObj spid="_x0000_s147543" name="公式" r:id="rId19" imgW="5791200" imgH="5486400" progId="Equation.3">
                    <p:embed/>
                  </p:oleObj>
                </mc:Choice>
                <mc:Fallback>
                  <p:oleObj name="公式" r:id="rId19" imgW="5791200" imgH="5486400" progId="Equation.3">
                    <p:embed/>
                    <p:pic>
                      <p:nvPicPr>
                        <p:cNvPr id="0" name="对象 34878"/>
                        <p:cNvPicPr>
                          <a:picLocks noChangeAspect="1" noChangeArrowheads="1"/>
                        </p:cNvPicPr>
                        <p:nvPr/>
                      </p:nvPicPr>
                      <p:blipFill>
                        <a:blip r:embed="rId20"/>
                        <a:srcRect/>
                        <a:stretch>
                          <a:fillRect/>
                        </a:stretch>
                      </p:blipFill>
                      <p:spPr bwMode="auto">
                        <a:xfrm>
                          <a:off x="3564583" y="2107332"/>
                          <a:ext cx="543373" cy="455613"/>
                        </a:xfrm>
                        <a:prstGeom prst="rect">
                          <a:avLst/>
                        </a:prstGeom>
                        <a:noFill/>
                        <a:ln>
                          <a:noFill/>
                        </a:ln>
                      </p:spPr>
                    </p:pic>
                  </p:oleObj>
                </mc:Fallback>
              </mc:AlternateContent>
            </a:graphicData>
          </a:graphic>
        </p:graphicFrame>
      </p:grpSp>
      <mc:AlternateContent xmlns:mc="http://schemas.openxmlformats.org/markup-compatibility/2006" xmlns:a14="http://schemas.microsoft.com/office/drawing/2010/main">
        <mc:Choice Requires="a14">
          <p:sp>
            <p:nvSpPr>
              <p:cNvPr id="94" name="文本框 93"/>
              <p:cNvSpPr txBox="1"/>
              <p:nvPr/>
            </p:nvSpPr>
            <p:spPr>
              <a:xfrm>
                <a:off x="230791" y="3266822"/>
                <a:ext cx="2411173" cy="931986"/>
              </a:xfrm>
              <a:prstGeom prst="rect">
                <a:avLst/>
              </a:prstGeom>
              <a:noFill/>
            </p:spPr>
            <p:txBody>
              <a:bodyPr wrap="none" rtlCol="0">
                <a:spAutoFit/>
              </a:bodyPr>
              <a:lstStyle/>
              <a:p>
                <a:r>
                  <a:rPr lang="en-US" altLang="zh-CN" dirty="0">
                    <a:solidFill>
                      <a:srgbClr val="C0000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   </a:t>
                </a:r>
                <a:r>
                  <a:rPr lang="en-US" altLang="zh-CN" b="1" dirty="0">
                    <a:solidFill>
                      <a:srgbClr val="C00000"/>
                    </a:solidFill>
                    <a:latin typeface="幼圆" panose="02010509060101010101" pitchFamily="49" charset="-122"/>
                    <a:ea typeface="幼圆" panose="02010509060101010101" pitchFamily="49" charset="-122"/>
                  </a:rPr>
                  <a:t>△</a:t>
                </a:r>
                <a:r>
                  <a:rPr lang="zh-CN" altLang="en-US" b="1" dirty="0">
                    <a:solidFill>
                      <a:srgbClr val="C00000"/>
                    </a:solidFill>
                    <a:latin typeface="幼圆" panose="02010509060101010101" pitchFamily="49" charset="-122"/>
                    <a:ea typeface="幼圆" panose="02010509060101010101" pitchFamily="49" charset="-122"/>
                  </a:rPr>
                  <a:t>接对称负载</a:t>
                </a:r>
                <a:endParaRPr lang="en-US" altLang="zh-CN" b="1" dirty="0">
                  <a:solidFill>
                    <a:srgbClr val="C00000"/>
                  </a:solidFill>
                  <a:latin typeface="幼圆" panose="02010509060101010101" pitchFamily="49" charset="-122"/>
                  <a:ea typeface="幼圆" panose="02010509060101010101" pitchFamily="49" charset="-122"/>
                </a:endParaRPr>
              </a:p>
              <a:p>
                <a:r>
                  <a:rPr lang="en-US" altLang="zh-CN" b="1" dirty="0">
                    <a:solidFill>
                      <a:srgbClr val="C00000"/>
                    </a:solidFill>
                    <a:latin typeface="幼圆" panose="02010509060101010101" pitchFamily="49" charset="-122"/>
                    <a:ea typeface="幼圆" panose="02010509060101010101" pitchFamily="49" charset="-122"/>
                  </a:rPr>
                  <a:t>     </a:t>
                </a:r>
                <a:r>
                  <a:rPr lang="zh-CN" altLang="en-US" b="1" dirty="0">
                    <a:solidFill>
                      <a:srgbClr val="C00000"/>
                    </a:solidFill>
                    <a:latin typeface="幼圆" panose="02010509060101010101" pitchFamily="49" charset="-122"/>
                    <a:ea typeface="幼圆" panose="02010509060101010101" pitchFamily="49" charset="-122"/>
                  </a:rPr>
                  <a:t>电流相量图</a:t>
                </a:r>
                <a:endParaRPr lang="en-US" altLang="zh-CN" b="1" dirty="0">
                  <a:solidFill>
                    <a:srgbClr val="C00000"/>
                  </a:solidFill>
                  <a:latin typeface="幼圆" panose="02010509060101010101" pitchFamily="49" charset="-122"/>
                  <a:ea typeface="幼圆" panose="02010509060101010101" pitchFamily="49" charset="-122"/>
                </a:endParaRPr>
              </a:p>
              <a:p>
                <a:r>
                  <a:rPr lang="zh-CN" altLang="en-US" dirty="0">
                    <a:solidFill>
                      <a:srgbClr val="0000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（设</a:t>
                </a:r>
                <a14:m>
                  <m:oMath xmlns:m="http://schemas.openxmlformats.org/officeDocument/2006/math">
                    <m:sSub>
                      <m:sSubPr>
                        <m:ctrlPr>
                          <a:rPr lang="en-US" altLang="zh-CN" b="1" i="1">
                            <a:solidFill>
                              <a:srgbClr val="0000FF"/>
                            </a:solidFill>
                            <a:latin typeface="Cambria Math" panose="02040503050406030204" pitchFamily="18" charset="0"/>
                            <a:ea typeface="仿宋" panose="02010609060101010101" pitchFamily="49" charset="-122"/>
                          </a:rPr>
                        </m:ctrlPr>
                      </m:sSubPr>
                      <m:e>
                        <m:acc>
                          <m:accPr>
                            <m:chr m:val="̇"/>
                            <m:ctrlPr>
                              <a:rPr lang="en-US" altLang="zh-CN" b="1" i="1">
                                <a:solidFill>
                                  <a:srgbClr val="0000FF"/>
                                </a:solidFill>
                                <a:latin typeface="Cambria Math" panose="02040503050406030204" pitchFamily="18" charset="0"/>
                                <a:ea typeface="仿宋" panose="02010609060101010101" pitchFamily="49" charset="-122"/>
                              </a:rPr>
                            </m:ctrlPr>
                          </m:accPr>
                          <m:e>
                            <m:r>
                              <a:rPr lang="en-US" altLang="zh-CN" b="1" i="1">
                                <a:solidFill>
                                  <a:srgbClr val="0000FF"/>
                                </a:solidFill>
                                <a:latin typeface="Cambria Math" panose="02040503050406030204" pitchFamily="18" charset="0"/>
                                <a:ea typeface="仿宋" panose="02010609060101010101" pitchFamily="49" charset="-122"/>
                              </a:rPr>
                              <m:t>𝑼</m:t>
                            </m:r>
                          </m:e>
                        </m:acc>
                      </m:e>
                      <m:sub>
                        <m:r>
                          <a:rPr lang="en-US" altLang="zh-CN" b="1" i="1">
                            <a:solidFill>
                              <a:srgbClr val="0000FF"/>
                            </a:solidFill>
                            <a:latin typeface="Cambria Math" panose="02040503050406030204" pitchFamily="18" charset="0"/>
                            <a:ea typeface="仿宋" panose="02010609060101010101" pitchFamily="49" charset="-122"/>
                          </a:rPr>
                          <m:t>𝟏</m:t>
                        </m:r>
                        <m:r>
                          <a:rPr lang="en-US" altLang="zh-CN" b="1" i="1" smtClean="0">
                            <a:solidFill>
                              <a:srgbClr val="0000FF"/>
                            </a:solidFill>
                            <a:latin typeface="Cambria Math" panose="02040503050406030204" pitchFamily="18" charset="0"/>
                            <a:ea typeface="仿宋" panose="02010609060101010101" pitchFamily="49" charset="-122"/>
                          </a:rPr>
                          <m:t>𝟐</m:t>
                        </m:r>
                      </m:sub>
                    </m:sSub>
                  </m:oMath>
                </a14:m>
                <a:r>
                  <a:rPr lang="zh-CN" altLang="en-US" dirty="0">
                    <a:solidFill>
                      <a:srgbClr val="0000FF"/>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为参考相量）</a:t>
                </a:r>
              </a:p>
            </p:txBody>
          </p:sp>
        </mc:Choice>
        <mc:Fallback xmlns="">
          <p:sp>
            <p:nvSpPr>
              <p:cNvPr id="94" name="文本框 93"/>
              <p:cNvSpPr txBox="1">
                <a:spLocks noRot="1" noChangeAspect="1" noMove="1" noResize="1" noEditPoints="1" noAdjustHandles="1" noChangeArrowheads="1" noChangeShapeType="1" noTextEdit="1"/>
              </p:cNvSpPr>
              <p:nvPr/>
            </p:nvSpPr>
            <p:spPr>
              <a:xfrm>
                <a:off x="230791" y="3266822"/>
                <a:ext cx="2411173" cy="931986"/>
              </a:xfrm>
              <a:prstGeom prst="rect">
                <a:avLst/>
              </a:prstGeom>
              <a:blipFill rotWithShape="1">
                <a:blip r:embed="rId21"/>
                <a:stretch>
                  <a:fillRect l="-2278" t="-3922" r="-2532" b="-10458"/>
                </a:stretch>
              </a:blipFill>
            </p:spPr>
            <p:txBody>
              <a:bodyPr/>
              <a:lstStyle/>
              <a:p>
                <a:r>
                  <a:rPr lang="zh-CN" altLang="en-US">
                    <a:noFill/>
                  </a:rPr>
                  <a:t> </a:t>
                </a:r>
                <a:endParaRPr lang="zh-CN" altLang="en-US">
                  <a:noFill/>
                </a:endParaRPr>
              </a:p>
            </p:txBody>
          </p:sp>
        </mc:Fallback>
      </mc:AlternateContent>
      <p:grpSp>
        <p:nvGrpSpPr>
          <p:cNvPr id="3" name="组合 2"/>
          <p:cNvGrpSpPr/>
          <p:nvPr/>
        </p:nvGrpSpPr>
        <p:grpSpPr>
          <a:xfrm>
            <a:off x="4235538" y="3059577"/>
            <a:ext cx="2108176" cy="1387953"/>
            <a:chOff x="4235538" y="3059577"/>
            <a:chExt cx="2108176" cy="1387953"/>
          </a:xfrm>
        </p:grpSpPr>
        <mc:AlternateContent xmlns:mc="http://schemas.openxmlformats.org/markup-compatibility/2006" xmlns:a14="http://schemas.microsoft.com/office/drawing/2010/main">
          <mc:Choice Requires="a14">
            <p:sp>
              <p:nvSpPr>
                <p:cNvPr id="64" name="矩形 63"/>
                <p:cNvSpPr/>
                <p:nvPr/>
              </p:nvSpPr>
              <p:spPr>
                <a:xfrm>
                  <a:off x="4534168" y="3059577"/>
                  <a:ext cx="1808187" cy="473206"/>
                </a:xfrm>
                <a:prstGeom prst="rect">
                  <a:avLst/>
                </a:prstGeom>
              </p:spPr>
              <p:txBody>
                <a:bodyPr wrap="none">
                  <a:spAutoFit/>
                </a:bodyPr>
                <a:lstStyle/>
                <a:p>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1</m:t>
                          </m:r>
                        </m:sub>
                      </m:sSub>
                    </m:oMath>
                  </a14:m>
                  <a:r>
                    <a:rPr lang="en-US" altLang="zh-CN" sz="2400" dirty="0"/>
                    <a:t>=</a:t>
                  </a:r>
                  <a14:m>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𝟏</m:t>
                          </m:r>
                          <m:r>
                            <a:rPr lang="en-US" altLang="zh-CN" sz="2400" b="1" i="1" smtClean="0">
                              <a:solidFill>
                                <a:srgbClr val="0000FF"/>
                              </a:solidFill>
                              <a:latin typeface="Cambria Math" panose="02040503050406030204" pitchFamily="18" charset="0"/>
                            </a:rPr>
                            <m:t>𝟐</m:t>
                          </m:r>
                        </m:sub>
                      </m:sSub>
                      <m:r>
                        <a:rPr lang="en-US" altLang="zh-CN" sz="2400" dirty="0">
                          <a:latin typeface="Cambria Math" panose="02040503050406030204" pitchFamily="18" charset="0"/>
                          <a:ea typeface="Cambria Math" panose="02040503050406030204" pitchFamily="18" charset="0"/>
                        </a:rPr>
                        <m:t>−</m:t>
                      </m:r>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𝟑𝟏</m:t>
                          </m:r>
                        </m:sub>
                      </m:sSub>
                    </m:oMath>
                  </a14:m>
                  <a:endParaRPr lang="zh-CN" altLang="en-US" sz="2400" dirty="0"/>
                </a:p>
              </p:txBody>
            </p:sp>
          </mc:Choice>
          <mc:Fallback xmlns="">
            <p:sp>
              <p:nvSpPr>
                <p:cNvPr id="64" name="矩形 63"/>
                <p:cNvSpPr>
                  <a:spLocks noRot="1" noChangeAspect="1" noMove="1" noResize="1" noEditPoints="1" noAdjustHandles="1" noChangeArrowheads="1" noChangeShapeType="1" noTextEdit="1"/>
                </p:cNvSpPr>
                <p:nvPr/>
              </p:nvSpPr>
              <p:spPr>
                <a:xfrm>
                  <a:off x="4534168" y="3059577"/>
                  <a:ext cx="1808187" cy="473206"/>
                </a:xfrm>
                <a:prstGeom prst="rect">
                  <a:avLst/>
                </a:prstGeom>
                <a:blipFill rotWithShape="1">
                  <a:blip r:embed="rId22"/>
                  <a:stretch>
                    <a:fillRect l="-1014" t="-7692" b="-2820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5" name="矩形 64"/>
                <p:cNvSpPr/>
                <p:nvPr/>
              </p:nvSpPr>
              <p:spPr>
                <a:xfrm>
                  <a:off x="4528408" y="3537633"/>
                  <a:ext cx="1815306" cy="473206"/>
                </a:xfrm>
                <a:prstGeom prst="rect">
                  <a:avLst/>
                </a:prstGeom>
              </p:spPr>
              <p:txBody>
                <a:bodyPr wrap="none">
                  <a:spAutoFit/>
                </a:bodyPr>
                <a:lstStyle/>
                <a:p>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2</m:t>
                          </m:r>
                        </m:sub>
                      </m:sSub>
                    </m:oMath>
                  </a14:m>
                  <a:r>
                    <a:rPr lang="en-US" altLang="zh-CN" sz="2400" dirty="0"/>
                    <a:t>=</a:t>
                  </a:r>
                  <a14:m>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𝟐𝟑</m:t>
                          </m:r>
                        </m:sub>
                      </m:sSub>
                      <m:r>
                        <a:rPr lang="en-US" altLang="zh-CN" sz="2400" dirty="0">
                          <a:latin typeface="Cambria Math" panose="02040503050406030204" pitchFamily="18" charset="0"/>
                          <a:ea typeface="Cambria Math" panose="02040503050406030204" pitchFamily="18" charset="0"/>
                        </a:rPr>
                        <m:t>−</m:t>
                      </m:r>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𝟏𝟐</m:t>
                          </m:r>
                        </m:sub>
                      </m:sSub>
                    </m:oMath>
                  </a14:m>
                  <a:endParaRPr lang="zh-CN" altLang="en-US" sz="2400" dirty="0"/>
                </a:p>
              </p:txBody>
            </p:sp>
          </mc:Choice>
          <mc:Fallback xmlns="">
            <p:sp>
              <p:nvSpPr>
                <p:cNvPr id="65" name="矩形 64"/>
                <p:cNvSpPr>
                  <a:spLocks noRot="1" noChangeAspect="1" noMove="1" noResize="1" noEditPoints="1" noAdjustHandles="1" noChangeArrowheads="1" noChangeShapeType="1" noTextEdit="1"/>
                </p:cNvSpPr>
                <p:nvPr/>
              </p:nvSpPr>
              <p:spPr>
                <a:xfrm>
                  <a:off x="4528408" y="3537633"/>
                  <a:ext cx="1815306" cy="473206"/>
                </a:xfrm>
                <a:prstGeom prst="rect">
                  <a:avLst/>
                </a:prstGeom>
                <a:blipFill rotWithShape="1">
                  <a:blip r:embed="rId23"/>
                  <a:stretch>
                    <a:fillRect l="-1007" t="-7692" b="-2820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6" name="矩形 65"/>
                <p:cNvSpPr/>
                <p:nvPr/>
              </p:nvSpPr>
              <p:spPr>
                <a:xfrm>
                  <a:off x="4519989" y="3974324"/>
                  <a:ext cx="1820115" cy="473206"/>
                </a:xfrm>
                <a:prstGeom prst="rect">
                  <a:avLst/>
                </a:prstGeom>
              </p:spPr>
              <p:txBody>
                <a:bodyPr wrap="none">
                  <a:spAutoFit/>
                </a:bodyPr>
                <a:lstStyle/>
                <a:p>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𝑰</m:t>
                              </m:r>
                            </m:e>
                          </m:acc>
                        </m:e>
                        <m:sub>
                          <m:r>
                            <a:rPr lang="en-US" altLang="zh-CN" sz="2400" b="1" i="1" smtClean="0">
                              <a:solidFill>
                                <a:srgbClr val="FF0000"/>
                              </a:solidFill>
                              <a:latin typeface="Cambria Math" panose="02040503050406030204" pitchFamily="18" charset="0"/>
                            </a:rPr>
                            <m:t>𝟑</m:t>
                          </m:r>
                        </m:sub>
                      </m:sSub>
                    </m:oMath>
                  </a14:m>
                  <a:r>
                    <a:rPr lang="en-US" altLang="zh-CN" sz="2400" dirty="0"/>
                    <a:t>=</a:t>
                  </a:r>
                  <a14:m>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𝟑𝟏</m:t>
                          </m:r>
                        </m:sub>
                      </m:sSub>
                      <m:r>
                        <a:rPr lang="en-US" altLang="zh-CN" sz="2400" dirty="0">
                          <a:latin typeface="Cambria Math" panose="02040503050406030204" pitchFamily="18" charset="0"/>
                          <a:ea typeface="Cambria Math" panose="02040503050406030204" pitchFamily="18" charset="0"/>
                        </a:rPr>
                        <m:t>−</m:t>
                      </m:r>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𝟐𝟑</m:t>
                          </m:r>
                        </m:sub>
                      </m:sSub>
                    </m:oMath>
                  </a14:m>
                  <a:endParaRPr lang="zh-CN" altLang="en-US" sz="2400" dirty="0"/>
                </a:p>
              </p:txBody>
            </p:sp>
          </mc:Choice>
          <mc:Fallback xmlns="">
            <p:sp>
              <p:nvSpPr>
                <p:cNvPr id="66" name="矩形 65"/>
                <p:cNvSpPr>
                  <a:spLocks noRot="1" noChangeAspect="1" noMove="1" noResize="1" noEditPoints="1" noAdjustHandles="1" noChangeArrowheads="1" noChangeShapeType="1" noTextEdit="1"/>
                </p:cNvSpPr>
                <p:nvPr/>
              </p:nvSpPr>
              <p:spPr>
                <a:xfrm>
                  <a:off x="4519989" y="3974324"/>
                  <a:ext cx="1820115" cy="473206"/>
                </a:xfrm>
                <a:prstGeom prst="rect">
                  <a:avLst/>
                </a:prstGeom>
                <a:blipFill rotWithShape="1">
                  <a:blip r:embed="rId24"/>
                  <a:stretch>
                    <a:fillRect l="-669" t="-7692" b="-28205"/>
                  </a:stretch>
                </a:blipFill>
              </p:spPr>
              <p:txBody>
                <a:bodyPr/>
                <a:lstStyle/>
                <a:p>
                  <a:r>
                    <a:rPr lang="zh-CN" altLang="en-US">
                      <a:noFill/>
                    </a:rPr>
                    <a:t> </a:t>
                  </a:r>
                  <a:endParaRPr lang="zh-CN" altLang="en-US">
                    <a:noFill/>
                  </a:endParaRPr>
                </a:p>
              </p:txBody>
            </p:sp>
          </mc:Fallback>
        </mc:AlternateContent>
        <p:sp>
          <p:nvSpPr>
            <p:cNvPr id="95" name="AutoShape 88"/>
            <p:cNvSpPr/>
            <p:nvPr/>
          </p:nvSpPr>
          <p:spPr bwMode="auto">
            <a:xfrm rot="46558" flipH="1">
              <a:off x="4235538" y="3159718"/>
              <a:ext cx="207318" cy="1234133"/>
            </a:xfrm>
            <a:prstGeom prst="rightBrace">
              <a:avLst>
                <a:gd name="adj1" fmla="val 110681"/>
                <a:gd name="adj2" fmla="val 50000"/>
              </a:avLst>
            </a:prstGeom>
            <a:noFill/>
            <a:ln w="38100">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sz="2000" dirty="0">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98" name="文本框 97"/>
              <p:cNvSpPr txBox="1"/>
              <p:nvPr/>
            </p:nvSpPr>
            <p:spPr>
              <a:xfrm>
                <a:off x="6999936" y="3682676"/>
                <a:ext cx="4842736" cy="769441"/>
              </a:xfrm>
              <a:prstGeom prst="rect">
                <a:avLst/>
              </a:prstGeom>
              <a:noFill/>
            </p:spPr>
            <p:txBody>
              <a:bodyPr wrap="none" rtlCol="0">
                <a:spAutoFit/>
              </a:bodyPr>
              <a:lstStyle/>
              <a:p>
                <a:r>
                  <a:rPr lang="zh-CN" altLang="en-US" sz="2200" dirty="0">
                    <a:solidFill>
                      <a:srgbClr val="002060"/>
                    </a:solidFill>
                    <a:latin typeface="幼圆" panose="02010509060101010101" pitchFamily="49" charset="-122"/>
                    <a:ea typeface="幼圆" panose="02010509060101010101" pitchFamily="49" charset="-122"/>
                  </a:rPr>
                  <a:t>    </a:t>
                </a:r>
                <a:endParaRPr lang="en-US" altLang="zh-CN" sz="2200" b="1" dirty="0">
                  <a:solidFill>
                    <a:srgbClr val="C00000"/>
                  </a:solidFill>
                  <a:latin typeface="等线" panose="02010600030101010101" pitchFamily="2" charset="-122"/>
                  <a:ea typeface="等线" panose="02010600030101010101" pitchFamily="2" charset="-122"/>
                </a:endParaRPr>
              </a:p>
              <a:p>
                <a:r>
                  <a:rPr lang="zh-CN" altLang="en-US" sz="2200" b="1" dirty="0">
                    <a:solidFill>
                      <a:srgbClr val="0000FF"/>
                    </a:solidFill>
                    <a:effectLst>
                      <a:outerShdw blurRad="38100" dist="38100" dir="2700000" algn="tl">
                        <a:srgbClr val="C0C0C0"/>
                      </a:outerShdw>
                    </a:effectLst>
                    <a:latin typeface="Times New Roman" panose="02020603050405020304" pitchFamily="18" charset="0"/>
                    <a:ea typeface="华文琥珀" panose="02010800040101010101" pitchFamily="2" charset="-122"/>
                    <a:cs typeface="Times New Roman" panose="02020603050405020304" pitchFamily="18" charset="0"/>
                  </a:rPr>
                  <a:t>△</a:t>
                </a:r>
                <a:r>
                  <a:rPr lang="zh-CN" altLang="en-US" sz="2200" b="1" dirty="0">
                    <a:solidFill>
                      <a:srgbClr val="00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对称负载</a:t>
                </a:r>
                <a14:m>
                  <m:oMath xmlns:m="http://schemas.openxmlformats.org/officeDocument/2006/math">
                    <m:r>
                      <a:rPr lang="zh-CN" altLang="en-US" sz="2200" b="1" i="1" smtClean="0">
                        <a:solidFill>
                          <a:srgbClr val="0000FF"/>
                        </a:solidFill>
                        <a:effectLst>
                          <a:outerShdw blurRad="38100" dist="38100" dir="2700000" algn="tl">
                            <a:srgbClr val="C0C0C0"/>
                          </a:outerShdw>
                        </a:effectLst>
                        <a:latin typeface="Cambria Math" panose="02040503050406030204" pitchFamily="18" charset="0"/>
                        <a:ea typeface="幼圆" panose="02010509060101010101" pitchFamily="49" charset="-122"/>
                      </a:rPr>
                      <m:t>：</m:t>
                    </m:r>
                    <m:sSub>
                      <m:sSubPr>
                        <m:ctrlPr>
                          <a:rPr lang="en-US" altLang="zh-CN" sz="2200" b="1" i="1" smtClean="0">
                            <a:solidFill>
                              <a:srgbClr val="0000FF"/>
                            </a:solidFill>
                            <a:latin typeface="Cambria Math" panose="02040503050406030204" pitchFamily="18" charset="0"/>
                            <a:ea typeface="幼圆" panose="02010509060101010101" pitchFamily="49" charset="-122"/>
                          </a:rPr>
                        </m:ctrlPr>
                      </m:sSubPr>
                      <m:e>
                        <m:r>
                          <a:rPr lang="en-US" altLang="zh-CN" sz="2200" b="1" i="1">
                            <a:solidFill>
                              <a:srgbClr val="0000FF"/>
                            </a:solidFill>
                            <a:latin typeface="Cambria Math" panose="02040503050406030204" pitchFamily="18" charset="0"/>
                            <a:ea typeface="幼圆" panose="02010509060101010101" pitchFamily="49" charset="-122"/>
                          </a:rPr>
                          <m:t>𝒁</m:t>
                        </m:r>
                      </m:e>
                      <m:sub>
                        <m:r>
                          <a:rPr lang="en-US" altLang="zh-CN" sz="2200" b="1" i="1">
                            <a:solidFill>
                              <a:srgbClr val="0000FF"/>
                            </a:solidFill>
                            <a:latin typeface="Cambria Math" panose="02040503050406030204" pitchFamily="18" charset="0"/>
                            <a:ea typeface="幼圆" panose="02010509060101010101" pitchFamily="49" charset="-122"/>
                          </a:rPr>
                          <m:t>𝟏</m:t>
                        </m:r>
                        <m:r>
                          <a:rPr lang="en-US" altLang="zh-CN" sz="2200" b="1" i="1" smtClean="0">
                            <a:solidFill>
                              <a:srgbClr val="0000FF"/>
                            </a:solidFill>
                            <a:latin typeface="Cambria Math" panose="02040503050406030204" pitchFamily="18" charset="0"/>
                            <a:ea typeface="幼圆" panose="02010509060101010101" pitchFamily="49" charset="-122"/>
                          </a:rPr>
                          <m:t>𝟐</m:t>
                        </m:r>
                      </m:sub>
                    </m:sSub>
                    <m:r>
                      <a:rPr lang="en-US" altLang="zh-CN" sz="2200" b="1" i="1">
                        <a:solidFill>
                          <a:srgbClr val="0000FF"/>
                        </a:solidFill>
                        <a:latin typeface="Cambria Math" panose="02040503050406030204" pitchFamily="18" charset="0"/>
                        <a:ea typeface="幼圆" panose="02010509060101010101" pitchFamily="49" charset="-122"/>
                      </a:rPr>
                      <m:t>=</m:t>
                    </m:r>
                    <m:sSub>
                      <m:sSubPr>
                        <m:ctrlPr>
                          <a:rPr lang="en-US" altLang="zh-CN" sz="2200" b="1" i="1">
                            <a:solidFill>
                              <a:srgbClr val="0000FF"/>
                            </a:solidFill>
                            <a:latin typeface="Cambria Math" panose="02040503050406030204" pitchFamily="18" charset="0"/>
                            <a:ea typeface="幼圆" panose="02010509060101010101" pitchFamily="49" charset="-122"/>
                          </a:rPr>
                        </m:ctrlPr>
                      </m:sSubPr>
                      <m:e>
                        <m:r>
                          <a:rPr lang="en-US" altLang="zh-CN" sz="2200" b="1" i="1">
                            <a:solidFill>
                              <a:srgbClr val="0000FF"/>
                            </a:solidFill>
                            <a:latin typeface="Cambria Math" panose="02040503050406030204" pitchFamily="18" charset="0"/>
                            <a:ea typeface="幼圆" panose="02010509060101010101" pitchFamily="49" charset="-122"/>
                          </a:rPr>
                          <m:t>𝒁</m:t>
                        </m:r>
                      </m:e>
                      <m:sub>
                        <m:r>
                          <a:rPr lang="en-US" altLang="zh-CN" sz="2200" b="1" i="1">
                            <a:solidFill>
                              <a:srgbClr val="0000FF"/>
                            </a:solidFill>
                            <a:latin typeface="Cambria Math" panose="02040503050406030204" pitchFamily="18" charset="0"/>
                            <a:ea typeface="幼圆" panose="02010509060101010101" pitchFamily="49" charset="-122"/>
                          </a:rPr>
                          <m:t>𝟐</m:t>
                        </m:r>
                        <m:r>
                          <a:rPr lang="en-US" altLang="zh-CN" sz="2200" b="1" i="1" smtClean="0">
                            <a:solidFill>
                              <a:srgbClr val="0000FF"/>
                            </a:solidFill>
                            <a:latin typeface="Cambria Math" panose="02040503050406030204" pitchFamily="18" charset="0"/>
                            <a:ea typeface="幼圆" panose="02010509060101010101" pitchFamily="49" charset="-122"/>
                          </a:rPr>
                          <m:t>𝟑</m:t>
                        </m:r>
                      </m:sub>
                    </m:sSub>
                    <m:sSub>
                      <m:sSubPr>
                        <m:ctrlPr>
                          <a:rPr lang="en-US" altLang="zh-CN" sz="2200" b="1" i="1">
                            <a:solidFill>
                              <a:srgbClr val="0000FF"/>
                            </a:solidFill>
                            <a:latin typeface="Cambria Math" panose="02040503050406030204" pitchFamily="18" charset="0"/>
                            <a:ea typeface="幼圆" panose="02010509060101010101" pitchFamily="49" charset="-122"/>
                          </a:rPr>
                        </m:ctrlPr>
                      </m:sSubPr>
                      <m:e>
                        <m:r>
                          <a:rPr lang="en-US" altLang="zh-CN" sz="2200" b="1" i="1" smtClean="0">
                            <a:solidFill>
                              <a:srgbClr val="0000FF"/>
                            </a:solidFill>
                            <a:latin typeface="Cambria Math" panose="02040503050406030204" pitchFamily="18" charset="0"/>
                            <a:ea typeface="幼圆" panose="02010509060101010101" pitchFamily="49" charset="-122"/>
                          </a:rPr>
                          <m:t>=</m:t>
                        </m:r>
                        <m:r>
                          <a:rPr lang="en-US" altLang="zh-CN" sz="2200" b="1" i="1">
                            <a:solidFill>
                              <a:srgbClr val="0000FF"/>
                            </a:solidFill>
                            <a:latin typeface="Cambria Math" panose="02040503050406030204" pitchFamily="18" charset="0"/>
                            <a:ea typeface="幼圆" panose="02010509060101010101" pitchFamily="49" charset="-122"/>
                          </a:rPr>
                          <m:t>𝒁</m:t>
                        </m:r>
                      </m:e>
                      <m:sub>
                        <m:r>
                          <a:rPr lang="en-US" altLang="zh-CN" sz="2200" b="1" i="1" smtClean="0">
                            <a:solidFill>
                              <a:srgbClr val="0000FF"/>
                            </a:solidFill>
                            <a:latin typeface="Cambria Math" panose="02040503050406030204" pitchFamily="18" charset="0"/>
                            <a:ea typeface="幼圆" panose="02010509060101010101" pitchFamily="49" charset="-122"/>
                          </a:rPr>
                          <m:t>𝟑</m:t>
                        </m:r>
                        <m:r>
                          <a:rPr lang="en-US" altLang="zh-CN" sz="2200" b="1" i="1">
                            <a:solidFill>
                              <a:srgbClr val="0000FF"/>
                            </a:solidFill>
                            <a:latin typeface="Cambria Math" panose="02040503050406030204" pitchFamily="18" charset="0"/>
                            <a:ea typeface="幼圆" panose="02010509060101010101" pitchFamily="49" charset="-122"/>
                          </a:rPr>
                          <m:t>𝟏</m:t>
                        </m:r>
                      </m:sub>
                    </m:sSub>
                  </m:oMath>
                </a14:m>
                <a:r>
                  <a:rPr lang="en-US" altLang="zh-CN" sz="2200" b="1" dirty="0">
                    <a:solidFill>
                      <a:srgbClr val="0000FF"/>
                    </a:solidFill>
                    <a:effectLst>
                      <a:outerShdw blurRad="38100" dist="38100" dir="2700000" algn="tl">
                        <a:srgbClr val="C0C0C0"/>
                      </a:outerShdw>
                    </a:effectLst>
                    <a:latin typeface="Times New Roman" panose="02020603050405020304" pitchFamily="18" charset="0"/>
                    <a:ea typeface="华文琥珀" panose="02010800040101010101" pitchFamily="2" charset="-122"/>
                    <a:cs typeface="Times New Roman" panose="02020603050405020304" pitchFamily="18" charset="0"/>
                  </a:rPr>
                  <a:t>=</a:t>
                </a:r>
                <a14:m>
                  <m:oMath xmlns:m="http://schemas.openxmlformats.org/officeDocument/2006/math">
                    <m:d>
                      <m:dPr>
                        <m:begChr m:val="|"/>
                        <m:endChr m:val="|"/>
                        <m:ctrlPr>
                          <a:rPr lang="en-US" altLang="zh-CN" sz="2200" b="1" i="1" dirty="0" smtClean="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ctrlPr>
                      </m:dPr>
                      <m:e>
                        <m:r>
                          <a:rPr lang="en-US" altLang="zh-CN" sz="22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t>𝒁</m:t>
                        </m:r>
                      </m:e>
                    </m:d>
                    <m:r>
                      <a:rPr lang="en-US" altLang="zh-CN" sz="2200" b="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m:t>
                    </m:r>
                    <m:r>
                      <a:rPr lang="zh-CN" altLang="en-US" sz="2200" b="1" i="1" dirty="0" smtClean="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𝝋</m:t>
                    </m:r>
                  </m:oMath>
                </a14:m>
                <a:endParaRPr lang="zh-CN" altLang="en-US" sz="2200" b="1" i="1" dirty="0">
                  <a:solidFill>
                    <a:srgbClr val="0000FF"/>
                  </a:solidFill>
                  <a:latin typeface="Times New Roman" panose="02020603050405020304" pitchFamily="18" charset="0"/>
                  <a:ea typeface="幼圆" panose="02010509060101010101" pitchFamily="49" charset="-122"/>
                  <a:cs typeface="Times New Roman" panose="02020603050405020304" pitchFamily="18" charset="0"/>
                </a:endParaRPr>
              </a:p>
            </p:txBody>
          </p:sp>
        </mc:Choice>
        <mc:Fallback xmlns="">
          <p:sp>
            <p:nvSpPr>
              <p:cNvPr id="98" name="文本框 97"/>
              <p:cNvSpPr txBox="1">
                <a:spLocks noRot="1" noChangeAspect="1" noMove="1" noResize="1" noEditPoints="1" noAdjustHandles="1" noChangeArrowheads="1" noChangeShapeType="1" noTextEdit="1"/>
              </p:cNvSpPr>
              <p:nvPr/>
            </p:nvSpPr>
            <p:spPr>
              <a:xfrm>
                <a:off x="6999936" y="3682676"/>
                <a:ext cx="4842736" cy="769441"/>
              </a:xfrm>
              <a:prstGeom prst="rect">
                <a:avLst/>
              </a:prstGeom>
              <a:blipFill rotWithShape="1">
                <a:blip r:embed="rId25"/>
                <a:stretch>
                  <a:fillRect l="-1761" b="-20635"/>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36"/>
                                        </p:tgtEl>
                                        <p:attrNameLst>
                                          <p:attrName>style.visibility</p:attrName>
                                        </p:attrNameLst>
                                      </p:cBhvr>
                                      <p:to>
                                        <p:strVal val="visible"/>
                                      </p:to>
                                    </p:set>
                                    <p:anim calcmode="lin" valueType="num">
                                      <p:cBhvr>
                                        <p:cTn id="14" dur="500" fill="hold"/>
                                        <p:tgtEl>
                                          <p:spTgt spid="136"/>
                                        </p:tgtEl>
                                        <p:attrNameLst>
                                          <p:attrName>ppt_w</p:attrName>
                                        </p:attrNameLst>
                                      </p:cBhvr>
                                      <p:tavLst>
                                        <p:tav tm="0">
                                          <p:val>
                                            <p:fltVal val="0"/>
                                          </p:val>
                                        </p:tav>
                                        <p:tav tm="100000">
                                          <p:val>
                                            <p:strVal val="#ppt_w"/>
                                          </p:val>
                                        </p:tav>
                                      </p:tavLst>
                                    </p:anim>
                                    <p:anim calcmode="lin" valueType="num">
                                      <p:cBhvr>
                                        <p:cTn id="15" dur="500" fill="hold"/>
                                        <p:tgtEl>
                                          <p:spTgt spid="136"/>
                                        </p:tgtEl>
                                        <p:attrNameLst>
                                          <p:attrName>ppt_h</p:attrName>
                                        </p:attrNameLst>
                                      </p:cBhvr>
                                      <p:tavLst>
                                        <p:tav tm="0">
                                          <p:val>
                                            <p:fltVal val="0"/>
                                          </p:val>
                                        </p:tav>
                                        <p:tav tm="100000">
                                          <p:val>
                                            <p:strVal val="#ppt_h"/>
                                          </p:val>
                                        </p:tav>
                                      </p:tavLst>
                                    </p:anim>
                                    <p:animEffect transition="in" filter="fade">
                                      <p:cBhvr>
                                        <p:cTn id="16" dur="500"/>
                                        <p:tgtEl>
                                          <p:spTgt spid="136"/>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 calcmode="lin" valueType="num">
                                      <p:cBhvr>
                                        <p:cTn id="21" dur="1000" fill="hold"/>
                                        <p:tgtEl>
                                          <p:spTgt spid="98"/>
                                        </p:tgtEl>
                                        <p:attrNameLst>
                                          <p:attrName>ppt_w</p:attrName>
                                        </p:attrNameLst>
                                      </p:cBhvr>
                                      <p:tavLst>
                                        <p:tav tm="0">
                                          <p:val>
                                            <p:fltVal val="0"/>
                                          </p:val>
                                        </p:tav>
                                        <p:tav tm="100000">
                                          <p:val>
                                            <p:strVal val="#ppt_w"/>
                                          </p:val>
                                        </p:tav>
                                      </p:tavLst>
                                    </p:anim>
                                    <p:anim calcmode="lin" valueType="num">
                                      <p:cBhvr>
                                        <p:cTn id="22" dur="1000" fill="hold"/>
                                        <p:tgtEl>
                                          <p:spTgt spid="98"/>
                                        </p:tgtEl>
                                        <p:attrNameLst>
                                          <p:attrName>ppt_h</p:attrName>
                                        </p:attrNameLst>
                                      </p:cBhvr>
                                      <p:tavLst>
                                        <p:tav tm="0">
                                          <p:val>
                                            <p:fltVal val="0"/>
                                          </p:val>
                                        </p:tav>
                                        <p:tav tm="100000">
                                          <p:val>
                                            <p:strVal val="#ppt_h"/>
                                          </p:val>
                                        </p:tav>
                                      </p:tavLst>
                                    </p:anim>
                                    <p:anim calcmode="lin" valueType="num">
                                      <p:cBhvr>
                                        <p:cTn id="23" dur="1000" fill="hold"/>
                                        <p:tgtEl>
                                          <p:spTgt spid="98"/>
                                        </p:tgtEl>
                                        <p:attrNameLst>
                                          <p:attrName>style.rotation</p:attrName>
                                        </p:attrNameLst>
                                      </p:cBhvr>
                                      <p:tavLst>
                                        <p:tav tm="0">
                                          <p:val>
                                            <p:fltVal val="90"/>
                                          </p:val>
                                        </p:tav>
                                        <p:tav tm="100000">
                                          <p:val>
                                            <p:fltVal val="0"/>
                                          </p:val>
                                        </p:tav>
                                      </p:tavLst>
                                    </p:anim>
                                    <p:animEffect transition="in" filter="fade">
                                      <p:cBhvr>
                                        <p:cTn id="24" dur="1000"/>
                                        <p:tgtEl>
                                          <p:spTgt spid="9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1"/>
                                        </p:tgtEl>
                                        <p:attrNameLst>
                                          <p:attrName>style.visibility</p:attrName>
                                        </p:attrNameLst>
                                      </p:cBhvr>
                                      <p:to>
                                        <p:strVal val="visible"/>
                                      </p:to>
                                    </p:set>
                                    <p:animEffect transition="in" filter="fade">
                                      <p:cBhvr>
                                        <p:cTn id="29" dur="1000"/>
                                        <p:tgtEl>
                                          <p:spTgt spid="131"/>
                                        </p:tgtEl>
                                      </p:cBhvr>
                                    </p:animEffect>
                                    <p:anim calcmode="lin" valueType="num">
                                      <p:cBhvr>
                                        <p:cTn id="30" dur="1000" fill="hold"/>
                                        <p:tgtEl>
                                          <p:spTgt spid="131"/>
                                        </p:tgtEl>
                                        <p:attrNameLst>
                                          <p:attrName>ppt_x</p:attrName>
                                        </p:attrNameLst>
                                      </p:cBhvr>
                                      <p:tavLst>
                                        <p:tav tm="0">
                                          <p:val>
                                            <p:strVal val="#ppt_x"/>
                                          </p:val>
                                        </p:tav>
                                        <p:tav tm="100000">
                                          <p:val>
                                            <p:strVal val="#ppt_x"/>
                                          </p:val>
                                        </p:tav>
                                      </p:tavLst>
                                    </p:anim>
                                    <p:anim calcmode="lin" valueType="num">
                                      <p:cBhvr>
                                        <p:cTn id="31"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2"/>
                                        </p:tgtEl>
                                        <p:attrNameLst>
                                          <p:attrName>style.visibility</p:attrName>
                                        </p:attrNameLst>
                                      </p:cBhvr>
                                      <p:to>
                                        <p:strVal val="visible"/>
                                      </p:to>
                                    </p:set>
                                    <p:animEffect transition="in" filter="fade">
                                      <p:cBhvr>
                                        <p:cTn id="36" dur="1000"/>
                                        <p:tgtEl>
                                          <p:spTgt spid="132"/>
                                        </p:tgtEl>
                                      </p:cBhvr>
                                    </p:animEffect>
                                    <p:anim calcmode="lin" valueType="num">
                                      <p:cBhvr>
                                        <p:cTn id="37" dur="1000" fill="hold"/>
                                        <p:tgtEl>
                                          <p:spTgt spid="132"/>
                                        </p:tgtEl>
                                        <p:attrNameLst>
                                          <p:attrName>ppt_x</p:attrName>
                                        </p:attrNameLst>
                                      </p:cBhvr>
                                      <p:tavLst>
                                        <p:tav tm="0">
                                          <p:val>
                                            <p:strVal val="#ppt_x"/>
                                          </p:val>
                                        </p:tav>
                                        <p:tav tm="100000">
                                          <p:val>
                                            <p:strVal val="#ppt_x"/>
                                          </p:val>
                                        </p:tav>
                                      </p:tavLst>
                                    </p:anim>
                                    <p:anim calcmode="lin" valueType="num">
                                      <p:cBhvr>
                                        <p:cTn id="38"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fade">
                                      <p:cBhvr>
                                        <p:cTn id="43" dur="1000"/>
                                        <p:tgtEl>
                                          <p:spTgt spid="133"/>
                                        </p:tgtEl>
                                      </p:cBhvr>
                                    </p:animEffect>
                                    <p:anim calcmode="lin" valueType="num">
                                      <p:cBhvr>
                                        <p:cTn id="44" dur="1000" fill="hold"/>
                                        <p:tgtEl>
                                          <p:spTgt spid="133"/>
                                        </p:tgtEl>
                                        <p:attrNameLst>
                                          <p:attrName>ppt_x</p:attrName>
                                        </p:attrNameLst>
                                      </p:cBhvr>
                                      <p:tavLst>
                                        <p:tav tm="0">
                                          <p:val>
                                            <p:strVal val="#ppt_x"/>
                                          </p:val>
                                        </p:tav>
                                        <p:tav tm="100000">
                                          <p:val>
                                            <p:strVal val="#ppt_x"/>
                                          </p:val>
                                        </p:tav>
                                      </p:tavLst>
                                    </p:anim>
                                    <p:anim calcmode="lin" valueType="num">
                                      <p:cBhvr>
                                        <p:cTn id="45"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fade">
                                      <p:cBhvr>
                                        <p:cTn id="55" dur="1000"/>
                                        <p:tgtEl>
                                          <p:spTgt spid="94"/>
                                        </p:tgtEl>
                                      </p:cBhvr>
                                    </p:animEffect>
                                    <p:anim calcmode="lin" valueType="num">
                                      <p:cBhvr>
                                        <p:cTn id="56" dur="1000" fill="hold"/>
                                        <p:tgtEl>
                                          <p:spTgt spid="94"/>
                                        </p:tgtEl>
                                        <p:attrNameLst>
                                          <p:attrName>ppt_x</p:attrName>
                                        </p:attrNameLst>
                                      </p:cBhvr>
                                      <p:tavLst>
                                        <p:tav tm="0">
                                          <p:val>
                                            <p:strVal val="#ppt_x"/>
                                          </p:val>
                                        </p:tav>
                                        <p:tav tm="100000">
                                          <p:val>
                                            <p:strVal val="#ppt_x"/>
                                          </p:val>
                                        </p:tav>
                                      </p:tavLst>
                                    </p:anim>
                                    <p:anim calcmode="lin" valueType="num">
                                      <p:cBhvr>
                                        <p:cTn id="57" dur="1000" fill="hold"/>
                                        <p:tgtEl>
                                          <p:spTgt spid="94"/>
                                        </p:tgtEl>
                                        <p:attrNameLst>
                                          <p:attrName>ppt_y</p:attrName>
                                        </p:attrNameLst>
                                      </p:cBhvr>
                                      <p:tavLst>
                                        <p:tav tm="0">
                                          <p:val>
                                            <p:strVal val="#ppt_y+.1"/>
                                          </p:val>
                                        </p:tav>
                                        <p:tav tm="100000">
                                          <p:val>
                                            <p:strVal val="#ppt_y"/>
                                          </p:val>
                                        </p:tav>
                                      </p:tavLst>
                                    </p:anim>
                                  </p:childTnLst>
                                </p:cTn>
                              </p:par>
                            </p:childTnLst>
                          </p:cTn>
                        </p:par>
                        <p:par>
                          <p:cTn id="58" fill="hold">
                            <p:stCondLst>
                              <p:cond delay="1000"/>
                            </p:stCondLst>
                            <p:childTnLst>
                              <p:par>
                                <p:cTn id="59" presetID="22" presetClass="entr" presetSubtype="4" fill="hold" grpId="0" nodeType="after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wipe(down)">
                                      <p:cBhvr>
                                        <p:cTn id="61" dur="500"/>
                                        <p:tgtEl>
                                          <p:spTgt spid="1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left)">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134"/>
                                        </p:tgtEl>
                                        <p:attrNameLst>
                                          <p:attrName>style.visibility</p:attrName>
                                        </p:attrNameLst>
                                      </p:cBhvr>
                                      <p:to>
                                        <p:strVal val="visible"/>
                                      </p:to>
                                    </p:set>
                                    <p:anim calcmode="lin" valueType="num">
                                      <p:cBhvr>
                                        <p:cTn id="71" dur="500" fill="hold"/>
                                        <p:tgtEl>
                                          <p:spTgt spid="134"/>
                                        </p:tgtEl>
                                        <p:attrNameLst>
                                          <p:attrName>ppt_w</p:attrName>
                                        </p:attrNameLst>
                                      </p:cBhvr>
                                      <p:tavLst>
                                        <p:tav tm="0">
                                          <p:val>
                                            <p:fltVal val="0"/>
                                          </p:val>
                                        </p:tav>
                                        <p:tav tm="100000">
                                          <p:val>
                                            <p:strVal val="#ppt_w"/>
                                          </p:val>
                                        </p:tav>
                                      </p:tavLst>
                                    </p:anim>
                                    <p:anim calcmode="lin" valueType="num">
                                      <p:cBhvr>
                                        <p:cTn id="72" dur="500" fill="hold"/>
                                        <p:tgtEl>
                                          <p:spTgt spid="134"/>
                                        </p:tgtEl>
                                        <p:attrNameLst>
                                          <p:attrName>ppt_h</p:attrName>
                                        </p:attrNameLst>
                                      </p:cBhvr>
                                      <p:tavLst>
                                        <p:tav tm="0">
                                          <p:val>
                                            <p:fltVal val="0"/>
                                          </p:val>
                                        </p:tav>
                                        <p:tav tm="100000">
                                          <p:val>
                                            <p:strVal val="#ppt_h"/>
                                          </p:val>
                                        </p:tav>
                                      </p:tavLst>
                                    </p:anim>
                                    <p:animEffect transition="in" filter="fade">
                                      <p:cBhvr>
                                        <p:cTn id="73" dur="500"/>
                                        <p:tgtEl>
                                          <p:spTgt spid="134"/>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68"/>
                                        </p:tgtEl>
                                        <p:attrNameLst>
                                          <p:attrName>style.visibility</p:attrName>
                                        </p:attrNameLst>
                                      </p:cBhvr>
                                      <p:to>
                                        <p:strVal val="visible"/>
                                      </p:to>
                                    </p:set>
                                    <p:anim calcmode="lin" valueType="num">
                                      <p:cBhvr>
                                        <p:cTn id="78" dur="500" fill="hold"/>
                                        <p:tgtEl>
                                          <p:spTgt spid="68"/>
                                        </p:tgtEl>
                                        <p:attrNameLst>
                                          <p:attrName>ppt_w</p:attrName>
                                        </p:attrNameLst>
                                      </p:cBhvr>
                                      <p:tavLst>
                                        <p:tav tm="0">
                                          <p:val>
                                            <p:fltVal val="0"/>
                                          </p:val>
                                        </p:tav>
                                        <p:tav tm="100000">
                                          <p:val>
                                            <p:strVal val="#ppt_w"/>
                                          </p:val>
                                        </p:tav>
                                      </p:tavLst>
                                    </p:anim>
                                    <p:anim calcmode="lin" valueType="num">
                                      <p:cBhvr>
                                        <p:cTn id="79" dur="500" fill="hold"/>
                                        <p:tgtEl>
                                          <p:spTgt spid="68"/>
                                        </p:tgtEl>
                                        <p:attrNameLst>
                                          <p:attrName>ppt_h</p:attrName>
                                        </p:attrNameLst>
                                      </p:cBhvr>
                                      <p:tavLst>
                                        <p:tav tm="0">
                                          <p:val>
                                            <p:fltVal val="0"/>
                                          </p:val>
                                        </p:tav>
                                        <p:tav tm="100000">
                                          <p:val>
                                            <p:strVal val="#ppt_h"/>
                                          </p:val>
                                        </p:tav>
                                      </p:tavLst>
                                    </p:anim>
                                    <p:animEffect transition="in" filter="fade">
                                      <p:cBhvr>
                                        <p:cTn id="80" dur="500"/>
                                        <p:tgtEl>
                                          <p:spTgt spid="6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left)">
                                      <p:cBhvr>
                                        <p:cTn id="85" dur="500"/>
                                        <p:tgtEl>
                                          <p:spTgt spid="53"/>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1000"/>
                                        <p:tgtEl>
                                          <p:spTgt spid="56"/>
                                        </p:tgtEl>
                                      </p:cBhvr>
                                    </p:animEffect>
                                    <p:anim calcmode="lin" valueType="num">
                                      <p:cBhvr>
                                        <p:cTn id="91" dur="1000" fill="hold"/>
                                        <p:tgtEl>
                                          <p:spTgt spid="56"/>
                                        </p:tgtEl>
                                        <p:attrNameLst>
                                          <p:attrName>ppt_x</p:attrName>
                                        </p:attrNameLst>
                                      </p:cBhvr>
                                      <p:tavLst>
                                        <p:tav tm="0">
                                          <p:val>
                                            <p:strVal val="#ppt_x"/>
                                          </p:val>
                                        </p:tav>
                                        <p:tav tm="100000">
                                          <p:val>
                                            <p:strVal val="#ppt_x"/>
                                          </p:val>
                                        </p:tav>
                                      </p:tavLst>
                                    </p:anim>
                                    <p:anim calcmode="lin" valueType="num">
                                      <p:cBhvr>
                                        <p:cTn id="92"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51" grpId="0"/>
      <p:bldP spid="53" grpId="0" animBg="1"/>
      <p:bldP spid="56" grpId="0" animBg="1"/>
      <p:bldP spid="68" grpId="0" animBg="1"/>
      <p:bldP spid="131" grpId="0"/>
      <p:bldP spid="132" grpId="0"/>
      <p:bldP spid="133" grpId="0"/>
      <p:bldP spid="94" grpId="0"/>
      <p:bldP spid="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230032" y="6385847"/>
            <a:ext cx="2743200" cy="365125"/>
          </a:xfrm>
        </p:spPr>
        <p:txBody>
          <a:bodyPr/>
          <a:lstStyle/>
          <a:p>
            <a:fld id="{435063AF-4828-4509-A510-9A5FFA849951}" type="slidenum">
              <a:rPr lang="zh-CN" altLang="en-US" sz="1600" smtClean="0"/>
              <a:t>29</a:t>
            </a:fld>
            <a:endParaRPr lang="zh-CN" altLang="en-US" sz="1600"/>
          </a:p>
        </p:txBody>
      </p:sp>
      <p:sp>
        <p:nvSpPr>
          <p:cNvPr id="5" name="文本框 4"/>
          <p:cNvSpPr txBox="1"/>
          <p:nvPr/>
        </p:nvSpPr>
        <p:spPr>
          <a:xfrm>
            <a:off x="3595480" y="-5970"/>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3-3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6" name="Rectangle 2"/>
          <p:cNvSpPr>
            <a:spLocks noGrp="1" noChangeArrowheads="1"/>
          </p:cNvSpPr>
          <p:nvPr>
            <p:ph type="title"/>
          </p:nvPr>
        </p:nvSpPr>
        <p:spPr>
          <a:xfrm>
            <a:off x="1081697" y="499698"/>
            <a:ext cx="7391400" cy="533400"/>
          </a:xfrm>
        </p:spPr>
        <p:txBody>
          <a:bodyPr>
            <a:normAutofit/>
          </a:bodyPr>
          <a:lstStyle/>
          <a:p>
            <a:pPr>
              <a:defRPr/>
            </a:pPr>
            <a:r>
              <a:rPr lang="zh-CN" altLang="en-US" sz="2800" b="1" dirty="0"/>
              <a:t>三</a:t>
            </a:r>
            <a:r>
              <a:rPr lang="en-US" altLang="zh-CN" sz="2800" b="1" dirty="0"/>
              <a:t>.  </a:t>
            </a:r>
            <a:r>
              <a:rPr lang="zh-CN" altLang="en-US" sz="2800" b="1" dirty="0">
                <a:latin typeface="华文琥珀" panose="02010800040101010101" pitchFamily="2" charset="-122"/>
                <a:ea typeface="华文琥珀" panose="02010800040101010101" pitchFamily="2" charset="-122"/>
              </a:rPr>
              <a:t>△</a:t>
            </a:r>
            <a:r>
              <a:rPr lang="zh-CN" altLang="zh-CN" sz="2800" b="1" dirty="0"/>
              <a:t>接</a:t>
            </a:r>
            <a:r>
              <a:rPr lang="zh-CN" altLang="en-US" sz="2800" b="1" dirty="0"/>
              <a:t>对称负载三相电路分析方法</a:t>
            </a:r>
            <a:endParaRPr lang="zh-CN" sz="2800" b="1" dirty="0"/>
          </a:p>
        </p:txBody>
      </p:sp>
      <p:sp>
        <p:nvSpPr>
          <p:cNvPr id="65" name="文本框 64"/>
          <p:cNvSpPr txBox="1"/>
          <p:nvPr/>
        </p:nvSpPr>
        <p:spPr>
          <a:xfrm>
            <a:off x="6120641" y="973561"/>
            <a:ext cx="5989783" cy="1200329"/>
          </a:xfrm>
          <a:prstGeom prst="rect">
            <a:avLst/>
          </a:prstGeom>
          <a:noFill/>
        </p:spPr>
        <p:txBody>
          <a:bodyPr wrap="square" rtlCol="0">
            <a:spAutoFit/>
          </a:bodyPr>
          <a:lstStyle/>
          <a:p>
            <a:r>
              <a:rPr lang="zh-CN" altLang="en-US" sz="2400" b="1" u="sng" dirty="0">
                <a:latin typeface="仿宋" panose="02010609060101010101" pitchFamily="49" charset="-122"/>
                <a:ea typeface="仿宋" panose="02010609060101010101" pitchFamily="49" charset="-122"/>
              </a:rPr>
              <a:t>先求出某相负载的相电压和相电流后，再根据</a:t>
            </a:r>
            <a:r>
              <a:rPr lang="zh-CN" altLang="en-US" sz="2400" b="1" u="sng" dirty="0">
                <a:solidFill>
                  <a:srgbClr val="C00000"/>
                </a:solidFill>
                <a:latin typeface="仿宋" panose="02010609060101010101" pitchFamily="49" charset="-122"/>
                <a:ea typeface="仿宋" panose="02010609060101010101" pitchFamily="49" charset="-122"/>
              </a:rPr>
              <a:t>对称性</a:t>
            </a:r>
            <a:r>
              <a:rPr lang="zh-CN" altLang="en-US" sz="2400" b="1" u="sng" dirty="0">
                <a:latin typeface="仿宋" panose="02010609060101010101" pitchFamily="49" charset="-122"/>
                <a:ea typeface="仿宋" panose="02010609060101010101" pitchFamily="49" charset="-122"/>
              </a:rPr>
              <a:t>和</a:t>
            </a:r>
            <a:r>
              <a:rPr lang="zh-CN" altLang="en-US" sz="2400" b="1" u="sng" dirty="0">
                <a:solidFill>
                  <a:srgbClr val="C00000"/>
                </a:solidFill>
                <a:latin typeface="仿宋" panose="02010609060101010101" pitchFamily="49" charset="-122"/>
                <a:ea typeface="仿宋" panose="02010609060101010101" pitchFamily="49" charset="-122"/>
              </a:rPr>
              <a:t>线电压</a:t>
            </a:r>
            <a:r>
              <a:rPr lang="en-US" altLang="zh-CN" sz="2400" b="1" u="sng" dirty="0">
                <a:solidFill>
                  <a:srgbClr val="C00000"/>
                </a:solidFill>
                <a:latin typeface="仿宋" panose="02010609060101010101" pitchFamily="49" charset="-122"/>
                <a:ea typeface="仿宋" panose="02010609060101010101" pitchFamily="49" charset="-122"/>
              </a:rPr>
              <a:t>(</a:t>
            </a:r>
            <a:r>
              <a:rPr lang="zh-CN" altLang="en-US" sz="2400" b="1" u="sng" dirty="0">
                <a:solidFill>
                  <a:srgbClr val="C00000"/>
                </a:solidFill>
                <a:latin typeface="仿宋" panose="02010609060101010101" pitchFamily="49" charset="-122"/>
                <a:ea typeface="仿宋" panose="02010609060101010101" pitchFamily="49" charset="-122"/>
              </a:rPr>
              <a:t>电流</a:t>
            </a:r>
            <a:r>
              <a:rPr lang="en-US" altLang="zh-CN" sz="2400" b="1" u="sng" dirty="0">
                <a:solidFill>
                  <a:srgbClr val="C00000"/>
                </a:solidFill>
                <a:latin typeface="仿宋" panose="02010609060101010101" pitchFamily="49" charset="-122"/>
                <a:ea typeface="仿宋" panose="02010609060101010101" pitchFamily="49" charset="-122"/>
              </a:rPr>
              <a:t>)</a:t>
            </a:r>
            <a:r>
              <a:rPr lang="zh-CN" altLang="en-US" sz="2400" b="1" u="sng" dirty="0">
                <a:solidFill>
                  <a:srgbClr val="C00000"/>
                </a:solidFill>
                <a:latin typeface="仿宋" panose="02010609060101010101" pitchFamily="49" charset="-122"/>
                <a:ea typeface="仿宋" panose="02010609060101010101" pitchFamily="49" charset="-122"/>
              </a:rPr>
              <a:t>与相电压</a:t>
            </a:r>
            <a:r>
              <a:rPr lang="en-US" altLang="zh-CN" sz="2400" b="1" u="sng" dirty="0">
                <a:solidFill>
                  <a:srgbClr val="C00000"/>
                </a:solidFill>
                <a:latin typeface="仿宋" panose="02010609060101010101" pitchFamily="49" charset="-122"/>
                <a:ea typeface="仿宋" panose="02010609060101010101" pitchFamily="49" charset="-122"/>
              </a:rPr>
              <a:t>(</a:t>
            </a:r>
            <a:r>
              <a:rPr lang="zh-CN" altLang="en-US" sz="2400" b="1" u="sng" dirty="0">
                <a:solidFill>
                  <a:srgbClr val="C00000"/>
                </a:solidFill>
                <a:latin typeface="仿宋" panose="02010609060101010101" pitchFamily="49" charset="-122"/>
                <a:ea typeface="仿宋" panose="02010609060101010101" pitchFamily="49" charset="-122"/>
              </a:rPr>
              <a:t>电流</a:t>
            </a:r>
            <a:r>
              <a:rPr lang="en-US" altLang="zh-CN" sz="2400" b="1" u="sng" dirty="0">
                <a:solidFill>
                  <a:srgbClr val="C00000"/>
                </a:solidFill>
                <a:latin typeface="仿宋" panose="02010609060101010101" pitchFamily="49" charset="-122"/>
                <a:ea typeface="仿宋" panose="02010609060101010101" pitchFamily="49" charset="-122"/>
              </a:rPr>
              <a:t>)</a:t>
            </a:r>
            <a:r>
              <a:rPr lang="zh-CN" altLang="en-US" sz="2400" b="1" u="sng" dirty="0">
                <a:solidFill>
                  <a:srgbClr val="C00000"/>
                </a:solidFill>
                <a:latin typeface="仿宋" panose="02010609060101010101" pitchFamily="49" charset="-122"/>
                <a:ea typeface="仿宋" panose="02010609060101010101" pitchFamily="49" charset="-122"/>
              </a:rPr>
              <a:t>的关系</a:t>
            </a:r>
            <a:r>
              <a:rPr lang="zh-CN" altLang="en-US" sz="2400" b="1" u="sng" dirty="0">
                <a:latin typeface="仿宋" panose="02010609060101010101" pitchFamily="49" charset="-122"/>
                <a:ea typeface="仿宋" panose="02010609060101010101" pitchFamily="49" charset="-122"/>
              </a:rPr>
              <a:t>，很容易得出其它两相的结果。 </a:t>
            </a:r>
          </a:p>
        </p:txBody>
      </p:sp>
      <p:grpSp>
        <p:nvGrpSpPr>
          <p:cNvPr id="3" name="组合 2"/>
          <p:cNvGrpSpPr/>
          <p:nvPr/>
        </p:nvGrpSpPr>
        <p:grpSpPr>
          <a:xfrm>
            <a:off x="396875" y="1026269"/>
            <a:ext cx="5663563" cy="2596039"/>
            <a:chOff x="396875" y="1026269"/>
            <a:chExt cx="5663563" cy="2596039"/>
          </a:xfrm>
        </p:grpSpPr>
        <mc:AlternateContent xmlns:mc="http://schemas.openxmlformats.org/markup-compatibility/2006" xmlns:a14="http://schemas.microsoft.com/office/drawing/2010/main">
          <mc:Choice Requires="a14">
            <p:sp>
              <p:nvSpPr>
                <p:cNvPr id="43" name="矩形 42"/>
                <p:cNvSpPr/>
                <p:nvPr/>
              </p:nvSpPr>
              <p:spPr>
                <a:xfrm>
                  <a:off x="3691348" y="1026269"/>
                  <a:ext cx="523733"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1</m:t>
                            </m:r>
                          </m:sub>
                        </m:sSub>
                      </m:oMath>
                    </m:oMathPara>
                  </a14:m>
                  <a:endParaRPr lang="zh-CN" altLang="en-US" sz="2400" dirty="0"/>
                </a:p>
              </p:txBody>
            </p:sp>
          </mc:Choice>
          <mc:Fallback xmlns="">
            <p:sp>
              <p:nvSpPr>
                <p:cNvPr id="43" name="矩形 42"/>
                <p:cNvSpPr>
                  <a:spLocks noRot="1" noChangeAspect="1" noMove="1" noResize="1" noEditPoints="1" noAdjustHandles="1" noChangeArrowheads="1" noChangeShapeType="1" noTextEdit="1"/>
                </p:cNvSpPr>
                <p:nvPr/>
              </p:nvSpPr>
              <p:spPr>
                <a:xfrm>
                  <a:off x="3691348" y="1026269"/>
                  <a:ext cx="523733" cy="473206"/>
                </a:xfrm>
                <a:prstGeom prst="rect">
                  <a:avLst/>
                </a:prstGeom>
                <a:blipFill rotWithShape="1">
                  <a:blip r:embed="rId2"/>
                  <a:stretch>
                    <a:fillRect t="-3846" b="-1282"/>
                  </a:stretch>
                </a:blipFill>
              </p:spPr>
              <p:txBody>
                <a:bodyPr/>
                <a:lstStyle/>
                <a:p>
                  <a:r>
                    <a:rPr lang="zh-CN" altLang="en-US">
                      <a:noFill/>
                    </a:rPr>
                    <a:t> </a:t>
                  </a:r>
                  <a:endParaRPr lang="zh-CN" altLang="en-US">
                    <a:noFill/>
                  </a:endParaRPr>
                </a:p>
              </p:txBody>
            </p:sp>
          </mc:Fallback>
        </mc:AlternateContent>
        <p:grpSp>
          <p:nvGrpSpPr>
            <p:cNvPr id="2" name="组合 1"/>
            <p:cNvGrpSpPr/>
            <p:nvPr/>
          </p:nvGrpSpPr>
          <p:grpSpPr>
            <a:xfrm>
              <a:off x="396875" y="1068412"/>
              <a:ext cx="5663563" cy="2553896"/>
              <a:chOff x="396875" y="1068412"/>
              <a:chExt cx="5663563" cy="2553896"/>
            </a:xfrm>
          </p:grpSpPr>
          <p:grpSp>
            <p:nvGrpSpPr>
              <p:cNvPr id="112" name="Group 117"/>
              <p:cNvGrpSpPr/>
              <p:nvPr/>
            </p:nvGrpSpPr>
            <p:grpSpPr bwMode="auto">
              <a:xfrm>
                <a:off x="396875" y="1104012"/>
                <a:ext cx="5583238" cy="2497138"/>
                <a:chOff x="-36" y="122"/>
                <a:chExt cx="3517" cy="1573"/>
              </a:xfrm>
            </p:grpSpPr>
            <p:sp>
              <p:nvSpPr>
                <p:cNvPr id="151" name="AutoShape 50"/>
                <p:cNvSpPr>
                  <a:spLocks noChangeArrowheads="1"/>
                </p:cNvSpPr>
                <p:nvPr/>
              </p:nvSpPr>
              <p:spPr bwMode="auto">
                <a:xfrm>
                  <a:off x="2496" y="357"/>
                  <a:ext cx="970" cy="810"/>
                </a:xfrm>
                <a:prstGeom prst="triangle">
                  <a:avLst>
                    <a:gd name="adj" fmla="val 50000"/>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a:latin typeface="Times New Roman" panose="02020603050405020304" pitchFamily="18" charset="0"/>
                  </a:endParaRPr>
                </a:p>
              </p:txBody>
            </p:sp>
            <p:sp>
              <p:nvSpPr>
                <p:cNvPr id="113" name="Oval 3"/>
                <p:cNvSpPr>
                  <a:spLocks noChangeArrowheads="1"/>
                </p:cNvSpPr>
                <p:nvPr/>
              </p:nvSpPr>
              <p:spPr bwMode="auto">
                <a:xfrm>
                  <a:off x="291" y="975"/>
                  <a:ext cx="288" cy="288"/>
                </a:xfrm>
                <a:prstGeom prst="ellipse">
                  <a:avLst/>
                </a:prstGeom>
                <a:solidFill>
                  <a:schemeClr val="accent1"/>
                </a:solidFill>
                <a:ln w="28575">
                  <a:solidFill>
                    <a:schemeClr val="tx2"/>
                  </a:solidFill>
                  <a:round/>
                </a:ln>
              </p:spPr>
              <p:txBody>
                <a:bodyPr wrap="none" anchor="ctr">
                  <a:spAutoFit/>
                </a:bodyPr>
                <a:lstStyle/>
                <a:p>
                  <a:pPr>
                    <a:spcBef>
                      <a:spcPct val="50000"/>
                    </a:spcBef>
                  </a:pPr>
                  <a:endParaRPr lang="zh-CN" altLang="en-US">
                    <a:latin typeface="Times New Roman" panose="02020603050405020304" pitchFamily="18" charset="0"/>
                  </a:endParaRPr>
                </a:p>
              </p:txBody>
            </p:sp>
            <p:sp>
              <p:nvSpPr>
                <p:cNvPr id="114" name="Oval 4"/>
                <p:cNvSpPr>
                  <a:spLocks noChangeArrowheads="1"/>
                </p:cNvSpPr>
                <p:nvPr/>
              </p:nvSpPr>
              <p:spPr bwMode="auto">
                <a:xfrm>
                  <a:off x="807" y="987"/>
                  <a:ext cx="288" cy="288"/>
                </a:xfrm>
                <a:prstGeom prst="ellipse">
                  <a:avLst/>
                </a:prstGeom>
                <a:solidFill>
                  <a:schemeClr val="accent1"/>
                </a:solidFill>
                <a:ln w="28575">
                  <a:solidFill>
                    <a:schemeClr val="tx2"/>
                  </a:solidFill>
                  <a:round/>
                </a:ln>
              </p:spPr>
              <p:txBody>
                <a:bodyPr wrap="none" anchor="ctr">
                  <a:spAutoFit/>
                </a:bodyPr>
                <a:lstStyle/>
                <a:p>
                  <a:pPr>
                    <a:spcBef>
                      <a:spcPct val="50000"/>
                    </a:spcBef>
                  </a:pPr>
                  <a:endParaRPr lang="zh-CN" altLang="en-US">
                    <a:latin typeface="Times New Roman" panose="02020603050405020304" pitchFamily="18" charset="0"/>
                  </a:endParaRPr>
                </a:p>
              </p:txBody>
            </p:sp>
            <p:sp>
              <p:nvSpPr>
                <p:cNvPr id="115" name="Oval 5"/>
                <p:cNvSpPr>
                  <a:spLocks noChangeArrowheads="1"/>
                </p:cNvSpPr>
                <p:nvPr/>
              </p:nvSpPr>
              <p:spPr bwMode="auto">
                <a:xfrm>
                  <a:off x="540" y="459"/>
                  <a:ext cx="288" cy="288"/>
                </a:xfrm>
                <a:prstGeom prst="ellipse">
                  <a:avLst/>
                </a:prstGeom>
                <a:solidFill>
                  <a:schemeClr val="accent1"/>
                </a:solidFill>
                <a:ln w="28575">
                  <a:solidFill>
                    <a:schemeClr val="tx2"/>
                  </a:solidFill>
                  <a:round/>
                </a:ln>
              </p:spPr>
              <p:txBody>
                <a:bodyPr wrap="none" anchor="ctr">
                  <a:spAutoFit/>
                </a:bodyPr>
                <a:lstStyle/>
                <a:p>
                  <a:pPr>
                    <a:spcBef>
                      <a:spcPct val="50000"/>
                    </a:spcBef>
                  </a:pPr>
                  <a:endParaRPr lang="zh-CN" altLang="en-US">
                    <a:latin typeface="Times New Roman" panose="02020603050405020304" pitchFamily="18" charset="0"/>
                  </a:endParaRPr>
                </a:p>
              </p:txBody>
            </p:sp>
            <p:sp>
              <p:nvSpPr>
                <p:cNvPr id="116" name="Line 6"/>
                <p:cNvSpPr>
                  <a:spLocks noChangeShapeType="1"/>
                </p:cNvSpPr>
                <p:nvPr/>
              </p:nvSpPr>
              <p:spPr bwMode="auto">
                <a:xfrm>
                  <a:off x="687" y="351"/>
                  <a:ext cx="0" cy="576"/>
                </a:xfrm>
                <a:prstGeom prst="line">
                  <a:avLst/>
                </a:prstGeom>
                <a:noFill/>
                <a:ln w="19050">
                  <a:solidFill>
                    <a:schemeClr val="tx1"/>
                  </a:solidFill>
                  <a:round/>
                  <a:tailEnd type="oval"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17" name="Line 7"/>
                <p:cNvSpPr>
                  <a:spLocks noChangeShapeType="1"/>
                </p:cNvSpPr>
                <p:nvPr/>
              </p:nvSpPr>
              <p:spPr bwMode="auto">
                <a:xfrm>
                  <a:off x="687" y="927"/>
                  <a:ext cx="432"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18" name="Line 8"/>
                <p:cNvSpPr>
                  <a:spLocks noChangeShapeType="1"/>
                </p:cNvSpPr>
                <p:nvPr/>
              </p:nvSpPr>
              <p:spPr bwMode="auto">
                <a:xfrm flipH="1">
                  <a:off x="255" y="927"/>
                  <a:ext cx="432"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19" name="Text Box 9"/>
                <p:cNvSpPr txBox="1">
                  <a:spLocks noChangeArrowheads="1"/>
                </p:cNvSpPr>
                <p:nvPr/>
              </p:nvSpPr>
              <p:spPr bwMode="auto">
                <a:xfrm>
                  <a:off x="496" y="283"/>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b="1" dirty="0">
                      <a:solidFill>
                        <a:srgbClr val="FF0000"/>
                      </a:solidFill>
                      <a:latin typeface="Times New Roman" panose="02020603050405020304" pitchFamily="18" charset="0"/>
                      <a:sym typeface="Symbol" panose="05050102010706020507" pitchFamily="18" charset="2"/>
                    </a:rPr>
                    <a:t>+</a:t>
                  </a:r>
                </a:p>
              </p:txBody>
            </p:sp>
            <p:sp>
              <p:nvSpPr>
                <p:cNvPr id="120" name="Text Box 10"/>
                <p:cNvSpPr txBox="1">
                  <a:spLocks noChangeArrowheads="1"/>
                </p:cNvSpPr>
                <p:nvPr/>
              </p:nvSpPr>
              <p:spPr bwMode="auto">
                <a:xfrm>
                  <a:off x="496" y="611"/>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spcBef>
                      <a:spcPct val="50000"/>
                    </a:spcBef>
                  </a:pPr>
                  <a:r>
                    <a:rPr lang="en-US" altLang="zh-CN" b="1" dirty="0">
                      <a:solidFill>
                        <a:srgbClr val="FF0000"/>
                      </a:solidFill>
                      <a:latin typeface="Times New Roman" panose="02020603050405020304" pitchFamily="18" charset="0"/>
                      <a:sym typeface="Symbol" panose="05050102010706020507" pitchFamily="18" charset="2"/>
                    </a:rPr>
                    <a:t>_</a:t>
                  </a:r>
                </a:p>
              </p:txBody>
            </p:sp>
            <p:sp>
              <p:nvSpPr>
                <p:cNvPr id="121" name="Line 11"/>
                <p:cNvSpPr>
                  <a:spLocks noChangeShapeType="1"/>
                </p:cNvSpPr>
                <p:nvPr/>
              </p:nvSpPr>
              <p:spPr bwMode="auto">
                <a:xfrm>
                  <a:off x="1119" y="1253"/>
                  <a:ext cx="0" cy="17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22" name="Line 12"/>
                <p:cNvSpPr>
                  <a:spLocks noChangeShapeType="1"/>
                </p:cNvSpPr>
                <p:nvPr/>
              </p:nvSpPr>
              <p:spPr bwMode="auto">
                <a:xfrm>
                  <a:off x="255" y="1263"/>
                  <a:ext cx="0" cy="432"/>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23" name="Line 16"/>
                <p:cNvSpPr>
                  <a:spLocks noChangeShapeType="1"/>
                </p:cNvSpPr>
                <p:nvPr/>
              </p:nvSpPr>
              <p:spPr bwMode="auto">
                <a:xfrm>
                  <a:off x="2496" y="1167"/>
                  <a:ext cx="0" cy="52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24" name="Line 17"/>
                <p:cNvSpPr>
                  <a:spLocks noChangeShapeType="1"/>
                </p:cNvSpPr>
                <p:nvPr/>
              </p:nvSpPr>
              <p:spPr bwMode="auto">
                <a:xfrm>
                  <a:off x="1119" y="1425"/>
                  <a:ext cx="234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25" name="Freeform 18"/>
                <p:cNvSpPr>
                  <a:spLocks noChangeArrowheads="1"/>
                </p:cNvSpPr>
                <p:nvPr/>
              </p:nvSpPr>
              <p:spPr bwMode="auto">
                <a:xfrm>
                  <a:off x="3453" y="1186"/>
                  <a:ext cx="1" cy="249"/>
                </a:xfrm>
                <a:custGeom>
                  <a:avLst/>
                  <a:gdLst>
                    <a:gd name="T0" fmla="*/ 0 w 1"/>
                    <a:gd name="T1" fmla="*/ 0 h 240"/>
                    <a:gd name="T2" fmla="*/ 0 w 1"/>
                    <a:gd name="T3" fmla="*/ 240 h 240"/>
                  </a:gdLst>
                  <a:ahLst/>
                  <a:cxnLst>
                    <a:cxn ang="0">
                      <a:pos x="T0" y="T1"/>
                    </a:cxn>
                    <a:cxn ang="0">
                      <a:pos x="T2" y="T3"/>
                    </a:cxn>
                  </a:cxnLst>
                  <a:rect l="0" t="0" r="r" b="b"/>
                  <a:pathLst>
                    <a:path w="1" h="240">
                      <a:moveTo>
                        <a:pt x="0" y="0"/>
                      </a:moveTo>
                      <a:lnTo>
                        <a:pt x="0" y="240"/>
                      </a:lnTo>
                    </a:path>
                  </a:pathLst>
                </a:cu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126" name="Line 19"/>
                <p:cNvSpPr>
                  <a:spLocks noChangeShapeType="1"/>
                </p:cNvSpPr>
                <p:nvPr/>
              </p:nvSpPr>
              <p:spPr bwMode="auto">
                <a:xfrm>
                  <a:off x="256" y="1684"/>
                  <a:ext cx="224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27" name="Line 20"/>
                <p:cNvSpPr>
                  <a:spLocks noChangeShapeType="1"/>
                </p:cNvSpPr>
                <p:nvPr/>
              </p:nvSpPr>
              <p:spPr bwMode="auto">
                <a:xfrm>
                  <a:off x="687" y="357"/>
                  <a:ext cx="230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29" name="Line 22"/>
                <p:cNvSpPr>
                  <a:spLocks noChangeShapeType="1"/>
                </p:cNvSpPr>
                <p:nvPr/>
              </p:nvSpPr>
              <p:spPr bwMode="auto">
                <a:xfrm>
                  <a:off x="1744" y="1364"/>
                  <a:ext cx="317"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31" name="Text Box 24"/>
                <p:cNvSpPr txBox="1">
                  <a:spLocks noChangeArrowheads="1"/>
                </p:cNvSpPr>
                <p:nvPr/>
              </p:nvSpPr>
              <p:spPr bwMode="auto">
                <a:xfrm>
                  <a:off x="88" y="1094"/>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b="1" dirty="0">
                      <a:solidFill>
                        <a:srgbClr val="FF0000"/>
                      </a:solidFill>
                      <a:latin typeface="Times New Roman" panose="02020603050405020304" pitchFamily="18" charset="0"/>
                      <a:sym typeface="Symbol" panose="05050102010706020507" pitchFamily="18" charset="2"/>
                    </a:rPr>
                    <a:t>+</a:t>
                  </a:r>
                </a:p>
              </p:txBody>
            </p:sp>
            <p:sp>
              <p:nvSpPr>
                <p:cNvPr id="132" name="Text Box 25"/>
                <p:cNvSpPr txBox="1">
                  <a:spLocks noChangeArrowheads="1"/>
                </p:cNvSpPr>
                <p:nvPr/>
              </p:nvSpPr>
              <p:spPr bwMode="auto">
                <a:xfrm rot="19800000">
                  <a:off x="409" y="754"/>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spcBef>
                      <a:spcPct val="50000"/>
                    </a:spcBef>
                  </a:pPr>
                  <a:r>
                    <a:rPr lang="en-US" altLang="zh-CN" b="1" dirty="0">
                      <a:solidFill>
                        <a:srgbClr val="FF0000"/>
                      </a:solidFill>
                      <a:latin typeface="Times New Roman" panose="02020603050405020304" pitchFamily="18" charset="0"/>
                      <a:sym typeface="Symbol" panose="05050102010706020507" pitchFamily="18" charset="2"/>
                    </a:rPr>
                    <a:t>_</a:t>
                  </a:r>
                </a:p>
              </p:txBody>
            </p:sp>
            <p:sp>
              <p:nvSpPr>
                <p:cNvPr id="133" name="Text Box 26"/>
                <p:cNvSpPr txBox="1">
                  <a:spLocks noChangeArrowheads="1"/>
                </p:cNvSpPr>
                <p:nvPr/>
              </p:nvSpPr>
              <p:spPr bwMode="auto">
                <a:xfrm rot="1800000">
                  <a:off x="699" y="841"/>
                  <a:ext cx="2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spcBef>
                      <a:spcPct val="50000"/>
                    </a:spcBef>
                  </a:pPr>
                  <a:r>
                    <a:rPr lang="en-US" altLang="zh-CN" b="1" dirty="0">
                      <a:solidFill>
                        <a:srgbClr val="FF0000"/>
                      </a:solidFill>
                      <a:latin typeface="Times New Roman" panose="02020603050405020304" pitchFamily="18" charset="0"/>
                      <a:sym typeface="Symbol" panose="05050102010706020507" pitchFamily="18" charset="2"/>
                    </a:rPr>
                    <a:t>_</a:t>
                  </a:r>
                </a:p>
              </p:txBody>
            </p:sp>
            <p:sp>
              <p:nvSpPr>
                <p:cNvPr id="134" name="Text Box 27"/>
                <p:cNvSpPr txBox="1">
                  <a:spLocks noChangeArrowheads="1"/>
                </p:cNvSpPr>
                <p:nvPr/>
              </p:nvSpPr>
              <p:spPr bwMode="auto">
                <a:xfrm>
                  <a:off x="940" y="1231"/>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spcBef>
                      <a:spcPct val="50000"/>
                    </a:spcBef>
                  </a:pPr>
                  <a:r>
                    <a:rPr lang="en-US" altLang="zh-CN" b="1" dirty="0">
                      <a:solidFill>
                        <a:srgbClr val="FF0000"/>
                      </a:solidFill>
                      <a:latin typeface="Times New Roman" panose="02020603050405020304" pitchFamily="18" charset="0"/>
                      <a:sym typeface="Symbol" panose="05050102010706020507" pitchFamily="18" charset="2"/>
                    </a:rPr>
                    <a:t>+</a:t>
                  </a:r>
                </a:p>
              </p:txBody>
            </p:sp>
            <p:sp>
              <p:nvSpPr>
                <p:cNvPr id="135" name="Text Box 28"/>
                <p:cNvSpPr txBox="1">
                  <a:spLocks noChangeArrowheads="1"/>
                </p:cNvSpPr>
                <p:nvPr/>
              </p:nvSpPr>
              <p:spPr bwMode="auto">
                <a:xfrm>
                  <a:off x="704" y="743"/>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FF0000"/>
                      </a:solidFill>
                      <a:latin typeface="Times New Roman" panose="02020603050405020304" pitchFamily="18" charset="0"/>
                    </a:rPr>
                    <a:t>N</a:t>
                  </a:r>
                </a:p>
              </p:txBody>
            </p:sp>
            <p:sp>
              <p:nvSpPr>
                <p:cNvPr id="136" name="Text Box 30"/>
                <p:cNvSpPr txBox="1">
                  <a:spLocks noChangeArrowheads="1"/>
                </p:cNvSpPr>
                <p:nvPr/>
              </p:nvSpPr>
              <p:spPr bwMode="auto">
                <a:xfrm>
                  <a:off x="2877" y="901"/>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i="1" dirty="0">
                      <a:solidFill>
                        <a:srgbClr val="0000FF"/>
                      </a:solidFill>
                      <a:latin typeface="Times New Roman" panose="02020603050405020304" pitchFamily="18" charset="0"/>
                    </a:rPr>
                    <a:t>Z</a:t>
                  </a:r>
                  <a:endParaRPr lang="en-US" altLang="zh-CN" b="1" dirty="0">
                    <a:solidFill>
                      <a:srgbClr val="0000FF"/>
                    </a:solidFill>
                    <a:latin typeface="Times New Roman" panose="02020603050405020304" pitchFamily="18" charset="0"/>
                  </a:endParaRPr>
                </a:p>
              </p:txBody>
            </p:sp>
            <p:sp>
              <p:nvSpPr>
                <p:cNvPr id="137" name="Text Box 31"/>
                <p:cNvSpPr txBox="1">
                  <a:spLocks noChangeArrowheads="1"/>
                </p:cNvSpPr>
                <p:nvPr/>
              </p:nvSpPr>
              <p:spPr bwMode="auto">
                <a:xfrm>
                  <a:off x="2976" y="687"/>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i="1" dirty="0">
                      <a:solidFill>
                        <a:srgbClr val="0000FF"/>
                      </a:solidFill>
                      <a:latin typeface="Times New Roman" panose="02020603050405020304" pitchFamily="18" charset="0"/>
                    </a:rPr>
                    <a:t>Z</a:t>
                  </a:r>
                  <a:endParaRPr lang="en-US" altLang="zh-CN" b="1" dirty="0">
                    <a:solidFill>
                      <a:srgbClr val="0000FF"/>
                    </a:solidFill>
                    <a:latin typeface="Times New Roman" panose="02020603050405020304" pitchFamily="18" charset="0"/>
                  </a:endParaRPr>
                </a:p>
              </p:txBody>
            </p:sp>
            <p:sp>
              <p:nvSpPr>
                <p:cNvPr id="138" name="Text Box 32"/>
                <p:cNvSpPr txBox="1">
                  <a:spLocks noChangeArrowheads="1"/>
                </p:cNvSpPr>
                <p:nvPr/>
              </p:nvSpPr>
              <p:spPr bwMode="auto">
                <a:xfrm>
                  <a:off x="2755" y="691"/>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i="1" dirty="0">
                      <a:solidFill>
                        <a:srgbClr val="0000FF"/>
                      </a:solidFill>
                      <a:latin typeface="Times New Roman" panose="02020603050405020304" pitchFamily="18" charset="0"/>
                    </a:rPr>
                    <a:t>Z</a:t>
                  </a:r>
                  <a:endParaRPr lang="en-US" altLang="zh-CN" b="1" dirty="0">
                    <a:solidFill>
                      <a:srgbClr val="0000FF"/>
                    </a:solidFill>
                    <a:latin typeface="Times New Roman" panose="02020603050405020304" pitchFamily="18" charset="0"/>
                  </a:endParaRPr>
                </a:p>
              </p:txBody>
            </p:sp>
            <p:sp>
              <p:nvSpPr>
                <p:cNvPr id="145" name="Text Box 42"/>
                <p:cNvSpPr txBox="1">
                  <a:spLocks noChangeArrowheads="1"/>
                </p:cNvSpPr>
                <p:nvPr/>
              </p:nvSpPr>
              <p:spPr bwMode="auto">
                <a:xfrm>
                  <a:off x="553" y="122"/>
                  <a:ext cx="3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solidFill>
                        <a:srgbClr val="FF0000"/>
                      </a:solidFill>
                      <a:latin typeface="Times New Roman" panose="02020603050405020304" pitchFamily="18" charset="0"/>
                    </a:rPr>
                    <a:t>U1</a:t>
                  </a:r>
                </a:p>
              </p:txBody>
            </p:sp>
            <p:sp>
              <p:nvSpPr>
                <p:cNvPr id="146" name="Text Box 43"/>
                <p:cNvSpPr txBox="1">
                  <a:spLocks noChangeArrowheads="1"/>
                </p:cNvSpPr>
                <p:nvPr/>
              </p:nvSpPr>
              <p:spPr bwMode="auto">
                <a:xfrm>
                  <a:off x="1106" y="1184"/>
                  <a:ext cx="3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solidFill>
                        <a:srgbClr val="FF0000"/>
                      </a:solidFill>
                      <a:latin typeface="Times New Roman" panose="02020603050405020304" pitchFamily="18" charset="0"/>
                    </a:rPr>
                    <a:t>V1</a:t>
                  </a:r>
                </a:p>
              </p:txBody>
            </p:sp>
            <p:sp>
              <p:nvSpPr>
                <p:cNvPr id="147" name="Text Box 44"/>
                <p:cNvSpPr txBox="1">
                  <a:spLocks noChangeArrowheads="1"/>
                </p:cNvSpPr>
                <p:nvPr/>
              </p:nvSpPr>
              <p:spPr bwMode="auto">
                <a:xfrm>
                  <a:off x="-36" y="1455"/>
                  <a:ext cx="3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solidFill>
                        <a:srgbClr val="FF0000"/>
                      </a:solidFill>
                      <a:latin typeface="Times New Roman" panose="02020603050405020304" pitchFamily="18" charset="0"/>
                    </a:rPr>
                    <a:t>W1</a:t>
                  </a:r>
                </a:p>
              </p:txBody>
            </p:sp>
            <p:sp>
              <p:nvSpPr>
                <p:cNvPr id="152" name="Rectangle 39"/>
                <p:cNvSpPr>
                  <a:spLocks noChangeArrowheads="1"/>
                </p:cNvSpPr>
                <p:nvPr/>
              </p:nvSpPr>
              <p:spPr bwMode="auto">
                <a:xfrm rot="-1800000">
                  <a:off x="3183" y="649"/>
                  <a:ext cx="102" cy="272"/>
                </a:xfrm>
                <a:prstGeom prst="rect">
                  <a:avLst/>
                </a:prstGeom>
                <a:solidFill>
                  <a:schemeClr val="accent1"/>
                </a:solidFill>
                <a:ln w="28575">
                  <a:solidFill>
                    <a:schemeClr val="tx1"/>
                  </a:solidFill>
                  <a:miter lim="800000"/>
                </a:ln>
              </p:spPr>
              <p:txBody>
                <a:bodyPr wrap="none" anchor="ctr"/>
                <a:lstStyle/>
                <a:p>
                  <a:pPr>
                    <a:spcBef>
                      <a:spcPct val="50000"/>
                    </a:spcBef>
                  </a:pPr>
                  <a:endParaRPr lang="zh-CN" altLang="en-US">
                    <a:latin typeface="Times New Roman" panose="02020603050405020304" pitchFamily="18" charset="0"/>
                  </a:endParaRPr>
                </a:p>
              </p:txBody>
            </p:sp>
            <p:sp>
              <p:nvSpPr>
                <p:cNvPr id="153" name="Rectangle 41"/>
                <p:cNvSpPr>
                  <a:spLocks noChangeArrowheads="1"/>
                </p:cNvSpPr>
                <p:nvPr/>
              </p:nvSpPr>
              <p:spPr bwMode="auto">
                <a:xfrm rot="1800000">
                  <a:off x="2680" y="641"/>
                  <a:ext cx="102" cy="272"/>
                </a:xfrm>
                <a:prstGeom prst="rect">
                  <a:avLst/>
                </a:prstGeom>
                <a:solidFill>
                  <a:schemeClr val="accent1"/>
                </a:solidFill>
                <a:ln w="28575">
                  <a:solidFill>
                    <a:schemeClr val="tx1"/>
                  </a:solidFill>
                  <a:miter lim="800000"/>
                </a:ln>
              </p:spPr>
              <p:txBody>
                <a:bodyPr wrap="none" anchor="ctr"/>
                <a:lstStyle/>
                <a:p>
                  <a:pPr>
                    <a:spcBef>
                      <a:spcPct val="50000"/>
                    </a:spcBef>
                  </a:pPr>
                  <a:endParaRPr lang="zh-CN" altLang="en-US">
                    <a:latin typeface="Times New Roman" panose="02020603050405020304" pitchFamily="18" charset="0"/>
                  </a:endParaRPr>
                </a:p>
              </p:txBody>
            </p:sp>
            <p:sp>
              <p:nvSpPr>
                <p:cNvPr id="154" name="Rectangle 40"/>
                <p:cNvSpPr>
                  <a:spLocks noChangeArrowheads="1"/>
                </p:cNvSpPr>
                <p:nvPr/>
              </p:nvSpPr>
              <p:spPr bwMode="auto">
                <a:xfrm rot="5400000">
                  <a:off x="2944" y="1028"/>
                  <a:ext cx="102" cy="272"/>
                </a:xfrm>
                <a:prstGeom prst="rect">
                  <a:avLst/>
                </a:prstGeom>
                <a:solidFill>
                  <a:schemeClr val="accent1"/>
                </a:solidFill>
                <a:ln w="28575">
                  <a:solidFill>
                    <a:schemeClr val="tx1"/>
                  </a:solidFill>
                  <a:miter lim="800000"/>
                </a:ln>
              </p:spPr>
              <p:txBody>
                <a:bodyPr wrap="none" anchor="ctr"/>
                <a:lstStyle/>
                <a:p>
                  <a:pPr>
                    <a:spcBef>
                      <a:spcPct val="50000"/>
                    </a:spcBef>
                  </a:pPr>
                  <a:endParaRPr lang="zh-CN" altLang="en-US">
                    <a:latin typeface="Times New Roman" panose="02020603050405020304" pitchFamily="18" charset="0"/>
                  </a:endParaRPr>
                </a:p>
              </p:txBody>
            </p:sp>
            <p:sp>
              <p:nvSpPr>
                <p:cNvPr id="155" name="Oval 51"/>
                <p:cNvSpPr>
                  <a:spLocks noChangeArrowheads="1"/>
                </p:cNvSpPr>
                <p:nvPr/>
              </p:nvSpPr>
              <p:spPr bwMode="auto">
                <a:xfrm>
                  <a:off x="2961" y="345"/>
                  <a:ext cx="45" cy="45"/>
                </a:xfrm>
                <a:prstGeom prst="ellipse">
                  <a:avLst/>
                </a:prstGeom>
                <a:solidFill>
                  <a:schemeClr val="tx1"/>
                </a:solidFill>
                <a:ln w="9525">
                  <a:solidFill>
                    <a:schemeClr val="tx1"/>
                  </a:solidFill>
                  <a:round/>
                </a:ln>
              </p:spPr>
              <p:txBody>
                <a:bodyPr wrap="none" anchor="ctr"/>
                <a:lstStyle/>
                <a:p>
                  <a:pPr>
                    <a:spcBef>
                      <a:spcPct val="50000"/>
                    </a:spcBef>
                  </a:pPr>
                  <a:endParaRPr lang="zh-CN" altLang="en-US">
                    <a:latin typeface="Times New Roman" panose="02020603050405020304" pitchFamily="18" charset="0"/>
                  </a:endParaRPr>
                </a:p>
              </p:txBody>
            </p:sp>
            <p:sp>
              <p:nvSpPr>
                <p:cNvPr id="156" name="Oval 52"/>
                <p:cNvSpPr>
                  <a:spLocks noChangeArrowheads="1"/>
                </p:cNvSpPr>
                <p:nvPr/>
              </p:nvSpPr>
              <p:spPr bwMode="auto">
                <a:xfrm>
                  <a:off x="2478" y="1131"/>
                  <a:ext cx="45" cy="45"/>
                </a:xfrm>
                <a:prstGeom prst="ellipse">
                  <a:avLst/>
                </a:prstGeom>
                <a:solidFill>
                  <a:schemeClr val="tx1"/>
                </a:solidFill>
                <a:ln w="9525">
                  <a:solidFill>
                    <a:schemeClr val="tx1"/>
                  </a:solidFill>
                  <a:round/>
                </a:ln>
              </p:spPr>
              <p:txBody>
                <a:bodyPr wrap="none" anchor="ctr"/>
                <a:lstStyle/>
                <a:p>
                  <a:pPr>
                    <a:spcBef>
                      <a:spcPct val="50000"/>
                    </a:spcBef>
                  </a:pPr>
                  <a:endParaRPr lang="zh-CN" altLang="en-US">
                    <a:latin typeface="Times New Roman" panose="02020603050405020304" pitchFamily="18" charset="0"/>
                  </a:endParaRPr>
                </a:p>
              </p:txBody>
            </p:sp>
            <p:sp>
              <p:nvSpPr>
                <p:cNvPr id="157" name="Oval 53"/>
                <p:cNvSpPr>
                  <a:spLocks noChangeArrowheads="1"/>
                </p:cNvSpPr>
                <p:nvPr/>
              </p:nvSpPr>
              <p:spPr bwMode="auto">
                <a:xfrm>
                  <a:off x="3436" y="1134"/>
                  <a:ext cx="45" cy="45"/>
                </a:xfrm>
                <a:prstGeom prst="ellipse">
                  <a:avLst/>
                </a:prstGeom>
                <a:solidFill>
                  <a:schemeClr val="tx1"/>
                </a:solidFill>
                <a:ln w="9525">
                  <a:solidFill>
                    <a:schemeClr val="tx1"/>
                  </a:solidFill>
                  <a:round/>
                </a:ln>
              </p:spPr>
              <p:txBody>
                <a:bodyPr wrap="none" anchor="ctr"/>
                <a:lstStyle/>
                <a:p>
                  <a:pPr>
                    <a:spcBef>
                      <a:spcPct val="50000"/>
                    </a:spcBef>
                  </a:pPr>
                  <a:endParaRPr lang="zh-CN" altLang="en-US">
                    <a:latin typeface="Times New Roman" panose="02020603050405020304" pitchFamily="18" charset="0"/>
                  </a:endParaRPr>
                </a:p>
              </p:txBody>
            </p:sp>
            <p:sp>
              <p:nvSpPr>
                <p:cNvPr id="158" name="Line 54"/>
                <p:cNvSpPr>
                  <a:spLocks noChangeShapeType="1"/>
                </p:cNvSpPr>
                <p:nvPr/>
              </p:nvSpPr>
              <p:spPr bwMode="auto">
                <a:xfrm rot="3600000">
                  <a:off x="3168" y="693"/>
                  <a:ext cx="340" cy="0"/>
                </a:xfrm>
                <a:prstGeom prst="line">
                  <a:avLst/>
                </a:prstGeom>
                <a:noFill/>
                <a:ln w="28575">
                  <a:solidFill>
                    <a:srgbClr val="0000FF"/>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60" name="Line 56"/>
                <p:cNvSpPr>
                  <a:spLocks noChangeShapeType="1"/>
                </p:cNvSpPr>
                <p:nvPr/>
              </p:nvSpPr>
              <p:spPr bwMode="auto">
                <a:xfrm flipH="1">
                  <a:off x="2790" y="1281"/>
                  <a:ext cx="317" cy="0"/>
                </a:xfrm>
                <a:prstGeom prst="line">
                  <a:avLst/>
                </a:prstGeom>
                <a:noFill/>
                <a:ln w="28575">
                  <a:solidFill>
                    <a:srgbClr val="0000FF"/>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62" name="Line 58"/>
                <p:cNvSpPr>
                  <a:spLocks noChangeShapeType="1"/>
                </p:cNvSpPr>
                <p:nvPr/>
              </p:nvSpPr>
              <p:spPr bwMode="auto">
                <a:xfrm rot="7200000" flipH="1">
                  <a:off x="2468" y="693"/>
                  <a:ext cx="317" cy="0"/>
                </a:xfrm>
                <a:prstGeom prst="line">
                  <a:avLst/>
                </a:prstGeom>
                <a:noFill/>
                <a:ln w="28575">
                  <a:solidFill>
                    <a:srgbClr val="0000FF"/>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0" name="矩形 9"/>
                  <p:cNvSpPr/>
                  <p:nvPr/>
                </p:nvSpPr>
                <p:spPr>
                  <a:xfrm>
                    <a:off x="761786" y="1603910"/>
                    <a:ext cx="613501"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𝑼</m:t>
                                  </m:r>
                                </m:e>
                              </m:acc>
                            </m:e>
                            <m:sub>
                              <m:r>
                                <a:rPr lang="en-US" altLang="zh-CN" sz="2400" b="1" i="1">
                                  <a:solidFill>
                                    <a:srgbClr val="FF0000"/>
                                  </a:solidFill>
                                  <a:latin typeface="Cambria Math" panose="02040503050406030204" pitchFamily="18" charset="0"/>
                                </a:rPr>
                                <m:t>1</m:t>
                              </m:r>
                            </m:sub>
                          </m:sSub>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761786" y="1603910"/>
                    <a:ext cx="613501" cy="473206"/>
                  </a:xfrm>
                  <a:prstGeom prst="rect">
                    <a:avLst/>
                  </a:prstGeom>
                  <a:blipFill rotWithShape="1">
                    <a:blip r:embed="rId3"/>
                    <a:stretch>
                      <a:fillRect t="-3846" b="-1282"/>
                    </a:stretch>
                  </a:blipFill>
                </p:spPr>
                <p:txBody>
                  <a:bodyPr/>
                  <a:lstStyle/>
                  <a:p>
                    <a:r>
                      <a:rPr lang="zh-CN" altLang="en-US">
                        <a:noFill/>
                      </a:rPr>
                      <a:t> </a:t>
                    </a:r>
                    <a:endParaRPr lang="zh-CN" altLang="en-US">
                      <a:noFill/>
                    </a:endParaRPr>
                  </a:p>
                </p:txBody>
              </p:sp>
            </mc:Fallback>
          </mc:AlternateContent>
          <p:sp>
            <p:nvSpPr>
              <p:cNvPr id="168" name="文本框 167"/>
              <p:cNvSpPr txBox="1"/>
              <p:nvPr/>
            </p:nvSpPr>
            <p:spPr>
              <a:xfrm>
                <a:off x="1637875" y="1068412"/>
                <a:ext cx="784509" cy="430887"/>
              </a:xfrm>
              <a:prstGeom prst="rect">
                <a:avLst/>
              </a:prstGeom>
              <a:noFill/>
            </p:spPr>
            <p:txBody>
              <a:bodyPr wrap="square" rtlCol="0">
                <a:spAutoFit/>
              </a:bodyPr>
              <a:lstStyle/>
              <a:p>
                <a:r>
                  <a:rPr lang="en-US" altLang="zh-CN" sz="2200" b="1" dirty="0">
                    <a:solidFill>
                      <a:srgbClr val="0000FF"/>
                    </a:solidFill>
                    <a:latin typeface="Times New Roman" panose="02020603050405020304" pitchFamily="18" charset="0"/>
                    <a:cs typeface="Times New Roman" panose="02020603050405020304" pitchFamily="18" charset="0"/>
                  </a:rPr>
                  <a:t>(L1)</a:t>
                </a:r>
                <a:endParaRPr lang="zh-CN" altLang="en-US" sz="2200" b="1" dirty="0">
                  <a:solidFill>
                    <a:srgbClr val="0000FF"/>
                  </a:solidFill>
                  <a:latin typeface="Times New Roman" panose="02020603050405020304" pitchFamily="18" charset="0"/>
                  <a:cs typeface="Times New Roman" panose="02020603050405020304" pitchFamily="18" charset="0"/>
                </a:endParaRPr>
              </a:p>
            </p:txBody>
          </p:sp>
          <p:sp>
            <p:nvSpPr>
              <p:cNvPr id="170" name="文本框 169"/>
              <p:cNvSpPr txBox="1"/>
              <p:nvPr/>
            </p:nvSpPr>
            <p:spPr>
              <a:xfrm>
                <a:off x="2485672" y="2728024"/>
                <a:ext cx="784509" cy="430887"/>
              </a:xfrm>
              <a:prstGeom prst="rect">
                <a:avLst/>
              </a:prstGeom>
              <a:noFill/>
            </p:spPr>
            <p:txBody>
              <a:bodyPr wrap="square" rtlCol="0">
                <a:spAutoFit/>
              </a:bodyPr>
              <a:lstStyle/>
              <a:p>
                <a:r>
                  <a:rPr lang="en-US" altLang="zh-CN" sz="2200" b="1" dirty="0">
                    <a:solidFill>
                      <a:srgbClr val="0000FF"/>
                    </a:solidFill>
                    <a:latin typeface="Times New Roman" panose="02020603050405020304" pitchFamily="18" charset="0"/>
                    <a:cs typeface="Times New Roman" panose="02020603050405020304" pitchFamily="18" charset="0"/>
                  </a:rPr>
                  <a:t>(L2)</a:t>
                </a:r>
                <a:endParaRPr lang="zh-CN" altLang="en-US" sz="2200" b="1" dirty="0">
                  <a:solidFill>
                    <a:srgbClr val="0000FF"/>
                  </a:solidFill>
                  <a:latin typeface="Times New Roman" panose="02020603050405020304" pitchFamily="18" charset="0"/>
                  <a:cs typeface="Times New Roman" panose="02020603050405020304" pitchFamily="18" charset="0"/>
                </a:endParaRPr>
              </a:p>
            </p:txBody>
          </p:sp>
          <p:sp>
            <p:nvSpPr>
              <p:cNvPr id="171" name="文本框 170"/>
              <p:cNvSpPr txBox="1"/>
              <p:nvPr/>
            </p:nvSpPr>
            <p:spPr>
              <a:xfrm>
                <a:off x="857229" y="3185258"/>
                <a:ext cx="784509" cy="430887"/>
              </a:xfrm>
              <a:prstGeom prst="rect">
                <a:avLst/>
              </a:prstGeom>
              <a:noFill/>
            </p:spPr>
            <p:txBody>
              <a:bodyPr wrap="square" rtlCol="0">
                <a:spAutoFit/>
              </a:bodyPr>
              <a:lstStyle/>
              <a:p>
                <a:r>
                  <a:rPr lang="en-US" altLang="zh-CN" sz="2200" b="1" dirty="0">
                    <a:solidFill>
                      <a:srgbClr val="0000FF"/>
                    </a:solidFill>
                    <a:latin typeface="Times New Roman" panose="02020603050405020304" pitchFamily="18" charset="0"/>
                    <a:cs typeface="Times New Roman" panose="02020603050405020304" pitchFamily="18" charset="0"/>
                  </a:rPr>
                  <a:t>(L3)</a:t>
                </a:r>
                <a:endParaRPr lang="zh-CN" altLang="en-US" sz="2200" b="1" dirty="0">
                  <a:solidFill>
                    <a:srgbClr val="0000FF"/>
                  </a:solidFill>
                  <a:latin typeface="Times New Roman" panose="02020603050405020304" pitchFamily="18" charset="0"/>
                  <a:cs typeface="Times New Roman" panose="02020603050405020304" pitchFamily="18" charset="0"/>
                </a:endParaRPr>
              </a:p>
            </p:txBody>
          </p:sp>
          <p:sp>
            <p:nvSpPr>
              <p:cNvPr id="172" name="Line 22"/>
              <p:cNvSpPr>
                <a:spLocks noChangeShapeType="1"/>
              </p:cNvSpPr>
              <p:nvPr/>
            </p:nvSpPr>
            <p:spPr bwMode="auto">
              <a:xfrm>
                <a:off x="3244850" y="1359599"/>
                <a:ext cx="503238"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73" name="Line 22"/>
              <p:cNvSpPr>
                <a:spLocks noChangeShapeType="1"/>
              </p:cNvSpPr>
              <p:nvPr/>
            </p:nvSpPr>
            <p:spPr bwMode="auto">
              <a:xfrm>
                <a:off x="3244850" y="3498303"/>
                <a:ext cx="503238"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74" name="矩形 173"/>
                  <p:cNvSpPr/>
                  <p:nvPr/>
                </p:nvSpPr>
                <p:spPr>
                  <a:xfrm>
                    <a:off x="3650832" y="2683443"/>
                    <a:ext cx="535659"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smtClean="0">
                                  <a:solidFill>
                                    <a:srgbClr val="FF0000"/>
                                  </a:solidFill>
                                  <a:latin typeface="Cambria Math" panose="02040503050406030204" pitchFamily="18" charset="0"/>
                                </a:rPr>
                                <m:t>𝟐</m:t>
                              </m:r>
                            </m:sub>
                          </m:sSub>
                        </m:oMath>
                      </m:oMathPara>
                    </a14:m>
                    <a:endParaRPr lang="zh-CN" altLang="en-US" sz="2400" dirty="0"/>
                  </a:p>
                </p:txBody>
              </p:sp>
            </mc:Choice>
            <mc:Fallback xmlns="">
              <p:sp>
                <p:nvSpPr>
                  <p:cNvPr id="174" name="矩形 173"/>
                  <p:cNvSpPr>
                    <a:spLocks noRot="1" noChangeAspect="1" noMove="1" noResize="1" noEditPoints="1" noAdjustHandles="1" noChangeArrowheads="1" noChangeShapeType="1" noTextEdit="1"/>
                  </p:cNvSpPr>
                  <p:nvPr/>
                </p:nvSpPr>
                <p:spPr>
                  <a:xfrm>
                    <a:off x="3650832" y="2683443"/>
                    <a:ext cx="535659" cy="473206"/>
                  </a:xfrm>
                  <a:prstGeom prst="rect">
                    <a:avLst/>
                  </a:prstGeom>
                  <a:blipFill rotWithShape="1">
                    <a:blip r:embed="rId4"/>
                    <a:stretch>
                      <a:fillRect t="-3846" b="-256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75" name="矩形 174"/>
                  <p:cNvSpPr/>
                  <p:nvPr/>
                </p:nvSpPr>
                <p:spPr>
                  <a:xfrm>
                    <a:off x="3670678" y="3149102"/>
                    <a:ext cx="535659"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smtClean="0">
                                  <a:solidFill>
                                    <a:srgbClr val="FF0000"/>
                                  </a:solidFill>
                                  <a:latin typeface="Cambria Math" panose="02040503050406030204" pitchFamily="18" charset="0"/>
                                </a:rPr>
                                <m:t>𝟑</m:t>
                              </m:r>
                            </m:sub>
                          </m:sSub>
                        </m:oMath>
                      </m:oMathPara>
                    </a14:m>
                    <a:endParaRPr lang="zh-CN" altLang="en-US" sz="2400" dirty="0"/>
                  </a:p>
                </p:txBody>
              </p:sp>
            </mc:Choice>
            <mc:Fallback xmlns="">
              <p:sp>
                <p:nvSpPr>
                  <p:cNvPr id="175" name="矩形 174"/>
                  <p:cNvSpPr>
                    <a:spLocks noRot="1" noChangeAspect="1" noMove="1" noResize="1" noEditPoints="1" noAdjustHandles="1" noChangeArrowheads="1" noChangeShapeType="1" noTextEdit="1"/>
                  </p:cNvSpPr>
                  <p:nvPr/>
                </p:nvSpPr>
                <p:spPr>
                  <a:xfrm>
                    <a:off x="3670678" y="3149102"/>
                    <a:ext cx="535659" cy="473206"/>
                  </a:xfrm>
                  <a:prstGeom prst="rect">
                    <a:avLst/>
                  </a:prstGeom>
                  <a:blipFill rotWithShape="1">
                    <a:blip r:embed="rId5"/>
                    <a:stretch>
                      <a:fillRect t="-3896" b="-25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76" name="矩形 175"/>
                  <p:cNvSpPr/>
                  <p:nvPr/>
                </p:nvSpPr>
                <p:spPr>
                  <a:xfrm>
                    <a:off x="1401527" y="2701037"/>
                    <a:ext cx="625428"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𝑼</m:t>
                                  </m:r>
                                </m:e>
                              </m:acc>
                            </m:e>
                            <m:sub>
                              <m:r>
                                <a:rPr lang="en-US" altLang="zh-CN" sz="2400" b="1" i="1" smtClean="0">
                                  <a:solidFill>
                                    <a:srgbClr val="FF0000"/>
                                  </a:solidFill>
                                  <a:latin typeface="Cambria Math" panose="02040503050406030204" pitchFamily="18" charset="0"/>
                                </a:rPr>
                                <m:t>𝟐</m:t>
                              </m:r>
                            </m:sub>
                          </m:sSub>
                        </m:oMath>
                      </m:oMathPara>
                    </a14:m>
                    <a:endParaRPr lang="zh-CN" altLang="en-US" sz="2400" dirty="0"/>
                  </a:p>
                </p:txBody>
              </p:sp>
            </mc:Choice>
            <mc:Fallback xmlns="">
              <p:sp>
                <p:nvSpPr>
                  <p:cNvPr id="176" name="矩形 175"/>
                  <p:cNvSpPr>
                    <a:spLocks noRot="1" noChangeAspect="1" noMove="1" noResize="1" noEditPoints="1" noAdjustHandles="1" noChangeArrowheads="1" noChangeShapeType="1" noTextEdit="1"/>
                  </p:cNvSpPr>
                  <p:nvPr/>
                </p:nvSpPr>
                <p:spPr>
                  <a:xfrm>
                    <a:off x="1401527" y="2701037"/>
                    <a:ext cx="625428" cy="473206"/>
                  </a:xfrm>
                  <a:prstGeom prst="rect">
                    <a:avLst/>
                  </a:prstGeom>
                  <a:blipFill rotWithShape="1">
                    <a:blip r:embed="rId6"/>
                    <a:stretch>
                      <a:fillRect t="-3846" b="-256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77" name="矩形 176"/>
                  <p:cNvSpPr/>
                  <p:nvPr/>
                </p:nvSpPr>
                <p:spPr>
                  <a:xfrm>
                    <a:off x="474306" y="2139773"/>
                    <a:ext cx="625428"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𝑼</m:t>
                                  </m:r>
                                </m:e>
                              </m:acc>
                            </m:e>
                            <m:sub>
                              <m:r>
                                <a:rPr lang="en-US" altLang="zh-CN" sz="2400" b="1" i="1" smtClean="0">
                                  <a:solidFill>
                                    <a:srgbClr val="FF0000"/>
                                  </a:solidFill>
                                  <a:latin typeface="Cambria Math" panose="02040503050406030204" pitchFamily="18" charset="0"/>
                                </a:rPr>
                                <m:t>𝟑</m:t>
                              </m:r>
                            </m:sub>
                          </m:sSub>
                        </m:oMath>
                      </m:oMathPara>
                    </a14:m>
                    <a:endParaRPr lang="zh-CN" altLang="en-US" sz="2400" dirty="0"/>
                  </a:p>
                </p:txBody>
              </p:sp>
            </mc:Choice>
            <mc:Fallback xmlns="">
              <p:sp>
                <p:nvSpPr>
                  <p:cNvPr id="177" name="矩形 176"/>
                  <p:cNvSpPr>
                    <a:spLocks noRot="1" noChangeAspect="1" noMove="1" noResize="1" noEditPoints="1" noAdjustHandles="1" noChangeArrowheads="1" noChangeShapeType="1" noTextEdit="1"/>
                  </p:cNvSpPr>
                  <p:nvPr/>
                </p:nvSpPr>
                <p:spPr>
                  <a:xfrm>
                    <a:off x="474306" y="2139773"/>
                    <a:ext cx="625428" cy="473206"/>
                  </a:xfrm>
                  <a:prstGeom prst="rect">
                    <a:avLst/>
                  </a:prstGeom>
                  <a:blipFill rotWithShape="1">
                    <a:blip r:embed="rId7"/>
                    <a:stretch>
                      <a:fillRect t="-3846" b="-256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78" name="文本框 177"/>
                  <p:cNvSpPr txBox="1"/>
                  <p:nvPr/>
                </p:nvSpPr>
                <p:spPr>
                  <a:xfrm flipH="1">
                    <a:off x="5271941" y="1326191"/>
                    <a:ext cx="777556" cy="47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𝟏</m:t>
                              </m:r>
                              <m:r>
                                <a:rPr lang="en-US" altLang="zh-CN" sz="2400" b="1" i="1">
                                  <a:solidFill>
                                    <a:srgbClr val="0000FF"/>
                                  </a:solidFill>
                                  <a:latin typeface="Cambria Math" panose="02040503050406030204" pitchFamily="18" charset="0"/>
                                </a:rPr>
                                <m:t>𝟐</m:t>
                              </m:r>
                            </m:sub>
                          </m:sSub>
                        </m:oMath>
                      </m:oMathPara>
                    </a14:m>
                    <a:endParaRPr lang="zh-CN" altLang="en-US" sz="2400" b="1" dirty="0">
                      <a:solidFill>
                        <a:srgbClr val="0000FF"/>
                      </a:solidFill>
                    </a:endParaRPr>
                  </a:p>
                </p:txBody>
              </p:sp>
            </mc:Choice>
            <mc:Fallback xmlns="">
              <p:sp>
                <p:nvSpPr>
                  <p:cNvPr id="178" name="文本框 177"/>
                  <p:cNvSpPr txBox="1">
                    <a:spLocks noRot="1" noChangeAspect="1" noMove="1" noResize="1" noEditPoints="1" noAdjustHandles="1" noChangeArrowheads="1" noChangeShapeType="1" noTextEdit="1"/>
                  </p:cNvSpPr>
                  <p:nvPr/>
                </p:nvSpPr>
                <p:spPr>
                  <a:xfrm flipH="1">
                    <a:off x="5271941" y="1326191"/>
                    <a:ext cx="777556" cy="473206"/>
                  </a:xfrm>
                  <a:prstGeom prst="rect">
                    <a:avLst/>
                  </a:prstGeom>
                  <a:blipFill rotWithShape="1">
                    <a:blip r:embed="rId8"/>
                    <a:stretch>
                      <a:fillRect t="-3896" b="-25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79" name="文本框 178"/>
                  <p:cNvSpPr txBox="1"/>
                  <p:nvPr/>
                </p:nvSpPr>
                <p:spPr>
                  <a:xfrm flipH="1">
                    <a:off x="3989706" y="2074573"/>
                    <a:ext cx="777556" cy="47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𝟑</m:t>
                              </m:r>
                              <m:r>
                                <a:rPr lang="en-US" altLang="zh-CN" sz="2400" b="1" i="1">
                                  <a:solidFill>
                                    <a:srgbClr val="0000FF"/>
                                  </a:solidFill>
                                  <a:latin typeface="Cambria Math" panose="02040503050406030204" pitchFamily="18" charset="0"/>
                                </a:rPr>
                                <m:t>𝟏</m:t>
                              </m:r>
                            </m:sub>
                          </m:sSub>
                        </m:oMath>
                      </m:oMathPara>
                    </a14:m>
                    <a:endParaRPr lang="zh-CN" altLang="en-US" sz="2400" b="1" dirty="0">
                      <a:solidFill>
                        <a:srgbClr val="0000FF"/>
                      </a:solidFill>
                    </a:endParaRPr>
                  </a:p>
                </p:txBody>
              </p:sp>
            </mc:Choice>
            <mc:Fallback xmlns="">
              <p:sp>
                <p:nvSpPr>
                  <p:cNvPr id="179" name="文本框 178"/>
                  <p:cNvSpPr txBox="1">
                    <a:spLocks noRot="1" noChangeAspect="1" noMove="1" noResize="1" noEditPoints="1" noAdjustHandles="1" noChangeArrowheads="1" noChangeShapeType="1" noTextEdit="1"/>
                  </p:cNvSpPr>
                  <p:nvPr/>
                </p:nvSpPr>
                <p:spPr>
                  <a:xfrm flipH="1">
                    <a:off x="3989706" y="2074573"/>
                    <a:ext cx="777556" cy="473206"/>
                  </a:xfrm>
                  <a:prstGeom prst="rect">
                    <a:avLst/>
                  </a:prstGeom>
                  <a:blipFill rotWithShape="1">
                    <a:blip r:embed="rId9"/>
                    <a:stretch>
                      <a:fillRect t="-3846" b="-256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80" name="文本框 179"/>
                  <p:cNvSpPr txBox="1"/>
                  <p:nvPr/>
                </p:nvSpPr>
                <p:spPr>
                  <a:xfrm flipH="1">
                    <a:off x="5282882" y="2740660"/>
                    <a:ext cx="777556" cy="47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𝟐</m:t>
                              </m:r>
                              <m:r>
                                <a:rPr lang="en-US" altLang="zh-CN" sz="2400" b="1" i="1">
                                  <a:solidFill>
                                    <a:srgbClr val="0000FF"/>
                                  </a:solidFill>
                                  <a:latin typeface="Cambria Math" panose="02040503050406030204" pitchFamily="18" charset="0"/>
                                </a:rPr>
                                <m:t>𝟑</m:t>
                              </m:r>
                            </m:sub>
                          </m:sSub>
                        </m:oMath>
                      </m:oMathPara>
                    </a14:m>
                    <a:endParaRPr lang="zh-CN" altLang="en-US" sz="2400" b="1" dirty="0">
                      <a:solidFill>
                        <a:srgbClr val="0000FF"/>
                      </a:solidFill>
                    </a:endParaRPr>
                  </a:p>
                </p:txBody>
              </p:sp>
            </mc:Choice>
            <mc:Fallback xmlns="">
              <p:sp>
                <p:nvSpPr>
                  <p:cNvPr id="180" name="文本框 179"/>
                  <p:cNvSpPr txBox="1">
                    <a:spLocks noRot="1" noChangeAspect="1" noMove="1" noResize="1" noEditPoints="1" noAdjustHandles="1" noChangeArrowheads="1" noChangeShapeType="1" noTextEdit="1"/>
                  </p:cNvSpPr>
                  <p:nvPr/>
                </p:nvSpPr>
                <p:spPr>
                  <a:xfrm flipH="1">
                    <a:off x="5282882" y="2740660"/>
                    <a:ext cx="777556" cy="473206"/>
                  </a:xfrm>
                  <a:prstGeom prst="rect">
                    <a:avLst/>
                  </a:prstGeom>
                  <a:blipFill rotWithShape="1">
                    <a:blip r:embed="rId10"/>
                    <a:stretch>
                      <a:fillRect t="-3896" b="-2597"/>
                    </a:stretch>
                  </a:blipFill>
                </p:spPr>
                <p:txBody>
                  <a:bodyPr/>
                  <a:lstStyle/>
                  <a:p>
                    <a:r>
                      <a:rPr lang="zh-CN" altLang="en-US">
                        <a:noFill/>
                      </a:rPr>
                      <a:t> </a:t>
                    </a:r>
                    <a:endParaRPr lang="zh-CN" altLang="en-US">
                      <a:noFill/>
                    </a:endParaRPr>
                  </a:p>
                </p:txBody>
              </p:sp>
            </mc:Fallback>
          </mc:AlternateContent>
        </p:grpSp>
      </p:grpSp>
      <p:sp>
        <p:nvSpPr>
          <p:cNvPr id="47" name="文本框 46"/>
          <p:cNvSpPr txBox="1"/>
          <p:nvPr/>
        </p:nvSpPr>
        <p:spPr>
          <a:xfrm>
            <a:off x="6234259" y="2207742"/>
            <a:ext cx="3587842" cy="461665"/>
          </a:xfrm>
          <a:prstGeom prst="rect">
            <a:avLst/>
          </a:prstGeom>
          <a:noFill/>
        </p:spPr>
        <p:txBody>
          <a:bodyPr wrap="none" rtlCol="0">
            <a:spAutoFit/>
          </a:bodyPr>
          <a:lstStyle/>
          <a:p>
            <a:r>
              <a:rPr lang="zh-CN" altLang="en-US" sz="2400" b="1" dirty="0">
                <a:solidFill>
                  <a:srgbClr val="0070C0"/>
                </a:solidFill>
                <a:latin typeface="仿宋" panose="02010609060101010101" pitchFamily="49" charset="-122"/>
                <a:ea typeface="仿宋" panose="02010609060101010101" pitchFamily="49" charset="-122"/>
              </a:rPr>
              <a:t>设对称三相电源相电压：</a:t>
            </a:r>
          </a:p>
        </p:txBody>
      </p:sp>
      <p:sp>
        <p:nvSpPr>
          <p:cNvPr id="181" name="文本框 180"/>
          <p:cNvSpPr txBox="1"/>
          <p:nvPr/>
        </p:nvSpPr>
        <p:spPr>
          <a:xfrm>
            <a:off x="233424" y="3877807"/>
            <a:ext cx="4515980" cy="461665"/>
          </a:xfrm>
          <a:prstGeom prst="rect">
            <a:avLst/>
          </a:prstGeom>
          <a:noFill/>
        </p:spPr>
        <p:txBody>
          <a:bodyPr wrap="none" rtlCol="0">
            <a:spAutoFit/>
          </a:bodyPr>
          <a:lstStyle/>
          <a:p>
            <a:r>
              <a:rPr lang="zh-CN" altLang="en-US" sz="2400" b="1" dirty="0">
                <a:solidFill>
                  <a:srgbClr val="7030A0"/>
                </a:solidFill>
                <a:latin typeface="仿宋" panose="02010609060101010101" pitchFamily="49" charset="-122"/>
                <a:ea typeface="仿宋" panose="02010609060101010101" pitchFamily="49" charset="-122"/>
              </a:rPr>
              <a:t>则电源线电压（负载相电压）：</a:t>
            </a:r>
          </a:p>
        </p:txBody>
      </p:sp>
      <p:pic>
        <p:nvPicPr>
          <p:cNvPr id="56" name="图片 55"/>
          <p:cNvPicPr>
            <a:picLocks noChangeAspect="1"/>
          </p:cNvPicPr>
          <p:nvPr/>
        </p:nvPicPr>
        <p:blipFill>
          <a:blip r:embed="rId11"/>
          <a:stretch>
            <a:fillRect/>
          </a:stretch>
        </p:blipFill>
        <p:spPr>
          <a:xfrm>
            <a:off x="9648258" y="2308924"/>
            <a:ext cx="2200275" cy="1695450"/>
          </a:xfrm>
          <a:prstGeom prst="rect">
            <a:avLst/>
          </a:prstGeom>
        </p:spPr>
      </p:pic>
      <p:grpSp>
        <p:nvGrpSpPr>
          <p:cNvPr id="8" name="组合 7"/>
          <p:cNvGrpSpPr/>
          <p:nvPr/>
        </p:nvGrpSpPr>
        <p:grpSpPr>
          <a:xfrm>
            <a:off x="5089475" y="4426702"/>
            <a:ext cx="2867583" cy="2123656"/>
            <a:chOff x="5089475" y="4426702"/>
            <a:chExt cx="2867583" cy="2123656"/>
          </a:xfrm>
        </p:grpSpPr>
        <p:grpSp>
          <p:nvGrpSpPr>
            <p:cNvPr id="182" name="组合 181"/>
            <p:cNvGrpSpPr/>
            <p:nvPr/>
          </p:nvGrpSpPr>
          <p:grpSpPr>
            <a:xfrm>
              <a:off x="5260352" y="4426702"/>
              <a:ext cx="2696706" cy="2123656"/>
              <a:chOff x="4286541" y="917979"/>
              <a:chExt cx="2696706" cy="2123656"/>
            </a:xfrm>
          </p:grpSpPr>
          <mc:AlternateContent xmlns:mc="http://schemas.openxmlformats.org/markup-compatibility/2006" xmlns:a14="http://schemas.microsoft.com/office/drawing/2010/main">
            <mc:Choice Requires="a14">
              <p:sp>
                <p:nvSpPr>
                  <p:cNvPr id="183" name="矩形 182"/>
                  <p:cNvSpPr/>
                  <p:nvPr/>
                </p:nvSpPr>
                <p:spPr>
                  <a:xfrm>
                    <a:off x="4345035" y="917979"/>
                    <a:ext cx="2502993" cy="732060"/>
                  </a:xfrm>
                  <a:prstGeom prst="rect">
                    <a:avLst/>
                  </a:prstGeom>
                </p:spPr>
                <p:txBody>
                  <a:bodyPr wrap="none">
                    <a:spAutoFit/>
                  </a:bodyPr>
                  <a:lstStyle/>
                  <a:p>
                    <a14:m>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𝟏</m:t>
                            </m:r>
                            <m:r>
                              <a:rPr lang="en-US" altLang="zh-CN" sz="2400" b="1" i="1" smtClean="0">
                                <a:solidFill>
                                  <a:srgbClr val="0000FF"/>
                                </a:solidFill>
                                <a:latin typeface="Cambria Math" panose="02040503050406030204" pitchFamily="18" charset="0"/>
                              </a:rPr>
                              <m:t>𝟐</m:t>
                            </m:r>
                          </m:sub>
                        </m:sSub>
                        <m:r>
                          <a:rPr lang="en-US" altLang="zh-CN" sz="2400" b="1" i="1">
                            <a:solidFill>
                              <a:srgbClr val="0000FF"/>
                            </a:solidFill>
                            <a:latin typeface="Cambria Math" panose="02040503050406030204" pitchFamily="18" charset="0"/>
                          </a:rPr>
                          <m:t>=</m:t>
                        </m:r>
                        <m:f>
                          <m:fPr>
                            <m:ctrlPr>
                              <a:rPr lang="en-US" altLang="zh-CN" sz="2400" b="1" i="1" smtClean="0">
                                <a:solidFill>
                                  <a:srgbClr val="0000FF"/>
                                </a:solidFill>
                                <a:latin typeface="Cambria Math" panose="02040503050406030204" pitchFamily="18" charset="0"/>
                              </a:rPr>
                            </m:ctrlPr>
                          </m:fPr>
                          <m:num>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𝑼</m:t>
                                    </m:r>
                                  </m:e>
                                </m:acc>
                              </m:e>
                              <m:sub>
                                <m:r>
                                  <a:rPr lang="en-US" altLang="zh-CN" sz="2400" b="1" i="1">
                                    <a:solidFill>
                                      <a:srgbClr val="0000FF"/>
                                    </a:solidFill>
                                    <a:latin typeface="Cambria Math" panose="02040503050406030204" pitchFamily="18" charset="0"/>
                                  </a:rPr>
                                  <m:t>1</m:t>
                                </m:r>
                                <m:r>
                                  <a:rPr lang="en-US" altLang="zh-CN" sz="2400" b="1" i="1" smtClean="0">
                                    <a:solidFill>
                                      <a:srgbClr val="0000FF"/>
                                    </a:solidFill>
                                    <a:latin typeface="Cambria Math" panose="02040503050406030204" pitchFamily="18" charset="0"/>
                                  </a:rPr>
                                  <m:t>2</m:t>
                                </m:r>
                              </m:sub>
                            </m:sSub>
                          </m:num>
                          <m:den>
                            <m:r>
                              <a:rPr lang="en-US" altLang="zh-CN" sz="2400" b="1" i="1">
                                <a:solidFill>
                                  <a:srgbClr val="0000FF"/>
                                </a:solidFill>
                                <a:latin typeface="Cambria Math" panose="02040503050406030204" pitchFamily="18" charset="0"/>
                              </a:rPr>
                              <m:t>𝒁</m:t>
                            </m:r>
                          </m:den>
                        </m:f>
                      </m:oMath>
                    </a14:m>
                    <a:r>
                      <a:rPr lang="en-US" altLang="zh-CN" sz="2400" dirty="0"/>
                      <a:t>=</a:t>
                    </a:r>
                    <a14:m>
                      <m:oMath xmlns:m="http://schemas.openxmlformats.org/officeDocument/2006/math">
                        <m:f>
                          <m:fPr>
                            <m:ctrlPr>
                              <a:rPr lang="en-US" altLang="zh-CN" sz="2400" b="1" i="1">
                                <a:solidFill>
                                  <a:srgbClr val="0000FF"/>
                                </a:solidFill>
                                <a:latin typeface="Cambria Math" panose="02040503050406030204" pitchFamily="18" charset="0"/>
                              </a:rPr>
                            </m:ctrlPr>
                          </m:fPr>
                          <m:num>
                            <m:rad>
                              <m:radPr>
                                <m:degHide m:val="on"/>
                                <m:ctrlPr>
                                  <a:rPr lang="en-US" altLang="zh-CN" sz="2400" b="1" i="1">
                                    <a:solidFill>
                                      <a:srgbClr val="0000FF"/>
                                    </a:solidFill>
                                    <a:latin typeface="Cambria Math" panose="02040503050406030204" pitchFamily="18" charset="0"/>
                                    <a:ea typeface="仿宋" panose="02010609060101010101" pitchFamily="49" charset="-122"/>
                                  </a:rPr>
                                </m:ctrlPr>
                              </m:radPr>
                              <m:deg/>
                              <m:e>
                                <m:r>
                                  <a:rPr lang="en-US" altLang="zh-CN" sz="2400" b="1" i="1">
                                    <a:solidFill>
                                      <a:srgbClr val="0000FF"/>
                                    </a:solidFill>
                                    <a:latin typeface="Cambria Math" panose="02040503050406030204" pitchFamily="18" charset="0"/>
                                    <a:ea typeface="仿宋" panose="02010609060101010101" pitchFamily="49" charset="-122"/>
                                  </a:rPr>
                                  <m:t>𝟑</m:t>
                                </m:r>
                              </m:e>
                            </m:rad>
                            <m:r>
                              <a:rPr lang="en-US" altLang="zh-CN" sz="2400" b="1" i="1">
                                <a:solidFill>
                                  <a:srgbClr val="0000FF"/>
                                </a:solidFill>
                                <a:latin typeface="Cambria Math" panose="02040503050406030204" pitchFamily="18" charset="0"/>
                                <a:ea typeface="仿宋" panose="02010609060101010101" pitchFamily="49" charset="-122"/>
                              </a:rPr>
                              <m:t>𝑼</m:t>
                            </m:r>
                            <m:sSup>
                              <m:sSupPr>
                                <m:ctrlPr>
                                  <a:rPr lang="en-US" altLang="zh-CN" sz="2400" b="1" i="1">
                                    <a:solidFill>
                                      <a:srgbClr val="0000FF"/>
                                    </a:solidFill>
                                    <a:latin typeface="Cambria Math" panose="02040503050406030204" pitchFamily="18" charset="0"/>
                                    <a:ea typeface="仿宋" panose="02010609060101010101" pitchFamily="49" charset="-122"/>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仿宋" panose="02010609060101010101" pitchFamily="49" charset="-122"/>
                                  </a:rPr>
                                  <m:t>𝟑𝟎</m:t>
                                </m:r>
                              </m:e>
                              <m:sup>
                                <m:r>
                                  <a:rPr lang="en-US" altLang="zh-CN" sz="2400" b="1" i="1">
                                    <a:solidFill>
                                      <a:srgbClr val="0000FF"/>
                                    </a:solidFill>
                                    <a:latin typeface="Cambria Math" panose="02040503050406030204" pitchFamily="18" charset="0"/>
                                    <a:ea typeface="Cambria Math" panose="02040503050406030204" pitchFamily="18" charset="0"/>
                                  </a:rPr>
                                  <m:t>∘</m:t>
                                </m:r>
                              </m:sup>
                            </m:sSup>
                          </m:num>
                          <m:den>
                            <m:d>
                              <m:dPr>
                                <m:begChr m:val="|"/>
                                <m:endChr m:val="|"/>
                                <m:ctrl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ctrlPr>
                              </m:dPr>
                              <m:e>
                                <m:r>
                                  <m:rPr>
                                    <m:sty m:val="p"/>
                                  </m:r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t>Z</m:t>
                                </m:r>
                              </m:e>
                            </m:d>
                            <m:r>
                              <a:rPr lang="en-US" altLang="zh-CN" sz="2400" b="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m:t>
                            </m:r>
                            <m:r>
                              <a:rPr lang="zh-CN" altLang="en-US"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𝛗</m:t>
                            </m:r>
                          </m:den>
                        </m:f>
                      </m:oMath>
                    </a14:m>
                    <a:endParaRPr lang="zh-CN" altLang="en-US" sz="2400" dirty="0"/>
                  </a:p>
                </p:txBody>
              </p:sp>
            </mc:Choice>
            <mc:Fallback xmlns="">
              <p:sp>
                <p:nvSpPr>
                  <p:cNvPr id="183" name="矩形 182"/>
                  <p:cNvSpPr>
                    <a:spLocks noRot="1" noChangeAspect="1" noMove="1" noResize="1" noEditPoints="1" noAdjustHandles="1" noChangeArrowheads="1" noChangeShapeType="1" noTextEdit="1"/>
                  </p:cNvSpPr>
                  <p:nvPr/>
                </p:nvSpPr>
                <p:spPr>
                  <a:xfrm>
                    <a:off x="4345035" y="917979"/>
                    <a:ext cx="2502993" cy="732060"/>
                  </a:xfrm>
                  <a:prstGeom prst="rect">
                    <a:avLst/>
                  </a:prstGeom>
                  <a:blipFill rotWithShape="1">
                    <a:blip r:embed="rId12"/>
                    <a:stretch>
                      <a:fillRect b="-16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84" name="矩形 183"/>
                  <p:cNvSpPr/>
                  <p:nvPr/>
                </p:nvSpPr>
                <p:spPr>
                  <a:xfrm>
                    <a:off x="4286541" y="1616098"/>
                    <a:ext cx="2661691" cy="732060"/>
                  </a:xfrm>
                  <a:prstGeom prst="rect">
                    <a:avLst/>
                  </a:prstGeom>
                </p:spPr>
                <p:txBody>
                  <a:bodyPr wrap="none">
                    <a:spAutoFit/>
                  </a:bodyPr>
                  <a:lstStyle/>
                  <a:p>
                    <a14:m>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𝟐</m:t>
                            </m:r>
                            <m:r>
                              <a:rPr lang="en-US" altLang="zh-CN" sz="2400" b="1" i="1">
                                <a:solidFill>
                                  <a:srgbClr val="0000FF"/>
                                </a:solidFill>
                                <a:latin typeface="Cambria Math" panose="02040503050406030204" pitchFamily="18" charset="0"/>
                              </a:rPr>
                              <m:t>3</m:t>
                            </m:r>
                          </m:sub>
                        </m:sSub>
                        <m:r>
                          <a:rPr lang="en-US" altLang="zh-CN" sz="2400" b="1" i="1">
                            <a:solidFill>
                              <a:srgbClr val="0000FF"/>
                            </a:solidFill>
                            <a:latin typeface="Cambria Math" panose="02040503050406030204" pitchFamily="18" charset="0"/>
                          </a:rPr>
                          <m:t>=</m:t>
                        </m:r>
                        <m:f>
                          <m:fPr>
                            <m:ctrlPr>
                              <a:rPr lang="en-US" altLang="zh-CN" sz="2400" b="1" i="1" smtClean="0">
                                <a:solidFill>
                                  <a:srgbClr val="0000FF"/>
                                </a:solidFill>
                                <a:latin typeface="Cambria Math" panose="02040503050406030204" pitchFamily="18" charset="0"/>
                              </a:rPr>
                            </m:ctrlPr>
                          </m:fPr>
                          <m:num>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𝑼</m:t>
                                    </m:r>
                                  </m:e>
                                </m:acc>
                              </m:e>
                              <m:sub>
                                <m:r>
                                  <a:rPr lang="en-US" altLang="zh-CN" sz="2400" b="1" i="1" smtClean="0">
                                    <a:solidFill>
                                      <a:srgbClr val="0000FF"/>
                                    </a:solidFill>
                                    <a:latin typeface="Cambria Math" panose="02040503050406030204" pitchFamily="18" charset="0"/>
                                  </a:rPr>
                                  <m:t>2</m:t>
                                </m:r>
                                <m:r>
                                  <a:rPr lang="en-US" altLang="zh-CN" sz="2400" b="1" i="1">
                                    <a:solidFill>
                                      <a:srgbClr val="0000FF"/>
                                    </a:solidFill>
                                    <a:latin typeface="Cambria Math" panose="02040503050406030204" pitchFamily="18" charset="0"/>
                                  </a:rPr>
                                  <m:t>3</m:t>
                                </m:r>
                              </m:sub>
                            </m:sSub>
                          </m:num>
                          <m:den>
                            <m:r>
                              <a:rPr lang="en-US" altLang="zh-CN" sz="2400" b="1" i="1">
                                <a:solidFill>
                                  <a:srgbClr val="0000FF"/>
                                </a:solidFill>
                                <a:latin typeface="Cambria Math" panose="02040503050406030204" pitchFamily="18" charset="0"/>
                              </a:rPr>
                              <m:t>𝒁</m:t>
                            </m:r>
                          </m:den>
                        </m:f>
                      </m:oMath>
                    </a14:m>
                    <a:r>
                      <a:rPr lang="en-US" altLang="zh-CN" sz="2400" dirty="0"/>
                      <a:t>=</a:t>
                    </a:r>
                    <a14:m>
                      <m:oMath xmlns:m="http://schemas.openxmlformats.org/officeDocument/2006/math">
                        <m:f>
                          <m:fPr>
                            <m:ctrlPr>
                              <a:rPr lang="en-US" altLang="zh-CN" sz="2400" b="1" i="1">
                                <a:solidFill>
                                  <a:srgbClr val="0000FF"/>
                                </a:solidFill>
                                <a:latin typeface="Cambria Math" panose="02040503050406030204" pitchFamily="18" charset="0"/>
                              </a:rPr>
                            </m:ctrlPr>
                          </m:fPr>
                          <m:num>
                            <m:rad>
                              <m:radPr>
                                <m:degHide m:val="on"/>
                                <m:ctrlPr>
                                  <a:rPr lang="en-US" altLang="zh-CN" sz="2400" b="1" i="1">
                                    <a:solidFill>
                                      <a:srgbClr val="0000FF"/>
                                    </a:solidFill>
                                    <a:latin typeface="Cambria Math" panose="02040503050406030204" pitchFamily="18" charset="0"/>
                                    <a:ea typeface="仿宋" panose="02010609060101010101" pitchFamily="49" charset="-122"/>
                                  </a:rPr>
                                </m:ctrlPr>
                              </m:radPr>
                              <m:deg/>
                              <m:e>
                                <m:r>
                                  <a:rPr lang="en-US" altLang="zh-CN" sz="2400" b="1" i="1">
                                    <a:solidFill>
                                      <a:srgbClr val="0000FF"/>
                                    </a:solidFill>
                                    <a:latin typeface="Cambria Math" panose="02040503050406030204" pitchFamily="18" charset="0"/>
                                    <a:ea typeface="仿宋" panose="02010609060101010101" pitchFamily="49" charset="-122"/>
                                  </a:rPr>
                                  <m:t>𝟑</m:t>
                                </m:r>
                              </m:e>
                            </m:rad>
                            <m:r>
                              <a:rPr lang="en-US" altLang="zh-CN" sz="2400" b="1" i="1">
                                <a:solidFill>
                                  <a:srgbClr val="0000FF"/>
                                </a:solidFill>
                                <a:latin typeface="Cambria Math" panose="02040503050406030204" pitchFamily="18" charset="0"/>
                                <a:ea typeface="仿宋" panose="02010609060101010101" pitchFamily="49" charset="-122"/>
                              </a:rPr>
                              <m:t>𝑼</m:t>
                            </m:r>
                            <m:sSup>
                              <m:sSupPr>
                                <m:ctrlPr>
                                  <a:rPr lang="en-US" altLang="zh-CN" sz="2400" b="1" i="1">
                                    <a:solidFill>
                                      <a:srgbClr val="0000FF"/>
                                    </a:solidFill>
                                    <a:latin typeface="Cambria Math" panose="02040503050406030204" pitchFamily="18" charset="0"/>
                                    <a:ea typeface="仿宋" panose="02010609060101010101" pitchFamily="49" charset="-122"/>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Cambria Math" panose="02040503050406030204" pitchFamily="18" charset="0"/>
                                  </a:rPr>
                                  <m:t>𝟗𝟎</m:t>
                                </m:r>
                              </m:e>
                              <m:sup>
                                <m:r>
                                  <a:rPr lang="en-US" altLang="zh-CN" sz="2400" b="1" i="1">
                                    <a:solidFill>
                                      <a:srgbClr val="0000FF"/>
                                    </a:solidFill>
                                    <a:latin typeface="Cambria Math" panose="02040503050406030204" pitchFamily="18" charset="0"/>
                                    <a:ea typeface="Cambria Math" panose="02040503050406030204" pitchFamily="18" charset="0"/>
                                  </a:rPr>
                                  <m:t>∘</m:t>
                                </m:r>
                              </m:sup>
                            </m:sSup>
                          </m:num>
                          <m:den>
                            <m:d>
                              <m:dPr>
                                <m:begChr m:val="|"/>
                                <m:endChr m:val="|"/>
                                <m:ctrl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ctrlPr>
                              </m:dPr>
                              <m:e>
                                <m:r>
                                  <m:rPr>
                                    <m:sty m:val="p"/>
                                  </m:r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t>Z</m:t>
                                </m:r>
                              </m:e>
                            </m:d>
                            <m:r>
                              <a:rPr lang="en-US" altLang="zh-CN" sz="2400" b="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m:t>
                            </m:r>
                            <m:r>
                              <a:rPr lang="zh-CN" altLang="en-US"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𝛗</m:t>
                            </m:r>
                          </m:den>
                        </m:f>
                      </m:oMath>
                    </a14:m>
                    <a:endParaRPr lang="zh-CN" altLang="en-US" sz="2400" dirty="0"/>
                  </a:p>
                </p:txBody>
              </p:sp>
            </mc:Choice>
            <mc:Fallback xmlns="">
              <p:sp>
                <p:nvSpPr>
                  <p:cNvPr id="184" name="矩形 183"/>
                  <p:cNvSpPr>
                    <a:spLocks noRot="1" noChangeAspect="1" noMove="1" noResize="1" noEditPoints="1" noAdjustHandles="1" noChangeArrowheads="1" noChangeShapeType="1" noTextEdit="1"/>
                  </p:cNvSpPr>
                  <p:nvPr/>
                </p:nvSpPr>
                <p:spPr>
                  <a:xfrm>
                    <a:off x="4286541" y="1616098"/>
                    <a:ext cx="2661691" cy="732060"/>
                  </a:xfrm>
                  <a:prstGeom prst="rect">
                    <a:avLst/>
                  </a:prstGeom>
                  <a:blipFill rotWithShape="1">
                    <a:blip r:embed="rId12"/>
                    <a:stretch>
                      <a:fillRect b="-166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85" name="矩形 184"/>
                  <p:cNvSpPr/>
                  <p:nvPr/>
                </p:nvSpPr>
                <p:spPr>
                  <a:xfrm>
                    <a:off x="4350410" y="2309575"/>
                    <a:ext cx="2632837" cy="732060"/>
                  </a:xfrm>
                  <a:prstGeom prst="rect">
                    <a:avLst/>
                  </a:prstGeom>
                </p:spPr>
                <p:txBody>
                  <a:bodyPr wrap="none">
                    <a:spAutoFit/>
                  </a:bodyPr>
                  <a:lstStyle/>
                  <a:p>
                    <a14:m>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3</m:t>
                            </m:r>
                            <m:r>
                              <a:rPr lang="en-US" altLang="zh-CN" sz="2400" b="1" i="1" smtClean="0">
                                <a:solidFill>
                                  <a:srgbClr val="0000FF"/>
                                </a:solidFill>
                                <a:latin typeface="Cambria Math" panose="02040503050406030204" pitchFamily="18" charset="0"/>
                              </a:rPr>
                              <m:t>𝟐</m:t>
                            </m:r>
                          </m:sub>
                        </m:sSub>
                        <m:r>
                          <a:rPr lang="en-US" altLang="zh-CN" sz="2400" b="1" i="1">
                            <a:solidFill>
                              <a:srgbClr val="0000FF"/>
                            </a:solidFill>
                            <a:latin typeface="Cambria Math" panose="02040503050406030204" pitchFamily="18" charset="0"/>
                          </a:rPr>
                          <m:t>=</m:t>
                        </m:r>
                        <m:f>
                          <m:fPr>
                            <m:ctrlPr>
                              <a:rPr lang="en-US" altLang="zh-CN" sz="2400" b="1" i="1" smtClean="0">
                                <a:solidFill>
                                  <a:srgbClr val="0000FF"/>
                                </a:solidFill>
                                <a:latin typeface="Cambria Math" panose="02040503050406030204" pitchFamily="18" charset="0"/>
                              </a:rPr>
                            </m:ctrlPr>
                          </m:fPr>
                          <m:num>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𝑼</m:t>
                                    </m:r>
                                  </m:e>
                                </m:acc>
                              </m:e>
                              <m:sub>
                                <m:r>
                                  <a:rPr lang="en-US" altLang="zh-CN" sz="2400" b="1" i="1">
                                    <a:solidFill>
                                      <a:srgbClr val="0000FF"/>
                                    </a:solidFill>
                                    <a:latin typeface="Cambria Math" panose="02040503050406030204" pitchFamily="18" charset="0"/>
                                  </a:rPr>
                                  <m:t>3</m:t>
                                </m:r>
                                <m:r>
                                  <a:rPr lang="en-US" altLang="zh-CN" sz="2400" b="1" i="1" smtClean="0">
                                    <a:solidFill>
                                      <a:srgbClr val="0000FF"/>
                                    </a:solidFill>
                                    <a:latin typeface="Cambria Math" panose="02040503050406030204" pitchFamily="18" charset="0"/>
                                  </a:rPr>
                                  <m:t>2</m:t>
                                </m:r>
                              </m:sub>
                            </m:sSub>
                          </m:num>
                          <m:den>
                            <m:r>
                              <a:rPr lang="en-US" altLang="zh-CN" sz="2400" b="1" i="1">
                                <a:solidFill>
                                  <a:srgbClr val="0000FF"/>
                                </a:solidFill>
                                <a:latin typeface="Cambria Math" panose="02040503050406030204" pitchFamily="18" charset="0"/>
                              </a:rPr>
                              <m:t>𝒁</m:t>
                            </m:r>
                          </m:den>
                        </m:f>
                      </m:oMath>
                    </a14:m>
                    <a:r>
                      <a:rPr lang="en-US" altLang="zh-CN" sz="2400" dirty="0"/>
                      <a:t>=</a:t>
                    </a:r>
                    <a14:m>
                      <m:oMath xmlns:m="http://schemas.openxmlformats.org/officeDocument/2006/math">
                        <m:f>
                          <m:fPr>
                            <m:ctrlPr>
                              <a:rPr lang="en-US" altLang="zh-CN" sz="2400" b="1" i="1">
                                <a:solidFill>
                                  <a:srgbClr val="0000FF"/>
                                </a:solidFill>
                                <a:latin typeface="Cambria Math" panose="02040503050406030204" pitchFamily="18" charset="0"/>
                              </a:rPr>
                            </m:ctrlPr>
                          </m:fPr>
                          <m:num>
                            <m:rad>
                              <m:radPr>
                                <m:degHide m:val="on"/>
                                <m:ctrlPr>
                                  <a:rPr lang="en-US" altLang="zh-CN" sz="2400" b="1" i="1">
                                    <a:solidFill>
                                      <a:srgbClr val="0000FF"/>
                                    </a:solidFill>
                                    <a:latin typeface="Cambria Math" panose="02040503050406030204" pitchFamily="18" charset="0"/>
                                    <a:ea typeface="仿宋" panose="02010609060101010101" pitchFamily="49" charset="-122"/>
                                  </a:rPr>
                                </m:ctrlPr>
                              </m:radPr>
                              <m:deg/>
                              <m:e>
                                <m:r>
                                  <a:rPr lang="en-US" altLang="zh-CN" sz="2400" b="1" i="1">
                                    <a:solidFill>
                                      <a:srgbClr val="0000FF"/>
                                    </a:solidFill>
                                    <a:latin typeface="Cambria Math" panose="02040503050406030204" pitchFamily="18" charset="0"/>
                                    <a:ea typeface="仿宋" panose="02010609060101010101" pitchFamily="49" charset="-122"/>
                                  </a:rPr>
                                  <m:t>𝟑</m:t>
                                </m:r>
                              </m:e>
                            </m:rad>
                            <m:r>
                              <a:rPr lang="en-US" altLang="zh-CN" sz="2400" b="1" i="1">
                                <a:solidFill>
                                  <a:srgbClr val="0000FF"/>
                                </a:solidFill>
                                <a:latin typeface="Cambria Math" panose="02040503050406030204" pitchFamily="18" charset="0"/>
                                <a:ea typeface="仿宋" panose="02010609060101010101" pitchFamily="49" charset="-122"/>
                              </a:rPr>
                              <m:t>𝑼</m:t>
                            </m:r>
                            <m:sSup>
                              <m:sSupPr>
                                <m:ctrlPr>
                                  <a:rPr lang="en-US" altLang="zh-CN" sz="2400" b="1" i="1">
                                    <a:solidFill>
                                      <a:srgbClr val="0000FF"/>
                                    </a:solidFill>
                                    <a:latin typeface="Cambria Math" panose="02040503050406030204" pitchFamily="18" charset="0"/>
                                    <a:ea typeface="仿宋" panose="02010609060101010101" pitchFamily="49" charset="-122"/>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Cambria Math" panose="02040503050406030204" pitchFamily="18" charset="0"/>
                                  </a:rPr>
                                  <m:t>𝟏𝟓𝟎</m:t>
                                </m:r>
                              </m:e>
                              <m:sup>
                                <m:r>
                                  <a:rPr lang="en-US" altLang="zh-CN" sz="2400" b="1" i="1">
                                    <a:solidFill>
                                      <a:srgbClr val="0000FF"/>
                                    </a:solidFill>
                                    <a:latin typeface="Cambria Math" panose="02040503050406030204" pitchFamily="18" charset="0"/>
                                    <a:ea typeface="Cambria Math" panose="02040503050406030204" pitchFamily="18" charset="0"/>
                                  </a:rPr>
                                  <m:t>∘</m:t>
                                </m:r>
                              </m:sup>
                            </m:sSup>
                          </m:num>
                          <m:den>
                            <m:d>
                              <m:dPr>
                                <m:begChr m:val="|"/>
                                <m:endChr m:val="|"/>
                                <m:ctrl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ctrlPr>
                              </m:dPr>
                              <m:e>
                                <m:r>
                                  <m:rPr>
                                    <m:sty m:val="p"/>
                                  </m:rPr>
                                  <a:rPr lang="en-US" altLang="zh-CN" sz="2400" b="1" i="1" dirty="0">
                                    <a:solidFill>
                                      <a:srgbClr val="0000FF"/>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t>Z</m:t>
                                </m:r>
                              </m:e>
                            </m:d>
                            <m:r>
                              <a:rPr lang="en-US" altLang="zh-CN" sz="2400" b="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m:t>
                            </m:r>
                            <m:r>
                              <a:rPr lang="zh-CN" altLang="en-US" sz="2400" b="1" i="1" dirty="0">
                                <a:solidFill>
                                  <a:srgbClr val="0000FF"/>
                                </a:solidFill>
                                <a:latin typeface="Cambria Math" panose="02040503050406030204" pitchFamily="18" charset="0"/>
                                <a:ea typeface="华文琥珀" panose="02010800040101010101" pitchFamily="2" charset="-122"/>
                                <a:cs typeface="Times New Roman" panose="02020603050405020304" pitchFamily="18" charset="0"/>
                              </a:rPr>
                              <m:t>𝛗</m:t>
                            </m:r>
                          </m:den>
                        </m:f>
                      </m:oMath>
                    </a14:m>
                    <a:endParaRPr lang="zh-CN" altLang="en-US" sz="2400" dirty="0"/>
                  </a:p>
                </p:txBody>
              </p:sp>
            </mc:Choice>
            <mc:Fallback xmlns="">
              <p:sp>
                <p:nvSpPr>
                  <p:cNvPr id="185" name="矩形 184"/>
                  <p:cNvSpPr>
                    <a:spLocks noRot="1" noChangeAspect="1" noMove="1" noResize="1" noEditPoints="1" noAdjustHandles="1" noChangeArrowheads="1" noChangeShapeType="1" noTextEdit="1"/>
                  </p:cNvSpPr>
                  <p:nvPr/>
                </p:nvSpPr>
                <p:spPr>
                  <a:xfrm>
                    <a:off x="4350410" y="2309575"/>
                    <a:ext cx="2632837" cy="732060"/>
                  </a:xfrm>
                  <a:prstGeom prst="rect">
                    <a:avLst/>
                  </a:prstGeom>
                  <a:blipFill rotWithShape="1">
                    <a:blip r:embed="rId12"/>
                    <a:stretch>
                      <a:fillRect b="-826"/>
                    </a:stretch>
                  </a:blipFill>
                </p:spPr>
                <p:txBody>
                  <a:bodyPr/>
                  <a:lstStyle/>
                  <a:p>
                    <a:r>
                      <a:rPr lang="zh-CN" altLang="en-US">
                        <a:noFill/>
                      </a:rPr>
                      <a:t> </a:t>
                    </a:r>
                    <a:endParaRPr lang="zh-CN" altLang="en-US">
                      <a:noFill/>
                    </a:endParaRPr>
                  </a:p>
                </p:txBody>
              </p:sp>
            </mc:Fallback>
          </mc:AlternateContent>
        </p:grpSp>
        <p:sp>
          <p:nvSpPr>
            <p:cNvPr id="192" name="AutoShape 88"/>
            <p:cNvSpPr/>
            <p:nvPr/>
          </p:nvSpPr>
          <p:spPr bwMode="auto">
            <a:xfrm rot="10753442">
              <a:off x="5089475" y="4652866"/>
              <a:ext cx="201712" cy="1440000"/>
            </a:xfrm>
            <a:prstGeom prst="rightBrace">
              <a:avLst>
                <a:gd name="adj1" fmla="val 110681"/>
                <a:gd name="adj2" fmla="val 50000"/>
              </a:avLst>
            </a:pr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sz="1600">
                <a:latin typeface="Times New Roman" panose="02020603050405020304" pitchFamily="18" charset="0"/>
              </a:endParaRPr>
            </a:p>
          </p:txBody>
        </p:sp>
      </p:grpSp>
      <p:grpSp>
        <p:nvGrpSpPr>
          <p:cNvPr id="9" name="组合 8"/>
          <p:cNvGrpSpPr/>
          <p:nvPr/>
        </p:nvGrpSpPr>
        <p:grpSpPr>
          <a:xfrm>
            <a:off x="8479915" y="4616256"/>
            <a:ext cx="2943317" cy="1424172"/>
            <a:chOff x="8479915" y="4616256"/>
            <a:chExt cx="2943317" cy="1424172"/>
          </a:xfrm>
        </p:grpSpPr>
        <p:sp>
          <p:nvSpPr>
            <p:cNvPr id="193" name="AutoShape 88"/>
            <p:cNvSpPr/>
            <p:nvPr/>
          </p:nvSpPr>
          <p:spPr bwMode="auto">
            <a:xfrm rot="10753442">
              <a:off x="8479915" y="4858955"/>
              <a:ext cx="167377" cy="1008000"/>
            </a:xfrm>
            <a:prstGeom prst="rightBrace">
              <a:avLst>
                <a:gd name="adj1" fmla="val 110681"/>
                <a:gd name="adj2" fmla="val 50000"/>
              </a:avLst>
            </a:prstGeom>
            <a:noFill/>
            <a:ln w="28575">
              <a:solidFill>
                <a:srgbClr val="C00000"/>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sz="16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95" name="矩形 194"/>
                <p:cNvSpPr/>
                <p:nvPr/>
              </p:nvSpPr>
              <p:spPr>
                <a:xfrm>
                  <a:off x="8635353" y="4616256"/>
                  <a:ext cx="2787879" cy="14241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en-US" altLang="zh-CN" sz="2400" b="1" i="1" smtClean="0">
                                <a:solidFill>
                                  <a:srgbClr val="C00000"/>
                                </a:solidFill>
                                <a:latin typeface="Cambria Math" panose="02040503050406030204" pitchFamily="18" charset="0"/>
                                <a:ea typeface="仿宋" panose="02010609060101010101" pitchFamily="49" charset="-122"/>
                              </a:rPr>
                            </m:ctrlPr>
                          </m:eqArrPr>
                          <m:e>
                            <m:sSub>
                              <m:sSubPr>
                                <m:ctrlPr>
                                  <a:rPr lang="en-US" altLang="zh-CN" sz="2400" b="1" i="1">
                                    <a:solidFill>
                                      <a:srgbClr val="C00000"/>
                                    </a:solidFill>
                                    <a:latin typeface="Cambria Math" panose="02040503050406030204" pitchFamily="18" charset="0"/>
                                  </a:rPr>
                                </m:ctrlPr>
                              </m:sSubPr>
                              <m:e>
                                <m:acc>
                                  <m:accPr>
                                    <m:chr m:val="̇"/>
                                    <m:ctrlPr>
                                      <a:rPr lang="en-US" altLang="zh-CN" sz="2400" b="1" i="1">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𝑰</m:t>
                                    </m:r>
                                  </m:e>
                                </m:acc>
                              </m:e>
                              <m:sub>
                                <m:r>
                                  <a:rPr lang="en-US" altLang="zh-CN" sz="2400" b="1" i="1">
                                    <a:solidFill>
                                      <a:srgbClr val="C00000"/>
                                    </a:solidFill>
                                    <a:latin typeface="Cambria Math" panose="02040503050406030204" pitchFamily="18" charset="0"/>
                                  </a:rPr>
                                  <m:t>𝟏</m:t>
                                </m:r>
                              </m:sub>
                            </m:sSub>
                            <m:r>
                              <a:rPr lang="en-US" altLang="zh-CN" sz="2400" b="1" i="1">
                                <a:solidFill>
                                  <a:srgbClr val="C00000"/>
                                </a:solidFill>
                                <a:latin typeface="Cambria Math" panose="02040503050406030204" pitchFamily="18" charset="0"/>
                              </a:rPr>
                              <m:t>=</m:t>
                            </m:r>
                            <m:rad>
                              <m:radPr>
                                <m:degHide m:val="on"/>
                                <m:ctrlPr>
                                  <a:rPr lang="en-US" altLang="zh-CN" sz="2400" b="1" i="1">
                                    <a:solidFill>
                                      <a:srgbClr val="C00000"/>
                                    </a:solidFill>
                                    <a:latin typeface="Cambria Math" panose="02040503050406030204" pitchFamily="18" charset="0"/>
                                    <a:ea typeface="仿宋" panose="02010609060101010101" pitchFamily="49" charset="-122"/>
                                  </a:rPr>
                                </m:ctrlPr>
                              </m:radPr>
                              <m:deg/>
                              <m:e>
                                <m:r>
                                  <a:rPr lang="en-US" altLang="zh-CN" sz="2400" b="1" i="1">
                                    <a:solidFill>
                                      <a:srgbClr val="C00000"/>
                                    </a:solidFill>
                                    <a:latin typeface="Cambria Math" panose="02040503050406030204" pitchFamily="18" charset="0"/>
                                    <a:ea typeface="仿宋" panose="02010609060101010101" pitchFamily="49" charset="-122"/>
                                  </a:rPr>
                                  <m:t>𝟑</m:t>
                                </m:r>
                              </m:e>
                            </m:rad>
                            <m:sSub>
                              <m:sSubPr>
                                <m:ctrlPr>
                                  <a:rPr lang="en-US" altLang="zh-CN" sz="2400" b="1" i="1">
                                    <a:solidFill>
                                      <a:srgbClr val="C00000"/>
                                    </a:solidFill>
                                    <a:latin typeface="Cambria Math" panose="02040503050406030204" pitchFamily="18" charset="0"/>
                                    <a:ea typeface="仿宋" panose="02010609060101010101" pitchFamily="49" charset="-122"/>
                                  </a:rPr>
                                </m:ctrlPr>
                              </m:sSubPr>
                              <m:e>
                                <m:acc>
                                  <m:accPr>
                                    <m:chr m:val="̇"/>
                                    <m:ctrlPr>
                                      <a:rPr lang="en-US" altLang="zh-CN" sz="2400" b="1" i="1">
                                        <a:solidFill>
                                          <a:srgbClr val="C00000"/>
                                        </a:solidFill>
                                        <a:latin typeface="Cambria Math" panose="02040503050406030204" pitchFamily="18" charset="0"/>
                                        <a:ea typeface="仿宋" panose="02010609060101010101" pitchFamily="49" charset="-122"/>
                                      </a:rPr>
                                    </m:ctrlPr>
                                  </m:accPr>
                                  <m:e>
                                    <m:r>
                                      <a:rPr lang="en-US" altLang="zh-CN" sz="2400" b="1" i="1">
                                        <a:solidFill>
                                          <a:srgbClr val="C00000"/>
                                        </a:solidFill>
                                        <a:latin typeface="Cambria Math" panose="02040503050406030204" pitchFamily="18" charset="0"/>
                                        <a:ea typeface="仿宋" panose="02010609060101010101" pitchFamily="49" charset="-122"/>
                                      </a:rPr>
                                      <m:t>𝑰</m:t>
                                    </m:r>
                                  </m:e>
                                </m:acc>
                              </m:e>
                              <m:sub>
                                <m:r>
                                  <a:rPr lang="en-US" altLang="zh-CN" sz="2400" b="1" i="1">
                                    <a:solidFill>
                                      <a:srgbClr val="C00000"/>
                                    </a:solidFill>
                                    <a:latin typeface="Cambria Math" panose="02040503050406030204" pitchFamily="18" charset="0"/>
                                    <a:ea typeface="仿宋" panose="02010609060101010101" pitchFamily="49" charset="-122"/>
                                  </a:rPr>
                                  <m:t>𝟏𝟐</m:t>
                                </m:r>
                              </m:sub>
                            </m:sSub>
                            <m:sSup>
                              <m:sSupPr>
                                <m:ctrlPr>
                                  <a:rPr lang="en-US" altLang="zh-CN" sz="2400" b="1" i="1">
                                    <a:solidFill>
                                      <a:srgbClr val="C00000"/>
                                    </a:solidFill>
                                    <a:latin typeface="Cambria Math" panose="02040503050406030204" pitchFamily="18" charset="0"/>
                                    <a:ea typeface="仿宋" panose="02010609060101010101" pitchFamily="49" charset="-122"/>
                                  </a:rPr>
                                </m:ctrlPr>
                              </m:sSupPr>
                              <m:e>
                                <m:r>
                                  <a:rPr lang="en-US" altLang="zh-CN" sz="2400" b="1" i="1">
                                    <a:solidFill>
                                      <a:srgbClr val="C00000"/>
                                    </a:solidFill>
                                    <a:latin typeface="Cambria Math" panose="02040503050406030204" pitchFamily="18" charset="0"/>
                                    <a:ea typeface="Cambria Math" panose="02040503050406030204" pitchFamily="18" charset="0"/>
                                  </a:rPr>
                                  <m:t>∠−</m:t>
                                </m:r>
                                <m:r>
                                  <a:rPr lang="en-US" altLang="zh-CN" sz="2400" b="1" i="1">
                                    <a:solidFill>
                                      <a:srgbClr val="C00000"/>
                                    </a:solidFill>
                                    <a:latin typeface="Cambria Math" panose="02040503050406030204" pitchFamily="18" charset="0"/>
                                    <a:ea typeface="仿宋" panose="02010609060101010101" pitchFamily="49" charset="-122"/>
                                  </a:rPr>
                                  <m:t>𝟑𝟎</m:t>
                                </m:r>
                              </m:e>
                              <m:sup>
                                <m:r>
                                  <a:rPr lang="en-US" altLang="zh-CN" sz="2400" b="1" i="1">
                                    <a:solidFill>
                                      <a:srgbClr val="C00000"/>
                                    </a:solidFill>
                                    <a:latin typeface="Cambria Math" panose="02040503050406030204" pitchFamily="18" charset="0"/>
                                    <a:ea typeface="Cambria Math" panose="02040503050406030204" pitchFamily="18" charset="0"/>
                                  </a:rPr>
                                  <m:t>∘</m:t>
                                </m:r>
                              </m:sup>
                            </m:sSup>
                          </m:e>
                          <m:e>
                            <m:sSub>
                              <m:sSubPr>
                                <m:ctrlPr>
                                  <a:rPr lang="en-US" altLang="zh-CN" sz="2400" b="1" i="1">
                                    <a:solidFill>
                                      <a:srgbClr val="C00000"/>
                                    </a:solidFill>
                                    <a:latin typeface="Cambria Math" panose="02040503050406030204" pitchFamily="18" charset="0"/>
                                  </a:rPr>
                                </m:ctrlPr>
                              </m:sSubPr>
                              <m:e>
                                <m:acc>
                                  <m:accPr>
                                    <m:chr m:val="̇"/>
                                    <m:ctrlPr>
                                      <a:rPr lang="en-US" altLang="zh-CN" sz="2400" b="1" i="1">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𝑰</m:t>
                                    </m:r>
                                  </m:e>
                                </m:acc>
                              </m:e>
                              <m:sub>
                                <m:r>
                                  <a:rPr lang="en-US" altLang="zh-CN" sz="2400" b="1" i="1">
                                    <a:solidFill>
                                      <a:srgbClr val="C00000"/>
                                    </a:solidFill>
                                    <a:latin typeface="Cambria Math" panose="02040503050406030204" pitchFamily="18" charset="0"/>
                                  </a:rPr>
                                  <m:t>𝟐</m:t>
                                </m:r>
                              </m:sub>
                            </m:sSub>
                            <m:r>
                              <a:rPr lang="en-US" altLang="zh-CN" sz="2400" b="1" i="1">
                                <a:solidFill>
                                  <a:srgbClr val="C00000"/>
                                </a:solidFill>
                                <a:latin typeface="Cambria Math" panose="02040503050406030204" pitchFamily="18" charset="0"/>
                              </a:rPr>
                              <m:t>=</m:t>
                            </m:r>
                            <m:rad>
                              <m:radPr>
                                <m:degHide m:val="on"/>
                                <m:ctrlPr>
                                  <a:rPr lang="en-US" altLang="zh-CN" sz="2400" b="1" i="1">
                                    <a:solidFill>
                                      <a:srgbClr val="C00000"/>
                                    </a:solidFill>
                                    <a:latin typeface="Cambria Math" panose="02040503050406030204" pitchFamily="18" charset="0"/>
                                    <a:ea typeface="仿宋" panose="02010609060101010101" pitchFamily="49" charset="-122"/>
                                  </a:rPr>
                                </m:ctrlPr>
                              </m:radPr>
                              <m:deg/>
                              <m:e>
                                <m:r>
                                  <a:rPr lang="en-US" altLang="zh-CN" sz="2400" b="1" i="1">
                                    <a:solidFill>
                                      <a:srgbClr val="C00000"/>
                                    </a:solidFill>
                                    <a:latin typeface="Cambria Math" panose="02040503050406030204" pitchFamily="18" charset="0"/>
                                    <a:ea typeface="仿宋" panose="02010609060101010101" pitchFamily="49" charset="-122"/>
                                  </a:rPr>
                                  <m:t>𝟑</m:t>
                                </m:r>
                              </m:e>
                            </m:rad>
                            <m:sSub>
                              <m:sSubPr>
                                <m:ctrlPr>
                                  <a:rPr lang="en-US" altLang="zh-CN" sz="2400" b="1" i="1">
                                    <a:solidFill>
                                      <a:srgbClr val="C00000"/>
                                    </a:solidFill>
                                    <a:latin typeface="Cambria Math" panose="02040503050406030204" pitchFamily="18" charset="0"/>
                                    <a:ea typeface="仿宋" panose="02010609060101010101" pitchFamily="49" charset="-122"/>
                                  </a:rPr>
                                </m:ctrlPr>
                              </m:sSubPr>
                              <m:e>
                                <m:acc>
                                  <m:accPr>
                                    <m:chr m:val="̇"/>
                                    <m:ctrlPr>
                                      <a:rPr lang="en-US" altLang="zh-CN" sz="2400" b="1" i="1">
                                        <a:solidFill>
                                          <a:srgbClr val="C00000"/>
                                        </a:solidFill>
                                        <a:latin typeface="Cambria Math" panose="02040503050406030204" pitchFamily="18" charset="0"/>
                                        <a:ea typeface="仿宋" panose="02010609060101010101" pitchFamily="49" charset="-122"/>
                                      </a:rPr>
                                    </m:ctrlPr>
                                  </m:accPr>
                                  <m:e>
                                    <m:r>
                                      <a:rPr lang="en-US" altLang="zh-CN" sz="2400" b="1" i="1">
                                        <a:solidFill>
                                          <a:srgbClr val="C00000"/>
                                        </a:solidFill>
                                        <a:latin typeface="Cambria Math" panose="02040503050406030204" pitchFamily="18" charset="0"/>
                                        <a:ea typeface="仿宋" panose="02010609060101010101" pitchFamily="49" charset="-122"/>
                                      </a:rPr>
                                      <m:t>𝑰</m:t>
                                    </m:r>
                                  </m:e>
                                </m:acc>
                              </m:e>
                              <m:sub>
                                <m:r>
                                  <a:rPr lang="en-US" altLang="zh-CN" sz="2400" b="1" i="1">
                                    <a:solidFill>
                                      <a:srgbClr val="C00000"/>
                                    </a:solidFill>
                                    <a:latin typeface="Cambria Math" panose="02040503050406030204" pitchFamily="18" charset="0"/>
                                    <a:ea typeface="仿宋" panose="02010609060101010101" pitchFamily="49" charset="-122"/>
                                  </a:rPr>
                                  <m:t>𝟐</m:t>
                                </m:r>
                                <m:r>
                                  <a:rPr lang="en-US" altLang="zh-CN" sz="2400" i="1">
                                    <a:solidFill>
                                      <a:srgbClr val="C00000"/>
                                    </a:solidFill>
                                    <a:latin typeface="Cambria Math" panose="02040503050406030204" pitchFamily="18" charset="0"/>
                                    <a:ea typeface="仿宋" panose="02010609060101010101" pitchFamily="49" charset="-122"/>
                                  </a:rPr>
                                  <m:t>3</m:t>
                                </m:r>
                              </m:sub>
                            </m:sSub>
                            <m:sSup>
                              <m:sSupPr>
                                <m:ctrlPr>
                                  <a:rPr lang="en-US" altLang="zh-CN" sz="2400" b="1" i="1">
                                    <a:solidFill>
                                      <a:srgbClr val="C00000"/>
                                    </a:solidFill>
                                    <a:latin typeface="Cambria Math" panose="02040503050406030204" pitchFamily="18" charset="0"/>
                                    <a:ea typeface="仿宋" panose="02010609060101010101" pitchFamily="49" charset="-122"/>
                                  </a:rPr>
                                </m:ctrlPr>
                              </m:sSupPr>
                              <m:e>
                                <m:r>
                                  <a:rPr lang="en-US" altLang="zh-CN" sz="2400" b="1" i="1">
                                    <a:solidFill>
                                      <a:srgbClr val="C00000"/>
                                    </a:solidFill>
                                    <a:latin typeface="Cambria Math" panose="02040503050406030204" pitchFamily="18" charset="0"/>
                                    <a:ea typeface="Cambria Math" panose="02040503050406030204" pitchFamily="18" charset="0"/>
                                  </a:rPr>
                                  <m:t>∠−</m:t>
                                </m:r>
                                <m:r>
                                  <a:rPr lang="en-US" altLang="zh-CN" sz="2400" b="1" i="1">
                                    <a:solidFill>
                                      <a:srgbClr val="C00000"/>
                                    </a:solidFill>
                                    <a:latin typeface="Cambria Math" panose="02040503050406030204" pitchFamily="18" charset="0"/>
                                    <a:ea typeface="仿宋" panose="02010609060101010101" pitchFamily="49" charset="-122"/>
                                  </a:rPr>
                                  <m:t>𝟑𝟎</m:t>
                                </m:r>
                              </m:e>
                              <m:sup>
                                <m:r>
                                  <a:rPr lang="en-US" altLang="zh-CN" sz="2400" b="1" i="1">
                                    <a:solidFill>
                                      <a:srgbClr val="C00000"/>
                                    </a:solidFill>
                                    <a:latin typeface="Cambria Math" panose="02040503050406030204" pitchFamily="18" charset="0"/>
                                    <a:ea typeface="Cambria Math" panose="02040503050406030204" pitchFamily="18" charset="0"/>
                                  </a:rPr>
                                  <m:t>∘</m:t>
                                </m:r>
                              </m:sup>
                            </m:sSup>
                          </m:e>
                          <m:e>
                            <m:sSub>
                              <m:sSubPr>
                                <m:ctrlPr>
                                  <a:rPr lang="en-US" altLang="zh-CN" sz="2400" b="1" i="1">
                                    <a:solidFill>
                                      <a:srgbClr val="C00000"/>
                                    </a:solidFill>
                                    <a:latin typeface="Cambria Math" panose="02040503050406030204" pitchFamily="18" charset="0"/>
                                  </a:rPr>
                                </m:ctrlPr>
                              </m:sSubPr>
                              <m:e>
                                <m:acc>
                                  <m:accPr>
                                    <m:chr m:val="̇"/>
                                    <m:ctrlPr>
                                      <a:rPr lang="en-US" altLang="zh-CN" sz="2400" b="1" i="1">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𝑰</m:t>
                                    </m:r>
                                  </m:e>
                                </m:acc>
                              </m:e>
                              <m:sub>
                                <m:r>
                                  <a:rPr lang="en-US" altLang="zh-CN" sz="2400" b="1" i="1">
                                    <a:solidFill>
                                      <a:srgbClr val="C00000"/>
                                    </a:solidFill>
                                    <a:latin typeface="Cambria Math" panose="02040503050406030204" pitchFamily="18" charset="0"/>
                                  </a:rPr>
                                  <m:t>𝟑</m:t>
                                </m:r>
                              </m:sub>
                            </m:sSub>
                            <m:r>
                              <a:rPr lang="en-US" altLang="zh-CN" sz="2400" b="1" i="1">
                                <a:solidFill>
                                  <a:srgbClr val="C00000"/>
                                </a:solidFill>
                                <a:latin typeface="Cambria Math" panose="02040503050406030204" pitchFamily="18" charset="0"/>
                              </a:rPr>
                              <m:t>=</m:t>
                            </m:r>
                            <m:rad>
                              <m:radPr>
                                <m:degHide m:val="on"/>
                                <m:ctrlPr>
                                  <a:rPr lang="en-US" altLang="zh-CN" sz="2400" b="1" i="1">
                                    <a:solidFill>
                                      <a:srgbClr val="C00000"/>
                                    </a:solidFill>
                                    <a:latin typeface="Cambria Math" panose="02040503050406030204" pitchFamily="18" charset="0"/>
                                    <a:ea typeface="仿宋" panose="02010609060101010101" pitchFamily="49" charset="-122"/>
                                  </a:rPr>
                                </m:ctrlPr>
                              </m:radPr>
                              <m:deg/>
                              <m:e>
                                <m:r>
                                  <a:rPr lang="en-US" altLang="zh-CN" sz="2400" b="1" i="1">
                                    <a:solidFill>
                                      <a:srgbClr val="C00000"/>
                                    </a:solidFill>
                                    <a:latin typeface="Cambria Math" panose="02040503050406030204" pitchFamily="18" charset="0"/>
                                    <a:ea typeface="仿宋" panose="02010609060101010101" pitchFamily="49" charset="-122"/>
                                  </a:rPr>
                                  <m:t>𝟑</m:t>
                                </m:r>
                              </m:e>
                            </m:rad>
                            <m:sSub>
                              <m:sSubPr>
                                <m:ctrlPr>
                                  <a:rPr lang="en-US" altLang="zh-CN" sz="2400" b="1" i="1">
                                    <a:solidFill>
                                      <a:srgbClr val="C00000"/>
                                    </a:solidFill>
                                    <a:latin typeface="Cambria Math" panose="02040503050406030204" pitchFamily="18" charset="0"/>
                                    <a:ea typeface="仿宋" panose="02010609060101010101" pitchFamily="49" charset="-122"/>
                                  </a:rPr>
                                </m:ctrlPr>
                              </m:sSubPr>
                              <m:e>
                                <m:acc>
                                  <m:accPr>
                                    <m:chr m:val="̇"/>
                                    <m:ctrlPr>
                                      <a:rPr lang="en-US" altLang="zh-CN" sz="2400" b="1" i="1">
                                        <a:solidFill>
                                          <a:srgbClr val="C00000"/>
                                        </a:solidFill>
                                        <a:latin typeface="Cambria Math" panose="02040503050406030204" pitchFamily="18" charset="0"/>
                                        <a:ea typeface="仿宋" panose="02010609060101010101" pitchFamily="49" charset="-122"/>
                                      </a:rPr>
                                    </m:ctrlPr>
                                  </m:accPr>
                                  <m:e>
                                    <m:r>
                                      <a:rPr lang="en-US" altLang="zh-CN" sz="2400" b="1" i="1">
                                        <a:solidFill>
                                          <a:srgbClr val="C00000"/>
                                        </a:solidFill>
                                        <a:latin typeface="Cambria Math" panose="02040503050406030204" pitchFamily="18" charset="0"/>
                                        <a:ea typeface="仿宋" panose="02010609060101010101" pitchFamily="49" charset="-122"/>
                                      </a:rPr>
                                      <m:t>𝑰</m:t>
                                    </m:r>
                                  </m:e>
                                </m:acc>
                              </m:e>
                              <m:sub>
                                <m:r>
                                  <a:rPr lang="en-US" altLang="zh-CN" sz="2400" b="1" i="1">
                                    <a:solidFill>
                                      <a:srgbClr val="C00000"/>
                                    </a:solidFill>
                                    <a:latin typeface="Cambria Math" panose="02040503050406030204" pitchFamily="18" charset="0"/>
                                    <a:ea typeface="仿宋" panose="02010609060101010101" pitchFamily="49" charset="-122"/>
                                  </a:rPr>
                                  <m:t>3</m:t>
                                </m:r>
                                <m:r>
                                  <a:rPr lang="en-US" altLang="zh-CN" sz="2400" b="1" i="1">
                                    <a:solidFill>
                                      <a:srgbClr val="C00000"/>
                                    </a:solidFill>
                                    <a:latin typeface="Cambria Math" panose="02040503050406030204" pitchFamily="18" charset="0"/>
                                    <a:ea typeface="仿宋" panose="02010609060101010101" pitchFamily="49" charset="-122"/>
                                  </a:rPr>
                                  <m:t>𝟏</m:t>
                                </m:r>
                              </m:sub>
                            </m:sSub>
                            <m:sSup>
                              <m:sSupPr>
                                <m:ctrlPr>
                                  <a:rPr lang="en-US" altLang="zh-CN" sz="2400" b="1" i="1">
                                    <a:solidFill>
                                      <a:srgbClr val="C00000"/>
                                    </a:solidFill>
                                    <a:latin typeface="Cambria Math" panose="02040503050406030204" pitchFamily="18" charset="0"/>
                                    <a:ea typeface="仿宋" panose="02010609060101010101" pitchFamily="49" charset="-122"/>
                                  </a:rPr>
                                </m:ctrlPr>
                              </m:sSupPr>
                              <m:e>
                                <m:r>
                                  <a:rPr lang="en-US" altLang="zh-CN" sz="2400" b="1" i="1">
                                    <a:solidFill>
                                      <a:srgbClr val="C00000"/>
                                    </a:solidFill>
                                    <a:latin typeface="Cambria Math" panose="02040503050406030204" pitchFamily="18" charset="0"/>
                                    <a:ea typeface="Cambria Math" panose="02040503050406030204" pitchFamily="18" charset="0"/>
                                  </a:rPr>
                                  <m:t>∠−</m:t>
                                </m:r>
                                <m:r>
                                  <a:rPr lang="en-US" altLang="zh-CN" sz="2400" b="1" i="1">
                                    <a:solidFill>
                                      <a:srgbClr val="C00000"/>
                                    </a:solidFill>
                                    <a:latin typeface="Cambria Math" panose="02040503050406030204" pitchFamily="18" charset="0"/>
                                    <a:ea typeface="仿宋" panose="02010609060101010101" pitchFamily="49" charset="-122"/>
                                  </a:rPr>
                                  <m:t>𝟑𝟎</m:t>
                                </m:r>
                              </m:e>
                              <m:sup>
                                <m:r>
                                  <a:rPr lang="en-US" altLang="zh-CN" sz="2400" b="1" i="1">
                                    <a:solidFill>
                                      <a:srgbClr val="C00000"/>
                                    </a:solidFill>
                                    <a:latin typeface="Cambria Math" panose="02040503050406030204" pitchFamily="18" charset="0"/>
                                    <a:ea typeface="Cambria Math" panose="02040503050406030204" pitchFamily="18" charset="0"/>
                                  </a:rPr>
                                  <m:t>∘</m:t>
                                </m:r>
                              </m:sup>
                            </m:sSup>
                          </m:e>
                        </m:eqArr>
                      </m:oMath>
                    </m:oMathPara>
                  </a14:m>
                  <a:endParaRPr lang="zh-CN" altLang="en-US" sz="2400" dirty="0"/>
                </a:p>
              </p:txBody>
            </p:sp>
          </mc:Choice>
          <mc:Fallback xmlns="">
            <p:sp>
              <p:nvSpPr>
                <p:cNvPr id="195" name="矩形 194"/>
                <p:cNvSpPr>
                  <a:spLocks noRot="1" noChangeAspect="1" noMove="1" noResize="1" noEditPoints="1" noAdjustHandles="1" noChangeArrowheads="1" noChangeShapeType="1" noTextEdit="1"/>
                </p:cNvSpPr>
                <p:nvPr/>
              </p:nvSpPr>
              <p:spPr>
                <a:xfrm>
                  <a:off x="8635353" y="4616256"/>
                  <a:ext cx="2787879" cy="1424172"/>
                </a:xfrm>
                <a:prstGeom prst="rect">
                  <a:avLst/>
                </a:prstGeom>
                <a:blipFill rotWithShape="1">
                  <a:blip r:embed="rId13"/>
                  <a:stretch>
                    <a:fillRect/>
                  </a:stretch>
                </a:blipFill>
              </p:spPr>
              <p:txBody>
                <a:bodyPr/>
                <a:lstStyle/>
                <a:p>
                  <a:r>
                    <a:rPr lang="zh-CN" altLang="en-US">
                      <a:noFill/>
                    </a:rPr>
                    <a:t> </a:t>
                  </a:r>
                  <a:endParaRPr lang="zh-CN" altLang="en-US">
                    <a:noFill/>
                  </a:endParaRPr>
                </a:p>
              </p:txBody>
            </p:sp>
          </mc:Fallback>
        </mc:AlternateContent>
      </p:grpSp>
      <p:sp>
        <p:nvSpPr>
          <p:cNvPr id="196" name="上弧形箭头 195"/>
          <p:cNvSpPr/>
          <p:nvPr/>
        </p:nvSpPr>
        <p:spPr>
          <a:xfrm>
            <a:off x="4301977" y="3594275"/>
            <a:ext cx="1331154" cy="348155"/>
          </a:xfrm>
          <a:prstGeom prst="curvedDownArrow">
            <a:avLst/>
          </a:prstGeom>
          <a:solidFill>
            <a:srgbClr val="0070C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7" name="矩形 196"/>
          <p:cNvSpPr/>
          <p:nvPr/>
        </p:nvSpPr>
        <p:spPr>
          <a:xfrm>
            <a:off x="5144674" y="3984572"/>
            <a:ext cx="2659702" cy="461665"/>
          </a:xfrm>
          <a:prstGeom prst="rect">
            <a:avLst/>
          </a:prstGeom>
        </p:spPr>
        <p:txBody>
          <a:bodyPr wrap="none">
            <a:spAutoFit/>
          </a:bodyPr>
          <a:lstStyle/>
          <a:p>
            <a:pPr algn="ctr"/>
            <a:r>
              <a:rPr lang="zh-CN" altLang="en-US" sz="2400" b="1" dirty="0">
                <a:solidFill>
                  <a:srgbClr val="0000FF"/>
                </a:solidFill>
                <a:latin typeface="仿宋" panose="02010609060101010101" pitchFamily="49" charset="-122"/>
                <a:ea typeface="仿宋" panose="02010609060101010101" pitchFamily="49" charset="-122"/>
              </a:rPr>
              <a:t>对称负载相电流：</a:t>
            </a:r>
          </a:p>
        </p:txBody>
      </p:sp>
      <p:sp>
        <p:nvSpPr>
          <p:cNvPr id="198" name="上弧形箭头 197"/>
          <p:cNvSpPr/>
          <p:nvPr/>
        </p:nvSpPr>
        <p:spPr>
          <a:xfrm>
            <a:off x="7423128" y="3675639"/>
            <a:ext cx="1331154" cy="348155"/>
          </a:xfrm>
          <a:prstGeom prst="curvedDownArrow">
            <a:avLst/>
          </a:prstGeom>
          <a:solidFill>
            <a:srgbClr val="C0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grpSp>
        <p:nvGrpSpPr>
          <p:cNvPr id="7" name="组合 6"/>
          <p:cNvGrpSpPr/>
          <p:nvPr/>
        </p:nvGrpSpPr>
        <p:grpSpPr>
          <a:xfrm>
            <a:off x="164503" y="4069478"/>
            <a:ext cx="4603182" cy="1767087"/>
            <a:chOff x="164503" y="4069478"/>
            <a:chExt cx="4603182" cy="1767087"/>
          </a:xfrm>
        </p:grpSpPr>
        <mc:AlternateContent xmlns:mc="http://schemas.openxmlformats.org/markup-compatibility/2006" xmlns:a14="http://schemas.microsoft.com/office/drawing/2010/main">
          <mc:Choice Requires="a14">
            <p:sp>
              <p:nvSpPr>
                <p:cNvPr id="55" name="矩形 54"/>
                <p:cNvSpPr/>
                <p:nvPr/>
              </p:nvSpPr>
              <p:spPr>
                <a:xfrm>
                  <a:off x="262958" y="4069478"/>
                  <a:ext cx="4504727" cy="1767087"/>
                </a:xfrm>
                <a:prstGeom prst="rect">
                  <a:avLst/>
                </a:prstGeom>
              </p:spPr>
              <p:txBody>
                <a:bodyPr wrap="square">
                  <a:spAutoFit/>
                </a:bodyPr>
                <a:lstStyle/>
                <a:p>
                  <a:r>
                    <a:rPr lang="en-US" altLang="zh-CN" sz="2400" b="1" dirty="0">
                      <a:solidFill>
                        <a:srgbClr val="002060"/>
                      </a:solidFill>
                      <a:ea typeface="仿宋" panose="02010609060101010101" pitchFamily="49" charset="-122"/>
                    </a:rPr>
                    <a:t>    </a:t>
                  </a:r>
                  <a14:m>
                    <m:oMath xmlns:m="http://schemas.openxmlformats.org/officeDocument/2006/math">
                      <m:eqArr>
                        <m:eqArrPr>
                          <m:ctrlPr>
                            <a:rPr lang="en-US" altLang="zh-CN" sz="2400" b="1" i="1" smtClean="0">
                              <a:solidFill>
                                <a:srgbClr val="7030A0"/>
                              </a:solidFill>
                              <a:latin typeface="Cambria Math" panose="02040503050406030204" pitchFamily="18" charset="0"/>
                              <a:ea typeface="仿宋" panose="02010609060101010101" pitchFamily="49" charset="-122"/>
                            </a:rPr>
                          </m:ctrlPr>
                        </m:eqArrPr>
                        <m:e>
                          <m:sSub>
                            <m:sSubPr>
                              <m:ctrlPr>
                                <a:rPr lang="en-US" altLang="zh-CN" sz="2400" b="1" i="1">
                                  <a:solidFill>
                                    <a:srgbClr val="7030A0"/>
                                  </a:solidFill>
                                  <a:latin typeface="Cambria Math" panose="02040503050406030204" pitchFamily="18" charset="0"/>
                                </a:rPr>
                              </m:ctrlPr>
                            </m:sSubPr>
                            <m:e>
                              <m:acc>
                                <m:accPr>
                                  <m:chr m:val="̇"/>
                                  <m:ctrlPr>
                                    <a:rPr lang="en-US" altLang="zh-CN" sz="2400" b="1" i="1">
                                      <a:solidFill>
                                        <a:srgbClr val="7030A0"/>
                                      </a:solidFill>
                                      <a:latin typeface="Cambria Math" panose="02040503050406030204" pitchFamily="18" charset="0"/>
                                    </a:rPr>
                                  </m:ctrlPr>
                                </m:accPr>
                                <m:e>
                                  <m:r>
                                    <a:rPr lang="en-US" altLang="zh-CN" sz="2400" b="1" i="1">
                                      <a:solidFill>
                                        <a:srgbClr val="7030A0"/>
                                      </a:solidFill>
                                      <a:latin typeface="Cambria Math" panose="02040503050406030204" pitchFamily="18" charset="0"/>
                                    </a:rPr>
                                    <m:t>𝑼</m:t>
                                  </m:r>
                                </m:e>
                              </m:acc>
                            </m:e>
                            <m:sub>
                              <m:r>
                                <a:rPr lang="en-US" altLang="zh-CN" sz="2400" b="1" i="1">
                                  <a:solidFill>
                                    <a:srgbClr val="7030A0"/>
                                  </a:solidFill>
                                  <a:latin typeface="Cambria Math" panose="02040503050406030204" pitchFamily="18" charset="0"/>
                                </a:rPr>
                                <m:t>𝟏𝟐</m:t>
                              </m:r>
                            </m:sub>
                          </m:sSub>
                          <m:r>
                            <a:rPr lang="en-US" altLang="zh-CN" sz="2400" b="1" i="1">
                              <a:solidFill>
                                <a:srgbClr val="7030A0"/>
                              </a:solidFill>
                              <a:latin typeface="Cambria Math" panose="02040503050406030204" pitchFamily="18" charset="0"/>
                            </a:rPr>
                            <m:t>=</m:t>
                          </m:r>
                          <m:rad>
                            <m:radPr>
                              <m:degHide m:val="on"/>
                              <m:ctrlPr>
                                <a:rPr lang="en-US" altLang="zh-CN" sz="2400" b="1" i="1">
                                  <a:solidFill>
                                    <a:srgbClr val="7030A0"/>
                                  </a:solidFill>
                                  <a:latin typeface="Cambria Math" panose="02040503050406030204" pitchFamily="18" charset="0"/>
                                  <a:ea typeface="仿宋" panose="02010609060101010101" pitchFamily="49" charset="-122"/>
                                </a:rPr>
                              </m:ctrlPr>
                            </m:radPr>
                            <m:deg/>
                            <m:e>
                              <m:r>
                                <a:rPr lang="en-US" altLang="zh-CN" sz="2400" b="1" i="1">
                                  <a:solidFill>
                                    <a:srgbClr val="7030A0"/>
                                  </a:solidFill>
                                  <a:latin typeface="Cambria Math" panose="02040503050406030204" pitchFamily="18" charset="0"/>
                                  <a:ea typeface="仿宋" panose="02010609060101010101" pitchFamily="49" charset="-122"/>
                                </a:rPr>
                                <m:t>𝟑</m:t>
                              </m:r>
                            </m:e>
                          </m:rad>
                          <m:sSub>
                            <m:sSubPr>
                              <m:ctrlPr>
                                <a:rPr lang="en-US" altLang="zh-CN" sz="2400" b="1" i="1">
                                  <a:solidFill>
                                    <a:srgbClr val="7030A0"/>
                                  </a:solidFill>
                                  <a:latin typeface="Cambria Math" panose="02040503050406030204" pitchFamily="18" charset="0"/>
                                  <a:ea typeface="仿宋" panose="02010609060101010101" pitchFamily="49" charset="-122"/>
                                </a:rPr>
                              </m:ctrlPr>
                            </m:sSubPr>
                            <m:e>
                              <m:acc>
                                <m:accPr>
                                  <m:chr m:val="̇"/>
                                  <m:ctrlPr>
                                    <a:rPr lang="en-US" altLang="zh-CN" sz="2400" b="1" i="1">
                                      <a:solidFill>
                                        <a:srgbClr val="7030A0"/>
                                      </a:solidFill>
                                      <a:latin typeface="Cambria Math" panose="02040503050406030204" pitchFamily="18" charset="0"/>
                                      <a:ea typeface="仿宋" panose="02010609060101010101" pitchFamily="49" charset="-122"/>
                                    </a:rPr>
                                  </m:ctrlPr>
                                </m:accPr>
                                <m:e>
                                  <m:r>
                                    <a:rPr lang="en-US" altLang="zh-CN" sz="2400" b="1" i="1">
                                      <a:solidFill>
                                        <a:srgbClr val="7030A0"/>
                                      </a:solidFill>
                                      <a:latin typeface="Cambria Math" panose="02040503050406030204" pitchFamily="18" charset="0"/>
                                      <a:ea typeface="仿宋" panose="02010609060101010101" pitchFamily="49" charset="-122"/>
                                    </a:rPr>
                                    <m:t>𝑼</m:t>
                                  </m:r>
                                </m:e>
                              </m:acc>
                            </m:e>
                            <m:sub>
                              <m:r>
                                <a:rPr lang="en-US" altLang="zh-CN" sz="2400" b="1" i="1">
                                  <a:solidFill>
                                    <a:srgbClr val="7030A0"/>
                                  </a:solidFill>
                                  <a:latin typeface="Cambria Math" panose="02040503050406030204" pitchFamily="18" charset="0"/>
                                  <a:ea typeface="仿宋" panose="02010609060101010101" pitchFamily="49" charset="-122"/>
                                </a:rPr>
                                <m:t>𝟏</m:t>
                              </m:r>
                            </m:sub>
                          </m:sSub>
                          <m:sSup>
                            <m:sSupPr>
                              <m:ctrlPr>
                                <a:rPr lang="en-US" altLang="zh-CN" sz="2400" b="1" i="1">
                                  <a:solidFill>
                                    <a:srgbClr val="7030A0"/>
                                  </a:solidFill>
                                  <a:latin typeface="Cambria Math" panose="02040503050406030204" pitchFamily="18" charset="0"/>
                                  <a:ea typeface="仿宋" panose="02010609060101010101" pitchFamily="49" charset="-122"/>
                                </a:rPr>
                              </m:ctrlPr>
                            </m:sSupPr>
                            <m:e>
                              <m:r>
                                <a:rPr lang="en-US" altLang="zh-CN" sz="2400" b="1" i="1">
                                  <a:solidFill>
                                    <a:srgbClr val="7030A0"/>
                                  </a:solidFill>
                                  <a:latin typeface="Cambria Math" panose="02040503050406030204" pitchFamily="18" charset="0"/>
                                  <a:ea typeface="Cambria Math" panose="02040503050406030204" pitchFamily="18" charset="0"/>
                                </a:rPr>
                                <m:t>∠</m:t>
                              </m:r>
                              <m:r>
                                <a:rPr lang="en-US" altLang="zh-CN" sz="2400" b="1" i="1">
                                  <a:solidFill>
                                    <a:srgbClr val="7030A0"/>
                                  </a:solidFill>
                                  <a:latin typeface="Cambria Math" panose="02040503050406030204" pitchFamily="18" charset="0"/>
                                  <a:ea typeface="仿宋" panose="02010609060101010101" pitchFamily="49" charset="-122"/>
                                </a:rPr>
                                <m:t>𝟑𝟎</m:t>
                              </m:r>
                            </m:e>
                            <m:sup>
                              <m:r>
                                <a:rPr lang="en-US" altLang="zh-CN" sz="2400" b="1" i="1">
                                  <a:solidFill>
                                    <a:srgbClr val="7030A0"/>
                                  </a:solidFill>
                                  <a:latin typeface="Cambria Math" panose="02040503050406030204" pitchFamily="18" charset="0"/>
                                  <a:ea typeface="Cambria Math" panose="02040503050406030204" pitchFamily="18" charset="0"/>
                                </a:rPr>
                                <m:t>∘</m:t>
                              </m:r>
                            </m:sup>
                          </m:sSup>
                          <m:r>
                            <a:rPr lang="en-US" altLang="zh-CN" sz="2400" b="1" i="1">
                              <a:solidFill>
                                <a:srgbClr val="7030A0"/>
                              </a:solidFill>
                              <a:latin typeface="Cambria Math" panose="02040503050406030204" pitchFamily="18" charset="0"/>
                              <a:ea typeface="Cambria Math" panose="02040503050406030204" pitchFamily="18" charset="0"/>
                            </a:rPr>
                            <m:t>=</m:t>
                          </m:r>
                          <m:rad>
                            <m:radPr>
                              <m:degHide m:val="on"/>
                              <m:ctrlPr>
                                <a:rPr lang="en-US" altLang="zh-CN" sz="2400" b="1" i="1">
                                  <a:solidFill>
                                    <a:srgbClr val="7030A0"/>
                                  </a:solidFill>
                                  <a:latin typeface="Cambria Math" panose="02040503050406030204" pitchFamily="18" charset="0"/>
                                  <a:ea typeface="仿宋" panose="02010609060101010101" pitchFamily="49" charset="-122"/>
                                </a:rPr>
                              </m:ctrlPr>
                            </m:radPr>
                            <m:deg/>
                            <m:e>
                              <m:r>
                                <a:rPr lang="en-US" altLang="zh-CN" sz="2400" b="1" i="1">
                                  <a:solidFill>
                                    <a:srgbClr val="7030A0"/>
                                  </a:solidFill>
                                  <a:latin typeface="Cambria Math" panose="02040503050406030204" pitchFamily="18" charset="0"/>
                                  <a:ea typeface="仿宋" panose="02010609060101010101" pitchFamily="49" charset="-122"/>
                                </a:rPr>
                                <m:t>𝟑</m:t>
                              </m:r>
                            </m:e>
                          </m:rad>
                          <m:r>
                            <a:rPr lang="en-US" altLang="zh-CN" sz="2400" b="1" i="1">
                              <a:solidFill>
                                <a:srgbClr val="7030A0"/>
                              </a:solidFill>
                              <a:latin typeface="Cambria Math" panose="02040503050406030204" pitchFamily="18" charset="0"/>
                              <a:ea typeface="仿宋" panose="02010609060101010101" pitchFamily="49" charset="-122"/>
                            </a:rPr>
                            <m:t>𝑼</m:t>
                          </m:r>
                          <m:sSup>
                            <m:sSupPr>
                              <m:ctrlPr>
                                <a:rPr lang="en-US" altLang="zh-CN" sz="2400" b="1" i="1">
                                  <a:solidFill>
                                    <a:srgbClr val="7030A0"/>
                                  </a:solidFill>
                                  <a:latin typeface="Cambria Math" panose="02040503050406030204" pitchFamily="18" charset="0"/>
                                  <a:ea typeface="仿宋" panose="02010609060101010101" pitchFamily="49" charset="-122"/>
                                </a:rPr>
                              </m:ctrlPr>
                            </m:sSupPr>
                            <m:e>
                              <m:r>
                                <a:rPr lang="en-US" altLang="zh-CN" sz="2400" b="1" i="1">
                                  <a:solidFill>
                                    <a:srgbClr val="7030A0"/>
                                  </a:solidFill>
                                  <a:latin typeface="Cambria Math" panose="02040503050406030204" pitchFamily="18" charset="0"/>
                                  <a:ea typeface="Cambria Math" panose="02040503050406030204" pitchFamily="18" charset="0"/>
                                </a:rPr>
                                <m:t>∠</m:t>
                              </m:r>
                              <m:r>
                                <a:rPr lang="en-US" altLang="zh-CN" sz="2400" b="1" i="1">
                                  <a:solidFill>
                                    <a:srgbClr val="7030A0"/>
                                  </a:solidFill>
                                  <a:latin typeface="Cambria Math" panose="02040503050406030204" pitchFamily="18" charset="0"/>
                                  <a:ea typeface="仿宋" panose="02010609060101010101" pitchFamily="49" charset="-122"/>
                                </a:rPr>
                                <m:t>𝟑𝟎</m:t>
                              </m:r>
                            </m:e>
                            <m:sup>
                              <m:r>
                                <a:rPr lang="en-US" altLang="zh-CN" sz="2400" b="1" i="1">
                                  <a:solidFill>
                                    <a:srgbClr val="7030A0"/>
                                  </a:solidFill>
                                  <a:latin typeface="Cambria Math" panose="02040503050406030204" pitchFamily="18" charset="0"/>
                                  <a:ea typeface="Cambria Math" panose="02040503050406030204" pitchFamily="18" charset="0"/>
                                </a:rPr>
                                <m:t>∘</m:t>
                              </m:r>
                            </m:sup>
                          </m:sSup>
                        </m:e>
                        <m:e>
                          <m:sSub>
                            <m:sSubPr>
                              <m:ctrlPr>
                                <a:rPr lang="en-US" altLang="zh-CN" sz="2400" b="1" i="1">
                                  <a:solidFill>
                                    <a:srgbClr val="7030A0"/>
                                  </a:solidFill>
                                  <a:latin typeface="Cambria Math" panose="02040503050406030204" pitchFamily="18" charset="0"/>
                                </a:rPr>
                              </m:ctrlPr>
                            </m:sSubPr>
                            <m:e>
                              <m:acc>
                                <m:accPr>
                                  <m:chr m:val="̇"/>
                                  <m:ctrlPr>
                                    <a:rPr lang="en-US" altLang="zh-CN" sz="2400" b="1" i="1">
                                      <a:solidFill>
                                        <a:srgbClr val="7030A0"/>
                                      </a:solidFill>
                                      <a:latin typeface="Cambria Math" panose="02040503050406030204" pitchFamily="18" charset="0"/>
                                    </a:rPr>
                                  </m:ctrlPr>
                                </m:accPr>
                                <m:e>
                                  <m:r>
                                    <a:rPr lang="en-US" altLang="zh-CN" sz="2400" b="1" i="1">
                                      <a:solidFill>
                                        <a:srgbClr val="7030A0"/>
                                      </a:solidFill>
                                      <a:latin typeface="Cambria Math" panose="02040503050406030204" pitchFamily="18" charset="0"/>
                                    </a:rPr>
                                    <m:t>𝑼</m:t>
                                  </m:r>
                                </m:e>
                              </m:acc>
                            </m:e>
                            <m:sub>
                              <m:r>
                                <a:rPr lang="en-US" altLang="zh-CN" sz="2400" b="1" i="1">
                                  <a:solidFill>
                                    <a:srgbClr val="7030A0"/>
                                  </a:solidFill>
                                  <a:latin typeface="Cambria Math" panose="02040503050406030204" pitchFamily="18" charset="0"/>
                                </a:rPr>
                                <m:t>𝟐𝟑</m:t>
                              </m:r>
                            </m:sub>
                          </m:sSub>
                          <m:r>
                            <a:rPr lang="en-US" altLang="zh-CN" sz="2400" b="1" i="1">
                              <a:solidFill>
                                <a:srgbClr val="7030A0"/>
                              </a:solidFill>
                              <a:latin typeface="Cambria Math" panose="02040503050406030204" pitchFamily="18" charset="0"/>
                            </a:rPr>
                            <m:t>=</m:t>
                          </m:r>
                          <m:rad>
                            <m:radPr>
                              <m:degHide m:val="on"/>
                              <m:ctrlPr>
                                <a:rPr lang="en-US" altLang="zh-CN" sz="2400" b="1" i="1">
                                  <a:solidFill>
                                    <a:srgbClr val="7030A0"/>
                                  </a:solidFill>
                                  <a:latin typeface="Cambria Math" panose="02040503050406030204" pitchFamily="18" charset="0"/>
                                  <a:ea typeface="仿宋" panose="02010609060101010101" pitchFamily="49" charset="-122"/>
                                </a:rPr>
                              </m:ctrlPr>
                            </m:radPr>
                            <m:deg/>
                            <m:e>
                              <m:r>
                                <a:rPr lang="en-US" altLang="zh-CN" sz="2400" b="1" i="1">
                                  <a:solidFill>
                                    <a:srgbClr val="7030A0"/>
                                  </a:solidFill>
                                  <a:latin typeface="Cambria Math" panose="02040503050406030204" pitchFamily="18" charset="0"/>
                                  <a:ea typeface="仿宋" panose="02010609060101010101" pitchFamily="49" charset="-122"/>
                                </a:rPr>
                                <m:t>𝟑</m:t>
                              </m:r>
                            </m:e>
                          </m:rad>
                          <m:sSub>
                            <m:sSubPr>
                              <m:ctrlPr>
                                <a:rPr lang="en-US" altLang="zh-CN" sz="2400" b="1" i="1">
                                  <a:solidFill>
                                    <a:srgbClr val="7030A0"/>
                                  </a:solidFill>
                                  <a:latin typeface="Cambria Math" panose="02040503050406030204" pitchFamily="18" charset="0"/>
                                  <a:ea typeface="仿宋" panose="02010609060101010101" pitchFamily="49" charset="-122"/>
                                </a:rPr>
                              </m:ctrlPr>
                            </m:sSubPr>
                            <m:e>
                              <m:acc>
                                <m:accPr>
                                  <m:chr m:val="̇"/>
                                  <m:ctrlPr>
                                    <a:rPr lang="en-US" altLang="zh-CN" sz="2400" b="1" i="1">
                                      <a:solidFill>
                                        <a:srgbClr val="7030A0"/>
                                      </a:solidFill>
                                      <a:latin typeface="Cambria Math" panose="02040503050406030204" pitchFamily="18" charset="0"/>
                                      <a:ea typeface="仿宋" panose="02010609060101010101" pitchFamily="49" charset="-122"/>
                                    </a:rPr>
                                  </m:ctrlPr>
                                </m:accPr>
                                <m:e>
                                  <m:r>
                                    <a:rPr lang="en-US" altLang="zh-CN" sz="2400" b="1" i="1">
                                      <a:solidFill>
                                        <a:srgbClr val="7030A0"/>
                                      </a:solidFill>
                                      <a:latin typeface="Cambria Math" panose="02040503050406030204" pitchFamily="18" charset="0"/>
                                      <a:ea typeface="仿宋" panose="02010609060101010101" pitchFamily="49" charset="-122"/>
                                    </a:rPr>
                                    <m:t>𝑼</m:t>
                                  </m:r>
                                </m:e>
                              </m:acc>
                            </m:e>
                            <m:sub>
                              <m:r>
                                <a:rPr lang="en-US" altLang="zh-CN" sz="2400" b="1" i="1">
                                  <a:solidFill>
                                    <a:srgbClr val="7030A0"/>
                                  </a:solidFill>
                                  <a:latin typeface="Cambria Math" panose="02040503050406030204" pitchFamily="18" charset="0"/>
                                  <a:ea typeface="仿宋" panose="02010609060101010101" pitchFamily="49" charset="-122"/>
                                </a:rPr>
                                <m:t>𝟐</m:t>
                              </m:r>
                            </m:sub>
                          </m:sSub>
                          <m:sSup>
                            <m:sSupPr>
                              <m:ctrlPr>
                                <a:rPr lang="en-US" altLang="zh-CN" sz="2400" b="1" i="1">
                                  <a:solidFill>
                                    <a:srgbClr val="7030A0"/>
                                  </a:solidFill>
                                  <a:latin typeface="Cambria Math" panose="02040503050406030204" pitchFamily="18" charset="0"/>
                                  <a:ea typeface="仿宋" panose="02010609060101010101" pitchFamily="49" charset="-122"/>
                                </a:rPr>
                              </m:ctrlPr>
                            </m:sSupPr>
                            <m:e>
                              <m:r>
                                <a:rPr lang="en-US" altLang="zh-CN" sz="2400" b="1" i="1">
                                  <a:solidFill>
                                    <a:srgbClr val="7030A0"/>
                                  </a:solidFill>
                                  <a:latin typeface="Cambria Math" panose="02040503050406030204" pitchFamily="18" charset="0"/>
                                  <a:ea typeface="Cambria Math" panose="02040503050406030204" pitchFamily="18" charset="0"/>
                                </a:rPr>
                                <m:t>∠</m:t>
                              </m:r>
                              <m:r>
                                <a:rPr lang="en-US" altLang="zh-CN" sz="2400" b="1" i="1">
                                  <a:solidFill>
                                    <a:srgbClr val="7030A0"/>
                                  </a:solidFill>
                                  <a:latin typeface="Cambria Math" panose="02040503050406030204" pitchFamily="18" charset="0"/>
                                  <a:ea typeface="仿宋" panose="02010609060101010101" pitchFamily="49" charset="-122"/>
                                </a:rPr>
                                <m:t>𝟑𝟎</m:t>
                              </m:r>
                            </m:e>
                            <m:sup>
                              <m:r>
                                <a:rPr lang="en-US" altLang="zh-CN" sz="2400" b="1" i="1">
                                  <a:solidFill>
                                    <a:srgbClr val="7030A0"/>
                                  </a:solidFill>
                                  <a:latin typeface="Cambria Math" panose="02040503050406030204" pitchFamily="18" charset="0"/>
                                  <a:ea typeface="Cambria Math" panose="02040503050406030204" pitchFamily="18" charset="0"/>
                                </a:rPr>
                                <m:t>∘</m:t>
                              </m:r>
                            </m:sup>
                          </m:sSup>
                          <m:r>
                            <a:rPr lang="en-US" altLang="zh-CN" sz="2400" b="1" i="1">
                              <a:solidFill>
                                <a:srgbClr val="7030A0"/>
                              </a:solidFill>
                              <a:latin typeface="Cambria Math" panose="02040503050406030204" pitchFamily="18" charset="0"/>
                              <a:ea typeface="Cambria Math" panose="02040503050406030204" pitchFamily="18" charset="0"/>
                            </a:rPr>
                            <m:t>=</m:t>
                          </m:r>
                          <m:rad>
                            <m:radPr>
                              <m:degHide m:val="on"/>
                              <m:ctrlPr>
                                <a:rPr lang="en-US" altLang="zh-CN" sz="2400" b="1" i="1">
                                  <a:solidFill>
                                    <a:srgbClr val="7030A0"/>
                                  </a:solidFill>
                                  <a:latin typeface="Cambria Math" panose="02040503050406030204" pitchFamily="18" charset="0"/>
                                  <a:ea typeface="仿宋" panose="02010609060101010101" pitchFamily="49" charset="-122"/>
                                </a:rPr>
                              </m:ctrlPr>
                            </m:radPr>
                            <m:deg/>
                            <m:e>
                              <m:r>
                                <a:rPr lang="en-US" altLang="zh-CN" sz="2400" b="1" i="1">
                                  <a:solidFill>
                                    <a:srgbClr val="7030A0"/>
                                  </a:solidFill>
                                  <a:latin typeface="Cambria Math" panose="02040503050406030204" pitchFamily="18" charset="0"/>
                                  <a:ea typeface="仿宋" panose="02010609060101010101" pitchFamily="49" charset="-122"/>
                                </a:rPr>
                                <m:t>𝟑</m:t>
                              </m:r>
                            </m:e>
                          </m:rad>
                          <m:r>
                            <a:rPr lang="en-US" altLang="zh-CN" sz="2400" b="1" i="1">
                              <a:solidFill>
                                <a:srgbClr val="7030A0"/>
                              </a:solidFill>
                              <a:latin typeface="Cambria Math" panose="02040503050406030204" pitchFamily="18" charset="0"/>
                              <a:ea typeface="仿宋" panose="02010609060101010101" pitchFamily="49" charset="-122"/>
                            </a:rPr>
                            <m:t>𝑼</m:t>
                          </m:r>
                          <m:sSup>
                            <m:sSupPr>
                              <m:ctrlPr>
                                <a:rPr lang="en-US" altLang="zh-CN" sz="2400" b="1" i="1">
                                  <a:solidFill>
                                    <a:srgbClr val="7030A0"/>
                                  </a:solidFill>
                                  <a:latin typeface="Cambria Math" panose="02040503050406030204" pitchFamily="18" charset="0"/>
                                  <a:ea typeface="仿宋" panose="02010609060101010101" pitchFamily="49" charset="-122"/>
                                </a:rPr>
                              </m:ctrlPr>
                            </m:sSupPr>
                            <m:e>
                              <m:r>
                                <a:rPr lang="en-US" altLang="zh-CN" sz="2400" b="1" i="1">
                                  <a:solidFill>
                                    <a:srgbClr val="7030A0"/>
                                  </a:solidFill>
                                  <a:latin typeface="Cambria Math" panose="02040503050406030204" pitchFamily="18" charset="0"/>
                                  <a:ea typeface="Cambria Math" panose="02040503050406030204" pitchFamily="18" charset="0"/>
                                </a:rPr>
                                <m:t>∠</m:t>
                              </m:r>
                              <m:r>
                                <a:rPr lang="en-US" altLang="zh-CN" sz="2400" b="1" i="1" smtClean="0">
                                  <a:solidFill>
                                    <a:srgbClr val="7030A0"/>
                                  </a:solidFill>
                                  <a:latin typeface="Cambria Math" panose="02040503050406030204" pitchFamily="18" charset="0"/>
                                  <a:ea typeface="Cambria Math" panose="02040503050406030204" pitchFamily="18" charset="0"/>
                                </a:rPr>
                                <m:t>−</m:t>
                              </m:r>
                              <m:r>
                                <a:rPr lang="en-US" altLang="zh-CN" sz="2400" b="1" i="1">
                                  <a:solidFill>
                                    <a:srgbClr val="7030A0"/>
                                  </a:solidFill>
                                  <a:latin typeface="Cambria Math" panose="02040503050406030204" pitchFamily="18" charset="0"/>
                                  <a:ea typeface="Cambria Math" panose="02040503050406030204" pitchFamily="18" charset="0"/>
                                </a:rPr>
                                <m:t>𝟗</m:t>
                              </m:r>
                              <m:r>
                                <a:rPr lang="en-US" altLang="zh-CN" sz="2400" b="1" i="1">
                                  <a:solidFill>
                                    <a:srgbClr val="7030A0"/>
                                  </a:solidFill>
                                  <a:latin typeface="Cambria Math" panose="02040503050406030204" pitchFamily="18" charset="0"/>
                                  <a:ea typeface="仿宋" panose="02010609060101010101" pitchFamily="49" charset="-122"/>
                                </a:rPr>
                                <m:t>𝟎</m:t>
                              </m:r>
                            </m:e>
                            <m:sup>
                              <m:r>
                                <a:rPr lang="en-US" altLang="zh-CN" sz="2400" b="1" i="1">
                                  <a:solidFill>
                                    <a:srgbClr val="7030A0"/>
                                  </a:solidFill>
                                  <a:latin typeface="Cambria Math" panose="02040503050406030204" pitchFamily="18" charset="0"/>
                                  <a:ea typeface="Cambria Math" panose="02040503050406030204" pitchFamily="18" charset="0"/>
                                </a:rPr>
                                <m:t>∘</m:t>
                              </m:r>
                            </m:sup>
                          </m:sSup>
                        </m:e>
                        <m:e>
                          <m:sSub>
                            <m:sSubPr>
                              <m:ctrlPr>
                                <a:rPr lang="en-US" altLang="zh-CN" sz="2400" b="1" i="1">
                                  <a:solidFill>
                                    <a:srgbClr val="7030A0"/>
                                  </a:solidFill>
                                  <a:latin typeface="Cambria Math" panose="02040503050406030204" pitchFamily="18" charset="0"/>
                                </a:rPr>
                              </m:ctrlPr>
                            </m:sSubPr>
                            <m:e>
                              <m:acc>
                                <m:accPr>
                                  <m:chr m:val="̇"/>
                                  <m:ctrlPr>
                                    <a:rPr lang="en-US" altLang="zh-CN" sz="2400" b="1" i="1">
                                      <a:solidFill>
                                        <a:srgbClr val="7030A0"/>
                                      </a:solidFill>
                                      <a:latin typeface="Cambria Math" panose="02040503050406030204" pitchFamily="18" charset="0"/>
                                    </a:rPr>
                                  </m:ctrlPr>
                                </m:accPr>
                                <m:e>
                                  <m:r>
                                    <a:rPr lang="en-US" altLang="zh-CN" sz="2400" b="1" i="1">
                                      <a:solidFill>
                                        <a:srgbClr val="7030A0"/>
                                      </a:solidFill>
                                      <a:latin typeface="Cambria Math" panose="02040503050406030204" pitchFamily="18" charset="0"/>
                                    </a:rPr>
                                    <m:t>𝑼</m:t>
                                  </m:r>
                                </m:e>
                              </m:acc>
                            </m:e>
                            <m:sub>
                              <m:r>
                                <a:rPr lang="en-US" altLang="zh-CN" sz="2400" b="1" i="1">
                                  <a:solidFill>
                                    <a:srgbClr val="7030A0"/>
                                  </a:solidFill>
                                  <a:latin typeface="Cambria Math" panose="02040503050406030204" pitchFamily="18" charset="0"/>
                                </a:rPr>
                                <m:t>𝟑𝟏</m:t>
                              </m:r>
                            </m:sub>
                          </m:sSub>
                          <m:r>
                            <a:rPr lang="en-US" altLang="zh-CN" sz="2400" b="1" i="1">
                              <a:solidFill>
                                <a:srgbClr val="7030A0"/>
                              </a:solidFill>
                              <a:latin typeface="Cambria Math" panose="02040503050406030204" pitchFamily="18" charset="0"/>
                            </a:rPr>
                            <m:t>=</m:t>
                          </m:r>
                          <m:rad>
                            <m:radPr>
                              <m:degHide m:val="on"/>
                              <m:ctrlPr>
                                <a:rPr lang="en-US" altLang="zh-CN" sz="2400" b="1" i="1">
                                  <a:solidFill>
                                    <a:srgbClr val="7030A0"/>
                                  </a:solidFill>
                                  <a:latin typeface="Cambria Math" panose="02040503050406030204" pitchFamily="18" charset="0"/>
                                  <a:ea typeface="仿宋" panose="02010609060101010101" pitchFamily="49" charset="-122"/>
                                </a:rPr>
                              </m:ctrlPr>
                            </m:radPr>
                            <m:deg/>
                            <m:e>
                              <m:r>
                                <a:rPr lang="en-US" altLang="zh-CN" sz="2400" b="1" i="1">
                                  <a:solidFill>
                                    <a:srgbClr val="7030A0"/>
                                  </a:solidFill>
                                  <a:latin typeface="Cambria Math" panose="02040503050406030204" pitchFamily="18" charset="0"/>
                                  <a:ea typeface="仿宋" panose="02010609060101010101" pitchFamily="49" charset="-122"/>
                                </a:rPr>
                                <m:t>𝟑</m:t>
                              </m:r>
                            </m:e>
                          </m:rad>
                          <m:sSub>
                            <m:sSubPr>
                              <m:ctrlPr>
                                <a:rPr lang="en-US" altLang="zh-CN" sz="2400" b="1" i="1">
                                  <a:solidFill>
                                    <a:srgbClr val="7030A0"/>
                                  </a:solidFill>
                                  <a:latin typeface="Cambria Math" panose="02040503050406030204" pitchFamily="18" charset="0"/>
                                  <a:ea typeface="仿宋" panose="02010609060101010101" pitchFamily="49" charset="-122"/>
                                </a:rPr>
                              </m:ctrlPr>
                            </m:sSubPr>
                            <m:e>
                              <m:acc>
                                <m:accPr>
                                  <m:chr m:val="̇"/>
                                  <m:ctrlPr>
                                    <a:rPr lang="en-US" altLang="zh-CN" sz="2400" b="1" i="1">
                                      <a:solidFill>
                                        <a:srgbClr val="7030A0"/>
                                      </a:solidFill>
                                      <a:latin typeface="Cambria Math" panose="02040503050406030204" pitchFamily="18" charset="0"/>
                                      <a:ea typeface="仿宋" panose="02010609060101010101" pitchFamily="49" charset="-122"/>
                                    </a:rPr>
                                  </m:ctrlPr>
                                </m:accPr>
                                <m:e>
                                  <m:r>
                                    <a:rPr lang="en-US" altLang="zh-CN" sz="2400" b="1" i="1">
                                      <a:solidFill>
                                        <a:srgbClr val="7030A0"/>
                                      </a:solidFill>
                                      <a:latin typeface="Cambria Math" panose="02040503050406030204" pitchFamily="18" charset="0"/>
                                      <a:ea typeface="仿宋" panose="02010609060101010101" pitchFamily="49" charset="-122"/>
                                    </a:rPr>
                                    <m:t>𝑼</m:t>
                                  </m:r>
                                </m:e>
                              </m:acc>
                            </m:e>
                            <m:sub>
                              <m:r>
                                <a:rPr lang="en-US" altLang="zh-CN" sz="2400" b="1" i="1">
                                  <a:solidFill>
                                    <a:srgbClr val="7030A0"/>
                                  </a:solidFill>
                                  <a:latin typeface="Cambria Math" panose="02040503050406030204" pitchFamily="18" charset="0"/>
                                  <a:ea typeface="仿宋" panose="02010609060101010101" pitchFamily="49" charset="-122"/>
                                </a:rPr>
                                <m:t>𝟑</m:t>
                              </m:r>
                            </m:sub>
                          </m:sSub>
                          <m:sSup>
                            <m:sSupPr>
                              <m:ctrlPr>
                                <a:rPr lang="en-US" altLang="zh-CN" sz="2400" b="1" i="1">
                                  <a:solidFill>
                                    <a:srgbClr val="7030A0"/>
                                  </a:solidFill>
                                  <a:latin typeface="Cambria Math" panose="02040503050406030204" pitchFamily="18" charset="0"/>
                                  <a:ea typeface="仿宋" panose="02010609060101010101" pitchFamily="49" charset="-122"/>
                                </a:rPr>
                              </m:ctrlPr>
                            </m:sSupPr>
                            <m:e>
                              <m:r>
                                <a:rPr lang="en-US" altLang="zh-CN" sz="2400" b="1" i="1">
                                  <a:solidFill>
                                    <a:srgbClr val="7030A0"/>
                                  </a:solidFill>
                                  <a:latin typeface="Cambria Math" panose="02040503050406030204" pitchFamily="18" charset="0"/>
                                  <a:ea typeface="Cambria Math" panose="02040503050406030204" pitchFamily="18" charset="0"/>
                                </a:rPr>
                                <m:t>∠</m:t>
                              </m:r>
                              <m:r>
                                <a:rPr lang="en-US" altLang="zh-CN" sz="2400" b="1" i="1">
                                  <a:solidFill>
                                    <a:srgbClr val="7030A0"/>
                                  </a:solidFill>
                                  <a:latin typeface="Cambria Math" panose="02040503050406030204" pitchFamily="18" charset="0"/>
                                  <a:ea typeface="仿宋" panose="02010609060101010101" pitchFamily="49" charset="-122"/>
                                </a:rPr>
                                <m:t>𝟑𝟎</m:t>
                              </m:r>
                            </m:e>
                            <m:sup>
                              <m:r>
                                <a:rPr lang="en-US" altLang="zh-CN" sz="2400" b="1" i="1">
                                  <a:solidFill>
                                    <a:srgbClr val="7030A0"/>
                                  </a:solidFill>
                                  <a:latin typeface="Cambria Math" panose="02040503050406030204" pitchFamily="18" charset="0"/>
                                  <a:ea typeface="Cambria Math" panose="02040503050406030204" pitchFamily="18" charset="0"/>
                                </a:rPr>
                                <m:t>∘</m:t>
                              </m:r>
                            </m:sup>
                          </m:sSup>
                          <m:r>
                            <a:rPr lang="en-US" altLang="zh-CN" sz="2400" b="1" i="1">
                              <a:solidFill>
                                <a:srgbClr val="7030A0"/>
                              </a:solidFill>
                              <a:latin typeface="Cambria Math" panose="02040503050406030204" pitchFamily="18" charset="0"/>
                              <a:ea typeface="Cambria Math" panose="02040503050406030204" pitchFamily="18" charset="0"/>
                            </a:rPr>
                            <m:t>=</m:t>
                          </m:r>
                          <m:rad>
                            <m:radPr>
                              <m:degHide m:val="on"/>
                              <m:ctrlPr>
                                <a:rPr lang="en-US" altLang="zh-CN" sz="2400" b="1" i="1">
                                  <a:solidFill>
                                    <a:srgbClr val="7030A0"/>
                                  </a:solidFill>
                                  <a:latin typeface="Cambria Math" panose="02040503050406030204" pitchFamily="18" charset="0"/>
                                  <a:ea typeface="仿宋" panose="02010609060101010101" pitchFamily="49" charset="-122"/>
                                </a:rPr>
                              </m:ctrlPr>
                            </m:radPr>
                            <m:deg/>
                            <m:e>
                              <m:r>
                                <a:rPr lang="en-US" altLang="zh-CN" sz="2400" b="1" i="1">
                                  <a:solidFill>
                                    <a:srgbClr val="7030A0"/>
                                  </a:solidFill>
                                  <a:latin typeface="Cambria Math" panose="02040503050406030204" pitchFamily="18" charset="0"/>
                                  <a:ea typeface="仿宋" panose="02010609060101010101" pitchFamily="49" charset="-122"/>
                                </a:rPr>
                                <m:t>𝟑</m:t>
                              </m:r>
                            </m:e>
                          </m:rad>
                          <m:r>
                            <a:rPr lang="en-US" altLang="zh-CN" sz="2400" b="1" i="1">
                              <a:solidFill>
                                <a:srgbClr val="7030A0"/>
                              </a:solidFill>
                              <a:latin typeface="Cambria Math" panose="02040503050406030204" pitchFamily="18" charset="0"/>
                              <a:ea typeface="仿宋" panose="02010609060101010101" pitchFamily="49" charset="-122"/>
                            </a:rPr>
                            <m:t>𝑼</m:t>
                          </m:r>
                          <m:sSup>
                            <m:sSupPr>
                              <m:ctrlPr>
                                <a:rPr lang="en-US" altLang="zh-CN" sz="2400" b="1" i="1">
                                  <a:solidFill>
                                    <a:srgbClr val="7030A0"/>
                                  </a:solidFill>
                                  <a:latin typeface="Cambria Math" panose="02040503050406030204" pitchFamily="18" charset="0"/>
                                  <a:ea typeface="仿宋" panose="02010609060101010101" pitchFamily="49" charset="-122"/>
                                </a:rPr>
                              </m:ctrlPr>
                            </m:sSupPr>
                            <m:e>
                              <m:r>
                                <a:rPr lang="en-US" altLang="zh-CN" sz="2400" b="1" i="1">
                                  <a:solidFill>
                                    <a:srgbClr val="7030A0"/>
                                  </a:solidFill>
                                  <a:latin typeface="Cambria Math" panose="02040503050406030204" pitchFamily="18" charset="0"/>
                                  <a:ea typeface="Cambria Math" panose="02040503050406030204" pitchFamily="18" charset="0"/>
                                </a:rPr>
                                <m:t>∠</m:t>
                              </m:r>
                              <m:r>
                                <a:rPr lang="en-US" altLang="zh-CN" sz="2400" b="1" i="1">
                                  <a:solidFill>
                                    <a:srgbClr val="7030A0"/>
                                  </a:solidFill>
                                  <a:latin typeface="Cambria Math" panose="02040503050406030204" pitchFamily="18" charset="0"/>
                                  <a:ea typeface="Cambria Math" panose="02040503050406030204" pitchFamily="18" charset="0"/>
                                </a:rPr>
                                <m:t>𝟏𝟓𝟎</m:t>
                              </m:r>
                            </m:e>
                            <m:sup>
                              <m:r>
                                <a:rPr lang="en-US" altLang="zh-CN" sz="2400" b="1" i="1">
                                  <a:solidFill>
                                    <a:srgbClr val="7030A0"/>
                                  </a:solidFill>
                                  <a:latin typeface="Cambria Math" panose="02040503050406030204" pitchFamily="18" charset="0"/>
                                  <a:ea typeface="Cambria Math" panose="02040503050406030204" pitchFamily="18" charset="0"/>
                                </a:rPr>
                                <m:t>∘</m:t>
                              </m:r>
                            </m:sup>
                          </m:sSup>
                        </m:e>
                      </m:eqArr>
                    </m:oMath>
                  </a14:m>
                  <a:endParaRPr lang="zh-CN" altLang="en-US" sz="2400" dirty="0"/>
                </a:p>
              </p:txBody>
            </p:sp>
          </mc:Choice>
          <mc:Fallback xmlns="">
            <p:sp>
              <p:nvSpPr>
                <p:cNvPr id="55" name="矩形 54"/>
                <p:cNvSpPr>
                  <a:spLocks noRot="1" noChangeAspect="1" noMove="1" noResize="1" noEditPoints="1" noAdjustHandles="1" noChangeArrowheads="1" noChangeShapeType="1" noTextEdit="1"/>
                </p:cNvSpPr>
                <p:nvPr/>
              </p:nvSpPr>
              <p:spPr>
                <a:xfrm>
                  <a:off x="262958" y="4069478"/>
                  <a:ext cx="4504727" cy="1767087"/>
                </a:xfrm>
                <a:prstGeom prst="rect">
                  <a:avLst/>
                </a:prstGeom>
                <a:blipFill rotWithShape="1">
                  <a:blip r:embed="rId14"/>
                  <a:stretch>
                    <a:fillRect/>
                  </a:stretch>
                </a:blipFill>
              </p:spPr>
              <p:txBody>
                <a:bodyPr/>
                <a:lstStyle/>
                <a:p>
                  <a:r>
                    <a:rPr lang="zh-CN" altLang="en-US">
                      <a:noFill/>
                    </a:rPr>
                    <a:t> </a:t>
                  </a:r>
                  <a:endParaRPr lang="zh-CN" altLang="en-US">
                    <a:noFill/>
                  </a:endParaRPr>
                </a:p>
              </p:txBody>
            </p:sp>
          </mc:Fallback>
        </mc:AlternateContent>
        <p:sp>
          <p:nvSpPr>
            <p:cNvPr id="199" name="AutoShape 88"/>
            <p:cNvSpPr/>
            <p:nvPr/>
          </p:nvSpPr>
          <p:spPr bwMode="auto">
            <a:xfrm rot="10753442">
              <a:off x="164503" y="4631592"/>
              <a:ext cx="167377" cy="1008000"/>
            </a:xfrm>
            <a:prstGeom prst="rightBrace">
              <a:avLst>
                <a:gd name="adj1" fmla="val 110681"/>
                <a:gd name="adj2" fmla="val 50000"/>
              </a:avLst>
            </a:prstGeom>
            <a:noFill/>
            <a:ln w="28575">
              <a:solidFill>
                <a:srgbClr val="7030A0"/>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sz="1600">
                <a:solidFill>
                  <a:srgbClr val="7030A0"/>
                </a:solidFill>
                <a:latin typeface="Times New Roman" panose="02020603050405020304" pitchFamily="18" charset="0"/>
              </a:endParaRPr>
            </a:p>
          </p:txBody>
        </p:sp>
      </p:grpSp>
      <p:sp>
        <p:nvSpPr>
          <p:cNvPr id="200" name="矩形 199"/>
          <p:cNvSpPr/>
          <p:nvPr/>
        </p:nvSpPr>
        <p:spPr>
          <a:xfrm>
            <a:off x="8473097" y="4223492"/>
            <a:ext cx="2350322" cy="461665"/>
          </a:xfrm>
          <a:prstGeom prst="rect">
            <a:avLst/>
          </a:prstGeom>
        </p:spPr>
        <p:txBody>
          <a:bodyPr wrap="none">
            <a:spAutoFit/>
          </a:bodyPr>
          <a:lstStyle/>
          <a:p>
            <a:pPr algn="ctr"/>
            <a:r>
              <a:rPr lang="zh-CN" altLang="en-US" sz="2400" b="1" dirty="0">
                <a:solidFill>
                  <a:srgbClr val="C00000"/>
                </a:solidFill>
                <a:latin typeface="仿宋" panose="02010609060101010101" pitchFamily="49" charset="-122"/>
                <a:ea typeface="仿宋" panose="02010609060101010101" pitchFamily="49" charset="-122"/>
              </a:rPr>
              <a:t>对称线电电流：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20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500" fill="hold"/>
                                        <p:tgtEl>
                                          <p:spTgt spid="47"/>
                                        </p:tgtEl>
                                        <p:attrNameLst>
                                          <p:attrName>ppt_x</p:attrName>
                                        </p:attrNameLst>
                                      </p:cBhvr>
                                      <p:tavLst>
                                        <p:tav tm="0">
                                          <p:val>
                                            <p:strVal val="1+#ppt_w/2"/>
                                          </p:val>
                                        </p:tav>
                                        <p:tav tm="100000">
                                          <p:val>
                                            <p:strVal val="#ppt_x"/>
                                          </p:val>
                                        </p:tav>
                                      </p:tavLst>
                                    </p:anim>
                                    <p:anim calcmode="lin" valueType="num">
                                      <p:cBhvr additive="base">
                                        <p:cTn id="27"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1000"/>
                                        <p:tgtEl>
                                          <p:spTgt spid="56"/>
                                        </p:tgtEl>
                                      </p:cBhvr>
                                    </p:animEffect>
                                    <p:anim calcmode="lin" valueType="num">
                                      <p:cBhvr>
                                        <p:cTn id="33" dur="1000" fill="hold"/>
                                        <p:tgtEl>
                                          <p:spTgt spid="56"/>
                                        </p:tgtEl>
                                        <p:attrNameLst>
                                          <p:attrName>ppt_x</p:attrName>
                                        </p:attrNameLst>
                                      </p:cBhvr>
                                      <p:tavLst>
                                        <p:tav tm="0">
                                          <p:val>
                                            <p:strVal val="#ppt_x"/>
                                          </p:val>
                                        </p:tav>
                                        <p:tav tm="100000">
                                          <p:val>
                                            <p:strVal val="#ppt_x"/>
                                          </p:val>
                                        </p:tav>
                                      </p:tavLst>
                                    </p:anim>
                                    <p:anim calcmode="lin" valueType="num">
                                      <p:cBhvr>
                                        <p:cTn id="3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81"/>
                                        </p:tgtEl>
                                        <p:attrNameLst>
                                          <p:attrName>style.visibility</p:attrName>
                                        </p:attrNameLst>
                                      </p:cBhvr>
                                      <p:to>
                                        <p:strVal val="visible"/>
                                      </p:to>
                                    </p:set>
                                    <p:animEffect transition="in" filter="wipe(left)">
                                      <p:cBhvr>
                                        <p:cTn id="39" dur="500"/>
                                        <p:tgtEl>
                                          <p:spTgt spid="181"/>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5" presetClass="entr" presetSubtype="0" fill="hold" grpId="0" nodeType="clickEffect">
                                  <p:stCondLst>
                                    <p:cond delay="0"/>
                                  </p:stCondLst>
                                  <p:childTnLst>
                                    <p:set>
                                      <p:cBhvr>
                                        <p:cTn id="50" dur="1" fill="hold">
                                          <p:stCondLst>
                                            <p:cond delay="0"/>
                                          </p:stCondLst>
                                        </p:cTn>
                                        <p:tgtEl>
                                          <p:spTgt spid="196"/>
                                        </p:tgtEl>
                                        <p:attrNameLst>
                                          <p:attrName>style.visibility</p:attrName>
                                        </p:attrNameLst>
                                      </p:cBhvr>
                                      <p:to>
                                        <p:strVal val="visible"/>
                                      </p:to>
                                    </p:set>
                                    <p:animEffect transition="in" filter="fade">
                                      <p:cBhvr>
                                        <p:cTn id="51" dur="2000"/>
                                        <p:tgtEl>
                                          <p:spTgt spid="196"/>
                                        </p:tgtEl>
                                      </p:cBhvr>
                                    </p:animEffect>
                                    <p:anim calcmode="lin" valueType="num">
                                      <p:cBhvr>
                                        <p:cTn id="52" dur="2000" fill="hold"/>
                                        <p:tgtEl>
                                          <p:spTgt spid="196"/>
                                        </p:tgtEl>
                                        <p:attrNameLst>
                                          <p:attrName>ppt_w</p:attrName>
                                        </p:attrNameLst>
                                      </p:cBhvr>
                                      <p:tavLst>
                                        <p:tav tm="0" fmla="#ppt_w*sin(2.5*pi*$)">
                                          <p:val>
                                            <p:fltVal val="0"/>
                                          </p:val>
                                        </p:tav>
                                        <p:tav tm="100000">
                                          <p:val>
                                            <p:fltVal val="1"/>
                                          </p:val>
                                        </p:tav>
                                      </p:tavLst>
                                    </p:anim>
                                    <p:anim calcmode="lin" valueType="num">
                                      <p:cBhvr>
                                        <p:cTn id="53" dur="2000" fill="hold"/>
                                        <p:tgtEl>
                                          <p:spTgt spid="196"/>
                                        </p:tgtEl>
                                        <p:attrNameLst>
                                          <p:attrName>ppt_h</p:attrName>
                                        </p:attrNameLst>
                                      </p:cBhvr>
                                      <p:tavLst>
                                        <p:tav tm="0">
                                          <p:val>
                                            <p:strVal val="#ppt_h"/>
                                          </p:val>
                                        </p:tav>
                                        <p:tav tm="100000">
                                          <p:val>
                                            <p:strVal val="#ppt_h"/>
                                          </p:val>
                                        </p:tav>
                                      </p:tavLst>
                                    </p:anim>
                                  </p:childTnLst>
                                </p:cTn>
                              </p:par>
                            </p:childTnLst>
                          </p:cTn>
                        </p:par>
                        <p:par>
                          <p:cTn id="54" fill="hold">
                            <p:stCondLst>
                              <p:cond delay="2000"/>
                            </p:stCondLst>
                            <p:childTnLst>
                              <p:par>
                                <p:cTn id="55" presetID="47" presetClass="entr" presetSubtype="0" fill="hold" grpId="0" nodeType="afterEffect">
                                  <p:stCondLst>
                                    <p:cond delay="0"/>
                                  </p:stCondLst>
                                  <p:childTnLst>
                                    <p:set>
                                      <p:cBhvr>
                                        <p:cTn id="56" dur="1" fill="hold">
                                          <p:stCondLst>
                                            <p:cond delay="0"/>
                                          </p:stCondLst>
                                        </p:cTn>
                                        <p:tgtEl>
                                          <p:spTgt spid="197"/>
                                        </p:tgtEl>
                                        <p:attrNameLst>
                                          <p:attrName>style.visibility</p:attrName>
                                        </p:attrNameLst>
                                      </p:cBhvr>
                                      <p:to>
                                        <p:strVal val="visible"/>
                                      </p:to>
                                    </p:set>
                                    <p:animEffect transition="in" filter="fade">
                                      <p:cBhvr>
                                        <p:cTn id="57" dur="1000"/>
                                        <p:tgtEl>
                                          <p:spTgt spid="197"/>
                                        </p:tgtEl>
                                      </p:cBhvr>
                                    </p:animEffect>
                                    <p:anim calcmode="lin" valueType="num">
                                      <p:cBhvr>
                                        <p:cTn id="58" dur="1000" fill="hold"/>
                                        <p:tgtEl>
                                          <p:spTgt spid="197"/>
                                        </p:tgtEl>
                                        <p:attrNameLst>
                                          <p:attrName>ppt_x</p:attrName>
                                        </p:attrNameLst>
                                      </p:cBhvr>
                                      <p:tavLst>
                                        <p:tav tm="0">
                                          <p:val>
                                            <p:strVal val="#ppt_x"/>
                                          </p:val>
                                        </p:tav>
                                        <p:tav tm="100000">
                                          <p:val>
                                            <p:strVal val="#ppt_x"/>
                                          </p:val>
                                        </p:tav>
                                      </p:tavLst>
                                    </p:anim>
                                    <p:anim calcmode="lin" valueType="num">
                                      <p:cBhvr>
                                        <p:cTn id="59" dur="1000" fill="hold"/>
                                        <p:tgtEl>
                                          <p:spTgt spid="197"/>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45" presetClass="entr" presetSubtype="0" fill="hold" grpId="0" nodeType="clickEffect">
                                  <p:stCondLst>
                                    <p:cond delay="0"/>
                                  </p:stCondLst>
                                  <p:childTnLst>
                                    <p:set>
                                      <p:cBhvr>
                                        <p:cTn id="68" dur="1" fill="hold">
                                          <p:stCondLst>
                                            <p:cond delay="0"/>
                                          </p:stCondLst>
                                        </p:cTn>
                                        <p:tgtEl>
                                          <p:spTgt spid="198"/>
                                        </p:tgtEl>
                                        <p:attrNameLst>
                                          <p:attrName>style.visibility</p:attrName>
                                        </p:attrNameLst>
                                      </p:cBhvr>
                                      <p:to>
                                        <p:strVal val="visible"/>
                                      </p:to>
                                    </p:set>
                                    <p:animEffect transition="in" filter="fade">
                                      <p:cBhvr>
                                        <p:cTn id="69" dur="2000"/>
                                        <p:tgtEl>
                                          <p:spTgt spid="198"/>
                                        </p:tgtEl>
                                      </p:cBhvr>
                                    </p:animEffect>
                                    <p:anim calcmode="lin" valueType="num">
                                      <p:cBhvr>
                                        <p:cTn id="70" dur="2000" fill="hold"/>
                                        <p:tgtEl>
                                          <p:spTgt spid="198"/>
                                        </p:tgtEl>
                                        <p:attrNameLst>
                                          <p:attrName>ppt_w</p:attrName>
                                        </p:attrNameLst>
                                      </p:cBhvr>
                                      <p:tavLst>
                                        <p:tav tm="0" fmla="#ppt_w*sin(2.5*pi*$)">
                                          <p:val>
                                            <p:fltVal val="0"/>
                                          </p:val>
                                        </p:tav>
                                        <p:tav tm="100000">
                                          <p:val>
                                            <p:fltVal val="1"/>
                                          </p:val>
                                        </p:tav>
                                      </p:tavLst>
                                    </p:anim>
                                    <p:anim calcmode="lin" valueType="num">
                                      <p:cBhvr>
                                        <p:cTn id="71" dur="2000" fill="hold"/>
                                        <p:tgtEl>
                                          <p:spTgt spid="198"/>
                                        </p:tgtEl>
                                        <p:attrNameLst>
                                          <p:attrName>ppt_h</p:attrName>
                                        </p:attrNameLst>
                                      </p:cBhvr>
                                      <p:tavLst>
                                        <p:tav tm="0">
                                          <p:val>
                                            <p:strVal val="#ppt_h"/>
                                          </p:val>
                                        </p:tav>
                                        <p:tav tm="100000">
                                          <p:val>
                                            <p:strVal val="#ppt_h"/>
                                          </p:val>
                                        </p:tav>
                                      </p:tavLst>
                                    </p:anim>
                                  </p:childTnLst>
                                </p:cTn>
                              </p:par>
                            </p:childTnLst>
                          </p:cTn>
                        </p:par>
                        <p:par>
                          <p:cTn id="72" fill="hold">
                            <p:stCondLst>
                              <p:cond delay="2000"/>
                            </p:stCondLst>
                            <p:childTnLst>
                              <p:par>
                                <p:cTn id="73" presetID="47" presetClass="entr" presetSubtype="0" fill="hold" grpId="0" nodeType="afterEffect">
                                  <p:stCondLst>
                                    <p:cond delay="0"/>
                                  </p:stCondLst>
                                  <p:childTnLst>
                                    <p:set>
                                      <p:cBhvr>
                                        <p:cTn id="74" dur="1" fill="hold">
                                          <p:stCondLst>
                                            <p:cond delay="0"/>
                                          </p:stCondLst>
                                        </p:cTn>
                                        <p:tgtEl>
                                          <p:spTgt spid="200"/>
                                        </p:tgtEl>
                                        <p:attrNameLst>
                                          <p:attrName>style.visibility</p:attrName>
                                        </p:attrNameLst>
                                      </p:cBhvr>
                                      <p:to>
                                        <p:strVal val="visible"/>
                                      </p:to>
                                    </p:set>
                                    <p:animEffect transition="in" filter="fade">
                                      <p:cBhvr>
                                        <p:cTn id="75" dur="1000"/>
                                        <p:tgtEl>
                                          <p:spTgt spid="200"/>
                                        </p:tgtEl>
                                      </p:cBhvr>
                                    </p:animEffect>
                                    <p:anim calcmode="lin" valueType="num">
                                      <p:cBhvr>
                                        <p:cTn id="76" dur="1000" fill="hold"/>
                                        <p:tgtEl>
                                          <p:spTgt spid="200"/>
                                        </p:tgtEl>
                                        <p:attrNameLst>
                                          <p:attrName>ppt_x</p:attrName>
                                        </p:attrNameLst>
                                      </p:cBhvr>
                                      <p:tavLst>
                                        <p:tav tm="0">
                                          <p:val>
                                            <p:strVal val="#ppt_x"/>
                                          </p:val>
                                        </p:tav>
                                        <p:tav tm="100000">
                                          <p:val>
                                            <p:strVal val="#ppt_x"/>
                                          </p:val>
                                        </p:tav>
                                      </p:tavLst>
                                    </p:anim>
                                    <p:anim calcmode="lin" valueType="num">
                                      <p:cBhvr>
                                        <p:cTn id="77" dur="1000" fill="hold"/>
                                        <p:tgtEl>
                                          <p:spTgt spid="200"/>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wipe(left)">
                                      <p:cBhvr>
                                        <p:cTn id="8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5" grpId="0"/>
      <p:bldP spid="47" grpId="0"/>
      <p:bldP spid="181" grpId="0"/>
      <p:bldP spid="196" grpId="0" animBg="1"/>
      <p:bldP spid="197" grpId="0"/>
      <p:bldP spid="198" grpId="0" animBg="1"/>
      <p:bldP spid="2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600" y="6356350"/>
            <a:ext cx="2743200" cy="365125"/>
          </a:xfrm>
        </p:spPr>
        <p:txBody>
          <a:bodyPr/>
          <a:lstStyle/>
          <a:p>
            <a:fld id="{435063AF-4828-4509-A510-9A5FFA849951}" type="slidenum">
              <a:rPr lang="zh-CN" altLang="en-US" smtClean="0"/>
              <a:t>3</a:t>
            </a:fld>
            <a:endParaRPr lang="zh-CN" altLang="en-US"/>
          </a:p>
        </p:txBody>
      </p:sp>
      <p:sp>
        <p:nvSpPr>
          <p:cNvPr id="5" name="Rectangle 4"/>
          <p:cNvSpPr>
            <a:spLocks noChangeArrowheads="1"/>
          </p:cNvSpPr>
          <p:nvPr/>
        </p:nvSpPr>
        <p:spPr bwMode="auto">
          <a:xfrm>
            <a:off x="1921592" y="1535711"/>
            <a:ext cx="7732073" cy="1143000"/>
          </a:xfrm>
          <a:prstGeom prst="rect">
            <a:avLst/>
          </a:prstGeom>
          <a:noFill/>
          <a:ln w="9525">
            <a:noFill/>
            <a:miter lim="800000"/>
          </a:ln>
          <a:effectLst/>
        </p:spPr>
        <p:txBody>
          <a:bodyPr anchor="ctr"/>
          <a:lstStyle/>
          <a:p>
            <a:pPr algn="ctr">
              <a:defRPr/>
            </a:pPr>
            <a:r>
              <a:rPr lang="en-US" altLang="zh-CN" sz="4800" b="1" dirty="0">
                <a:solidFill>
                  <a:schemeClr val="accent5">
                    <a:lumMod val="75000"/>
                  </a:schemeClr>
                </a:solidFill>
                <a:latin typeface="微软雅黑" panose="020B0503020204020204" pitchFamily="34" charset="-122"/>
                <a:ea typeface="微软雅黑" panose="020B0503020204020204" pitchFamily="34" charset="-122"/>
              </a:rPr>
              <a:t>3-1  </a:t>
            </a:r>
            <a:r>
              <a:rPr lang="zh-CN" altLang="en-US" sz="4800" b="1" dirty="0">
                <a:solidFill>
                  <a:schemeClr val="accent5">
                    <a:lumMod val="75000"/>
                  </a:schemeClr>
                </a:solidFill>
                <a:latin typeface="微软雅黑" panose="020B0503020204020204" pitchFamily="34" charset="-122"/>
                <a:ea typeface="微软雅黑" panose="020B0503020204020204" pitchFamily="34" charset="-122"/>
              </a:rPr>
              <a:t>三相电源</a:t>
            </a:r>
          </a:p>
        </p:txBody>
      </p:sp>
      <p:pic>
        <p:nvPicPr>
          <p:cNvPr id="3" name="图片 2"/>
          <p:cNvPicPr>
            <a:picLocks noChangeAspect="1"/>
          </p:cNvPicPr>
          <p:nvPr/>
        </p:nvPicPr>
        <p:blipFill>
          <a:blip r:embed="rId2"/>
          <a:stretch>
            <a:fillRect/>
          </a:stretch>
        </p:blipFill>
        <p:spPr>
          <a:xfrm>
            <a:off x="4221158" y="2678711"/>
            <a:ext cx="3477500" cy="1894966"/>
          </a:xfrm>
          <a:prstGeom prst="rect">
            <a:avLst/>
          </a:prstGeom>
          <a:solidFill>
            <a:schemeClr val="accent4">
              <a:lumMod val="20000"/>
              <a:lumOff val="80000"/>
            </a:schemeClr>
          </a:solidFill>
          <a:ln>
            <a:no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376345" y="6525545"/>
            <a:ext cx="2743200" cy="365125"/>
          </a:xfrm>
        </p:spPr>
        <p:txBody>
          <a:bodyPr/>
          <a:lstStyle/>
          <a:p>
            <a:fld id="{435063AF-4828-4509-A510-9A5FFA849951}" type="slidenum">
              <a:rPr lang="zh-CN" altLang="en-US" sz="1600" smtClean="0"/>
              <a:t>30</a:t>
            </a:fld>
            <a:endParaRPr lang="zh-CN" altLang="en-US" sz="1600" dirty="0"/>
          </a:p>
        </p:txBody>
      </p:sp>
      <p:sp>
        <p:nvSpPr>
          <p:cNvPr id="5" name="文本框 4"/>
          <p:cNvSpPr txBox="1"/>
          <p:nvPr/>
        </p:nvSpPr>
        <p:spPr>
          <a:xfrm>
            <a:off x="3595480" y="-5970"/>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3-3 </a:t>
            </a:r>
            <a:r>
              <a:rPr lang="zh-CN" altLang="en-US" sz="2800" b="1" u="sng" dirty="0">
                <a:latin typeface="黑体" panose="02010609060101010101" pitchFamily="49" charset="-122"/>
                <a:ea typeface="黑体" panose="02010609060101010101" pitchFamily="49" charset="-122"/>
              </a:rPr>
              <a:t>负载星形联结的三相电路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6" name="Rectangle 2"/>
          <p:cNvSpPr>
            <a:spLocks noGrp="1" noChangeArrowheads="1"/>
          </p:cNvSpPr>
          <p:nvPr>
            <p:ph type="title"/>
          </p:nvPr>
        </p:nvSpPr>
        <p:spPr>
          <a:xfrm>
            <a:off x="983592" y="514934"/>
            <a:ext cx="5768282" cy="533400"/>
          </a:xfrm>
        </p:spPr>
        <p:txBody>
          <a:bodyPr>
            <a:normAutofit/>
          </a:bodyPr>
          <a:lstStyle/>
          <a:p>
            <a:pPr>
              <a:defRPr/>
            </a:pPr>
            <a:r>
              <a:rPr lang="zh-CN" altLang="en-US" sz="2800" b="1" dirty="0"/>
              <a:t>三</a:t>
            </a:r>
            <a:r>
              <a:rPr lang="en-US" altLang="zh-CN" sz="2800" b="1" dirty="0"/>
              <a:t>. </a:t>
            </a:r>
            <a:r>
              <a:rPr lang="zh-CN" altLang="en-US" sz="2800" b="1" dirty="0">
                <a:latin typeface="华文琥珀" panose="02010800040101010101" pitchFamily="2" charset="-122"/>
                <a:ea typeface="华文琥珀" panose="02010800040101010101" pitchFamily="2" charset="-122"/>
              </a:rPr>
              <a:t>△</a:t>
            </a:r>
            <a:r>
              <a:rPr lang="zh-CN" altLang="zh-CN" sz="2800" b="1" dirty="0"/>
              <a:t>接</a:t>
            </a:r>
            <a:r>
              <a:rPr lang="zh-CN" altLang="en-US" sz="2800" b="1" dirty="0">
                <a:solidFill>
                  <a:srgbClr val="C00000"/>
                </a:solidFill>
              </a:rPr>
              <a:t>非对称负载</a:t>
            </a:r>
            <a:r>
              <a:rPr lang="zh-CN" altLang="en-US" sz="2800" b="1" dirty="0"/>
              <a:t>三相电路的分析</a:t>
            </a:r>
            <a:endParaRPr lang="zh-CN" sz="2800" b="1" dirty="0"/>
          </a:p>
        </p:txBody>
      </p:sp>
      <p:sp>
        <p:nvSpPr>
          <p:cNvPr id="7" name="Rectangle 11"/>
          <p:cNvSpPr>
            <a:spLocks noChangeArrowheads="1"/>
          </p:cNvSpPr>
          <p:nvPr/>
        </p:nvSpPr>
        <p:spPr bwMode="auto">
          <a:xfrm>
            <a:off x="7238653" y="551934"/>
            <a:ext cx="4654298" cy="1200329"/>
          </a:xfrm>
          <a:prstGeom prst="rect">
            <a:avLst/>
          </a:prstGeom>
          <a:solidFill>
            <a:schemeClr val="accent4">
              <a:lumMod val="20000"/>
              <a:lumOff val="80000"/>
            </a:schemeClr>
          </a:solidFill>
          <a:ln>
            <a:noFill/>
          </a:ln>
          <a:effectLst>
            <a:outerShdw blurRad="50800" dist="38100" dir="2700000" algn="tl" rotWithShape="0">
              <a:prstClr val="black">
                <a:alpha val="40000"/>
              </a:prstClr>
            </a:outerShdw>
          </a:effectLst>
        </p:spPr>
        <p:txBody>
          <a:bodyPr wrap="square">
            <a:spAutoFit/>
          </a:bodyPr>
          <a:lstStyle/>
          <a:p>
            <a:r>
              <a:rPr lang="zh-CN" altLang="en-US" sz="2400" b="1" dirty="0">
                <a:solidFill>
                  <a:srgbClr val="7030A0"/>
                </a:solidFill>
                <a:latin typeface="等线" panose="02010600030101010101" charset="-122"/>
                <a:ea typeface="等线" panose="02010600030101010101" charset="-122"/>
              </a:rPr>
              <a:t>将</a:t>
            </a:r>
            <a:r>
              <a:rPr lang="zh-CN" altLang="en-US" sz="2400" b="1" dirty="0">
                <a:solidFill>
                  <a:srgbClr val="7030A0"/>
                </a:solidFill>
                <a:latin typeface="华文琥珀" panose="02010800040101010101" pitchFamily="2" charset="-122"/>
                <a:ea typeface="华文琥珀" panose="02010800040101010101" pitchFamily="2" charset="-122"/>
              </a:rPr>
              <a:t>△</a:t>
            </a:r>
            <a:r>
              <a:rPr lang="zh-CN" altLang="en-US" sz="2400" b="1" dirty="0">
                <a:solidFill>
                  <a:srgbClr val="7030A0"/>
                </a:solidFill>
                <a:latin typeface="等线" panose="02010600030101010101" charset="-122"/>
                <a:ea typeface="等线" panose="02010600030101010101" charset="-122"/>
              </a:rPr>
              <a:t>非对称负载三相电路</a:t>
            </a:r>
            <a:r>
              <a:rPr lang="zh-CN" altLang="en-US" sz="2400" b="1" dirty="0">
                <a:solidFill>
                  <a:srgbClr val="7030A0"/>
                </a:solidFill>
                <a:latin typeface="等线" panose="02010600030101010101" charset="-122"/>
                <a:ea typeface="等线" panose="02010600030101010101" charset="-122"/>
                <a:cs typeface="Times New Roman" panose="02020603050405020304" pitchFamily="18" charset="0"/>
              </a:rPr>
              <a:t>作为</a:t>
            </a:r>
            <a:endParaRPr lang="en-US" altLang="zh-CN" sz="2400" b="1" dirty="0">
              <a:solidFill>
                <a:srgbClr val="7030A0"/>
              </a:solidFill>
              <a:latin typeface="等线" panose="02010600030101010101" charset="-122"/>
              <a:ea typeface="等线" panose="02010600030101010101" charset="-122"/>
              <a:cs typeface="Times New Roman" panose="02020603050405020304" pitchFamily="18" charset="0"/>
            </a:endParaRPr>
          </a:p>
          <a:p>
            <a:r>
              <a:rPr lang="zh-CN" altLang="en-US" sz="2400" b="1" dirty="0">
                <a:solidFill>
                  <a:srgbClr val="7030A0"/>
                </a:solidFill>
                <a:latin typeface="等线" panose="02010600030101010101" charset="-122"/>
                <a:ea typeface="等线" panose="02010600030101010101" charset="-122"/>
                <a:cs typeface="Times New Roman" panose="02020603050405020304" pitchFamily="18" charset="0"/>
              </a:rPr>
              <a:t>一般的正弦交流电路进行分析，</a:t>
            </a:r>
            <a:endParaRPr lang="en-US" altLang="zh-CN" sz="2400" b="1" dirty="0">
              <a:solidFill>
                <a:srgbClr val="7030A0"/>
              </a:solidFill>
              <a:latin typeface="等线" panose="02010600030101010101" charset="-122"/>
              <a:ea typeface="等线" panose="02010600030101010101" charset="-122"/>
              <a:cs typeface="Times New Roman" panose="02020603050405020304" pitchFamily="18" charset="0"/>
            </a:endParaRPr>
          </a:p>
          <a:p>
            <a:r>
              <a:rPr lang="zh-CN" altLang="en-US" sz="2400" b="1" dirty="0">
                <a:solidFill>
                  <a:srgbClr val="7030A0"/>
                </a:solidFill>
                <a:latin typeface="等线" panose="02010600030101010101" charset="-122"/>
                <a:ea typeface="等线" panose="02010600030101010101" charset="-122"/>
              </a:rPr>
              <a:t>采用正弦交流电路相量分析方法。</a:t>
            </a:r>
          </a:p>
        </p:txBody>
      </p:sp>
      <p:sp>
        <p:nvSpPr>
          <p:cNvPr id="33" name="Text Box 126"/>
          <p:cNvSpPr txBox="1">
            <a:spLocks noChangeArrowheads="1"/>
          </p:cNvSpPr>
          <p:nvPr/>
        </p:nvSpPr>
        <p:spPr bwMode="auto">
          <a:xfrm>
            <a:off x="55018" y="1010593"/>
            <a:ext cx="66273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2400" b="1" dirty="0">
                <a:solidFill>
                  <a:schemeClr val="accent5">
                    <a:lumMod val="75000"/>
                  </a:schemeClr>
                </a:solidFill>
                <a:latin typeface="Times New Roman" panose="02020603050405020304" pitchFamily="18" charset="0"/>
              </a:rPr>
              <a:t>                    如图电路中，三相电源对称。当开关</a:t>
            </a:r>
            <a:endParaRPr lang="en-US" altLang="zh-CN" sz="2400" b="1" dirty="0">
              <a:solidFill>
                <a:schemeClr val="accent5">
                  <a:lumMod val="75000"/>
                </a:schemeClr>
              </a:solidFill>
              <a:latin typeface="Times New Roman" panose="02020603050405020304" pitchFamily="18" charset="0"/>
            </a:endParaRPr>
          </a:p>
          <a:p>
            <a:pPr algn="just"/>
            <a:r>
              <a:rPr lang="en-US" altLang="zh-CN" sz="2400" b="1" dirty="0">
                <a:solidFill>
                  <a:schemeClr val="accent5">
                    <a:lumMod val="75000"/>
                  </a:schemeClr>
                </a:solidFill>
                <a:latin typeface="Times New Roman" panose="02020603050405020304" pitchFamily="18" charset="0"/>
              </a:rPr>
              <a:t>S</a:t>
            </a:r>
            <a:r>
              <a:rPr lang="zh-CN" altLang="en-US" sz="2400" b="1" dirty="0">
                <a:solidFill>
                  <a:schemeClr val="accent5">
                    <a:lumMod val="75000"/>
                  </a:schemeClr>
                </a:solidFill>
                <a:latin typeface="Times New Roman" panose="02020603050405020304" pitchFamily="18" charset="0"/>
              </a:rPr>
              <a:t>闭合时，电流表的读数均为</a:t>
            </a:r>
            <a:r>
              <a:rPr lang="en-US" altLang="zh-CN" sz="2400" b="1" dirty="0">
                <a:solidFill>
                  <a:schemeClr val="accent5">
                    <a:lumMod val="75000"/>
                  </a:schemeClr>
                </a:solidFill>
                <a:latin typeface="Times New Roman" panose="02020603050405020304" pitchFamily="18" charset="0"/>
              </a:rPr>
              <a:t>5A</a:t>
            </a:r>
            <a:r>
              <a:rPr lang="zh-CN" altLang="en-US" sz="2400" b="1" dirty="0">
                <a:solidFill>
                  <a:schemeClr val="accent5">
                    <a:lumMod val="75000"/>
                  </a:schemeClr>
                </a:solidFill>
                <a:latin typeface="Times New Roman" panose="02020603050405020304" pitchFamily="18" charset="0"/>
              </a:rPr>
              <a:t>，</a:t>
            </a:r>
            <a:r>
              <a:rPr lang="en-US" altLang="zh-CN" sz="2400" b="1" i="1" dirty="0">
                <a:solidFill>
                  <a:schemeClr val="accent5">
                    <a:lumMod val="75000"/>
                  </a:schemeClr>
                </a:solidFill>
                <a:latin typeface="Times New Roman" panose="02020603050405020304" pitchFamily="18" charset="0"/>
              </a:rPr>
              <a:t>Z</a:t>
            </a:r>
            <a:r>
              <a:rPr lang="zh-CN" altLang="en-US" sz="2400" b="1" dirty="0">
                <a:solidFill>
                  <a:schemeClr val="accent5">
                    <a:lumMod val="75000"/>
                  </a:schemeClr>
                </a:solidFill>
                <a:latin typeface="Times New Roman" panose="02020603050405020304" pitchFamily="18" charset="0"/>
              </a:rPr>
              <a:t>为感性负载。</a:t>
            </a:r>
          </a:p>
        </p:txBody>
      </p:sp>
      <p:sp>
        <p:nvSpPr>
          <p:cNvPr id="34" name="Text Box 127"/>
          <p:cNvSpPr txBox="1">
            <a:spLocks noChangeArrowheads="1"/>
          </p:cNvSpPr>
          <p:nvPr/>
        </p:nvSpPr>
        <p:spPr bwMode="auto">
          <a:xfrm>
            <a:off x="71380" y="1834676"/>
            <a:ext cx="6433710" cy="93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zh-CN" altLang="en-US" dirty="0">
                <a:solidFill>
                  <a:schemeClr val="accent5">
                    <a:lumMod val="75000"/>
                  </a:schemeClr>
                </a:solidFill>
              </a:rPr>
              <a:t>求：开关</a:t>
            </a:r>
            <a:r>
              <a:rPr lang="en-US" altLang="zh-CN" dirty="0">
                <a:solidFill>
                  <a:schemeClr val="accent5">
                    <a:lumMod val="75000"/>
                  </a:schemeClr>
                </a:solidFill>
              </a:rPr>
              <a:t>S</a:t>
            </a:r>
            <a:r>
              <a:rPr lang="zh-CN" altLang="en-US" dirty="0">
                <a:solidFill>
                  <a:schemeClr val="accent5">
                    <a:lumMod val="75000"/>
                  </a:schemeClr>
                </a:solidFill>
              </a:rPr>
              <a:t>打开后各电流表的读数，并定性画出开关</a:t>
            </a:r>
            <a:r>
              <a:rPr lang="en-US" altLang="zh-CN" dirty="0">
                <a:solidFill>
                  <a:schemeClr val="accent5">
                    <a:lumMod val="75000"/>
                  </a:schemeClr>
                </a:solidFill>
              </a:rPr>
              <a:t>S</a:t>
            </a:r>
            <a:r>
              <a:rPr lang="zh-CN" altLang="en-US" dirty="0">
                <a:solidFill>
                  <a:schemeClr val="accent5">
                    <a:lumMod val="75000"/>
                  </a:schemeClr>
                </a:solidFill>
              </a:rPr>
              <a:t>打开后的负载电压和电流相量图。</a:t>
            </a:r>
          </a:p>
        </p:txBody>
      </p:sp>
      <mc:AlternateContent xmlns:mc="http://schemas.openxmlformats.org/markup-compatibility/2006" xmlns:a14="http://schemas.microsoft.com/office/drawing/2010/main">
        <mc:Choice Requires="a14">
          <p:sp>
            <p:nvSpPr>
              <p:cNvPr id="36" name="Text Box 129"/>
              <p:cNvSpPr txBox="1">
                <a:spLocks noChangeArrowheads="1"/>
              </p:cNvSpPr>
              <p:nvPr/>
            </p:nvSpPr>
            <p:spPr bwMode="auto">
              <a:xfrm>
                <a:off x="695036" y="2725443"/>
                <a:ext cx="5893972" cy="10064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just">
                  <a:lnSpc>
                    <a:spcPct val="120000"/>
                  </a:lnSpc>
                </a:pPr>
                <a:r>
                  <a:rPr lang="zh-CN" altLang="en-US" sz="2400" dirty="0">
                    <a:solidFill>
                      <a:srgbClr val="002060"/>
                    </a:solidFill>
                    <a:latin typeface="华文楷体" panose="02010600040101010101" pitchFamily="2" charset="-122"/>
                    <a:ea typeface="华文楷体" panose="02010600040101010101" pitchFamily="2" charset="-122"/>
                  </a:rPr>
                  <a:t> </a:t>
                </a:r>
                <a:r>
                  <a:rPr lang="zh-CN" altLang="en-US" sz="2400" b="1" dirty="0">
                    <a:solidFill>
                      <a:srgbClr val="C00000"/>
                    </a:solidFill>
                    <a:latin typeface="华文楷体" panose="02010600040101010101" pitchFamily="2" charset="-122"/>
                    <a:ea typeface="华文楷体" panose="02010600040101010101" pitchFamily="2" charset="-122"/>
                  </a:rPr>
                  <a:t>开关</a:t>
                </a:r>
                <a:r>
                  <a:rPr lang="en-US" altLang="zh-CN" sz="2400" b="1" dirty="0">
                    <a:solidFill>
                      <a:srgbClr val="C00000"/>
                    </a:solidFill>
                    <a:latin typeface="华文楷体" panose="02010600040101010101" pitchFamily="2" charset="-122"/>
                    <a:ea typeface="华文楷体" panose="02010600040101010101" pitchFamily="2" charset="-122"/>
                  </a:rPr>
                  <a:t>S</a:t>
                </a:r>
                <a:r>
                  <a:rPr lang="zh-CN" altLang="en-US" sz="2400" b="1" dirty="0">
                    <a:solidFill>
                      <a:srgbClr val="C00000"/>
                    </a:solidFill>
                    <a:latin typeface="华文楷体" panose="02010600040101010101" pitchFamily="2" charset="-122"/>
                    <a:ea typeface="华文楷体" panose="02010600040101010101" pitchFamily="2" charset="-122"/>
                  </a:rPr>
                  <a:t>打开后，为非对称负载。</a:t>
                </a:r>
                <a:r>
                  <a:rPr lang="zh-CN" altLang="en-US" sz="2400" dirty="0">
                    <a:solidFill>
                      <a:srgbClr val="002060"/>
                    </a:solidFill>
                    <a:latin typeface="华文楷体" panose="02010600040101010101" pitchFamily="2" charset="-122"/>
                    <a:ea typeface="华文楷体" panose="02010600040101010101" pitchFamily="2" charset="-122"/>
                  </a:rPr>
                  <a:t>由于</a:t>
                </a:r>
                <a14:m>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acc>
                          <m:accPr>
                            <m:chr m:val="̇"/>
                            <m:ctrlPr>
                              <a:rPr lang="en-US" altLang="zh-CN" sz="2400" b="1" i="1">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𝑼</m:t>
                            </m:r>
                          </m:e>
                        </m:acc>
                      </m:e>
                      <m:sub>
                        <m:r>
                          <a:rPr lang="en-US" altLang="zh-CN" sz="2400" b="1" i="1">
                            <a:solidFill>
                              <a:srgbClr val="C00000"/>
                            </a:solidFill>
                            <a:latin typeface="Cambria Math" panose="02040503050406030204" pitchFamily="18" charset="0"/>
                          </a:rPr>
                          <m:t>12</m:t>
                        </m:r>
                      </m:sub>
                    </m:sSub>
                  </m:oMath>
                </a14:m>
                <a:endParaRPr lang="en-US" altLang="zh-CN" sz="2400" dirty="0">
                  <a:solidFill>
                    <a:srgbClr val="002060"/>
                  </a:solidFill>
                  <a:latin typeface="华文楷体" panose="02010600040101010101" pitchFamily="2" charset="-122"/>
                  <a:ea typeface="华文楷体" panose="02010600040101010101" pitchFamily="2" charset="-122"/>
                </a:endParaRPr>
              </a:p>
              <a:p>
                <a:pPr algn="just">
                  <a:lnSpc>
                    <a:spcPct val="120000"/>
                  </a:lnSpc>
                </a:pPr>
                <a:r>
                  <a:rPr lang="en-US" altLang="zh-CN" sz="2400" dirty="0">
                    <a:solidFill>
                      <a:srgbClr val="002060"/>
                    </a:solidFill>
                    <a:latin typeface="华文楷体" panose="02010600040101010101" pitchFamily="2" charset="-122"/>
                    <a:ea typeface="华文楷体" panose="02010600040101010101" pitchFamily="2" charset="-122"/>
                  </a:rPr>
                  <a:t>  </a:t>
                </a:r>
                <a:r>
                  <a:rPr lang="zh-CN" altLang="en-US" sz="2400" dirty="0">
                    <a:solidFill>
                      <a:srgbClr val="002060"/>
                    </a:solidFill>
                    <a:latin typeface="华文楷体" panose="02010600040101010101" pitchFamily="2" charset="-122"/>
                    <a:ea typeface="华文楷体" panose="02010600040101010101" pitchFamily="2" charset="-122"/>
                  </a:rPr>
                  <a:t>和</a:t>
                </a:r>
                <a14:m>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acc>
                          <m:accPr>
                            <m:chr m:val="̇"/>
                            <m:ctrlPr>
                              <a:rPr lang="en-US" altLang="zh-CN" sz="2400" b="1" i="1">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𝑼</m:t>
                            </m:r>
                          </m:e>
                        </m:acc>
                      </m:e>
                      <m:sub>
                        <m:r>
                          <a:rPr lang="en-US" altLang="zh-CN" sz="2400" b="1" i="1">
                            <a:solidFill>
                              <a:srgbClr val="C00000"/>
                            </a:solidFill>
                            <a:latin typeface="Cambria Math" panose="02040503050406030204" pitchFamily="18" charset="0"/>
                          </a:rPr>
                          <m:t>23</m:t>
                        </m:r>
                      </m:sub>
                    </m:sSub>
                  </m:oMath>
                </a14:m>
                <a:r>
                  <a:rPr lang="zh-CN" altLang="en-US" sz="2400" dirty="0">
                    <a:solidFill>
                      <a:srgbClr val="002060"/>
                    </a:solidFill>
                    <a:latin typeface="华文楷体" panose="02010600040101010101" pitchFamily="2" charset="-122"/>
                    <a:ea typeface="华文楷体" panose="02010600040101010101" pitchFamily="2" charset="-122"/>
                  </a:rPr>
                  <a:t>还是分别直接加在负载</a:t>
                </a:r>
                <a:r>
                  <a:rPr lang="en-US" altLang="zh-CN" sz="2400" b="1" i="1" dirty="0">
                    <a:solidFill>
                      <a:srgbClr val="002060"/>
                    </a:solidFill>
                    <a:latin typeface="Times New Roman" panose="02020603050405020304" pitchFamily="18" charset="0"/>
                    <a:ea typeface="华文楷体" panose="02010600040101010101" pitchFamily="2" charset="-122"/>
                    <a:cs typeface="Times New Roman" panose="02020603050405020304" pitchFamily="18" charset="0"/>
                  </a:rPr>
                  <a:t>Z</a:t>
                </a:r>
                <a:r>
                  <a:rPr lang="zh-CN" altLang="en-US" sz="2400" dirty="0">
                    <a:solidFill>
                      <a:srgbClr val="002060"/>
                    </a:solidFill>
                    <a:latin typeface="华文楷体" panose="02010600040101010101" pitchFamily="2" charset="-122"/>
                    <a:ea typeface="华文楷体" panose="02010600040101010101" pitchFamily="2" charset="-122"/>
                  </a:rPr>
                  <a:t>两端</a:t>
                </a:r>
                <a:r>
                  <a:rPr lang="zh-CN" altLang="en-US" sz="2400" dirty="0">
                    <a:solidFill>
                      <a:srgbClr val="002060"/>
                    </a:solidFill>
                    <a:latin typeface="华文琥珀" panose="02010800040101010101" pitchFamily="2" charset="-122"/>
                    <a:ea typeface="华文琥珀" panose="02010800040101010101" pitchFamily="2" charset="-122"/>
                  </a:rPr>
                  <a:t>→</a:t>
                </a:r>
                <a:endParaRPr lang="en-US" altLang="zh-CN" sz="2400" dirty="0">
                  <a:solidFill>
                    <a:srgbClr val="002060"/>
                  </a:solidFill>
                  <a:latin typeface="华文楷体" panose="02010600040101010101" pitchFamily="2" charset="-122"/>
                  <a:ea typeface="华文楷体" panose="02010600040101010101" pitchFamily="2" charset="-122"/>
                </a:endParaRPr>
              </a:p>
            </p:txBody>
          </p:sp>
        </mc:Choice>
        <mc:Fallback xmlns="">
          <p:sp>
            <p:nvSpPr>
              <p:cNvPr id="36" name="Text Box 129"/>
              <p:cNvSpPr txBox="1">
                <a:spLocks noRot="1" noChangeAspect="1" noMove="1" noResize="1" noEditPoints="1" noAdjustHandles="1" noChangeArrowheads="1" noChangeShapeType="1" noTextEdit="1"/>
              </p:cNvSpPr>
              <p:nvPr/>
            </p:nvSpPr>
            <p:spPr bwMode="auto">
              <a:xfrm>
                <a:off x="695036" y="2725443"/>
                <a:ext cx="5893972" cy="1006429"/>
              </a:xfrm>
              <a:prstGeom prst="rect">
                <a:avLst/>
              </a:prstGeom>
              <a:blipFill rotWithShape="1">
                <a:blip r:embed="rId2"/>
                <a:stretch>
                  <a:fillRect l="-310" b="-103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37" name="Text Box 132"/>
          <p:cNvSpPr txBox="1">
            <a:spLocks noChangeArrowheads="1"/>
          </p:cNvSpPr>
          <p:nvPr/>
        </p:nvSpPr>
        <p:spPr bwMode="auto">
          <a:xfrm>
            <a:off x="3625687" y="4137745"/>
            <a:ext cx="3056683" cy="535531"/>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algn="just">
              <a:lnSpc>
                <a:spcPct val="120000"/>
              </a:lnSpc>
            </a:pPr>
            <a:r>
              <a:rPr lang="zh-CN" altLang="en-US" sz="2400" b="1" dirty="0">
                <a:latin typeface="Times New Roman" panose="02020603050405020304" pitchFamily="18" charset="0"/>
              </a:rPr>
              <a:t>电流表</a:t>
            </a:r>
            <a:r>
              <a:rPr lang="en-US" altLang="zh-CN" sz="2400" b="1" dirty="0">
                <a:solidFill>
                  <a:srgbClr val="FF0000"/>
                </a:solidFill>
                <a:latin typeface="Times New Roman" panose="02020603050405020304" pitchFamily="18" charset="0"/>
              </a:rPr>
              <a:t>A</a:t>
            </a:r>
            <a:r>
              <a:rPr lang="en-US" altLang="zh-CN" sz="2400" b="1" baseline="-25000" dirty="0">
                <a:solidFill>
                  <a:srgbClr val="FF0000"/>
                </a:solidFill>
                <a:latin typeface="Times New Roman" panose="02020603050405020304" pitchFamily="18" charset="0"/>
              </a:rPr>
              <a:t>2</a:t>
            </a:r>
            <a:r>
              <a:rPr lang="zh-CN" altLang="en-US" sz="2400" b="1" dirty="0">
                <a:solidFill>
                  <a:srgbClr val="FF0000"/>
                </a:solidFill>
                <a:latin typeface="Times New Roman" panose="02020603050405020304" pitchFamily="18" charset="0"/>
              </a:rPr>
              <a:t>的读数</a:t>
            </a:r>
            <a:r>
              <a:rPr lang="en-US" altLang="zh-CN" sz="2400" b="1" dirty="0">
                <a:solidFill>
                  <a:srgbClr val="FF0000"/>
                </a:solidFill>
                <a:latin typeface="Times New Roman" panose="02020603050405020304" pitchFamily="18" charset="0"/>
              </a:rPr>
              <a:t>=</a:t>
            </a:r>
            <a:r>
              <a:rPr lang="en-US" altLang="zh-CN" sz="2400" b="1" dirty="0">
                <a:latin typeface="Times New Roman" panose="02020603050405020304" pitchFamily="18" charset="0"/>
              </a:rPr>
              <a:t>5A</a:t>
            </a:r>
          </a:p>
        </p:txBody>
      </p:sp>
      <mc:AlternateContent xmlns:mc="http://schemas.openxmlformats.org/markup-compatibility/2006" xmlns:a14="http://schemas.microsoft.com/office/drawing/2010/main">
        <mc:Choice Requires="a14">
          <p:sp>
            <p:nvSpPr>
              <p:cNvPr id="38" name="Text Box 133"/>
              <p:cNvSpPr txBox="1">
                <a:spLocks noChangeArrowheads="1"/>
              </p:cNvSpPr>
              <p:nvPr/>
            </p:nvSpPr>
            <p:spPr bwMode="auto">
              <a:xfrm>
                <a:off x="1239714" y="5274718"/>
                <a:ext cx="5079746" cy="648000"/>
              </a:xfrm>
              <a:prstGeom prst="rect">
                <a:avLst/>
              </a:prstGeom>
              <a:noFill/>
              <a:ln w="9525">
                <a:solidFill>
                  <a:srgbClr val="0000FF"/>
                </a:solidFill>
                <a:miter lim="800000"/>
                <a:headEnd/>
                <a:tailEnd/>
              </a:ln>
              <a:extLst>
                <a:ext uri="{909E8E84-426E-40DD-AFC4-6F175D3DCCD1}">
                  <a14:hiddenFill>
                    <a:solidFill>
                      <a:srgbClr val="FFFFFF"/>
                    </a:solidFill>
                  </a14:hiddenFill>
                </a:ext>
              </a:extLst>
            </p:spPr>
            <p:txBody>
              <a:bodyPr wrap="square">
                <a:spAutoFit/>
              </a:bodyPr>
              <a:lstStyle/>
              <a:p>
                <a:pPr algn="just"/>
                <a14:m>
                  <m:oMath xmlns:m="http://schemas.openxmlformats.org/officeDocument/2006/math">
                    <m:r>
                      <a:rPr lang="zh-CN" altLang="en-US" sz="2400" b="1" i="1" smtClean="0">
                        <a:latin typeface="Cambria Math" panose="02040503050406030204" pitchFamily="18" charset="0"/>
                      </a:rPr>
                      <m:t>∴</m:t>
                    </m:r>
                  </m:oMath>
                </a14:m>
                <a:r>
                  <a:rPr lang="zh-CN" altLang="en-US" sz="2400" b="1" dirty="0">
                    <a:latin typeface="Times New Roman" panose="02020603050405020304" pitchFamily="18" charset="0"/>
                  </a:rPr>
                  <a:t>电流表</a:t>
                </a:r>
                <a:r>
                  <a:rPr lang="en-US" altLang="zh-CN" sz="2400" b="1" dirty="0">
                    <a:solidFill>
                      <a:srgbClr val="0000FF"/>
                    </a:solidFill>
                    <a:latin typeface="Times New Roman" panose="02020603050405020304" pitchFamily="18" charset="0"/>
                  </a:rPr>
                  <a:t>A</a:t>
                </a:r>
                <a:r>
                  <a:rPr lang="en-US" altLang="zh-CN" sz="2400" b="1" baseline="-25000" dirty="0">
                    <a:solidFill>
                      <a:srgbClr val="0000FF"/>
                    </a:solidFill>
                    <a:latin typeface="Times New Roman" panose="02020603050405020304" pitchFamily="18" charset="0"/>
                  </a:rPr>
                  <a:t>1</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A</a:t>
                </a:r>
                <a:r>
                  <a:rPr lang="en-US" altLang="zh-CN" sz="2400" b="1" baseline="-25000" dirty="0">
                    <a:solidFill>
                      <a:srgbClr val="0000FF"/>
                    </a:solidFill>
                    <a:latin typeface="Times New Roman" panose="02020603050405020304" pitchFamily="18" charset="0"/>
                  </a:rPr>
                  <a:t>3</a:t>
                </a:r>
                <a:r>
                  <a:rPr lang="zh-CN" altLang="en-US" sz="2400" b="1" dirty="0">
                    <a:solidFill>
                      <a:srgbClr val="0000FF"/>
                    </a:solidFill>
                    <a:latin typeface="Times New Roman" panose="02020603050405020304" pitchFamily="18" charset="0"/>
                  </a:rPr>
                  <a:t>的读数</a:t>
                </a:r>
                <a:r>
                  <a:rPr lang="en-US" altLang="zh-CN" sz="2400" b="1" dirty="0">
                    <a:solidFill>
                      <a:srgbClr val="0000FF"/>
                    </a:solidFill>
                    <a:latin typeface="Times New Roman" panose="02020603050405020304" pitchFamily="18" charset="0"/>
                  </a:rPr>
                  <a:t>= </a:t>
                </a:r>
                <a14:m>
                  <m:oMath xmlns:m="http://schemas.openxmlformats.org/officeDocument/2006/math">
                    <m:f>
                      <m:fPr>
                        <m:ctrlPr>
                          <a:rPr lang="en-US" altLang="zh-CN" sz="2400" b="1" i="1" smtClean="0">
                            <a:solidFill>
                              <a:srgbClr val="0000FF"/>
                            </a:solidFill>
                            <a:latin typeface="Cambria Math" panose="02040503050406030204" pitchFamily="18" charset="0"/>
                          </a:rPr>
                        </m:ctrlPr>
                      </m:fPr>
                      <m:num>
                        <m:r>
                          <a:rPr lang="en-US" altLang="zh-CN" sz="2400" b="1" i="1">
                            <a:solidFill>
                              <a:srgbClr val="0000FF"/>
                            </a:solidFill>
                            <a:latin typeface="Cambria Math" panose="02040503050406030204" pitchFamily="18" charset="0"/>
                          </a:rPr>
                          <m:t>5</m:t>
                        </m:r>
                      </m:num>
                      <m:den>
                        <m:r>
                          <a:rPr lang="en-US" altLang="zh-CN" sz="2400" b="1" i="1" smtClean="0">
                            <a:solidFill>
                              <a:srgbClr val="0000FF"/>
                            </a:solidFill>
                            <a:latin typeface="Cambria Math" panose="02040503050406030204" pitchFamily="18" charset="0"/>
                          </a:rPr>
                          <m:t> </m:t>
                        </m:r>
                        <m:rad>
                          <m:radPr>
                            <m:degHide m:val="on"/>
                            <m:ctrlPr>
                              <a:rPr lang="en-US" altLang="zh-CN" sz="2400" b="1" i="1">
                                <a:solidFill>
                                  <a:srgbClr val="0000FF"/>
                                </a:solidFill>
                                <a:latin typeface="Cambria Math" panose="02040503050406030204" pitchFamily="18" charset="0"/>
                              </a:rPr>
                            </m:ctrlPr>
                          </m:radPr>
                          <m:deg/>
                          <m:e>
                            <m:r>
                              <a:rPr lang="en-US" altLang="zh-CN" sz="2400" b="1" i="1">
                                <a:solidFill>
                                  <a:srgbClr val="0000FF"/>
                                </a:solidFill>
                                <a:latin typeface="Cambria Math" panose="02040503050406030204" pitchFamily="18" charset="0"/>
                              </a:rPr>
                              <m:t>3</m:t>
                            </m:r>
                          </m:e>
                        </m:rad>
                      </m:den>
                    </m:f>
                  </m:oMath>
                </a14:m>
                <a:r>
                  <a:rPr lang="en-US" altLang="zh-CN" sz="2400" b="1" dirty="0">
                    <a:solidFill>
                      <a:srgbClr val="0000FF"/>
                    </a:solidFill>
                    <a:latin typeface="Times New Roman" panose="02020603050405020304" pitchFamily="18" charset="0"/>
                  </a:rPr>
                  <a:t> = 2.89A</a:t>
                </a:r>
              </a:p>
            </p:txBody>
          </p:sp>
        </mc:Choice>
        <mc:Fallback xmlns="">
          <p:sp>
            <p:nvSpPr>
              <p:cNvPr id="38" name="Text Box 133"/>
              <p:cNvSpPr txBox="1">
                <a:spLocks noRot="1" noChangeAspect="1" noMove="1" noResize="1" noEditPoints="1" noAdjustHandles="1" noChangeArrowheads="1" noChangeShapeType="1" noTextEdit="1"/>
              </p:cNvSpPr>
              <p:nvPr/>
            </p:nvSpPr>
            <p:spPr bwMode="auto">
              <a:xfrm>
                <a:off x="1239714" y="5274718"/>
                <a:ext cx="5079746" cy="648000"/>
              </a:xfrm>
              <a:prstGeom prst="rect">
                <a:avLst/>
              </a:prstGeom>
              <a:blipFill rotWithShape="1">
                <a:blip r:embed="rId3"/>
                <a:stretch>
                  <a:fillRect b="-2752"/>
                </a:stretch>
              </a:blip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57" name="矩形 56"/>
              <p:cNvSpPr/>
              <p:nvPr/>
            </p:nvSpPr>
            <p:spPr>
              <a:xfrm>
                <a:off x="215369" y="3671872"/>
                <a:ext cx="5631542" cy="996427"/>
              </a:xfrm>
              <a:prstGeom prst="rect">
                <a:avLst/>
              </a:prstGeom>
            </p:spPr>
            <p:txBody>
              <a:bodyPr wrap="none">
                <a:spAutoFit/>
              </a:bodyPr>
              <a:lstStyle/>
              <a:p>
                <a:r>
                  <a:rPr lang="zh-CN" altLang="en-US" sz="2400" dirty="0">
                    <a:solidFill>
                      <a:srgbClr val="002060"/>
                    </a:solidFill>
                    <a:latin typeface="华文楷体" panose="02010600040101010101" pitchFamily="2" charset="-122"/>
                    <a:ea typeface="华文楷体" panose="02010600040101010101" pitchFamily="2" charset="-122"/>
                  </a:rPr>
                  <a:t>故</a:t>
                </a:r>
                <a14:m>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𝟏𝟐</m:t>
                        </m:r>
                      </m:sub>
                    </m:sSub>
                  </m:oMath>
                </a14:m>
                <a:r>
                  <a:rPr lang="zh-CN" altLang="en-US" sz="2400" dirty="0">
                    <a:solidFill>
                      <a:srgbClr val="002060"/>
                    </a:solidFill>
                    <a:latin typeface="华文楷体" panose="02010600040101010101" pitchFamily="2" charset="-122"/>
                    <a:ea typeface="华文楷体" panose="02010600040101010101" pitchFamily="2" charset="-122"/>
                  </a:rPr>
                  <a:t>和</a:t>
                </a:r>
                <a14:m>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𝟐𝟑</m:t>
                        </m:r>
                      </m:sub>
                    </m:sSub>
                  </m:oMath>
                </a14:m>
                <a:r>
                  <a:rPr lang="zh-CN" altLang="en-US" sz="2400" dirty="0">
                    <a:solidFill>
                      <a:srgbClr val="002060"/>
                    </a:solidFill>
                    <a:latin typeface="华文楷体" panose="02010600040101010101" pitchFamily="2" charset="-122"/>
                    <a:ea typeface="华文楷体" panose="02010600040101010101" pitchFamily="2" charset="-122"/>
                  </a:rPr>
                  <a:t>不变，电流表</a:t>
                </a:r>
                <a:r>
                  <a:rPr lang="en-US" altLang="zh-CN" sz="2400" b="1" dirty="0">
                    <a:solidFill>
                      <a:srgbClr val="C00000"/>
                    </a:solidFill>
                    <a:latin typeface="华文楷体" panose="02010600040101010101" pitchFamily="2" charset="-122"/>
                    <a:ea typeface="华文楷体" panose="02010600040101010101" pitchFamily="2" charset="-122"/>
                  </a:rPr>
                  <a:t>A</a:t>
                </a:r>
                <a:r>
                  <a:rPr lang="en-US" altLang="zh-CN" sz="2400" b="1" baseline="-25000" dirty="0">
                    <a:solidFill>
                      <a:srgbClr val="C00000"/>
                    </a:solidFill>
                    <a:latin typeface="华文楷体" panose="02010600040101010101" pitchFamily="2" charset="-122"/>
                    <a:ea typeface="华文楷体" panose="02010600040101010101" pitchFamily="2" charset="-122"/>
                  </a:rPr>
                  <a:t>2</a:t>
                </a:r>
                <a:r>
                  <a:rPr lang="zh-CN" altLang="en-US" sz="2400" dirty="0">
                    <a:solidFill>
                      <a:srgbClr val="002060"/>
                    </a:solidFill>
                    <a:latin typeface="华文楷体" panose="02010600040101010101" pitchFamily="2" charset="-122"/>
                    <a:ea typeface="华文楷体" panose="02010600040101010101" pitchFamily="2" charset="-122"/>
                  </a:rPr>
                  <a:t>中的电流仍与</a:t>
                </a:r>
                <a:endParaRPr lang="en-US" altLang="zh-CN" sz="2400" dirty="0">
                  <a:solidFill>
                    <a:srgbClr val="002060"/>
                  </a:solidFill>
                  <a:latin typeface="华文楷体" panose="02010600040101010101" pitchFamily="2" charset="-122"/>
                  <a:ea typeface="华文楷体" panose="02010600040101010101" pitchFamily="2" charset="-122"/>
                </a:endParaRPr>
              </a:p>
              <a:p>
                <a:pPr>
                  <a:spcBef>
                    <a:spcPts val="1200"/>
                  </a:spcBef>
                </a:pPr>
                <a:r>
                  <a:rPr lang="zh-CN" altLang="en-US" sz="2400" dirty="0">
                    <a:solidFill>
                      <a:srgbClr val="002060"/>
                    </a:solidFill>
                    <a:latin typeface="华文楷体" panose="02010600040101010101" pitchFamily="2" charset="-122"/>
                    <a:ea typeface="华文楷体" panose="02010600040101010101" pitchFamily="2" charset="-122"/>
                  </a:rPr>
                  <a:t>负载对称时的电流相同：</a:t>
                </a:r>
                <a:endParaRPr lang="zh-CN" altLang="en-US" sz="2400" dirty="0"/>
              </a:p>
            </p:txBody>
          </p:sp>
        </mc:Choice>
        <mc:Fallback xmlns="">
          <p:sp>
            <p:nvSpPr>
              <p:cNvPr id="57" name="矩形 56"/>
              <p:cNvSpPr>
                <a:spLocks noRot="1" noChangeAspect="1" noMove="1" noResize="1" noEditPoints="1" noAdjustHandles="1" noChangeArrowheads="1" noChangeShapeType="1" noTextEdit="1"/>
              </p:cNvSpPr>
              <p:nvPr/>
            </p:nvSpPr>
            <p:spPr>
              <a:xfrm>
                <a:off x="215369" y="3671872"/>
                <a:ext cx="5631542" cy="996427"/>
              </a:xfrm>
              <a:prstGeom prst="rect">
                <a:avLst/>
              </a:prstGeom>
              <a:blipFill rotWithShape="1">
                <a:blip r:embed="rId4"/>
                <a:stretch>
                  <a:fillRect l="-1623" t="-3049" r="-974" b="-12805"/>
                </a:stretch>
              </a:blipFill>
            </p:spPr>
            <p:txBody>
              <a:bodyPr/>
              <a:lstStyle/>
              <a:p>
                <a:r>
                  <a:rPr lang="zh-CN" altLang="en-US">
                    <a:noFill/>
                  </a:rPr>
                  <a:t> </a:t>
                </a:r>
                <a:endParaRPr lang="zh-CN" altLang="en-US">
                  <a:noFill/>
                </a:endParaRPr>
              </a:p>
            </p:txBody>
          </p:sp>
        </mc:Fallback>
      </mc:AlternateContent>
      <p:sp>
        <p:nvSpPr>
          <p:cNvPr id="58" name="矩形 57"/>
          <p:cNvSpPr/>
          <p:nvPr/>
        </p:nvSpPr>
        <p:spPr>
          <a:xfrm>
            <a:off x="121462" y="4708897"/>
            <a:ext cx="6641562" cy="535531"/>
          </a:xfrm>
          <a:prstGeom prst="rect">
            <a:avLst/>
          </a:prstGeom>
        </p:spPr>
        <p:txBody>
          <a:bodyPr wrap="none">
            <a:spAutoFit/>
          </a:bodyPr>
          <a:lstStyle/>
          <a:p>
            <a:pPr algn="just">
              <a:lnSpc>
                <a:spcPct val="120000"/>
              </a:lnSpc>
            </a:pPr>
            <a:r>
              <a:rPr lang="zh-CN" altLang="en-US" sz="2400" dirty="0">
                <a:solidFill>
                  <a:srgbClr val="002060"/>
                </a:solidFill>
                <a:latin typeface="华文楷体" panose="02010600040101010101" pitchFamily="2" charset="-122"/>
                <a:ea typeface="华文楷体" panose="02010600040101010101" pitchFamily="2" charset="-122"/>
              </a:rPr>
              <a:t>而</a:t>
            </a:r>
            <a:r>
              <a:rPr lang="en-US" altLang="zh-CN" sz="2400" b="1" dirty="0">
                <a:solidFill>
                  <a:srgbClr val="C00000"/>
                </a:solidFill>
                <a:latin typeface="华文楷体" panose="02010600040101010101" pitchFamily="2" charset="-122"/>
                <a:ea typeface="华文楷体" panose="02010600040101010101" pitchFamily="2" charset="-122"/>
              </a:rPr>
              <a:t>A</a:t>
            </a:r>
            <a:r>
              <a:rPr lang="en-US" altLang="zh-CN" sz="2400" b="1" baseline="-25000" dirty="0">
                <a:solidFill>
                  <a:srgbClr val="C00000"/>
                </a:solidFill>
                <a:latin typeface="华文楷体" panose="02010600040101010101" pitchFamily="2" charset="-122"/>
                <a:ea typeface="华文楷体" panose="02010600040101010101" pitchFamily="2" charset="-122"/>
              </a:rPr>
              <a:t>1</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A</a:t>
            </a:r>
            <a:r>
              <a:rPr lang="en-US" altLang="zh-CN" sz="2400" b="1" baseline="-25000" dirty="0">
                <a:solidFill>
                  <a:srgbClr val="C00000"/>
                </a:solidFill>
                <a:latin typeface="华文楷体" panose="02010600040101010101" pitchFamily="2" charset="-122"/>
                <a:ea typeface="华文楷体" panose="02010600040101010101" pitchFamily="2" charset="-122"/>
              </a:rPr>
              <a:t>3</a:t>
            </a:r>
            <a:r>
              <a:rPr lang="zh-CN" altLang="en-US" sz="2400" dirty="0">
                <a:solidFill>
                  <a:srgbClr val="002060"/>
                </a:solidFill>
                <a:latin typeface="华文楷体" panose="02010600040101010101" pitchFamily="2" charset="-122"/>
                <a:ea typeface="华文楷体" panose="02010600040101010101" pitchFamily="2" charset="-122"/>
              </a:rPr>
              <a:t>中的电流相当于</a:t>
            </a:r>
            <a:r>
              <a:rPr lang="zh-CN" altLang="en-US" sz="2400" b="1" dirty="0">
                <a:solidFill>
                  <a:srgbClr val="0000FF"/>
                </a:solidFill>
                <a:latin typeface="华文楷体" panose="02010600040101010101" pitchFamily="2" charset="-122"/>
                <a:ea typeface="华文楷体" panose="02010600040101010101" pitchFamily="2" charset="-122"/>
              </a:rPr>
              <a:t>负载对称</a:t>
            </a:r>
            <a:r>
              <a:rPr lang="zh-CN" altLang="en-US" sz="2400" dirty="0">
                <a:solidFill>
                  <a:srgbClr val="002060"/>
                </a:solidFill>
                <a:latin typeface="华文楷体" panose="02010600040101010101" pitchFamily="2" charset="-122"/>
                <a:ea typeface="华文楷体" panose="02010600040101010101" pitchFamily="2" charset="-122"/>
              </a:rPr>
              <a:t>时的相电流：</a:t>
            </a:r>
          </a:p>
        </p:txBody>
      </p:sp>
      <p:grpSp>
        <p:nvGrpSpPr>
          <p:cNvPr id="109" name="组合 108"/>
          <p:cNvGrpSpPr/>
          <p:nvPr/>
        </p:nvGrpSpPr>
        <p:grpSpPr>
          <a:xfrm>
            <a:off x="7034217" y="1784811"/>
            <a:ext cx="4883372" cy="2350646"/>
            <a:chOff x="6905278" y="4352024"/>
            <a:chExt cx="4883372" cy="2350646"/>
          </a:xfrm>
        </p:grpSpPr>
        <p:sp>
          <p:nvSpPr>
            <p:cNvPr id="61" name="Line 22"/>
            <p:cNvSpPr>
              <a:spLocks noChangeShapeType="1"/>
            </p:cNvSpPr>
            <p:nvPr/>
          </p:nvSpPr>
          <p:spPr bwMode="auto">
            <a:xfrm rot="5400000">
              <a:off x="10208354" y="5302042"/>
              <a:ext cx="503238" cy="0"/>
            </a:xfrm>
            <a:prstGeom prst="line">
              <a:avLst/>
            </a:prstGeom>
            <a:noFill/>
            <a:ln w="28575">
              <a:solidFill>
                <a:srgbClr val="0000FF"/>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62" name="Line 22"/>
            <p:cNvSpPr>
              <a:spLocks noChangeShapeType="1"/>
            </p:cNvSpPr>
            <p:nvPr/>
          </p:nvSpPr>
          <p:spPr bwMode="auto">
            <a:xfrm rot="5400000">
              <a:off x="10208354" y="6075357"/>
              <a:ext cx="503238" cy="0"/>
            </a:xfrm>
            <a:prstGeom prst="line">
              <a:avLst/>
            </a:prstGeom>
            <a:noFill/>
            <a:ln w="28575">
              <a:solidFill>
                <a:srgbClr val="0000FF"/>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nvGrpSpPr>
            <p:cNvPr id="108" name="组合 107"/>
            <p:cNvGrpSpPr/>
            <p:nvPr/>
          </p:nvGrpSpPr>
          <p:grpSpPr>
            <a:xfrm>
              <a:off x="6905278" y="4352024"/>
              <a:ext cx="4883372" cy="2350646"/>
              <a:chOff x="6876023" y="4400326"/>
              <a:chExt cx="4883372" cy="2350646"/>
            </a:xfrm>
          </p:grpSpPr>
          <p:grpSp>
            <p:nvGrpSpPr>
              <p:cNvPr id="59" name="组合 58"/>
              <p:cNvGrpSpPr/>
              <p:nvPr/>
            </p:nvGrpSpPr>
            <p:grpSpPr>
              <a:xfrm>
                <a:off x="6876023" y="4400326"/>
                <a:ext cx="4883372" cy="2350646"/>
                <a:chOff x="6756300" y="3830320"/>
                <a:chExt cx="4970920" cy="2427147"/>
              </a:xfrm>
            </p:grpSpPr>
            <p:grpSp>
              <p:nvGrpSpPr>
                <p:cNvPr id="10" name="Group 124"/>
                <p:cNvGrpSpPr/>
                <p:nvPr/>
              </p:nvGrpSpPr>
              <p:grpSpPr bwMode="auto">
                <a:xfrm>
                  <a:off x="7952145" y="4071937"/>
                  <a:ext cx="3775075" cy="2176463"/>
                  <a:chOff x="0" y="0"/>
                  <a:chExt cx="2378" cy="1371"/>
                </a:xfrm>
              </p:grpSpPr>
              <p:sp>
                <p:nvSpPr>
                  <p:cNvPr id="11" name="Line 15"/>
                  <p:cNvSpPr>
                    <a:spLocks noChangeShapeType="1"/>
                  </p:cNvSpPr>
                  <p:nvPr/>
                </p:nvSpPr>
                <p:spPr bwMode="auto">
                  <a:xfrm>
                    <a:off x="1393" y="170"/>
                    <a:ext cx="0" cy="105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2" name="Line 16"/>
                  <p:cNvSpPr>
                    <a:spLocks noChangeShapeType="1"/>
                  </p:cNvSpPr>
                  <p:nvPr/>
                </p:nvSpPr>
                <p:spPr bwMode="auto">
                  <a:xfrm>
                    <a:off x="45" y="170"/>
                    <a:ext cx="157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3" name="Line 17"/>
                  <p:cNvSpPr>
                    <a:spLocks noChangeShapeType="1"/>
                  </p:cNvSpPr>
                  <p:nvPr/>
                </p:nvSpPr>
                <p:spPr bwMode="auto">
                  <a:xfrm flipV="1">
                    <a:off x="62" y="698"/>
                    <a:ext cx="1328"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4" name="Line 18"/>
                  <p:cNvSpPr>
                    <a:spLocks noChangeShapeType="1"/>
                  </p:cNvSpPr>
                  <p:nvPr/>
                </p:nvSpPr>
                <p:spPr bwMode="auto">
                  <a:xfrm>
                    <a:off x="64" y="1226"/>
                    <a:ext cx="206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5" name="Rectangle 19"/>
                  <p:cNvSpPr>
                    <a:spLocks noChangeArrowheads="1"/>
                  </p:cNvSpPr>
                  <p:nvPr/>
                </p:nvSpPr>
                <p:spPr bwMode="auto">
                  <a:xfrm>
                    <a:off x="1333" y="794"/>
                    <a:ext cx="120" cy="288"/>
                  </a:xfrm>
                  <a:prstGeom prst="rect">
                    <a:avLst/>
                  </a:prstGeom>
                  <a:solidFill>
                    <a:schemeClr val="accent1"/>
                  </a:solidFill>
                  <a:ln w="28575">
                    <a:solidFill>
                      <a:schemeClr val="tx2"/>
                    </a:solidFill>
                    <a:miter lim="800000"/>
                  </a:ln>
                </p:spPr>
                <p:txBody>
                  <a:bodyPr wrap="none" anchor="ctr">
                    <a:spAutoFit/>
                  </a:bodyPr>
                  <a:lstStyle/>
                  <a:p>
                    <a:endParaRPr lang="zh-CN" altLang="en-US">
                      <a:latin typeface="Times New Roman" panose="02020603050405020304" pitchFamily="18" charset="0"/>
                    </a:endParaRPr>
                  </a:p>
                </p:txBody>
              </p:sp>
              <p:sp>
                <p:nvSpPr>
                  <p:cNvPr id="16" name="Line 20"/>
                  <p:cNvSpPr>
                    <a:spLocks noChangeShapeType="1"/>
                  </p:cNvSpPr>
                  <p:nvPr/>
                </p:nvSpPr>
                <p:spPr bwMode="auto">
                  <a:xfrm>
                    <a:off x="2125" y="170"/>
                    <a:ext cx="0" cy="105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7" name="Rectangle 21"/>
                  <p:cNvSpPr>
                    <a:spLocks noChangeArrowheads="1"/>
                  </p:cNvSpPr>
                  <p:nvPr/>
                </p:nvSpPr>
                <p:spPr bwMode="auto">
                  <a:xfrm>
                    <a:off x="2065" y="530"/>
                    <a:ext cx="120" cy="288"/>
                  </a:xfrm>
                  <a:prstGeom prst="rect">
                    <a:avLst/>
                  </a:prstGeom>
                  <a:solidFill>
                    <a:schemeClr val="accent1"/>
                  </a:solidFill>
                  <a:ln w="28575">
                    <a:solidFill>
                      <a:schemeClr val="tx2"/>
                    </a:solidFill>
                    <a:miter lim="800000"/>
                  </a:ln>
                </p:spPr>
                <p:txBody>
                  <a:bodyPr wrap="none" anchor="ctr">
                    <a:spAutoFit/>
                  </a:bodyPr>
                  <a:lstStyle/>
                  <a:p>
                    <a:endParaRPr lang="zh-CN" altLang="en-US">
                      <a:latin typeface="Times New Roman" panose="02020603050405020304" pitchFamily="18" charset="0"/>
                    </a:endParaRPr>
                  </a:p>
                </p:txBody>
              </p:sp>
              <p:sp>
                <p:nvSpPr>
                  <p:cNvPr id="18" name="Rectangle 22"/>
                  <p:cNvSpPr>
                    <a:spLocks noChangeArrowheads="1"/>
                  </p:cNvSpPr>
                  <p:nvPr/>
                </p:nvSpPr>
                <p:spPr bwMode="auto">
                  <a:xfrm>
                    <a:off x="1333" y="314"/>
                    <a:ext cx="120" cy="288"/>
                  </a:xfrm>
                  <a:prstGeom prst="rect">
                    <a:avLst/>
                  </a:prstGeom>
                  <a:solidFill>
                    <a:schemeClr val="accent1"/>
                  </a:solidFill>
                  <a:ln w="28575">
                    <a:solidFill>
                      <a:schemeClr val="tx2"/>
                    </a:solidFill>
                    <a:miter lim="800000"/>
                  </a:ln>
                </p:spPr>
                <p:txBody>
                  <a:bodyPr wrap="none" anchor="ctr">
                    <a:spAutoFit/>
                  </a:bodyPr>
                  <a:lstStyle/>
                  <a:p>
                    <a:endParaRPr lang="zh-CN" altLang="en-US">
                      <a:latin typeface="Times New Roman" panose="02020603050405020304" pitchFamily="18" charset="0"/>
                    </a:endParaRPr>
                  </a:p>
                </p:txBody>
              </p:sp>
              <p:sp>
                <p:nvSpPr>
                  <p:cNvPr id="19" name="Text Box 48"/>
                  <p:cNvSpPr txBox="1">
                    <a:spLocks noChangeArrowheads="1"/>
                  </p:cNvSpPr>
                  <p:nvPr/>
                </p:nvSpPr>
                <p:spPr bwMode="auto">
                  <a:xfrm>
                    <a:off x="1063" y="314"/>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i="1" dirty="0">
                        <a:latin typeface="Times New Roman" panose="02020603050405020304" pitchFamily="18" charset="0"/>
                      </a:rPr>
                      <a:t>Z</a:t>
                    </a:r>
                    <a:endParaRPr lang="en-US" altLang="zh-CN" b="1" dirty="0">
                      <a:latin typeface="Times New Roman" panose="02020603050405020304" pitchFamily="18" charset="0"/>
                    </a:endParaRPr>
                  </a:p>
                </p:txBody>
              </p:sp>
              <p:sp>
                <p:nvSpPr>
                  <p:cNvPr id="20" name="Text Box 49"/>
                  <p:cNvSpPr txBox="1">
                    <a:spLocks noChangeArrowheads="1"/>
                  </p:cNvSpPr>
                  <p:nvPr/>
                </p:nvSpPr>
                <p:spPr bwMode="auto">
                  <a:xfrm>
                    <a:off x="1057" y="794"/>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i="1" dirty="0">
                        <a:latin typeface="Times New Roman" panose="02020603050405020304" pitchFamily="18" charset="0"/>
                      </a:rPr>
                      <a:t>Z</a:t>
                    </a:r>
                    <a:endParaRPr lang="en-US" altLang="zh-CN" b="1" dirty="0">
                      <a:latin typeface="Times New Roman" panose="02020603050405020304" pitchFamily="18" charset="0"/>
                    </a:endParaRPr>
                  </a:p>
                </p:txBody>
              </p:sp>
              <p:sp>
                <p:nvSpPr>
                  <p:cNvPr id="21" name="Text Box 50"/>
                  <p:cNvSpPr txBox="1">
                    <a:spLocks noChangeArrowheads="1"/>
                  </p:cNvSpPr>
                  <p:nvPr/>
                </p:nvSpPr>
                <p:spPr bwMode="auto">
                  <a:xfrm>
                    <a:off x="2173" y="554"/>
                    <a:ext cx="2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i="1" dirty="0">
                        <a:latin typeface="Times New Roman" panose="02020603050405020304" pitchFamily="18" charset="0"/>
                      </a:rPr>
                      <a:t>Z</a:t>
                    </a:r>
                    <a:endParaRPr lang="en-US" altLang="zh-CN" b="1" dirty="0">
                      <a:latin typeface="Times New Roman" panose="02020603050405020304" pitchFamily="18" charset="0"/>
                    </a:endParaRPr>
                  </a:p>
                </p:txBody>
              </p:sp>
              <p:sp>
                <p:nvSpPr>
                  <p:cNvPr id="22" name="Oval 71"/>
                  <p:cNvSpPr>
                    <a:spLocks noChangeArrowheads="1"/>
                  </p:cNvSpPr>
                  <p:nvPr/>
                </p:nvSpPr>
                <p:spPr bwMode="auto">
                  <a:xfrm>
                    <a:off x="516" y="26"/>
                    <a:ext cx="295" cy="295"/>
                  </a:xfrm>
                  <a:prstGeom prst="ellipse">
                    <a:avLst/>
                  </a:prstGeom>
                  <a:solidFill>
                    <a:srgbClr val="FFCDCD"/>
                  </a:solidFill>
                  <a:ln w="28575">
                    <a:solidFill>
                      <a:schemeClr val="tx1"/>
                    </a:solidFill>
                    <a:round/>
                  </a:ln>
                </p:spPr>
                <p:txBody>
                  <a:bodyPr wrap="none" anchor="ctr"/>
                  <a:lstStyle/>
                  <a:p>
                    <a:pPr algn="ctr"/>
                    <a:r>
                      <a:rPr lang="en-US" altLang="zh-CN">
                        <a:latin typeface="Times New Roman" panose="02020603050405020304" pitchFamily="18" charset="0"/>
                      </a:rPr>
                      <a:t>A</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23" name="Line 101"/>
                  <p:cNvSpPr>
                    <a:spLocks noChangeShapeType="1"/>
                  </p:cNvSpPr>
                  <p:nvPr/>
                </p:nvSpPr>
                <p:spPr bwMode="auto">
                  <a:xfrm flipH="1" flipV="1">
                    <a:off x="1596" y="32"/>
                    <a:ext cx="192" cy="11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4" name="Oval 102"/>
                  <p:cNvSpPr>
                    <a:spLocks noChangeArrowheads="1"/>
                  </p:cNvSpPr>
                  <p:nvPr/>
                </p:nvSpPr>
                <p:spPr bwMode="auto">
                  <a:xfrm>
                    <a:off x="1776" y="137"/>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5" name="Arc 103"/>
                  <p:cNvSpPr>
                    <a:spLocks noChangeArrowheads="1"/>
                  </p:cNvSpPr>
                  <p:nvPr/>
                </p:nvSpPr>
                <p:spPr bwMode="auto">
                  <a:xfrm rot="-5400000">
                    <a:off x="1632" y="35"/>
                    <a:ext cx="201" cy="132"/>
                  </a:xfrm>
                  <a:custGeom>
                    <a:avLst/>
                    <a:gdLst>
                      <a:gd name="T0" fmla="*/ -1 w 21600"/>
                      <a:gd name="T1" fmla="*/ 0 h 21600"/>
                      <a:gd name="T2" fmla="*/ 21600 w 21600"/>
                      <a:gd name="T3" fmla="*/ 21600 h 21600"/>
                      <a:gd name="T4" fmla="*/ -1 w 21600"/>
                      <a:gd name="T5" fmla="*/ 0 h 21600"/>
                      <a:gd name="T6" fmla="*/ 21600 w 21600"/>
                      <a:gd name="T7" fmla="*/ 21600 h 21600"/>
                      <a:gd name="T8" fmla="*/ 0 w 21600"/>
                      <a:gd name="T9" fmla="*/ 21600 h 21600"/>
                    </a:gdLst>
                    <a:ahLst/>
                    <a:cxnLst>
                      <a:cxn ang="0">
                        <a:pos x="T0" y="T1"/>
                      </a:cxn>
                      <a:cxn ang="0">
                        <a:pos x="T2" y="T3"/>
                      </a:cxn>
                      <a:cxn ang="0">
                        <a:pos x="T4" y="T5"/>
                      </a:cxn>
                      <a:cxn ang="0">
                        <a:pos x="T6" y="T7"/>
                      </a:cxn>
                      <a:cxn ang="0">
                        <a:pos x="T8" y="T9"/>
                      </a:cxn>
                    </a:cxnLst>
                    <a:rect l="0" t="0"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a:solidFill>
                      <a:srgbClr val="FF3300"/>
                    </a:solidFill>
                    <a:miter lim="800000"/>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26" name="Line 117"/>
                  <p:cNvSpPr>
                    <a:spLocks noChangeShapeType="1"/>
                  </p:cNvSpPr>
                  <p:nvPr/>
                </p:nvSpPr>
                <p:spPr bwMode="auto">
                  <a:xfrm>
                    <a:off x="1827" y="167"/>
                    <a:ext cx="30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7" name="Oval 118"/>
                  <p:cNvSpPr>
                    <a:spLocks noChangeArrowheads="1"/>
                  </p:cNvSpPr>
                  <p:nvPr/>
                </p:nvSpPr>
                <p:spPr bwMode="auto">
                  <a:xfrm>
                    <a:off x="0" y="143"/>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8" name="Oval 119"/>
                  <p:cNvSpPr>
                    <a:spLocks noChangeArrowheads="1"/>
                  </p:cNvSpPr>
                  <p:nvPr/>
                </p:nvSpPr>
                <p:spPr bwMode="auto">
                  <a:xfrm>
                    <a:off x="6" y="668"/>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29" name="Oval 120"/>
                  <p:cNvSpPr>
                    <a:spLocks noChangeArrowheads="1"/>
                  </p:cNvSpPr>
                  <p:nvPr/>
                </p:nvSpPr>
                <p:spPr bwMode="auto">
                  <a:xfrm>
                    <a:off x="18" y="1199"/>
                    <a:ext cx="45" cy="45"/>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Times New Roman" panose="02020603050405020304" pitchFamily="18" charset="0"/>
                    </a:endParaRPr>
                  </a:p>
                </p:txBody>
              </p:sp>
              <p:sp>
                <p:nvSpPr>
                  <p:cNvPr id="30" name="Oval 121"/>
                  <p:cNvSpPr>
                    <a:spLocks noChangeArrowheads="1"/>
                  </p:cNvSpPr>
                  <p:nvPr/>
                </p:nvSpPr>
                <p:spPr bwMode="auto">
                  <a:xfrm>
                    <a:off x="522" y="530"/>
                    <a:ext cx="295" cy="295"/>
                  </a:xfrm>
                  <a:prstGeom prst="ellipse">
                    <a:avLst/>
                  </a:prstGeom>
                  <a:solidFill>
                    <a:srgbClr val="FFCDCD"/>
                  </a:solidFill>
                  <a:ln w="28575">
                    <a:solidFill>
                      <a:schemeClr val="tx1"/>
                    </a:solidFill>
                    <a:round/>
                  </a:ln>
                </p:spPr>
                <p:txBody>
                  <a:bodyPr wrap="none" anchor="ctr"/>
                  <a:lstStyle/>
                  <a:p>
                    <a:pPr algn="ctr"/>
                    <a:r>
                      <a:rPr lang="en-US" altLang="zh-CN">
                        <a:latin typeface="Times New Roman" panose="02020603050405020304" pitchFamily="18" charset="0"/>
                      </a:rPr>
                      <a:t>A</a:t>
                    </a:r>
                    <a:r>
                      <a:rPr lang="en-US" altLang="zh-CN" baseline="-25000">
                        <a:latin typeface="Times New Roman" panose="02020603050405020304" pitchFamily="18" charset="0"/>
                      </a:rPr>
                      <a:t>2</a:t>
                    </a:r>
                    <a:endParaRPr lang="en-US" altLang="zh-CN">
                      <a:latin typeface="Times New Roman" panose="02020603050405020304" pitchFamily="18" charset="0"/>
                    </a:endParaRPr>
                  </a:p>
                </p:txBody>
              </p:sp>
              <p:sp>
                <p:nvSpPr>
                  <p:cNvPr id="31" name="Oval 122"/>
                  <p:cNvSpPr>
                    <a:spLocks noChangeArrowheads="1"/>
                  </p:cNvSpPr>
                  <p:nvPr/>
                </p:nvSpPr>
                <p:spPr bwMode="auto">
                  <a:xfrm>
                    <a:off x="534" y="1076"/>
                    <a:ext cx="295" cy="295"/>
                  </a:xfrm>
                  <a:prstGeom prst="ellipse">
                    <a:avLst/>
                  </a:prstGeom>
                  <a:solidFill>
                    <a:srgbClr val="FFCDCD"/>
                  </a:solidFill>
                  <a:ln w="28575">
                    <a:solidFill>
                      <a:schemeClr val="tx1"/>
                    </a:solidFill>
                    <a:round/>
                  </a:ln>
                </p:spPr>
                <p:txBody>
                  <a:bodyPr wrap="none" anchor="ctr"/>
                  <a:lstStyle/>
                  <a:p>
                    <a:pPr algn="ctr"/>
                    <a:r>
                      <a:rPr lang="en-US" altLang="zh-CN">
                        <a:latin typeface="Times New Roman" panose="02020603050405020304" pitchFamily="18" charset="0"/>
                      </a:rPr>
                      <a:t>A</a:t>
                    </a:r>
                    <a:r>
                      <a:rPr lang="en-US" altLang="zh-CN" baseline="-25000">
                        <a:latin typeface="Times New Roman" panose="02020603050405020304" pitchFamily="18" charset="0"/>
                      </a:rPr>
                      <a:t>3</a:t>
                    </a:r>
                    <a:endParaRPr lang="en-US" altLang="zh-CN">
                      <a:latin typeface="Times New Roman" panose="02020603050405020304" pitchFamily="18" charset="0"/>
                    </a:endParaRPr>
                  </a:p>
                </p:txBody>
              </p:sp>
              <p:sp>
                <p:nvSpPr>
                  <p:cNvPr id="32" name="Text Box 123"/>
                  <p:cNvSpPr txBox="1">
                    <a:spLocks noChangeArrowheads="1"/>
                  </p:cNvSpPr>
                  <p:nvPr/>
                </p:nvSpPr>
                <p:spPr bwMode="auto">
                  <a:xfrm>
                    <a:off x="1635" y="17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latin typeface="Times New Roman" panose="02020603050405020304" pitchFamily="18" charset="0"/>
                      </a:rPr>
                      <a:t>S</a:t>
                    </a:r>
                  </a:p>
                </p:txBody>
              </p:sp>
            </p:grpSp>
            <p:sp>
              <p:nvSpPr>
                <p:cNvPr id="40" name="文本框 39"/>
                <p:cNvSpPr txBox="1"/>
                <p:nvPr/>
              </p:nvSpPr>
              <p:spPr>
                <a:xfrm>
                  <a:off x="7352233" y="4043909"/>
                  <a:ext cx="784509" cy="430887"/>
                </a:xfrm>
                <a:prstGeom prst="rect">
                  <a:avLst/>
                </a:prstGeom>
                <a:noFill/>
              </p:spPr>
              <p:txBody>
                <a:bodyPr wrap="square" rtlCol="0">
                  <a:spAutoFit/>
                </a:bodyPr>
                <a:lstStyle/>
                <a:p>
                  <a:r>
                    <a:rPr lang="en-US" altLang="zh-CN" sz="2200" b="1" dirty="0">
                      <a:solidFill>
                        <a:srgbClr val="0000FF"/>
                      </a:solidFill>
                      <a:latin typeface="Times New Roman" panose="02020603050405020304" pitchFamily="18" charset="0"/>
                      <a:cs typeface="Times New Roman" panose="02020603050405020304" pitchFamily="18" charset="0"/>
                    </a:rPr>
                    <a:t>U1</a:t>
                  </a:r>
                  <a:endParaRPr lang="zh-CN" altLang="en-US" sz="2200" b="1" dirty="0">
                    <a:solidFill>
                      <a:srgbClr val="0000FF"/>
                    </a:solidFill>
                    <a:latin typeface="Times New Roman" panose="02020603050405020304" pitchFamily="18" charset="0"/>
                    <a:cs typeface="Times New Roman" panose="02020603050405020304" pitchFamily="18" charset="0"/>
                  </a:endParaRPr>
                </a:p>
              </p:txBody>
            </p:sp>
            <p:sp>
              <p:nvSpPr>
                <p:cNvPr id="41" name="文本框 40"/>
                <p:cNvSpPr txBox="1"/>
                <p:nvPr/>
              </p:nvSpPr>
              <p:spPr>
                <a:xfrm>
                  <a:off x="7379954" y="4968895"/>
                  <a:ext cx="784509" cy="430887"/>
                </a:xfrm>
                <a:prstGeom prst="rect">
                  <a:avLst/>
                </a:prstGeom>
                <a:noFill/>
              </p:spPr>
              <p:txBody>
                <a:bodyPr wrap="square" rtlCol="0">
                  <a:spAutoFit/>
                </a:bodyPr>
                <a:lstStyle/>
                <a:p>
                  <a:r>
                    <a:rPr lang="en-US" altLang="zh-CN" sz="2200" b="1" dirty="0">
                      <a:solidFill>
                        <a:srgbClr val="0000FF"/>
                      </a:solidFill>
                      <a:latin typeface="Times New Roman" panose="02020603050405020304" pitchFamily="18" charset="0"/>
                      <a:cs typeface="Times New Roman" panose="02020603050405020304" pitchFamily="18" charset="0"/>
                    </a:rPr>
                    <a:t>V1</a:t>
                  </a:r>
                  <a:endParaRPr lang="zh-CN" altLang="en-US" sz="2200" b="1" dirty="0">
                    <a:solidFill>
                      <a:srgbClr val="0000FF"/>
                    </a:solidFill>
                    <a:latin typeface="Times New Roman" panose="02020603050405020304" pitchFamily="18" charset="0"/>
                    <a:cs typeface="Times New Roman" panose="02020603050405020304" pitchFamily="18" charset="0"/>
                  </a:endParaRPr>
                </a:p>
              </p:txBody>
            </p:sp>
            <p:sp>
              <p:nvSpPr>
                <p:cNvPr id="42" name="文本框 41"/>
                <p:cNvSpPr txBox="1"/>
                <p:nvPr/>
              </p:nvSpPr>
              <p:spPr>
                <a:xfrm>
                  <a:off x="7373649" y="5826580"/>
                  <a:ext cx="784509" cy="430887"/>
                </a:xfrm>
                <a:prstGeom prst="rect">
                  <a:avLst/>
                </a:prstGeom>
                <a:noFill/>
              </p:spPr>
              <p:txBody>
                <a:bodyPr wrap="square" rtlCol="0">
                  <a:spAutoFit/>
                </a:bodyPr>
                <a:lstStyle/>
                <a:p>
                  <a:r>
                    <a:rPr lang="en-US" altLang="zh-CN" sz="2200" b="1" dirty="0">
                      <a:solidFill>
                        <a:srgbClr val="0000FF"/>
                      </a:solidFill>
                      <a:latin typeface="Times New Roman" panose="02020603050405020304" pitchFamily="18" charset="0"/>
                      <a:cs typeface="Times New Roman" panose="02020603050405020304" pitchFamily="18" charset="0"/>
                    </a:rPr>
                    <a:t>W1</a:t>
                  </a:r>
                  <a:endParaRPr lang="zh-CN" altLang="en-US" sz="2200" b="1" dirty="0">
                    <a:solidFill>
                      <a:srgbClr val="0000F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3" name="文本框 42"/>
                    <p:cNvSpPr txBox="1"/>
                    <p:nvPr/>
                  </p:nvSpPr>
                  <p:spPr>
                    <a:xfrm flipH="1">
                      <a:off x="7792391" y="4509156"/>
                      <a:ext cx="731211" cy="4886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acc>
                                  <m:accPr>
                                    <m:chr m:val="̇"/>
                                    <m:ctrlPr>
                                      <a:rPr lang="en-US" altLang="zh-CN" sz="2400" b="1" i="1" smtClean="0">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𝑼</m:t>
                                    </m:r>
                                  </m:e>
                                </m:acc>
                              </m:e>
                              <m:sub>
                                <m:r>
                                  <a:rPr lang="en-US" altLang="zh-CN" sz="2400" b="1" i="1">
                                    <a:solidFill>
                                      <a:srgbClr val="C00000"/>
                                    </a:solidFill>
                                    <a:latin typeface="Cambria Math" panose="02040503050406030204" pitchFamily="18" charset="0"/>
                                  </a:rPr>
                                  <m:t>12</m:t>
                                </m:r>
                              </m:sub>
                            </m:sSub>
                          </m:oMath>
                        </m:oMathPara>
                      </a14:m>
                      <a:endParaRPr lang="zh-CN" altLang="en-US" sz="2400" b="1" dirty="0"/>
                    </a:p>
                  </p:txBody>
                </p:sp>
              </mc:Choice>
              <mc:Fallback xmlns="">
                <p:sp>
                  <p:nvSpPr>
                    <p:cNvPr id="43" name="文本框 42"/>
                    <p:cNvSpPr txBox="1">
                      <a:spLocks noRot="1" noChangeAspect="1" noMove="1" noResize="1" noEditPoints="1" noAdjustHandles="1" noChangeArrowheads="1" noChangeShapeType="1" noTextEdit="1"/>
                    </p:cNvSpPr>
                    <p:nvPr/>
                  </p:nvSpPr>
                  <p:spPr>
                    <a:xfrm flipH="1">
                      <a:off x="7792391" y="4509156"/>
                      <a:ext cx="731211" cy="488606"/>
                    </a:xfrm>
                    <a:prstGeom prst="rect">
                      <a:avLst/>
                    </a:prstGeom>
                    <a:blipFill rotWithShape="1">
                      <a:blip r:embed="rId3"/>
                      <a:stretch>
                        <a:fillRect t="-3896" b="-129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flipH="1">
                      <a:off x="7861153" y="5349910"/>
                      <a:ext cx="731211" cy="4886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acc>
                                  <m:accPr>
                                    <m:chr m:val="̇"/>
                                    <m:ctrlPr>
                                      <a:rPr lang="en-US" altLang="zh-CN" sz="2400" b="1" i="1" smtClean="0">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𝑼</m:t>
                                    </m:r>
                                  </m:e>
                                </m:acc>
                              </m:e>
                              <m:sub>
                                <m:r>
                                  <a:rPr lang="en-US" altLang="zh-CN" sz="2400" b="1" i="1">
                                    <a:solidFill>
                                      <a:srgbClr val="C00000"/>
                                    </a:solidFill>
                                    <a:latin typeface="Cambria Math" panose="02040503050406030204" pitchFamily="18" charset="0"/>
                                  </a:rPr>
                                  <m:t>2</m:t>
                                </m:r>
                                <m:r>
                                  <a:rPr lang="en-US" altLang="zh-CN" sz="2400" b="1" i="1" smtClean="0">
                                    <a:solidFill>
                                      <a:srgbClr val="C00000"/>
                                    </a:solidFill>
                                    <a:latin typeface="Cambria Math" panose="02040503050406030204" pitchFamily="18" charset="0"/>
                                  </a:rPr>
                                  <m:t>3</m:t>
                                </m:r>
                              </m:sub>
                            </m:sSub>
                          </m:oMath>
                        </m:oMathPara>
                      </a14:m>
                      <a:endParaRPr lang="zh-CN" altLang="en-US" sz="2400" b="1" dirty="0"/>
                    </a:p>
                  </p:txBody>
                </p:sp>
              </mc:Choice>
              <mc:Fallback xmlns="">
                <p:sp>
                  <p:nvSpPr>
                    <p:cNvPr id="44" name="文本框 43"/>
                    <p:cNvSpPr txBox="1">
                      <a:spLocks noRot="1" noChangeAspect="1" noMove="1" noResize="1" noEditPoints="1" noAdjustHandles="1" noChangeArrowheads="1" noChangeShapeType="1" noTextEdit="1"/>
                    </p:cNvSpPr>
                    <p:nvPr/>
                  </p:nvSpPr>
                  <p:spPr>
                    <a:xfrm flipH="1">
                      <a:off x="7861153" y="5349910"/>
                      <a:ext cx="731211" cy="488606"/>
                    </a:xfrm>
                    <a:prstGeom prst="rect">
                      <a:avLst/>
                    </a:prstGeom>
                    <a:blipFill rotWithShape="1">
                      <a:blip r:embed="rId3"/>
                      <a:stretch>
                        <a:fillRect t="-3846" b="-1282"/>
                      </a:stretch>
                    </a:blipFill>
                  </p:spPr>
                  <p:txBody>
                    <a:bodyPr/>
                    <a:lstStyle/>
                    <a:p>
                      <a:r>
                        <a:rPr lang="zh-CN" altLang="en-US">
                          <a:noFill/>
                        </a:rPr>
                        <a:t> </a:t>
                      </a:r>
                      <a:endParaRPr lang="zh-CN" altLang="en-US">
                        <a:noFill/>
                      </a:endParaRPr>
                    </a:p>
                  </p:txBody>
                </p:sp>
              </mc:Fallback>
            </mc:AlternateContent>
            <p:sp>
              <p:nvSpPr>
                <p:cNvPr id="45" name="文本框 44"/>
                <p:cNvSpPr txBox="1"/>
                <p:nvPr/>
              </p:nvSpPr>
              <p:spPr>
                <a:xfrm>
                  <a:off x="7699852" y="4219173"/>
                  <a:ext cx="286822" cy="492443"/>
                </a:xfrm>
                <a:prstGeom prst="rect">
                  <a:avLst/>
                </a:prstGeom>
                <a:noFill/>
              </p:spPr>
              <p:txBody>
                <a:bodyPr wrap="square" rtlCol="0">
                  <a:spAutoFit/>
                </a:bodyPr>
                <a:lstStyle/>
                <a:p>
                  <a:r>
                    <a:rPr lang="en-US" altLang="zh-CN" sz="2600" dirty="0">
                      <a:solidFill>
                        <a:srgbClr val="FF0000"/>
                      </a:solidFill>
                    </a:rPr>
                    <a:t>+</a:t>
                  </a:r>
                </a:p>
              </p:txBody>
            </p:sp>
            <p:sp>
              <p:nvSpPr>
                <p:cNvPr id="46" name="文本框 45"/>
                <p:cNvSpPr txBox="1"/>
                <p:nvPr/>
              </p:nvSpPr>
              <p:spPr>
                <a:xfrm>
                  <a:off x="7714020" y="5145445"/>
                  <a:ext cx="351378" cy="923330"/>
                </a:xfrm>
                <a:prstGeom prst="rect">
                  <a:avLst/>
                </a:prstGeom>
                <a:noFill/>
              </p:spPr>
              <p:txBody>
                <a:bodyPr wrap="none" rtlCol="0">
                  <a:spAutoFit/>
                </a:bodyPr>
                <a:lstStyle/>
                <a:p>
                  <a:r>
                    <a:rPr lang="en-US" altLang="zh-CN" sz="2600" dirty="0">
                      <a:solidFill>
                        <a:srgbClr val="FF0000"/>
                      </a:solidFill>
                    </a:rPr>
                    <a:t>+</a:t>
                  </a:r>
                </a:p>
                <a:p>
                  <a:r>
                    <a:rPr lang="en-US" altLang="zh-CN" sz="2800" dirty="0">
                      <a:solidFill>
                        <a:srgbClr val="FF0000"/>
                      </a:solidFill>
                      <a:latin typeface="微软雅黑" panose="020B0503020204020204" pitchFamily="34" charset="-122"/>
                      <a:ea typeface="微软雅黑" panose="020B0503020204020204" pitchFamily="34" charset="-122"/>
                    </a:rPr>
                    <a:t>-</a:t>
                  </a:r>
                </a:p>
              </p:txBody>
            </p:sp>
            <p:sp>
              <p:nvSpPr>
                <p:cNvPr id="47" name="文本框 46"/>
                <p:cNvSpPr txBox="1"/>
                <p:nvPr/>
              </p:nvSpPr>
              <p:spPr>
                <a:xfrm>
                  <a:off x="7684958" y="4759232"/>
                  <a:ext cx="467879" cy="523220"/>
                </a:xfrm>
                <a:prstGeom prst="rect">
                  <a:avLst/>
                </a:prstGeom>
                <a:noFill/>
              </p:spPr>
              <p:txBody>
                <a:bodyPr wrap="square" rtlCol="0">
                  <a:spAutoFit/>
                </a:bodyPr>
                <a:lstStyle/>
                <a:p>
                  <a:r>
                    <a:rPr lang="en-US" altLang="zh-CN" sz="2800" dirty="0">
                      <a:solidFill>
                        <a:srgbClr val="FF0000"/>
                      </a:solidFill>
                      <a:latin typeface="微软雅黑" panose="020B0503020204020204" pitchFamily="34" charset="-122"/>
                      <a:ea typeface="微软雅黑" panose="020B0503020204020204" pitchFamily="34" charset="-122"/>
                    </a:rPr>
                    <a:t>-</a:t>
                  </a:r>
                </a:p>
              </p:txBody>
            </p:sp>
            <p:sp>
              <p:nvSpPr>
                <p:cNvPr id="48" name="文本框 47"/>
                <p:cNvSpPr txBox="1"/>
                <p:nvPr/>
              </p:nvSpPr>
              <p:spPr>
                <a:xfrm>
                  <a:off x="6756300" y="4016831"/>
                  <a:ext cx="784509" cy="430887"/>
                </a:xfrm>
                <a:prstGeom prst="rect">
                  <a:avLst/>
                </a:prstGeom>
                <a:noFill/>
              </p:spPr>
              <p:txBody>
                <a:bodyPr wrap="square" rtlCol="0">
                  <a:spAutoFit/>
                </a:bodyPr>
                <a:lstStyle/>
                <a:p>
                  <a:r>
                    <a:rPr lang="en-US" altLang="zh-CN" sz="2200" b="1" dirty="0">
                      <a:solidFill>
                        <a:srgbClr val="0000FF"/>
                      </a:solidFill>
                      <a:latin typeface="Times New Roman" panose="02020603050405020304" pitchFamily="18" charset="0"/>
                      <a:cs typeface="Times New Roman" panose="02020603050405020304" pitchFamily="18" charset="0"/>
                    </a:rPr>
                    <a:t>(L1)</a:t>
                  </a:r>
                  <a:endParaRPr lang="zh-CN" altLang="en-US" sz="2200" b="1" dirty="0">
                    <a:solidFill>
                      <a:srgbClr val="0000FF"/>
                    </a:solidFill>
                    <a:latin typeface="Times New Roman" panose="02020603050405020304" pitchFamily="18" charset="0"/>
                    <a:cs typeface="Times New Roman" panose="02020603050405020304" pitchFamily="18" charset="0"/>
                  </a:endParaRPr>
                </a:p>
              </p:txBody>
            </p:sp>
            <p:sp>
              <p:nvSpPr>
                <p:cNvPr id="49" name="文本框 48"/>
                <p:cNvSpPr txBox="1"/>
                <p:nvPr/>
              </p:nvSpPr>
              <p:spPr>
                <a:xfrm>
                  <a:off x="6765737" y="4955999"/>
                  <a:ext cx="784509" cy="430887"/>
                </a:xfrm>
                <a:prstGeom prst="rect">
                  <a:avLst/>
                </a:prstGeom>
                <a:noFill/>
              </p:spPr>
              <p:txBody>
                <a:bodyPr wrap="square" rtlCol="0">
                  <a:spAutoFit/>
                </a:bodyPr>
                <a:lstStyle/>
                <a:p>
                  <a:r>
                    <a:rPr lang="en-US" altLang="zh-CN" sz="2200" b="1" dirty="0">
                      <a:solidFill>
                        <a:srgbClr val="0000FF"/>
                      </a:solidFill>
                      <a:latin typeface="Times New Roman" panose="02020603050405020304" pitchFamily="18" charset="0"/>
                      <a:cs typeface="Times New Roman" panose="02020603050405020304" pitchFamily="18" charset="0"/>
                    </a:rPr>
                    <a:t>(L2)</a:t>
                  </a:r>
                  <a:endParaRPr lang="zh-CN" altLang="en-US" sz="2200" b="1" dirty="0">
                    <a:solidFill>
                      <a:srgbClr val="0000FF"/>
                    </a:solidFill>
                    <a:latin typeface="Times New Roman" panose="02020603050405020304" pitchFamily="18" charset="0"/>
                    <a:cs typeface="Times New Roman" panose="02020603050405020304" pitchFamily="18" charset="0"/>
                  </a:endParaRPr>
                </a:p>
              </p:txBody>
            </p:sp>
            <p:sp>
              <p:nvSpPr>
                <p:cNvPr id="50" name="文本框 49"/>
                <p:cNvSpPr txBox="1"/>
                <p:nvPr/>
              </p:nvSpPr>
              <p:spPr>
                <a:xfrm>
                  <a:off x="6774958" y="5826579"/>
                  <a:ext cx="784509" cy="430887"/>
                </a:xfrm>
                <a:prstGeom prst="rect">
                  <a:avLst/>
                </a:prstGeom>
                <a:noFill/>
              </p:spPr>
              <p:txBody>
                <a:bodyPr wrap="square" rtlCol="0">
                  <a:spAutoFit/>
                </a:bodyPr>
                <a:lstStyle/>
                <a:p>
                  <a:r>
                    <a:rPr lang="en-US" altLang="zh-CN" sz="2200" b="1" dirty="0">
                      <a:solidFill>
                        <a:srgbClr val="0000FF"/>
                      </a:solidFill>
                      <a:latin typeface="Times New Roman" panose="02020603050405020304" pitchFamily="18" charset="0"/>
                      <a:cs typeface="Times New Roman" panose="02020603050405020304" pitchFamily="18" charset="0"/>
                    </a:rPr>
                    <a:t>(L3)</a:t>
                  </a:r>
                  <a:endParaRPr lang="zh-CN" altLang="en-US" sz="2200" b="1" dirty="0">
                    <a:solidFill>
                      <a:srgbClr val="0000FF"/>
                    </a:solidFill>
                    <a:latin typeface="Times New Roman" panose="02020603050405020304" pitchFamily="18" charset="0"/>
                    <a:cs typeface="Times New Roman" panose="02020603050405020304" pitchFamily="18" charset="0"/>
                  </a:endParaRPr>
                </a:p>
              </p:txBody>
            </p:sp>
            <p:sp>
              <p:nvSpPr>
                <p:cNvPr id="51" name="Line 22"/>
                <p:cNvSpPr>
                  <a:spLocks noChangeShapeType="1"/>
                </p:cNvSpPr>
                <p:nvPr/>
              </p:nvSpPr>
              <p:spPr bwMode="auto">
                <a:xfrm>
                  <a:off x="9365404" y="4277423"/>
                  <a:ext cx="503238"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2" name="矩形 51"/>
                    <p:cNvSpPr/>
                    <p:nvPr/>
                  </p:nvSpPr>
                  <p:spPr>
                    <a:xfrm>
                      <a:off x="9278644" y="3830320"/>
                      <a:ext cx="523733"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1</m:t>
                                </m:r>
                              </m:sub>
                            </m:sSub>
                          </m:oMath>
                        </m:oMathPara>
                      </a14:m>
                      <a:endParaRPr lang="zh-CN" altLang="en-US" sz="2400" dirty="0"/>
                    </a:p>
                  </p:txBody>
                </p:sp>
              </mc:Choice>
              <mc:Fallback xmlns="">
                <p:sp>
                  <p:nvSpPr>
                    <p:cNvPr id="52" name="矩形 51"/>
                    <p:cNvSpPr>
                      <a:spLocks noRot="1" noChangeAspect="1" noMove="1" noResize="1" noEditPoints="1" noAdjustHandles="1" noChangeArrowheads="1" noChangeShapeType="1" noTextEdit="1"/>
                    </p:cNvSpPr>
                    <p:nvPr/>
                  </p:nvSpPr>
                  <p:spPr>
                    <a:xfrm>
                      <a:off x="9278644" y="3830320"/>
                      <a:ext cx="523733" cy="473206"/>
                    </a:xfrm>
                    <a:prstGeom prst="rect">
                      <a:avLst/>
                    </a:prstGeom>
                    <a:blipFill rotWithShape="1">
                      <a:blip r:embed="rId3"/>
                      <a:stretch>
                        <a:fillRect t="-4000" b="-4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53" name="矩形 52"/>
                    <p:cNvSpPr/>
                    <p:nvPr/>
                  </p:nvSpPr>
                  <p:spPr>
                    <a:xfrm>
                      <a:off x="9297210" y="4660124"/>
                      <a:ext cx="535659"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smtClean="0">
                                    <a:solidFill>
                                      <a:srgbClr val="FF0000"/>
                                    </a:solidFill>
                                    <a:latin typeface="Cambria Math" panose="02040503050406030204" pitchFamily="18" charset="0"/>
                                  </a:rPr>
                                  <m:t>𝟐</m:t>
                                </m:r>
                              </m:sub>
                            </m:sSub>
                          </m:oMath>
                        </m:oMathPara>
                      </a14:m>
                      <a:endParaRPr lang="zh-CN" altLang="en-US" sz="2400" dirty="0"/>
                    </a:p>
                  </p:txBody>
                </p:sp>
              </mc:Choice>
              <mc:Fallback xmlns="">
                <p:sp>
                  <p:nvSpPr>
                    <p:cNvPr id="53" name="矩形 52"/>
                    <p:cNvSpPr>
                      <a:spLocks noRot="1" noChangeAspect="1" noMove="1" noResize="1" noEditPoints="1" noAdjustHandles="1" noChangeArrowheads="1" noChangeShapeType="1" noTextEdit="1"/>
                    </p:cNvSpPr>
                    <p:nvPr/>
                  </p:nvSpPr>
                  <p:spPr>
                    <a:xfrm>
                      <a:off x="9297210" y="4660124"/>
                      <a:ext cx="535659" cy="473206"/>
                    </a:xfrm>
                    <a:prstGeom prst="rect">
                      <a:avLst/>
                    </a:prstGeom>
                    <a:blipFill rotWithShape="1">
                      <a:blip r:embed="rId3"/>
                      <a:stretch>
                        <a:fillRect t="-4000" b="-5333"/>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54" name="矩形 53"/>
                    <p:cNvSpPr/>
                    <p:nvPr/>
                  </p:nvSpPr>
                  <p:spPr>
                    <a:xfrm>
                      <a:off x="9333271" y="5479985"/>
                      <a:ext cx="535659"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smtClean="0">
                                    <a:solidFill>
                                      <a:srgbClr val="FF0000"/>
                                    </a:solidFill>
                                    <a:latin typeface="Cambria Math" panose="02040503050406030204" pitchFamily="18" charset="0"/>
                                  </a:rPr>
                                  <m:t>𝟑</m:t>
                                </m:r>
                              </m:sub>
                            </m:sSub>
                          </m:oMath>
                        </m:oMathPara>
                      </a14:m>
                      <a:endParaRPr lang="zh-CN" altLang="en-US" sz="2400" dirty="0"/>
                    </a:p>
                  </p:txBody>
                </p:sp>
              </mc:Choice>
              <mc:Fallback xmlns="">
                <p:sp>
                  <p:nvSpPr>
                    <p:cNvPr id="54" name="矩形 53"/>
                    <p:cNvSpPr>
                      <a:spLocks noRot="1" noChangeAspect="1" noMove="1" noResize="1" noEditPoints="1" noAdjustHandles="1" noChangeArrowheads="1" noChangeShapeType="1" noTextEdit="1"/>
                    </p:cNvSpPr>
                    <p:nvPr/>
                  </p:nvSpPr>
                  <p:spPr>
                    <a:xfrm>
                      <a:off x="9333271" y="5479985"/>
                      <a:ext cx="535659" cy="473206"/>
                    </a:xfrm>
                    <a:prstGeom prst="rect">
                      <a:avLst/>
                    </a:prstGeom>
                    <a:blipFill rotWithShape="1">
                      <a:blip r:embed="rId3"/>
                      <a:stretch>
                        <a:fillRect t="-4000" b="-5333"/>
                      </a:stretch>
                    </a:blipFill>
                  </p:spPr>
                  <p:txBody>
                    <a:bodyPr/>
                    <a:lstStyle/>
                    <a:p>
                      <a:r>
                        <a:rPr lang="zh-CN" altLang="en-US">
                          <a:noFill/>
                        </a:rPr>
                        <a:t> </a:t>
                      </a:r>
                      <a:endParaRPr lang="zh-CN" altLang="en-US">
                        <a:noFill/>
                      </a:endParaRPr>
                    </a:p>
                  </p:txBody>
                </p:sp>
              </mc:Fallback>
            </mc:AlternateContent>
            <p:sp>
              <p:nvSpPr>
                <p:cNvPr id="55" name="Line 22"/>
                <p:cNvSpPr>
                  <a:spLocks noChangeShapeType="1"/>
                </p:cNvSpPr>
                <p:nvPr/>
              </p:nvSpPr>
              <p:spPr bwMode="auto">
                <a:xfrm>
                  <a:off x="9365404" y="5117639"/>
                  <a:ext cx="503238"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56" name="Line 22"/>
                <p:cNvSpPr>
                  <a:spLocks noChangeShapeType="1"/>
                </p:cNvSpPr>
                <p:nvPr/>
              </p:nvSpPr>
              <p:spPr bwMode="auto">
                <a:xfrm>
                  <a:off x="9403424" y="5975350"/>
                  <a:ext cx="503238" cy="0"/>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63" name="文本框 62"/>
                  <p:cNvSpPr txBox="1"/>
                  <p:nvPr/>
                </p:nvSpPr>
                <p:spPr>
                  <a:xfrm flipH="1">
                    <a:off x="10372758" y="5132796"/>
                    <a:ext cx="777556" cy="47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𝟏</m:t>
                              </m:r>
                              <m:r>
                                <a:rPr lang="en-US" altLang="zh-CN" sz="2400" b="1" i="1">
                                  <a:solidFill>
                                    <a:srgbClr val="0000FF"/>
                                  </a:solidFill>
                                  <a:latin typeface="Cambria Math" panose="02040503050406030204" pitchFamily="18" charset="0"/>
                                </a:rPr>
                                <m:t>𝟐</m:t>
                              </m:r>
                            </m:sub>
                          </m:sSub>
                        </m:oMath>
                      </m:oMathPara>
                    </a14:m>
                    <a:endParaRPr lang="zh-CN" altLang="en-US" sz="2400" b="1" dirty="0">
                      <a:solidFill>
                        <a:srgbClr val="0000FF"/>
                      </a:solidFill>
                    </a:endParaRPr>
                  </a:p>
                </p:txBody>
              </p:sp>
            </mc:Choice>
            <mc:Fallback xmlns="">
              <p:sp>
                <p:nvSpPr>
                  <p:cNvPr id="63" name="文本框 62"/>
                  <p:cNvSpPr txBox="1">
                    <a:spLocks noRot="1" noChangeAspect="1" noMove="1" noResize="1" noEditPoints="1" noAdjustHandles="1" noChangeArrowheads="1" noChangeShapeType="1" noTextEdit="1"/>
                  </p:cNvSpPr>
                  <p:nvPr/>
                </p:nvSpPr>
                <p:spPr>
                  <a:xfrm flipH="1">
                    <a:off x="10372758" y="5132796"/>
                    <a:ext cx="777556" cy="473206"/>
                  </a:xfrm>
                  <a:prstGeom prst="rect">
                    <a:avLst/>
                  </a:prstGeom>
                  <a:blipFill rotWithShape="1">
                    <a:blip r:embed="rId3"/>
                    <a:stretch>
                      <a:fillRect t="-3846" b="-128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flipH="1">
                    <a:off x="10379804" y="5887914"/>
                    <a:ext cx="777556" cy="47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𝟐</m:t>
                              </m:r>
                              <m:r>
                                <a:rPr lang="en-US" altLang="zh-CN" sz="2400" b="1" i="1">
                                  <a:solidFill>
                                    <a:srgbClr val="0000FF"/>
                                  </a:solidFill>
                                  <a:latin typeface="Cambria Math" panose="02040503050406030204" pitchFamily="18" charset="0"/>
                                </a:rPr>
                                <m:t>𝟑</m:t>
                              </m:r>
                            </m:sub>
                          </m:sSub>
                        </m:oMath>
                      </m:oMathPara>
                    </a14:m>
                    <a:endParaRPr lang="zh-CN" altLang="en-US" sz="2400" b="1" dirty="0">
                      <a:solidFill>
                        <a:srgbClr val="0000FF"/>
                      </a:solidFill>
                    </a:endParaRPr>
                  </a:p>
                </p:txBody>
              </p:sp>
            </mc:Choice>
            <mc:Fallback xmlns="">
              <p:sp>
                <p:nvSpPr>
                  <p:cNvPr id="64" name="文本框 63"/>
                  <p:cNvSpPr txBox="1">
                    <a:spLocks noRot="1" noChangeAspect="1" noMove="1" noResize="1" noEditPoints="1" noAdjustHandles="1" noChangeArrowheads="1" noChangeShapeType="1" noTextEdit="1"/>
                  </p:cNvSpPr>
                  <p:nvPr/>
                </p:nvSpPr>
                <p:spPr>
                  <a:xfrm flipH="1">
                    <a:off x="10379804" y="5887914"/>
                    <a:ext cx="777556" cy="473206"/>
                  </a:xfrm>
                  <a:prstGeom prst="rect">
                    <a:avLst/>
                  </a:prstGeom>
                  <a:blipFill rotWithShape="1">
                    <a:blip r:embed="rId3"/>
                    <a:stretch>
                      <a:fillRect t="-3896" b="-2597"/>
                    </a:stretch>
                  </a:blipFill>
                </p:spPr>
                <p:txBody>
                  <a:bodyPr/>
                  <a:lstStyle/>
                  <a:p>
                    <a:r>
                      <a:rPr lang="zh-CN" altLang="en-US">
                        <a:noFill/>
                      </a:rPr>
                      <a:t> </a:t>
                    </a:r>
                    <a:endParaRPr lang="zh-CN" altLang="en-US">
                      <a:noFill/>
                    </a:endParaRPr>
                  </a:p>
                </p:txBody>
              </p:sp>
            </mc:Fallback>
          </mc:AlternateContent>
        </p:grpSp>
      </p:grpSp>
      <mc:AlternateContent xmlns:mc="http://schemas.openxmlformats.org/markup-compatibility/2006" xmlns:a14="http://schemas.microsoft.com/office/drawing/2010/main">
        <mc:Choice Requires="a14">
          <p:sp>
            <p:nvSpPr>
              <p:cNvPr id="65" name="矩形 64"/>
              <p:cNvSpPr/>
              <p:nvPr/>
            </p:nvSpPr>
            <p:spPr>
              <a:xfrm>
                <a:off x="81922" y="6118780"/>
                <a:ext cx="8554778" cy="473206"/>
              </a:xfrm>
              <a:prstGeom prst="rect">
                <a:avLst/>
              </a:prstGeom>
            </p:spPr>
            <p:txBody>
              <a:bodyPr wrap="none">
                <a:spAutoFit/>
              </a:bodyPr>
              <a:lstStyle/>
              <a:p>
                <a:r>
                  <a:rPr lang="zh-CN" altLang="en-US" sz="2400" b="1" dirty="0">
                    <a:solidFill>
                      <a:srgbClr val="002060"/>
                    </a:solidFill>
                    <a:latin typeface="华文楷体" panose="02010600040101010101" pitchFamily="2" charset="-122"/>
                    <a:ea typeface="华文楷体" panose="02010600040101010101" pitchFamily="2" charset="-122"/>
                  </a:rPr>
                  <a:t>设</a:t>
                </a:r>
                <a14:m>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acc>
                          <m:accPr>
                            <m:chr m:val="̇"/>
                            <m:ctrlPr>
                              <a:rPr lang="en-US" altLang="zh-CN" sz="2400" b="1" i="1">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𝑼</m:t>
                            </m:r>
                          </m:e>
                        </m:acc>
                      </m:e>
                      <m:sub>
                        <m:r>
                          <a:rPr lang="en-US" altLang="zh-CN" sz="2400" b="1" i="1">
                            <a:solidFill>
                              <a:srgbClr val="C00000"/>
                            </a:solidFill>
                            <a:latin typeface="Cambria Math" panose="02040503050406030204" pitchFamily="18" charset="0"/>
                          </a:rPr>
                          <m:t>𝟏𝟐</m:t>
                        </m:r>
                      </m:sub>
                    </m:sSub>
                  </m:oMath>
                </a14:m>
                <a:r>
                  <a:rPr lang="zh-CN" altLang="en-US" sz="2400" b="1" dirty="0">
                    <a:solidFill>
                      <a:srgbClr val="002060"/>
                    </a:solidFill>
                    <a:latin typeface="华文楷体" panose="02010600040101010101" pitchFamily="2" charset="-122"/>
                    <a:ea typeface="华文楷体" panose="02010600040101010101" pitchFamily="2" charset="-122"/>
                  </a:rPr>
                  <a:t>为参考相量，可画出</a:t>
                </a:r>
                <a:r>
                  <a:rPr lang="en-US" altLang="zh-CN" sz="2400" b="1" dirty="0">
                    <a:solidFill>
                      <a:srgbClr val="C00000"/>
                    </a:solidFill>
                    <a:latin typeface="华文楷体" panose="02010600040101010101" pitchFamily="2" charset="-122"/>
                    <a:ea typeface="华文楷体" panose="02010600040101010101" pitchFamily="2" charset="-122"/>
                  </a:rPr>
                  <a:t>S</a:t>
                </a:r>
                <a:r>
                  <a:rPr lang="zh-CN" altLang="en-US" sz="2400" b="1" dirty="0">
                    <a:solidFill>
                      <a:srgbClr val="C00000"/>
                    </a:solidFill>
                    <a:latin typeface="华文楷体" panose="02010600040101010101" pitchFamily="2" charset="-122"/>
                    <a:ea typeface="华文楷体" panose="02010600040101010101" pitchFamily="2" charset="-122"/>
                  </a:rPr>
                  <a:t>打开后</a:t>
                </a:r>
                <a:r>
                  <a:rPr lang="zh-CN" altLang="en-US" sz="2400" b="1" dirty="0">
                    <a:solidFill>
                      <a:srgbClr val="002060"/>
                    </a:solidFill>
                    <a:latin typeface="华文楷体" panose="02010600040101010101" pitchFamily="2" charset="-122"/>
                    <a:ea typeface="华文楷体" panose="02010600040101010101" pitchFamily="2" charset="-122"/>
                  </a:rPr>
                  <a:t>的负载电压和电流相量图：</a:t>
                </a:r>
              </a:p>
            </p:txBody>
          </p:sp>
        </mc:Choice>
        <mc:Fallback xmlns="">
          <p:sp>
            <p:nvSpPr>
              <p:cNvPr id="65" name="矩形 64"/>
              <p:cNvSpPr>
                <a:spLocks noRot="1" noChangeAspect="1" noMove="1" noResize="1" noEditPoints="1" noAdjustHandles="1" noChangeArrowheads="1" noChangeShapeType="1" noTextEdit="1"/>
              </p:cNvSpPr>
              <p:nvPr/>
            </p:nvSpPr>
            <p:spPr>
              <a:xfrm>
                <a:off x="81922" y="6118780"/>
                <a:ext cx="8554778" cy="473206"/>
              </a:xfrm>
              <a:prstGeom prst="rect">
                <a:avLst/>
              </a:prstGeom>
              <a:blipFill rotWithShape="1">
                <a:blip r:embed="rId5"/>
                <a:stretch>
                  <a:fillRect l="-1068" t="-6494" r="-71" b="-31169"/>
                </a:stretch>
              </a:blipFill>
            </p:spPr>
            <p:txBody>
              <a:bodyPr/>
              <a:lstStyle/>
              <a:p>
                <a:r>
                  <a:rPr lang="zh-CN" altLang="en-US">
                    <a:noFill/>
                  </a:rPr>
                  <a:t> </a:t>
                </a:r>
                <a:endParaRPr lang="zh-CN" altLang="en-US">
                  <a:noFill/>
                </a:endParaRPr>
              </a:p>
            </p:txBody>
          </p:sp>
        </mc:Fallback>
      </mc:AlternateContent>
      <p:sp>
        <p:nvSpPr>
          <p:cNvPr id="9" name="Rectangle 2"/>
          <p:cNvSpPr>
            <a:spLocks noChangeArrowheads="1"/>
          </p:cNvSpPr>
          <p:nvPr/>
        </p:nvSpPr>
        <p:spPr bwMode="auto">
          <a:xfrm>
            <a:off x="-14486" y="973540"/>
            <a:ext cx="19287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latin typeface="Times New Roman" panose="02020603050405020304" pitchFamily="18" charset="0"/>
              </a:rPr>
              <a:t>【</a:t>
            </a:r>
            <a:r>
              <a:rPr lang="zh-CN" altLang="en-US" sz="2400" b="1" dirty="0">
                <a:latin typeface="Times New Roman" panose="02020603050405020304" pitchFamily="18" charset="0"/>
              </a:rPr>
              <a:t>例</a:t>
            </a:r>
            <a:r>
              <a:rPr lang="en-US" altLang="zh-CN" sz="2400" b="1" dirty="0">
                <a:latin typeface="Times New Roman" panose="02020603050405020304" pitchFamily="18" charset="0"/>
              </a:rPr>
              <a:t>3-3-1】  </a:t>
            </a:r>
          </a:p>
        </p:txBody>
      </p:sp>
      <p:sp>
        <p:nvSpPr>
          <p:cNvPr id="35" name="Rectangle 128"/>
          <p:cNvSpPr>
            <a:spLocks noChangeArrowheads="1"/>
          </p:cNvSpPr>
          <p:nvPr/>
        </p:nvSpPr>
        <p:spPr bwMode="auto">
          <a:xfrm>
            <a:off x="134096" y="2761067"/>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2060"/>
                </a:solidFill>
                <a:latin typeface="仿宋" panose="02010609060101010101" pitchFamily="49" charset="-122"/>
                <a:ea typeface="仿宋" panose="02010609060101010101" pitchFamily="49" charset="-122"/>
              </a:rPr>
              <a:t>解：</a:t>
            </a:r>
          </a:p>
        </p:txBody>
      </p:sp>
      <p:grpSp>
        <p:nvGrpSpPr>
          <p:cNvPr id="122" name="组合 121"/>
          <p:cNvGrpSpPr/>
          <p:nvPr/>
        </p:nvGrpSpPr>
        <p:grpSpPr>
          <a:xfrm>
            <a:off x="7743879" y="4363776"/>
            <a:ext cx="3479876" cy="1802951"/>
            <a:chOff x="7788263" y="4323649"/>
            <a:chExt cx="3479876" cy="1802951"/>
          </a:xfrm>
        </p:grpSpPr>
        <p:sp>
          <p:nvSpPr>
            <p:cNvPr id="114" name="Text Box 104"/>
            <p:cNvSpPr txBox="1">
              <a:spLocks noChangeArrowheads="1"/>
            </p:cNvSpPr>
            <p:nvPr/>
          </p:nvSpPr>
          <p:spPr bwMode="auto">
            <a:xfrm>
              <a:off x="8848210" y="5537321"/>
              <a:ext cx="409167"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i="1" dirty="0">
                  <a:solidFill>
                    <a:srgbClr val="FF3300"/>
                  </a:solidFill>
                  <a:latin typeface="Times New Roman" panose="02020603050405020304" pitchFamily="18" charset="0"/>
                  <a:sym typeface="Symbol" panose="05050102010706020507" pitchFamily="18" charset="2"/>
                </a:rPr>
                <a:t></a:t>
              </a:r>
              <a:endParaRPr lang="en-US" altLang="zh-CN" sz="2000" dirty="0">
                <a:solidFill>
                  <a:srgbClr val="FF3300"/>
                </a:solidFill>
                <a:latin typeface="Times New Roman" panose="02020603050405020304" pitchFamily="18" charset="0"/>
              </a:endParaRPr>
            </a:p>
          </p:txBody>
        </p:sp>
        <p:sp>
          <p:nvSpPr>
            <p:cNvPr id="117" name="任意多边形 116"/>
            <p:cNvSpPr/>
            <p:nvPr/>
          </p:nvSpPr>
          <p:spPr>
            <a:xfrm>
              <a:off x="9096968" y="5545394"/>
              <a:ext cx="144000" cy="108000"/>
            </a:xfrm>
            <a:custGeom>
              <a:avLst/>
              <a:gdLst>
                <a:gd name="connsiteX0" fmla="*/ 2787 w 137228"/>
                <a:gd name="connsiteY0" fmla="*/ 0 h 117987"/>
                <a:gd name="connsiteX1" fmla="*/ 17536 w 137228"/>
                <a:gd name="connsiteY1" fmla="*/ 103238 h 117987"/>
                <a:gd name="connsiteX2" fmla="*/ 135523 w 137228"/>
                <a:gd name="connsiteY2" fmla="*/ 88490 h 117987"/>
                <a:gd name="connsiteX3" fmla="*/ 76529 w 137228"/>
                <a:gd name="connsiteY3" fmla="*/ 117987 h 117987"/>
              </a:gdLst>
              <a:ahLst/>
              <a:cxnLst>
                <a:cxn ang="0">
                  <a:pos x="connsiteX0" y="connsiteY0"/>
                </a:cxn>
                <a:cxn ang="0">
                  <a:pos x="connsiteX1" y="connsiteY1"/>
                </a:cxn>
                <a:cxn ang="0">
                  <a:pos x="connsiteX2" y="connsiteY2"/>
                </a:cxn>
                <a:cxn ang="0">
                  <a:pos x="connsiteX3" y="connsiteY3"/>
                </a:cxn>
              </a:cxnLst>
              <a:rect l="l" t="t" r="r" b="b"/>
              <a:pathLst>
                <a:path w="137228" h="117987">
                  <a:moveTo>
                    <a:pt x="2787" y="0"/>
                  </a:moveTo>
                  <a:cubicBezTo>
                    <a:pt x="-900" y="44245"/>
                    <a:pt x="-4587" y="88490"/>
                    <a:pt x="17536" y="103238"/>
                  </a:cubicBezTo>
                  <a:cubicBezTo>
                    <a:pt x="39659" y="117986"/>
                    <a:pt x="125691" y="86032"/>
                    <a:pt x="135523" y="88490"/>
                  </a:cubicBezTo>
                  <a:cubicBezTo>
                    <a:pt x="145355" y="90948"/>
                    <a:pt x="110942" y="104467"/>
                    <a:pt x="76529" y="117987"/>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0" name="组合 119"/>
            <p:cNvGrpSpPr/>
            <p:nvPr/>
          </p:nvGrpSpPr>
          <p:grpSpPr>
            <a:xfrm>
              <a:off x="7788263" y="4323649"/>
              <a:ext cx="3479876" cy="1802951"/>
              <a:chOff x="7729260" y="4368635"/>
              <a:chExt cx="3479876" cy="1802951"/>
            </a:xfrm>
          </p:grpSpPr>
          <p:grpSp>
            <p:nvGrpSpPr>
              <p:cNvPr id="68" name="组合 67"/>
              <p:cNvGrpSpPr/>
              <p:nvPr/>
            </p:nvGrpSpPr>
            <p:grpSpPr>
              <a:xfrm>
                <a:off x="7729260" y="4368635"/>
                <a:ext cx="3479876" cy="1802951"/>
                <a:chOff x="234549" y="1315457"/>
                <a:chExt cx="3479876" cy="1802951"/>
              </a:xfrm>
            </p:grpSpPr>
            <p:sp>
              <p:nvSpPr>
                <p:cNvPr id="69" name="Text Box 3"/>
                <p:cNvSpPr txBox="1">
                  <a:spLocks noChangeArrowheads="1"/>
                </p:cNvSpPr>
                <p:nvPr/>
              </p:nvSpPr>
              <p:spPr bwMode="auto">
                <a:xfrm>
                  <a:off x="726358" y="1315457"/>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b="1">
                      <a:solidFill>
                        <a:srgbClr val="FF0000"/>
                      </a:solidFill>
                    </a:rPr>
                    <a:t>  </a:t>
                  </a:r>
                </a:p>
              </p:txBody>
            </p:sp>
            <p:grpSp>
              <p:nvGrpSpPr>
                <p:cNvPr id="71" name="组合 70"/>
                <p:cNvGrpSpPr/>
                <p:nvPr/>
              </p:nvGrpSpPr>
              <p:grpSpPr>
                <a:xfrm>
                  <a:off x="541662" y="2167656"/>
                  <a:ext cx="2013107" cy="623332"/>
                  <a:chOff x="7126283" y="4379913"/>
                  <a:chExt cx="1952631" cy="623332"/>
                </a:xfrm>
              </p:grpSpPr>
              <p:grpSp>
                <p:nvGrpSpPr>
                  <p:cNvPr id="99" name="Group 113"/>
                  <p:cNvGrpSpPr/>
                  <p:nvPr/>
                </p:nvGrpSpPr>
                <p:grpSpPr bwMode="auto">
                  <a:xfrm>
                    <a:off x="7670801" y="4481512"/>
                    <a:ext cx="525463" cy="400050"/>
                    <a:chOff x="0" y="467"/>
                    <a:chExt cx="331" cy="252"/>
                  </a:xfrm>
                </p:grpSpPr>
                <p:sp>
                  <p:nvSpPr>
                    <p:cNvPr id="100" name="Arc 81"/>
                    <p:cNvSpPr>
                      <a:spLocks noChangeArrowheads="1"/>
                    </p:cNvSpPr>
                    <p:nvPr/>
                  </p:nvSpPr>
                  <p:spPr bwMode="auto">
                    <a:xfrm rot="6444738" flipV="1">
                      <a:off x="260" y="531"/>
                      <a:ext cx="84" cy="47"/>
                    </a:xfrm>
                    <a:custGeom>
                      <a:avLst/>
                      <a:gdLst>
                        <a:gd name="T0" fmla="*/ 0 w 21631"/>
                        <a:gd name="T1" fmla="*/ 0 h 21600"/>
                        <a:gd name="T2" fmla="*/ 31 w 21631"/>
                        <a:gd name="T3" fmla="*/ 0 h 21600"/>
                        <a:gd name="T4" fmla="*/ 21631 w 21631"/>
                        <a:gd name="T5" fmla="*/ 21600 h 21600"/>
                        <a:gd name="T6" fmla="*/ 0 w 21631"/>
                        <a:gd name="T7" fmla="*/ 0 h 21600"/>
                        <a:gd name="T8" fmla="*/ 31 w 21631"/>
                        <a:gd name="T9" fmla="*/ 0 h 21600"/>
                        <a:gd name="T10" fmla="*/ 21631 w 21631"/>
                        <a:gd name="T11" fmla="*/ 21600 h 21600"/>
                        <a:gd name="T12" fmla="*/ 31 w 21631"/>
                        <a:gd name="T13" fmla="*/ 21600 h 21600"/>
                      </a:gdLst>
                      <a:ahLst/>
                      <a:cxnLst>
                        <a:cxn ang="0">
                          <a:pos x="T0" y="T1"/>
                        </a:cxn>
                        <a:cxn ang="0">
                          <a:pos x="T2" y="T3"/>
                        </a:cxn>
                        <a:cxn ang="0">
                          <a:pos x="T4" y="T5"/>
                        </a:cxn>
                        <a:cxn ang="0">
                          <a:pos x="T6" y="T7"/>
                        </a:cxn>
                        <a:cxn ang="0">
                          <a:pos x="T8" y="T9"/>
                        </a:cxn>
                        <a:cxn ang="0">
                          <a:pos x="T10" y="T11"/>
                        </a:cxn>
                        <a:cxn ang="0">
                          <a:pos x="T12" y="T13"/>
                        </a:cxn>
                      </a:cxnLst>
                      <a:rect l="0" t="0" r="r" b="b"/>
                      <a:pathLst>
                        <a:path w="21631" h="21600" fill="none">
                          <a:moveTo>
                            <a:pt x="0" y="0"/>
                          </a:moveTo>
                          <a:cubicBezTo>
                            <a:pt x="10" y="0"/>
                            <a:pt x="20" y="-1"/>
                            <a:pt x="31" y="0"/>
                          </a:cubicBezTo>
                          <a:cubicBezTo>
                            <a:pt x="11960" y="0"/>
                            <a:pt x="21631" y="9670"/>
                            <a:pt x="21631" y="21600"/>
                          </a:cubicBezTo>
                        </a:path>
                        <a:path w="21631" h="21600" stroke="0">
                          <a:moveTo>
                            <a:pt x="0" y="0"/>
                          </a:moveTo>
                          <a:cubicBezTo>
                            <a:pt x="10" y="0"/>
                            <a:pt x="20" y="-1"/>
                            <a:pt x="31" y="0"/>
                          </a:cubicBezTo>
                          <a:cubicBezTo>
                            <a:pt x="11960" y="0"/>
                            <a:pt x="21631" y="9670"/>
                            <a:pt x="21631" y="21600"/>
                          </a:cubicBezTo>
                          <a:lnTo>
                            <a:pt x="31" y="21600"/>
                          </a:lnTo>
                          <a:close/>
                        </a:path>
                      </a:pathLst>
                    </a:cu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latin typeface="Times New Roman" panose="02020603050405020304" pitchFamily="18" charset="0"/>
                      </a:endParaRPr>
                    </a:p>
                  </p:txBody>
                </p:sp>
                <p:sp>
                  <p:nvSpPr>
                    <p:cNvPr id="102" name="Text Box 72"/>
                    <p:cNvSpPr txBox="1">
                      <a:spLocks noChangeArrowheads="1"/>
                    </p:cNvSpPr>
                    <p:nvPr/>
                  </p:nvSpPr>
                  <p:spPr bwMode="auto">
                    <a:xfrm>
                      <a:off x="0" y="467"/>
                      <a:ext cx="3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dirty="0">
                          <a:latin typeface="Times New Roman" panose="02020603050405020304" pitchFamily="18" charset="0"/>
                        </a:rPr>
                        <a:t>30</a:t>
                      </a:r>
                      <a:r>
                        <a:rPr lang="en-US" altLang="zh-CN" sz="2000" baseline="40000" dirty="0">
                          <a:latin typeface="Times New Roman" panose="02020603050405020304" pitchFamily="18" charset="0"/>
                        </a:rPr>
                        <a:t>o</a:t>
                      </a:r>
                      <a:endParaRPr lang="en-US" altLang="zh-CN" sz="2000" dirty="0">
                        <a:latin typeface="Times New Roman" panose="02020603050405020304" pitchFamily="18" charset="0"/>
                      </a:endParaRPr>
                    </a:p>
                  </p:txBody>
                </p:sp>
              </p:grpSp>
              <p:sp>
                <p:nvSpPr>
                  <p:cNvPr id="96" name="Line 95"/>
                  <p:cNvSpPr>
                    <a:spLocks noChangeShapeType="1"/>
                  </p:cNvSpPr>
                  <p:nvPr/>
                </p:nvSpPr>
                <p:spPr bwMode="auto">
                  <a:xfrm>
                    <a:off x="7126283" y="4551358"/>
                    <a:ext cx="747746" cy="344489"/>
                  </a:xfrm>
                  <a:prstGeom prst="line">
                    <a:avLst/>
                  </a:prstGeom>
                  <a:noFill/>
                  <a:ln w="9525">
                    <a:solidFill>
                      <a:schemeClr val="accent6">
                        <a:lumMod val="75000"/>
                      </a:schemeClr>
                    </a:solidFill>
                    <a:prstDash val="dash"/>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7" name="Line 86"/>
                  <p:cNvSpPr>
                    <a:spLocks noChangeShapeType="1"/>
                  </p:cNvSpPr>
                  <p:nvPr/>
                </p:nvSpPr>
                <p:spPr bwMode="auto">
                  <a:xfrm rot="9480000" flipV="1">
                    <a:off x="7810501" y="4667255"/>
                    <a:ext cx="628650" cy="144463"/>
                  </a:xfrm>
                  <a:prstGeom prst="line">
                    <a:avLst/>
                  </a:prstGeom>
                  <a:noFill/>
                  <a:ln w="28575">
                    <a:solidFill>
                      <a:srgbClr val="0000FF"/>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89" name="Text Box 102"/>
                  <p:cNvSpPr txBox="1">
                    <a:spLocks noChangeArrowheads="1"/>
                  </p:cNvSpPr>
                  <p:nvPr/>
                </p:nvSpPr>
                <p:spPr bwMode="auto">
                  <a:xfrm>
                    <a:off x="8715375" y="4633913"/>
                    <a:ext cx="325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endParaRPr lang="zh-CN" altLang="en-US">
                      <a:latin typeface="Times New Roman" panose="02020603050405020304" pitchFamily="18" charset="0"/>
                    </a:endParaRPr>
                  </a:p>
                </p:txBody>
              </p:sp>
              <p:grpSp>
                <p:nvGrpSpPr>
                  <p:cNvPr id="90" name="Group 109"/>
                  <p:cNvGrpSpPr/>
                  <p:nvPr/>
                </p:nvGrpSpPr>
                <p:grpSpPr bwMode="auto">
                  <a:xfrm>
                    <a:off x="8366126" y="4379913"/>
                    <a:ext cx="712788" cy="403226"/>
                    <a:chOff x="0" y="-17"/>
                    <a:chExt cx="449" cy="254"/>
                  </a:xfrm>
                </p:grpSpPr>
                <p:sp>
                  <p:nvSpPr>
                    <p:cNvPr id="91" name="Line 83"/>
                    <p:cNvSpPr>
                      <a:spLocks noChangeShapeType="1"/>
                    </p:cNvSpPr>
                    <p:nvPr/>
                  </p:nvSpPr>
                  <p:spPr bwMode="auto">
                    <a:xfrm rot="2292803" flipV="1">
                      <a:off x="0" y="152"/>
                      <a:ext cx="425" cy="85"/>
                    </a:xfrm>
                    <a:prstGeom prst="line">
                      <a:avLst/>
                    </a:prstGeom>
                    <a:noFill/>
                    <a:ln w="28575">
                      <a:solidFill>
                        <a:srgbClr val="0000FF"/>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dirty="0">
                        <a:latin typeface="Times New Roman" panose="02020603050405020304" pitchFamily="18" charset="0"/>
                      </a:endParaRPr>
                    </a:p>
                  </p:txBody>
                </p:sp>
                <p:sp>
                  <p:nvSpPr>
                    <p:cNvPr id="92" name="Text Box 104"/>
                    <p:cNvSpPr txBox="1">
                      <a:spLocks noChangeArrowheads="1"/>
                    </p:cNvSpPr>
                    <p:nvPr/>
                  </p:nvSpPr>
                  <p:spPr bwMode="auto">
                    <a:xfrm>
                      <a:off x="199" y="-17"/>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i="1" dirty="0">
                          <a:solidFill>
                            <a:srgbClr val="FF3300"/>
                          </a:solidFill>
                          <a:latin typeface="Times New Roman" panose="02020603050405020304" pitchFamily="18" charset="0"/>
                          <a:sym typeface="Symbol" panose="05050102010706020507" pitchFamily="18" charset="2"/>
                        </a:rPr>
                        <a:t></a:t>
                      </a:r>
                      <a:endParaRPr lang="en-US" altLang="zh-CN" sz="2000" dirty="0">
                        <a:solidFill>
                          <a:srgbClr val="FF3300"/>
                        </a:solidFill>
                        <a:latin typeface="Times New Roman" panose="02020603050405020304" pitchFamily="18" charset="0"/>
                      </a:endParaRPr>
                    </a:p>
                  </p:txBody>
                </p:sp>
              </p:grpSp>
            </p:grpSp>
            <p:cxnSp>
              <p:nvCxnSpPr>
                <p:cNvPr id="72" name="直接箭头连接符 71"/>
                <p:cNvCxnSpPr>
                  <a:endCxn id="96" idx="0"/>
                </p:cNvCxnSpPr>
                <p:nvPr/>
              </p:nvCxnSpPr>
              <p:spPr>
                <a:xfrm flipH="1">
                  <a:off x="541661" y="2323403"/>
                  <a:ext cx="1289771" cy="15703"/>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矩形 73"/>
                    <p:cNvSpPr/>
                    <p:nvPr/>
                  </p:nvSpPr>
                  <p:spPr>
                    <a:xfrm>
                      <a:off x="2882367" y="2456820"/>
                      <a:ext cx="677621" cy="473206"/>
                    </a:xfrm>
                    <a:prstGeom prst="rect">
                      <a:avLst/>
                    </a:prstGeom>
                  </p:spPr>
                  <p:txBody>
                    <a:bodyPr wrap="none">
                      <a:spAutoFit/>
                    </a:bodyPr>
                    <a:lstStyle/>
                    <a:p>
                      <a:r>
                        <a:rPr lang="en-US" altLang="zh-CN" sz="2400" b="1" dirty="0">
                          <a:solidFill>
                            <a:srgbClr val="0000FF"/>
                          </a:solidFill>
                        </a:rPr>
                        <a:t>= </a:t>
                      </a:r>
                      <a14:m>
                        <m:oMath xmlns:m="http://schemas.openxmlformats.org/officeDocument/2006/math">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1</m:t>
                              </m:r>
                            </m:sub>
                          </m:sSub>
                        </m:oMath>
                      </a14:m>
                      <a:endParaRPr lang="zh-CN" altLang="en-US" sz="2400" dirty="0"/>
                    </a:p>
                  </p:txBody>
                </p:sp>
              </mc:Choice>
              <mc:Fallback xmlns="">
                <p:sp>
                  <p:nvSpPr>
                    <p:cNvPr id="74" name="矩形 73"/>
                    <p:cNvSpPr>
                      <a:spLocks noRot="1" noChangeAspect="1" noMove="1" noResize="1" noEditPoints="1" noAdjustHandles="1" noChangeArrowheads="1" noChangeShapeType="1" noTextEdit="1"/>
                    </p:cNvSpPr>
                    <p:nvPr/>
                  </p:nvSpPr>
                  <p:spPr>
                    <a:xfrm>
                      <a:off x="2882367" y="2456820"/>
                      <a:ext cx="677621" cy="473206"/>
                    </a:xfrm>
                    <a:prstGeom prst="rect">
                      <a:avLst/>
                    </a:prstGeom>
                    <a:blipFill rotWithShape="1">
                      <a:blip r:embed="rId3"/>
                      <a:stretch>
                        <a:fillRect l="-14414" t="-7692" b="-2820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5" name="矩形 74"/>
                    <p:cNvSpPr/>
                    <p:nvPr/>
                  </p:nvSpPr>
                  <p:spPr>
                    <a:xfrm>
                      <a:off x="473152" y="1819133"/>
                      <a:ext cx="530851"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2</m:t>
                                </m:r>
                              </m:sub>
                            </m:sSub>
                          </m:oMath>
                        </m:oMathPara>
                      </a14:m>
                      <a:endParaRPr lang="zh-CN" altLang="en-US" sz="2400" dirty="0"/>
                    </a:p>
                  </p:txBody>
                </p:sp>
              </mc:Choice>
              <mc:Fallback xmlns="">
                <p:sp>
                  <p:nvSpPr>
                    <p:cNvPr id="75" name="矩形 74"/>
                    <p:cNvSpPr>
                      <a:spLocks noRot="1" noChangeAspect="1" noMove="1" noResize="1" noEditPoints="1" noAdjustHandles="1" noChangeArrowheads="1" noChangeShapeType="1" noTextEdit="1"/>
                    </p:cNvSpPr>
                    <p:nvPr/>
                  </p:nvSpPr>
                  <p:spPr>
                    <a:xfrm>
                      <a:off x="473152" y="1819133"/>
                      <a:ext cx="530851" cy="473206"/>
                    </a:xfrm>
                    <a:prstGeom prst="rect">
                      <a:avLst/>
                    </a:prstGeom>
                    <a:blipFill rotWithShape="1">
                      <a:blip r:embed="rId3"/>
                      <a:stretch>
                        <a:fillRect t="-3846" b="-128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6" name="矩形 75"/>
                    <p:cNvSpPr/>
                    <p:nvPr/>
                  </p:nvSpPr>
                  <p:spPr>
                    <a:xfrm>
                      <a:off x="2378931" y="1593501"/>
                      <a:ext cx="1335494" cy="473206"/>
                    </a:xfrm>
                    <a:prstGeom prst="rect">
                      <a:avLst/>
                    </a:prstGeom>
                  </p:spPr>
                  <p:txBody>
                    <a:bodyPr wrap="none">
                      <a:spAutoFit/>
                    </a:bodyPr>
                    <a:lstStyle/>
                    <a:p>
                      <a14:m>
                        <m:oMath xmlns:m="http://schemas.openxmlformats.org/officeDocument/2006/math">
                          <m:sSub>
                            <m:sSubPr>
                              <m:ctrlPr>
                                <a:rPr lang="en-US" altLang="zh-CN" sz="2400" b="1" i="1">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𝟑</m:t>
                              </m:r>
                            </m:sub>
                          </m:sSub>
                        </m:oMath>
                      </a14:m>
                      <a:r>
                        <a:rPr lang="en-US" altLang="zh-CN" sz="2400" b="1" dirty="0">
                          <a:solidFill>
                            <a:srgbClr val="FF0000"/>
                          </a:solidFill>
                        </a:rPr>
                        <a:t>=</a:t>
                      </a:r>
                      <a:r>
                        <a:rPr lang="en-US" altLang="zh-CN" sz="2400" dirty="0">
                          <a:ea typeface="Cambria Math" panose="02040503050406030204" pitchFamily="18" charset="0"/>
                        </a:rPr>
                        <a:t> </a:t>
                      </a:r>
                      <a14:m>
                        <m:oMath xmlns:m="http://schemas.openxmlformats.org/officeDocument/2006/math">
                          <m:r>
                            <a:rPr lang="en-US" altLang="zh-CN" sz="2400" dirty="0">
                              <a:latin typeface="Cambria Math" panose="02040503050406030204" pitchFamily="18" charset="0"/>
                              <a:ea typeface="Cambria Math" panose="02040503050406030204" pitchFamily="18" charset="0"/>
                            </a:rPr>
                            <m:t>−</m:t>
                          </m:r>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𝟐𝟑</m:t>
                              </m:r>
                            </m:sub>
                          </m:sSub>
                        </m:oMath>
                      </a14:m>
                      <a:endParaRPr lang="zh-CN" altLang="en-US" sz="2400" dirty="0"/>
                    </a:p>
                  </p:txBody>
                </p:sp>
              </mc:Choice>
              <mc:Fallback xmlns="">
                <p:sp>
                  <p:nvSpPr>
                    <p:cNvPr id="76" name="矩形 75"/>
                    <p:cNvSpPr>
                      <a:spLocks noRot="1" noChangeAspect="1" noMove="1" noResize="1" noEditPoints="1" noAdjustHandles="1" noChangeArrowheads="1" noChangeShapeType="1" noTextEdit="1"/>
                    </p:cNvSpPr>
                    <p:nvPr/>
                  </p:nvSpPr>
                  <p:spPr>
                    <a:xfrm>
                      <a:off x="2378931" y="1593501"/>
                      <a:ext cx="1335494" cy="473206"/>
                    </a:xfrm>
                    <a:prstGeom prst="rect">
                      <a:avLst/>
                    </a:prstGeom>
                    <a:blipFill rotWithShape="1">
                      <a:blip r:embed="rId3"/>
                      <a:stretch>
                        <a:fillRect l="-913" t="-7692" b="-28205"/>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7" name="矩形 76"/>
                    <p:cNvSpPr/>
                    <p:nvPr/>
                  </p:nvSpPr>
                  <p:spPr>
                    <a:xfrm>
                      <a:off x="2413803" y="2429442"/>
                      <a:ext cx="670312"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𝟏𝟐</m:t>
                                </m:r>
                              </m:sub>
                            </m:sSub>
                          </m:oMath>
                        </m:oMathPara>
                      </a14:m>
                      <a:endParaRPr lang="zh-CN" altLang="en-US" sz="2400" dirty="0"/>
                    </a:p>
                  </p:txBody>
                </p:sp>
              </mc:Choice>
              <mc:Fallback xmlns="">
                <p:sp>
                  <p:nvSpPr>
                    <p:cNvPr id="77" name="矩形 76"/>
                    <p:cNvSpPr>
                      <a:spLocks noRot="1" noChangeAspect="1" noMove="1" noResize="1" noEditPoints="1" noAdjustHandles="1" noChangeArrowheads="1" noChangeShapeType="1" noTextEdit="1"/>
                    </p:cNvSpPr>
                    <p:nvPr/>
                  </p:nvSpPr>
                  <p:spPr>
                    <a:xfrm>
                      <a:off x="2413803" y="2429442"/>
                      <a:ext cx="670312" cy="473206"/>
                    </a:xfrm>
                    <a:prstGeom prst="rect">
                      <a:avLst/>
                    </a:prstGeom>
                    <a:blipFill rotWithShape="1">
                      <a:blip r:embed="rId3"/>
                      <a:stretch>
                        <a:fillRect t="-3896" b="-25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8" name="矩形 77"/>
                    <p:cNvSpPr/>
                    <p:nvPr/>
                  </p:nvSpPr>
                  <p:spPr>
                    <a:xfrm>
                      <a:off x="884507" y="2645202"/>
                      <a:ext cx="670312" cy="4732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𝟐𝟑</m:t>
                                </m:r>
                              </m:sub>
                            </m:sSub>
                          </m:oMath>
                        </m:oMathPara>
                      </a14:m>
                      <a:endParaRPr lang="zh-CN" altLang="en-US" sz="2400" dirty="0"/>
                    </a:p>
                  </p:txBody>
                </p:sp>
              </mc:Choice>
              <mc:Fallback xmlns="">
                <p:sp>
                  <p:nvSpPr>
                    <p:cNvPr id="78" name="矩形 77"/>
                    <p:cNvSpPr>
                      <a:spLocks noRot="1" noChangeAspect="1" noMove="1" noResize="1" noEditPoints="1" noAdjustHandles="1" noChangeArrowheads="1" noChangeShapeType="1" noTextEdit="1"/>
                    </p:cNvSpPr>
                    <p:nvPr/>
                  </p:nvSpPr>
                  <p:spPr>
                    <a:xfrm>
                      <a:off x="884507" y="2645202"/>
                      <a:ext cx="670312" cy="473206"/>
                    </a:xfrm>
                    <a:prstGeom prst="rect">
                      <a:avLst/>
                    </a:prstGeom>
                    <a:blipFill rotWithShape="1">
                      <a:blip r:embed="rId3"/>
                      <a:stretch>
                        <a:fillRect t="-3846" b="-128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81" name="矩形 80"/>
                    <p:cNvSpPr/>
                    <p:nvPr/>
                  </p:nvSpPr>
                  <p:spPr>
                    <a:xfrm>
                      <a:off x="234549" y="2392564"/>
                      <a:ext cx="827370" cy="4415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200" dirty="0" smtClean="0">
                                <a:solidFill>
                                  <a:schemeClr val="accent6">
                                    <a:lumMod val="75000"/>
                                  </a:schemeClr>
                                </a:solidFill>
                                <a:latin typeface="Cambria Math" panose="02040503050406030204" pitchFamily="18" charset="0"/>
                                <a:ea typeface="Cambria Math" panose="02040503050406030204" pitchFamily="18" charset="0"/>
                              </a:rPr>
                              <m:t>−</m:t>
                            </m:r>
                            <m:sSub>
                              <m:sSubPr>
                                <m:ctrlPr>
                                  <a:rPr lang="en-US" altLang="zh-CN" sz="2200" b="1" i="1">
                                    <a:solidFill>
                                      <a:schemeClr val="accent6">
                                        <a:lumMod val="75000"/>
                                      </a:schemeClr>
                                    </a:solidFill>
                                    <a:latin typeface="Cambria Math" panose="02040503050406030204" pitchFamily="18" charset="0"/>
                                  </a:rPr>
                                </m:ctrlPr>
                              </m:sSubPr>
                              <m:e>
                                <m:acc>
                                  <m:accPr>
                                    <m:chr m:val="̇"/>
                                    <m:ctrlPr>
                                      <a:rPr lang="en-US" altLang="zh-CN" sz="2200" b="1" i="1">
                                        <a:solidFill>
                                          <a:schemeClr val="accent6">
                                            <a:lumMod val="75000"/>
                                          </a:schemeClr>
                                        </a:solidFill>
                                        <a:latin typeface="Cambria Math" panose="02040503050406030204" pitchFamily="18" charset="0"/>
                                      </a:rPr>
                                    </m:ctrlPr>
                                  </m:accPr>
                                  <m:e>
                                    <m:r>
                                      <a:rPr lang="en-US" altLang="zh-CN" sz="2200" b="1" i="1">
                                        <a:solidFill>
                                          <a:schemeClr val="accent6">
                                            <a:lumMod val="75000"/>
                                          </a:schemeClr>
                                        </a:solidFill>
                                        <a:latin typeface="Cambria Math" panose="02040503050406030204" pitchFamily="18" charset="0"/>
                                      </a:rPr>
                                      <m:t>𝑰</m:t>
                                    </m:r>
                                  </m:e>
                                </m:acc>
                              </m:e>
                              <m:sub>
                                <m:r>
                                  <a:rPr lang="en-US" altLang="zh-CN" sz="2200" b="1" i="1">
                                    <a:solidFill>
                                      <a:schemeClr val="accent6">
                                        <a:lumMod val="75000"/>
                                      </a:schemeClr>
                                    </a:solidFill>
                                    <a:latin typeface="Cambria Math" panose="02040503050406030204" pitchFamily="18" charset="0"/>
                                  </a:rPr>
                                  <m:t>𝟏𝟐</m:t>
                                </m:r>
                              </m:sub>
                            </m:sSub>
                          </m:oMath>
                        </m:oMathPara>
                      </a14:m>
                      <a:endParaRPr lang="zh-CN" altLang="en-US" sz="2200" dirty="0">
                        <a:solidFill>
                          <a:schemeClr val="accent6">
                            <a:lumMod val="75000"/>
                          </a:schemeClr>
                        </a:solidFill>
                      </a:endParaRPr>
                    </a:p>
                  </p:txBody>
                </p:sp>
              </mc:Choice>
              <mc:Fallback xmlns="">
                <p:sp>
                  <p:nvSpPr>
                    <p:cNvPr id="81" name="矩形 80"/>
                    <p:cNvSpPr>
                      <a:spLocks noRot="1" noChangeAspect="1" noMove="1" noResize="1" noEditPoints="1" noAdjustHandles="1" noChangeArrowheads="1" noChangeShapeType="1" noTextEdit="1"/>
                    </p:cNvSpPr>
                    <p:nvPr/>
                  </p:nvSpPr>
                  <p:spPr>
                    <a:xfrm>
                      <a:off x="234549" y="2392564"/>
                      <a:ext cx="827370" cy="441596"/>
                    </a:xfrm>
                    <a:prstGeom prst="rect">
                      <a:avLst/>
                    </a:prstGeom>
                    <a:blipFill rotWithShape="1">
                      <a:blip r:embed="rId3"/>
                      <a:stretch>
                        <a:fillRect b="-1389"/>
                      </a:stretch>
                    </a:blipFill>
                  </p:spPr>
                  <p:txBody>
                    <a:bodyPr/>
                    <a:lstStyle/>
                    <a:p>
                      <a:r>
                        <a:rPr lang="zh-CN" altLang="en-US">
                          <a:noFill/>
                        </a:rPr>
                        <a:t> </a:t>
                      </a:r>
                      <a:endParaRPr lang="zh-CN" altLang="en-US">
                        <a:noFill/>
                      </a:endParaRPr>
                    </a:p>
                  </p:txBody>
                </p:sp>
              </mc:Fallback>
            </mc:AlternateContent>
            <p:sp>
              <p:nvSpPr>
                <p:cNvPr id="83" name="文本框 82"/>
                <p:cNvSpPr txBox="1"/>
                <p:nvPr/>
              </p:nvSpPr>
              <p:spPr>
                <a:xfrm>
                  <a:off x="2016004" y="2247970"/>
                  <a:ext cx="364202" cy="307777"/>
                </a:xfrm>
                <a:prstGeom prst="rect">
                  <a:avLst/>
                </a:prstGeom>
                <a:noFill/>
              </p:spPr>
              <p:txBody>
                <a:bodyPr wrap="none" rtlCol="0">
                  <a:spAutoFit/>
                </a:bodyPr>
                <a:lstStyle/>
                <a:p>
                  <a:r>
                    <a:rPr lang="zh-CN" altLang="en-US" sz="1400" b="1" dirty="0">
                      <a:solidFill>
                        <a:srgbClr val="FF0000"/>
                      </a:solidFill>
                    </a:rPr>
                    <a:t>）</a:t>
                  </a:r>
                </a:p>
              </p:txBody>
            </p:sp>
          </p:grpSp>
          <p:sp>
            <p:nvSpPr>
              <p:cNvPr id="119" name="Line 86"/>
              <p:cNvSpPr>
                <a:spLocks noChangeShapeType="1"/>
              </p:cNvSpPr>
              <p:nvPr/>
            </p:nvSpPr>
            <p:spPr bwMode="auto">
              <a:xfrm rot="20220000" flipV="1">
                <a:off x="9328372" y="5103824"/>
                <a:ext cx="648120" cy="144463"/>
              </a:xfrm>
              <a:prstGeom prst="line">
                <a:avLst/>
              </a:prstGeom>
              <a:noFill/>
              <a:ln w="28575">
                <a:solidFill>
                  <a:srgbClr val="FF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123" name="文本框 122"/>
              <p:cNvSpPr txBox="1"/>
              <p:nvPr/>
            </p:nvSpPr>
            <p:spPr>
              <a:xfrm>
                <a:off x="9328173" y="5996190"/>
                <a:ext cx="2611484" cy="727379"/>
              </a:xfrm>
              <a:prstGeom prst="rect">
                <a:avLst/>
              </a:prstGeom>
              <a:solidFill>
                <a:schemeClr val="accent4">
                  <a:lumMod val="20000"/>
                  <a:lumOff val="80000"/>
                </a:schemeClr>
              </a:solidFill>
              <a:ln>
                <a:solidFill>
                  <a:schemeClr val="accent2">
                    <a:lumMod val="75000"/>
                  </a:schemeClr>
                </a:solidFill>
              </a:ln>
            </p:spPr>
            <p:txBody>
              <a:bodyPr wrap="none" rtlCol="0">
                <a:spAutoFit/>
              </a:bodyPr>
              <a:lstStyle/>
              <a:p>
                <a:r>
                  <a:rPr lang="zh-CN" altLang="en-US" sz="2000" dirty="0">
                    <a:solidFill>
                      <a:srgbClr val="C0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 </a:t>
                </a:r>
                <a:r>
                  <a:rPr lang="zh-CN" altLang="en-US" sz="2000" dirty="0">
                    <a:solidFill>
                      <a:srgbClr val="C00000"/>
                    </a:solidFill>
                    <a:latin typeface="等线" panose="02010600030101010101" pitchFamily="2" charset="-122"/>
                    <a:ea typeface="等线" panose="02010600030101010101" pitchFamily="2" charset="-122"/>
                  </a:rPr>
                  <a:t>设</a:t>
                </a:r>
                <a14:m>
                  <m:oMath xmlns:m="http://schemas.openxmlformats.org/officeDocument/2006/math">
                    <m:sSub>
                      <m:sSubPr>
                        <m:ctrlPr>
                          <a:rPr lang="en-US" altLang="zh-CN" sz="2000" b="1" i="1">
                            <a:solidFill>
                              <a:srgbClr val="C00000"/>
                            </a:solidFill>
                            <a:latin typeface="Cambria Math" panose="02040503050406030204" pitchFamily="18" charset="0"/>
                            <a:ea typeface="仿宋" panose="02010609060101010101" pitchFamily="49" charset="-122"/>
                          </a:rPr>
                        </m:ctrlPr>
                      </m:sSubPr>
                      <m:e>
                        <m:acc>
                          <m:accPr>
                            <m:chr m:val="̇"/>
                            <m:ctrlPr>
                              <a:rPr lang="en-US" altLang="zh-CN" sz="2000" b="1" i="1">
                                <a:solidFill>
                                  <a:srgbClr val="C00000"/>
                                </a:solidFill>
                                <a:latin typeface="Cambria Math" panose="02040503050406030204" pitchFamily="18" charset="0"/>
                                <a:ea typeface="仿宋" panose="02010609060101010101" pitchFamily="49" charset="-122"/>
                              </a:rPr>
                            </m:ctrlPr>
                          </m:accPr>
                          <m:e>
                            <m:r>
                              <a:rPr lang="en-US" altLang="zh-CN" sz="2000" b="1" i="1">
                                <a:solidFill>
                                  <a:srgbClr val="C00000"/>
                                </a:solidFill>
                                <a:latin typeface="Cambria Math" panose="02040503050406030204" pitchFamily="18" charset="0"/>
                                <a:ea typeface="仿宋" panose="02010609060101010101" pitchFamily="49" charset="-122"/>
                              </a:rPr>
                              <m:t>𝑼</m:t>
                            </m:r>
                          </m:e>
                        </m:acc>
                      </m:e>
                      <m:sub>
                        <m:r>
                          <a:rPr lang="en-US" altLang="zh-CN" sz="2000" b="1" i="1">
                            <a:solidFill>
                              <a:srgbClr val="C00000"/>
                            </a:solidFill>
                            <a:latin typeface="Cambria Math" panose="02040503050406030204" pitchFamily="18" charset="0"/>
                            <a:ea typeface="仿宋" panose="02010609060101010101" pitchFamily="49" charset="-122"/>
                          </a:rPr>
                          <m:t>𝟏</m:t>
                        </m:r>
                        <m:r>
                          <a:rPr lang="en-US" altLang="zh-CN" sz="2000" b="1" i="1" smtClean="0">
                            <a:solidFill>
                              <a:srgbClr val="C00000"/>
                            </a:solidFill>
                            <a:latin typeface="Cambria Math" panose="02040503050406030204" pitchFamily="18" charset="0"/>
                            <a:ea typeface="仿宋" panose="02010609060101010101" pitchFamily="49" charset="-122"/>
                          </a:rPr>
                          <m:t>𝟐</m:t>
                        </m:r>
                      </m:sub>
                    </m:sSub>
                  </m:oMath>
                </a14:m>
                <a:r>
                  <a:rPr lang="zh-CN" altLang="en-US" sz="2000" dirty="0">
                    <a:solidFill>
                      <a:srgbClr val="C00000"/>
                    </a:solidFill>
                    <a:latin typeface="等线" panose="02010600030101010101" pitchFamily="2" charset="-122"/>
                    <a:ea typeface="等线" panose="02010600030101010101" pitchFamily="2" charset="-122"/>
                  </a:rPr>
                  <a:t>为参考相量</a:t>
                </a:r>
                <a:endParaRPr lang="en-US" altLang="zh-CN" sz="2000" dirty="0">
                  <a:solidFill>
                    <a:srgbClr val="C00000"/>
                  </a:solidFill>
                  <a:latin typeface="等线" panose="02010600030101010101" pitchFamily="2" charset="-122"/>
                  <a:ea typeface="等线" panose="02010600030101010101" pitchFamily="2" charset="-122"/>
                </a:endParaRPr>
              </a:p>
              <a:p>
                <a:r>
                  <a:rPr lang="zh-CN" altLang="en-US" sz="2000" dirty="0">
                    <a:solidFill>
                      <a:srgbClr val="C0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rPr>
                  <a:t>则</a:t>
                </a:r>
                <a14:m>
                  <m:oMath xmlns:m="http://schemas.openxmlformats.org/officeDocument/2006/math">
                    <m:sSub>
                      <m:sSubPr>
                        <m:ctrlPr>
                          <a:rPr lang="en-US" altLang="zh-CN" sz="2000" b="1" i="1" smtClean="0">
                            <a:solidFill>
                              <a:srgbClr val="C00000"/>
                            </a:solidFill>
                            <a:latin typeface="Cambria Math" panose="02040503050406030204" pitchFamily="18" charset="0"/>
                            <a:ea typeface="仿宋" panose="02010609060101010101" pitchFamily="49" charset="-122"/>
                          </a:rPr>
                        </m:ctrlPr>
                      </m:sSubPr>
                      <m:e>
                        <m:acc>
                          <m:accPr>
                            <m:chr m:val="̇"/>
                            <m:ctrlPr>
                              <a:rPr lang="en-US" altLang="zh-CN" sz="2000" b="1" i="1">
                                <a:solidFill>
                                  <a:srgbClr val="C00000"/>
                                </a:solidFill>
                                <a:latin typeface="Cambria Math" panose="02040503050406030204" pitchFamily="18" charset="0"/>
                                <a:ea typeface="仿宋" panose="02010609060101010101" pitchFamily="49" charset="-122"/>
                              </a:rPr>
                            </m:ctrlPr>
                          </m:accPr>
                          <m:e>
                            <m:r>
                              <a:rPr lang="en-US" altLang="zh-CN" sz="2000" b="1" i="1">
                                <a:solidFill>
                                  <a:srgbClr val="C00000"/>
                                </a:solidFill>
                                <a:latin typeface="Cambria Math" panose="02040503050406030204" pitchFamily="18" charset="0"/>
                                <a:ea typeface="仿宋" panose="02010609060101010101" pitchFamily="49" charset="-122"/>
                              </a:rPr>
                              <m:t>𝑼</m:t>
                            </m:r>
                          </m:e>
                        </m:acc>
                      </m:e>
                      <m:sub>
                        <m:r>
                          <a:rPr lang="en-US" altLang="zh-CN" sz="2000" b="1" i="1">
                            <a:solidFill>
                              <a:srgbClr val="C00000"/>
                            </a:solidFill>
                            <a:latin typeface="Cambria Math" panose="02040503050406030204" pitchFamily="18" charset="0"/>
                            <a:ea typeface="仿宋" panose="02010609060101010101" pitchFamily="49" charset="-122"/>
                          </a:rPr>
                          <m:t>𝟐</m:t>
                        </m:r>
                        <m:r>
                          <a:rPr lang="en-US" altLang="zh-CN" sz="2000" b="1" i="1" smtClean="0">
                            <a:solidFill>
                              <a:srgbClr val="C00000"/>
                            </a:solidFill>
                            <a:latin typeface="Cambria Math" panose="02040503050406030204" pitchFamily="18" charset="0"/>
                            <a:ea typeface="仿宋" panose="02010609060101010101" pitchFamily="49" charset="-122"/>
                          </a:rPr>
                          <m:t>3</m:t>
                        </m:r>
                      </m:sub>
                    </m:sSub>
                    <m:r>
                      <a:rPr lang="en-US" altLang="zh-CN" sz="2000" b="1" i="1" smtClean="0">
                        <a:solidFill>
                          <a:srgbClr val="C00000"/>
                        </a:solidFill>
                        <a:latin typeface="Cambria Math" panose="02040503050406030204" pitchFamily="18" charset="0"/>
                        <a:ea typeface="仿宋" panose="02010609060101010101" pitchFamily="49" charset="-122"/>
                      </a:rPr>
                      <m:t>=</m:t>
                    </m:r>
                    <m:sSub>
                      <m:sSubPr>
                        <m:ctrlPr>
                          <a:rPr lang="en-US" altLang="zh-CN" sz="2000" b="1" i="1">
                            <a:solidFill>
                              <a:srgbClr val="C00000"/>
                            </a:solidFill>
                            <a:latin typeface="Cambria Math" panose="02040503050406030204" pitchFamily="18" charset="0"/>
                            <a:ea typeface="仿宋" panose="02010609060101010101" pitchFamily="49" charset="-122"/>
                          </a:rPr>
                        </m:ctrlPr>
                      </m:sSubPr>
                      <m:e>
                        <m:acc>
                          <m:accPr>
                            <m:chr m:val="̇"/>
                            <m:ctrlPr>
                              <a:rPr lang="en-US" altLang="zh-CN" sz="2000" b="1" i="1">
                                <a:solidFill>
                                  <a:srgbClr val="C00000"/>
                                </a:solidFill>
                                <a:latin typeface="Cambria Math" panose="02040503050406030204" pitchFamily="18" charset="0"/>
                                <a:ea typeface="仿宋" panose="02010609060101010101" pitchFamily="49" charset="-122"/>
                              </a:rPr>
                            </m:ctrlPr>
                          </m:accPr>
                          <m:e>
                            <m:r>
                              <a:rPr lang="en-US" altLang="zh-CN" sz="2000" b="1" i="1">
                                <a:solidFill>
                                  <a:srgbClr val="C00000"/>
                                </a:solidFill>
                                <a:latin typeface="Cambria Math" panose="02040503050406030204" pitchFamily="18" charset="0"/>
                                <a:ea typeface="仿宋" panose="02010609060101010101" pitchFamily="49" charset="-122"/>
                              </a:rPr>
                              <m:t>𝑼</m:t>
                            </m:r>
                          </m:e>
                        </m:acc>
                      </m:e>
                      <m:sub>
                        <m:r>
                          <a:rPr lang="en-US" altLang="zh-CN" sz="2000" b="1" i="1">
                            <a:solidFill>
                              <a:srgbClr val="C00000"/>
                            </a:solidFill>
                            <a:latin typeface="Cambria Math" panose="02040503050406030204" pitchFamily="18" charset="0"/>
                            <a:ea typeface="仿宋" panose="02010609060101010101" pitchFamily="49" charset="-122"/>
                          </a:rPr>
                          <m:t>𝟏𝟐</m:t>
                        </m:r>
                      </m:sub>
                    </m:sSub>
                    <m:r>
                      <a:rPr lang="en-US" altLang="zh-CN" sz="2000" b="1" dirty="0">
                        <a:solidFill>
                          <a:srgbClr val="C00000"/>
                        </a:solidFill>
                        <a:latin typeface="Cambria Math" panose="02040503050406030204" pitchFamily="18" charset="0"/>
                        <a:ea typeface="华文琥珀" panose="02010800040101010101" pitchFamily="2" charset="-122"/>
                        <a:cs typeface="Times New Roman" panose="02020603050405020304" pitchFamily="18" charset="0"/>
                      </a:rPr>
                      <m:t>∠</m:t>
                    </m:r>
                    <m:r>
                      <a:rPr lang="en-US" altLang="zh-CN" sz="2000" b="1" i="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dirty="0">
                        <a:solidFill>
                          <a:srgbClr val="C00000"/>
                        </a:solidFill>
                        <a:latin typeface="Cambria Math" panose="02040503050406030204" pitchFamily="18" charset="0"/>
                        <a:ea typeface="华文琥珀" panose="02010800040101010101" pitchFamily="2" charset="-122"/>
                        <a:cs typeface="Times New Roman" panose="02020603050405020304" pitchFamily="18" charset="0"/>
                      </a:rPr>
                      <m:t>12</m:t>
                    </m:r>
                    <m:sSup>
                      <m:sSupPr>
                        <m:ctrlPr>
                          <a:rPr lang="en-US" altLang="zh-CN" sz="2000" b="1" i="1" dirty="0">
                            <a:solidFill>
                              <a:srgbClr val="C00000"/>
                            </a:solidFill>
                            <a:latin typeface="Cambria Math" panose="02040503050406030204" pitchFamily="18" charset="0"/>
                            <a:ea typeface="华文琥珀" panose="02010800040101010101" pitchFamily="2" charset="-122"/>
                            <a:cs typeface="Times New Roman" panose="02020603050405020304" pitchFamily="18" charset="0"/>
                          </a:rPr>
                        </m:ctrlPr>
                      </m:sSupPr>
                      <m:e>
                        <m:r>
                          <a:rPr lang="en-US" altLang="zh-CN" sz="2000" b="1" i="1" dirty="0">
                            <a:solidFill>
                              <a:srgbClr val="C00000"/>
                            </a:solidFill>
                            <a:latin typeface="Cambria Math" panose="02040503050406030204" pitchFamily="18" charset="0"/>
                            <a:ea typeface="华文琥珀" panose="02010800040101010101" pitchFamily="2" charset="-122"/>
                            <a:cs typeface="Times New Roman" panose="02020603050405020304" pitchFamily="18" charset="0"/>
                          </a:rPr>
                          <m:t>0</m:t>
                        </m:r>
                      </m:e>
                      <m:sup>
                        <m:r>
                          <a:rPr lang="en-US" altLang="zh-CN" sz="2000" b="1" i="1" dirty="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sup>
                    </m:sSup>
                  </m:oMath>
                </a14:m>
                <a:endParaRPr lang="zh-CN" altLang="en-US" sz="2000" dirty="0">
                  <a:solidFill>
                    <a:srgbClr val="0000FF"/>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endParaRPr>
              </a:p>
            </p:txBody>
          </p:sp>
        </mc:Choice>
        <mc:Fallback xmlns="">
          <p:sp>
            <p:nvSpPr>
              <p:cNvPr id="123" name="文本框 122"/>
              <p:cNvSpPr txBox="1">
                <a:spLocks noRot="1" noChangeAspect="1" noMove="1" noResize="1" noEditPoints="1" noAdjustHandles="1" noChangeArrowheads="1" noChangeShapeType="1" noTextEdit="1"/>
              </p:cNvSpPr>
              <p:nvPr/>
            </p:nvSpPr>
            <p:spPr>
              <a:xfrm>
                <a:off x="9328173" y="5996190"/>
                <a:ext cx="2611484" cy="727379"/>
              </a:xfrm>
              <a:prstGeom prst="rect">
                <a:avLst/>
              </a:prstGeom>
              <a:blipFill rotWithShape="1">
                <a:blip r:embed="rId6"/>
                <a:stretch>
                  <a:fillRect l="-2320" t="-2479" b="-16529"/>
                </a:stretch>
              </a:blipFill>
              <a:ln>
                <a:solidFill>
                  <a:schemeClr val="accent2">
                    <a:lumMod val="75000"/>
                  </a:schemeClr>
                </a:solidFill>
              </a:ln>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124" name="矩形 123"/>
              <p:cNvSpPr/>
              <p:nvPr/>
            </p:nvSpPr>
            <p:spPr>
              <a:xfrm>
                <a:off x="6825289" y="4184829"/>
                <a:ext cx="3816429" cy="496483"/>
              </a:xfrm>
              <a:prstGeom prst="rect">
                <a:avLst/>
              </a:prstGeom>
              <a:solidFill>
                <a:schemeClr val="accent4">
                  <a:lumMod val="60000"/>
                  <a:lumOff val="40000"/>
                </a:schemeClr>
              </a:solidFill>
              <a:ln w="28575">
                <a:solidFill>
                  <a:schemeClr val="accent2">
                    <a:lumMod val="75000"/>
                  </a:schemeClr>
                </a:solidFill>
              </a:ln>
            </p:spPr>
            <p:txBody>
              <a:bodyPr wrap="none">
                <a:spAutoFit/>
              </a:bodyPr>
              <a:lstStyle/>
              <a:p>
                <a14:m>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𝑰</m:t>
                            </m:r>
                          </m:e>
                        </m:acc>
                      </m:e>
                      <m:sub>
                        <m:r>
                          <a:rPr lang="en-US" altLang="zh-CN" sz="2400" b="1" i="1">
                            <a:solidFill>
                              <a:srgbClr val="FF0000"/>
                            </a:solidFill>
                            <a:latin typeface="Cambria Math" panose="02040503050406030204" pitchFamily="18" charset="0"/>
                          </a:rPr>
                          <m:t>2</m:t>
                        </m:r>
                      </m:sub>
                    </m:sSub>
                  </m:oMath>
                </a14:m>
                <a:r>
                  <a:rPr lang="en-US" altLang="zh-CN" sz="2400" dirty="0"/>
                  <a:t>=</a:t>
                </a:r>
                <a14:m>
                  <m:oMath xmlns:m="http://schemas.openxmlformats.org/officeDocument/2006/math">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𝟐𝟑</m:t>
                        </m:r>
                      </m:sub>
                    </m:sSub>
                    <m:r>
                      <a:rPr lang="en-US" altLang="zh-CN" sz="2400" dirty="0">
                        <a:latin typeface="Cambria Math" panose="02040503050406030204" pitchFamily="18" charset="0"/>
                        <a:ea typeface="Cambria Math" panose="02040503050406030204" pitchFamily="18" charset="0"/>
                      </a:rPr>
                      <m:t>−</m:t>
                    </m:r>
                    <m:sSub>
                      <m:sSubPr>
                        <m:ctrlPr>
                          <a:rPr lang="en-US" altLang="zh-CN" sz="2400" b="1" i="1">
                            <a:solidFill>
                              <a:srgbClr val="0000FF"/>
                            </a:solidFill>
                            <a:latin typeface="Cambria Math" panose="02040503050406030204" pitchFamily="18" charset="0"/>
                          </a:rPr>
                        </m:ctrlPr>
                      </m:sSubPr>
                      <m:e>
                        <m:acc>
                          <m:accPr>
                            <m:chr m:val="̇"/>
                            <m:ctrlPr>
                              <a:rPr lang="en-US" altLang="zh-CN" sz="2400" b="1" i="1">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smtClean="0">
                            <a:solidFill>
                              <a:srgbClr val="0000FF"/>
                            </a:solidFill>
                            <a:latin typeface="Cambria Math" panose="02040503050406030204" pitchFamily="18" charset="0"/>
                          </a:rPr>
                          <m:t>𝟏𝟐</m:t>
                        </m:r>
                      </m:sub>
                    </m:sSub>
                  </m:oMath>
                </a14:m>
                <a:r>
                  <a:rPr lang="en-US" altLang="zh-CN" sz="2400" dirty="0"/>
                  <a:t>=</a:t>
                </a:r>
                <a14:m>
                  <m:oMath xmlns:m="http://schemas.openxmlformats.org/officeDocument/2006/math">
                    <m:rad>
                      <m:radPr>
                        <m:degHide m:val="on"/>
                        <m:ctrlPr>
                          <a:rPr lang="en-US" altLang="zh-CN" sz="2400" b="1" i="1">
                            <a:solidFill>
                              <a:srgbClr val="0000FF"/>
                            </a:solidFill>
                            <a:latin typeface="Cambria Math" panose="02040503050406030204" pitchFamily="18" charset="0"/>
                            <a:ea typeface="仿宋" panose="02010609060101010101" pitchFamily="49" charset="-122"/>
                          </a:rPr>
                        </m:ctrlPr>
                      </m:radPr>
                      <m:deg/>
                      <m:e>
                        <m:r>
                          <a:rPr lang="en-US" altLang="zh-CN" sz="2400" b="1" i="1">
                            <a:solidFill>
                              <a:srgbClr val="0000FF"/>
                            </a:solidFill>
                            <a:latin typeface="Cambria Math" panose="02040503050406030204" pitchFamily="18" charset="0"/>
                            <a:ea typeface="仿宋" panose="02010609060101010101" pitchFamily="49" charset="-122"/>
                          </a:rPr>
                          <m:t>𝟑</m:t>
                        </m:r>
                      </m:e>
                    </m:rad>
                    <m:sSub>
                      <m:sSubPr>
                        <m:ctrlPr>
                          <a:rPr lang="en-US" altLang="zh-CN" sz="2400" b="1" i="1">
                            <a:solidFill>
                              <a:srgbClr val="0000FF"/>
                            </a:solidFill>
                            <a:latin typeface="Cambria Math" panose="02040503050406030204" pitchFamily="18" charset="0"/>
                            <a:ea typeface="仿宋" panose="02010609060101010101" pitchFamily="49" charset="-122"/>
                          </a:rPr>
                        </m:ctrlPr>
                      </m:sSubPr>
                      <m:e>
                        <m:acc>
                          <m:accPr>
                            <m:chr m:val="̇"/>
                            <m:ctrlPr>
                              <a:rPr lang="en-US" altLang="zh-CN" sz="2400" b="1" i="1">
                                <a:solidFill>
                                  <a:srgbClr val="0000FF"/>
                                </a:solidFill>
                                <a:latin typeface="Cambria Math" panose="02040503050406030204" pitchFamily="18" charset="0"/>
                                <a:ea typeface="仿宋" panose="02010609060101010101" pitchFamily="49" charset="-122"/>
                              </a:rPr>
                            </m:ctrlPr>
                          </m:accPr>
                          <m:e>
                            <m:r>
                              <a:rPr lang="en-US" altLang="zh-CN" sz="2400" b="1" i="1">
                                <a:solidFill>
                                  <a:srgbClr val="0000FF"/>
                                </a:solidFill>
                                <a:latin typeface="Cambria Math" panose="02040503050406030204" pitchFamily="18" charset="0"/>
                                <a:ea typeface="仿宋" panose="02010609060101010101" pitchFamily="49" charset="-122"/>
                              </a:rPr>
                              <m:t>𝑰</m:t>
                            </m:r>
                          </m:e>
                        </m:acc>
                      </m:e>
                      <m:sub>
                        <m:r>
                          <a:rPr lang="en-US" altLang="zh-CN" sz="2400" b="1" i="1">
                            <a:solidFill>
                              <a:srgbClr val="0000FF"/>
                            </a:solidFill>
                            <a:latin typeface="Cambria Math" panose="02040503050406030204" pitchFamily="18" charset="0"/>
                            <a:ea typeface="仿宋" panose="02010609060101010101" pitchFamily="49" charset="-122"/>
                          </a:rPr>
                          <m:t>𝟐</m:t>
                        </m:r>
                        <m:r>
                          <a:rPr lang="en-US" altLang="zh-CN" sz="2400" i="1">
                            <a:solidFill>
                              <a:srgbClr val="0000FF"/>
                            </a:solidFill>
                            <a:latin typeface="Cambria Math" panose="02040503050406030204" pitchFamily="18" charset="0"/>
                            <a:ea typeface="仿宋" panose="02010609060101010101" pitchFamily="49" charset="-122"/>
                          </a:rPr>
                          <m:t>3</m:t>
                        </m:r>
                      </m:sub>
                    </m:sSub>
                    <m:sSup>
                      <m:sSupPr>
                        <m:ctrlPr>
                          <a:rPr lang="en-US" altLang="zh-CN" sz="2400" b="1" i="1">
                            <a:solidFill>
                              <a:srgbClr val="0000FF"/>
                            </a:solidFill>
                            <a:latin typeface="Cambria Math" panose="02040503050406030204" pitchFamily="18" charset="0"/>
                            <a:ea typeface="仿宋" panose="02010609060101010101" pitchFamily="49" charset="-122"/>
                          </a:rPr>
                        </m:ctrlPr>
                      </m:sSupPr>
                      <m:e>
                        <m:r>
                          <a:rPr lang="en-US" altLang="zh-CN" sz="2400" b="1" i="1">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仿宋" panose="02010609060101010101" pitchFamily="49" charset="-122"/>
                          </a:rPr>
                          <m:t>𝟑𝟎</m:t>
                        </m:r>
                      </m:e>
                      <m:sup>
                        <m:r>
                          <a:rPr lang="en-US" altLang="zh-CN" sz="2400" b="1" i="1">
                            <a:solidFill>
                              <a:srgbClr val="0000FF"/>
                            </a:solidFill>
                            <a:latin typeface="Cambria Math" panose="02040503050406030204" pitchFamily="18" charset="0"/>
                            <a:ea typeface="Cambria Math" panose="02040503050406030204" pitchFamily="18" charset="0"/>
                          </a:rPr>
                          <m:t>∘</m:t>
                        </m:r>
                      </m:sup>
                    </m:sSup>
                  </m:oMath>
                </a14:m>
                <a:endParaRPr lang="zh-CN" altLang="en-US" sz="2400" dirty="0"/>
              </a:p>
            </p:txBody>
          </p:sp>
        </mc:Choice>
        <mc:Fallback xmlns="">
          <p:sp>
            <p:nvSpPr>
              <p:cNvPr id="124" name="矩形 123"/>
              <p:cNvSpPr>
                <a:spLocks noRot="1" noChangeAspect="1" noMove="1" noResize="1" noEditPoints="1" noAdjustHandles="1" noChangeArrowheads="1" noChangeShapeType="1" noTextEdit="1"/>
              </p:cNvSpPr>
              <p:nvPr/>
            </p:nvSpPr>
            <p:spPr>
              <a:xfrm>
                <a:off x="6825289" y="4184829"/>
                <a:ext cx="3816429" cy="496483"/>
              </a:xfrm>
              <a:prstGeom prst="rect">
                <a:avLst/>
              </a:prstGeom>
              <a:blipFill rotWithShape="1">
                <a:blip r:embed="rId3"/>
                <a:stretch>
                  <a:fillRect b="-21839"/>
                </a:stretch>
              </a:blipFill>
              <a:ln w="28575">
                <a:solidFill>
                  <a:schemeClr val="accent2">
                    <a:lumMod val="75000"/>
                  </a:schemeClr>
                </a:solidFill>
              </a:ln>
            </p:spPr>
            <p:txBody>
              <a:bodyPr/>
              <a:lstStyle/>
              <a:p>
                <a:r>
                  <a:rPr lang="zh-CN" altLang="en-US">
                    <a:noFill/>
                  </a:rPr>
                  <a:t> </a:t>
                </a:r>
                <a:endParaRPr lang="zh-CN" altLang="en-US">
                  <a:noFill/>
                </a:endParaRPr>
              </a:p>
            </p:txBody>
          </p:sp>
        </mc:Fallback>
      </mc:AlternateContent>
      <p:grpSp>
        <p:nvGrpSpPr>
          <p:cNvPr id="2" name="组合 1"/>
          <p:cNvGrpSpPr/>
          <p:nvPr/>
        </p:nvGrpSpPr>
        <p:grpSpPr>
          <a:xfrm>
            <a:off x="9347899" y="5194310"/>
            <a:ext cx="2188783" cy="473206"/>
            <a:chOff x="9347899" y="5194310"/>
            <a:chExt cx="2188783" cy="473206"/>
          </a:xfrm>
        </p:grpSpPr>
        <p:sp>
          <p:nvSpPr>
            <p:cNvPr id="95" name="Line 68"/>
            <p:cNvSpPr>
              <a:spLocks noChangeShapeType="1"/>
            </p:cNvSpPr>
            <p:nvPr/>
          </p:nvSpPr>
          <p:spPr bwMode="auto">
            <a:xfrm>
              <a:off x="9347899" y="5371722"/>
              <a:ext cx="1512000" cy="0"/>
            </a:xfrm>
            <a:prstGeom prst="line">
              <a:avLst/>
            </a:prstGeom>
            <a:noFill/>
            <a:ln w="28575">
              <a:solidFill>
                <a:srgbClr val="C0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97" name="文本框 96"/>
                <p:cNvSpPr txBox="1"/>
                <p:nvPr/>
              </p:nvSpPr>
              <p:spPr>
                <a:xfrm flipH="1">
                  <a:off x="10818349" y="5194310"/>
                  <a:ext cx="718333" cy="47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acc>
                              <m:accPr>
                                <m:chr m:val="̇"/>
                                <m:ctrlPr>
                                  <a:rPr lang="en-US" altLang="zh-CN" sz="2400" b="1" i="1" smtClean="0">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𝑼</m:t>
                                </m:r>
                              </m:e>
                            </m:acc>
                          </m:e>
                          <m:sub>
                            <m:r>
                              <a:rPr lang="en-US" altLang="zh-CN" sz="2400" b="1" i="1">
                                <a:solidFill>
                                  <a:srgbClr val="C00000"/>
                                </a:solidFill>
                                <a:latin typeface="Cambria Math" panose="02040503050406030204" pitchFamily="18" charset="0"/>
                              </a:rPr>
                              <m:t>12</m:t>
                            </m:r>
                          </m:sub>
                        </m:sSub>
                      </m:oMath>
                    </m:oMathPara>
                  </a14:m>
                  <a:endParaRPr lang="zh-CN" altLang="en-US" sz="2400" b="1" dirty="0">
                    <a:solidFill>
                      <a:srgbClr val="C00000"/>
                    </a:solidFill>
                  </a:endParaRPr>
                </a:p>
              </p:txBody>
            </p:sp>
          </mc:Choice>
          <mc:Fallback xmlns="">
            <p:sp>
              <p:nvSpPr>
                <p:cNvPr id="97" name="文本框 96"/>
                <p:cNvSpPr txBox="1">
                  <a:spLocks noRot="1" noChangeAspect="1" noMove="1" noResize="1" noEditPoints="1" noAdjustHandles="1" noChangeArrowheads="1" noChangeShapeType="1" noTextEdit="1"/>
                </p:cNvSpPr>
                <p:nvPr/>
              </p:nvSpPr>
              <p:spPr>
                <a:xfrm flipH="1">
                  <a:off x="10818349" y="5194310"/>
                  <a:ext cx="718333" cy="473206"/>
                </a:xfrm>
                <a:prstGeom prst="rect">
                  <a:avLst/>
                </a:prstGeom>
                <a:blipFill rotWithShape="1">
                  <a:blip r:embed="rId7"/>
                  <a:stretch>
                    <a:fillRect t="-3846" b="-1282"/>
                  </a:stretch>
                </a:blipFill>
              </p:spPr>
              <p:txBody>
                <a:bodyPr/>
                <a:lstStyle/>
                <a:p>
                  <a:r>
                    <a:rPr lang="zh-CN" altLang="en-US">
                      <a:noFill/>
                    </a:rPr>
                    <a:t> </a:t>
                  </a:r>
                  <a:endParaRPr lang="zh-CN" altLang="en-US">
                    <a:noFill/>
                  </a:endParaRPr>
                </a:p>
              </p:txBody>
            </p:sp>
          </mc:Fallback>
        </mc:AlternateContent>
      </p:grpSp>
      <mc:AlternateContent xmlns:mc="http://schemas.openxmlformats.org/markup-compatibility/2006" xmlns:a14="http://schemas.microsoft.com/office/drawing/2010/main">
        <mc:Choice Requires="a14">
          <p:sp>
            <p:nvSpPr>
              <p:cNvPr id="98" name="矩形 97"/>
              <p:cNvSpPr/>
              <p:nvPr/>
            </p:nvSpPr>
            <p:spPr>
              <a:xfrm>
                <a:off x="10755484" y="3979221"/>
                <a:ext cx="1358898" cy="461665"/>
              </a:xfrm>
              <a:prstGeom prst="rect">
                <a:avLst/>
              </a:prstGeom>
            </p:spPr>
            <p:txBody>
              <a:bodyPr wrap="none">
                <a:spAutoFit/>
              </a:bodyPr>
              <a:lstStyle/>
              <a:p>
                <a:r>
                  <a:rPr lang="en-US" altLang="zh-CN" sz="2400" b="1" dirty="0">
                    <a:solidFill>
                      <a:srgbClr val="FF0000"/>
                    </a:solidFill>
                    <a:effectLst>
                      <a:outerShdw blurRad="38100" dist="38100" dir="2700000" algn="tl">
                        <a:srgbClr val="C0C0C0"/>
                      </a:outerShdw>
                    </a:effectLst>
                    <a:latin typeface="Times New Roman" panose="02020603050405020304" pitchFamily="18" charset="0"/>
                    <a:ea typeface="华文琥珀" panose="02010800040101010101" pitchFamily="2" charset="-122"/>
                    <a:cs typeface="Times New Roman" panose="02020603050405020304" pitchFamily="18" charset="0"/>
                  </a:rPr>
                  <a:t>Z=</a:t>
                </a:r>
                <a14:m>
                  <m:oMath xmlns:m="http://schemas.openxmlformats.org/officeDocument/2006/math">
                    <m:d>
                      <m:dPr>
                        <m:begChr m:val="|"/>
                        <m:endChr m:val="|"/>
                        <m:ctrlPr>
                          <a:rPr lang="en-US" altLang="zh-CN" sz="2400" b="1" i="1" dirty="0">
                            <a:solidFill>
                              <a:srgbClr val="FF0000"/>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ctrlPr>
                      </m:dPr>
                      <m:e>
                        <m:r>
                          <m:rPr>
                            <m:sty m:val="p"/>
                          </m:rPr>
                          <a:rPr lang="en-US" altLang="zh-CN" sz="2400" b="1" i="1" dirty="0">
                            <a:solidFill>
                              <a:srgbClr val="FF0000"/>
                            </a:solidFill>
                            <a:effectLst>
                              <a:outerShdw blurRad="38100" dist="38100" dir="2700000" algn="tl">
                                <a:srgbClr val="C0C0C0"/>
                              </a:outerShdw>
                            </a:effectLst>
                            <a:latin typeface="Cambria Math" panose="02040503050406030204" pitchFamily="18" charset="0"/>
                            <a:ea typeface="华文琥珀" panose="02010800040101010101" pitchFamily="2" charset="-122"/>
                            <a:cs typeface="Times New Roman" panose="02020603050405020304" pitchFamily="18" charset="0"/>
                          </a:rPr>
                          <m:t>Z</m:t>
                        </m:r>
                      </m:e>
                    </m:d>
                    <m:r>
                      <a:rPr lang="en-US" altLang="zh-CN" sz="2400" b="1" dirty="0">
                        <a:solidFill>
                          <a:srgbClr val="FF0000"/>
                        </a:solidFill>
                        <a:latin typeface="Cambria Math" panose="02040503050406030204" pitchFamily="18" charset="0"/>
                        <a:ea typeface="华文琥珀" panose="02010800040101010101" pitchFamily="2" charset="-122"/>
                        <a:cs typeface="Times New Roman" panose="02020603050405020304" pitchFamily="18" charset="0"/>
                      </a:rPr>
                      <m:t>∠</m:t>
                    </m:r>
                    <m:r>
                      <a:rPr lang="zh-CN" altLang="en-US" sz="2400" b="1" i="1" dirty="0">
                        <a:solidFill>
                          <a:srgbClr val="FF0000"/>
                        </a:solidFill>
                        <a:latin typeface="Cambria Math" panose="02040503050406030204" pitchFamily="18" charset="0"/>
                        <a:ea typeface="华文琥珀" panose="02010800040101010101" pitchFamily="2" charset="-122"/>
                        <a:cs typeface="Times New Roman" panose="02020603050405020304" pitchFamily="18" charset="0"/>
                      </a:rPr>
                      <m:t>𝝋</m:t>
                    </m:r>
                  </m:oMath>
                </a14:m>
                <a:endParaRPr lang="zh-CN" altLang="en-US" sz="2400" i="1" dirty="0">
                  <a:solidFill>
                    <a:srgbClr val="FF0000"/>
                  </a:solidFill>
                </a:endParaRPr>
              </a:p>
            </p:txBody>
          </p:sp>
        </mc:Choice>
        <mc:Fallback xmlns="">
          <p:sp>
            <p:nvSpPr>
              <p:cNvPr id="98" name="矩形 97"/>
              <p:cNvSpPr>
                <a:spLocks noRot="1" noChangeAspect="1" noMove="1" noResize="1" noEditPoints="1" noAdjustHandles="1" noChangeArrowheads="1" noChangeShapeType="1" noTextEdit="1"/>
              </p:cNvSpPr>
              <p:nvPr/>
            </p:nvSpPr>
            <p:spPr>
              <a:xfrm>
                <a:off x="10755484" y="3979221"/>
                <a:ext cx="1358898" cy="461665"/>
              </a:xfrm>
              <a:prstGeom prst="rect">
                <a:avLst/>
              </a:prstGeom>
              <a:blipFill rotWithShape="1">
                <a:blip r:embed="rId8"/>
                <a:stretch>
                  <a:fillRect l="-7175" t="-13333" r="-448" b="-36000"/>
                </a:stretch>
              </a:blipFill>
            </p:spPr>
            <p:txBody>
              <a:bodyPr/>
              <a:lstStyle/>
              <a:p>
                <a:r>
                  <a:rPr lang="zh-CN" altLang="en-US">
                    <a:noFill/>
                  </a:rPr>
                  <a:t> </a:t>
                </a:r>
                <a:endParaRPr lang="zh-CN" altLang="en-US">
                  <a:noFill/>
                </a:endParaRPr>
              </a:p>
            </p:txBody>
          </p:sp>
        </mc:Fallback>
      </mc:AlternateContent>
      <p:grpSp>
        <p:nvGrpSpPr>
          <p:cNvPr id="3" name="组合 2"/>
          <p:cNvGrpSpPr/>
          <p:nvPr/>
        </p:nvGrpSpPr>
        <p:grpSpPr>
          <a:xfrm>
            <a:off x="8690831" y="5307846"/>
            <a:ext cx="718333" cy="1498263"/>
            <a:chOff x="8690831" y="5307846"/>
            <a:chExt cx="718333" cy="1498263"/>
          </a:xfrm>
        </p:grpSpPr>
        <p:sp>
          <p:nvSpPr>
            <p:cNvPr id="101" name="Line 68"/>
            <p:cNvSpPr>
              <a:spLocks noChangeShapeType="1"/>
            </p:cNvSpPr>
            <p:nvPr/>
          </p:nvSpPr>
          <p:spPr bwMode="auto">
            <a:xfrm rot="7200000">
              <a:off x="8335852" y="5991846"/>
              <a:ext cx="1368000" cy="0"/>
            </a:xfrm>
            <a:prstGeom prst="line">
              <a:avLst/>
            </a:prstGeom>
            <a:noFill/>
            <a:ln w="28575">
              <a:solidFill>
                <a:srgbClr val="C0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03" name="文本框 102"/>
                <p:cNvSpPr txBox="1"/>
                <p:nvPr/>
              </p:nvSpPr>
              <p:spPr>
                <a:xfrm flipH="1">
                  <a:off x="8690831" y="6332903"/>
                  <a:ext cx="718333" cy="4732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C00000"/>
                                </a:solidFill>
                                <a:latin typeface="Cambria Math" panose="02040503050406030204" pitchFamily="18" charset="0"/>
                              </a:rPr>
                            </m:ctrlPr>
                          </m:sSubPr>
                          <m:e>
                            <m:acc>
                              <m:accPr>
                                <m:chr m:val="̇"/>
                                <m:ctrlPr>
                                  <a:rPr lang="en-US" altLang="zh-CN" sz="2400" b="1" i="1" smtClean="0">
                                    <a:solidFill>
                                      <a:srgbClr val="C00000"/>
                                    </a:solidFill>
                                    <a:latin typeface="Cambria Math" panose="02040503050406030204" pitchFamily="18" charset="0"/>
                                  </a:rPr>
                                </m:ctrlPr>
                              </m:accPr>
                              <m:e>
                                <m:r>
                                  <a:rPr lang="en-US" altLang="zh-CN" sz="2400" b="1" i="1">
                                    <a:solidFill>
                                      <a:srgbClr val="C00000"/>
                                    </a:solidFill>
                                    <a:latin typeface="Cambria Math" panose="02040503050406030204" pitchFamily="18" charset="0"/>
                                  </a:rPr>
                                  <m:t>𝑼</m:t>
                                </m:r>
                              </m:e>
                            </m:acc>
                          </m:e>
                          <m:sub>
                            <m:r>
                              <a:rPr lang="en-US" altLang="zh-CN" sz="2400" b="1" i="1">
                                <a:solidFill>
                                  <a:srgbClr val="C00000"/>
                                </a:solidFill>
                                <a:latin typeface="Cambria Math" panose="02040503050406030204" pitchFamily="18" charset="0"/>
                              </a:rPr>
                              <m:t>2</m:t>
                            </m:r>
                            <m:r>
                              <a:rPr lang="en-US" altLang="zh-CN" sz="2400" b="1" i="1" smtClean="0">
                                <a:solidFill>
                                  <a:srgbClr val="C00000"/>
                                </a:solidFill>
                                <a:latin typeface="Cambria Math" panose="02040503050406030204" pitchFamily="18" charset="0"/>
                              </a:rPr>
                              <m:t>3</m:t>
                            </m:r>
                          </m:sub>
                        </m:sSub>
                      </m:oMath>
                    </m:oMathPara>
                  </a14:m>
                  <a:endParaRPr lang="zh-CN" altLang="en-US" sz="2400" b="1" dirty="0"/>
                </a:p>
              </p:txBody>
            </p:sp>
          </mc:Choice>
          <mc:Fallback xmlns="">
            <p:sp>
              <p:nvSpPr>
                <p:cNvPr id="103" name="文本框 102"/>
                <p:cNvSpPr txBox="1">
                  <a:spLocks noRot="1" noChangeAspect="1" noMove="1" noResize="1" noEditPoints="1" noAdjustHandles="1" noChangeArrowheads="1" noChangeShapeType="1" noTextEdit="1"/>
                </p:cNvSpPr>
                <p:nvPr/>
              </p:nvSpPr>
              <p:spPr>
                <a:xfrm flipH="1">
                  <a:off x="8690831" y="6332903"/>
                  <a:ext cx="718333" cy="473206"/>
                </a:xfrm>
                <a:prstGeom prst="rect">
                  <a:avLst/>
                </a:prstGeom>
                <a:blipFill rotWithShape="1">
                  <a:blip r:embed="rId9"/>
                  <a:stretch>
                    <a:fillRect t="-3896" b="-1299"/>
                  </a:stretch>
                </a:blipFill>
              </p:spPr>
              <p:txBody>
                <a:bodyPr/>
                <a:lstStyle/>
                <a:p>
                  <a:r>
                    <a:rPr lang="zh-CN" altLang="en-US">
                      <a:noFill/>
                    </a:rPr>
                    <a:t> </a:t>
                  </a:r>
                  <a:endParaRPr lang="zh-CN" altLang="en-US">
                    <a:noFill/>
                  </a:endParaRP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p:cTn id="18" dur="500" fill="hold"/>
                                        <p:tgtEl>
                                          <p:spTgt spid="33"/>
                                        </p:tgtEl>
                                        <p:attrNameLst>
                                          <p:attrName>ppt_x</p:attrName>
                                        </p:attrNameLst>
                                      </p:cBhvr>
                                      <p:tavLst>
                                        <p:tav tm="0">
                                          <p:val>
                                            <p:strVal val="#ppt_x-#ppt_w/2"/>
                                          </p:val>
                                        </p:tav>
                                        <p:tav tm="100000">
                                          <p:val>
                                            <p:strVal val="#ppt_x"/>
                                          </p:val>
                                        </p:tav>
                                      </p:tavLst>
                                    </p:anim>
                                    <p:anim calcmode="lin" valueType="num">
                                      <p:cBhvr>
                                        <p:cTn id="19" dur="500" fill="hold"/>
                                        <p:tgtEl>
                                          <p:spTgt spid="33"/>
                                        </p:tgtEl>
                                        <p:attrNameLst>
                                          <p:attrName>ppt_y</p:attrName>
                                        </p:attrNameLst>
                                      </p:cBhvr>
                                      <p:tavLst>
                                        <p:tav tm="0">
                                          <p:val>
                                            <p:strVal val="#ppt_y"/>
                                          </p:val>
                                        </p:tav>
                                        <p:tav tm="100000">
                                          <p:val>
                                            <p:strVal val="#ppt_y"/>
                                          </p:val>
                                        </p:tav>
                                      </p:tavLst>
                                    </p:anim>
                                    <p:anim calcmode="lin" valueType="num">
                                      <p:cBhvr>
                                        <p:cTn id="20" dur="500" fill="hold"/>
                                        <p:tgtEl>
                                          <p:spTgt spid="33"/>
                                        </p:tgtEl>
                                        <p:attrNameLst>
                                          <p:attrName>ppt_w</p:attrName>
                                        </p:attrNameLst>
                                      </p:cBhvr>
                                      <p:tavLst>
                                        <p:tav tm="0">
                                          <p:val>
                                            <p:fltVal val="0"/>
                                          </p:val>
                                        </p:tav>
                                        <p:tav tm="100000">
                                          <p:val>
                                            <p:strVal val="#ppt_w"/>
                                          </p:val>
                                        </p:tav>
                                      </p:tavLst>
                                    </p:anim>
                                    <p:anim calcmode="lin" valueType="num">
                                      <p:cBhvr>
                                        <p:cTn id="21" dur="500" fill="hold"/>
                                        <p:tgtEl>
                                          <p:spTgt spid="33"/>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31" presetClass="entr" presetSubtype="0" fill="hold" nodeType="afterEffect">
                                  <p:stCondLst>
                                    <p:cond delay="0"/>
                                  </p:stCondLst>
                                  <p:childTnLst>
                                    <p:set>
                                      <p:cBhvr>
                                        <p:cTn id="24" dur="1" fill="hold">
                                          <p:stCondLst>
                                            <p:cond delay="0"/>
                                          </p:stCondLst>
                                        </p:cTn>
                                        <p:tgtEl>
                                          <p:spTgt spid="109"/>
                                        </p:tgtEl>
                                        <p:attrNameLst>
                                          <p:attrName>style.visibility</p:attrName>
                                        </p:attrNameLst>
                                      </p:cBhvr>
                                      <p:to>
                                        <p:strVal val="visible"/>
                                      </p:to>
                                    </p:set>
                                    <p:anim calcmode="lin" valueType="num">
                                      <p:cBhvr>
                                        <p:cTn id="25" dur="1000" fill="hold"/>
                                        <p:tgtEl>
                                          <p:spTgt spid="109"/>
                                        </p:tgtEl>
                                        <p:attrNameLst>
                                          <p:attrName>ppt_w</p:attrName>
                                        </p:attrNameLst>
                                      </p:cBhvr>
                                      <p:tavLst>
                                        <p:tav tm="0">
                                          <p:val>
                                            <p:fltVal val="0"/>
                                          </p:val>
                                        </p:tav>
                                        <p:tav tm="100000">
                                          <p:val>
                                            <p:strVal val="#ppt_w"/>
                                          </p:val>
                                        </p:tav>
                                      </p:tavLst>
                                    </p:anim>
                                    <p:anim calcmode="lin" valueType="num">
                                      <p:cBhvr>
                                        <p:cTn id="26" dur="1000" fill="hold"/>
                                        <p:tgtEl>
                                          <p:spTgt spid="109"/>
                                        </p:tgtEl>
                                        <p:attrNameLst>
                                          <p:attrName>ppt_h</p:attrName>
                                        </p:attrNameLst>
                                      </p:cBhvr>
                                      <p:tavLst>
                                        <p:tav tm="0">
                                          <p:val>
                                            <p:fltVal val="0"/>
                                          </p:val>
                                        </p:tav>
                                        <p:tav tm="100000">
                                          <p:val>
                                            <p:strVal val="#ppt_h"/>
                                          </p:val>
                                        </p:tav>
                                      </p:tavLst>
                                    </p:anim>
                                    <p:anim calcmode="lin" valueType="num">
                                      <p:cBhvr>
                                        <p:cTn id="27" dur="1000" fill="hold"/>
                                        <p:tgtEl>
                                          <p:spTgt spid="109"/>
                                        </p:tgtEl>
                                        <p:attrNameLst>
                                          <p:attrName>style.rotation</p:attrName>
                                        </p:attrNameLst>
                                      </p:cBhvr>
                                      <p:tavLst>
                                        <p:tav tm="0">
                                          <p:val>
                                            <p:fltVal val="90"/>
                                          </p:val>
                                        </p:tav>
                                        <p:tav tm="100000">
                                          <p:val>
                                            <p:fltVal val="0"/>
                                          </p:val>
                                        </p:tav>
                                      </p:tavLst>
                                    </p:anim>
                                    <p:animEffect transition="in" filter="fade">
                                      <p:cBhvr>
                                        <p:cTn id="28" dur="1000"/>
                                        <p:tgtEl>
                                          <p:spTgt spid="109"/>
                                        </p:tgtEl>
                                      </p:cBhvr>
                                    </p:animEffect>
                                  </p:childTnLst>
                                </p:cTn>
                              </p:par>
                            </p:childTnLst>
                          </p:cTn>
                        </p:par>
                        <p:par>
                          <p:cTn id="29" fill="hold">
                            <p:stCondLst>
                              <p:cond delay="1500"/>
                            </p:stCondLst>
                            <p:childTnLst>
                              <p:par>
                                <p:cTn id="30" presetID="26"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animEffect transition="in" filter="wipe(down)">
                                      <p:cBhvr>
                                        <p:cTn id="32" dur="580">
                                          <p:stCondLst>
                                            <p:cond delay="0"/>
                                          </p:stCondLst>
                                        </p:cTn>
                                        <p:tgtEl>
                                          <p:spTgt spid="98"/>
                                        </p:tgtEl>
                                      </p:cBhvr>
                                    </p:animEffect>
                                    <p:anim calcmode="lin" valueType="num">
                                      <p:cBhvr>
                                        <p:cTn id="33" dur="1822" tmFilter="0,0; 0.14,0.36; 0.43,0.73; 0.71,0.91; 1.0,1.0">
                                          <p:stCondLst>
                                            <p:cond delay="0"/>
                                          </p:stCondLst>
                                        </p:cTn>
                                        <p:tgtEl>
                                          <p:spTgt spid="98"/>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98"/>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98"/>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98"/>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98"/>
                                        </p:tgtEl>
                                        <p:attrNameLst>
                                          <p:attrName>ppt_y</p:attrName>
                                        </p:attrNameLst>
                                      </p:cBhvr>
                                      <p:tavLst>
                                        <p:tav tm="0" fmla="#ppt_y-sin(pi*$)/81">
                                          <p:val>
                                            <p:fltVal val="0"/>
                                          </p:val>
                                        </p:tav>
                                        <p:tav tm="100000">
                                          <p:val>
                                            <p:fltVal val="1"/>
                                          </p:val>
                                        </p:tav>
                                      </p:tavLst>
                                    </p:anim>
                                    <p:animScale>
                                      <p:cBhvr>
                                        <p:cTn id="38" dur="26">
                                          <p:stCondLst>
                                            <p:cond delay="650"/>
                                          </p:stCondLst>
                                        </p:cTn>
                                        <p:tgtEl>
                                          <p:spTgt spid="98"/>
                                        </p:tgtEl>
                                      </p:cBhvr>
                                      <p:to x="100000" y="60000"/>
                                    </p:animScale>
                                    <p:animScale>
                                      <p:cBhvr>
                                        <p:cTn id="39" dur="166" decel="50000">
                                          <p:stCondLst>
                                            <p:cond delay="676"/>
                                          </p:stCondLst>
                                        </p:cTn>
                                        <p:tgtEl>
                                          <p:spTgt spid="98"/>
                                        </p:tgtEl>
                                      </p:cBhvr>
                                      <p:to x="100000" y="100000"/>
                                    </p:animScale>
                                    <p:animScale>
                                      <p:cBhvr>
                                        <p:cTn id="40" dur="26">
                                          <p:stCondLst>
                                            <p:cond delay="1312"/>
                                          </p:stCondLst>
                                        </p:cTn>
                                        <p:tgtEl>
                                          <p:spTgt spid="98"/>
                                        </p:tgtEl>
                                      </p:cBhvr>
                                      <p:to x="100000" y="80000"/>
                                    </p:animScale>
                                    <p:animScale>
                                      <p:cBhvr>
                                        <p:cTn id="41" dur="166" decel="50000">
                                          <p:stCondLst>
                                            <p:cond delay="1338"/>
                                          </p:stCondLst>
                                        </p:cTn>
                                        <p:tgtEl>
                                          <p:spTgt spid="98"/>
                                        </p:tgtEl>
                                      </p:cBhvr>
                                      <p:to x="100000" y="100000"/>
                                    </p:animScale>
                                    <p:animScale>
                                      <p:cBhvr>
                                        <p:cTn id="42" dur="26">
                                          <p:stCondLst>
                                            <p:cond delay="1642"/>
                                          </p:stCondLst>
                                        </p:cTn>
                                        <p:tgtEl>
                                          <p:spTgt spid="98"/>
                                        </p:tgtEl>
                                      </p:cBhvr>
                                      <p:to x="100000" y="90000"/>
                                    </p:animScale>
                                    <p:animScale>
                                      <p:cBhvr>
                                        <p:cTn id="43" dur="166" decel="50000">
                                          <p:stCondLst>
                                            <p:cond delay="1668"/>
                                          </p:stCondLst>
                                        </p:cTn>
                                        <p:tgtEl>
                                          <p:spTgt spid="98"/>
                                        </p:tgtEl>
                                      </p:cBhvr>
                                      <p:to x="100000" y="100000"/>
                                    </p:animScale>
                                    <p:animScale>
                                      <p:cBhvr>
                                        <p:cTn id="44" dur="26">
                                          <p:stCondLst>
                                            <p:cond delay="1808"/>
                                          </p:stCondLst>
                                        </p:cTn>
                                        <p:tgtEl>
                                          <p:spTgt spid="98"/>
                                        </p:tgtEl>
                                      </p:cBhvr>
                                      <p:to x="100000" y="95000"/>
                                    </p:animScale>
                                    <p:animScale>
                                      <p:cBhvr>
                                        <p:cTn id="45" dur="166" decel="50000">
                                          <p:stCondLst>
                                            <p:cond delay="1834"/>
                                          </p:stCondLst>
                                        </p:cTn>
                                        <p:tgtEl>
                                          <p:spTgt spid="98"/>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7" presetClass="entr" presetSubtype="8"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 calcmode="lin" valueType="num">
                                      <p:cBhvr>
                                        <p:cTn id="50" dur="500" fill="hold"/>
                                        <p:tgtEl>
                                          <p:spTgt spid="34"/>
                                        </p:tgtEl>
                                        <p:attrNameLst>
                                          <p:attrName>ppt_x</p:attrName>
                                        </p:attrNameLst>
                                      </p:cBhvr>
                                      <p:tavLst>
                                        <p:tav tm="0">
                                          <p:val>
                                            <p:strVal val="#ppt_x-#ppt_w/2"/>
                                          </p:val>
                                        </p:tav>
                                        <p:tav tm="100000">
                                          <p:val>
                                            <p:strVal val="#ppt_x"/>
                                          </p:val>
                                        </p:tav>
                                      </p:tavLst>
                                    </p:anim>
                                    <p:anim calcmode="lin" valueType="num">
                                      <p:cBhvr>
                                        <p:cTn id="51" dur="500" fill="hold"/>
                                        <p:tgtEl>
                                          <p:spTgt spid="34"/>
                                        </p:tgtEl>
                                        <p:attrNameLst>
                                          <p:attrName>ppt_y</p:attrName>
                                        </p:attrNameLst>
                                      </p:cBhvr>
                                      <p:tavLst>
                                        <p:tav tm="0">
                                          <p:val>
                                            <p:strVal val="#ppt_y"/>
                                          </p:val>
                                        </p:tav>
                                        <p:tav tm="100000">
                                          <p:val>
                                            <p:strVal val="#ppt_y"/>
                                          </p:val>
                                        </p:tav>
                                      </p:tavLst>
                                    </p:anim>
                                    <p:anim calcmode="lin" valueType="num">
                                      <p:cBhvr>
                                        <p:cTn id="52" dur="500" fill="hold"/>
                                        <p:tgtEl>
                                          <p:spTgt spid="34"/>
                                        </p:tgtEl>
                                        <p:attrNameLst>
                                          <p:attrName>ppt_w</p:attrName>
                                        </p:attrNameLst>
                                      </p:cBhvr>
                                      <p:tavLst>
                                        <p:tav tm="0">
                                          <p:val>
                                            <p:fltVal val="0"/>
                                          </p:val>
                                        </p:tav>
                                        <p:tav tm="100000">
                                          <p:val>
                                            <p:strVal val="#ppt_w"/>
                                          </p:val>
                                        </p:tav>
                                      </p:tavLst>
                                    </p:anim>
                                    <p:anim calcmode="lin" valueType="num">
                                      <p:cBhvr>
                                        <p:cTn id="53"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additive="base">
                                        <p:cTn id="58" dur="500" fill="hold"/>
                                        <p:tgtEl>
                                          <p:spTgt spid="35"/>
                                        </p:tgtEl>
                                        <p:attrNameLst>
                                          <p:attrName>ppt_x</p:attrName>
                                        </p:attrNameLst>
                                      </p:cBhvr>
                                      <p:tavLst>
                                        <p:tav tm="0">
                                          <p:val>
                                            <p:strVal val="0-#ppt_w/2"/>
                                          </p:val>
                                        </p:tav>
                                        <p:tav tm="100000">
                                          <p:val>
                                            <p:strVal val="#ppt_x"/>
                                          </p:val>
                                        </p:tav>
                                      </p:tavLst>
                                    </p:anim>
                                    <p:anim calcmode="lin" valueType="num">
                                      <p:cBhvr additive="base">
                                        <p:cTn id="59"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up)">
                                      <p:cBhvr>
                                        <p:cTn id="64" dur="20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wipe(up)">
                                      <p:cBhvr>
                                        <p:cTn id="69" dur="2000"/>
                                        <p:tgtEl>
                                          <p:spTgt spid="5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1000"/>
                                        <p:tgtEl>
                                          <p:spTgt spid="58"/>
                                        </p:tgtEl>
                                      </p:cBhvr>
                                    </p:animEffect>
                                    <p:anim calcmode="lin" valueType="num">
                                      <p:cBhvr>
                                        <p:cTn id="80" dur="1000" fill="hold"/>
                                        <p:tgtEl>
                                          <p:spTgt spid="58"/>
                                        </p:tgtEl>
                                        <p:attrNameLst>
                                          <p:attrName>ppt_x</p:attrName>
                                        </p:attrNameLst>
                                      </p:cBhvr>
                                      <p:tavLst>
                                        <p:tav tm="0">
                                          <p:val>
                                            <p:strVal val="#ppt_x"/>
                                          </p:val>
                                        </p:tav>
                                        <p:tav tm="100000">
                                          <p:val>
                                            <p:strVal val="#ppt_x"/>
                                          </p:val>
                                        </p:tav>
                                      </p:tavLst>
                                    </p:anim>
                                    <p:anim calcmode="lin" valueType="num">
                                      <p:cBhvr>
                                        <p:cTn id="81"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left)">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left)">
                                      <p:cBhvr>
                                        <p:cTn id="91" dur="500"/>
                                        <p:tgtEl>
                                          <p:spTgt spid="65"/>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123"/>
                                        </p:tgtEl>
                                        <p:attrNameLst>
                                          <p:attrName>style.visibility</p:attrName>
                                        </p:attrNameLst>
                                      </p:cBhvr>
                                      <p:to>
                                        <p:strVal val="visible"/>
                                      </p:to>
                                    </p:set>
                                    <p:animEffect transition="in" filter="fade">
                                      <p:cBhvr>
                                        <p:cTn id="96" dur="1000"/>
                                        <p:tgtEl>
                                          <p:spTgt spid="123"/>
                                        </p:tgtEl>
                                      </p:cBhvr>
                                    </p:animEffect>
                                    <p:anim calcmode="lin" valueType="num">
                                      <p:cBhvr>
                                        <p:cTn id="97" dur="1000" fill="hold"/>
                                        <p:tgtEl>
                                          <p:spTgt spid="123"/>
                                        </p:tgtEl>
                                        <p:attrNameLst>
                                          <p:attrName>ppt_x</p:attrName>
                                        </p:attrNameLst>
                                      </p:cBhvr>
                                      <p:tavLst>
                                        <p:tav tm="0">
                                          <p:val>
                                            <p:strVal val="#ppt_x"/>
                                          </p:val>
                                        </p:tav>
                                        <p:tav tm="100000">
                                          <p:val>
                                            <p:strVal val="#ppt_x"/>
                                          </p:val>
                                        </p:tav>
                                      </p:tavLst>
                                    </p:anim>
                                    <p:anim calcmode="lin" valueType="num">
                                      <p:cBhvr>
                                        <p:cTn id="98"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wipe(left)">
                                      <p:cBhvr>
                                        <p:cTn id="103" dur="500"/>
                                        <p:tgtEl>
                                          <p:spTgt spid="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3"/>
                                        </p:tgtEl>
                                        <p:attrNameLst>
                                          <p:attrName>style.visibility</p:attrName>
                                        </p:attrNameLst>
                                      </p:cBhvr>
                                      <p:to>
                                        <p:strVal val="visible"/>
                                      </p:to>
                                    </p:set>
                                    <p:animEffect transition="in" filter="wipe(up)">
                                      <p:cBhvr>
                                        <p:cTn id="108" dur="500"/>
                                        <p:tgtEl>
                                          <p:spTgt spid="3"/>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nodeType="clickEffect">
                                  <p:stCondLst>
                                    <p:cond delay="0"/>
                                  </p:stCondLst>
                                  <p:childTnLst>
                                    <p:set>
                                      <p:cBhvr>
                                        <p:cTn id="112" dur="1" fill="hold">
                                          <p:stCondLst>
                                            <p:cond delay="0"/>
                                          </p:stCondLst>
                                        </p:cTn>
                                        <p:tgtEl>
                                          <p:spTgt spid="122"/>
                                        </p:tgtEl>
                                        <p:attrNameLst>
                                          <p:attrName>style.visibility</p:attrName>
                                        </p:attrNameLst>
                                      </p:cBhvr>
                                      <p:to>
                                        <p:strVal val="visible"/>
                                      </p:to>
                                    </p:set>
                                    <p:anim calcmode="lin" valueType="num">
                                      <p:cBhvr>
                                        <p:cTn id="113" dur="500" fill="hold"/>
                                        <p:tgtEl>
                                          <p:spTgt spid="122"/>
                                        </p:tgtEl>
                                        <p:attrNameLst>
                                          <p:attrName>ppt_w</p:attrName>
                                        </p:attrNameLst>
                                      </p:cBhvr>
                                      <p:tavLst>
                                        <p:tav tm="0">
                                          <p:val>
                                            <p:fltVal val="0"/>
                                          </p:val>
                                        </p:tav>
                                        <p:tav tm="100000">
                                          <p:val>
                                            <p:strVal val="#ppt_w"/>
                                          </p:val>
                                        </p:tav>
                                      </p:tavLst>
                                    </p:anim>
                                    <p:anim calcmode="lin" valueType="num">
                                      <p:cBhvr>
                                        <p:cTn id="114" dur="500" fill="hold"/>
                                        <p:tgtEl>
                                          <p:spTgt spid="122"/>
                                        </p:tgtEl>
                                        <p:attrNameLst>
                                          <p:attrName>ppt_h</p:attrName>
                                        </p:attrNameLst>
                                      </p:cBhvr>
                                      <p:tavLst>
                                        <p:tav tm="0">
                                          <p:val>
                                            <p:fltVal val="0"/>
                                          </p:val>
                                        </p:tav>
                                        <p:tav tm="100000">
                                          <p:val>
                                            <p:strVal val="#ppt_h"/>
                                          </p:val>
                                        </p:tav>
                                      </p:tavLst>
                                    </p:anim>
                                    <p:animEffect transition="in" filter="fade">
                                      <p:cBhvr>
                                        <p:cTn id="115" dur="500"/>
                                        <p:tgtEl>
                                          <p:spTgt spid="122"/>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124"/>
                                        </p:tgtEl>
                                        <p:attrNameLst>
                                          <p:attrName>style.visibility</p:attrName>
                                        </p:attrNameLst>
                                      </p:cBhvr>
                                      <p:to>
                                        <p:strVal val="visible"/>
                                      </p:to>
                                    </p:set>
                                    <p:animEffect transition="in" filter="fade">
                                      <p:cBhvr>
                                        <p:cTn id="120" dur="1000"/>
                                        <p:tgtEl>
                                          <p:spTgt spid="124"/>
                                        </p:tgtEl>
                                      </p:cBhvr>
                                    </p:animEffect>
                                    <p:anim calcmode="lin" valueType="num">
                                      <p:cBhvr>
                                        <p:cTn id="121" dur="1000" fill="hold"/>
                                        <p:tgtEl>
                                          <p:spTgt spid="124"/>
                                        </p:tgtEl>
                                        <p:attrNameLst>
                                          <p:attrName>ppt_x</p:attrName>
                                        </p:attrNameLst>
                                      </p:cBhvr>
                                      <p:tavLst>
                                        <p:tav tm="0">
                                          <p:val>
                                            <p:strVal val="#ppt_x"/>
                                          </p:val>
                                        </p:tav>
                                        <p:tav tm="100000">
                                          <p:val>
                                            <p:strVal val="#ppt_x"/>
                                          </p:val>
                                        </p:tav>
                                      </p:tavLst>
                                    </p:anim>
                                    <p:anim calcmode="lin" valueType="num">
                                      <p:cBhvr>
                                        <p:cTn id="122"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p:bldP spid="34" grpId="0"/>
      <p:bldP spid="36" grpId="0"/>
      <p:bldP spid="37" grpId="0" animBg="1"/>
      <p:bldP spid="38" grpId="0" animBg="1"/>
      <p:bldP spid="57" grpId="0"/>
      <p:bldP spid="58" grpId="0"/>
      <p:bldP spid="65" grpId="0"/>
      <p:bldP spid="9" grpId="0"/>
      <p:bldP spid="35" grpId="0"/>
      <p:bldP spid="123" grpId="0" animBg="1"/>
      <p:bldP spid="124" grpId="0" animBg="1"/>
      <p:bldP spid="9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35063AF-4828-4509-A510-9A5FFA849951}" type="slidenum">
              <a:rPr lang="zh-CN" altLang="en-US" smtClean="0"/>
              <a:t>31</a:t>
            </a:fld>
            <a:endParaRPr lang="zh-CN" altLang="en-US"/>
          </a:p>
        </p:txBody>
      </p:sp>
      <p:sp>
        <p:nvSpPr>
          <p:cNvPr id="5" name="Rectangle 2"/>
          <p:cNvSpPr>
            <a:spLocks noGrp="1" noChangeArrowheads="1"/>
          </p:cNvSpPr>
          <p:nvPr>
            <p:ph type="title"/>
          </p:nvPr>
        </p:nvSpPr>
        <p:spPr>
          <a:xfrm>
            <a:off x="5032091" y="201544"/>
            <a:ext cx="1150374" cy="533400"/>
          </a:xfrm>
        </p:spPr>
        <p:txBody>
          <a:bodyPr>
            <a:noAutofit/>
          </a:bodyPr>
          <a:lstStyle/>
          <a:p>
            <a:pPr eaLnBrk="1" hangingPunct="1"/>
            <a:r>
              <a:rPr lang="zh-CN" altLang="zh-CN" sz="3600" b="1" dirty="0">
                <a:solidFill>
                  <a:srgbClr val="C00000"/>
                </a:solidFill>
                <a:latin typeface="华文隶书" panose="02010800040101010101" pitchFamily="2" charset="-122"/>
                <a:ea typeface="华文隶书" panose="02010800040101010101" pitchFamily="2" charset="-122"/>
              </a:rPr>
              <a:t>小结</a:t>
            </a:r>
          </a:p>
        </p:txBody>
      </p:sp>
      <p:sp>
        <p:nvSpPr>
          <p:cNvPr id="6" name="Rectangle 3"/>
          <p:cNvSpPr>
            <a:spLocks noChangeArrowheads="1"/>
          </p:cNvSpPr>
          <p:nvPr/>
        </p:nvSpPr>
        <p:spPr bwMode="auto">
          <a:xfrm>
            <a:off x="3206586" y="633918"/>
            <a:ext cx="5871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zh-CN" sz="2800" b="1" dirty="0">
                <a:solidFill>
                  <a:schemeClr val="accent5">
                    <a:lumMod val="75000"/>
                  </a:schemeClr>
                </a:solidFill>
                <a:latin typeface="等线" panose="02010600030101010101" charset="-122"/>
                <a:ea typeface="等线" panose="02010600030101010101" charset="-122"/>
              </a:rPr>
              <a:t>三相负载中各电压和电流的关系</a:t>
            </a:r>
          </a:p>
        </p:txBody>
      </p:sp>
      <p:grpSp>
        <p:nvGrpSpPr>
          <p:cNvPr id="7" name="Group 4"/>
          <p:cNvGrpSpPr/>
          <p:nvPr/>
        </p:nvGrpSpPr>
        <p:grpSpPr bwMode="auto">
          <a:xfrm>
            <a:off x="1526202" y="1157138"/>
            <a:ext cx="8569325" cy="5410200"/>
            <a:chOff x="0" y="0"/>
            <a:chExt cx="4561" cy="2832"/>
          </a:xfrm>
        </p:grpSpPr>
        <p:sp>
          <p:nvSpPr>
            <p:cNvPr id="9" name="Rectangle 75"/>
            <p:cNvSpPr>
              <a:spLocks noChangeArrowheads="1"/>
            </p:cNvSpPr>
            <p:nvPr/>
          </p:nvSpPr>
          <p:spPr bwMode="auto">
            <a:xfrm>
              <a:off x="0" y="0"/>
              <a:ext cx="4561" cy="2832"/>
            </a:xfrm>
            <a:prstGeom prst="rect">
              <a:avLst/>
            </a:prstGeom>
            <a:solidFill>
              <a:schemeClr val="accent4">
                <a:lumMod val="20000"/>
                <a:lumOff val="80000"/>
              </a:schemeClr>
            </a:solidFill>
            <a:ln w="28575">
              <a:solidFill>
                <a:srgbClr val="7030A0"/>
              </a:solidFill>
              <a:miter lim="800000"/>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dirty="0"/>
            </a:p>
          </p:txBody>
        </p:sp>
        <p:grpSp>
          <p:nvGrpSpPr>
            <p:cNvPr id="8" name="Group 5"/>
            <p:cNvGrpSpPr/>
            <p:nvPr/>
          </p:nvGrpSpPr>
          <p:grpSpPr bwMode="auto">
            <a:xfrm>
              <a:off x="3" y="3"/>
              <a:ext cx="4555" cy="2826"/>
              <a:chOff x="0" y="0"/>
              <a:chExt cx="4555" cy="2826"/>
            </a:xfrm>
          </p:grpSpPr>
          <p:grpSp>
            <p:nvGrpSpPr>
              <p:cNvPr id="10" name="Group 6"/>
              <p:cNvGrpSpPr/>
              <p:nvPr/>
            </p:nvGrpSpPr>
            <p:grpSpPr bwMode="auto">
              <a:xfrm>
                <a:off x="0" y="0"/>
                <a:ext cx="1086" cy="884"/>
                <a:chOff x="0" y="0"/>
                <a:chExt cx="1086" cy="884"/>
              </a:xfrm>
            </p:grpSpPr>
            <p:sp>
              <p:nvSpPr>
                <p:cNvPr id="77" name="Rectangle 7"/>
                <p:cNvSpPr>
                  <a:spLocks noChangeArrowheads="1"/>
                </p:cNvSpPr>
                <p:nvPr/>
              </p:nvSpPr>
              <p:spPr bwMode="auto">
                <a:xfrm>
                  <a:off x="43" y="148"/>
                  <a:ext cx="1000"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800" b="1" dirty="0">
                      <a:solidFill>
                        <a:schemeClr val="accent5">
                          <a:lumMod val="75000"/>
                        </a:schemeClr>
                      </a:solidFill>
                      <a:latin typeface="等线" panose="02010600030101010101" charset="-122"/>
                      <a:ea typeface="等线" panose="02010600030101010101" charset="-122"/>
                    </a:rPr>
                    <a:t>负载接法</a:t>
                  </a:r>
                </a:p>
                <a:p>
                  <a:pPr algn="ctr">
                    <a:spcBef>
                      <a:spcPct val="0"/>
                    </a:spcBef>
                    <a:buFontTx/>
                    <a:buNone/>
                  </a:pPr>
                  <a:endParaRPr lang="zh-CN" altLang="zh-CN" sz="2000" b="1" dirty="0"/>
                </a:p>
              </p:txBody>
            </p:sp>
            <p:sp>
              <p:nvSpPr>
                <p:cNvPr id="78" name="Rectangle 8"/>
                <p:cNvSpPr>
                  <a:spLocks noChangeArrowheads="1"/>
                </p:cNvSpPr>
                <p:nvPr/>
              </p:nvSpPr>
              <p:spPr bwMode="auto">
                <a:xfrm>
                  <a:off x="0" y="0"/>
                  <a:ext cx="1086" cy="884"/>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1" name="Group 9"/>
              <p:cNvGrpSpPr/>
              <p:nvPr/>
            </p:nvGrpSpPr>
            <p:grpSpPr bwMode="auto">
              <a:xfrm>
                <a:off x="1086" y="0"/>
                <a:ext cx="1684" cy="442"/>
                <a:chOff x="0" y="0"/>
                <a:chExt cx="1684" cy="442"/>
              </a:xfrm>
            </p:grpSpPr>
            <p:sp>
              <p:nvSpPr>
                <p:cNvPr id="75" name="Rectangle 10"/>
                <p:cNvSpPr>
                  <a:spLocks noChangeArrowheads="1"/>
                </p:cNvSpPr>
                <p:nvPr/>
              </p:nvSpPr>
              <p:spPr bwMode="auto">
                <a:xfrm>
                  <a:off x="43" y="148"/>
                  <a:ext cx="159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ts val="1200"/>
                    </a:spcBef>
                    <a:buFontTx/>
                    <a:buNone/>
                  </a:pPr>
                  <a:r>
                    <a:rPr lang="zh-CN" altLang="zh-CN" sz="2800" b="1" dirty="0">
                      <a:solidFill>
                        <a:schemeClr val="accent5">
                          <a:lumMod val="75000"/>
                        </a:schemeClr>
                      </a:solidFill>
                      <a:latin typeface="等线" panose="02010600030101010101" charset="-122"/>
                      <a:ea typeface="等线" panose="02010600030101010101" charset="-122"/>
                    </a:rPr>
                    <a:t>电 压</a:t>
                  </a:r>
                </a:p>
                <a:p>
                  <a:pPr algn="ctr">
                    <a:spcBef>
                      <a:spcPct val="0"/>
                    </a:spcBef>
                    <a:buFontTx/>
                    <a:buNone/>
                  </a:pPr>
                  <a:endParaRPr lang="zh-CN" altLang="zh-CN" sz="2000" b="1" dirty="0"/>
                </a:p>
              </p:txBody>
            </p:sp>
            <p:sp>
              <p:nvSpPr>
                <p:cNvPr id="76" name="Rectangle 11"/>
                <p:cNvSpPr>
                  <a:spLocks noChangeArrowheads="1"/>
                </p:cNvSpPr>
                <p:nvPr/>
              </p:nvSpPr>
              <p:spPr bwMode="auto">
                <a:xfrm>
                  <a:off x="0" y="0"/>
                  <a:ext cx="1684" cy="442"/>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2" name="Group 12"/>
              <p:cNvGrpSpPr/>
              <p:nvPr/>
            </p:nvGrpSpPr>
            <p:grpSpPr bwMode="auto">
              <a:xfrm>
                <a:off x="2770" y="0"/>
                <a:ext cx="1785" cy="442"/>
                <a:chOff x="0" y="0"/>
                <a:chExt cx="1785" cy="442"/>
              </a:xfrm>
            </p:grpSpPr>
            <p:sp>
              <p:nvSpPr>
                <p:cNvPr id="73" name="Rectangle 13"/>
                <p:cNvSpPr>
                  <a:spLocks noChangeArrowheads="1"/>
                </p:cNvSpPr>
                <p:nvPr/>
              </p:nvSpPr>
              <p:spPr bwMode="auto">
                <a:xfrm>
                  <a:off x="43" y="148"/>
                  <a:ext cx="169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800" b="1" dirty="0">
                      <a:solidFill>
                        <a:schemeClr val="accent5">
                          <a:lumMod val="75000"/>
                        </a:schemeClr>
                      </a:solidFill>
                      <a:latin typeface="等线" panose="02010600030101010101" charset="-122"/>
                      <a:ea typeface="等线" panose="02010600030101010101" charset="-122"/>
                    </a:rPr>
                    <a:t>电 流</a:t>
                  </a:r>
                </a:p>
                <a:p>
                  <a:pPr algn="ctr">
                    <a:spcBef>
                      <a:spcPct val="0"/>
                    </a:spcBef>
                    <a:buFontTx/>
                    <a:buNone/>
                  </a:pPr>
                  <a:endParaRPr lang="zh-CN" altLang="zh-CN" sz="2000" b="1" dirty="0"/>
                </a:p>
              </p:txBody>
            </p:sp>
            <p:sp>
              <p:nvSpPr>
                <p:cNvPr id="74" name="Rectangle 14"/>
                <p:cNvSpPr>
                  <a:spLocks noChangeArrowheads="1"/>
                </p:cNvSpPr>
                <p:nvPr/>
              </p:nvSpPr>
              <p:spPr bwMode="auto">
                <a:xfrm>
                  <a:off x="0" y="0"/>
                  <a:ext cx="1785" cy="442"/>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3" name="Group 15"/>
              <p:cNvGrpSpPr/>
              <p:nvPr/>
            </p:nvGrpSpPr>
            <p:grpSpPr bwMode="auto">
              <a:xfrm>
                <a:off x="1086" y="442"/>
                <a:ext cx="734" cy="519"/>
                <a:chOff x="0" y="0"/>
                <a:chExt cx="734" cy="519"/>
              </a:xfrm>
            </p:grpSpPr>
            <p:sp>
              <p:nvSpPr>
                <p:cNvPr id="71" name="Rectangle 16"/>
                <p:cNvSpPr>
                  <a:spLocks noChangeArrowheads="1"/>
                </p:cNvSpPr>
                <p:nvPr/>
              </p:nvSpPr>
              <p:spPr bwMode="auto">
                <a:xfrm>
                  <a:off x="43" y="77"/>
                  <a:ext cx="64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dirty="0">
                      <a:solidFill>
                        <a:schemeClr val="accent5">
                          <a:lumMod val="75000"/>
                        </a:schemeClr>
                      </a:solidFill>
                      <a:latin typeface="黑体" panose="02010609060101010101" pitchFamily="49" charset="-122"/>
                      <a:ea typeface="黑体" panose="02010609060101010101" pitchFamily="49" charset="-122"/>
                    </a:rPr>
                    <a:t>对称负载</a:t>
                  </a:r>
                </a:p>
                <a:p>
                  <a:pPr algn="ctr">
                    <a:spcBef>
                      <a:spcPct val="0"/>
                    </a:spcBef>
                    <a:buFontTx/>
                    <a:buNone/>
                  </a:pPr>
                  <a:endParaRPr lang="zh-CN" altLang="zh-CN" sz="2000" b="1" dirty="0"/>
                </a:p>
              </p:txBody>
            </p:sp>
            <p:sp>
              <p:nvSpPr>
                <p:cNvPr id="72" name="Rectangle 17"/>
                <p:cNvSpPr>
                  <a:spLocks noChangeArrowheads="1"/>
                </p:cNvSpPr>
                <p:nvPr/>
              </p:nvSpPr>
              <p:spPr bwMode="auto">
                <a:xfrm>
                  <a:off x="0" y="0"/>
                  <a:ext cx="734" cy="442"/>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4" name="Group 18"/>
              <p:cNvGrpSpPr/>
              <p:nvPr/>
            </p:nvGrpSpPr>
            <p:grpSpPr bwMode="auto">
              <a:xfrm>
                <a:off x="1820" y="442"/>
                <a:ext cx="950" cy="519"/>
                <a:chOff x="0" y="0"/>
                <a:chExt cx="950" cy="519"/>
              </a:xfrm>
            </p:grpSpPr>
            <p:sp>
              <p:nvSpPr>
                <p:cNvPr id="69" name="Rectangle 19"/>
                <p:cNvSpPr>
                  <a:spLocks noChangeArrowheads="1"/>
                </p:cNvSpPr>
                <p:nvPr/>
              </p:nvSpPr>
              <p:spPr bwMode="auto">
                <a:xfrm>
                  <a:off x="83" y="77"/>
                  <a:ext cx="86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dirty="0">
                      <a:solidFill>
                        <a:schemeClr val="accent5">
                          <a:lumMod val="75000"/>
                        </a:schemeClr>
                      </a:solidFill>
                      <a:latin typeface="黑体" panose="02010609060101010101" pitchFamily="49" charset="-122"/>
                      <a:ea typeface="黑体" panose="02010609060101010101" pitchFamily="49" charset="-122"/>
                    </a:rPr>
                    <a:t>不对称负载</a:t>
                  </a:r>
                </a:p>
                <a:p>
                  <a:pPr algn="ctr">
                    <a:spcBef>
                      <a:spcPct val="0"/>
                    </a:spcBef>
                    <a:buFontTx/>
                    <a:buNone/>
                  </a:pPr>
                  <a:endParaRPr lang="zh-CN" altLang="zh-CN" sz="2000" b="1" dirty="0"/>
                </a:p>
              </p:txBody>
            </p:sp>
            <p:sp>
              <p:nvSpPr>
                <p:cNvPr id="70" name="Rectangle 20"/>
                <p:cNvSpPr>
                  <a:spLocks noChangeArrowheads="1"/>
                </p:cNvSpPr>
                <p:nvPr/>
              </p:nvSpPr>
              <p:spPr bwMode="auto">
                <a:xfrm>
                  <a:off x="0" y="0"/>
                  <a:ext cx="950" cy="442"/>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5" name="Group 21"/>
              <p:cNvGrpSpPr/>
              <p:nvPr/>
            </p:nvGrpSpPr>
            <p:grpSpPr bwMode="auto">
              <a:xfrm>
                <a:off x="2770" y="442"/>
                <a:ext cx="763" cy="515"/>
                <a:chOff x="0" y="0"/>
                <a:chExt cx="763" cy="515"/>
              </a:xfrm>
            </p:grpSpPr>
            <p:sp>
              <p:nvSpPr>
                <p:cNvPr id="67" name="Rectangle 22"/>
                <p:cNvSpPr>
                  <a:spLocks noChangeArrowheads="1"/>
                </p:cNvSpPr>
                <p:nvPr/>
              </p:nvSpPr>
              <p:spPr bwMode="auto">
                <a:xfrm>
                  <a:off x="65" y="73"/>
                  <a:ext cx="67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dirty="0">
                      <a:solidFill>
                        <a:schemeClr val="accent5">
                          <a:lumMod val="75000"/>
                        </a:schemeClr>
                      </a:solidFill>
                      <a:latin typeface="黑体" panose="02010609060101010101" pitchFamily="49" charset="-122"/>
                      <a:ea typeface="黑体" panose="02010609060101010101" pitchFamily="49" charset="-122"/>
                    </a:rPr>
                    <a:t>对称负载</a:t>
                  </a:r>
                </a:p>
                <a:p>
                  <a:pPr algn="ctr">
                    <a:spcBef>
                      <a:spcPct val="0"/>
                    </a:spcBef>
                    <a:buFontTx/>
                    <a:buNone/>
                  </a:pPr>
                  <a:endParaRPr lang="zh-CN" altLang="zh-CN" sz="2000" b="1" dirty="0"/>
                </a:p>
              </p:txBody>
            </p:sp>
            <p:sp>
              <p:nvSpPr>
                <p:cNvPr id="68" name="Rectangle 23"/>
                <p:cNvSpPr>
                  <a:spLocks noChangeArrowheads="1"/>
                </p:cNvSpPr>
                <p:nvPr/>
              </p:nvSpPr>
              <p:spPr bwMode="auto">
                <a:xfrm>
                  <a:off x="0" y="0"/>
                  <a:ext cx="763" cy="442"/>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6" name="Group 24"/>
              <p:cNvGrpSpPr/>
              <p:nvPr/>
            </p:nvGrpSpPr>
            <p:grpSpPr bwMode="auto">
              <a:xfrm>
                <a:off x="3533" y="442"/>
                <a:ext cx="1022" cy="508"/>
                <a:chOff x="0" y="0"/>
                <a:chExt cx="1022" cy="508"/>
              </a:xfrm>
            </p:grpSpPr>
            <p:sp>
              <p:nvSpPr>
                <p:cNvPr id="65" name="Rectangle 25"/>
                <p:cNvSpPr>
                  <a:spLocks noChangeArrowheads="1"/>
                </p:cNvSpPr>
                <p:nvPr/>
              </p:nvSpPr>
              <p:spPr bwMode="auto">
                <a:xfrm>
                  <a:off x="65" y="66"/>
                  <a:ext cx="93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dirty="0">
                      <a:solidFill>
                        <a:schemeClr val="accent5">
                          <a:lumMod val="75000"/>
                        </a:schemeClr>
                      </a:solidFill>
                      <a:latin typeface="黑体" panose="02010609060101010101" pitchFamily="49" charset="-122"/>
                      <a:ea typeface="黑体" panose="02010609060101010101" pitchFamily="49" charset="-122"/>
                    </a:rPr>
                    <a:t>不对称负载</a:t>
                  </a:r>
                </a:p>
                <a:p>
                  <a:pPr algn="ctr">
                    <a:spcBef>
                      <a:spcPct val="0"/>
                    </a:spcBef>
                    <a:buFontTx/>
                    <a:buNone/>
                  </a:pPr>
                  <a:endParaRPr lang="zh-CN" altLang="zh-CN" sz="2000" b="1" dirty="0"/>
                </a:p>
              </p:txBody>
            </p:sp>
            <p:sp>
              <p:nvSpPr>
                <p:cNvPr id="66" name="Rectangle 26"/>
                <p:cNvSpPr>
                  <a:spLocks noChangeArrowheads="1"/>
                </p:cNvSpPr>
                <p:nvPr/>
              </p:nvSpPr>
              <p:spPr bwMode="auto">
                <a:xfrm>
                  <a:off x="0" y="0"/>
                  <a:ext cx="1022" cy="442"/>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7" name="Group 27"/>
              <p:cNvGrpSpPr/>
              <p:nvPr/>
            </p:nvGrpSpPr>
            <p:grpSpPr bwMode="auto">
              <a:xfrm>
                <a:off x="0" y="884"/>
                <a:ext cx="492" cy="1346"/>
                <a:chOff x="0" y="0"/>
                <a:chExt cx="492" cy="1346"/>
              </a:xfrm>
            </p:grpSpPr>
            <p:sp>
              <p:nvSpPr>
                <p:cNvPr id="63" name="Rectangle 28"/>
                <p:cNvSpPr>
                  <a:spLocks noChangeArrowheads="1"/>
                </p:cNvSpPr>
                <p:nvPr/>
              </p:nvSpPr>
              <p:spPr bwMode="auto">
                <a:xfrm>
                  <a:off x="43" y="0"/>
                  <a:ext cx="406" cy="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dirty="0">
                      <a:solidFill>
                        <a:srgbClr val="7030A0"/>
                      </a:solidFill>
                      <a:latin typeface="等线" panose="02010600030101010101" charset="-122"/>
                      <a:ea typeface="等线" panose="02010600030101010101" charset="-122"/>
                    </a:rPr>
                    <a:t>星形（Y）</a:t>
                  </a:r>
                </a:p>
                <a:p>
                  <a:pPr algn="ctr">
                    <a:spcBef>
                      <a:spcPct val="0"/>
                    </a:spcBef>
                    <a:buFontTx/>
                    <a:buNone/>
                  </a:pPr>
                  <a:endParaRPr lang="zh-CN" altLang="zh-CN" sz="2000" b="1" dirty="0"/>
                </a:p>
              </p:txBody>
            </p:sp>
            <p:sp>
              <p:nvSpPr>
                <p:cNvPr id="64" name="Rectangle 29"/>
                <p:cNvSpPr>
                  <a:spLocks noChangeArrowheads="1"/>
                </p:cNvSpPr>
                <p:nvPr/>
              </p:nvSpPr>
              <p:spPr bwMode="auto">
                <a:xfrm>
                  <a:off x="0" y="0"/>
                  <a:ext cx="492" cy="134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8" name="Group 30"/>
              <p:cNvGrpSpPr/>
              <p:nvPr/>
            </p:nvGrpSpPr>
            <p:grpSpPr bwMode="auto">
              <a:xfrm>
                <a:off x="492" y="884"/>
                <a:ext cx="594" cy="750"/>
                <a:chOff x="0" y="0"/>
                <a:chExt cx="594" cy="750"/>
              </a:xfrm>
            </p:grpSpPr>
            <p:sp>
              <p:nvSpPr>
                <p:cNvPr id="61" name="Rectangle 31"/>
                <p:cNvSpPr>
                  <a:spLocks noChangeArrowheads="1"/>
                </p:cNvSpPr>
                <p:nvPr/>
              </p:nvSpPr>
              <p:spPr bwMode="auto">
                <a:xfrm>
                  <a:off x="43" y="0"/>
                  <a:ext cx="50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dirty="0">
                      <a:solidFill>
                        <a:srgbClr val="7030A0"/>
                      </a:solidFill>
                    </a:rPr>
                    <a:t>有中线</a:t>
                  </a:r>
                </a:p>
                <a:p>
                  <a:pPr algn="ctr">
                    <a:spcBef>
                      <a:spcPct val="0"/>
                    </a:spcBef>
                    <a:buFontTx/>
                    <a:buNone/>
                  </a:pPr>
                  <a:endParaRPr lang="zh-CN" altLang="zh-CN" sz="2000" b="1" dirty="0"/>
                </a:p>
              </p:txBody>
            </p:sp>
            <p:sp>
              <p:nvSpPr>
                <p:cNvPr id="62" name="Rectangle 32"/>
                <p:cNvSpPr>
                  <a:spLocks noChangeArrowheads="1"/>
                </p:cNvSpPr>
                <p:nvPr/>
              </p:nvSpPr>
              <p:spPr bwMode="auto">
                <a:xfrm>
                  <a:off x="0" y="0"/>
                  <a:ext cx="594" cy="750"/>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19" name="Group 33"/>
              <p:cNvGrpSpPr/>
              <p:nvPr/>
            </p:nvGrpSpPr>
            <p:grpSpPr bwMode="auto">
              <a:xfrm>
                <a:off x="1086" y="884"/>
                <a:ext cx="734" cy="750"/>
                <a:chOff x="0" y="0"/>
                <a:chExt cx="734" cy="750"/>
              </a:xfrm>
            </p:grpSpPr>
            <mc:AlternateContent xmlns:mc="http://schemas.openxmlformats.org/markup-compatibility/2006" xmlns:a14="http://schemas.microsoft.com/office/drawing/2010/main">
              <mc:Choice Requires="a14">
                <p:sp>
                  <p:nvSpPr>
                    <p:cNvPr id="59" name="Rectangle 34"/>
                    <p:cNvSpPr>
                      <a:spLocks noChangeArrowheads="1"/>
                    </p:cNvSpPr>
                    <p:nvPr/>
                  </p:nvSpPr>
                  <p:spPr bwMode="auto">
                    <a:xfrm>
                      <a:off x="43" y="0"/>
                      <a:ext cx="648" cy="7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i="1" dirty="0">
                          <a:solidFill>
                            <a:schemeClr val="accent2">
                              <a:lumMod val="50000"/>
                            </a:schemeClr>
                          </a:solidFill>
                        </a:rPr>
                        <a:t>U</a:t>
                      </a:r>
                      <a:r>
                        <a:rPr lang="zh-CN" altLang="zh-CN" sz="2000" b="1" baseline="-30000" dirty="0">
                          <a:solidFill>
                            <a:schemeClr val="accent2">
                              <a:lumMod val="50000"/>
                            </a:schemeClr>
                          </a:solidFill>
                        </a:rPr>
                        <a:t>L</a:t>
                      </a:r>
                      <a:r>
                        <a:rPr lang="zh-CN" altLang="zh-CN" sz="2000" b="1" dirty="0">
                          <a:solidFill>
                            <a:schemeClr val="accent2">
                              <a:lumMod val="50000"/>
                            </a:schemeClr>
                          </a:solidFill>
                        </a:rPr>
                        <a:t>=</a:t>
                      </a:r>
                      <a14:m>
                        <m:oMath xmlns:m="http://schemas.openxmlformats.org/officeDocument/2006/math">
                          <m:rad>
                            <m:radPr>
                              <m:degHide m:val="on"/>
                              <m:ctrlPr>
                                <a:rPr lang="zh-CN" altLang="en-US" sz="2000" b="1" i="1" dirty="0" smtClean="0">
                                  <a:solidFill>
                                    <a:schemeClr val="accent2">
                                      <a:lumMod val="50000"/>
                                    </a:schemeClr>
                                  </a:solidFill>
                                  <a:latin typeface="Cambria Math" panose="02040503050406030204" pitchFamily="18" charset="0"/>
                                  <a:sym typeface="Symbol" panose="05050102010706020507" pitchFamily="18" charset="2"/>
                                </a:rPr>
                              </m:ctrlPr>
                            </m:radPr>
                            <m:deg/>
                            <m:e>
                              <m:r>
                                <a:rPr lang="en-US" altLang="zh-CN" sz="2000" b="1" i="1" dirty="0">
                                  <a:solidFill>
                                    <a:schemeClr val="accent2">
                                      <a:lumMod val="50000"/>
                                    </a:schemeClr>
                                  </a:solidFill>
                                  <a:latin typeface="Cambria Math" panose="02040503050406030204" pitchFamily="18" charset="0"/>
                                  <a:sym typeface="Symbol" panose="05050102010706020507" pitchFamily="18" charset="2"/>
                                </a:rPr>
                                <m:t>𝟑</m:t>
                              </m:r>
                            </m:e>
                          </m:rad>
                        </m:oMath>
                      </a14:m>
                      <a:r>
                        <a:rPr lang="zh-CN" altLang="zh-CN" sz="2000" b="1" i="1" dirty="0">
                          <a:solidFill>
                            <a:schemeClr val="accent2">
                              <a:lumMod val="50000"/>
                            </a:schemeClr>
                          </a:solidFill>
                        </a:rPr>
                        <a:t>U</a:t>
                      </a:r>
                      <a:r>
                        <a:rPr lang="zh-CN" altLang="zh-CN" sz="2000" b="1" baseline="-30000" dirty="0">
                          <a:solidFill>
                            <a:schemeClr val="accent2">
                              <a:lumMod val="50000"/>
                            </a:schemeClr>
                          </a:solidFill>
                          <a:latin typeface="宋体" panose="02010600030101010101" pitchFamily="2" charset="-122"/>
                          <a:sym typeface="Symbol" panose="05050102010706020507" pitchFamily="18" charset="2"/>
                        </a:rPr>
                        <a:t>P</a:t>
                      </a:r>
                      <a:endParaRPr lang="zh-CN" altLang="zh-CN" sz="2000" b="1" dirty="0">
                        <a:solidFill>
                          <a:schemeClr val="accent2">
                            <a:lumMod val="50000"/>
                          </a:schemeClr>
                        </a:solidFill>
                        <a:latin typeface="宋体" panose="02010600030101010101" pitchFamily="2" charset="-122"/>
                        <a:sym typeface="Symbol" panose="05050102010706020507" pitchFamily="18" charset="2"/>
                      </a:endParaRPr>
                    </a:p>
                    <a:p>
                      <a:pPr algn="ctr">
                        <a:spcBef>
                          <a:spcPct val="0"/>
                        </a:spcBef>
                        <a:buFontTx/>
                        <a:buNone/>
                      </a:pPr>
                      <a:endParaRPr lang="zh-CN" altLang="zh-CN" sz="2000" b="1" dirty="0">
                        <a:latin typeface="宋体" panose="02010600030101010101" pitchFamily="2" charset="-122"/>
                        <a:sym typeface="Symbol" panose="05050102010706020507" pitchFamily="18" charset="2"/>
                      </a:endParaRPr>
                    </a:p>
                  </p:txBody>
                </p:sp>
              </mc:Choice>
              <mc:Fallback xmlns="">
                <p:sp>
                  <p:nvSpPr>
                    <p:cNvPr id="59" name="Rectangle 34"/>
                    <p:cNvSpPr>
                      <a:spLocks noRot="1" noChangeAspect="1" noMove="1" noResize="1" noEditPoints="1" noAdjustHandles="1" noChangeArrowheads="1" noChangeShapeType="1" noTextEdit="1"/>
                    </p:cNvSpPr>
                    <p:nvPr/>
                  </p:nvSpPr>
                  <p:spPr bwMode="auto">
                    <a:xfrm>
                      <a:off x="43" y="0"/>
                      <a:ext cx="648" cy="750"/>
                    </a:xfrm>
                    <a:prstGeom prst="rect">
                      <a:avLst/>
                    </a:prstGeom>
                    <a:blipFill rotWithShape="1">
                      <a:blip r:embed="rId2"/>
                      <a:stretch>
                        <a:fillRect l="-5000" r="-1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60" name="Rectangle 35"/>
                <p:cNvSpPr>
                  <a:spLocks noChangeArrowheads="1"/>
                </p:cNvSpPr>
                <p:nvPr/>
              </p:nvSpPr>
              <p:spPr bwMode="auto">
                <a:xfrm>
                  <a:off x="0" y="0"/>
                  <a:ext cx="734" cy="750"/>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20" name="Group 36"/>
              <p:cNvGrpSpPr/>
              <p:nvPr/>
            </p:nvGrpSpPr>
            <p:grpSpPr bwMode="auto">
              <a:xfrm>
                <a:off x="1820" y="884"/>
                <a:ext cx="950" cy="750"/>
                <a:chOff x="0" y="0"/>
                <a:chExt cx="950" cy="750"/>
              </a:xfrm>
            </p:grpSpPr>
            <mc:AlternateContent xmlns:mc="http://schemas.openxmlformats.org/markup-compatibility/2006" xmlns:a14="http://schemas.microsoft.com/office/drawing/2010/main">
              <mc:Choice Requires="a14">
                <p:sp>
                  <p:nvSpPr>
                    <p:cNvPr id="57" name="Rectangle 37"/>
                    <p:cNvSpPr>
                      <a:spLocks noChangeArrowheads="1"/>
                    </p:cNvSpPr>
                    <p:nvPr/>
                  </p:nvSpPr>
                  <p:spPr bwMode="auto">
                    <a:xfrm>
                      <a:off x="43" y="0"/>
                      <a:ext cx="864" cy="7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zh-CN" sz="2000" b="1" i="1" dirty="0">
                          <a:solidFill>
                            <a:schemeClr val="accent2">
                              <a:lumMod val="50000"/>
                            </a:schemeClr>
                          </a:solidFill>
                        </a:rPr>
                        <a:t>U</a:t>
                      </a:r>
                      <a:r>
                        <a:rPr lang="zh-CN" altLang="zh-CN" sz="2000" b="1" baseline="-30000" dirty="0">
                          <a:solidFill>
                            <a:schemeClr val="accent2">
                              <a:lumMod val="50000"/>
                            </a:schemeClr>
                          </a:solidFill>
                        </a:rPr>
                        <a:t>L</a:t>
                      </a:r>
                      <a:r>
                        <a:rPr lang="zh-CN" altLang="zh-CN" sz="2000" b="1" dirty="0">
                          <a:solidFill>
                            <a:schemeClr val="accent2">
                              <a:lumMod val="50000"/>
                            </a:schemeClr>
                          </a:solidFill>
                        </a:rPr>
                        <a:t>＝</a:t>
                      </a:r>
                      <a:r>
                        <a:rPr lang="zh-CN" altLang="en-US" sz="2000" b="1" dirty="0">
                          <a:solidFill>
                            <a:schemeClr val="accent2">
                              <a:lumMod val="50000"/>
                            </a:schemeClr>
                          </a:solidFill>
                          <a:sym typeface="Symbol" panose="05050102010706020507" pitchFamily="18" charset="2"/>
                        </a:rPr>
                        <a:t> </a:t>
                      </a:r>
                      <a14:m>
                        <m:oMath xmlns:m="http://schemas.openxmlformats.org/officeDocument/2006/math">
                          <m:rad>
                            <m:radPr>
                              <m:degHide m:val="on"/>
                              <m:ctrlPr>
                                <a:rPr lang="zh-CN" altLang="en-US" sz="2000" b="1" i="1" dirty="0">
                                  <a:solidFill>
                                    <a:schemeClr val="accent2">
                                      <a:lumMod val="50000"/>
                                    </a:schemeClr>
                                  </a:solidFill>
                                  <a:latin typeface="Cambria Math" panose="02040503050406030204" pitchFamily="18" charset="0"/>
                                  <a:sym typeface="Symbol" panose="05050102010706020507" pitchFamily="18" charset="2"/>
                                </a:rPr>
                              </m:ctrlPr>
                            </m:radPr>
                            <m:deg/>
                            <m:e>
                              <m:r>
                                <a:rPr lang="en-US" altLang="zh-CN" sz="2000" b="1" i="1" dirty="0">
                                  <a:solidFill>
                                    <a:schemeClr val="accent2">
                                      <a:lumMod val="50000"/>
                                    </a:schemeClr>
                                  </a:solidFill>
                                  <a:latin typeface="Cambria Math" panose="02040503050406030204" pitchFamily="18" charset="0"/>
                                  <a:sym typeface="Symbol" panose="05050102010706020507" pitchFamily="18" charset="2"/>
                                </a:rPr>
                                <m:t>𝟑</m:t>
                              </m:r>
                            </m:e>
                          </m:rad>
                          <m:r>
                            <a:rPr lang="en-US" altLang="zh-CN" sz="2000" b="1" i="1" dirty="0">
                              <a:solidFill>
                                <a:schemeClr val="accent2">
                                  <a:lumMod val="50000"/>
                                </a:schemeClr>
                              </a:solidFill>
                              <a:latin typeface="Cambria Math" panose="02040503050406030204" pitchFamily="18" charset="0"/>
                              <a:sym typeface="Symbol" panose="05050102010706020507" pitchFamily="18" charset="2"/>
                            </a:rPr>
                            <m:t> </m:t>
                          </m:r>
                        </m:oMath>
                      </a14:m>
                      <a:r>
                        <a:rPr lang="zh-CN" altLang="zh-CN" sz="2000" b="1" i="1" dirty="0">
                          <a:solidFill>
                            <a:schemeClr val="accent2">
                              <a:lumMod val="50000"/>
                            </a:schemeClr>
                          </a:solidFill>
                        </a:rPr>
                        <a:t>U</a:t>
                      </a:r>
                      <a:r>
                        <a:rPr lang="zh-CN" altLang="zh-CN" sz="2000" b="1" baseline="-30000" dirty="0">
                          <a:solidFill>
                            <a:schemeClr val="accent2">
                              <a:lumMod val="50000"/>
                            </a:schemeClr>
                          </a:solidFill>
                          <a:latin typeface="宋体" panose="02010600030101010101" pitchFamily="2" charset="-122"/>
                          <a:sym typeface="Symbol" panose="05050102010706020507" pitchFamily="18" charset="2"/>
                        </a:rPr>
                        <a:t>P</a:t>
                      </a:r>
                      <a:endParaRPr lang="zh-CN" altLang="zh-CN" sz="2000" b="1" dirty="0">
                        <a:solidFill>
                          <a:schemeClr val="accent2">
                            <a:lumMod val="50000"/>
                          </a:schemeClr>
                        </a:solidFill>
                        <a:latin typeface="宋体" panose="02010600030101010101" pitchFamily="2" charset="-122"/>
                        <a:sym typeface="Symbol" panose="05050102010706020507" pitchFamily="18" charset="2"/>
                      </a:endParaRPr>
                    </a:p>
                    <a:p>
                      <a:pPr algn="ctr">
                        <a:spcBef>
                          <a:spcPct val="0"/>
                        </a:spcBef>
                        <a:buFontTx/>
                        <a:buNone/>
                      </a:pPr>
                      <a:endParaRPr lang="zh-CN" altLang="zh-CN" sz="2000" b="1" dirty="0">
                        <a:latin typeface="宋体" panose="02010600030101010101" pitchFamily="2" charset="-122"/>
                        <a:sym typeface="Symbol" panose="05050102010706020507" pitchFamily="18" charset="2"/>
                      </a:endParaRPr>
                    </a:p>
                  </p:txBody>
                </p:sp>
              </mc:Choice>
              <mc:Fallback xmlns="">
                <p:sp>
                  <p:nvSpPr>
                    <p:cNvPr id="57" name="Rectangle 37"/>
                    <p:cNvSpPr>
                      <a:spLocks noRot="1" noChangeAspect="1" noMove="1" noResize="1" noEditPoints="1" noAdjustHandles="1" noChangeArrowheads="1" noChangeShapeType="1" noTextEdit="1"/>
                    </p:cNvSpPr>
                    <p:nvPr/>
                  </p:nvSpPr>
                  <p:spPr bwMode="auto">
                    <a:xfrm>
                      <a:off x="43" y="0"/>
                      <a:ext cx="864" cy="750"/>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58" name="Rectangle 38"/>
                <p:cNvSpPr>
                  <a:spLocks noChangeArrowheads="1"/>
                </p:cNvSpPr>
                <p:nvPr/>
              </p:nvSpPr>
              <p:spPr bwMode="auto">
                <a:xfrm>
                  <a:off x="0" y="0"/>
                  <a:ext cx="950" cy="750"/>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21" name="Group 39"/>
              <p:cNvGrpSpPr/>
              <p:nvPr/>
            </p:nvGrpSpPr>
            <p:grpSpPr bwMode="auto">
              <a:xfrm>
                <a:off x="2770" y="884"/>
                <a:ext cx="763" cy="792"/>
                <a:chOff x="0" y="0"/>
                <a:chExt cx="763" cy="792"/>
              </a:xfrm>
            </p:grpSpPr>
            <p:sp>
              <p:nvSpPr>
                <p:cNvPr id="55" name="Rectangle 40"/>
                <p:cNvSpPr>
                  <a:spLocks noChangeArrowheads="1"/>
                </p:cNvSpPr>
                <p:nvPr/>
              </p:nvSpPr>
              <p:spPr bwMode="auto">
                <a:xfrm>
                  <a:off x="43" y="42"/>
                  <a:ext cx="67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i="1" dirty="0">
                      <a:solidFill>
                        <a:srgbClr val="0070C0"/>
                      </a:solidFill>
                    </a:rPr>
                    <a:t>I</a:t>
                  </a:r>
                  <a:r>
                    <a:rPr lang="zh-CN" altLang="zh-CN" sz="2000" b="1" baseline="-30000" dirty="0">
                      <a:solidFill>
                        <a:srgbClr val="0070C0"/>
                      </a:solidFill>
                    </a:rPr>
                    <a:t>L</a:t>
                  </a:r>
                  <a:r>
                    <a:rPr lang="zh-CN" altLang="zh-CN" sz="2000" b="1" dirty="0">
                      <a:solidFill>
                        <a:srgbClr val="0070C0"/>
                      </a:solidFill>
                    </a:rPr>
                    <a:t>＝</a:t>
                  </a:r>
                  <a:r>
                    <a:rPr lang="zh-CN" altLang="zh-CN" sz="2000" b="1" i="1" dirty="0">
                      <a:solidFill>
                        <a:srgbClr val="0070C0"/>
                      </a:solidFill>
                    </a:rPr>
                    <a:t>I</a:t>
                  </a:r>
                  <a:r>
                    <a:rPr lang="zh-CN" altLang="zh-CN" sz="2000" b="1" baseline="-30000" dirty="0">
                      <a:solidFill>
                        <a:srgbClr val="0070C0"/>
                      </a:solidFill>
                    </a:rPr>
                    <a:t>P</a:t>
                  </a:r>
                </a:p>
                <a:p>
                  <a:pPr algn="ctr" eaLnBrk="1" hangingPunct="1">
                    <a:spcBef>
                      <a:spcPct val="0"/>
                    </a:spcBef>
                    <a:buFontTx/>
                    <a:buNone/>
                  </a:pPr>
                  <a:endParaRPr lang="zh-CN" altLang="zh-CN" sz="2000" b="1" dirty="0">
                    <a:solidFill>
                      <a:srgbClr val="0070C0"/>
                    </a:solidFill>
                  </a:endParaRPr>
                </a:p>
                <a:p>
                  <a:pPr algn="ctr">
                    <a:spcBef>
                      <a:spcPct val="0"/>
                    </a:spcBef>
                    <a:buFontTx/>
                    <a:buNone/>
                  </a:pPr>
                  <a:r>
                    <a:rPr lang="zh-CN" altLang="zh-CN" sz="2000" b="1" i="1" dirty="0">
                      <a:solidFill>
                        <a:srgbClr val="0070C0"/>
                      </a:solidFill>
                    </a:rPr>
                    <a:t>I</a:t>
                  </a:r>
                  <a:r>
                    <a:rPr lang="zh-CN" altLang="zh-CN" sz="2000" b="1" baseline="-30000" dirty="0">
                      <a:solidFill>
                        <a:srgbClr val="0070C0"/>
                      </a:solidFill>
                    </a:rPr>
                    <a:t>N</a:t>
                  </a:r>
                  <a:r>
                    <a:rPr lang="zh-CN" altLang="zh-CN" sz="2000" b="1" dirty="0">
                      <a:solidFill>
                        <a:srgbClr val="0070C0"/>
                      </a:solidFill>
                    </a:rPr>
                    <a:t>＝</a:t>
                  </a:r>
                  <a:r>
                    <a:rPr lang="en-US" altLang="zh-CN" sz="2000" b="1" dirty="0">
                      <a:solidFill>
                        <a:srgbClr val="0070C0"/>
                      </a:solidFill>
                    </a:rPr>
                    <a:t>0</a:t>
                  </a:r>
                  <a:endParaRPr lang="zh-CN" altLang="zh-CN" sz="2000" b="1" dirty="0">
                    <a:solidFill>
                      <a:srgbClr val="0070C0"/>
                    </a:solidFill>
                  </a:endParaRPr>
                </a:p>
                <a:p>
                  <a:pPr algn="ctr">
                    <a:spcBef>
                      <a:spcPct val="0"/>
                    </a:spcBef>
                    <a:buFontTx/>
                    <a:buNone/>
                  </a:pPr>
                  <a:endParaRPr lang="zh-CN" altLang="zh-CN" sz="2000" b="1" dirty="0"/>
                </a:p>
              </p:txBody>
            </p:sp>
            <p:sp>
              <p:nvSpPr>
                <p:cNvPr id="56" name="Rectangle 41"/>
                <p:cNvSpPr>
                  <a:spLocks noChangeArrowheads="1"/>
                </p:cNvSpPr>
                <p:nvPr/>
              </p:nvSpPr>
              <p:spPr bwMode="auto">
                <a:xfrm>
                  <a:off x="0" y="0"/>
                  <a:ext cx="763" cy="750"/>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22" name="Group 42"/>
              <p:cNvGrpSpPr/>
              <p:nvPr/>
            </p:nvGrpSpPr>
            <p:grpSpPr bwMode="auto">
              <a:xfrm>
                <a:off x="3533" y="884"/>
                <a:ext cx="1022" cy="790"/>
                <a:chOff x="0" y="0"/>
                <a:chExt cx="1022" cy="790"/>
              </a:xfrm>
            </p:grpSpPr>
            <p:sp>
              <p:nvSpPr>
                <p:cNvPr id="53" name="Rectangle 43"/>
                <p:cNvSpPr>
                  <a:spLocks noChangeArrowheads="1"/>
                </p:cNvSpPr>
                <p:nvPr/>
              </p:nvSpPr>
              <p:spPr bwMode="auto">
                <a:xfrm>
                  <a:off x="31" y="40"/>
                  <a:ext cx="93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zh-CN" sz="2000" b="1" i="1" dirty="0">
                      <a:solidFill>
                        <a:srgbClr val="0070C0"/>
                      </a:solidFill>
                    </a:rPr>
                    <a:t>I</a:t>
                  </a:r>
                  <a:r>
                    <a:rPr lang="zh-CN" altLang="zh-CN" sz="2000" b="1" baseline="-30000" dirty="0">
                      <a:solidFill>
                        <a:srgbClr val="0070C0"/>
                      </a:solidFill>
                    </a:rPr>
                    <a:t>L</a:t>
                  </a:r>
                  <a:r>
                    <a:rPr lang="zh-CN" altLang="zh-CN" sz="2000" b="1" dirty="0">
                      <a:solidFill>
                        <a:srgbClr val="0070C0"/>
                      </a:solidFill>
                    </a:rPr>
                    <a:t>＝</a:t>
                  </a:r>
                  <a:r>
                    <a:rPr lang="zh-CN" altLang="zh-CN" sz="2000" b="1" i="1" dirty="0">
                      <a:solidFill>
                        <a:srgbClr val="0070C0"/>
                      </a:solidFill>
                    </a:rPr>
                    <a:t>I</a:t>
                  </a:r>
                  <a:r>
                    <a:rPr lang="zh-CN" altLang="zh-CN" sz="2000" b="1" baseline="-30000" dirty="0">
                      <a:solidFill>
                        <a:srgbClr val="0070C0"/>
                      </a:solidFill>
                    </a:rPr>
                    <a:t>P</a:t>
                  </a:r>
                  <a:endParaRPr lang="zh-CN" altLang="zh-CN" sz="2000" b="1" dirty="0">
                    <a:solidFill>
                      <a:srgbClr val="0070C0"/>
                    </a:solidFill>
                  </a:endParaRPr>
                </a:p>
                <a:p>
                  <a:pPr algn="just">
                    <a:spcBef>
                      <a:spcPct val="0"/>
                    </a:spcBef>
                    <a:buFontTx/>
                    <a:buNone/>
                  </a:pPr>
                  <a:r>
                    <a:rPr lang="zh-CN" altLang="en-US" sz="2000" b="1" dirty="0">
                      <a:solidFill>
                        <a:srgbClr val="0070C0"/>
                      </a:solidFill>
                      <a:latin typeface="等线" panose="02010600030101010101" charset="-122"/>
                      <a:ea typeface="等线" panose="02010600030101010101" charset="-122"/>
                    </a:rPr>
                    <a:t>线</a:t>
                  </a:r>
                  <a:r>
                    <a:rPr lang="en-US" altLang="zh-CN" sz="2000" b="1" dirty="0">
                      <a:solidFill>
                        <a:srgbClr val="0070C0"/>
                      </a:solidFill>
                      <a:latin typeface="等线" panose="02010600030101010101" charset="-122"/>
                      <a:ea typeface="等线" panose="02010600030101010101" charset="-122"/>
                    </a:rPr>
                    <a:t>(</a:t>
                  </a:r>
                  <a:r>
                    <a:rPr lang="zh-CN" altLang="en-US" sz="2000" b="1" dirty="0">
                      <a:solidFill>
                        <a:srgbClr val="0070C0"/>
                      </a:solidFill>
                      <a:latin typeface="等线" panose="02010600030101010101" charset="-122"/>
                      <a:ea typeface="等线" panose="02010600030101010101" charset="-122"/>
                    </a:rPr>
                    <a:t>相</a:t>
                  </a:r>
                  <a:r>
                    <a:rPr lang="en-US" altLang="zh-CN" sz="2000" b="1" dirty="0">
                      <a:solidFill>
                        <a:srgbClr val="0070C0"/>
                      </a:solidFill>
                      <a:latin typeface="等线" panose="02010600030101010101" charset="-122"/>
                      <a:ea typeface="等线" panose="02010600030101010101" charset="-122"/>
                    </a:rPr>
                    <a:t>)</a:t>
                  </a:r>
                  <a:r>
                    <a:rPr lang="zh-CN" altLang="zh-CN" sz="2000" b="1" dirty="0">
                      <a:solidFill>
                        <a:srgbClr val="0070C0"/>
                      </a:solidFill>
                      <a:latin typeface="等线" panose="02010600030101010101" charset="-122"/>
                      <a:ea typeface="等线" panose="02010600030101010101" charset="-122"/>
                    </a:rPr>
                    <a:t>电流不对称</a:t>
                  </a:r>
                  <a:endParaRPr lang="en-US" altLang="zh-CN" sz="2000" b="1" dirty="0">
                    <a:solidFill>
                      <a:srgbClr val="0070C0"/>
                    </a:solidFill>
                    <a:latin typeface="等线" panose="02010600030101010101" charset="-122"/>
                    <a:ea typeface="等线" panose="02010600030101010101" charset="-122"/>
                  </a:endParaRPr>
                </a:p>
                <a:p>
                  <a:pPr algn="just">
                    <a:spcBef>
                      <a:spcPct val="0"/>
                    </a:spcBef>
                    <a:buFontTx/>
                    <a:buNone/>
                  </a:pPr>
                  <a:r>
                    <a:rPr lang="zh-CN" altLang="zh-CN" sz="2000" b="1" i="1" dirty="0">
                      <a:solidFill>
                        <a:srgbClr val="0070C0"/>
                      </a:solidFill>
                    </a:rPr>
                    <a:t>I</a:t>
                  </a:r>
                  <a:r>
                    <a:rPr lang="zh-CN" altLang="zh-CN" sz="2000" b="1" baseline="-25000" dirty="0">
                      <a:solidFill>
                        <a:srgbClr val="0070C0"/>
                      </a:solidFill>
                    </a:rPr>
                    <a:t>N</a:t>
                  </a:r>
                  <a:r>
                    <a:rPr lang="zh-CN" altLang="zh-CN" sz="2000" b="1" dirty="0">
                      <a:solidFill>
                        <a:srgbClr val="0070C0"/>
                      </a:solidFill>
                    </a:rPr>
                    <a:t>≠O</a:t>
                  </a:r>
                </a:p>
                <a:p>
                  <a:pPr algn="just">
                    <a:spcBef>
                      <a:spcPct val="0"/>
                    </a:spcBef>
                    <a:buFontTx/>
                    <a:buNone/>
                  </a:pPr>
                  <a:endParaRPr lang="zh-CN" altLang="zh-CN" sz="2000" b="1" dirty="0"/>
                </a:p>
              </p:txBody>
            </p:sp>
            <p:sp>
              <p:nvSpPr>
                <p:cNvPr id="54" name="Rectangle 44"/>
                <p:cNvSpPr>
                  <a:spLocks noChangeArrowheads="1"/>
                </p:cNvSpPr>
                <p:nvPr/>
              </p:nvSpPr>
              <p:spPr bwMode="auto">
                <a:xfrm>
                  <a:off x="0" y="0"/>
                  <a:ext cx="1022" cy="750"/>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23" name="Group 45"/>
              <p:cNvGrpSpPr/>
              <p:nvPr/>
            </p:nvGrpSpPr>
            <p:grpSpPr bwMode="auto">
              <a:xfrm>
                <a:off x="492" y="1634"/>
                <a:ext cx="594" cy="596"/>
                <a:chOff x="0" y="0"/>
                <a:chExt cx="594" cy="596"/>
              </a:xfrm>
            </p:grpSpPr>
            <p:sp>
              <p:nvSpPr>
                <p:cNvPr id="51" name="Rectangle 46"/>
                <p:cNvSpPr>
                  <a:spLocks noChangeArrowheads="1"/>
                </p:cNvSpPr>
                <p:nvPr/>
              </p:nvSpPr>
              <p:spPr bwMode="auto">
                <a:xfrm>
                  <a:off x="43" y="0"/>
                  <a:ext cx="5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dirty="0">
                      <a:solidFill>
                        <a:srgbClr val="7030A0"/>
                      </a:solidFill>
                    </a:rPr>
                    <a:t>无中线</a:t>
                  </a:r>
                </a:p>
                <a:p>
                  <a:pPr algn="ctr">
                    <a:spcBef>
                      <a:spcPct val="0"/>
                    </a:spcBef>
                    <a:buFontTx/>
                    <a:buNone/>
                  </a:pPr>
                  <a:endParaRPr lang="zh-CN" altLang="zh-CN" sz="2000" b="1" dirty="0"/>
                </a:p>
              </p:txBody>
            </p:sp>
            <p:sp>
              <p:nvSpPr>
                <p:cNvPr id="52" name="Rectangle 47"/>
                <p:cNvSpPr>
                  <a:spLocks noChangeArrowheads="1"/>
                </p:cNvSpPr>
                <p:nvPr/>
              </p:nvSpPr>
              <p:spPr bwMode="auto">
                <a:xfrm>
                  <a:off x="0" y="0"/>
                  <a:ext cx="594" cy="596"/>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24" name="Group 48"/>
              <p:cNvGrpSpPr/>
              <p:nvPr/>
            </p:nvGrpSpPr>
            <p:grpSpPr bwMode="auto">
              <a:xfrm>
                <a:off x="1086" y="1634"/>
                <a:ext cx="734" cy="654"/>
                <a:chOff x="0" y="0"/>
                <a:chExt cx="734" cy="654"/>
              </a:xfrm>
            </p:grpSpPr>
            <mc:AlternateContent xmlns:mc="http://schemas.openxmlformats.org/markup-compatibility/2006" xmlns:a14="http://schemas.microsoft.com/office/drawing/2010/main">
              <mc:Choice Requires="a14">
                <p:sp>
                  <p:nvSpPr>
                    <p:cNvPr id="49" name="Rectangle 49"/>
                    <p:cNvSpPr>
                      <a:spLocks noChangeArrowheads="1"/>
                    </p:cNvSpPr>
                    <p:nvPr/>
                  </p:nvSpPr>
                  <p:spPr bwMode="auto">
                    <a:xfrm>
                      <a:off x="11" y="58"/>
                      <a:ext cx="720" cy="59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zh-CN" sz="2000" b="1" i="1" dirty="0">
                          <a:solidFill>
                            <a:schemeClr val="accent2">
                              <a:lumMod val="50000"/>
                            </a:schemeClr>
                          </a:solidFill>
                        </a:rPr>
                        <a:t>U</a:t>
                      </a:r>
                      <a:r>
                        <a:rPr lang="zh-CN" altLang="zh-CN" sz="2000" b="1" baseline="-30000" dirty="0">
                          <a:solidFill>
                            <a:schemeClr val="accent2">
                              <a:lumMod val="50000"/>
                            </a:schemeClr>
                          </a:solidFill>
                        </a:rPr>
                        <a:t>L</a:t>
                      </a:r>
                      <a:r>
                        <a:rPr lang="zh-CN" altLang="zh-CN" sz="2000" b="1" dirty="0">
                          <a:solidFill>
                            <a:schemeClr val="accent2">
                              <a:lumMod val="50000"/>
                            </a:schemeClr>
                          </a:solidFill>
                        </a:rPr>
                        <a:t>=</a:t>
                      </a:r>
                      <a:r>
                        <a:rPr lang="zh-CN" altLang="en-US" sz="2000" b="1" dirty="0">
                          <a:solidFill>
                            <a:schemeClr val="accent2">
                              <a:lumMod val="50000"/>
                            </a:schemeClr>
                          </a:solidFill>
                          <a:sym typeface="Symbol" panose="05050102010706020507" pitchFamily="18" charset="2"/>
                        </a:rPr>
                        <a:t> </a:t>
                      </a:r>
                      <a14:m>
                        <m:oMath xmlns:m="http://schemas.openxmlformats.org/officeDocument/2006/math">
                          <m:rad>
                            <m:radPr>
                              <m:degHide m:val="on"/>
                              <m:ctrlPr>
                                <a:rPr lang="zh-CN" altLang="en-US" sz="2000" b="1" i="1" dirty="0">
                                  <a:solidFill>
                                    <a:schemeClr val="accent2">
                                      <a:lumMod val="50000"/>
                                    </a:schemeClr>
                                  </a:solidFill>
                                  <a:latin typeface="Cambria Math" panose="02040503050406030204" pitchFamily="18" charset="0"/>
                                  <a:sym typeface="Symbol" panose="05050102010706020507" pitchFamily="18" charset="2"/>
                                </a:rPr>
                              </m:ctrlPr>
                            </m:radPr>
                            <m:deg/>
                            <m:e>
                              <m:r>
                                <a:rPr lang="en-US" altLang="zh-CN" sz="2000" b="1" i="1" dirty="0">
                                  <a:solidFill>
                                    <a:schemeClr val="accent2">
                                      <a:lumMod val="50000"/>
                                    </a:schemeClr>
                                  </a:solidFill>
                                  <a:latin typeface="Cambria Math" panose="02040503050406030204" pitchFamily="18" charset="0"/>
                                  <a:sym typeface="Symbol" panose="05050102010706020507" pitchFamily="18" charset="2"/>
                                </a:rPr>
                                <m:t>𝟑</m:t>
                              </m:r>
                            </m:e>
                          </m:rad>
                          <m:r>
                            <a:rPr lang="en-US" altLang="zh-CN" sz="2000" b="1" i="1" dirty="0">
                              <a:solidFill>
                                <a:schemeClr val="accent2">
                                  <a:lumMod val="50000"/>
                                </a:schemeClr>
                              </a:solidFill>
                              <a:latin typeface="Cambria Math" panose="02040503050406030204" pitchFamily="18" charset="0"/>
                              <a:sym typeface="Symbol" panose="05050102010706020507" pitchFamily="18" charset="2"/>
                            </a:rPr>
                            <m:t> </m:t>
                          </m:r>
                        </m:oMath>
                      </a14:m>
                      <a:r>
                        <a:rPr lang="zh-CN" altLang="zh-CN" sz="2000" b="1" i="1" dirty="0">
                          <a:solidFill>
                            <a:schemeClr val="accent2">
                              <a:lumMod val="50000"/>
                            </a:schemeClr>
                          </a:solidFill>
                        </a:rPr>
                        <a:t>U</a:t>
                      </a:r>
                      <a:r>
                        <a:rPr lang="zh-CN" altLang="zh-CN" sz="2000" b="1" baseline="-30000" dirty="0">
                          <a:solidFill>
                            <a:schemeClr val="accent2">
                              <a:lumMod val="50000"/>
                            </a:schemeClr>
                          </a:solidFill>
                          <a:latin typeface="宋体" panose="02010600030101010101" pitchFamily="2" charset="-122"/>
                          <a:sym typeface="Symbol" panose="05050102010706020507" pitchFamily="18" charset="2"/>
                        </a:rPr>
                        <a:t>P</a:t>
                      </a:r>
                      <a:endParaRPr lang="zh-CN" altLang="zh-CN" sz="2000" b="1" dirty="0">
                        <a:solidFill>
                          <a:schemeClr val="accent2">
                            <a:lumMod val="50000"/>
                          </a:schemeClr>
                        </a:solidFill>
                        <a:latin typeface="宋体" panose="02010600030101010101" pitchFamily="2" charset="-122"/>
                        <a:sym typeface="Symbol" panose="05050102010706020507" pitchFamily="18" charset="2"/>
                      </a:endParaRPr>
                    </a:p>
                    <a:p>
                      <a:pPr algn="ctr">
                        <a:spcBef>
                          <a:spcPct val="0"/>
                        </a:spcBef>
                        <a:buFontTx/>
                        <a:buNone/>
                      </a:pPr>
                      <a:endParaRPr lang="zh-CN" altLang="zh-CN" sz="2000" b="1" dirty="0">
                        <a:latin typeface="宋体" panose="02010600030101010101" pitchFamily="2" charset="-122"/>
                        <a:sym typeface="Symbol" panose="05050102010706020507" pitchFamily="18" charset="2"/>
                      </a:endParaRPr>
                    </a:p>
                  </p:txBody>
                </p:sp>
              </mc:Choice>
              <mc:Fallback xmlns="">
                <p:sp>
                  <p:nvSpPr>
                    <p:cNvPr id="49" name="Rectangle 49"/>
                    <p:cNvSpPr>
                      <a:spLocks noRot="1" noChangeAspect="1" noMove="1" noResize="1" noEditPoints="1" noAdjustHandles="1" noChangeArrowheads="1" noChangeShapeType="1" noTextEdit="1"/>
                    </p:cNvSpPr>
                    <p:nvPr/>
                  </p:nvSpPr>
                  <p:spPr bwMode="auto">
                    <a:xfrm>
                      <a:off x="11" y="58"/>
                      <a:ext cx="720" cy="596"/>
                    </a:xfrm>
                    <a:prstGeom prst="rect">
                      <a:avLst/>
                    </a:prstGeom>
                    <a:blipFill rotWithShape="1">
                      <a:blip r:embed="rId4"/>
                      <a:stretch>
                        <a:fillRect l="-4054" r="-4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50" name="Rectangle 50"/>
                <p:cNvSpPr>
                  <a:spLocks noChangeArrowheads="1"/>
                </p:cNvSpPr>
                <p:nvPr/>
              </p:nvSpPr>
              <p:spPr bwMode="auto">
                <a:xfrm>
                  <a:off x="0" y="0"/>
                  <a:ext cx="734" cy="596"/>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25" name="Group 51"/>
              <p:cNvGrpSpPr/>
              <p:nvPr/>
            </p:nvGrpSpPr>
            <p:grpSpPr bwMode="auto">
              <a:xfrm>
                <a:off x="1820" y="1634"/>
                <a:ext cx="950" cy="696"/>
                <a:chOff x="0" y="0"/>
                <a:chExt cx="950" cy="696"/>
              </a:xfrm>
            </p:grpSpPr>
            <p:sp>
              <p:nvSpPr>
                <p:cNvPr id="47" name="Rectangle 52"/>
                <p:cNvSpPr>
                  <a:spLocks noChangeArrowheads="1"/>
                </p:cNvSpPr>
                <p:nvPr/>
              </p:nvSpPr>
              <p:spPr bwMode="auto">
                <a:xfrm>
                  <a:off x="43" y="100"/>
                  <a:ext cx="8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zh-CN" sz="1800" b="1" dirty="0">
                      <a:solidFill>
                        <a:schemeClr val="accent2">
                          <a:lumMod val="50000"/>
                        </a:schemeClr>
                      </a:solidFill>
                    </a:rPr>
                    <a:t>相电压不对称</a:t>
                  </a:r>
                </a:p>
                <a:p>
                  <a:pPr algn="just">
                    <a:spcBef>
                      <a:spcPct val="0"/>
                    </a:spcBef>
                    <a:buFontTx/>
                    <a:buNone/>
                  </a:pPr>
                  <a:endParaRPr lang="zh-CN" altLang="zh-CN" sz="2000" b="1" dirty="0"/>
                </a:p>
              </p:txBody>
            </p:sp>
            <p:sp>
              <p:nvSpPr>
                <p:cNvPr id="48" name="Rectangle 53"/>
                <p:cNvSpPr>
                  <a:spLocks noChangeArrowheads="1"/>
                </p:cNvSpPr>
                <p:nvPr/>
              </p:nvSpPr>
              <p:spPr bwMode="auto">
                <a:xfrm>
                  <a:off x="0" y="0"/>
                  <a:ext cx="950" cy="596"/>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26" name="Group 54"/>
              <p:cNvGrpSpPr/>
              <p:nvPr/>
            </p:nvGrpSpPr>
            <p:grpSpPr bwMode="auto">
              <a:xfrm>
                <a:off x="2770" y="1634"/>
                <a:ext cx="763" cy="636"/>
                <a:chOff x="0" y="0"/>
                <a:chExt cx="763" cy="636"/>
              </a:xfrm>
            </p:grpSpPr>
            <p:sp>
              <p:nvSpPr>
                <p:cNvPr id="45" name="Rectangle 55"/>
                <p:cNvSpPr>
                  <a:spLocks noChangeArrowheads="1"/>
                </p:cNvSpPr>
                <p:nvPr/>
              </p:nvSpPr>
              <p:spPr bwMode="auto">
                <a:xfrm>
                  <a:off x="43" y="40"/>
                  <a:ext cx="677"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000" b="1" i="1" dirty="0">
                      <a:solidFill>
                        <a:srgbClr val="0070C0"/>
                      </a:solidFill>
                    </a:rPr>
                    <a:t>I</a:t>
                  </a:r>
                  <a:r>
                    <a:rPr lang="zh-CN" altLang="zh-CN" sz="2000" b="1" baseline="-30000" dirty="0">
                      <a:solidFill>
                        <a:srgbClr val="0070C0"/>
                      </a:solidFill>
                    </a:rPr>
                    <a:t>L</a:t>
                  </a:r>
                  <a:r>
                    <a:rPr lang="zh-CN" altLang="zh-CN" sz="2000" b="1" dirty="0">
                      <a:solidFill>
                        <a:srgbClr val="0070C0"/>
                      </a:solidFill>
                    </a:rPr>
                    <a:t>＝</a:t>
                  </a:r>
                  <a:r>
                    <a:rPr lang="zh-CN" altLang="zh-CN" sz="2000" b="1" i="1" dirty="0">
                      <a:solidFill>
                        <a:srgbClr val="0070C0"/>
                      </a:solidFill>
                    </a:rPr>
                    <a:t>I</a:t>
                  </a:r>
                  <a:r>
                    <a:rPr lang="zh-CN" altLang="zh-CN" sz="2000" b="1" baseline="-30000" dirty="0">
                      <a:solidFill>
                        <a:srgbClr val="0070C0"/>
                      </a:solidFill>
                    </a:rPr>
                    <a:t>P</a:t>
                  </a:r>
                  <a:endParaRPr lang="zh-CN" altLang="zh-CN" sz="2000" b="1" dirty="0">
                    <a:solidFill>
                      <a:srgbClr val="0070C0"/>
                    </a:solidFill>
                  </a:endParaRPr>
                </a:p>
                <a:p>
                  <a:pPr algn="ctr">
                    <a:spcBef>
                      <a:spcPct val="0"/>
                    </a:spcBef>
                    <a:buFontTx/>
                    <a:buNone/>
                  </a:pPr>
                  <a:endParaRPr lang="zh-CN" altLang="zh-CN" sz="2000" b="1" dirty="0"/>
                </a:p>
              </p:txBody>
            </p:sp>
            <p:sp>
              <p:nvSpPr>
                <p:cNvPr id="46" name="Rectangle 56"/>
                <p:cNvSpPr>
                  <a:spLocks noChangeArrowheads="1"/>
                </p:cNvSpPr>
                <p:nvPr/>
              </p:nvSpPr>
              <p:spPr bwMode="auto">
                <a:xfrm>
                  <a:off x="0" y="0"/>
                  <a:ext cx="763" cy="596"/>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27" name="Group 57"/>
              <p:cNvGrpSpPr/>
              <p:nvPr/>
            </p:nvGrpSpPr>
            <p:grpSpPr bwMode="auto">
              <a:xfrm>
                <a:off x="3533" y="1627"/>
                <a:ext cx="1022" cy="603"/>
                <a:chOff x="0" y="-7"/>
                <a:chExt cx="1022" cy="603"/>
              </a:xfrm>
            </p:grpSpPr>
            <p:sp>
              <p:nvSpPr>
                <p:cNvPr id="43" name="Rectangle 58"/>
                <p:cNvSpPr>
                  <a:spLocks noChangeArrowheads="1"/>
                </p:cNvSpPr>
                <p:nvPr/>
              </p:nvSpPr>
              <p:spPr bwMode="auto">
                <a:xfrm>
                  <a:off x="21" y="-7"/>
                  <a:ext cx="9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zh-CN" sz="2000" b="1" i="1" dirty="0">
                      <a:solidFill>
                        <a:srgbClr val="0070C0"/>
                      </a:solidFill>
                    </a:rPr>
                    <a:t>I</a:t>
                  </a:r>
                  <a:r>
                    <a:rPr lang="zh-CN" altLang="zh-CN" sz="2000" b="1" baseline="-30000" dirty="0">
                      <a:solidFill>
                        <a:srgbClr val="0070C0"/>
                      </a:solidFill>
                    </a:rPr>
                    <a:t>L</a:t>
                  </a:r>
                  <a:r>
                    <a:rPr lang="zh-CN" altLang="zh-CN" sz="2000" b="1" dirty="0">
                      <a:solidFill>
                        <a:srgbClr val="0070C0"/>
                      </a:solidFill>
                    </a:rPr>
                    <a:t>＝</a:t>
                  </a:r>
                  <a:r>
                    <a:rPr lang="zh-CN" altLang="zh-CN" sz="2000" b="1" i="1" dirty="0">
                      <a:solidFill>
                        <a:srgbClr val="0070C0"/>
                      </a:solidFill>
                    </a:rPr>
                    <a:t>I</a:t>
                  </a:r>
                  <a:r>
                    <a:rPr lang="zh-CN" altLang="zh-CN" sz="2000" b="1" baseline="-30000" dirty="0">
                      <a:solidFill>
                        <a:srgbClr val="0070C0"/>
                      </a:solidFill>
                    </a:rPr>
                    <a:t>P</a:t>
                  </a:r>
                  <a:endParaRPr lang="zh-CN" altLang="zh-CN" sz="2000" b="1" dirty="0">
                    <a:solidFill>
                      <a:srgbClr val="0070C0"/>
                    </a:solidFill>
                  </a:endParaRPr>
                </a:p>
                <a:p>
                  <a:pPr algn="just">
                    <a:spcBef>
                      <a:spcPct val="0"/>
                    </a:spcBef>
                    <a:buFontTx/>
                    <a:buNone/>
                  </a:pPr>
                  <a:r>
                    <a:rPr lang="zh-CN" altLang="en-US" sz="2000" b="1" dirty="0">
                      <a:solidFill>
                        <a:srgbClr val="0070C0"/>
                      </a:solidFill>
                      <a:latin typeface="等线" panose="02010600030101010101" charset="-122"/>
                      <a:ea typeface="等线" panose="02010600030101010101" charset="-122"/>
                    </a:rPr>
                    <a:t>线</a:t>
                  </a:r>
                  <a:r>
                    <a:rPr lang="en-US" altLang="zh-CN" sz="2000" b="1" dirty="0">
                      <a:solidFill>
                        <a:srgbClr val="0070C0"/>
                      </a:solidFill>
                      <a:latin typeface="等线" panose="02010600030101010101" charset="-122"/>
                      <a:ea typeface="等线" panose="02010600030101010101" charset="-122"/>
                    </a:rPr>
                    <a:t>(</a:t>
                  </a:r>
                  <a:r>
                    <a:rPr lang="zh-CN" altLang="en-US" sz="2000" b="1" dirty="0">
                      <a:solidFill>
                        <a:srgbClr val="0070C0"/>
                      </a:solidFill>
                      <a:latin typeface="等线" panose="02010600030101010101" charset="-122"/>
                      <a:ea typeface="等线" panose="02010600030101010101" charset="-122"/>
                    </a:rPr>
                    <a:t>相</a:t>
                  </a:r>
                  <a:r>
                    <a:rPr lang="en-US" altLang="zh-CN" sz="2000" b="1" dirty="0">
                      <a:solidFill>
                        <a:srgbClr val="0070C0"/>
                      </a:solidFill>
                      <a:latin typeface="等线" panose="02010600030101010101" charset="-122"/>
                      <a:ea typeface="等线" panose="02010600030101010101" charset="-122"/>
                    </a:rPr>
                    <a:t>)</a:t>
                  </a:r>
                  <a:r>
                    <a:rPr lang="zh-CN" altLang="zh-CN" sz="2000" b="1" dirty="0">
                      <a:solidFill>
                        <a:srgbClr val="0070C0"/>
                      </a:solidFill>
                      <a:latin typeface="等线" panose="02010600030101010101" charset="-122"/>
                      <a:ea typeface="等线" panose="02010600030101010101" charset="-122"/>
                    </a:rPr>
                    <a:t>电流不对称</a:t>
                  </a:r>
                  <a:r>
                    <a:rPr lang="en-US" altLang="zh-CN" sz="2000" b="1" dirty="0">
                      <a:solidFill>
                        <a:srgbClr val="0070C0"/>
                      </a:solidFill>
                      <a:latin typeface="等线" panose="02010600030101010101" charset="-122"/>
                      <a:ea typeface="等线" panose="02010600030101010101" charset="-122"/>
                    </a:rPr>
                    <a:t> </a:t>
                  </a:r>
                  <a:r>
                    <a:rPr lang="zh-CN" altLang="zh-CN" sz="2000" b="1" i="1" dirty="0">
                      <a:solidFill>
                        <a:srgbClr val="0070C0"/>
                      </a:solidFill>
                    </a:rPr>
                    <a:t>I</a:t>
                  </a:r>
                  <a:r>
                    <a:rPr lang="zh-CN" altLang="zh-CN" sz="2000" b="1" baseline="-25000" dirty="0">
                      <a:solidFill>
                        <a:srgbClr val="0070C0"/>
                      </a:solidFill>
                    </a:rPr>
                    <a:t>N</a:t>
                  </a:r>
                  <a:r>
                    <a:rPr lang="zh-CN" altLang="zh-CN" sz="2000" b="1" dirty="0">
                      <a:solidFill>
                        <a:srgbClr val="0070C0"/>
                      </a:solidFill>
                    </a:rPr>
                    <a:t>≠O </a:t>
                  </a:r>
                </a:p>
                <a:p>
                  <a:pPr algn="just">
                    <a:spcBef>
                      <a:spcPct val="0"/>
                    </a:spcBef>
                    <a:buFontTx/>
                    <a:buNone/>
                  </a:pPr>
                  <a:endParaRPr lang="zh-CN" altLang="zh-CN" sz="2000" b="1" dirty="0"/>
                </a:p>
              </p:txBody>
            </p:sp>
            <p:sp>
              <p:nvSpPr>
                <p:cNvPr id="44" name="Rectangle 59"/>
                <p:cNvSpPr>
                  <a:spLocks noChangeArrowheads="1"/>
                </p:cNvSpPr>
                <p:nvPr/>
              </p:nvSpPr>
              <p:spPr bwMode="auto">
                <a:xfrm>
                  <a:off x="0" y="0"/>
                  <a:ext cx="1022" cy="596"/>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28" name="Group 60"/>
              <p:cNvGrpSpPr/>
              <p:nvPr/>
            </p:nvGrpSpPr>
            <p:grpSpPr bwMode="auto">
              <a:xfrm>
                <a:off x="0" y="2230"/>
                <a:ext cx="1086" cy="596"/>
                <a:chOff x="0" y="0"/>
                <a:chExt cx="1086" cy="596"/>
              </a:xfrm>
            </p:grpSpPr>
            <p:sp>
              <p:nvSpPr>
                <p:cNvPr id="41" name="Rectangle 61"/>
                <p:cNvSpPr>
                  <a:spLocks noChangeArrowheads="1"/>
                </p:cNvSpPr>
                <p:nvPr/>
              </p:nvSpPr>
              <p:spPr bwMode="auto">
                <a:xfrm>
                  <a:off x="43" y="0"/>
                  <a:ext cx="100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2000" b="1"/>
                </a:p>
              </p:txBody>
            </p:sp>
            <p:sp>
              <p:nvSpPr>
                <p:cNvPr id="42" name="Rectangle 62"/>
                <p:cNvSpPr>
                  <a:spLocks noChangeArrowheads="1"/>
                </p:cNvSpPr>
                <p:nvPr/>
              </p:nvSpPr>
              <p:spPr bwMode="auto">
                <a:xfrm>
                  <a:off x="0" y="0"/>
                  <a:ext cx="1086" cy="596"/>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29" name="Group 63"/>
              <p:cNvGrpSpPr/>
              <p:nvPr/>
            </p:nvGrpSpPr>
            <p:grpSpPr bwMode="auto">
              <a:xfrm>
                <a:off x="1086" y="2230"/>
                <a:ext cx="734" cy="596"/>
                <a:chOff x="0" y="0"/>
                <a:chExt cx="734" cy="596"/>
              </a:xfrm>
            </p:grpSpPr>
            <p:sp>
              <p:nvSpPr>
                <p:cNvPr id="39" name="Rectangle 64"/>
                <p:cNvSpPr>
                  <a:spLocks noChangeArrowheads="1"/>
                </p:cNvSpPr>
                <p:nvPr/>
              </p:nvSpPr>
              <p:spPr bwMode="auto">
                <a:xfrm>
                  <a:off x="43" y="0"/>
                  <a:ext cx="64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000" b="1"/>
                </a:p>
                <a:p>
                  <a:pPr algn="ctr">
                    <a:spcBef>
                      <a:spcPct val="0"/>
                    </a:spcBef>
                    <a:buFontTx/>
                    <a:buNone/>
                  </a:pPr>
                  <a:endParaRPr lang="zh-CN" altLang="zh-CN" sz="2000" b="1"/>
                </a:p>
              </p:txBody>
            </p:sp>
            <p:sp>
              <p:nvSpPr>
                <p:cNvPr id="40" name="Rectangle 65"/>
                <p:cNvSpPr>
                  <a:spLocks noChangeArrowheads="1"/>
                </p:cNvSpPr>
                <p:nvPr/>
              </p:nvSpPr>
              <p:spPr bwMode="auto">
                <a:xfrm>
                  <a:off x="0" y="0"/>
                  <a:ext cx="734" cy="59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30" name="Group 66"/>
              <p:cNvGrpSpPr/>
              <p:nvPr/>
            </p:nvGrpSpPr>
            <p:grpSpPr bwMode="auto">
              <a:xfrm>
                <a:off x="1820" y="2230"/>
                <a:ext cx="950" cy="596"/>
                <a:chOff x="0" y="0"/>
                <a:chExt cx="950" cy="596"/>
              </a:xfrm>
            </p:grpSpPr>
            <p:sp>
              <p:nvSpPr>
                <p:cNvPr id="37" name="Rectangle 67"/>
                <p:cNvSpPr>
                  <a:spLocks noChangeArrowheads="1"/>
                </p:cNvSpPr>
                <p:nvPr/>
              </p:nvSpPr>
              <p:spPr bwMode="auto">
                <a:xfrm>
                  <a:off x="43" y="0"/>
                  <a:ext cx="8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000" b="1"/>
                </a:p>
                <a:p>
                  <a:pPr algn="ctr">
                    <a:spcBef>
                      <a:spcPct val="0"/>
                    </a:spcBef>
                    <a:buFontTx/>
                    <a:buNone/>
                  </a:pPr>
                  <a:endParaRPr lang="zh-CN" altLang="zh-CN" sz="2000" b="1"/>
                </a:p>
              </p:txBody>
            </p:sp>
            <p:sp>
              <p:nvSpPr>
                <p:cNvPr id="38" name="Rectangle 68"/>
                <p:cNvSpPr>
                  <a:spLocks noChangeArrowheads="1"/>
                </p:cNvSpPr>
                <p:nvPr/>
              </p:nvSpPr>
              <p:spPr bwMode="auto">
                <a:xfrm>
                  <a:off x="0" y="0"/>
                  <a:ext cx="950" cy="596"/>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grpSp>
            <p:nvGrpSpPr>
              <p:cNvPr id="31" name="Group 69"/>
              <p:cNvGrpSpPr/>
              <p:nvPr/>
            </p:nvGrpSpPr>
            <p:grpSpPr bwMode="auto">
              <a:xfrm>
                <a:off x="2770" y="2230"/>
                <a:ext cx="763" cy="596"/>
                <a:chOff x="0" y="0"/>
                <a:chExt cx="763" cy="596"/>
              </a:xfrm>
            </p:grpSpPr>
            <p:sp>
              <p:nvSpPr>
                <p:cNvPr id="36" name="Rectangle 71"/>
                <p:cNvSpPr>
                  <a:spLocks noChangeArrowheads="1"/>
                </p:cNvSpPr>
                <p:nvPr/>
              </p:nvSpPr>
              <p:spPr bwMode="auto">
                <a:xfrm>
                  <a:off x="0" y="0"/>
                  <a:ext cx="763" cy="596"/>
                </a:xfrm>
                <a:prstGeom prst="rect">
                  <a:avLst/>
                </a:prstGeom>
                <a:noFill/>
                <a:ln w="7">
                  <a:solidFill>
                    <a:srgbClr val="A0A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5" name="Rectangle 70"/>
                <p:cNvSpPr>
                  <a:spLocks noChangeArrowheads="1"/>
                </p:cNvSpPr>
                <p:nvPr/>
              </p:nvSpPr>
              <p:spPr bwMode="auto">
                <a:xfrm>
                  <a:off x="43" y="0"/>
                  <a:ext cx="677"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zh-CN" sz="2000" b="1">
                    <a:latin typeface="宋体" panose="02010600030101010101" pitchFamily="2" charset="-122"/>
                    <a:sym typeface="Symbol" panose="05050102010706020507" pitchFamily="18" charset="2"/>
                  </a:endParaRPr>
                </a:p>
              </p:txBody>
            </p:sp>
          </p:grpSp>
          <p:grpSp>
            <p:nvGrpSpPr>
              <p:cNvPr id="32" name="Group 72"/>
              <p:cNvGrpSpPr/>
              <p:nvPr/>
            </p:nvGrpSpPr>
            <p:grpSpPr bwMode="auto">
              <a:xfrm>
                <a:off x="3533" y="2230"/>
                <a:ext cx="1022" cy="596"/>
                <a:chOff x="0" y="0"/>
                <a:chExt cx="1022" cy="596"/>
              </a:xfrm>
            </p:grpSpPr>
            <p:sp>
              <p:nvSpPr>
                <p:cNvPr id="34" name="Rectangle 74"/>
                <p:cNvSpPr>
                  <a:spLocks noChangeArrowheads="1"/>
                </p:cNvSpPr>
                <p:nvPr/>
              </p:nvSpPr>
              <p:spPr bwMode="auto">
                <a:xfrm>
                  <a:off x="0" y="0"/>
                  <a:ext cx="1022" cy="596"/>
                </a:xfrm>
                <a:prstGeom prst="rect">
                  <a:avLst/>
                </a:prstGeom>
                <a:noFill/>
                <a:ln w="28575">
                  <a:solidFill>
                    <a:srgbClr val="7030A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33" name="Rectangle 73"/>
                <p:cNvSpPr>
                  <a:spLocks noChangeArrowheads="1"/>
                </p:cNvSpPr>
                <p:nvPr/>
              </p:nvSpPr>
              <p:spPr bwMode="auto">
                <a:xfrm>
                  <a:off x="43" y="0"/>
                  <a:ext cx="9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endParaRPr lang="zh-CN" altLang="zh-CN" sz="2000" b="1"/>
                </a:p>
              </p:txBody>
            </p:sp>
          </p:grpSp>
        </p:grpSp>
      </p:grpSp>
      <p:pic>
        <p:nvPicPr>
          <p:cNvPr id="79" name="Picture 3" descr="BS00554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89583" y="295925"/>
            <a:ext cx="1179871" cy="102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文本框 79"/>
          <p:cNvSpPr txBox="1"/>
          <p:nvPr/>
        </p:nvSpPr>
        <p:spPr>
          <a:xfrm>
            <a:off x="1847792" y="5845213"/>
            <a:ext cx="1589175" cy="400110"/>
          </a:xfrm>
          <a:prstGeom prst="rect">
            <a:avLst/>
          </a:prstGeom>
          <a:noFill/>
        </p:spPr>
        <p:txBody>
          <a:bodyPr wrap="square" rtlCol="0">
            <a:spAutoFit/>
          </a:bodyPr>
          <a:lstStyle/>
          <a:p>
            <a:r>
              <a:rPr lang="zh-CN" altLang="en-US" sz="2000" b="1" dirty="0">
                <a:solidFill>
                  <a:srgbClr val="7030A0"/>
                </a:solidFill>
                <a:latin typeface="等线" panose="02010600030101010101" charset="-122"/>
                <a:ea typeface="等线" panose="02010600030101010101" charset="-122"/>
              </a:rPr>
              <a:t>三角形（</a:t>
            </a:r>
            <a:r>
              <a:rPr lang="zh-CN" altLang="en-US" sz="2000" b="1" dirty="0">
                <a:solidFill>
                  <a:srgbClr val="7030A0"/>
                </a:solidFill>
                <a:latin typeface="华文琥珀" panose="02010800040101010101" pitchFamily="2" charset="-122"/>
                <a:ea typeface="华文琥珀" panose="02010800040101010101" pitchFamily="2" charset="-122"/>
              </a:rPr>
              <a:t>△</a:t>
            </a:r>
            <a:r>
              <a:rPr lang="zh-CN" altLang="en-US" sz="2000" b="1" dirty="0">
                <a:solidFill>
                  <a:srgbClr val="7030A0"/>
                </a:solidFill>
                <a:latin typeface="等线" panose="02010600030101010101" charset="-122"/>
                <a:ea typeface="等线" panose="02010600030101010101" charset="-122"/>
              </a:rPr>
              <a:t>）</a:t>
            </a:r>
          </a:p>
        </p:txBody>
      </p:sp>
      <p:sp>
        <p:nvSpPr>
          <p:cNvPr id="81" name="Rectangle 49"/>
          <p:cNvSpPr>
            <a:spLocks noChangeArrowheads="1"/>
          </p:cNvSpPr>
          <p:nvPr/>
        </p:nvSpPr>
        <p:spPr bwMode="auto">
          <a:xfrm>
            <a:off x="3595685" y="5470916"/>
            <a:ext cx="1352754" cy="11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zh-CN" sz="2000" b="1" i="1" dirty="0">
                <a:solidFill>
                  <a:schemeClr val="accent2">
                    <a:lumMod val="50000"/>
                  </a:schemeClr>
                </a:solidFill>
              </a:rPr>
              <a:t>U</a:t>
            </a:r>
            <a:r>
              <a:rPr lang="zh-CN" altLang="zh-CN" sz="2000" b="1" baseline="-30000" dirty="0">
                <a:solidFill>
                  <a:schemeClr val="accent2">
                    <a:lumMod val="50000"/>
                  </a:schemeClr>
                </a:solidFill>
              </a:rPr>
              <a:t>L</a:t>
            </a:r>
            <a:r>
              <a:rPr lang="zh-CN" altLang="zh-CN" sz="2000" b="1" dirty="0">
                <a:solidFill>
                  <a:schemeClr val="accent2">
                    <a:lumMod val="50000"/>
                  </a:schemeClr>
                </a:solidFill>
              </a:rPr>
              <a:t>=</a:t>
            </a:r>
            <a:r>
              <a:rPr lang="zh-CN" altLang="en-US" sz="2000" b="1" dirty="0">
                <a:solidFill>
                  <a:schemeClr val="accent2">
                    <a:lumMod val="50000"/>
                  </a:schemeClr>
                </a:solidFill>
                <a:sym typeface="Symbol" panose="05050102010706020507" pitchFamily="18" charset="2"/>
              </a:rPr>
              <a:t> </a:t>
            </a:r>
            <a:r>
              <a:rPr lang="zh-CN" altLang="zh-CN" sz="2000" b="1" i="1" dirty="0">
                <a:solidFill>
                  <a:schemeClr val="accent2">
                    <a:lumMod val="50000"/>
                  </a:schemeClr>
                </a:solidFill>
              </a:rPr>
              <a:t>U</a:t>
            </a:r>
            <a:r>
              <a:rPr lang="zh-CN" altLang="zh-CN" sz="2000" b="1" baseline="-30000" dirty="0">
                <a:solidFill>
                  <a:schemeClr val="accent2">
                    <a:lumMod val="50000"/>
                  </a:schemeClr>
                </a:solidFill>
                <a:latin typeface="宋体" panose="02010600030101010101" pitchFamily="2" charset="-122"/>
                <a:sym typeface="Symbol" panose="05050102010706020507" pitchFamily="18" charset="2"/>
              </a:rPr>
              <a:t>P</a:t>
            </a:r>
            <a:endParaRPr lang="zh-CN" altLang="zh-CN" sz="2000" b="1" dirty="0">
              <a:solidFill>
                <a:schemeClr val="accent2">
                  <a:lumMod val="50000"/>
                </a:schemeClr>
              </a:solidFill>
              <a:latin typeface="宋体" panose="02010600030101010101" pitchFamily="2" charset="-122"/>
              <a:sym typeface="Symbol" panose="05050102010706020507" pitchFamily="18" charset="2"/>
            </a:endParaRPr>
          </a:p>
          <a:p>
            <a:pPr algn="ctr">
              <a:spcBef>
                <a:spcPct val="0"/>
              </a:spcBef>
              <a:buFontTx/>
              <a:buNone/>
            </a:pPr>
            <a:endParaRPr lang="zh-CN" altLang="zh-CN" sz="2000" b="1" dirty="0">
              <a:latin typeface="宋体" panose="02010600030101010101" pitchFamily="2" charset="-122"/>
              <a:sym typeface="Symbol" panose="05050102010706020507" pitchFamily="18" charset="2"/>
            </a:endParaRPr>
          </a:p>
        </p:txBody>
      </p:sp>
      <p:sp>
        <p:nvSpPr>
          <p:cNvPr id="82" name="Rectangle 49"/>
          <p:cNvSpPr>
            <a:spLocks noChangeArrowheads="1"/>
          </p:cNvSpPr>
          <p:nvPr/>
        </p:nvSpPr>
        <p:spPr bwMode="auto">
          <a:xfrm>
            <a:off x="5187966" y="5470916"/>
            <a:ext cx="1352754" cy="11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zh-CN" sz="2000" b="1" i="1" dirty="0">
                <a:solidFill>
                  <a:schemeClr val="accent2">
                    <a:lumMod val="50000"/>
                  </a:schemeClr>
                </a:solidFill>
              </a:rPr>
              <a:t>U</a:t>
            </a:r>
            <a:r>
              <a:rPr lang="zh-CN" altLang="zh-CN" sz="2000" b="1" baseline="-30000" dirty="0">
                <a:solidFill>
                  <a:schemeClr val="accent2">
                    <a:lumMod val="50000"/>
                  </a:schemeClr>
                </a:solidFill>
              </a:rPr>
              <a:t>L</a:t>
            </a:r>
            <a:r>
              <a:rPr lang="zh-CN" altLang="zh-CN" sz="2000" b="1" dirty="0">
                <a:solidFill>
                  <a:schemeClr val="accent2">
                    <a:lumMod val="50000"/>
                  </a:schemeClr>
                </a:solidFill>
              </a:rPr>
              <a:t>=</a:t>
            </a:r>
            <a:r>
              <a:rPr lang="zh-CN" altLang="en-US" sz="2000" b="1" dirty="0">
                <a:solidFill>
                  <a:schemeClr val="accent2">
                    <a:lumMod val="50000"/>
                  </a:schemeClr>
                </a:solidFill>
                <a:sym typeface="Symbol" panose="05050102010706020507" pitchFamily="18" charset="2"/>
              </a:rPr>
              <a:t> </a:t>
            </a:r>
            <a:r>
              <a:rPr lang="zh-CN" altLang="zh-CN" sz="2000" b="1" i="1" dirty="0">
                <a:solidFill>
                  <a:schemeClr val="accent2">
                    <a:lumMod val="50000"/>
                  </a:schemeClr>
                </a:solidFill>
              </a:rPr>
              <a:t>U</a:t>
            </a:r>
            <a:r>
              <a:rPr lang="zh-CN" altLang="zh-CN" sz="2000" b="1" baseline="-30000" dirty="0">
                <a:solidFill>
                  <a:schemeClr val="accent2">
                    <a:lumMod val="50000"/>
                  </a:schemeClr>
                </a:solidFill>
                <a:latin typeface="宋体" panose="02010600030101010101" pitchFamily="2" charset="-122"/>
                <a:sym typeface="Symbol" panose="05050102010706020507" pitchFamily="18" charset="2"/>
              </a:rPr>
              <a:t>P</a:t>
            </a:r>
            <a:endParaRPr lang="zh-CN" altLang="zh-CN" sz="2000" b="1" dirty="0">
              <a:solidFill>
                <a:schemeClr val="accent2">
                  <a:lumMod val="50000"/>
                </a:schemeClr>
              </a:solidFill>
              <a:latin typeface="宋体" panose="02010600030101010101" pitchFamily="2" charset="-122"/>
              <a:sym typeface="Symbol" panose="05050102010706020507" pitchFamily="18" charset="2"/>
            </a:endParaRPr>
          </a:p>
          <a:p>
            <a:pPr algn="ctr">
              <a:spcBef>
                <a:spcPct val="0"/>
              </a:spcBef>
              <a:buFontTx/>
              <a:buNone/>
            </a:pPr>
            <a:endParaRPr lang="zh-CN" altLang="zh-CN" sz="2000" b="1" dirty="0">
              <a:latin typeface="宋体" panose="02010600030101010101" pitchFamily="2" charset="-122"/>
              <a:sym typeface="Symbol" panose="05050102010706020507" pitchFamily="18" charset="2"/>
            </a:endParaRPr>
          </a:p>
        </p:txBody>
      </p:sp>
      <mc:AlternateContent xmlns:mc="http://schemas.openxmlformats.org/markup-compatibility/2006" xmlns:a14="http://schemas.microsoft.com/office/drawing/2010/main">
        <mc:Choice Requires="a14">
          <p:sp>
            <p:nvSpPr>
              <p:cNvPr id="83" name="Rectangle 49"/>
              <p:cNvSpPr>
                <a:spLocks noChangeArrowheads="1"/>
              </p:cNvSpPr>
              <p:nvPr/>
            </p:nvSpPr>
            <p:spPr bwMode="auto">
              <a:xfrm>
                <a:off x="6797860" y="5533821"/>
                <a:ext cx="1352754" cy="11385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en-US" altLang="zh-CN" sz="2000" b="1" i="1" dirty="0">
                    <a:solidFill>
                      <a:srgbClr val="0070C0"/>
                    </a:solidFill>
                  </a:rPr>
                  <a:t>I</a:t>
                </a:r>
                <a:r>
                  <a:rPr lang="zh-CN" altLang="zh-CN" sz="2000" b="1" baseline="-30000" dirty="0">
                    <a:solidFill>
                      <a:srgbClr val="0070C0"/>
                    </a:solidFill>
                  </a:rPr>
                  <a:t>L</a:t>
                </a:r>
                <a:r>
                  <a:rPr lang="zh-CN" altLang="zh-CN" sz="2000" b="1" dirty="0">
                    <a:solidFill>
                      <a:srgbClr val="0070C0"/>
                    </a:solidFill>
                  </a:rPr>
                  <a:t>=</a:t>
                </a:r>
                <a:r>
                  <a:rPr lang="zh-CN" altLang="en-US" sz="2000" b="1" dirty="0">
                    <a:solidFill>
                      <a:srgbClr val="0070C0"/>
                    </a:solidFill>
                    <a:sym typeface="Symbol" panose="05050102010706020507" pitchFamily="18" charset="2"/>
                  </a:rPr>
                  <a:t> </a:t>
                </a:r>
                <a14:m>
                  <m:oMath xmlns:m="http://schemas.openxmlformats.org/officeDocument/2006/math">
                    <m:rad>
                      <m:radPr>
                        <m:degHide m:val="on"/>
                        <m:ctrlPr>
                          <a:rPr lang="zh-CN" altLang="en-US" sz="2000" b="1" i="1" dirty="0">
                            <a:solidFill>
                              <a:srgbClr val="0070C0"/>
                            </a:solidFill>
                            <a:latin typeface="Cambria Math" panose="02040503050406030204" pitchFamily="18" charset="0"/>
                            <a:sym typeface="Symbol" panose="05050102010706020507" pitchFamily="18" charset="2"/>
                          </a:rPr>
                        </m:ctrlPr>
                      </m:radPr>
                      <m:deg/>
                      <m:e>
                        <m:r>
                          <a:rPr lang="en-US" altLang="zh-CN" sz="2000" b="1" i="1" dirty="0">
                            <a:solidFill>
                              <a:srgbClr val="0070C0"/>
                            </a:solidFill>
                            <a:latin typeface="Cambria Math" panose="02040503050406030204" pitchFamily="18" charset="0"/>
                            <a:sym typeface="Symbol" panose="05050102010706020507" pitchFamily="18" charset="2"/>
                          </a:rPr>
                          <m:t>𝟑</m:t>
                        </m:r>
                      </m:e>
                    </m:rad>
                    <m:r>
                      <a:rPr lang="en-US" altLang="zh-CN" sz="2000" b="1" i="1" dirty="0">
                        <a:solidFill>
                          <a:srgbClr val="0070C0"/>
                        </a:solidFill>
                        <a:latin typeface="Cambria Math" panose="02040503050406030204" pitchFamily="18" charset="0"/>
                        <a:sym typeface="Symbol" panose="05050102010706020507" pitchFamily="18" charset="2"/>
                      </a:rPr>
                      <m:t> </m:t>
                    </m:r>
                  </m:oMath>
                </a14:m>
                <a:r>
                  <a:rPr lang="en-US" altLang="zh-CN" sz="2000" b="1" i="1" dirty="0">
                    <a:solidFill>
                      <a:srgbClr val="0070C0"/>
                    </a:solidFill>
                  </a:rPr>
                  <a:t>I</a:t>
                </a:r>
                <a:r>
                  <a:rPr lang="zh-CN" altLang="zh-CN" sz="2000" b="1" baseline="-30000" dirty="0">
                    <a:solidFill>
                      <a:srgbClr val="0070C0"/>
                    </a:solidFill>
                    <a:latin typeface="宋体" panose="02010600030101010101" pitchFamily="2" charset="-122"/>
                    <a:sym typeface="Symbol" panose="05050102010706020507" pitchFamily="18" charset="2"/>
                  </a:rPr>
                  <a:t>P</a:t>
                </a:r>
                <a:endParaRPr lang="zh-CN" altLang="zh-CN" sz="2000" b="1" dirty="0">
                  <a:solidFill>
                    <a:srgbClr val="0070C0"/>
                  </a:solidFill>
                  <a:latin typeface="宋体" panose="02010600030101010101" pitchFamily="2" charset="-122"/>
                  <a:sym typeface="Symbol" panose="05050102010706020507" pitchFamily="18" charset="2"/>
                </a:endParaRPr>
              </a:p>
              <a:p>
                <a:pPr algn="ctr">
                  <a:spcBef>
                    <a:spcPct val="0"/>
                  </a:spcBef>
                  <a:buFontTx/>
                  <a:buNone/>
                </a:pPr>
                <a:endParaRPr lang="zh-CN" altLang="zh-CN" sz="2000" b="1" dirty="0">
                  <a:latin typeface="宋体" panose="02010600030101010101" pitchFamily="2" charset="-122"/>
                  <a:sym typeface="Symbol" panose="05050102010706020507" pitchFamily="18" charset="2"/>
                </a:endParaRPr>
              </a:p>
            </p:txBody>
          </p:sp>
        </mc:Choice>
        <mc:Fallback xmlns="">
          <p:sp>
            <p:nvSpPr>
              <p:cNvPr id="83" name="Rectangle 49"/>
              <p:cNvSpPr>
                <a:spLocks noRot="1" noChangeAspect="1" noMove="1" noResize="1" noEditPoints="1" noAdjustHandles="1" noChangeArrowheads="1" noChangeShapeType="1" noTextEdit="1"/>
              </p:cNvSpPr>
              <p:nvPr/>
            </p:nvSpPr>
            <p:spPr bwMode="auto">
              <a:xfrm>
                <a:off x="6797860" y="5533821"/>
                <a:ext cx="1352754" cy="1138587"/>
              </a:xfrm>
              <a:prstGeom prst="rect">
                <a:avLst/>
              </a:prstGeom>
              <a:blipFill rotWithShape="1">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84" name="矩形 83"/>
          <p:cNvSpPr/>
          <p:nvPr/>
        </p:nvSpPr>
        <p:spPr>
          <a:xfrm>
            <a:off x="8386314" y="5973645"/>
            <a:ext cx="1569660" cy="369332"/>
          </a:xfrm>
          <a:prstGeom prst="rect">
            <a:avLst/>
          </a:prstGeom>
        </p:spPr>
        <p:txBody>
          <a:bodyPr wrap="none">
            <a:spAutoFit/>
          </a:bodyPr>
          <a:lstStyle/>
          <a:p>
            <a:pPr algn="just">
              <a:spcBef>
                <a:spcPct val="0"/>
              </a:spcBef>
              <a:buFontTx/>
              <a:buNone/>
            </a:pPr>
            <a:r>
              <a:rPr lang="zh-CN" altLang="en-US" b="1" dirty="0">
                <a:solidFill>
                  <a:srgbClr val="0070C0"/>
                </a:solidFill>
                <a:latin typeface="等线" panose="02010600030101010101" charset="-122"/>
                <a:ea typeface="等线" panose="02010600030101010101" charset="-122"/>
              </a:rPr>
              <a:t>线</a:t>
            </a:r>
            <a:r>
              <a:rPr lang="zh-CN" altLang="zh-CN" b="1" dirty="0">
                <a:solidFill>
                  <a:srgbClr val="0070C0"/>
                </a:solidFill>
                <a:latin typeface="等线" panose="02010600030101010101" charset="-122"/>
                <a:ea typeface="等线" panose="02010600030101010101" charset="-122"/>
              </a:rPr>
              <a:t>电流不对称</a:t>
            </a:r>
            <a:endParaRPr lang="en-US" altLang="zh-CN" b="1" dirty="0">
              <a:solidFill>
                <a:srgbClr val="0070C0"/>
              </a:solidFill>
              <a:latin typeface="等线" panose="02010600030101010101" charset="-122"/>
              <a:ea typeface="等线" panose="02010600030101010101" charset="-122"/>
            </a:endParaRPr>
          </a:p>
        </p:txBody>
      </p:sp>
      <p:sp>
        <p:nvSpPr>
          <p:cNvPr id="85" name="矩形 84"/>
          <p:cNvSpPr/>
          <p:nvPr/>
        </p:nvSpPr>
        <p:spPr>
          <a:xfrm>
            <a:off x="8405430" y="5683909"/>
            <a:ext cx="1569660" cy="369332"/>
          </a:xfrm>
          <a:prstGeom prst="rect">
            <a:avLst/>
          </a:prstGeom>
        </p:spPr>
        <p:txBody>
          <a:bodyPr wrap="none">
            <a:spAutoFit/>
          </a:bodyPr>
          <a:lstStyle/>
          <a:p>
            <a:pPr algn="just">
              <a:spcBef>
                <a:spcPct val="0"/>
              </a:spcBef>
              <a:buFontTx/>
              <a:buNone/>
            </a:pPr>
            <a:r>
              <a:rPr lang="zh-CN" altLang="en-US" b="1" dirty="0">
                <a:solidFill>
                  <a:srgbClr val="0070C0"/>
                </a:solidFill>
                <a:latin typeface="等线" panose="02010600030101010101" charset="-122"/>
                <a:ea typeface="等线" panose="02010600030101010101" charset="-122"/>
              </a:rPr>
              <a:t>相</a:t>
            </a:r>
            <a:r>
              <a:rPr lang="zh-CN" altLang="zh-CN" b="1" dirty="0">
                <a:solidFill>
                  <a:srgbClr val="0070C0"/>
                </a:solidFill>
                <a:latin typeface="等线" panose="02010600030101010101" charset="-122"/>
                <a:ea typeface="等线" panose="02010600030101010101" charset="-122"/>
              </a:rPr>
              <a:t>电流不对称</a:t>
            </a:r>
            <a:endParaRPr lang="en-US" altLang="zh-CN" b="1" dirty="0">
              <a:solidFill>
                <a:srgbClr val="0070C0"/>
              </a:solidFill>
              <a:latin typeface="等线" panose="02010600030101010101" charset="-122"/>
              <a:ea typeface="等线" panose="0201060003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435063AF-4828-4509-A510-9A5FFA849951}" type="slidenum">
              <a:rPr lang="zh-CN" altLang="en-US" smtClean="0"/>
              <a:t>32</a:t>
            </a:fld>
            <a:endParaRPr lang="zh-CN" altLang="en-US"/>
          </a:p>
        </p:txBody>
      </p:sp>
      <p:sp>
        <p:nvSpPr>
          <p:cNvPr id="3" name="Rectangle 4"/>
          <p:cNvSpPr>
            <a:spLocks noChangeArrowheads="1"/>
          </p:cNvSpPr>
          <p:nvPr/>
        </p:nvSpPr>
        <p:spPr bwMode="auto">
          <a:xfrm>
            <a:off x="2009575" y="1655632"/>
            <a:ext cx="7286625" cy="1143000"/>
          </a:xfrm>
          <a:prstGeom prst="rect">
            <a:avLst/>
          </a:prstGeom>
          <a:noFill/>
          <a:ln w="9525">
            <a:noFill/>
            <a:miter lim="800000"/>
          </a:ln>
          <a:effectLst/>
        </p:spPr>
        <p:txBody>
          <a:bodyPr anchor="ctr"/>
          <a:lstStyle/>
          <a:p>
            <a:pPr algn="ctr">
              <a:defRPr/>
            </a:pPr>
            <a:r>
              <a:rPr lang="en-US" altLang="zh-CN" sz="4800" b="1" dirty="0">
                <a:solidFill>
                  <a:schemeClr val="accent5">
                    <a:lumMod val="75000"/>
                  </a:schemeClr>
                </a:solidFill>
                <a:latin typeface="微软雅黑" panose="020B0503020204020204" pitchFamily="34" charset="-122"/>
                <a:ea typeface="微软雅黑" panose="020B0503020204020204" pitchFamily="34" charset="-122"/>
              </a:rPr>
              <a:t>3-4  </a:t>
            </a:r>
            <a:r>
              <a:rPr lang="zh-CN" altLang="en-US" sz="4800" b="1" dirty="0">
                <a:solidFill>
                  <a:schemeClr val="accent5">
                    <a:lumMod val="75000"/>
                  </a:schemeClr>
                </a:solidFill>
                <a:latin typeface="Times New Roman" panose="02020603050405020304" pitchFamily="18" charset="0"/>
                <a:ea typeface="微软雅黑" panose="020B0503020204020204" pitchFamily="34" charset="-122"/>
                <a:cs typeface="Times New Roman" panose="02020603050405020304" pitchFamily="18" charset="0"/>
              </a:rPr>
              <a:t>三相电路的功率</a:t>
            </a:r>
          </a:p>
        </p:txBody>
      </p:sp>
      <p:pic>
        <p:nvPicPr>
          <p:cNvPr id="4" name="图片 3"/>
          <p:cNvPicPr>
            <a:picLocks noChangeAspect="1"/>
          </p:cNvPicPr>
          <p:nvPr/>
        </p:nvPicPr>
        <p:blipFill>
          <a:blip r:embed="rId2"/>
          <a:stretch>
            <a:fillRect/>
          </a:stretch>
        </p:blipFill>
        <p:spPr>
          <a:xfrm>
            <a:off x="4321278" y="2798632"/>
            <a:ext cx="3569110" cy="2466543"/>
          </a:xfrm>
          <a:prstGeom prst="rect">
            <a:avLst/>
          </a:prstGeom>
          <a:solidFill>
            <a:srgbClr val="FFFFFF">
              <a:shade val="85000"/>
            </a:srgbClr>
          </a:solidFill>
          <a:ln w="88900" cap="sq">
            <a:solidFill>
              <a:schemeClr val="accent1">
                <a:lumMod val="60000"/>
                <a:lumOff val="40000"/>
              </a:schemeClr>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txBox="1">
            <a:spLocks noGrp="1" noChangeArrowheads="1"/>
          </p:cNvSpPr>
          <p:nvPr/>
        </p:nvSpPr>
        <p:spPr bwMode="auto">
          <a:xfrm>
            <a:off x="10287000" y="6513871"/>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C18EA8B0-BAD4-4F6C-8C0E-0CA0F9E3A78B}" type="slidenum">
              <a:rPr lang="en-US" altLang="zh-CN" sz="1400"/>
              <a:t>33</a:t>
            </a:fld>
            <a:endParaRPr lang="en-US" altLang="zh-CN" sz="1400"/>
          </a:p>
        </p:txBody>
      </p:sp>
      <p:sp>
        <p:nvSpPr>
          <p:cNvPr id="3075" name="Text Box 3"/>
          <p:cNvSpPr txBox="1">
            <a:spLocks noChangeArrowheads="1"/>
          </p:cNvSpPr>
          <p:nvPr/>
        </p:nvSpPr>
        <p:spPr bwMode="auto">
          <a:xfrm>
            <a:off x="927512" y="570466"/>
            <a:ext cx="70513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t>一、对称三相电路的平均功率</a:t>
            </a:r>
            <a:r>
              <a:rPr lang="en-US" altLang="zh-CN" sz="2800" dirty="0"/>
              <a:t>(</a:t>
            </a:r>
            <a:r>
              <a:rPr lang="zh-CN" altLang="en-US" sz="2800" dirty="0"/>
              <a:t>有功功率</a:t>
            </a:r>
            <a:r>
              <a:rPr lang="en-US" altLang="zh-CN" sz="2800" dirty="0"/>
              <a:t>)</a:t>
            </a:r>
            <a:r>
              <a:rPr lang="en-US" altLang="zh-CN" sz="2800" i="1" dirty="0"/>
              <a:t>P</a:t>
            </a:r>
            <a:endParaRPr lang="en-US" altLang="zh-CN" sz="2800" dirty="0"/>
          </a:p>
        </p:txBody>
      </p:sp>
      <p:sp>
        <p:nvSpPr>
          <p:cNvPr id="3078" name="Text Box 14"/>
          <p:cNvSpPr txBox="1">
            <a:spLocks noChangeArrowheads="1"/>
          </p:cNvSpPr>
          <p:nvPr/>
        </p:nvSpPr>
        <p:spPr bwMode="auto">
          <a:xfrm>
            <a:off x="7081054" y="1852260"/>
            <a:ext cx="4583930" cy="461665"/>
          </a:xfrm>
          <a:prstGeom prst="rect">
            <a:avLst/>
          </a:prstGeom>
          <a:solidFill>
            <a:srgbClr val="FFCCCC"/>
          </a:solidFill>
          <a:ln w="28575" cmpd="sng">
            <a:solidFill>
              <a:srgbClr val="FF0000"/>
            </a:solidFill>
            <a:miter lim="800000"/>
          </a:ln>
          <a:effectLst>
            <a:outerShdw blurRad="50800" dist="38100" dir="2700000" algn="tl" rotWithShape="0">
              <a:prstClr val="black">
                <a:alpha val="40000"/>
              </a:prstClr>
            </a:outerShdw>
          </a:effec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ts val="1200"/>
              </a:spcBef>
            </a:pPr>
            <a:r>
              <a:rPr lang="zh-CN" altLang="en-US" dirty="0"/>
              <a:t>三相总有功功率：</a:t>
            </a:r>
            <a:r>
              <a:rPr lang="en-US" altLang="zh-CN" i="1" dirty="0"/>
              <a:t>P</a:t>
            </a:r>
            <a:r>
              <a:rPr lang="en-US" altLang="zh-CN" dirty="0"/>
              <a:t>=3</a:t>
            </a:r>
            <a:r>
              <a:rPr lang="en-US" altLang="zh-CN" i="1" dirty="0"/>
              <a:t>U</a:t>
            </a:r>
            <a:r>
              <a:rPr lang="en-US" altLang="zh-CN" baseline="-25000" dirty="0"/>
              <a:t>p</a:t>
            </a:r>
            <a:r>
              <a:rPr lang="en-US" altLang="zh-CN" i="1" dirty="0"/>
              <a:t>I</a:t>
            </a:r>
            <a:r>
              <a:rPr lang="en-US" altLang="zh-CN" baseline="-25000" dirty="0"/>
              <a:t>p</a:t>
            </a:r>
            <a:r>
              <a:rPr lang="en-US" altLang="zh-CN" dirty="0"/>
              <a:t>cos</a:t>
            </a:r>
            <a:r>
              <a:rPr lang="en-US" altLang="zh-CN" i="1" dirty="0">
                <a:sym typeface="Symbol" panose="05050102010706020507" pitchFamily="18" charset="2"/>
              </a:rPr>
              <a:t> </a:t>
            </a:r>
            <a:endParaRPr lang="en-US" altLang="zh-CN" dirty="0">
              <a:sym typeface="Symbol" panose="05050102010706020507" pitchFamily="18" charset="2"/>
            </a:endParaRPr>
          </a:p>
        </p:txBody>
      </p:sp>
      <p:graphicFrame>
        <p:nvGraphicFramePr>
          <p:cNvPr id="3083" name="Object 11"/>
          <p:cNvGraphicFramePr>
            <a:graphicFrameLocks noChangeAspect="1"/>
          </p:cNvGraphicFramePr>
          <p:nvPr/>
        </p:nvGraphicFramePr>
        <p:xfrm>
          <a:off x="8123763" y="579228"/>
          <a:ext cx="3588544" cy="562092"/>
        </p:xfrm>
        <a:graphic>
          <a:graphicData uri="http://schemas.openxmlformats.org/presentationml/2006/ole">
            <mc:AlternateContent xmlns:mc="http://schemas.openxmlformats.org/markup-compatibility/2006">
              <mc:Choice xmlns:v="urn:schemas-microsoft-com:vml" Requires="v">
                <p:oleObj spid="_x0000_s149044" name="公式" r:id="rId3" imgW="40843200" imgH="6705600" progId="Equation.3">
                  <p:embed/>
                </p:oleObj>
              </mc:Choice>
              <mc:Fallback>
                <p:oleObj name="公式" r:id="rId3" imgW="40843200" imgH="6705600" progId="Equation.3">
                  <p:embed/>
                  <p:pic>
                    <p:nvPicPr>
                      <p:cNvPr id="0" name="Object 11"/>
                      <p:cNvPicPr>
                        <a:picLocks noChangeAspect="1" noChangeArrowheads="1"/>
                      </p:cNvPicPr>
                      <p:nvPr/>
                    </p:nvPicPr>
                    <p:blipFill>
                      <a:blip r:embed="rId4"/>
                      <a:srcRect/>
                      <a:stretch>
                        <a:fillRect/>
                      </a:stretch>
                    </p:blipFill>
                    <p:spPr bwMode="auto">
                      <a:xfrm>
                        <a:off x="8123763" y="579228"/>
                        <a:ext cx="3588544" cy="562092"/>
                      </a:xfrm>
                      <a:prstGeom prst="rect">
                        <a:avLst/>
                      </a:prstGeom>
                      <a:noFill/>
                      <a:ln>
                        <a:solidFill>
                          <a:srgbClr val="FF0000"/>
                        </a:solidFill>
                      </a:ln>
                      <a:effectLst/>
                    </p:spPr>
                  </p:pic>
                </p:oleObj>
              </mc:Fallback>
            </mc:AlternateContent>
          </a:graphicData>
        </a:graphic>
      </p:graphicFrame>
      <p:sp>
        <p:nvSpPr>
          <p:cNvPr id="13" name="文本框 12"/>
          <p:cNvSpPr txBox="1"/>
          <p:nvPr/>
        </p:nvSpPr>
        <p:spPr>
          <a:xfrm>
            <a:off x="3580732" y="44245"/>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3-4 </a:t>
            </a:r>
            <a:r>
              <a:rPr lang="zh-CN" altLang="en-US" sz="2800" b="1" u="sng" dirty="0">
                <a:latin typeface="黑体" panose="02010609060101010101" pitchFamily="49" charset="-122"/>
                <a:ea typeface="黑体" panose="02010609060101010101" pitchFamily="49" charset="-122"/>
              </a:rPr>
              <a:t>三相电路的功率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2" name="右箭头 1"/>
          <p:cNvSpPr/>
          <p:nvPr/>
        </p:nvSpPr>
        <p:spPr>
          <a:xfrm>
            <a:off x="4890065" y="1879199"/>
            <a:ext cx="1785541" cy="648000"/>
          </a:xfrm>
          <a:prstGeom prst="rightArrow">
            <a:avLst/>
          </a:prstGeom>
          <a:solidFill>
            <a:srgbClr val="FFCD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2060"/>
                </a:solidFill>
              </a:rPr>
              <a:t>对称负载</a:t>
            </a:r>
            <a:r>
              <a:rPr lang="en-US" altLang="zh-CN" b="1" dirty="0">
                <a:solidFill>
                  <a:srgbClr val="002060"/>
                </a:solidFill>
              </a:rPr>
              <a:t> </a:t>
            </a:r>
            <a:r>
              <a:rPr lang="zh-CN" altLang="en-US" b="1" dirty="0">
                <a:solidFill>
                  <a:srgbClr val="002060"/>
                </a:solidFill>
                <a:latin typeface="楷体" panose="02010609060101010101" pitchFamily="49" charset="-122"/>
                <a:ea typeface="楷体" panose="02010609060101010101" pitchFamily="49" charset="-122"/>
              </a:rPr>
              <a:t>：</a:t>
            </a:r>
            <a:endParaRPr lang="zh-CN" altLang="en-US" dirty="0">
              <a:solidFill>
                <a:srgbClr val="002060"/>
              </a:solidFill>
              <a:latin typeface="楷体" panose="02010609060101010101" pitchFamily="49" charset="-122"/>
              <a:ea typeface="楷体" panose="02010609060101010101" pitchFamily="49" charset="-122"/>
            </a:endParaRPr>
          </a:p>
        </p:txBody>
      </p:sp>
      <p:graphicFrame>
        <p:nvGraphicFramePr>
          <p:cNvPr id="3079" name="Object 7"/>
          <p:cNvGraphicFramePr>
            <a:graphicFrameLocks noChangeAspect="1"/>
          </p:cNvGraphicFramePr>
          <p:nvPr/>
        </p:nvGraphicFramePr>
        <p:xfrm>
          <a:off x="576828" y="3793186"/>
          <a:ext cx="4313237" cy="542925"/>
        </p:xfrm>
        <a:graphic>
          <a:graphicData uri="http://schemas.openxmlformats.org/presentationml/2006/ole">
            <mc:AlternateContent xmlns:mc="http://schemas.openxmlformats.org/markup-compatibility/2006">
              <mc:Choice xmlns:v="urn:schemas-microsoft-com:vml" Requires="v">
                <p:oleObj spid="_x0000_s149045" name="公式" r:id="rId5" imgW="49377600" imgH="6096000" progId="Equation.3">
                  <p:embed/>
                </p:oleObj>
              </mc:Choice>
              <mc:Fallback>
                <p:oleObj name="公式" r:id="rId5" imgW="49377600" imgH="6096000" progId="Equation.3">
                  <p:embed/>
                  <p:pic>
                    <p:nvPicPr>
                      <p:cNvPr id="0" name="Object 7"/>
                      <p:cNvPicPr>
                        <a:picLocks noChangeAspect="1" noChangeArrowheads="1"/>
                      </p:cNvPicPr>
                      <p:nvPr/>
                    </p:nvPicPr>
                    <p:blipFill>
                      <a:blip r:embed="rId6"/>
                      <a:srcRect/>
                      <a:stretch>
                        <a:fillRect/>
                      </a:stretch>
                    </p:blipFill>
                    <p:spPr bwMode="auto">
                      <a:xfrm>
                        <a:off x="576828" y="3793186"/>
                        <a:ext cx="4313237" cy="542925"/>
                      </a:xfrm>
                      <a:prstGeom prst="rect">
                        <a:avLst/>
                      </a:prstGeom>
                      <a:noFill/>
                      <a:ln>
                        <a:noFill/>
                      </a:ln>
                      <a:effectLst/>
                    </p:spPr>
                  </p:pic>
                </p:oleObj>
              </mc:Fallback>
            </mc:AlternateContent>
          </a:graphicData>
        </a:graphic>
      </p:graphicFrame>
      <p:graphicFrame>
        <p:nvGraphicFramePr>
          <p:cNvPr id="3080" name="Object 8"/>
          <p:cNvGraphicFramePr>
            <a:graphicFrameLocks noChangeAspect="1"/>
          </p:cNvGraphicFramePr>
          <p:nvPr/>
        </p:nvGraphicFramePr>
        <p:xfrm>
          <a:off x="254895" y="4319402"/>
          <a:ext cx="5363601" cy="830387"/>
        </p:xfrm>
        <a:graphic>
          <a:graphicData uri="http://schemas.openxmlformats.org/presentationml/2006/ole">
            <mc:AlternateContent xmlns:mc="http://schemas.openxmlformats.org/markup-compatibility/2006">
              <mc:Choice xmlns:v="urn:schemas-microsoft-com:vml" Requires="v">
                <p:oleObj spid="_x0000_s149046" name="公式" r:id="rId7" imgW="61264800" imgH="10668000" progId="Equation.3">
                  <p:embed/>
                </p:oleObj>
              </mc:Choice>
              <mc:Fallback>
                <p:oleObj name="公式" r:id="rId7" imgW="61264800" imgH="10668000" progId="Equation.3">
                  <p:embed/>
                  <p:pic>
                    <p:nvPicPr>
                      <p:cNvPr id="0" name="Object 8"/>
                      <p:cNvPicPr>
                        <a:picLocks noChangeAspect="1" noChangeArrowheads="1"/>
                      </p:cNvPicPr>
                      <p:nvPr/>
                    </p:nvPicPr>
                    <p:blipFill>
                      <a:blip r:embed="rId8"/>
                      <a:srcRect/>
                      <a:stretch>
                        <a:fillRect/>
                      </a:stretch>
                    </p:blipFill>
                    <p:spPr bwMode="auto">
                      <a:xfrm>
                        <a:off x="254895" y="4319402"/>
                        <a:ext cx="5363601" cy="830387"/>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a:outerShdw dist="35921" dir="2700000" algn="ctr" rotWithShape="0">
                          <a:srgbClr val="808080"/>
                        </a:outerShdw>
                      </a:effectLst>
                    </p:spPr>
                  </p:pic>
                </p:oleObj>
              </mc:Fallback>
            </mc:AlternateContent>
          </a:graphicData>
        </a:graphic>
      </p:graphicFrame>
      <p:graphicFrame>
        <p:nvGraphicFramePr>
          <p:cNvPr id="3082" name="Object 10"/>
          <p:cNvGraphicFramePr>
            <a:graphicFrameLocks noChangeAspect="1"/>
          </p:cNvGraphicFramePr>
          <p:nvPr/>
        </p:nvGraphicFramePr>
        <p:xfrm>
          <a:off x="260915" y="5868758"/>
          <a:ext cx="5357581" cy="770275"/>
        </p:xfrm>
        <a:graphic>
          <a:graphicData uri="http://schemas.openxmlformats.org/presentationml/2006/ole">
            <mc:AlternateContent xmlns:mc="http://schemas.openxmlformats.org/markup-compatibility/2006">
              <mc:Choice xmlns:v="urn:schemas-microsoft-com:vml" Requires="v">
                <p:oleObj spid="_x0000_s149047" name="公式" r:id="rId9" imgW="61874400" imgH="10668000" progId="Equation.3">
                  <p:embed/>
                </p:oleObj>
              </mc:Choice>
              <mc:Fallback>
                <p:oleObj name="公式" r:id="rId9" imgW="61874400" imgH="10668000" progId="Equation.3">
                  <p:embed/>
                  <p:pic>
                    <p:nvPicPr>
                      <p:cNvPr id="0" name="Object 10"/>
                      <p:cNvPicPr>
                        <a:picLocks noChangeAspect="1" noChangeArrowheads="1"/>
                      </p:cNvPicPr>
                      <p:nvPr/>
                    </p:nvPicPr>
                    <p:blipFill>
                      <a:blip r:embed="rId10"/>
                      <a:srcRect/>
                      <a:stretch>
                        <a:fillRect/>
                      </a:stretch>
                    </p:blipFill>
                    <p:spPr bwMode="auto">
                      <a:xfrm>
                        <a:off x="260915" y="5868758"/>
                        <a:ext cx="5357581" cy="77027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noFill/>
                      </a:ln>
                      <a:effectLst>
                        <a:outerShdw dist="35921" dir="2700000" algn="ctr" rotWithShape="0">
                          <a:srgbClr val="808080"/>
                        </a:outerShdw>
                      </a:effectLst>
                    </p:spPr>
                  </p:pic>
                </p:oleObj>
              </mc:Fallback>
            </mc:AlternateContent>
          </a:graphicData>
        </a:graphic>
      </p:graphicFrame>
      <p:graphicFrame>
        <p:nvGraphicFramePr>
          <p:cNvPr id="3084" name="Object 12"/>
          <p:cNvGraphicFramePr>
            <a:graphicFrameLocks noChangeAspect="1"/>
          </p:cNvGraphicFramePr>
          <p:nvPr/>
        </p:nvGraphicFramePr>
        <p:xfrm>
          <a:off x="6104640" y="5157074"/>
          <a:ext cx="5684838" cy="568325"/>
        </p:xfrm>
        <a:graphic>
          <a:graphicData uri="http://schemas.openxmlformats.org/presentationml/2006/ole">
            <mc:AlternateContent xmlns:mc="http://schemas.openxmlformats.org/markup-compatibility/2006">
              <mc:Choice xmlns:v="urn:schemas-microsoft-com:vml" Requires="v">
                <p:oleObj spid="_x0000_s149048" name="公式" r:id="rId11" imgW="59131200" imgH="6096000" progId="Equation.3">
                  <p:embed/>
                </p:oleObj>
              </mc:Choice>
              <mc:Fallback>
                <p:oleObj name="公式" r:id="rId11" imgW="59131200" imgH="6096000" progId="Equation.3">
                  <p:embed/>
                  <p:pic>
                    <p:nvPicPr>
                      <p:cNvPr id="0" name="Object 12"/>
                      <p:cNvPicPr>
                        <a:picLocks noChangeAspect="1" noChangeArrowheads="1"/>
                      </p:cNvPicPr>
                      <p:nvPr/>
                    </p:nvPicPr>
                    <p:blipFill>
                      <a:blip r:embed="rId12"/>
                      <a:srcRect/>
                      <a:stretch>
                        <a:fillRect/>
                      </a:stretch>
                    </p:blipFill>
                    <p:spPr bwMode="auto">
                      <a:xfrm>
                        <a:off x="6104640" y="5157074"/>
                        <a:ext cx="5684838" cy="568325"/>
                      </a:xfrm>
                      <a:prstGeom prst="rect">
                        <a:avLst/>
                      </a:prstGeom>
                      <a:solidFill>
                        <a:schemeClr val="accent1">
                          <a:lumMod val="40000"/>
                          <a:lumOff val="60000"/>
                        </a:schemeClr>
                      </a:solidFill>
                      <a:ln w="28575" cmpd="sng">
                        <a:solidFill>
                          <a:srgbClr val="0070C0"/>
                        </a:solidFill>
                        <a:miter lim="800000"/>
                        <a:headEnd/>
                        <a:tailEnd/>
                      </a:ln>
                      <a:effectLst>
                        <a:outerShdw dist="35921" dir="2700000" algn="ctr" rotWithShape="0">
                          <a:srgbClr val="808080"/>
                        </a:outerShdw>
                      </a:effectLst>
                    </p:spPr>
                  </p:pic>
                </p:oleObj>
              </mc:Fallback>
            </mc:AlternateContent>
          </a:graphicData>
        </a:graphic>
      </p:graphicFrame>
      <p:sp>
        <p:nvSpPr>
          <p:cNvPr id="14" name="AutoShape 88"/>
          <p:cNvSpPr/>
          <p:nvPr/>
        </p:nvSpPr>
        <p:spPr bwMode="auto">
          <a:xfrm rot="10846558" flipH="1">
            <a:off x="5729617" y="4601337"/>
            <a:ext cx="263902" cy="1815872"/>
          </a:xfrm>
          <a:prstGeom prst="rightBrace">
            <a:avLst>
              <a:gd name="adj1" fmla="val 110681"/>
              <a:gd name="adj2" fmla="val 50000"/>
            </a:avLst>
          </a:pr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sz="1600">
              <a:latin typeface="Times New Roman" panose="02020603050405020304" pitchFamily="18" charset="0"/>
            </a:endParaRPr>
          </a:p>
        </p:txBody>
      </p:sp>
      <p:graphicFrame>
        <p:nvGraphicFramePr>
          <p:cNvPr id="16" name="Object 7"/>
          <p:cNvGraphicFramePr>
            <a:graphicFrameLocks noChangeAspect="1"/>
          </p:cNvGraphicFramePr>
          <p:nvPr/>
        </p:nvGraphicFramePr>
        <p:xfrm>
          <a:off x="475228" y="5234636"/>
          <a:ext cx="4284662" cy="549275"/>
        </p:xfrm>
        <a:graphic>
          <a:graphicData uri="http://schemas.openxmlformats.org/presentationml/2006/ole">
            <mc:AlternateContent xmlns:mc="http://schemas.openxmlformats.org/markup-compatibility/2006">
              <mc:Choice xmlns:v="urn:schemas-microsoft-com:vml" Requires="v">
                <p:oleObj spid="_x0000_s149049" name="公式" r:id="rId13" imgW="49072800" imgH="6096000" progId="Equation.3">
                  <p:embed/>
                </p:oleObj>
              </mc:Choice>
              <mc:Fallback>
                <p:oleObj name="公式" r:id="rId13" imgW="49072800" imgH="6096000" progId="Equation.3">
                  <p:embed/>
                  <p:pic>
                    <p:nvPicPr>
                      <p:cNvPr id="0" name="Object 7"/>
                      <p:cNvPicPr>
                        <a:picLocks noChangeAspect="1" noChangeArrowheads="1"/>
                      </p:cNvPicPr>
                      <p:nvPr/>
                    </p:nvPicPr>
                    <p:blipFill>
                      <a:blip r:embed="rId14"/>
                      <a:srcRect/>
                      <a:stretch>
                        <a:fillRect/>
                      </a:stretch>
                    </p:blipFill>
                    <p:spPr bwMode="auto">
                      <a:xfrm>
                        <a:off x="475228" y="5234636"/>
                        <a:ext cx="4284662" cy="549275"/>
                      </a:xfrm>
                      <a:prstGeom prst="rect">
                        <a:avLst/>
                      </a:prstGeom>
                      <a:noFill/>
                      <a:ln>
                        <a:noFill/>
                      </a:ln>
                      <a:effectLst/>
                    </p:spPr>
                  </p:pic>
                </p:oleObj>
              </mc:Fallback>
            </mc:AlternateContent>
          </a:graphicData>
        </a:graphic>
      </p:graphicFrame>
      <p:sp>
        <p:nvSpPr>
          <p:cNvPr id="17" name="Text Box 3"/>
          <p:cNvSpPr txBox="1">
            <a:spLocks noChangeArrowheads="1"/>
          </p:cNvSpPr>
          <p:nvPr/>
        </p:nvSpPr>
        <p:spPr bwMode="auto">
          <a:xfrm>
            <a:off x="5960788" y="5798781"/>
            <a:ext cx="6137581"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76250" indent="-47625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en-US" altLang="zh-CN" sz="2200" dirty="0">
                <a:solidFill>
                  <a:srgbClr val="C00000"/>
                </a:solidFill>
                <a:latin typeface="华文琥珀" panose="02010800040101010101" pitchFamily="2" charset="-122"/>
                <a:ea typeface="华文琥珀" panose="02010800040101010101" pitchFamily="2" charset="-122"/>
                <a:sym typeface="Symbol" panose="05050102010706020507" pitchFamily="18" charset="2"/>
              </a:rPr>
              <a:t>★</a:t>
            </a:r>
            <a:r>
              <a:rPr lang="en-US" altLang="zh-CN" sz="2200" dirty="0">
                <a:solidFill>
                  <a:srgbClr val="C00000"/>
                </a:solidFill>
                <a:latin typeface="仿宋" panose="02010609060101010101" pitchFamily="49" charset="-122"/>
                <a:ea typeface="仿宋" panose="02010609060101010101" pitchFamily="49" charset="-122"/>
                <a:sym typeface="Symbol" panose="05050102010706020507" pitchFamily="18" charset="2"/>
              </a:rPr>
              <a:t> </a:t>
            </a:r>
            <a:r>
              <a:rPr lang="en-US" altLang="zh-CN" sz="2200" i="1" dirty="0">
                <a:solidFill>
                  <a:srgbClr val="C00000"/>
                </a:solidFill>
                <a:latin typeface="仿宋" panose="02010609060101010101" pitchFamily="49" charset="-122"/>
                <a:ea typeface="仿宋" panose="02010609060101010101" pitchFamily="49" charset="-122"/>
                <a:sym typeface="Symbol" panose="05050102010706020507" pitchFamily="18" charset="2"/>
              </a:rPr>
              <a:t> </a:t>
            </a:r>
            <a:r>
              <a:rPr lang="zh-CN" altLang="en-US" sz="2200" dirty="0">
                <a:solidFill>
                  <a:srgbClr val="C00000"/>
                </a:solidFill>
                <a:latin typeface="仿宋" panose="02010609060101010101" pitchFamily="49" charset="-122"/>
                <a:ea typeface="仿宋" panose="02010609060101010101" pitchFamily="49" charset="-122"/>
              </a:rPr>
              <a:t>为相电压与相电流的相位差角</a:t>
            </a:r>
            <a:r>
              <a:rPr lang="en-US" altLang="zh-CN" sz="2200" dirty="0">
                <a:solidFill>
                  <a:srgbClr val="C00000"/>
                </a:solidFill>
                <a:latin typeface="仿宋" panose="02010609060101010101" pitchFamily="49" charset="-122"/>
                <a:ea typeface="仿宋" panose="02010609060101010101" pitchFamily="49" charset="-122"/>
              </a:rPr>
              <a:t>(</a:t>
            </a:r>
            <a:r>
              <a:rPr lang="zh-CN" altLang="en-US" sz="2200" dirty="0">
                <a:solidFill>
                  <a:srgbClr val="C00000"/>
                </a:solidFill>
                <a:latin typeface="仿宋" panose="02010609060101010101" pitchFamily="49" charset="-122"/>
                <a:ea typeface="仿宋" panose="02010609060101010101" pitchFamily="49" charset="-122"/>
              </a:rPr>
              <a:t>相阻抗角</a:t>
            </a:r>
            <a:r>
              <a:rPr lang="en-US" altLang="zh-CN" sz="2200" dirty="0">
                <a:solidFill>
                  <a:srgbClr val="C00000"/>
                </a:solidFill>
                <a:latin typeface="仿宋" panose="02010609060101010101" pitchFamily="49" charset="-122"/>
                <a:ea typeface="仿宋" panose="02010609060101010101" pitchFamily="49" charset="-122"/>
              </a:rPr>
              <a:t>)</a:t>
            </a:r>
            <a:r>
              <a:rPr lang="zh-CN" altLang="en-US" sz="2200" dirty="0">
                <a:solidFill>
                  <a:srgbClr val="C00000"/>
                </a:solidFill>
                <a:latin typeface="仿宋" panose="02010609060101010101" pitchFamily="49" charset="-122"/>
                <a:ea typeface="仿宋" panose="02010609060101010101" pitchFamily="49" charset="-122"/>
              </a:rPr>
              <a:t>，不要误以为是线电压与线电流的相位差。</a:t>
            </a:r>
          </a:p>
        </p:txBody>
      </p:sp>
      <p:sp>
        <p:nvSpPr>
          <p:cNvPr id="18" name="Rectangle 4"/>
          <p:cNvSpPr>
            <a:spLocks noChangeArrowheads="1"/>
          </p:cNvSpPr>
          <p:nvPr/>
        </p:nvSpPr>
        <p:spPr bwMode="auto">
          <a:xfrm>
            <a:off x="7180615" y="3357128"/>
            <a:ext cx="4531692"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76250" indent="-476250"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en-US" altLang="zh-CN" sz="2200" dirty="0">
                <a:latin typeface="仿宋" panose="02010609060101010101" pitchFamily="49" charset="-122"/>
                <a:ea typeface="仿宋" panose="02010609060101010101" pitchFamily="49" charset="-122"/>
              </a:rPr>
              <a:t> </a:t>
            </a:r>
            <a:r>
              <a:rPr lang="en-US" altLang="zh-CN" sz="2200" dirty="0">
                <a:solidFill>
                  <a:srgbClr val="C00000"/>
                </a:solidFill>
                <a:latin typeface="华文琥珀" panose="02010800040101010101" pitchFamily="2" charset="-122"/>
                <a:ea typeface="华文琥珀" panose="02010800040101010101" pitchFamily="2" charset="-122"/>
                <a:sym typeface="Symbol" panose="05050102010706020507" pitchFamily="18" charset="2"/>
              </a:rPr>
              <a:t>★ </a:t>
            </a:r>
            <a:r>
              <a:rPr lang="en-US" altLang="zh-CN" sz="2200" dirty="0">
                <a:solidFill>
                  <a:srgbClr val="C00000"/>
                </a:solidFill>
                <a:latin typeface="仿宋" panose="02010609060101010101" pitchFamily="49" charset="-122"/>
                <a:ea typeface="仿宋" panose="02010609060101010101" pitchFamily="49" charset="-122"/>
              </a:rPr>
              <a:t>cos</a:t>
            </a:r>
            <a:r>
              <a:rPr lang="en-US" altLang="zh-CN" sz="2200" i="1" dirty="0">
                <a:solidFill>
                  <a:srgbClr val="C00000"/>
                </a:solidFill>
                <a:latin typeface="仿宋" panose="02010609060101010101" pitchFamily="49" charset="-122"/>
                <a:ea typeface="仿宋" panose="02010609060101010101" pitchFamily="49" charset="-122"/>
                <a:sym typeface="Symbol" panose="05050102010706020507" pitchFamily="18" charset="2"/>
              </a:rPr>
              <a:t></a:t>
            </a:r>
            <a:r>
              <a:rPr lang="zh-CN" altLang="en-US" sz="2200" dirty="0">
                <a:solidFill>
                  <a:srgbClr val="C00000"/>
                </a:solidFill>
                <a:latin typeface="仿宋" panose="02010609060101010101" pitchFamily="49" charset="-122"/>
                <a:ea typeface="仿宋" panose="02010609060101010101" pitchFamily="49" charset="-122"/>
              </a:rPr>
              <a:t>为每相的功率因数，</a:t>
            </a:r>
            <a:endParaRPr lang="en-US" altLang="zh-CN" sz="2200" dirty="0">
              <a:solidFill>
                <a:srgbClr val="C00000"/>
              </a:solidFill>
              <a:latin typeface="仿宋" panose="02010609060101010101" pitchFamily="49" charset="-122"/>
              <a:ea typeface="仿宋" panose="02010609060101010101" pitchFamily="49" charset="-122"/>
            </a:endParaRPr>
          </a:p>
          <a:p>
            <a:pPr eaLnBrk="1" hangingPunct="1">
              <a:lnSpc>
                <a:spcPct val="120000"/>
              </a:lnSpc>
              <a:spcBef>
                <a:spcPct val="0"/>
              </a:spcBef>
            </a:pPr>
            <a:r>
              <a:rPr lang="zh-CN" altLang="en-US" sz="2200" dirty="0">
                <a:solidFill>
                  <a:srgbClr val="C00000"/>
                </a:solidFill>
                <a:latin typeface="仿宋" panose="02010609060101010101" pitchFamily="49" charset="-122"/>
                <a:ea typeface="仿宋" panose="02010609060101010101" pitchFamily="49" charset="-122"/>
              </a:rPr>
              <a:t>在对称三相制中即三相功率因数</a:t>
            </a:r>
            <a:r>
              <a:rPr lang="zh-CN" altLang="en-US" sz="2200" dirty="0">
                <a:solidFill>
                  <a:srgbClr val="C00000"/>
                </a:solidFill>
                <a:latin typeface="仿宋" panose="02010609060101010101" pitchFamily="49" charset="-122"/>
                <a:ea typeface="仿宋" panose="02010609060101010101" pitchFamily="49" charset="-122"/>
                <a:sym typeface="Symbol" panose="05050102010706020507" pitchFamily="18" charset="2"/>
              </a:rPr>
              <a:t>。</a:t>
            </a:r>
          </a:p>
        </p:txBody>
      </p:sp>
      <p:graphicFrame>
        <p:nvGraphicFramePr>
          <p:cNvPr id="19" name="Object 8"/>
          <p:cNvGraphicFramePr>
            <a:graphicFrameLocks noChangeAspect="1"/>
          </p:cNvGraphicFramePr>
          <p:nvPr/>
        </p:nvGraphicFramePr>
        <p:xfrm>
          <a:off x="7544416" y="2440637"/>
          <a:ext cx="3659187" cy="881385"/>
        </p:xfrm>
        <a:graphic>
          <a:graphicData uri="http://schemas.openxmlformats.org/presentationml/2006/ole">
            <mc:AlternateContent xmlns:mc="http://schemas.openxmlformats.org/markup-compatibility/2006">
              <mc:Choice xmlns:v="urn:schemas-microsoft-com:vml" Requires="v">
                <p:oleObj spid="_x0000_s149050" name="公式" r:id="rId15" imgW="43891200" imgH="11277600" progId="Equation.3">
                  <p:embed/>
                </p:oleObj>
              </mc:Choice>
              <mc:Fallback>
                <p:oleObj name="公式" r:id="rId15" imgW="43891200" imgH="11277600" progId="Equation.3">
                  <p:embed/>
                  <p:pic>
                    <p:nvPicPr>
                      <p:cNvPr id="0" name="Object 8"/>
                      <p:cNvPicPr>
                        <a:picLocks noChangeAspect="1" noChangeArrowheads="1"/>
                      </p:cNvPicPr>
                      <p:nvPr/>
                    </p:nvPicPr>
                    <p:blipFill>
                      <a:blip r:embed="rId16"/>
                      <a:srcRect/>
                      <a:stretch>
                        <a:fillRect/>
                      </a:stretch>
                    </p:blipFill>
                    <p:spPr bwMode="auto">
                      <a:xfrm>
                        <a:off x="7544416" y="2440637"/>
                        <a:ext cx="3659187" cy="881385"/>
                      </a:xfrm>
                      <a:prstGeom prst="rect">
                        <a:avLst/>
                      </a:prstGeom>
                      <a:solidFill>
                        <a:srgbClr val="FFCCCC"/>
                      </a:solidFill>
                      <a:ln>
                        <a:noFill/>
                      </a:ln>
                      <a:effectLst>
                        <a:prstShdw prst="shdw17" dist="17961" dir="2700000">
                          <a:srgbClr val="FFCCCC">
                            <a:gamma/>
                            <a:shade val="60000"/>
                            <a:invGamma/>
                          </a:srgbClr>
                        </a:prstShdw>
                      </a:effectLst>
                    </p:spPr>
                  </p:pic>
                </p:oleObj>
              </mc:Fallback>
            </mc:AlternateContent>
          </a:graphicData>
        </a:graphic>
      </p:graphicFrame>
      <p:sp>
        <p:nvSpPr>
          <p:cNvPr id="23" name="Text Box 3"/>
          <p:cNvSpPr txBox="1">
            <a:spLocks noChangeArrowheads="1"/>
          </p:cNvSpPr>
          <p:nvPr/>
        </p:nvSpPr>
        <p:spPr bwMode="auto">
          <a:xfrm>
            <a:off x="1751524" y="1188953"/>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lvl="2" eaLnBrk="1" hangingPunct="1">
              <a:spcBef>
                <a:spcPct val="0"/>
              </a:spcBef>
              <a:buFontTx/>
              <a:buNone/>
            </a:pPr>
            <a:r>
              <a:rPr lang="zh-CN" altLang="zh-CN" sz="2800" b="1" i="1" dirty="0"/>
              <a:t>P＝P</a:t>
            </a:r>
            <a:r>
              <a:rPr lang="zh-CN" altLang="zh-CN" sz="2800" b="1" baseline="-25000" dirty="0"/>
              <a:t>1</a:t>
            </a:r>
            <a:r>
              <a:rPr lang="zh-CN" altLang="zh-CN" sz="2800" b="1" dirty="0"/>
              <a:t>＋ </a:t>
            </a:r>
            <a:r>
              <a:rPr lang="zh-CN" altLang="zh-CN" sz="2800" b="1" i="1" dirty="0"/>
              <a:t>P</a:t>
            </a:r>
            <a:r>
              <a:rPr lang="zh-CN" altLang="zh-CN" sz="2800" b="1" baseline="-25000" dirty="0"/>
              <a:t>2</a:t>
            </a:r>
            <a:r>
              <a:rPr lang="zh-CN" altLang="zh-CN" sz="2800" b="1" dirty="0"/>
              <a:t>＋</a:t>
            </a:r>
            <a:r>
              <a:rPr lang="zh-CN" altLang="zh-CN" sz="2800" b="1" i="1" dirty="0"/>
              <a:t>P</a:t>
            </a:r>
            <a:r>
              <a:rPr lang="zh-CN" altLang="zh-CN" sz="2800" b="1" baseline="-25000" dirty="0"/>
              <a:t>3</a:t>
            </a:r>
            <a:r>
              <a:rPr lang="zh-CN" altLang="zh-CN" sz="2800" b="1" i="1" dirty="0"/>
              <a:t>＝U</a:t>
            </a:r>
            <a:r>
              <a:rPr lang="zh-CN" altLang="zh-CN" sz="2800" b="1" baseline="-25000" dirty="0"/>
              <a:t>1</a:t>
            </a:r>
            <a:r>
              <a:rPr lang="zh-CN" altLang="zh-CN" sz="2800" b="1" i="1" dirty="0"/>
              <a:t>I</a:t>
            </a:r>
            <a:r>
              <a:rPr lang="zh-CN" altLang="zh-CN" sz="2800" b="1" baseline="-25000" dirty="0"/>
              <a:t>1</a:t>
            </a:r>
            <a:r>
              <a:rPr lang="zh-CN" altLang="zh-CN" sz="2800" b="1" i="1" baseline="-25000" dirty="0"/>
              <a:t> </a:t>
            </a:r>
            <a:r>
              <a:rPr lang="zh-CN" altLang="zh-CN" sz="2800" b="1" dirty="0"/>
              <a:t>cos</a:t>
            </a:r>
            <a:r>
              <a:rPr lang="zh-CN" altLang="zh-CN" sz="2800" b="1" i="1" dirty="0">
                <a:sym typeface="Symbol" panose="05050102010706020507" pitchFamily="18" charset="2"/>
              </a:rPr>
              <a:t></a:t>
            </a:r>
            <a:r>
              <a:rPr lang="zh-CN" altLang="zh-CN" sz="2800" b="1" baseline="-25000" dirty="0"/>
              <a:t>1</a:t>
            </a:r>
            <a:r>
              <a:rPr lang="zh-CN" altLang="zh-CN" sz="2800" b="1" dirty="0"/>
              <a:t>＋</a:t>
            </a:r>
            <a:r>
              <a:rPr lang="zh-CN" altLang="zh-CN" sz="2800" b="1" i="1" dirty="0"/>
              <a:t>U</a:t>
            </a:r>
            <a:r>
              <a:rPr lang="zh-CN" altLang="zh-CN" sz="2800" b="1" baseline="-25000" dirty="0"/>
              <a:t>2</a:t>
            </a:r>
            <a:r>
              <a:rPr lang="zh-CN" altLang="zh-CN" sz="2800" b="1" i="1" dirty="0"/>
              <a:t>I</a:t>
            </a:r>
            <a:r>
              <a:rPr lang="zh-CN" altLang="zh-CN" sz="2800" b="1" baseline="-25000" dirty="0"/>
              <a:t>2 </a:t>
            </a:r>
            <a:r>
              <a:rPr lang="zh-CN" altLang="zh-CN" sz="2800" b="1" dirty="0"/>
              <a:t>cos</a:t>
            </a:r>
            <a:r>
              <a:rPr lang="zh-CN" altLang="zh-CN" sz="2800" b="1" i="1" dirty="0">
                <a:sym typeface="Symbol" panose="05050102010706020507" pitchFamily="18" charset="2"/>
              </a:rPr>
              <a:t></a:t>
            </a:r>
            <a:r>
              <a:rPr lang="zh-CN" altLang="zh-CN" sz="2800" b="1" baseline="-25000" dirty="0"/>
              <a:t>2</a:t>
            </a:r>
            <a:r>
              <a:rPr lang="zh-CN" altLang="zh-CN" sz="2800" b="1" dirty="0"/>
              <a:t>＋</a:t>
            </a:r>
            <a:r>
              <a:rPr lang="zh-CN" altLang="zh-CN" sz="2800" b="1" i="1" dirty="0"/>
              <a:t>U</a:t>
            </a:r>
            <a:r>
              <a:rPr lang="zh-CN" altLang="zh-CN" sz="2800" b="1" baseline="-25000" dirty="0"/>
              <a:t>3</a:t>
            </a:r>
            <a:r>
              <a:rPr lang="zh-CN" altLang="zh-CN" sz="2800" b="1" i="1" dirty="0"/>
              <a:t>I</a:t>
            </a:r>
            <a:r>
              <a:rPr lang="zh-CN" altLang="zh-CN" sz="2800" b="1" baseline="-25000" dirty="0"/>
              <a:t>3</a:t>
            </a:r>
            <a:r>
              <a:rPr lang="zh-CN" altLang="zh-CN" sz="2800" b="1" i="1" baseline="-25000" dirty="0"/>
              <a:t> </a:t>
            </a:r>
            <a:r>
              <a:rPr lang="zh-CN" altLang="zh-CN" sz="2800" b="1" dirty="0"/>
              <a:t>cos</a:t>
            </a:r>
            <a:r>
              <a:rPr lang="zh-CN" altLang="zh-CN" sz="2800" b="1" i="1" dirty="0">
                <a:sym typeface="Symbol" panose="05050102010706020507" pitchFamily="18" charset="2"/>
              </a:rPr>
              <a:t></a:t>
            </a:r>
            <a:r>
              <a:rPr lang="zh-CN" altLang="zh-CN" sz="2800" b="1" i="1" baseline="-25000" dirty="0"/>
              <a:t> </a:t>
            </a:r>
            <a:r>
              <a:rPr lang="zh-CN" altLang="zh-CN" sz="2800" b="1" baseline="-25000" dirty="0"/>
              <a:t>3</a:t>
            </a:r>
            <a:endParaRPr lang="zh-CN" altLang="zh-CN" sz="2800" b="1" dirty="0"/>
          </a:p>
        </p:txBody>
      </p:sp>
      <p:grpSp>
        <p:nvGrpSpPr>
          <p:cNvPr id="24" name="Group 5"/>
          <p:cNvGrpSpPr/>
          <p:nvPr/>
        </p:nvGrpSpPr>
        <p:grpSpPr bwMode="auto">
          <a:xfrm>
            <a:off x="332259" y="1701380"/>
            <a:ext cx="6158874" cy="1590675"/>
            <a:chOff x="-1192" y="-491"/>
            <a:chExt cx="3241" cy="1002"/>
          </a:xfrm>
        </p:grpSpPr>
        <p:sp>
          <p:nvSpPr>
            <p:cNvPr id="25" name="Text Box 6"/>
            <p:cNvSpPr txBox="1">
              <a:spLocks noChangeArrowheads="1"/>
            </p:cNvSpPr>
            <p:nvPr/>
          </p:nvSpPr>
          <p:spPr bwMode="auto">
            <a:xfrm>
              <a:off x="-1105" y="-491"/>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b="1" i="1" dirty="0">
                  <a:solidFill>
                    <a:srgbClr val="800000"/>
                  </a:solidFill>
                </a:rPr>
                <a:t>U</a:t>
              </a:r>
              <a:r>
                <a:rPr lang="zh-CN" altLang="zh-CN" sz="2800" b="1" baseline="-25000" dirty="0">
                  <a:solidFill>
                    <a:srgbClr val="800000"/>
                  </a:solidFill>
                </a:rPr>
                <a:t>1</a:t>
              </a:r>
              <a:r>
                <a:rPr lang="zh-CN" altLang="zh-CN" sz="2800" b="1" i="1" dirty="0">
                  <a:solidFill>
                    <a:srgbClr val="800000"/>
                  </a:solidFill>
                </a:rPr>
                <a:t>、U</a:t>
              </a:r>
              <a:r>
                <a:rPr lang="zh-CN" altLang="zh-CN" sz="2800" b="1" baseline="-25000" dirty="0">
                  <a:solidFill>
                    <a:srgbClr val="800000"/>
                  </a:solidFill>
                </a:rPr>
                <a:t>2</a:t>
              </a:r>
              <a:r>
                <a:rPr lang="zh-CN" altLang="zh-CN" sz="2800" b="1" i="1" baseline="-25000" dirty="0">
                  <a:solidFill>
                    <a:srgbClr val="800000"/>
                  </a:solidFill>
                </a:rPr>
                <a:t>、</a:t>
              </a:r>
              <a:r>
                <a:rPr lang="zh-CN" altLang="zh-CN" sz="2800" b="1" i="1" dirty="0">
                  <a:solidFill>
                    <a:srgbClr val="800000"/>
                  </a:solidFill>
                </a:rPr>
                <a:t> U</a:t>
              </a:r>
              <a:r>
                <a:rPr lang="zh-CN" altLang="zh-CN" sz="2800" b="1" baseline="-25000" dirty="0">
                  <a:solidFill>
                    <a:srgbClr val="800000"/>
                  </a:solidFill>
                </a:rPr>
                <a:t>3</a:t>
              </a:r>
              <a:r>
                <a:rPr lang="zh-CN" altLang="zh-CN" sz="2800" b="1" dirty="0">
                  <a:solidFill>
                    <a:srgbClr val="800000"/>
                  </a:solidFill>
                  <a:latin typeface="宋体" panose="02010600030101010101" pitchFamily="2" charset="-122"/>
                </a:rPr>
                <a:t>为相电压</a:t>
              </a:r>
            </a:p>
          </p:txBody>
        </p:sp>
        <p:sp>
          <p:nvSpPr>
            <p:cNvPr id="26" name="AutoShape 7"/>
            <p:cNvSpPr/>
            <p:nvPr/>
          </p:nvSpPr>
          <p:spPr bwMode="auto">
            <a:xfrm>
              <a:off x="-1192" y="-402"/>
              <a:ext cx="96" cy="816"/>
            </a:xfrm>
            <a:prstGeom prst="leftBrace">
              <a:avLst>
                <a:gd name="adj1" fmla="val 70833"/>
                <a:gd name="adj2" fmla="val 50000"/>
              </a:avLst>
            </a:prstGeom>
            <a:noFill/>
            <a:ln w="38100">
              <a:solidFill>
                <a:schemeClr val="accent2">
                  <a:lumMod val="75000"/>
                </a:schemeClr>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27" name="Text Box 8"/>
            <p:cNvSpPr txBox="1">
              <a:spLocks noChangeArrowheads="1"/>
            </p:cNvSpPr>
            <p:nvPr/>
          </p:nvSpPr>
          <p:spPr bwMode="auto">
            <a:xfrm>
              <a:off x="-1060" y="-149"/>
              <a:ext cx="17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b="1" i="1" dirty="0">
                  <a:solidFill>
                    <a:srgbClr val="800000"/>
                  </a:solidFill>
                </a:rPr>
                <a:t>I</a:t>
              </a:r>
              <a:r>
                <a:rPr lang="zh-CN" altLang="zh-CN" sz="2800" b="1" baseline="-25000" dirty="0">
                  <a:solidFill>
                    <a:srgbClr val="800000"/>
                  </a:solidFill>
                </a:rPr>
                <a:t>1</a:t>
              </a:r>
              <a:r>
                <a:rPr lang="zh-CN" altLang="zh-CN" sz="2800" b="1" i="1" dirty="0">
                  <a:solidFill>
                    <a:srgbClr val="800000"/>
                  </a:solidFill>
                </a:rPr>
                <a:t>、I</a:t>
              </a:r>
              <a:r>
                <a:rPr lang="zh-CN" altLang="zh-CN" sz="2800" b="1" baseline="-25000" dirty="0">
                  <a:solidFill>
                    <a:srgbClr val="800000"/>
                  </a:solidFill>
                </a:rPr>
                <a:t>2</a:t>
              </a:r>
              <a:r>
                <a:rPr lang="zh-CN" altLang="zh-CN" sz="2800" b="1" i="1" baseline="-25000" dirty="0">
                  <a:solidFill>
                    <a:srgbClr val="800000"/>
                  </a:solidFill>
                </a:rPr>
                <a:t>、</a:t>
              </a:r>
              <a:r>
                <a:rPr lang="zh-CN" altLang="zh-CN" sz="2800" b="1" i="1" dirty="0">
                  <a:solidFill>
                    <a:srgbClr val="800000"/>
                  </a:solidFill>
                </a:rPr>
                <a:t> I</a:t>
              </a:r>
              <a:r>
                <a:rPr lang="zh-CN" altLang="zh-CN" sz="2800" b="1" baseline="-25000" dirty="0">
                  <a:solidFill>
                    <a:srgbClr val="800000"/>
                  </a:solidFill>
                </a:rPr>
                <a:t>3</a:t>
              </a:r>
              <a:r>
                <a:rPr lang="zh-CN" altLang="zh-CN" sz="2800" b="1" i="1" dirty="0">
                  <a:solidFill>
                    <a:srgbClr val="800000"/>
                  </a:solidFill>
                  <a:latin typeface="宋体" panose="02010600030101010101" pitchFamily="2" charset="-122"/>
                </a:rPr>
                <a:t> </a:t>
              </a:r>
              <a:r>
                <a:rPr lang="zh-CN" altLang="zh-CN" sz="2800" b="1" dirty="0">
                  <a:solidFill>
                    <a:srgbClr val="800000"/>
                  </a:solidFill>
                  <a:latin typeface="宋体" panose="02010600030101010101" pitchFamily="2" charset="-122"/>
                </a:rPr>
                <a:t>为相电流</a:t>
              </a:r>
            </a:p>
          </p:txBody>
        </p:sp>
        <p:sp>
          <p:nvSpPr>
            <p:cNvPr id="28" name="Text Box 9"/>
            <p:cNvSpPr txBox="1">
              <a:spLocks noChangeArrowheads="1"/>
            </p:cNvSpPr>
            <p:nvPr/>
          </p:nvSpPr>
          <p:spPr bwMode="auto">
            <a:xfrm>
              <a:off x="-1050" y="184"/>
              <a:ext cx="30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b="1" dirty="0">
                  <a:solidFill>
                    <a:srgbClr val="800000"/>
                  </a:solidFill>
                </a:rPr>
                <a:t>cos</a:t>
              </a:r>
              <a:r>
                <a:rPr lang="zh-CN" altLang="zh-CN" sz="2800" b="1" i="1" dirty="0">
                  <a:solidFill>
                    <a:srgbClr val="800000"/>
                  </a:solidFill>
                  <a:sym typeface="Symbol" panose="05050102010706020507" pitchFamily="18" charset="2"/>
                </a:rPr>
                <a:t></a:t>
              </a:r>
              <a:r>
                <a:rPr lang="zh-CN" altLang="zh-CN" sz="2800" b="1" baseline="-25000" dirty="0">
                  <a:solidFill>
                    <a:srgbClr val="800000"/>
                  </a:solidFill>
                </a:rPr>
                <a:t>1</a:t>
              </a:r>
              <a:r>
                <a:rPr lang="zh-CN" altLang="zh-CN" sz="2800" b="1" i="1" dirty="0">
                  <a:solidFill>
                    <a:srgbClr val="800000"/>
                  </a:solidFill>
                </a:rPr>
                <a:t>、</a:t>
              </a:r>
              <a:r>
                <a:rPr lang="zh-CN" altLang="zh-CN" sz="2800" b="1" dirty="0">
                  <a:solidFill>
                    <a:srgbClr val="800000"/>
                  </a:solidFill>
                </a:rPr>
                <a:t>cos</a:t>
              </a:r>
              <a:r>
                <a:rPr lang="zh-CN" altLang="zh-CN" sz="2800" b="1" i="1" dirty="0">
                  <a:solidFill>
                    <a:srgbClr val="800000"/>
                  </a:solidFill>
                  <a:sym typeface="Symbol" panose="05050102010706020507" pitchFamily="18" charset="2"/>
                </a:rPr>
                <a:t></a:t>
              </a:r>
              <a:r>
                <a:rPr lang="zh-CN" altLang="zh-CN" sz="2800" b="1" baseline="-25000" dirty="0">
                  <a:solidFill>
                    <a:srgbClr val="800000"/>
                  </a:solidFill>
                </a:rPr>
                <a:t>2</a:t>
              </a:r>
              <a:r>
                <a:rPr lang="zh-CN" altLang="zh-CN" sz="2800" b="1" i="1" baseline="-25000" dirty="0">
                  <a:solidFill>
                    <a:srgbClr val="800000"/>
                  </a:solidFill>
                </a:rPr>
                <a:t>、 </a:t>
              </a:r>
              <a:r>
                <a:rPr lang="zh-CN" altLang="zh-CN" sz="2800" b="1" dirty="0">
                  <a:solidFill>
                    <a:srgbClr val="800000"/>
                  </a:solidFill>
                </a:rPr>
                <a:t>cos</a:t>
              </a:r>
              <a:r>
                <a:rPr lang="zh-CN" altLang="zh-CN" sz="2800" b="1" i="1" dirty="0">
                  <a:solidFill>
                    <a:srgbClr val="800000"/>
                  </a:solidFill>
                  <a:sym typeface="Symbol" panose="05050102010706020507" pitchFamily="18" charset="2"/>
                </a:rPr>
                <a:t></a:t>
              </a:r>
              <a:r>
                <a:rPr lang="zh-CN" altLang="zh-CN" sz="2800" b="1" baseline="-25000" dirty="0">
                  <a:solidFill>
                    <a:srgbClr val="800000"/>
                  </a:solidFill>
                </a:rPr>
                <a:t>3  </a:t>
              </a:r>
              <a:r>
                <a:rPr lang="zh-CN" altLang="zh-CN" sz="2800" b="1" dirty="0">
                  <a:solidFill>
                    <a:srgbClr val="800000"/>
                  </a:solidFill>
                </a:rPr>
                <a:t>为</a:t>
              </a:r>
              <a:r>
                <a:rPr lang="zh-CN" altLang="zh-CN" sz="2800" b="1" dirty="0">
                  <a:solidFill>
                    <a:srgbClr val="800000"/>
                  </a:solidFill>
                  <a:latin typeface="宋体" panose="02010600030101010101" pitchFamily="2" charset="-122"/>
                </a:rPr>
                <a:t>各相功率因数</a:t>
              </a:r>
            </a:p>
          </p:txBody>
        </p:sp>
      </p:grpSp>
      <p:sp>
        <p:nvSpPr>
          <p:cNvPr id="33" name="Text Box 14"/>
          <p:cNvSpPr txBox="1">
            <a:spLocks noChangeArrowheads="1"/>
          </p:cNvSpPr>
          <p:nvPr/>
        </p:nvSpPr>
        <p:spPr bwMode="auto">
          <a:xfrm>
            <a:off x="21149" y="1206949"/>
            <a:ext cx="34607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600" b="1" dirty="0"/>
              <a:t>三相总有功功率：</a:t>
            </a:r>
          </a:p>
        </p:txBody>
      </p:sp>
      <p:sp>
        <p:nvSpPr>
          <p:cNvPr id="34" name="Text Box 2"/>
          <p:cNvSpPr txBox="1">
            <a:spLocks noChangeArrowheads="1"/>
          </p:cNvSpPr>
          <p:nvPr/>
        </p:nvSpPr>
        <p:spPr bwMode="auto">
          <a:xfrm>
            <a:off x="254895" y="3313663"/>
            <a:ext cx="5053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zh-CN" sz="2800" b="1" dirty="0">
                <a:solidFill>
                  <a:srgbClr val="0000FF"/>
                </a:solidFill>
                <a:latin typeface="仿宋" panose="02010609060101010101" pitchFamily="49" charset="-122"/>
                <a:ea typeface="仿宋" panose="02010609060101010101" pitchFamily="49" charset="-122"/>
              </a:rPr>
              <a:t>若以线电压</a:t>
            </a:r>
            <a:r>
              <a:rPr lang="zh-CN" altLang="zh-CN" sz="2800" b="1" i="1" dirty="0">
                <a:solidFill>
                  <a:srgbClr val="002060"/>
                </a:solidFill>
                <a:ea typeface="仿宋" panose="02010609060101010101" pitchFamily="49" charset="-122"/>
                <a:cs typeface="Times New Roman" panose="02020603050405020304" pitchFamily="18" charset="0"/>
              </a:rPr>
              <a:t>U</a:t>
            </a:r>
            <a:r>
              <a:rPr lang="zh-CN" altLang="zh-CN" sz="2800" b="1" baseline="-25000" dirty="0">
                <a:solidFill>
                  <a:srgbClr val="002060"/>
                </a:solidFill>
                <a:ea typeface="仿宋" panose="02010609060101010101" pitchFamily="49" charset="-122"/>
                <a:cs typeface="Times New Roman" panose="02020603050405020304" pitchFamily="18" charset="0"/>
              </a:rPr>
              <a:t>L </a:t>
            </a:r>
            <a:r>
              <a:rPr lang="zh-CN" altLang="zh-CN" sz="2800" b="1" dirty="0">
                <a:solidFill>
                  <a:srgbClr val="0000FF"/>
                </a:solidFill>
                <a:latin typeface="仿宋" panose="02010609060101010101" pitchFamily="49" charset="-122"/>
                <a:ea typeface="仿宋" panose="02010609060101010101" pitchFamily="49" charset="-122"/>
              </a:rPr>
              <a:t>、线电流</a:t>
            </a:r>
            <a:r>
              <a:rPr lang="zh-CN" altLang="zh-CN" sz="2800" b="1" i="1" dirty="0">
                <a:solidFill>
                  <a:srgbClr val="002060"/>
                </a:solidFill>
                <a:ea typeface="仿宋" panose="02010609060101010101" pitchFamily="49" charset="-122"/>
                <a:cs typeface="Times New Roman" panose="02020603050405020304" pitchFamily="18" charset="0"/>
              </a:rPr>
              <a:t>I</a:t>
            </a:r>
            <a:r>
              <a:rPr lang="zh-CN" altLang="zh-CN" sz="2400" b="1" baseline="-25000" dirty="0">
                <a:solidFill>
                  <a:srgbClr val="002060"/>
                </a:solidFill>
                <a:ea typeface="仿宋" panose="02010609060101010101" pitchFamily="49" charset="-122"/>
                <a:cs typeface="Times New Roman" panose="02020603050405020304" pitchFamily="18" charset="0"/>
              </a:rPr>
              <a:t>L</a:t>
            </a:r>
            <a:r>
              <a:rPr lang="zh-CN" altLang="zh-CN" sz="2800" b="1" dirty="0">
                <a:solidFill>
                  <a:srgbClr val="0000FF"/>
                </a:solidFill>
                <a:latin typeface="仿宋" panose="02010609060101010101" pitchFamily="49" charset="-122"/>
                <a:ea typeface="仿宋" panose="02010609060101010101" pitchFamily="49" charset="-122"/>
              </a:rPr>
              <a:t>表示</a:t>
            </a:r>
            <a:r>
              <a:rPr lang="en-US" altLang="zh-CN" sz="2800" b="1" dirty="0">
                <a:solidFill>
                  <a:srgbClr val="0000FF"/>
                </a:solidFill>
                <a:latin typeface="仿宋" panose="02010609060101010101" pitchFamily="49" charset="-122"/>
                <a:ea typeface="仿宋" panose="02010609060101010101" pitchFamily="49" charset="-122"/>
              </a:rPr>
              <a:t>:</a:t>
            </a:r>
            <a:endParaRPr lang="zh-CN" altLang="zh-CN" sz="2800" b="1" dirty="0">
              <a:solidFill>
                <a:srgbClr val="0000FF"/>
              </a:solidFill>
              <a:latin typeface="仿宋" panose="02010609060101010101" pitchFamily="49" charset="-122"/>
              <a:ea typeface="仿宋" panose="02010609060101010101" pitchFamily="49" charset="-122"/>
            </a:endParaRPr>
          </a:p>
        </p:txBody>
      </p:sp>
      <p:sp>
        <p:nvSpPr>
          <p:cNvPr id="35" name="AutoShape 6" descr="纸莎草纸"/>
          <p:cNvSpPr>
            <a:spLocks noChangeArrowheads="1"/>
          </p:cNvSpPr>
          <p:nvPr/>
        </p:nvSpPr>
        <p:spPr bwMode="auto">
          <a:xfrm flipH="1">
            <a:off x="6797208" y="4278131"/>
            <a:ext cx="4087794" cy="762000"/>
          </a:xfrm>
          <a:prstGeom prst="horizontalScroll">
            <a:avLst>
              <a:gd name="adj" fmla="val 12500"/>
            </a:avLst>
          </a:prstGeom>
          <a:blipFill dpi="0" rotWithShape="0">
            <a:blip r:embed="rId17"/>
            <a:srcRect/>
            <a:tile tx="0" ty="0" sx="100000" sy="100000" flip="none" algn="tl"/>
          </a:blipFill>
          <a:ln w="9525">
            <a:solidFill>
              <a:schemeClr val="tx1"/>
            </a:solidFill>
            <a:rou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b="1" dirty="0">
                <a:solidFill>
                  <a:srgbClr val="002060"/>
                </a:solidFill>
                <a:latin typeface="华文楷体" panose="02010600040101010101" pitchFamily="2" charset="-122"/>
                <a:ea typeface="华文楷体" panose="02010600040101010101" pitchFamily="2" charset="-122"/>
                <a:cs typeface="Times New Roman" panose="02020603050405020304" pitchFamily="18" charset="0"/>
              </a:rPr>
              <a:t>线电压</a:t>
            </a:r>
            <a:r>
              <a:rPr lang="zh-CN" altLang="zh-CN" sz="2400" b="1" i="1" dirty="0">
                <a:solidFill>
                  <a:srgbClr val="002060"/>
                </a:solidFill>
                <a:ea typeface="仿宋" panose="02010609060101010101" pitchFamily="49" charset="-122"/>
                <a:cs typeface="Times New Roman" panose="02020603050405020304" pitchFamily="18" charset="0"/>
              </a:rPr>
              <a:t>U</a:t>
            </a:r>
            <a:r>
              <a:rPr lang="zh-CN" altLang="zh-CN" sz="2400" b="1" baseline="-25000" dirty="0">
                <a:solidFill>
                  <a:srgbClr val="002060"/>
                </a:solidFill>
                <a:ea typeface="仿宋" panose="02010609060101010101" pitchFamily="49" charset="-122"/>
                <a:cs typeface="Times New Roman" panose="02020603050405020304" pitchFamily="18" charset="0"/>
              </a:rPr>
              <a:t>L </a:t>
            </a:r>
            <a:r>
              <a:rPr lang="zh-CN" altLang="en-US" sz="2400" b="1" dirty="0">
                <a:latin typeface="华文楷体" panose="02010600040101010101" pitchFamily="2" charset="-122"/>
                <a:ea typeface="华文楷体" panose="02010600040101010101" pitchFamily="2" charset="-122"/>
              </a:rPr>
              <a:t>、线电流</a:t>
            </a:r>
            <a:r>
              <a:rPr lang="zh-CN" altLang="zh-CN" sz="2400" b="1" i="1" dirty="0">
                <a:solidFill>
                  <a:srgbClr val="002060"/>
                </a:solidFill>
                <a:ea typeface="仿宋" panose="02010609060101010101" pitchFamily="49" charset="-122"/>
                <a:cs typeface="Times New Roman" panose="02020603050405020304" pitchFamily="18" charset="0"/>
              </a:rPr>
              <a:t> I</a:t>
            </a:r>
            <a:r>
              <a:rPr lang="zh-CN" altLang="zh-CN" sz="2000" b="1" baseline="-25000" dirty="0">
                <a:solidFill>
                  <a:srgbClr val="002060"/>
                </a:solidFill>
                <a:ea typeface="仿宋" panose="02010609060101010101" pitchFamily="49" charset="-122"/>
                <a:cs typeface="Times New Roman" panose="02020603050405020304" pitchFamily="18" charset="0"/>
              </a:rPr>
              <a:t>L</a:t>
            </a:r>
            <a:r>
              <a:rPr lang="zh-CN" altLang="zh-CN" sz="2400" b="1" dirty="0">
                <a:latin typeface="华文楷体" panose="02010600040101010101" pitchFamily="2" charset="-122"/>
                <a:ea typeface="华文楷体" panose="02010600040101010101" pitchFamily="2" charset="-122"/>
              </a:rPr>
              <a:t>易测量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slide(fromLeft)">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3083"/>
                                        </p:tgtEl>
                                        <p:attrNameLst>
                                          <p:attrName>style.visibility</p:attrName>
                                        </p:attrNameLst>
                                      </p:cBhvr>
                                      <p:to>
                                        <p:strVal val="visible"/>
                                      </p:to>
                                    </p:set>
                                    <p:animEffect transition="in" filter="slide(fromTop)">
                                      <p:cBhvr>
                                        <p:cTn id="12" dur="500"/>
                                        <p:tgtEl>
                                          <p:spTgt spid="308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0-#ppt_w/2"/>
                                          </p:val>
                                        </p:tav>
                                        <p:tav tm="100000">
                                          <p:val>
                                            <p:strVal val="#ppt_x"/>
                                          </p:val>
                                        </p:tav>
                                      </p:tavLst>
                                    </p:anim>
                                    <p:anim calcmode="lin" valueType="num">
                                      <p:cBhvr additive="base">
                                        <p:cTn id="18"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grpId="0" nodeType="clickEffect">
                                  <p:stCondLst>
                                    <p:cond delay="0"/>
                                  </p:stCondLst>
                                  <p:childTnLst>
                                    <p:set>
                                      <p:cBhvr>
                                        <p:cTn id="39" dur="1" fill="hold">
                                          <p:stCondLst>
                                            <p:cond delay="0"/>
                                          </p:stCondLst>
                                        </p:cTn>
                                        <p:tgtEl>
                                          <p:spTgt spid="3078"/>
                                        </p:tgtEl>
                                        <p:attrNameLst>
                                          <p:attrName>style.visibility</p:attrName>
                                        </p:attrNameLst>
                                      </p:cBhvr>
                                      <p:to>
                                        <p:strVal val="visible"/>
                                      </p:to>
                                    </p:set>
                                    <p:animEffect transition="in" filter="slide(fromLeft)">
                                      <p:cBhvr>
                                        <p:cTn id="40" dur="500"/>
                                        <p:tgtEl>
                                          <p:spTgt spid="3078"/>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1000"/>
                                        <p:tgtEl>
                                          <p:spTgt spid="34"/>
                                        </p:tgtEl>
                                      </p:cBhvr>
                                    </p:animEffect>
                                    <p:anim calcmode="lin" valueType="num">
                                      <p:cBhvr>
                                        <p:cTn id="58" dur="1000" fill="hold"/>
                                        <p:tgtEl>
                                          <p:spTgt spid="34"/>
                                        </p:tgtEl>
                                        <p:attrNameLst>
                                          <p:attrName>ppt_x</p:attrName>
                                        </p:attrNameLst>
                                      </p:cBhvr>
                                      <p:tavLst>
                                        <p:tav tm="0">
                                          <p:val>
                                            <p:strVal val="#ppt_x"/>
                                          </p:val>
                                        </p:tav>
                                        <p:tav tm="100000">
                                          <p:val>
                                            <p:strVal val="#ppt_x"/>
                                          </p:val>
                                        </p:tav>
                                      </p:tavLst>
                                    </p:anim>
                                    <p:anim calcmode="lin" valueType="num">
                                      <p:cBhvr>
                                        <p:cTn id="5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079"/>
                                        </p:tgtEl>
                                        <p:attrNameLst>
                                          <p:attrName>style.visibility</p:attrName>
                                        </p:attrNameLst>
                                      </p:cBhvr>
                                      <p:to>
                                        <p:strVal val="visible"/>
                                      </p:to>
                                    </p:set>
                                    <p:animEffect transition="in" filter="fade">
                                      <p:cBhvr>
                                        <p:cTn id="64" dur="1000"/>
                                        <p:tgtEl>
                                          <p:spTgt spid="3079"/>
                                        </p:tgtEl>
                                      </p:cBhvr>
                                    </p:animEffect>
                                    <p:anim calcmode="lin" valueType="num">
                                      <p:cBhvr>
                                        <p:cTn id="65" dur="1000" fill="hold"/>
                                        <p:tgtEl>
                                          <p:spTgt spid="3079"/>
                                        </p:tgtEl>
                                        <p:attrNameLst>
                                          <p:attrName>ppt_x</p:attrName>
                                        </p:attrNameLst>
                                      </p:cBhvr>
                                      <p:tavLst>
                                        <p:tav tm="0">
                                          <p:val>
                                            <p:strVal val="#ppt_x"/>
                                          </p:val>
                                        </p:tav>
                                        <p:tav tm="100000">
                                          <p:val>
                                            <p:strVal val="#ppt_x"/>
                                          </p:val>
                                        </p:tav>
                                      </p:tavLst>
                                    </p:anim>
                                    <p:anim calcmode="lin" valueType="num">
                                      <p:cBhvr>
                                        <p:cTn id="66" dur="1000" fill="hold"/>
                                        <p:tgtEl>
                                          <p:spTgt spid="307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080"/>
                                        </p:tgtEl>
                                        <p:attrNameLst>
                                          <p:attrName>style.visibility</p:attrName>
                                        </p:attrNameLst>
                                      </p:cBhvr>
                                      <p:to>
                                        <p:strVal val="visible"/>
                                      </p:to>
                                    </p:set>
                                    <p:animEffect transition="in" filter="wipe(left)">
                                      <p:cBhvr>
                                        <p:cTn id="71" dur="500"/>
                                        <p:tgtEl>
                                          <p:spTgt spid="3080"/>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fade">
                                      <p:cBhvr>
                                        <p:cTn id="76" dur="1000"/>
                                        <p:tgtEl>
                                          <p:spTgt spid="16"/>
                                        </p:tgtEl>
                                      </p:cBhvr>
                                    </p:animEffect>
                                    <p:anim calcmode="lin" valueType="num">
                                      <p:cBhvr>
                                        <p:cTn id="77" dur="1000" fill="hold"/>
                                        <p:tgtEl>
                                          <p:spTgt spid="16"/>
                                        </p:tgtEl>
                                        <p:attrNameLst>
                                          <p:attrName>ppt_x</p:attrName>
                                        </p:attrNameLst>
                                      </p:cBhvr>
                                      <p:tavLst>
                                        <p:tav tm="0">
                                          <p:val>
                                            <p:strVal val="#ppt_x"/>
                                          </p:val>
                                        </p:tav>
                                        <p:tav tm="100000">
                                          <p:val>
                                            <p:strVal val="#ppt_x"/>
                                          </p:val>
                                        </p:tav>
                                      </p:tavLst>
                                    </p:anim>
                                    <p:anim calcmode="lin" valueType="num">
                                      <p:cBhvr>
                                        <p:cTn id="7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3082"/>
                                        </p:tgtEl>
                                        <p:attrNameLst>
                                          <p:attrName>style.visibility</p:attrName>
                                        </p:attrNameLst>
                                      </p:cBhvr>
                                      <p:to>
                                        <p:strVal val="visible"/>
                                      </p:to>
                                    </p:set>
                                    <p:animEffect transition="in" filter="wipe(left)">
                                      <p:cBhvr>
                                        <p:cTn id="83" dur="500"/>
                                        <p:tgtEl>
                                          <p:spTgt spid="308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up)">
                                      <p:cBhvr>
                                        <p:cTn id="88" dur="500"/>
                                        <p:tgtEl>
                                          <p:spTgt spid="1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084"/>
                                        </p:tgtEl>
                                        <p:attrNameLst>
                                          <p:attrName>style.visibility</p:attrName>
                                        </p:attrNameLst>
                                      </p:cBhvr>
                                      <p:to>
                                        <p:strVal val="visible"/>
                                      </p:to>
                                    </p:set>
                                    <p:animEffect transition="in" filter="wipe(left)">
                                      <p:cBhvr>
                                        <p:cTn id="93" dur="500"/>
                                        <p:tgtEl>
                                          <p:spTgt spid="3084"/>
                                        </p:tgtEl>
                                      </p:cBhvr>
                                    </p:animEffect>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blinds(horizontal)">
                                      <p:cBhvr>
                                        <p:cTn id="10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P spid="3078" grpId="0" animBg="1" autoUpdateAnimBg="0"/>
      <p:bldP spid="2" grpId="0" animBg="1"/>
      <p:bldP spid="14" grpId="0" animBg="1"/>
      <p:bldP spid="17" grpId="0"/>
      <p:bldP spid="18" grpId="0"/>
      <p:bldP spid="23" grpId="0"/>
      <p:bldP spid="33" grpId="0"/>
      <p:bldP spid="34" grpId="0"/>
      <p:bldP spid="35"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txBox="1">
            <a:spLocks noGrp="1" noChangeArrowheads="1"/>
          </p:cNvSpPr>
          <p:nvPr/>
        </p:nvSpPr>
        <p:spPr bwMode="auto">
          <a:xfrm>
            <a:off x="10272814" y="651818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8292DD74-6A7B-4BCD-881D-69388C9133B0}" type="slidenum">
              <a:rPr lang="en-US" altLang="zh-CN" sz="1400"/>
              <a:t>34</a:t>
            </a:fld>
            <a:endParaRPr lang="en-US" altLang="zh-CN" sz="1400" dirty="0"/>
          </a:p>
        </p:txBody>
      </p:sp>
      <p:sp>
        <p:nvSpPr>
          <p:cNvPr id="14" name="文本框 13"/>
          <p:cNvSpPr txBox="1"/>
          <p:nvPr/>
        </p:nvSpPr>
        <p:spPr>
          <a:xfrm>
            <a:off x="3580732" y="44245"/>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3-4 </a:t>
            </a:r>
            <a:r>
              <a:rPr lang="zh-CN" altLang="en-US" sz="2800" b="1" u="sng" dirty="0">
                <a:latin typeface="黑体" panose="02010609060101010101" pitchFamily="49" charset="-122"/>
                <a:ea typeface="黑体" panose="02010609060101010101" pitchFamily="49" charset="-122"/>
              </a:rPr>
              <a:t>三相电路的功率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sp>
        <p:nvSpPr>
          <p:cNvPr id="24" name="Text Box 14"/>
          <p:cNvSpPr txBox="1">
            <a:spLocks noChangeArrowheads="1"/>
          </p:cNvSpPr>
          <p:nvPr/>
        </p:nvSpPr>
        <p:spPr bwMode="auto">
          <a:xfrm>
            <a:off x="2487355" y="2329607"/>
            <a:ext cx="4455710" cy="461665"/>
          </a:xfrm>
          <a:prstGeom prst="rect">
            <a:avLst/>
          </a:prstGeom>
          <a:solidFill>
            <a:schemeClr val="accent4">
              <a:lumMod val="40000"/>
              <a:lumOff val="60000"/>
            </a:schemeClr>
          </a:solidFill>
          <a:ln w="28575" cmpd="sng">
            <a:solidFill>
              <a:schemeClr val="accent2">
                <a:lumMod val="50000"/>
              </a:schemeClr>
            </a:solidFill>
            <a:miter lim="800000"/>
          </a:ln>
          <a:effectLst>
            <a:outerShdw blurRad="50800" dist="38100" dir="2700000" algn="tl" rotWithShape="0">
              <a:prstClr val="black">
                <a:alpha val="40000"/>
              </a:prstClr>
            </a:outerShdw>
          </a:effec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ts val="1200"/>
              </a:spcBef>
            </a:pPr>
            <a:r>
              <a:rPr lang="zh-CN" altLang="en-US" dirty="0"/>
              <a:t>三相总无功功率：</a:t>
            </a:r>
            <a:r>
              <a:rPr lang="zh-CN" altLang="en-US" i="1" dirty="0"/>
              <a:t> </a:t>
            </a:r>
            <a:r>
              <a:rPr lang="en-US" altLang="zh-CN" i="1" dirty="0"/>
              <a:t>Q</a:t>
            </a:r>
            <a:r>
              <a:rPr lang="en-US" altLang="zh-CN" dirty="0"/>
              <a:t>= 3</a:t>
            </a:r>
            <a:r>
              <a:rPr lang="en-US" altLang="zh-CN" i="1" dirty="0"/>
              <a:t>U</a:t>
            </a:r>
            <a:r>
              <a:rPr lang="en-US" altLang="zh-CN" baseline="-25000" dirty="0"/>
              <a:t>p</a:t>
            </a:r>
            <a:r>
              <a:rPr lang="en-US" altLang="zh-CN" i="1" dirty="0"/>
              <a:t>I</a:t>
            </a:r>
            <a:r>
              <a:rPr lang="en-US" altLang="zh-CN" baseline="-25000" dirty="0"/>
              <a:t>p</a:t>
            </a:r>
            <a:r>
              <a:rPr lang="en-US" altLang="zh-CN" dirty="0"/>
              <a:t>sin</a:t>
            </a:r>
            <a:r>
              <a:rPr lang="en-US" altLang="zh-CN" i="1" dirty="0">
                <a:sym typeface="Symbol" panose="05050102010706020507" pitchFamily="18" charset="2"/>
              </a:rPr>
              <a:t> </a:t>
            </a:r>
            <a:endParaRPr lang="en-US" altLang="zh-CN" dirty="0">
              <a:sym typeface="Symbol" panose="05050102010706020507" pitchFamily="18" charset="2"/>
            </a:endParaRPr>
          </a:p>
        </p:txBody>
      </p:sp>
      <p:graphicFrame>
        <p:nvGraphicFramePr>
          <p:cNvPr id="25" name="Object 12"/>
          <p:cNvGraphicFramePr>
            <a:graphicFrameLocks noChangeAspect="1"/>
          </p:cNvGraphicFramePr>
          <p:nvPr/>
        </p:nvGraphicFramePr>
        <p:xfrm>
          <a:off x="2504347" y="3528845"/>
          <a:ext cx="5165725" cy="527050"/>
        </p:xfrm>
        <a:graphic>
          <a:graphicData uri="http://schemas.openxmlformats.org/presentationml/2006/ole">
            <mc:AlternateContent xmlns:mc="http://schemas.openxmlformats.org/markup-compatibility/2006">
              <mc:Choice xmlns:v="urn:schemas-microsoft-com:vml" Requires="v">
                <p:oleObj spid="_x0000_s149936" name="公式" r:id="rId3" imgW="57912000" imgH="6096000" progId="Equation.3">
                  <p:embed/>
                </p:oleObj>
              </mc:Choice>
              <mc:Fallback>
                <p:oleObj name="公式" r:id="rId3" imgW="57912000" imgH="6096000" progId="Equation.3">
                  <p:embed/>
                  <p:pic>
                    <p:nvPicPr>
                      <p:cNvPr id="0" name="Object 12"/>
                      <p:cNvPicPr>
                        <a:picLocks noChangeAspect="1" noChangeArrowheads="1"/>
                      </p:cNvPicPr>
                      <p:nvPr/>
                    </p:nvPicPr>
                    <p:blipFill>
                      <a:blip r:embed="rId4"/>
                      <a:srcRect/>
                      <a:stretch>
                        <a:fillRect/>
                      </a:stretch>
                    </p:blipFill>
                    <p:spPr bwMode="auto">
                      <a:xfrm>
                        <a:off x="2504347" y="3528845"/>
                        <a:ext cx="5165725" cy="527050"/>
                      </a:xfrm>
                      <a:prstGeom prst="rect">
                        <a:avLst/>
                      </a:prstGeom>
                      <a:solidFill>
                        <a:schemeClr val="accent6">
                          <a:lumMod val="60000"/>
                          <a:lumOff val="40000"/>
                        </a:schemeClr>
                      </a:solidFill>
                      <a:ln w="28575" cmpd="sng">
                        <a:solidFill>
                          <a:schemeClr val="accent6">
                            <a:lumMod val="75000"/>
                          </a:schemeClr>
                        </a:solidFill>
                        <a:miter lim="800000"/>
                        <a:headEnd/>
                        <a:tailEnd/>
                      </a:ln>
                      <a:effectLst>
                        <a:outerShdw dist="35921" dir="2700000" algn="ctr" rotWithShape="0">
                          <a:srgbClr val="808080"/>
                        </a:outerShdw>
                      </a:effectLst>
                    </p:spPr>
                  </p:pic>
                </p:oleObj>
              </mc:Fallback>
            </mc:AlternateContent>
          </a:graphicData>
        </a:graphic>
      </p:graphicFrame>
      <p:sp>
        <p:nvSpPr>
          <p:cNvPr id="27" name="Text Box 3"/>
          <p:cNvSpPr txBox="1">
            <a:spLocks noChangeArrowheads="1"/>
          </p:cNvSpPr>
          <p:nvPr/>
        </p:nvSpPr>
        <p:spPr bwMode="auto">
          <a:xfrm>
            <a:off x="1005870" y="576682"/>
            <a:ext cx="5788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t>二</a:t>
            </a:r>
            <a:r>
              <a:rPr lang="en-US" altLang="zh-CN" sz="2800" dirty="0"/>
              <a:t>.  </a:t>
            </a:r>
            <a:r>
              <a:rPr lang="zh-CN" altLang="en-US" sz="2800" dirty="0"/>
              <a:t>对称三相电路的无功功率</a:t>
            </a:r>
            <a:r>
              <a:rPr lang="en-US" altLang="zh-CN" sz="2800" i="1" dirty="0"/>
              <a:t>Q</a:t>
            </a:r>
            <a:endParaRPr lang="en-US" altLang="zh-CN" sz="2800" dirty="0"/>
          </a:p>
        </p:txBody>
      </p:sp>
      <p:sp>
        <p:nvSpPr>
          <p:cNvPr id="28" name="Text Box 16"/>
          <p:cNvSpPr txBox="1">
            <a:spLocks noChangeArrowheads="1"/>
          </p:cNvSpPr>
          <p:nvPr/>
        </p:nvSpPr>
        <p:spPr bwMode="auto">
          <a:xfrm>
            <a:off x="1547919" y="1122271"/>
            <a:ext cx="8351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b="1" i="1" dirty="0"/>
              <a:t>Q=Q</a:t>
            </a:r>
            <a:r>
              <a:rPr lang="zh-CN" altLang="zh-CN" sz="2800" b="1" baseline="-25000" dirty="0"/>
              <a:t>1</a:t>
            </a:r>
            <a:r>
              <a:rPr lang="zh-CN" altLang="zh-CN" sz="2800" b="1" dirty="0"/>
              <a:t>+</a:t>
            </a:r>
            <a:r>
              <a:rPr lang="zh-CN" altLang="zh-CN" sz="2800" b="1" i="1" dirty="0"/>
              <a:t>Q</a:t>
            </a:r>
            <a:r>
              <a:rPr lang="zh-CN" altLang="zh-CN" sz="2800" b="1" baseline="-25000" dirty="0"/>
              <a:t>2</a:t>
            </a:r>
            <a:r>
              <a:rPr lang="zh-CN" altLang="zh-CN" sz="2800" b="1" dirty="0"/>
              <a:t>+</a:t>
            </a:r>
            <a:r>
              <a:rPr lang="zh-CN" altLang="zh-CN" sz="2800" b="1" i="1" dirty="0"/>
              <a:t>Q</a:t>
            </a:r>
            <a:r>
              <a:rPr lang="zh-CN" altLang="zh-CN" sz="2800" b="1" baseline="-25000" dirty="0"/>
              <a:t>3 </a:t>
            </a:r>
            <a:r>
              <a:rPr lang="zh-CN" altLang="zh-CN" sz="2800" b="1" i="1" baseline="-25000" dirty="0"/>
              <a:t>   </a:t>
            </a:r>
            <a:r>
              <a:rPr lang="zh-CN" altLang="zh-CN" sz="2800" b="1" i="1" dirty="0"/>
              <a:t>=U</a:t>
            </a:r>
            <a:r>
              <a:rPr lang="zh-CN" altLang="zh-CN" sz="2800" b="1" baseline="-25000" dirty="0"/>
              <a:t>1</a:t>
            </a:r>
            <a:r>
              <a:rPr lang="zh-CN" altLang="zh-CN" sz="2800" b="1" i="1" dirty="0"/>
              <a:t>I</a:t>
            </a:r>
            <a:r>
              <a:rPr lang="zh-CN" altLang="zh-CN" sz="2800" b="1" baseline="-25000" dirty="0"/>
              <a:t>1</a:t>
            </a:r>
            <a:r>
              <a:rPr lang="zh-CN" altLang="zh-CN" sz="2800" b="1" dirty="0"/>
              <a:t>sin</a:t>
            </a:r>
            <a:r>
              <a:rPr lang="zh-CN" altLang="zh-CN" sz="2800" b="1" i="1" dirty="0">
                <a:sym typeface="Symbol" panose="05050102010706020507" pitchFamily="18" charset="2"/>
              </a:rPr>
              <a:t></a:t>
            </a:r>
            <a:r>
              <a:rPr lang="zh-CN" altLang="zh-CN" sz="2800" b="1" baseline="-25000" dirty="0">
                <a:sym typeface="Symbol" panose="05050102010706020507" pitchFamily="18" charset="2"/>
              </a:rPr>
              <a:t>1</a:t>
            </a:r>
            <a:r>
              <a:rPr lang="zh-CN" altLang="zh-CN" sz="2800" b="1" i="1" dirty="0">
                <a:sym typeface="Symbol" panose="05050102010706020507" pitchFamily="18" charset="2"/>
              </a:rPr>
              <a:t>+ </a:t>
            </a:r>
            <a:r>
              <a:rPr lang="zh-CN" altLang="zh-CN" sz="2800" b="1" i="1" dirty="0"/>
              <a:t>U</a:t>
            </a:r>
            <a:r>
              <a:rPr lang="zh-CN" altLang="zh-CN" sz="2800" b="1" baseline="-25000" dirty="0"/>
              <a:t>2</a:t>
            </a:r>
            <a:r>
              <a:rPr lang="zh-CN" altLang="zh-CN" sz="2800" b="1" i="1" dirty="0"/>
              <a:t>I</a:t>
            </a:r>
            <a:r>
              <a:rPr lang="zh-CN" altLang="zh-CN" sz="2800" b="1" baseline="-25000" dirty="0"/>
              <a:t>2</a:t>
            </a:r>
            <a:r>
              <a:rPr lang="zh-CN" altLang="zh-CN" sz="2800" b="1" dirty="0"/>
              <a:t>sin</a:t>
            </a:r>
            <a:r>
              <a:rPr lang="zh-CN" altLang="zh-CN" sz="2800" b="1" i="1" dirty="0">
                <a:sym typeface="Symbol" panose="05050102010706020507" pitchFamily="18" charset="2"/>
              </a:rPr>
              <a:t></a:t>
            </a:r>
            <a:r>
              <a:rPr lang="zh-CN" altLang="zh-CN" sz="2800" b="1" baseline="-25000" dirty="0">
                <a:sym typeface="Symbol" panose="05050102010706020507" pitchFamily="18" charset="2"/>
              </a:rPr>
              <a:t>2</a:t>
            </a:r>
            <a:r>
              <a:rPr lang="zh-CN" altLang="zh-CN" sz="2800" b="1" i="1" dirty="0">
                <a:sym typeface="Symbol" panose="05050102010706020507" pitchFamily="18" charset="2"/>
              </a:rPr>
              <a:t>+ </a:t>
            </a:r>
            <a:r>
              <a:rPr lang="zh-CN" altLang="zh-CN" sz="2800" b="1" i="1" dirty="0"/>
              <a:t>U</a:t>
            </a:r>
            <a:r>
              <a:rPr lang="zh-CN" altLang="zh-CN" sz="2800" b="1" baseline="-25000" dirty="0"/>
              <a:t>3</a:t>
            </a:r>
            <a:r>
              <a:rPr lang="zh-CN" altLang="zh-CN" sz="2800" b="1" i="1" dirty="0"/>
              <a:t>I</a:t>
            </a:r>
            <a:r>
              <a:rPr lang="zh-CN" altLang="zh-CN" sz="2800" b="1" baseline="-25000" dirty="0"/>
              <a:t>3</a:t>
            </a:r>
            <a:r>
              <a:rPr lang="zh-CN" altLang="zh-CN" sz="2800" b="1" dirty="0"/>
              <a:t>sin</a:t>
            </a:r>
            <a:r>
              <a:rPr lang="zh-CN" altLang="zh-CN" sz="2800" b="1" i="1" dirty="0">
                <a:sym typeface="Symbol" panose="05050102010706020507" pitchFamily="18" charset="2"/>
              </a:rPr>
              <a:t></a:t>
            </a:r>
            <a:r>
              <a:rPr lang="zh-CN" altLang="zh-CN" sz="2800" b="1" baseline="-25000" dirty="0">
                <a:sym typeface="Symbol" panose="05050102010706020507" pitchFamily="18" charset="2"/>
              </a:rPr>
              <a:t>3</a:t>
            </a:r>
          </a:p>
        </p:txBody>
      </p:sp>
      <p:sp>
        <p:nvSpPr>
          <p:cNvPr id="29" name="右箭头 28"/>
          <p:cNvSpPr/>
          <p:nvPr/>
        </p:nvSpPr>
        <p:spPr>
          <a:xfrm>
            <a:off x="340939" y="2667860"/>
            <a:ext cx="1418367" cy="648000"/>
          </a:xfrm>
          <a:prstGeom prst="rightArrow">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rgbClr val="002060"/>
                </a:solidFill>
              </a:rPr>
              <a:t>对称负载</a:t>
            </a:r>
            <a:r>
              <a:rPr lang="en-US" altLang="zh-CN" b="1" dirty="0">
                <a:solidFill>
                  <a:srgbClr val="002060"/>
                </a:solidFill>
              </a:rPr>
              <a:t> </a:t>
            </a:r>
            <a:r>
              <a:rPr lang="zh-CN" altLang="en-US" b="1" dirty="0">
                <a:solidFill>
                  <a:srgbClr val="002060"/>
                </a:solidFill>
                <a:latin typeface="楷体" panose="02010609060101010101" pitchFamily="49" charset="-122"/>
                <a:ea typeface="楷体" panose="02010609060101010101" pitchFamily="49" charset="-122"/>
              </a:rPr>
              <a:t>：</a:t>
            </a:r>
            <a:endParaRPr lang="zh-CN" altLang="en-US" dirty="0">
              <a:solidFill>
                <a:srgbClr val="002060"/>
              </a:solidFill>
              <a:latin typeface="楷体" panose="02010609060101010101" pitchFamily="49" charset="-122"/>
              <a:ea typeface="楷体" panose="02010609060101010101" pitchFamily="49" charset="-122"/>
            </a:endParaRPr>
          </a:p>
        </p:txBody>
      </p:sp>
      <p:sp>
        <p:nvSpPr>
          <p:cNvPr id="30" name="Text Box 4"/>
          <p:cNvSpPr txBox="1">
            <a:spLocks noChangeArrowheads="1"/>
          </p:cNvSpPr>
          <p:nvPr/>
        </p:nvSpPr>
        <p:spPr bwMode="auto">
          <a:xfrm>
            <a:off x="2407497" y="1760828"/>
            <a:ext cx="3969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800" b="1" dirty="0">
                <a:solidFill>
                  <a:srgbClr val="C00000"/>
                </a:solidFill>
                <a:latin typeface="仿宋" panose="02010609060101010101" pitchFamily="49" charset="-122"/>
                <a:ea typeface="仿宋" panose="02010609060101010101" pitchFamily="49" charset="-122"/>
              </a:rPr>
              <a:t>用相电压</a:t>
            </a:r>
            <a:r>
              <a:rPr lang="zh-CN" altLang="en-US" sz="2800" b="1" dirty="0">
                <a:solidFill>
                  <a:srgbClr val="C00000"/>
                </a:solidFill>
                <a:latin typeface="仿宋" panose="02010609060101010101" pitchFamily="49" charset="-122"/>
                <a:ea typeface="仿宋" panose="02010609060101010101" pitchFamily="49" charset="-122"/>
              </a:rPr>
              <a:t>、相电流</a:t>
            </a:r>
            <a:r>
              <a:rPr lang="zh-CN" altLang="zh-CN" sz="2800" b="1" dirty="0">
                <a:solidFill>
                  <a:srgbClr val="C00000"/>
                </a:solidFill>
                <a:latin typeface="仿宋" panose="02010609060101010101" pitchFamily="49" charset="-122"/>
                <a:ea typeface="仿宋" panose="02010609060101010101" pitchFamily="49" charset="-122"/>
              </a:rPr>
              <a:t>表示：</a:t>
            </a:r>
          </a:p>
        </p:txBody>
      </p:sp>
      <p:sp>
        <p:nvSpPr>
          <p:cNvPr id="31" name="Text Box 5"/>
          <p:cNvSpPr txBox="1">
            <a:spLocks noChangeArrowheads="1"/>
          </p:cNvSpPr>
          <p:nvPr/>
        </p:nvSpPr>
        <p:spPr bwMode="auto">
          <a:xfrm>
            <a:off x="2588393" y="2890403"/>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zh-CN" sz="2800" b="1" dirty="0">
                <a:solidFill>
                  <a:srgbClr val="C00000"/>
                </a:solidFill>
                <a:latin typeface="仿宋" panose="02010609060101010101" pitchFamily="49" charset="-122"/>
                <a:ea typeface="仿宋" panose="02010609060101010101" pitchFamily="49" charset="-122"/>
              </a:rPr>
              <a:t>用线电压</a:t>
            </a:r>
            <a:r>
              <a:rPr lang="zh-CN" altLang="en-US" sz="2800" b="1" dirty="0">
                <a:solidFill>
                  <a:srgbClr val="C00000"/>
                </a:solidFill>
                <a:latin typeface="仿宋" panose="02010609060101010101" pitchFamily="49" charset="-122"/>
                <a:ea typeface="仿宋" panose="02010609060101010101" pitchFamily="49" charset="-122"/>
              </a:rPr>
              <a:t>、线电流</a:t>
            </a:r>
            <a:r>
              <a:rPr lang="zh-CN" altLang="zh-CN" sz="2800" b="1" dirty="0">
                <a:solidFill>
                  <a:srgbClr val="C00000"/>
                </a:solidFill>
                <a:latin typeface="仿宋" panose="02010609060101010101" pitchFamily="49" charset="-122"/>
                <a:ea typeface="仿宋" panose="02010609060101010101" pitchFamily="49" charset="-122"/>
              </a:rPr>
              <a:t>表示：</a:t>
            </a:r>
          </a:p>
        </p:txBody>
      </p:sp>
      <p:sp>
        <p:nvSpPr>
          <p:cNvPr id="15" name="AutoShape 88"/>
          <p:cNvSpPr/>
          <p:nvPr/>
        </p:nvSpPr>
        <p:spPr bwMode="auto">
          <a:xfrm rot="10753442">
            <a:off x="1929423" y="1930470"/>
            <a:ext cx="404807" cy="2122781"/>
          </a:xfrm>
          <a:prstGeom prst="rightBrace">
            <a:avLst>
              <a:gd name="adj1" fmla="val 110681"/>
              <a:gd name="adj2" fmla="val 50000"/>
            </a:avLst>
          </a:prstGeom>
          <a:noFill/>
          <a:ln w="38100">
            <a:solidFill>
              <a:schemeClr val="accent2">
                <a:lumMod val="75000"/>
              </a:schemeClr>
            </a:solidFill>
            <a:round/>
          </a:ln>
          <a:extLst>
            <a:ext uri="{909E8E84-426E-40DD-AFC4-6F175D3DCCD1}">
              <a14:hiddenFill xmlns:a14="http://schemas.microsoft.com/office/drawing/2010/main">
                <a:solidFill>
                  <a:srgbClr val="FFFFFF"/>
                </a:solidFill>
              </a14:hiddenFill>
            </a:ext>
          </a:extLst>
        </p:spPr>
        <p:txBody>
          <a:bodyPr wrap="none" anchor="ctr"/>
          <a:lstStyle/>
          <a:p>
            <a:pPr>
              <a:spcBef>
                <a:spcPct val="50000"/>
              </a:spcBef>
            </a:pPr>
            <a:endParaRPr lang="zh-CN" altLang="en-US" sz="1600">
              <a:latin typeface="Times New Roman" panose="02020603050405020304" pitchFamily="18" charset="0"/>
            </a:endParaRPr>
          </a:p>
        </p:txBody>
      </p:sp>
      <p:sp>
        <p:nvSpPr>
          <p:cNvPr id="54" name="Text Box 3"/>
          <p:cNvSpPr txBox="1">
            <a:spLocks noChangeArrowheads="1"/>
          </p:cNvSpPr>
          <p:nvPr/>
        </p:nvSpPr>
        <p:spPr bwMode="auto">
          <a:xfrm>
            <a:off x="730966" y="4413928"/>
            <a:ext cx="535394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t>三</a:t>
            </a:r>
            <a:r>
              <a:rPr lang="en-US" altLang="zh-CN" sz="2800" dirty="0"/>
              <a:t>.  </a:t>
            </a:r>
            <a:r>
              <a:rPr lang="zh-CN" altLang="en-US" sz="2800" dirty="0"/>
              <a:t>对称三相电路的视在功率</a:t>
            </a:r>
            <a:r>
              <a:rPr lang="en-US" altLang="zh-CN" sz="2800" i="1" dirty="0"/>
              <a:t>S</a:t>
            </a:r>
            <a:endParaRPr lang="en-US" altLang="zh-CN" sz="2800" dirty="0"/>
          </a:p>
        </p:txBody>
      </p:sp>
      <p:graphicFrame>
        <p:nvGraphicFramePr>
          <p:cNvPr id="55" name="Object 5"/>
          <p:cNvGraphicFramePr>
            <a:graphicFrameLocks noChangeAspect="1"/>
          </p:cNvGraphicFramePr>
          <p:nvPr/>
        </p:nvGraphicFramePr>
        <p:xfrm>
          <a:off x="1004312" y="5024695"/>
          <a:ext cx="4465638" cy="584200"/>
        </p:xfrm>
        <a:graphic>
          <a:graphicData uri="http://schemas.openxmlformats.org/presentationml/2006/ole">
            <mc:AlternateContent xmlns:mc="http://schemas.openxmlformats.org/markup-compatibility/2006">
              <mc:Choice xmlns:v="urn:schemas-microsoft-com:vml" Requires="v">
                <p:oleObj spid="_x0000_s149937" r:id="rId5" imgW="2222500" imgH="292100" progId="Equation.3">
                  <p:embed/>
                </p:oleObj>
              </mc:Choice>
              <mc:Fallback>
                <p:oleObj r:id="rId5" imgW="2222500" imgH="292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312" y="5024695"/>
                        <a:ext cx="4465638" cy="584200"/>
                      </a:xfrm>
                      <a:prstGeom prst="rect">
                        <a:avLst/>
                      </a:prstGeom>
                      <a:solidFill>
                        <a:srgbClr val="FFCC66"/>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 name="Rectangle 4"/>
          <p:cNvSpPr>
            <a:spLocks noChangeArrowheads="1"/>
          </p:cNvSpPr>
          <p:nvPr/>
        </p:nvSpPr>
        <p:spPr bwMode="auto">
          <a:xfrm>
            <a:off x="1004312" y="5846578"/>
            <a:ext cx="42466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dirty="0">
                <a:solidFill>
                  <a:srgbClr val="0000FF"/>
                </a:solidFill>
              </a:rPr>
              <a:t>一般</a:t>
            </a:r>
            <a:r>
              <a:rPr lang="en-US" altLang="zh-CN" i="1" dirty="0">
                <a:solidFill>
                  <a:srgbClr val="0000FF"/>
                </a:solidFill>
              </a:rPr>
              <a:t>P</a:t>
            </a:r>
            <a:r>
              <a:rPr lang="zh-CN" altLang="en-US" dirty="0">
                <a:solidFill>
                  <a:srgbClr val="0000FF"/>
                </a:solidFill>
              </a:rPr>
              <a:t>、</a:t>
            </a:r>
            <a:r>
              <a:rPr lang="en-US" altLang="zh-CN" i="1" dirty="0">
                <a:solidFill>
                  <a:srgbClr val="0000FF"/>
                </a:solidFill>
              </a:rPr>
              <a:t>Q</a:t>
            </a:r>
            <a:r>
              <a:rPr lang="zh-CN" altLang="en-US" dirty="0">
                <a:solidFill>
                  <a:srgbClr val="0000FF"/>
                </a:solidFill>
              </a:rPr>
              <a:t>、</a:t>
            </a:r>
            <a:r>
              <a:rPr lang="en-US" altLang="zh-CN" i="1" dirty="0">
                <a:solidFill>
                  <a:srgbClr val="0000FF"/>
                </a:solidFill>
              </a:rPr>
              <a:t>S </a:t>
            </a:r>
            <a:r>
              <a:rPr lang="zh-CN" altLang="en-US" dirty="0">
                <a:solidFill>
                  <a:srgbClr val="0000FF"/>
                </a:solidFill>
              </a:rPr>
              <a:t>都是指三相总和</a:t>
            </a:r>
          </a:p>
        </p:txBody>
      </p:sp>
      <p:sp>
        <p:nvSpPr>
          <p:cNvPr id="57" name="Rectangle 16"/>
          <p:cNvSpPr>
            <a:spLocks noChangeArrowheads="1"/>
          </p:cNvSpPr>
          <p:nvPr/>
        </p:nvSpPr>
        <p:spPr bwMode="auto">
          <a:xfrm>
            <a:off x="6512170" y="4867487"/>
            <a:ext cx="4822723" cy="978729"/>
          </a:xfrm>
          <a:prstGeom prst="rect">
            <a:avLst/>
          </a:prstGeom>
          <a:solidFill>
            <a:srgbClr val="FFCCCC"/>
          </a:solidFill>
          <a:ln>
            <a:noFill/>
          </a:ln>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zh-CN" altLang="en-US" dirty="0"/>
              <a:t>功率因数也定义为：</a:t>
            </a:r>
          </a:p>
          <a:p>
            <a:pPr eaLnBrk="1" hangingPunct="1">
              <a:lnSpc>
                <a:spcPct val="120000"/>
              </a:lnSpc>
              <a:spcBef>
                <a:spcPct val="0"/>
              </a:spcBef>
            </a:pPr>
            <a:r>
              <a:rPr lang="en-US" altLang="zh-CN" dirty="0">
                <a:solidFill>
                  <a:srgbClr val="C00000"/>
                </a:solidFill>
              </a:rPr>
              <a:t>cos</a:t>
            </a:r>
            <a:r>
              <a:rPr lang="en-US" altLang="zh-CN" i="1" dirty="0">
                <a:solidFill>
                  <a:srgbClr val="C00000"/>
                </a:solidFill>
                <a:sym typeface="Symbol" panose="05050102010706020507" pitchFamily="18" charset="2"/>
              </a:rPr>
              <a:t>  </a:t>
            </a:r>
            <a:r>
              <a:rPr lang="en-US" altLang="zh-CN" dirty="0">
                <a:solidFill>
                  <a:srgbClr val="C00000"/>
                </a:solidFill>
                <a:sym typeface="Symbol" panose="05050102010706020507" pitchFamily="18" charset="2"/>
              </a:rPr>
              <a:t>=</a:t>
            </a:r>
            <a:r>
              <a:rPr lang="en-US" altLang="zh-CN" i="1" dirty="0">
                <a:solidFill>
                  <a:srgbClr val="C00000"/>
                </a:solidFill>
                <a:sym typeface="Symbol" panose="05050102010706020507" pitchFamily="18" charset="2"/>
              </a:rPr>
              <a:t>P</a:t>
            </a:r>
            <a:r>
              <a:rPr lang="en-US" altLang="zh-CN" dirty="0">
                <a:solidFill>
                  <a:srgbClr val="C00000"/>
                </a:solidFill>
                <a:sym typeface="Symbol" panose="05050102010706020507" pitchFamily="18" charset="2"/>
              </a:rPr>
              <a:t>/</a:t>
            </a:r>
            <a:r>
              <a:rPr lang="en-US" altLang="zh-CN" i="1" dirty="0">
                <a:solidFill>
                  <a:srgbClr val="C00000"/>
                </a:solidFill>
                <a:sym typeface="Symbol" panose="05050102010706020507" pitchFamily="18" charset="2"/>
              </a:rPr>
              <a:t>S</a:t>
            </a:r>
            <a:r>
              <a:rPr lang="en-US" altLang="zh-CN" dirty="0">
                <a:solidFill>
                  <a:srgbClr val="C00000"/>
                </a:solidFill>
                <a:sym typeface="Symbol" panose="05050102010706020507" pitchFamily="18" charset="2"/>
              </a:rPr>
              <a:t>      (</a:t>
            </a:r>
            <a:r>
              <a:rPr lang="zh-CN" altLang="en-US" dirty="0">
                <a:solidFill>
                  <a:srgbClr val="C00000"/>
                </a:solidFill>
                <a:sym typeface="Symbol" panose="05050102010706020507" pitchFamily="18" charset="2"/>
              </a:rPr>
              <a:t>不对称时</a:t>
            </a:r>
            <a:r>
              <a:rPr lang="zh-CN" altLang="en-US" i="1" dirty="0">
                <a:solidFill>
                  <a:srgbClr val="C00000"/>
                </a:solidFill>
                <a:sym typeface="Symbol" panose="05050102010706020507" pitchFamily="18" charset="2"/>
              </a:rPr>
              <a:t> </a:t>
            </a:r>
            <a:r>
              <a:rPr lang="zh-CN" altLang="en-US" dirty="0">
                <a:solidFill>
                  <a:srgbClr val="C00000"/>
                </a:solidFill>
                <a:sym typeface="Symbol" panose="05050102010706020507" pitchFamily="18" charset="2"/>
              </a:rPr>
              <a:t>无意义</a:t>
            </a:r>
            <a:r>
              <a:rPr lang="en-US" altLang="zh-CN" dirty="0">
                <a:solidFill>
                  <a:srgbClr val="C00000"/>
                </a:solidFill>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1000"/>
                                        <p:tgtEl>
                                          <p:spTgt spid="30"/>
                                        </p:tgtEl>
                                      </p:cBhvr>
                                    </p:animEffect>
                                    <p:anim calcmode="lin" valueType="num">
                                      <p:cBhvr>
                                        <p:cTn id="31" dur="1000" fill="hold"/>
                                        <p:tgtEl>
                                          <p:spTgt spid="30"/>
                                        </p:tgtEl>
                                        <p:attrNameLst>
                                          <p:attrName>ppt_x</p:attrName>
                                        </p:attrNameLst>
                                      </p:cBhvr>
                                      <p:tavLst>
                                        <p:tav tm="0">
                                          <p:val>
                                            <p:strVal val="#ppt_x"/>
                                          </p:val>
                                        </p:tav>
                                        <p:tav tm="100000">
                                          <p:val>
                                            <p:strVal val="#ppt_x"/>
                                          </p:val>
                                        </p:tav>
                                      </p:tavLst>
                                    </p:anim>
                                    <p:anim calcmode="lin" valueType="num">
                                      <p:cBhvr>
                                        <p:cTn id="3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slide(fromLeft)">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grpId="0"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slide(fromLeft)">
                                      <p:cBhvr>
                                        <p:cTn id="54" dur="5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5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7"/>
                                        </p:tgtEl>
                                        <p:attrNameLst>
                                          <p:attrName>style.visibility</p:attrName>
                                        </p:attrNameLst>
                                      </p:cBhvr>
                                      <p:to>
                                        <p:strVal val="visible"/>
                                      </p:to>
                                    </p:set>
                                    <p:anim calcmode="lin" valueType="num">
                                      <p:cBhvr>
                                        <p:cTn id="69" dur="500" fill="hold"/>
                                        <p:tgtEl>
                                          <p:spTgt spid="57"/>
                                        </p:tgtEl>
                                        <p:attrNameLst>
                                          <p:attrName>ppt_w</p:attrName>
                                        </p:attrNameLst>
                                      </p:cBhvr>
                                      <p:tavLst>
                                        <p:tav tm="0">
                                          <p:val>
                                            <p:fltVal val="0"/>
                                          </p:val>
                                        </p:tav>
                                        <p:tav tm="100000">
                                          <p:val>
                                            <p:strVal val="#ppt_w"/>
                                          </p:val>
                                        </p:tav>
                                      </p:tavLst>
                                    </p:anim>
                                    <p:anim calcmode="lin" valueType="num">
                                      <p:cBhvr>
                                        <p:cTn id="70" dur="500" fill="hold"/>
                                        <p:tgtEl>
                                          <p:spTgt spid="57"/>
                                        </p:tgtEl>
                                        <p:attrNameLst>
                                          <p:attrName>ppt_h</p:attrName>
                                        </p:attrNameLst>
                                      </p:cBhvr>
                                      <p:tavLst>
                                        <p:tav tm="0">
                                          <p:val>
                                            <p:fltVal val="0"/>
                                          </p:val>
                                        </p:tav>
                                        <p:tav tm="100000">
                                          <p:val>
                                            <p:strVal val="#ppt_h"/>
                                          </p:val>
                                        </p:tav>
                                      </p:tavLst>
                                    </p:anim>
                                    <p:animEffect transition="in" filter="fade">
                                      <p:cBhvr>
                                        <p:cTn id="7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7" grpId="0"/>
      <p:bldP spid="28" grpId="0"/>
      <p:bldP spid="29" grpId="0" animBg="1"/>
      <p:bldP spid="30" grpId="0"/>
      <p:bldP spid="31" grpId="0"/>
      <p:bldP spid="15" grpId="0" animBg="1"/>
      <p:bldP spid="54" grpId="0" autoUpdateAnimBg="0"/>
      <p:bldP spid="56" grpId="0" autoUpdateAnimBg="0"/>
      <p:bldP spid="5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txBox="1">
            <a:spLocks noGrp="1" noChangeArrowheads="1"/>
          </p:cNvSpPr>
          <p:nvPr/>
        </p:nvSpPr>
        <p:spPr bwMode="auto">
          <a:xfrm>
            <a:off x="10272814" y="651818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8292DD74-6A7B-4BCD-881D-69388C9133B0}" type="slidenum">
              <a:rPr lang="en-US" altLang="zh-CN" sz="1400"/>
              <a:t>35</a:t>
            </a:fld>
            <a:endParaRPr lang="en-US" altLang="zh-CN" sz="1400" dirty="0"/>
          </a:p>
        </p:txBody>
      </p:sp>
      <p:sp>
        <p:nvSpPr>
          <p:cNvPr id="14" name="文本框 13"/>
          <p:cNvSpPr txBox="1"/>
          <p:nvPr/>
        </p:nvSpPr>
        <p:spPr>
          <a:xfrm>
            <a:off x="3580732" y="44245"/>
            <a:ext cx="5342800"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3-4 </a:t>
            </a:r>
            <a:r>
              <a:rPr lang="zh-CN" altLang="en-US" sz="2800" b="1" u="sng" dirty="0">
                <a:latin typeface="黑体" panose="02010609060101010101" pitchFamily="49" charset="-122"/>
                <a:ea typeface="黑体" panose="02010609060101010101" pitchFamily="49" charset="-122"/>
              </a:rPr>
              <a:t>三相电路的功率 </a:t>
            </a:r>
            <a:r>
              <a:rPr lang="en-US" altLang="zh-CN" sz="2800" b="1" u="sng" dirty="0">
                <a:latin typeface="黑体" panose="02010609060101010101" pitchFamily="49" charset="-122"/>
                <a:ea typeface="黑体" panose="02010609060101010101" pitchFamily="49" charset="-122"/>
              </a:rPr>
              <a:t> </a:t>
            </a:r>
            <a:r>
              <a:rPr lang="zh-CN" altLang="en-US" sz="2800" u="sng" dirty="0">
                <a:latin typeface="黑体" panose="02010609060101010101" pitchFamily="49" charset="-122"/>
                <a:ea typeface="黑体" panose="02010609060101010101" pitchFamily="49" charset="-122"/>
              </a:rPr>
              <a:t> </a:t>
            </a:r>
          </a:p>
        </p:txBody>
      </p:sp>
      <p:graphicFrame>
        <p:nvGraphicFramePr>
          <p:cNvPr id="17" name="Object 5"/>
          <p:cNvGraphicFramePr>
            <a:graphicFrameLocks noChangeAspect="1"/>
          </p:cNvGraphicFramePr>
          <p:nvPr/>
        </p:nvGraphicFramePr>
        <p:xfrm>
          <a:off x="926411" y="2031308"/>
          <a:ext cx="5513907" cy="506412"/>
        </p:xfrm>
        <a:graphic>
          <a:graphicData uri="http://schemas.openxmlformats.org/presentationml/2006/ole">
            <mc:AlternateContent xmlns:mc="http://schemas.openxmlformats.org/markup-compatibility/2006">
              <mc:Choice xmlns:v="urn:schemas-microsoft-com:vml" Requires="v">
                <p:oleObj spid="_x0000_s156803" name="公式" r:id="rId3" imgW="67665600" imgH="6096000" progId="Equation.3">
                  <p:embed/>
                </p:oleObj>
              </mc:Choice>
              <mc:Fallback>
                <p:oleObj name="公式" r:id="rId3" imgW="67665600" imgH="6096000" progId="Equation.3">
                  <p:embed/>
                  <p:pic>
                    <p:nvPicPr>
                      <p:cNvPr id="0" name="Object 5"/>
                      <p:cNvPicPr>
                        <a:picLocks noChangeAspect="1" noChangeArrowheads="1"/>
                      </p:cNvPicPr>
                      <p:nvPr/>
                    </p:nvPicPr>
                    <p:blipFill>
                      <a:blip r:embed="rId4"/>
                      <a:srcRect/>
                      <a:stretch>
                        <a:fillRect/>
                      </a:stretch>
                    </p:blipFill>
                    <p:spPr bwMode="auto">
                      <a:xfrm>
                        <a:off x="926411" y="2031308"/>
                        <a:ext cx="5513907" cy="506412"/>
                      </a:xfrm>
                      <a:prstGeom prst="rect">
                        <a:avLst/>
                      </a:prstGeom>
                      <a:noFill/>
                      <a:ln>
                        <a:noFill/>
                      </a:ln>
                      <a:effectLst/>
                    </p:spPr>
                  </p:pic>
                </p:oleObj>
              </mc:Fallback>
            </mc:AlternateContent>
          </a:graphicData>
        </a:graphic>
      </p:graphicFrame>
      <p:graphicFrame>
        <p:nvGraphicFramePr>
          <p:cNvPr id="18" name="Object 6"/>
          <p:cNvGraphicFramePr>
            <a:graphicFrameLocks noChangeAspect="1"/>
          </p:cNvGraphicFramePr>
          <p:nvPr/>
        </p:nvGraphicFramePr>
        <p:xfrm>
          <a:off x="1113757" y="3939462"/>
          <a:ext cx="5027613" cy="508000"/>
        </p:xfrm>
        <a:graphic>
          <a:graphicData uri="http://schemas.openxmlformats.org/presentationml/2006/ole">
            <mc:AlternateContent xmlns:mc="http://schemas.openxmlformats.org/markup-compatibility/2006">
              <mc:Choice xmlns:v="urn:schemas-microsoft-com:vml" Requires="v">
                <p:oleObj spid="_x0000_s156804" name="公式" r:id="rId5" imgW="60350400" imgH="6096000" progId="Equation.3">
                  <p:embed/>
                </p:oleObj>
              </mc:Choice>
              <mc:Fallback>
                <p:oleObj name="公式" r:id="rId5" imgW="60350400" imgH="6096000" progId="Equation.3">
                  <p:embed/>
                  <p:pic>
                    <p:nvPicPr>
                      <p:cNvPr id="0" name="Object 6"/>
                      <p:cNvPicPr>
                        <a:picLocks noChangeAspect="1" noChangeArrowheads="1"/>
                      </p:cNvPicPr>
                      <p:nvPr/>
                    </p:nvPicPr>
                    <p:blipFill>
                      <a:blip r:embed="rId6"/>
                      <a:srcRect/>
                      <a:stretch>
                        <a:fillRect/>
                      </a:stretch>
                    </p:blipFill>
                    <p:spPr bwMode="auto">
                      <a:xfrm>
                        <a:off x="1113757" y="3939462"/>
                        <a:ext cx="5027613" cy="508000"/>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16200000" scaled="1"/>
                        <a:tileRect/>
                      </a:gradFill>
                      <a:ln>
                        <a:noFill/>
                      </a:ln>
                      <a:effectLst/>
                    </p:spPr>
                  </p:pic>
                </p:oleObj>
              </mc:Fallback>
            </mc:AlternateContent>
          </a:graphicData>
        </a:graphic>
      </p:graphicFrame>
      <p:sp>
        <p:nvSpPr>
          <p:cNvPr id="19" name="Text Box 42"/>
          <p:cNvSpPr txBox="1">
            <a:spLocks noChangeArrowheads="1"/>
          </p:cNvSpPr>
          <p:nvPr/>
        </p:nvSpPr>
        <p:spPr bwMode="auto">
          <a:xfrm>
            <a:off x="1113757" y="574435"/>
            <a:ext cx="2466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t>四</a:t>
            </a:r>
            <a:r>
              <a:rPr lang="en-US" altLang="zh-CN" sz="2800" dirty="0"/>
              <a:t>. </a:t>
            </a:r>
            <a:r>
              <a:rPr lang="zh-CN" altLang="en-US" sz="2800" dirty="0"/>
              <a:t>瞬时功率</a:t>
            </a:r>
            <a:r>
              <a:rPr lang="en-US" altLang="zh-CN" sz="2800" i="1" dirty="0"/>
              <a:t>p</a:t>
            </a:r>
          </a:p>
        </p:txBody>
      </p:sp>
      <p:graphicFrame>
        <p:nvGraphicFramePr>
          <p:cNvPr id="20" name="Object 5"/>
          <p:cNvGraphicFramePr>
            <a:graphicFrameLocks noChangeAspect="1"/>
          </p:cNvGraphicFramePr>
          <p:nvPr/>
        </p:nvGraphicFramePr>
        <p:xfrm>
          <a:off x="837856" y="2533503"/>
          <a:ext cx="6728337" cy="531813"/>
        </p:xfrm>
        <a:graphic>
          <a:graphicData uri="http://schemas.openxmlformats.org/presentationml/2006/ole">
            <mc:AlternateContent xmlns:mc="http://schemas.openxmlformats.org/markup-compatibility/2006">
              <mc:Choice xmlns:v="urn:schemas-microsoft-com:vml" Requires="v">
                <p:oleObj spid="_x0000_s156805" name="公式" r:id="rId7" imgW="79857600" imgH="6400800" progId="Equation.3">
                  <p:embed/>
                </p:oleObj>
              </mc:Choice>
              <mc:Fallback>
                <p:oleObj name="公式" r:id="rId7" imgW="79857600" imgH="6400800" progId="Equation.3">
                  <p:embed/>
                  <p:pic>
                    <p:nvPicPr>
                      <p:cNvPr id="0" name="Object 5"/>
                      <p:cNvPicPr>
                        <a:picLocks noChangeAspect="1" noChangeArrowheads="1"/>
                      </p:cNvPicPr>
                      <p:nvPr/>
                    </p:nvPicPr>
                    <p:blipFill>
                      <a:blip r:embed="rId8"/>
                      <a:srcRect/>
                      <a:stretch>
                        <a:fillRect/>
                      </a:stretch>
                    </p:blipFill>
                    <p:spPr bwMode="auto">
                      <a:xfrm>
                        <a:off x="837856" y="2533503"/>
                        <a:ext cx="6728337" cy="531813"/>
                      </a:xfrm>
                      <a:prstGeom prst="rect">
                        <a:avLst/>
                      </a:prstGeom>
                      <a:noFill/>
                      <a:ln>
                        <a:noFill/>
                      </a:ln>
                      <a:effectLst/>
                    </p:spPr>
                  </p:pic>
                </p:oleObj>
              </mc:Fallback>
            </mc:AlternateContent>
          </a:graphicData>
        </a:graphic>
      </p:graphicFrame>
      <p:graphicFrame>
        <p:nvGraphicFramePr>
          <p:cNvPr id="21" name="Object 5"/>
          <p:cNvGraphicFramePr>
            <a:graphicFrameLocks noChangeAspect="1"/>
          </p:cNvGraphicFramePr>
          <p:nvPr/>
        </p:nvGraphicFramePr>
        <p:xfrm>
          <a:off x="822705" y="3145959"/>
          <a:ext cx="6728337" cy="531813"/>
        </p:xfrm>
        <a:graphic>
          <a:graphicData uri="http://schemas.openxmlformats.org/presentationml/2006/ole">
            <mc:AlternateContent xmlns:mc="http://schemas.openxmlformats.org/markup-compatibility/2006">
              <mc:Choice xmlns:v="urn:schemas-microsoft-com:vml" Requires="v">
                <p:oleObj spid="_x0000_s156806" name="公式" r:id="rId9" imgW="79857600" imgH="6400800" progId="Equation.3">
                  <p:embed/>
                </p:oleObj>
              </mc:Choice>
              <mc:Fallback>
                <p:oleObj name="公式" r:id="rId9" imgW="79857600" imgH="6400800" progId="Equation.3">
                  <p:embed/>
                  <p:pic>
                    <p:nvPicPr>
                      <p:cNvPr id="0" name="Object 5"/>
                      <p:cNvPicPr>
                        <a:picLocks noChangeAspect="1" noChangeArrowheads="1"/>
                      </p:cNvPicPr>
                      <p:nvPr/>
                    </p:nvPicPr>
                    <p:blipFill>
                      <a:blip r:embed="rId10"/>
                      <a:srcRect/>
                      <a:stretch>
                        <a:fillRect/>
                      </a:stretch>
                    </p:blipFill>
                    <p:spPr bwMode="auto">
                      <a:xfrm>
                        <a:off x="822705" y="3145959"/>
                        <a:ext cx="6728337" cy="531813"/>
                      </a:xfrm>
                      <a:prstGeom prst="rect">
                        <a:avLst/>
                      </a:prstGeom>
                      <a:noFill/>
                      <a:ln>
                        <a:noFill/>
                      </a:ln>
                      <a:effectLst/>
                    </p:spPr>
                  </p:pic>
                </p:oleObj>
              </mc:Fallback>
            </mc:AlternateContent>
          </a:graphicData>
        </a:graphic>
      </p:graphicFrame>
      <p:grpSp>
        <p:nvGrpSpPr>
          <p:cNvPr id="5" name="组合 4"/>
          <p:cNvGrpSpPr/>
          <p:nvPr/>
        </p:nvGrpSpPr>
        <p:grpSpPr>
          <a:xfrm>
            <a:off x="8604326" y="4689905"/>
            <a:ext cx="2792743" cy="1439707"/>
            <a:chOff x="6515900" y="5201039"/>
            <a:chExt cx="2954162" cy="1439707"/>
          </a:xfrm>
        </p:grpSpPr>
        <p:sp>
          <p:nvSpPr>
            <p:cNvPr id="4" name="圆角矩形 3"/>
            <p:cNvSpPr/>
            <p:nvPr/>
          </p:nvSpPr>
          <p:spPr>
            <a:xfrm>
              <a:off x="6515900" y="5224758"/>
              <a:ext cx="2954162" cy="1404000"/>
            </a:xfrm>
            <a:prstGeom prst="roundRect">
              <a:avLst/>
            </a:prstGeom>
            <a:solidFill>
              <a:srgbClr val="FFD9D9"/>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Group 40"/>
            <p:cNvGrpSpPr/>
            <p:nvPr/>
          </p:nvGrpSpPr>
          <p:grpSpPr bwMode="auto">
            <a:xfrm>
              <a:off x="6860785" y="5201039"/>
              <a:ext cx="2443960" cy="1439707"/>
              <a:chOff x="-52" y="0"/>
              <a:chExt cx="2096" cy="1272"/>
            </a:xfrm>
          </p:grpSpPr>
          <p:sp>
            <p:nvSpPr>
              <p:cNvPr id="32" name="Text Box 12"/>
              <p:cNvSpPr txBox="1">
                <a:spLocks noChangeArrowheads="1"/>
              </p:cNvSpPr>
              <p:nvPr/>
            </p:nvSpPr>
            <p:spPr bwMode="auto">
              <a:xfrm>
                <a:off x="1565" y="864"/>
                <a:ext cx="47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dirty="0">
                    <a:latin typeface="Symbol" panose="05050102010706020507" pitchFamily="18" charset="2"/>
                  </a:rPr>
                  <a:t>w </a:t>
                </a:r>
                <a:r>
                  <a:rPr lang="en-US" altLang="zh-CN" i="1" dirty="0"/>
                  <a:t>t</a:t>
                </a:r>
              </a:p>
            </p:txBody>
          </p:sp>
          <p:sp>
            <p:nvSpPr>
              <p:cNvPr id="33" name="Line 7"/>
              <p:cNvSpPr>
                <a:spLocks noChangeShapeType="1"/>
              </p:cNvSpPr>
              <p:nvPr/>
            </p:nvSpPr>
            <p:spPr bwMode="auto">
              <a:xfrm flipV="1">
                <a:off x="240" y="144"/>
                <a:ext cx="0" cy="864"/>
              </a:xfrm>
              <a:prstGeom prst="line">
                <a:avLst/>
              </a:prstGeom>
              <a:noFill/>
              <a:ln w="28575" cmpd="sng">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8"/>
              <p:cNvSpPr>
                <a:spLocks noChangeShapeType="1"/>
              </p:cNvSpPr>
              <p:nvPr/>
            </p:nvSpPr>
            <p:spPr bwMode="auto">
              <a:xfrm>
                <a:off x="240" y="1008"/>
                <a:ext cx="1358" cy="0"/>
              </a:xfrm>
              <a:prstGeom prst="line">
                <a:avLst/>
              </a:prstGeom>
              <a:noFill/>
              <a:ln w="28575" cmpd="sng">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9"/>
              <p:cNvSpPr>
                <a:spLocks noChangeShapeType="1"/>
              </p:cNvSpPr>
              <p:nvPr/>
            </p:nvSpPr>
            <p:spPr bwMode="auto">
              <a:xfrm>
                <a:off x="240" y="432"/>
                <a:ext cx="1152" cy="0"/>
              </a:xfrm>
              <a:prstGeom prst="line">
                <a:avLst/>
              </a:prstGeom>
              <a:noFill/>
              <a:ln w="28575" cmpd="sng">
                <a:solidFill>
                  <a:srgbClr val="FF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10"/>
              <p:cNvSpPr>
                <a:spLocks noChangeShapeType="1"/>
              </p:cNvSpPr>
              <p:nvPr/>
            </p:nvSpPr>
            <p:spPr bwMode="auto">
              <a:xfrm>
                <a:off x="528" y="432"/>
                <a:ext cx="0" cy="576"/>
              </a:xfrm>
              <a:prstGeom prst="line">
                <a:avLst/>
              </a:prstGeom>
              <a:noFill/>
              <a:ln w="12700" cmpd="sng">
                <a:solidFill>
                  <a:schemeClr val="tx1"/>
                </a:solidFill>
                <a:round/>
                <a:headEnd type="stealth" w="sm" len="med"/>
                <a:tailEnd type="stealth"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Text Box 13"/>
              <p:cNvSpPr txBox="1">
                <a:spLocks noChangeArrowheads="1"/>
              </p:cNvSpPr>
              <p:nvPr/>
            </p:nvSpPr>
            <p:spPr bwMode="auto">
              <a:xfrm>
                <a:off x="-52" y="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dirty="0"/>
                  <a:t>p</a:t>
                </a:r>
              </a:p>
            </p:txBody>
          </p:sp>
          <p:sp>
            <p:nvSpPr>
              <p:cNvPr id="41" name="Text Box 34"/>
              <p:cNvSpPr txBox="1">
                <a:spLocks noChangeArrowheads="1"/>
              </p:cNvSpPr>
              <p:nvPr/>
            </p:nvSpPr>
            <p:spPr bwMode="auto">
              <a:xfrm>
                <a:off x="-20" y="892"/>
                <a:ext cx="2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0</a:t>
                </a:r>
              </a:p>
            </p:txBody>
          </p:sp>
          <p:sp>
            <p:nvSpPr>
              <p:cNvPr id="42" name="Rectangle 35"/>
              <p:cNvSpPr>
                <a:spLocks noChangeArrowheads="1"/>
              </p:cNvSpPr>
              <p:nvPr/>
            </p:nvSpPr>
            <p:spPr bwMode="auto">
              <a:xfrm>
                <a:off x="526" y="556"/>
                <a:ext cx="107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dirty="0"/>
                  <a:t>3</a:t>
                </a:r>
                <a:r>
                  <a:rPr lang="en-US" altLang="zh-CN" sz="2000" i="1" dirty="0"/>
                  <a:t>UI</a:t>
                </a:r>
                <a:r>
                  <a:rPr lang="en-US" altLang="zh-CN" sz="2000" dirty="0"/>
                  <a:t>cos</a:t>
                </a:r>
                <a:r>
                  <a:rPr lang="en-US" altLang="zh-CN" sz="2000" i="1" dirty="0">
                    <a:sym typeface="Symbol" panose="05050102010706020507" pitchFamily="18" charset="2"/>
                  </a:rPr>
                  <a:t></a:t>
                </a:r>
              </a:p>
            </p:txBody>
          </p:sp>
        </p:grpSp>
      </p:grpSp>
      <p:grpSp>
        <p:nvGrpSpPr>
          <p:cNvPr id="6" name="组合 5"/>
          <p:cNvGrpSpPr/>
          <p:nvPr/>
        </p:nvGrpSpPr>
        <p:grpSpPr>
          <a:xfrm>
            <a:off x="7972336" y="1479163"/>
            <a:ext cx="3722937" cy="1649706"/>
            <a:chOff x="7844628" y="2884397"/>
            <a:chExt cx="3722937" cy="1649706"/>
          </a:xfrm>
        </p:grpSpPr>
        <p:sp>
          <p:nvSpPr>
            <p:cNvPr id="3" name="矩形 2"/>
            <p:cNvSpPr/>
            <p:nvPr/>
          </p:nvSpPr>
          <p:spPr>
            <a:xfrm>
              <a:off x="7844628" y="2912621"/>
              <a:ext cx="3722937" cy="162148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Group 37"/>
            <p:cNvGrpSpPr/>
            <p:nvPr/>
          </p:nvGrpSpPr>
          <p:grpSpPr bwMode="auto">
            <a:xfrm>
              <a:off x="8085253" y="2884397"/>
              <a:ext cx="3301075" cy="1411930"/>
              <a:chOff x="-34" y="-40"/>
              <a:chExt cx="3048" cy="1473"/>
            </a:xfrm>
          </p:grpSpPr>
          <p:sp>
            <p:nvSpPr>
              <p:cNvPr id="44" name="Line 17"/>
              <p:cNvSpPr>
                <a:spLocks noChangeShapeType="1"/>
              </p:cNvSpPr>
              <p:nvPr/>
            </p:nvSpPr>
            <p:spPr bwMode="auto">
              <a:xfrm flipV="1">
                <a:off x="258" y="96"/>
                <a:ext cx="0" cy="1284"/>
              </a:xfrm>
              <a:prstGeom prst="line">
                <a:avLst/>
              </a:prstGeom>
              <a:noFill/>
              <a:ln w="28575" cmpd="sng">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45" name="Line 18"/>
              <p:cNvSpPr>
                <a:spLocks noChangeShapeType="1"/>
              </p:cNvSpPr>
              <p:nvPr/>
            </p:nvSpPr>
            <p:spPr bwMode="auto">
              <a:xfrm>
                <a:off x="255" y="1065"/>
                <a:ext cx="2651" cy="0"/>
              </a:xfrm>
              <a:prstGeom prst="line">
                <a:avLst/>
              </a:prstGeom>
              <a:noFill/>
              <a:ln w="28575" cmpd="sng">
                <a:solidFill>
                  <a:schemeClr val="tx1"/>
                </a:solidFill>
                <a:round/>
                <a:headEnd type="non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19"/>
              <p:cNvSpPr>
                <a:spLocks noChangeShapeType="1"/>
              </p:cNvSpPr>
              <p:nvPr/>
            </p:nvSpPr>
            <p:spPr bwMode="auto">
              <a:xfrm>
                <a:off x="255" y="732"/>
                <a:ext cx="2560" cy="0"/>
              </a:xfrm>
              <a:prstGeom prst="line">
                <a:avLst/>
              </a:prstGeom>
              <a:noFill/>
              <a:ln w="28575" cmpd="sng">
                <a:solidFill>
                  <a:schemeClr val="accent2">
                    <a:lumMod val="60000"/>
                    <a:lumOff val="40000"/>
                  </a:schemeClr>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Text Box 20"/>
              <p:cNvSpPr txBox="1">
                <a:spLocks noChangeArrowheads="1"/>
              </p:cNvSpPr>
              <p:nvPr/>
            </p:nvSpPr>
            <p:spPr bwMode="auto">
              <a:xfrm>
                <a:off x="-34" y="-4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dirty="0"/>
                  <a:t>p</a:t>
                </a:r>
                <a:endParaRPr lang="en-US" altLang="zh-CN" dirty="0"/>
              </a:p>
            </p:txBody>
          </p:sp>
          <p:sp>
            <p:nvSpPr>
              <p:cNvPr id="48" name="Text Box 21"/>
              <p:cNvSpPr txBox="1">
                <a:spLocks noChangeArrowheads="1"/>
              </p:cNvSpPr>
              <p:nvPr/>
            </p:nvSpPr>
            <p:spPr bwMode="auto">
              <a:xfrm>
                <a:off x="2665" y="1044"/>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i="1">
                    <a:latin typeface="Symbol" panose="05050102010706020507" pitchFamily="18" charset="2"/>
                  </a:rPr>
                  <a:t>w </a:t>
                </a:r>
                <a:r>
                  <a:rPr lang="en-US" altLang="zh-CN" i="1"/>
                  <a:t>t</a:t>
                </a:r>
              </a:p>
            </p:txBody>
          </p:sp>
          <p:sp>
            <p:nvSpPr>
              <p:cNvPr id="49" name="Freeform 31"/>
              <p:cNvSpPr/>
              <p:nvPr/>
            </p:nvSpPr>
            <p:spPr bwMode="auto">
              <a:xfrm>
                <a:off x="264" y="323"/>
                <a:ext cx="2079" cy="874"/>
              </a:xfrm>
              <a:custGeom>
                <a:avLst/>
                <a:gdLst>
                  <a:gd name="T0" fmla="*/ 0 w 2079"/>
                  <a:gd name="T1" fmla="*/ 763 h 874"/>
                  <a:gd name="T2" fmla="*/ 54 w 2079"/>
                  <a:gd name="T3" fmla="*/ 814 h 874"/>
                  <a:gd name="T4" fmla="*/ 132 w 2079"/>
                  <a:gd name="T5" fmla="*/ 718 h 874"/>
                  <a:gd name="T6" fmla="*/ 285 w 2079"/>
                  <a:gd name="T7" fmla="*/ 172 h 874"/>
                  <a:gd name="T8" fmla="*/ 393 w 2079"/>
                  <a:gd name="T9" fmla="*/ 10 h 874"/>
                  <a:gd name="T10" fmla="*/ 498 w 2079"/>
                  <a:gd name="T11" fmla="*/ 235 h 874"/>
                  <a:gd name="T12" fmla="*/ 603 w 2079"/>
                  <a:gd name="T13" fmla="*/ 628 h 874"/>
                  <a:gd name="T14" fmla="*/ 705 w 2079"/>
                  <a:gd name="T15" fmla="*/ 820 h 874"/>
                  <a:gd name="T16" fmla="*/ 795 w 2079"/>
                  <a:gd name="T17" fmla="*/ 685 h 874"/>
                  <a:gd name="T18" fmla="*/ 936 w 2079"/>
                  <a:gd name="T19" fmla="*/ 181 h 874"/>
                  <a:gd name="T20" fmla="*/ 1023 w 2079"/>
                  <a:gd name="T21" fmla="*/ 13 h 874"/>
                  <a:gd name="T22" fmla="*/ 1116 w 2079"/>
                  <a:gd name="T23" fmla="*/ 115 h 874"/>
                  <a:gd name="T24" fmla="*/ 1227 w 2079"/>
                  <a:gd name="T25" fmla="*/ 511 h 874"/>
                  <a:gd name="T26" fmla="*/ 1320 w 2079"/>
                  <a:gd name="T27" fmla="*/ 784 h 874"/>
                  <a:gd name="T28" fmla="*/ 1431 w 2079"/>
                  <a:gd name="T29" fmla="*/ 748 h 874"/>
                  <a:gd name="T30" fmla="*/ 1602 w 2079"/>
                  <a:gd name="T31" fmla="*/ 157 h 874"/>
                  <a:gd name="T32" fmla="*/ 1692 w 2079"/>
                  <a:gd name="T33" fmla="*/ 10 h 874"/>
                  <a:gd name="T34" fmla="*/ 1782 w 2079"/>
                  <a:gd name="T35" fmla="*/ 154 h 874"/>
                  <a:gd name="T36" fmla="*/ 1968 w 2079"/>
                  <a:gd name="T37" fmla="*/ 772 h 874"/>
                  <a:gd name="T38" fmla="*/ 2079 w 2079"/>
                  <a:gd name="T39" fmla="*/ 766 h 874"/>
                  <a:gd name="T40" fmla="*/ 0 w 2079"/>
                  <a:gd name="T41" fmla="*/ 0 h 874"/>
                  <a:gd name="T42" fmla="*/ 2079 w 2079"/>
                  <a:gd name="T43" fmla="*/ 874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T40" t="T41" r="T42" b="T43"/>
                <a:pathLst>
                  <a:path w="2079" h="874">
                    <a:moveTo>
                      <a:pt x="0" y="763"/>
                    </a:moveTo>
                    <a:cubicBezTo>
                      <a:pt x="9" y="771"/>
                      <a:pt x="32" y="821"/>
                      <a:pt x="54" y="814"/>
                    </a:cubicBezTo>
                    <a:cubicBezTo>
                      <a:pt x="76" y="807"/>
                      <a:pt x="94" y="825"/>
                      <a:pt x="132" y="718"/>
                    </a:cubicBezTo>
                    <a:cubicBezTo>
                      <a:pt x="170" y="611"/>
                      <a:pt x="242" y="290"/>
                      <a:pt x="285" y="172"/>
                    </a:cubicBezTo>
                    <a:cubicBezTo>
                      <a:pt x="328" y="54"/>
                      <a:pt x="358" y="0"/>
                      <a:pt x="393" y="10"/>
                    </a:cubicBezTo>
                    <a:cubicBezTo>
                      <a:pt x="428" y="20"/>
                      <a:pt x="463" y="132"/>
                      <a:pt x="498" y="235"/>
                    </a:cubicBezTo>
                    <a:cubicBezTo>
                      <a:pt x="533" y="338"/>
                      <a:pt x="568" y="531"/>
                      <a:pt x="603" y="628"/>
                    </a:cubicBezTo>
                    <a:cubicBezTo>
                      <a:pt x="638" y="725"/>
                      <a:pt x="673" y="811"/>
                      <a:pt x="705" y="820"/>
                    </a:cubicBezTo>
                    <a:cubicBezTo>
                      <a:pt x="737" y="829"/>
                      <a:pt x="756" y="791"/>
                      <a:pt x="795" y="685"/>
                    </a:cubicBezTo>
                    <a:cubicBezTo>
                      <a:pt x="834" y="579"/>
                      <a:pt x="898" y="293"/>
                      <a:pt x="936" y="181"/>
                    </a:cubicBezTo>
                    <a:cubicBezTo>
                      <a:pt x="974" y="69"/>
                      <a:pt x="993" y="24"/>
                      <a:pt x="1023" y="13"/>
                    </a:cubicBezTo>
                    <a:cubicBezTo>
                      <a:pt x="1053" y="2"/>
                      <a:pt x="1082" y="32"/>
                      <a:pt x="1116" y="115"/>
                    </a:cubicBezTo>
                    <a:cubicBezTo>
                      <a:pt x="1150" y="198"/>
                      <a:pt x="1193" y="399"/>
                      <a:pt x="1227" y="511"/>
                    </a:cubicBezTo>
                    <a:cubicBezTo>
                      <a:pt x="1261" y="623"/>
                      <a:pt x="1286" y="745"/>
                      <a:pt x="1320" y="784"/>
                    </a:cubicBezTo>
                    <a:cubicBezTo>
                      <a:pt x="1354" y="823"/>
                      <a:pt x="1384" y="852"/>
                      <a:pt x="1431" y="748"/>
                    </a:cubicBezTo>
                    <a:cubicBezTo>
                      <a:pt x="1478" y="644"/>
                      <a:pt x="1559" y="280"/>
                      <a:pt x="1602" y="157"/>
                    </a:cubicBezTo>
                    <a:cubicBezTo>
                      <a:pt x="1645" y="34"/>
                      <a:pt x="1662" y="11"/>
                      <a:pt x="1692" y="10"/>
                    </a:cubicBezTo>
                    <a:cubicBezTo>
                      <a:pt x="1722" y="9"/>
                      <a:pt x="1736" y="27"/>
                      <a:pt x="1782" y="154"/>
                    </a:cubicBezTo>
                    <a:cubicBezTo>
                      <a:pt x="1828" y="281"/>
                      <a:pt x="1918" y="670"/>
                      <a:pt x="1968" y="772"/>
                    </a:cubicBezTo>
                    <a:cubicBezTo>
                      <a:pt x="2018" y="874"/>
                      <a:pt x="2056" y="767"/>
                      <a:pt x="2079" y="766"/>
                    </a:cubicBezTo>
                  </a:path>
                </a:pathLst>
              </a:custGeom>
              <a:noFill/>
              <a:ln w="28575" cmpd="sng">
                <a:solidFill>
                  <a:srgbClr val="FF0000"/>
                </a:solidFill>
                <a:bevel/>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 name="Text Box 32"/>
              <p:cNvSpPr txBox="1">
                <a:spLocks noChangeArrowheads="1"/>
              </p:cNvSpPr>
              <p:nvPr/>
            </p:nvSpPr>
            <p:spPr bwMode="auto">
              <a:xfrm>
                <a:off x="0" y="984"/>
                <a:ext cx="378"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0</a:t>
                </a:r>
              </a:p>
            </p:txBody>
          </p:sp>
          <p:sp>
            <p:nvSpPr>
              <p:cNvPr id="51" name="Rectangle 36"/>
              <p:cNvSpPr>
                <a:spLocks noChangeArrowheads="1"/>
              </p:cNvSpPr>
              <p:nvPr/>
            </p:nvSpPr>
            <p:spPr bwMode="auto">
              <a:xfrm>
                <a:off x="2121" y="412"/>
                <a:ext cx="893"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000" i="1" dirty="0" err="1"/>
                  <a:t>UI</a:t>
                </a:r>
                <a:r>
                  <a:rPr lang="en-US" altLang="zh-CN" sz="2000" dirty="0" err="1"/>
                  <a:t>cos</a:t>
                </a:r>
                <a:r>
                  <a:rPr lang="en-US" altLang="zh-CN" sz="2000" i="1" dirty="0">
                    <a:sym typeface="Symbol" panose="05050102010706020507" pitchFamily="18" charset="2"/>
                  </a:rPr>
                  <a:t></a:t>
                </a:r>
              </a:p>
            </p:txBody>
          </p:sp>
        </p:grpSp>
      </p:grpSp>
      <p:sp>
        <p:nvSpPr>
          <p:cNvPr id="52" name="Rectangle 20"/>
          <p:cNvSpPr>
            <a:spLocks noChangeArrowheads="1"/>
          </p:cNvSpPr>
          <p:nvPr/>
        </p:nvSpPr>
        <p:spPr bwMode="auto">
          <a:xfrm>
            <a:off x="316017" y="4637299"/>
            <a:ext cx="775030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lnSpc>
                <a:spcPct val="150000"/>
              </a:lnSpc>
            </a:pPr>
            <a:r>
              <a:rPr lang="zh-CN" altLang="en-US" sz="2400" dirty="0">
                <a:latin typeface="Times New Roman" panose="02020603050405020304" pitchFamily="18" charset="0"/>
                <a:ea typeface="等线" panose="02010600030101010101" charset="-122"/>
                <a:cs typeface="Times New Roman" panose="02020603050405020304" pitchFamily="18" charset="0"/>
              </a:rPr>
              <a:t>对称三相电路总瞬时功率</a:t>
            </a:r>
            <a:r>
              <a:rPr lang="en-US" altLang="zh-CN" sz="2400" i="1" dirty="0">
                <a:solidFill>
                  <a:srgbClr val="0000FF"/>
                </a:solidFill>
                <a:latin typeface="Times New Roman" panose="02020603050405020304" pitchFamily="18" charset="0"/>
                <a:ea typeface="等线" panose="02010600030101010101" charset="-122"/>
                <a:cs typeface="Times New Roman" panose="02020603050405020304" pitchFamily="18" charset="0"/>
              </a:rPr>
              <a:t>p</a:t>
            </a:r>
            <a:r>
              <a:rPr lang="zh-CN" altLang="en-US" sz="2400" dirty="0">
                <a:latin typeface="Times New Roman" panose="02020603050405020304" pitchFamily="18" charset="0"/>
                <a:ea typeface="等线" panose="02010600030101010101" charset="-122"/>
                <a:cs typeface="Times New Roman" panose="02020603050405020304" pitchFamily="18" charset="0"/>
              </a:rPr>
              <a:t>是不随时间变化的</a:t>
            </a:r>
            <a:r>
              <a:rPr lang="zh-CN" altLang="en-US" sz="2400" dirty="0">
                <a:solidFill>
                  <a:srgbClr val="0000FF"/>
                </a:solidFill>
                <a:latin typeface="Times New Roman" panose="02020603050405020304" pitchFamily="18" charset="0"/>
                <a:ea typeface="等线" panose="02010600030101010101" charset="-122"/>
                <a:cs typeface="Times New Roman" panose="02020603050405020304" pitchFamily="18" charset="0"/>
              </a:rPr>
              <a:t>常量</a:t>
            </a:r>
            <a:r>
              <a:rPr lang="zh-CN" altLang="en-US" sz="2400" dirty="0">
                <a:latin typeface="Times New Roman" panose="02020603050405020304" pitchFamily="18" charset="0"/>
                <a:ea typeface="等线" panose="02010600030101010101" charset="-122"/>
                <a:cs typeface="Times New Roman" panose="02020603050405020304" pitchFamily="18" charset="0"/>
              </a:rPr>
              <a:t>，</a:t>
            </a:r>
            <a:endParaRPr lang="en-US" altLang="zh-CN" sz="2400" dirty="0">
              <a:latin typeface="Times New Roman" panose="02020603050405020304" pitchFamily="18" charset="0"/>
              <a:ea typeface="等线" panose="02010600030101010101" charset="-122"/>
              <a:cs typeface="Times New Roman" panose="02020603050405020304" pitchFamily="18" charset="0"/>
            </a:endParaRPr>
          </a:p>
          <a:p>
            <a:pPr algn="ctr" eaLnBrk="0" hangingPunct="0">
              <a:lnSpc>
                <a:spcPct val="150000"/>
              </a:lnSpc>
            </a:pPr>
            <a:r>
              <a:rPr lang="zh-CN" altLang="en-US" sz="2400" dirty="0">
                <a:latin typeface="Times New Roman" panose="02020603050405020304" pitchFamily="18" charset="0"/>
                <a:ea typeface="等线" panose="02010600030101010101" charset="-122"/>
                <a:cs typeface="Times New Roman" panose="02020603050405020304" pitchFamily="18" charset="0"/>
              </a:rPr>
              <a:t>其值等于三相电路的平均功率→</a:t>
            </a:r>
            <a:r>
              <a:rPr lang="zh-CN" altLang="en-US" sz="2400" dirty="0">
                <a:solidFill>
                  <a:srgbClr val="0000FF"/>
                </a:solidFill>
                <a:latin typeface="Times New Roman" panose="02020603050405020304" pitchFamily="18" charset="0"/>
                <a:ea typeface="等线" panose="02010600030101010101" charset="-122"/>
                <a:cs typeface="Times New Roman" panose="02020603050405020304" pitchFamily="18" charset="0"/>
              </a:rPr>
              <a:t>“瞬时功率平衡”</a:t>
            </a:r>
            <a:r>
              <a:rPr lang="zh-CN" altLang="en-US" sz="2400" dirty="0">
                <a:latin typeface="Times New Roman" panose="02020603050405020304" pitchFamily="18" charset="0"/>
                <a:ea typeface="等线" panose="02010600030101010101" charset="-122"/>
                <a:cs typeface="Times New Roman" panose="02020603050405020304" pitchFamily="18" charset="0"/>
              </a:rPr>
              <a:t>。 </a:t>
            </a:r>
          </a:p>
        </p:txBody>
      </p:sp>
      <p:graphicFrame>
        <p:nvGraphicFramePr>
          <p:cNvPr id="53" name="Object 5"/>
          <p:cNvGraphicFramePr>
            <a:graphicFrameLocks noChangeAspect="1"/>
          </p:cNvGraphicFramePr>
          <p:nvPr/>
        </p:nvGraphicFramePr>
        <p:xfrm>
          <a:off x="1113757" y="1319442"/>
          <a:ext cx="5721103" cy="585611"/>
        </p:xfrm>
        <a:graphic>
          <a:graphicData uri="http://schemas.openxmlformats.org/presentationml/2006/ole">
            <mc:AlternateContent xmlns:mc="http://schemas.openxmlformats.org/markup-compatibility/2006">
              <mc:Choice xmlns:v="urn:schemas-microsoft-com:vml" Requires="v">
                <p:oleObj spid="_x0000_s156807" name="公式" r:id="rId11" imgW="66751200" imgH="6705600" progId="Equation.3">
                  <p:embed/>
                </p:oleObj>
              </mc:Choice>
              <mc:Fallback>
                <p:oleObj name="公式" r:id="rId11" imgW="66751200" imgH="6705600" progId="Equation.3">
                  <p:embed/>
                  <p:pic>
                    <p:nvPicPr>
                      <p:cNvPr id="0" name="Object 5"/>
                      <p:cNvPicPr>
                        <a:picLocks noChangeAspect="1" noChangeArrowheads="1"/>
                      </p:cNvPicPr>
                      <p:nvPr/>
                    </p:nvPicPr>
                    <p:blipFill>
                      <a:blip r:embed="rId12"/>
                      <a:srcRect/>
                      <a:stretch>
                        <a:fillRect/>
                      </a:stretch>
                    </p:blipFill>
                    <p:spPr bwMode="auto">
                      <a:xfrm>
                        <a:off x="1113757" y="1319442"/>
                        <a:ext cx="5721103" cy="585611"/>
                      </a:xfrm>
                      <a:prstGeom prst="rect">
                        <a:avLst/>
                      </a:prstGeom>
                      <a:noFill/>
                      <a:ln>
                        <a:solidFill>
                          <a:srgbClr val="C00000"/>
                        </a:solidFill>
                      </a:ln>
                      <a:effectLst/>
                    </p:spPr>
                  </p:pic>
                </p:oleObj>
              </mc:Fallback>
            </mc:AlternateContent>
          </a:graphicData>
        </a:graphic>
      </p:graphicFrame>
      <p:sp>
        <p:nvSpPr>
          <p:cNvPr id="54" name="Text Box 5"/>
          <p:cNvSpPr txBox="1">
            <a:spLocks noChangeArrowheads="1"/>
          </p:cNvSpPr>
          <p:nvPr/>
        </p:nvSpPr>
        <p:spPr bwMode="auto">
          <a:xfrm>
            <a:off x="7994703" y="952842"/>
            <a:ext cx="36782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solidFill>
                  <a:srgbClr val="0070C0"/>
                </a:solidFill>
                <a:latin typeface="华文楷体" panose="02010600040101010101" pitchFamily="2" charset="-122"/>
                <a:ea typeface="华文楷体" panose="02010600040101010101" pitchFamily="2" charset="-122"/>
              </a:rPr>
              <a:t>单相：瞬时功率脉动</a:t>
            </a:r>
          </a:p>
        </p:txBody>
      </p:sp>
      <p:sp>
        <p:nvSpPr>
          <p:cNvPr id="55" name="Text Box 6"/>
          <p:cNvSpPr txBox="1">
            <a:spLocks noChangeArrowheads="1"/>
          </p:cNvSpPr>
          <p:nvPr/>
        </p:nvSpPr>
        <p:spPr bwMode="auto">
          <a:xfrm>
            <a:off x="7994703" y="3241777"/>
            <a:ext cx="362419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800" dirty="0">
                <a:solidFill>
                  <a:srgbClr val="C00000"/>
                </a:solidFill>
                <a:latin typeface="仿宋" panose="02010609060101010101" pitchFamily="49" charset="-122"/>
                <a:ea typeface="仿宋" panose="02010609060101010101" pitchFamily="49" charset="-122"/>
              </a:rPr>
              <a:t>三相：瞬时功率平稳</a:t>
            </a:r>
          </a:p>
          <a:p>
            <a:pPr eaLnBrk="1" hangingPunct="1">
              <a:spcBef>
                <a:spcPct val="0"/>
              </a:spcBef>
            </a:pPr>
            <a:r>
              <a:rPr lang="zh-CN" altLang="en-US" sz="2800" dirty="0">
                <a:solidFill>
                  <a:srgbClr val="C00000"/>
                </a:solidFill>
                <a:latin typeface="仿宋" panose="02010609060101010101" pitchFamily="49" charset="-122"/>
                <a:ea typeface="仿宋" panose="02010609060101010101" pitchFamily="49" charset="-122"/>
              </a:rPr>
              <a:t>      机械转矩均衡</a:t>
            </a:r>
            <a:endParaRPr lang="en-US" altLang="zh-CN" sz="2800" dirty="0">
              <a:solidFill>
                <a:srgbClr val="C00000"/>
              </a:solidFill>
              <a:latin typeface="仿宋" panose="02010609060101010101" pitchFamily="49" charset="-122"/>
              <a:ea typeface="仿宋" panose="02010609060101010101" pitchFamily="49" charset="-122"/>
            </a:endParaRPr>
          </a:p>
          <a:p>
            <a:pPr eaLnBrk="1" hangingPunct="1">
              <a:spcBef>
                <a:spcPct val="0"/>
              </a:spcBef>
            </a:pPr>
            <a:r>
              <a:rPr lang="en-US" altLang="zh-CN" sz="2800" i="1" dirty="0">
                <a:solidFill>
                  <a:srgbClr val="C00000"/>
                </a:solidFill>
                <a:latin typeface="仿宋" panose="02010609060101010101" pitchFamily="49" charset="-122"/>
                <a:ea typeface="仿宋" panose="02010609060101010101" pitchFamily="49" charset="-122"/>
                <a:cs typeface="Times New Roman" panose="02020603050405020304" pitchFamily="18" charset="0"/>
              </a:rPr>
              <a:t>     </a:t>
            </a:r>
            <a:r>
              <a:rPr lang="zh-CN" altLang="en-US" sz="2800" dirty="0">
                <a:solidFill>
                  <a:srgbClr val="C00000"/>
                </a:solidFill>
                <a:latin typeface="仿宋" panose="02010609060101010101" pitchFamily="49" charset="-122"/>
                <a:ea typeface="仿宋" panose="02010609060101010101" pitchFamily="49" charset="-122"/>
                <a:cs typeface="Times New Roman" panose="02020603050405020304" pitchFamily="18" charset="0"/>
              </a:rPr>
              <a:t>（</a:t>
            </a:r>
            <a:r>
              <a:rPr lang="en-US" altLang="zh-CN" sz="2800" i="1" dirty="0">
                <a:solidFill>
                  <a:srgbClr val="C00000"/>
                </a:solidFill>
                <a:ea typeface="仿宋" panose="02010609060101010101" pitchFamily="49" charset="-122"/>
                <a:cs typeface="Times New Roman" panose="02020603050405020304" pitchFamily="18" charset="0"/>
              </a:rPr>
              <a:t>m </a:t>
            </a:r>
            <a:r>
              <a:rPr lang="en-US" altLang="zh-CN" sz="2800" dirty="0">
                <a:solidFill>
                  <a:srgbClr val="C00000"/>
                </a:solidFill>
                <a:ea typeface="仿宋" panose="02010609060101010101" pitchFamily="49" charset="-122"/>
                <a:cs typeface="Times New Roman" panose="02020603050405020304" pitchFamily="18" charset="0"/>
                <a:sym typeface="Symbol" panose="05050102010706020507" pitchFamily="18" charset="2"/>
              </a:rPr>
              <a:t> </a:t>
            </a:r>
            <a:r>
              <a:rPr lang="en-US" altLang="zh-CN" sz="2800" i="1" dirty="0">
                <a:solidFill>
                  <a:srgbClr val="C00000"/>
                </a:solidFill>
                <a:ea typeface="仿宋" panose="02010609060101010101" pitchFamily="49" charset="-122"/>
                <a:cs typeface="Times New Roman" panose="02020603050405020304" pitchFamily="18" charset="0"/>
              </a:rPr>
              <a:t>p</a:t>
            </a:r>
            <a:r>
              <a:rPr lang="zh-CN" altLang="en-US" sz="2800" dirty="0">
                <a:solidFill>
                  <a:srgbClr val="C00000"/>
                </a:solidFill>
                <a:ea typeface="仿宋" panose="02010609060101010101" pitchFamily="49" charset="-122"/>
                <a:cs typeface="Times New Roman" panose="02020603050405020304" pitchFamily="18" charset="0"/>
              </a:rPr>
              <a:t>）</a:t>
            </a:r>
            <a:endParaRPr lang="en-US" altLang="zh-CN" sz="2800" dirty="0">
              <a:solidFill>
                <a:srgbClr val="C00000"/>
              </a:solidFill>
              <a:ea typeface="仿宋"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8"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ppt_x</p:attrName>
                                        </p:attrNameLst>
                                      </p:cBhvr>
                                      <p:tavLst>
                                        <p:tav tm="0">
                                          <p:val>
                                            <p:strVal val="#ppt_x-#ppt_w/2"/>
                                          </p:val>
                                        </p:tav>
                                        <p:tav tm="100000">
                                          <p:val>
                                            <p:strVal val="#ppt_x"/>
                                          </p:val>
                                        </p:tav>
                                      </p:tavLst>
                                    </p:anim>
                                    <p:anim calcmode="lin" valueType="num">
                                      <p:cBhvr>
                                        <p:cTn id="15" dur="500" fill="hold"/>
                                        <p:tgtEl>
                                          <p:spTgt spid="53"/>
                                        </p:tgtEl>
                                        <p:attrNameLst>
                                          <p:attrName>ppt_y</p:attrName>
                                        </p:attrNameLst>
                                      </p:cBhvr>
                                      <p:tavLst>
                                        <p:tav tm="0">
                                          <p:val>
                                            <p:strVal val="#ppt_y"/>
                                          </p:val>
                                        </p:tav>
                                        <p:tav tm="100000">
                                          <p:val>
                                            <p:strVal val="#ppt_y"/>
                                          </p:val>
                                        </p:tav>
                                      </p:tavLst>
                                    </p:anim>
                                    <p:anim calcmode="lin" valueType="num">
                                      <p:cBhvr>
                                        <p:cTn id="16" dur="500" fill="hold"/>
                                        <p:tgtEl>
                                          <p:spTgt spid="53"/>
                                        </p:tgtEl>
                                        <p:attrNameLst>
                                          <p:attrName>ppt_w</p:attrName>
                                        </p:attrNameLst>
                                      </p:cBhvr>
                                      <p:tavLst>
                                        <p:tav tm="0">
                                          <p:val>
                                            <p:fltVal val="0"/>
                                          </p:val>
                                        </p:tav>
                                        <p:tav tm="100000">
                                          <p:val>
                                            <p:strVal val="#ppt_w"/>
                                          </p:val>
                                        </p:tav>
                                      </p:tavLst>
                                    </p:anim>
                                    <p:anim calcmode="lin" valueType="num">
                                      <p:cBhvr>
                                        <p:cTn id="17" dur="500" fill="hold"/>
                                        <p:tgtEl>
                                          <p:spTgt spid="53"/>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ppt_x</p:attrName>
                                        </p:attrNameLst>
                                      </p:cBhvr>
                                      <p:tavLst>
                                        <p:tav tm="0">
                                          <p:val>
                                            <p:strVal val="#ppt_x-#ppt_w/2"/>
                                          </p:val>
                                        </p:tav>
                                        <p:tav tm="100000">
                                          <p:val>
                                            <p:strVal val="#ppt_x"/>
                                          </p:val>
                                        </p:tav>
                                      </p:tavLst>
                                    </p:anim>
                                    <p:anim calcmode="lin" valueType="num">
                                      <p:cBhvr>
                                        <p:cTn id="23" dur="500" fill="hold"/>
                                        <p:tgtEl>
                                          <p:spTgt spid="17"/>
                                        </p:tgtEl>
                                        <p:attrNameLst>
                                          <p:attrName>ppt_y</p:attrName>
                                        </p:attrNameLst>
                                      </p:cBhvr>
                                      <p:tavLst>
                                        <p:tav tm="0">
                                          <p:val>
                                            <p:strVal val="#ppt_y"/>
                                          </p:val>
                                        </p:tav>
                                        <p:tav tm="100000">
                                          <p:val>
                                            <p:strVal val="#ppt_y"/>
                                          </p:val>
                                        </p:tav>
                                      </p:tavLst>
                                    </p:anim>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ppt_x</p:attrName>
                                        </p:attrNameLst>
                                      </p:cBhvr>
                                      <p:tavLst>
                                        <p:tav tm="0">
                                          <p:val>
                                            <p:strVal val="#ppt_x-#ppt_w/2"/>
                                          </p:val>
                                        </p:tav>
                                        <p:tav tm="100000">
                                          <p:val>
                                            <p:strVal val="#ppt_x"/>
                                          </p:val>
                                        </p:tav>
                                      </p:tavLst>
                                    </p:anim>
                                    <p:anim calcmode="lin" valueType="num">
                                      <p:cBhvr>
                                        <p:cTn id="31" dur="500" fill="hold"/>
                                        <p:tgtEl>
                                          <p:spTgt spid="20"/>
                                        </p:tgtEl>
                                        <p:attrNameLst>
                                          <p:attrName>ppt_y</p:attrName>
                                        </p:attrNameLst>
                                      </p:cBhvr>
                                      <p:tavLst>
                                        <p:tav tm="0">
                                          <p:val>
                                            <p:strVal val="#ppt_y"/>
                                          </p:val>
                                        </p:tav>
                                        <p:tav tm="100000">
                                          <p:val>
                                            <p:strVal val="#ppt_y"/>
                                          </p:val>
                                        </p:tav>
                                      </p:tavLst>
                                    </p:anim>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ppt_x</p:attrName>
                                        </p:attrNameLst>
                                      </p:cBhvr>
                                      <p:tavLst>
                                        <p:tav tm="0">
                                          <p:val>
                                            <p:strVal val="#ppt_x-#ppt_w/2"/>
                                          </p:val>
                                        </p:tav>
                                        <p:tav tm="100000">
                                          <p:val>
                                            <p:strVal val="#ppt_x"/>
                                          </p:val>
                                        </p:tav>
                                      </p:tavLst>
                                    </p:anim>
                                    <p:anim calcmode="lin" valueType="num">
                                      <p:cBhvr>
                                        <p:cTn id="39" dur="500" fill="hold"/>
                                        <p:tgtEl>
                                          <p:spTgt spid="21"/>
                                        </p:tgtEl>
                                        <p:attrNameLst>
                                          <p:attrName>ppt_y</p:attrName>
                                        </p:attrNameLst>
                                      </p:cBhvr>
                                      <p:tavLst>
                                        <p:tav tm="0">
                                          <p:val>
                                            <p:strVal val="#ppt_y"/>
                                          </p:val>
                                        </p:tav>
                                        <p:tav tm="100000">
                                          <p:val>
                                            <p:strVal val="#ppt_y"/>
                                          </p:val>
                                        </p:tav>
                                      </p:tavLst>
                                    </p:anim>
                                    <p:anim calcmode="lin" valueType="num">
                                      <p:cBhvr>
                                        <p:cTn id="40" dur="500" fill="hold"/>
                                        <p:tgtEl>
                                          <p:spTgt spid="21"/>
                                        </p:tgtEl>
                                        <p:attrNameLst>
                                          <p:attrName>ppt_w</p:attrName>
                                        </p:attrNameLst>
                                      </p:cBhvr>
                                      <p:tavLst>
                                        <p:tav tm="0">
                                          <p:val>
                                            <p:fltVal val="0"/>
                                          </p:val>
                                        </p:tav>
                                        <p:tav tm="100000">
                                          <p:val>
                                            <p:strVal val="#ppt_w"/>
                                          </p:val>
                                        </p:tav>
                                      </p:tavLst>
                                    </p:anim>
                                    <p:anim calcmode="lin" valueType="num">
                                      <p:cBhvr>
                                        <p:cTn id="41"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0-#ppt_w/2"/>
                                          </p:val>
                                        </p:tav>
                                        <p:tav tm="100000">
                                          <p:val>
                                            <p:strVal val="#ppt_x"/>
                                          </p:val>
                                        </p:tav>
                                      </p:tavLst>
                                    </p:anim>
                                    <p:anim calcmode="lin" valueType="num">
                                      <p:cBhvr additive="base">
                                        <p:cTn id="47"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 calcmode="lin" valueType="num">
                                      <p:cBhvr>
                                        <p:cTn id="57" dur="500" fill="hold"/>
                                        <p:tgtEl>
                                          <p:spTgt spid="55"/>
                                        </p:tgtEl>
                                        <p:attrNameLst>
                                          <p:attrName>ppt_w</p:attrName>
                                        </p:attrNameLst>
                                      </p:cBhvr>
                                      <p:tavLst>
                                        <p:tav tm="0">
                                          <p:val>
                                            <p:fltVal val="0"/>
                                          </p:val>
                                        </p:tav>
                                        <p:tav tm="100000">
                                          <p:val>
                                            <p:strVal val="#ppt_w"/>
                                          </p:val>
                                        </p:tav>
                                      </p:tavLst>
                                    </p:anim>
                                    <p:anim calcmode="lin" valueType="num">
                                      <p:cBhvr>
                                        <p:cTn id="58" dur="500" fill="hold"/>
                                        <p:tgtEl>
                                          <p:spTgt spid="55"/>
                                        </p:tgtEl>
                                        <p:attrNameLst>
                                          <p:attrName>ppt_h</p:attrName>
                                        </p:attrNameLst>
                                      </p:cBhvr>
                                      <p:tavLst>
                                        <p:tav tm="0">
                                          <p:val>
                                            <p:fltVal val="0"/>
                                          </p:val>
                                        </p:tav>
                                        <p:tav tm="100000">
                                          <p:val>
                                            <p:strVal val="#ppt_h"/>
                                          </p:val>
                                        </p:tav>
                                      </p:tavLst>
                                    </p:anim>
                                    <p:animEffect transition="in" filter="fade">
                                      <p:cBhvr>
                                        <p:cTn id="59" dur="5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p:cTn id="64" dur="1000" fill="hold"/>
                                        <p:tgtEl>
                                          <p:spTgt spid="5"/>
                                        </p:tgtEl>
                                        <p:attrNameLst>
                                          <p:attrName>ppt_w</p:attrName>
                                        </p:attrNameLst>
                                      </p:cBhvr>
                                      <p:tavLst>
                                        <p:tav tm="0">
                                          <p:val>
                                            <p:fltVal val="0"/>
                                          </p:val>
                                        </p:tav>
                                        <p:tav tm="100000">
                                          <p:val>
                                            <p:strVal val="#ppt_w"/>
                                          </p:val>
                                        </p:tav>
                                      </p:tavLst>
                                    </p:anim>
                                    <p:anim calcmode="lin" valueType="num">
                                      <p:cBhvr>
                                        <p:cTn id="65" dur="1000" fill="hold"/>
                                        <p:tgtEl>
                                          <p:spTgt spid="5"/>
                                        </p:tgtEl>
                                        <p:attrNameLst>
                                          <p:attrName>ppt_h</p:attrName>
                                        </p:attrNameLst>
                                      </p:cBhvr>
                                      <p:tavLst>
                                        <p:tav tm="0">
                                          <p:val>
                                            <p:fltVal val="0"/>
                                          </p:val>
                                        </p:tav>
                                        <p:tav tm="100000">
                                          <p:val>
                                            <p:strVal val="#ppt_h"/>
                                          </p:val>
                                        </p:tav>
                                      </p:tavLst>
                                    </p:anim>
                                    <p:anim calcmode="lin" valueType="num">
                                      <p:cBhvr>
                                        <p:cTn id="66" dur="1000" fill="hold"/>
                                        <p:tgtEl>
                                          <p:spTgt spid="5"/>
                                        </p:tgtEl>
                                        <p:attrNameLst>
                                          <p:attrName>style.rotation</p:attrName>
                                        </p:attrNameLst>
                                      </p:cBhvr>
                                      <p:tavLst>
                                        <p:tav tm="0">
                                          <p:val>
                                            <p:fltVal val="90"/>
                                          </p:val>
                                        </p:tav>
                                        <p:tav tm="100000">
                                          <p:val>
                                            <p:fltVal val="0"/>
                                          </p:val>
                                        </p:tav>
                                      </p:tavLst>
                                    </p:anim>
                                    <p:animEffect transition="in" filter="fade">
                                      <p:cBhvr>
                                        <p:cTn id="67" dur="10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54"/>
                                        </p:tgtEl>
                                        <p:attrNameLst>
                                          <p:attrName>style.visibility</p:attrName>
                                        </p:attrNameLst>
                                      </p:cBhvr>
                                      <p:to>
                                        <p:strVal val="visible"/>
                                      </p:to>
                                    </p:set>
                                    <p:animEffect transition="in" filter="fade">
                                      <p:cBhvr>
                                        <p:cTn id="72" dur="1000"/>
                                        <p:tgtEl>
                                          <p:spTgt spid="54"/>
                                        </p:tgtEl>
                                      </p:cBhvr>
                                    </p:animEffect>
                                    <p:anim calcmode="lin" valueType="num">
                                      <p:cBhvr>
                                        <p:cTn id="73" dur="1000" fill="hold"/>
                                        <p:tgtEl>
                                          <p:spTgt spid="54"/>
                                        </p:tgtEl>
                                        <p:attrNameLst>
                                          <p:attrName>ppt_x</p:attrName>
                                        </p:attrNameLst>
                                      </p:cBhvr>
                                      <p:tavLst>
                                        <p:tav tm="0">
                                          <p:val>
                                            <p:strVal val="#ppt_x"/>
                                          </p:val>
                                        </p:tav>
                                        <p:tav tm="100000">
                                          <p:val>
                                            <p:strVal val="#ppt_x"/>
                                          </p:val>
                                        </p:tav>
                                      </p:tavLst>
                                    </p:anim>
                                    <p:anim calcmode="lin" valueType="num">
                                      <p:cBhvr>
                                        <p:cTn id="7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p:cTn id="79" dur="500" fill="hold"/>
                                        <p:tgtEl>
                                          <p:spTgt spid="6"/>
                                        </p:tgtEl>
                                        <p:attrNameLst>
                                          <p:attrName>ppt_w</p:attrName>
                                        </p:attrNameLst>
                                      </p:cBhvr>
                                      <p:tavLst>
                                        <p:tav tm="0">
                                          <p:val>
                                            <p:fltVal val="0"/>
                                          </p:val>
                                        </p:tav>
                                        <p:tav tm="100000">
                                          <p:val>
                                            <p:strVal val="#ppt_w"/>
                                          </p:val>
                                        </p:tav>
                                      </p:tavLst>
                                    </p:anim>
                                    <p:anim calcmode="lin" valueType="num">
                                      <p:cBhvr>
                                        <p:cTn id="80" dur="500" fill="hold"/>
                                        <p:tgtEl>
                                          <p:spTgt spid="6"/>
                                        </p:tgtEl>
                                        <p:attrNameLst>
                                          <p:attrName>ppt_h</p:attrName>
                                        </p:attrNameLst>
                                      </p:cBhvr>
                                      <p:tavLst>
                                        <p:tav tm="0">
                                          <p:val>
                                            <p:fltVal val="0"/>
                                          </p:val>
                                        </p:tav>
                                        <p:tav tm="100000">
                                          <p:val>
                                            <p:strVal val="#ppt_h"/>
                                          </p:val>
                                        </p:tav>
                                      </p:tavLst>
                                    </p:anim>
                                    <p:animEffect transition="in" filter="fade">
                                      <p:cBhvr>
                                        <p:cTn id="8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2" grpId="0"/>
      <p:bldP spid="54" grpId="0"/>
      <p:bldP spid="5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noChangeArrowheads="1"/>
          </p:cNvSpPr>
          <p:nvPr/>
        </p:nvSpPr>
        <p:spPr bwMode="auto">
          <a:xfrm>
            <a:off x="10179633" y="6478564"/>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E98DFCC8-1796-4C73-8A6E-ECE457EF08C9}" type="slidenum">
              <a:rPr lang="en-US" altLang="zh-CN" sz="1400"/>
              <a:t>36</a:t>
            </a:fld>
            <a:endParaRPr lang="en-US" altLang="zh-CN" sz="1400"/>
          </a:p>
        </p:txBody>
      </p:sp>
      <mc:AlternateContent xmlns:mc="http://schemas.openxmlformats.org/markup-compatibility/2006" xmlns:a14="http://schemas.microsoft.com/office/drawing/2010/main">
        <mc:Choice Requires="a14">
          <p:sp>
            <p:nvSpPr>
              <p:cNvPr id="16387" name="Text Box 2"/>
              <p:cNvSpPr txBox="1">
                <a:spLocks noChangeArrowheads="1"/>
              </p:cNvSpPr>
              <p:nvPr/>
            </p:nvSpPr>
            <p:spPr bwMode="auto">
              <a:xfrm>
                <a:off x="264478" y="1415325"/>
                <a:ext cx="6332538" cy="5493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pPr>
                <a:r>
                  <a:rPr lang="zh-CN" altLang="en-US" dirty="0"/>
                  <a:t>求：线电流</a:t>
                </a:r>
                <a14:m>
                  <m:oMath xmlns:m="http://schemas.openxmlformats.org/officeDocument/2006/math">
                    <m:sSub>
                      <m:sSubPr>
                        <m:ctrlPr>
                          <a:rPr lang="en-US" altLang="zh-CN" i="1">
                            <a:solidFill>
                              <a:srgbClr val="FF0000"/>
                            </a:solidFill>
                            <a:latin typeface="Cambria Math" panose="02040503050406030204" pitchFamily="18" charset="0"/>
                          </a:rPr>
                        </m:ctrlPr>
                      </m:sSubPr>
                      <m:e>
                        <m:acc>
                          <m:accPr>
                            <m:chr m:val="̇"/>
                            <m:ctrlPr>
                              <a:rPr lang="en-US" altLang="zh-CN"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𝑰</m:t>
                            </m:r>
                          </m:e>
                        </m:acc>
                      </m:e>
                      <m:sub>
                        <m:r>
                          <a:rPr lang="en-US" altLang="zh-CN" i="1">
                            <a:solidFill>
                              <a:srgbClr val="FF0000"/>
                            </a:solidFill>
                            <a:latin typeface="Cambria Math" panose="02040503050406030204" pitchFamily="18" charset="0"/>
                          </a:rPr>
                          <m:t>𝟏</m:t>
                        </m:r>
                      </m:sub>
                    </m:sSub>
                  </m:oMath>
                </a14:m>
                <a:r>
                  <a:rPr lang="zh-CN" altLang="en-US" dirty="0"/>
                  <a:t>和三相负载的总平均功率</a:t>
                </a:r>
                <a:r>
                  <a:rPr lang="en-US" altLang="zh-CN" i="1" dirty="0">
                    <a:solidFill>
                      <a:srgbClr val="0000FF"/>
                    </a:solidFill>
                  </a:rPr>
                  <a:t>P</a:t>
                </a:r>
                <a:r>
                  <a:rPr lang="zh-CN" altLang="en-US" baseline="-25000" dirty="0">
                    <a:solidFill>
                      <a:srgbClr val="0000FF"/>
                    </a:solidFill>
                  </a:rPr>
                  <a:t>总</a:t>
                </a:r>
                <a:r>
                  <a:rPr lang="en-US" altLang="zh-CN" baseline="-25000" dirty="0">
                    <a:solidFill>
                      <a:srgbClr val="0000FF"/>
                    </a:solidFill>
                  </a:rPr>
                  <a:t> </a:t>
                </a:r>
                <a:r>
                  <a:rPr lang="zh-CN" altLang="en-US" dirty="0"/>
                  <a:t>。　　</a:t>
                </a:r>
              </a:p>
            </p:txBody>
          </p:sp>
        </mc:Choice>
        <mc:Fallback xmlns="">
          <p:sp>
            <p:nvSpPr>
              <p:cNvPr id="16387" name="Text Box 2"/>
              <p:cNvSpPr txBox="1">
                <a:spLocks noRot="1" noChangeAspect="1" noMove="1" noResize="1" noEditPoints="1" noAdjustHandles="1" noChangeArrowheads="1" noChangeShapeType="1" noTextEdit="1"/>
              </p:cNvSpPr>
              <p:nvPr/>
            </p:nvSpPr>
            <p:spPr bwMode="auto">
              <a:xfrm>
                <a:off x="264478" y="1415325"/>
                <a:ext cx="6332538" cy="549381"/>
              </a:xfrm>
              <a:prstGeom prst="rect">
                <a:avLst/>
              </a:prstGeom>
              <a:blipFill rotWithShape="1">
                <a:blip r:embed="rId3"/>
                <a:stretch>
                  <a:fillRect l="-1444" t="-4444" b="-177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sp>
        <p:nvSpPr>
          <p:cNvPr id="16388" name="Text Box 47"/>
          <p:cNvSpPr txBox="1">
            <a:spLocks noChangeArrowheads="1"/>
          </p:cNvSpPr>
          <p:nvPr/>
        </p:nvSpPr>
        <p:spPr bwMode="auto">
          <a:xfrm>
            <a:off x="220917" y="1879855"/>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dirty="0">
                <a:solidFill>
                  <a:srgbClr val="002060"/>
                </a:solidFill>
                <a:latin typeface="华文楷体" panose="02010600040101010101" pitchFamily="2" charset="-122"/>
                <a:ea typeface="华文楷体" panose="02010600040101010101" pitchFamily="2" charset="-122"/>
              </a:rPr>
              <a:t>解：</a:t>
            </a:r>
          </a:p>
        </p:txBody>
      </p:sp>
      <p:sp>
        <p:nvSpPr>
          <p:cNvPr id="16389" name="Rectangle 48"/>
          <p:cNvSpPr>
            <a:spLocks noChangeArrowheads="1"/>
          </p:cNvSpPr>
          <p:nvPr/>
        </p:nvSpPr>
        <p:spPr bwMode="auto">
          <a:xfrm>
            <a:off x="9543518" y="1128104"/>
            <a:ext cx="26484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dirty="0">
                <a:solidFill>
                  <a:schemeClr val="accent6">
                    <a:lumMod val="75000"/>
                  </a:schemeClr>
                </a:solidFill>
                <a:latin typeface="华文行楷" panose="02010800040101010101" pitchFamily="2" charset="-122"/>
                <a:ea typeface="华文行楷" panose="02010800040101010101" pitchFamily="2" charset="-122"/>
              </a:rPr>
              <a:t>一起来做例题吧</a:t>
            </a:r>
            <a:r>
              <a:rPr lang="zh-CN" altLang="en-US" dirty="0">
                <a:solidFill>
                  <a:schemeClr val="accent6">
                    <a:lumMod val="75000"/>
                  </a:schemeClr>
                </a:solidFill>
                <a:latin typeface="+mn-ea"/>
                <a:ea typeface="+mn-ea"/>
              </a:rPr>
              <a:t>！</a:t>
            </a:r>
          </a:p>
        </p:txBody>
      </p:sp>
      <p:sp>
        <p:nvSpPr>
          <p:cNvPr id="16390" name="Rectangle 49"/>
          <p:cNvSpPr>
            <a:spLocks noChangeArrowheads="1"/>
          </p:cNvSpPr>
          <p:nvPr/>
        </p:nvSpPr>
        <p:spPr bwMode="auto">
          <a:xfrm>
            <a:off x="832333" y="522698"/>
            <a:ext cx="8669426"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pPr>
            <a:r>
              <a:rPr lang="en-US" altLang="zh-CN" dirty="0"/>
              <a:t>【</a:t>
            </a:r>
            <a:r>
              <a:rPr lang="zh-CN" altLang="en-US" dirty="0"/>
              <a:t>例</a:t>
            </a:r>
            <a:r>
              <a:rPr lang="en-US" altLang="zh-CN" dirty="0"/>
              <a:t>3-4-1】</a:t>
            </a:r>
            <a:r>
              <a:rPr lang="zh-CN" altLang="en-US" dirty="0"/>
              <a:t>已知对称三相电路，电源线电压</a:t>
            </a:r>
            <a:r>
              <a:rPr lang="en-US" altLang="zh-CN" i="1" dirty="0"/>
              <a:t>U</a:t>
            </a:r>
            <a:r>
              <a:rPr lang="en-US" altLang="zh-CN" baseline="-25000" dirty="0"/>
              <a:t>L</a:t>
            </a:r>
            <a:r>
              <a:rPr lang="en-US" altLang="zh-CN" i="1" baseline="-25000" dirty="0"/>
              <a:t>  </a:t>
            </a:r>
            <a:r>
              <a:rPr lang="en-US" altLang="zh-CN" dirty="0"/>
              <a:t>=380V</a:t>
            </a:r>
            <a:r>
              <a:rPr lang="zh-CN" altLang="en-US" dirty="0"/>
              <a:t>。</a:t>
            </a:r>
            <a:endParaRPr lang="en-US" altLang="zh-CN" dirty="0"/>
          </a:p>
          <a:p>
            <a:pPr eaLnBrk="1" hangingPunct="1">
              <a:lnSpc>
                <a:spcPct val="120000"/>
              </a:lnSpc>
              <a:spcBef>
                <a:spcPct val="0"/>
              </a:spcBef>
            </a:pPr>
            <a:r>
              <a:rPr lang="en-US" altLang="zh-CN" dirty="0"/>
              <a:t>           </a:t>
            </a:r>
            <a:r>
              <a:rPr lang="zh-CN" altLang="en-US" dirty="0"/>
              <a:t>负载</a:t>
            </a:r>
            <a:r>
              <a:rPr lang="en-US" altLang="zh-CN" i="1" dirty="0"/>
              <a:t>Z</a:t>
            </a:r>
            <a:r>
              <a:rPr lang="en-US" altLang="zh-CN" baseline="-25000" dirty="0"/>
              <a:t>1</a:t>
            </a:r>
            <a:r>
              <a:rPr lang="en-US" altLang="zh-CN" dirty="0"/>
              <a:t>=30+j40</a:t>
            </a:r>
            <a:r>
              <a:rPr lang="en-US" altLang="zh-CN" dirty="0">
                <a:sym typeface="Symbol" panose="05050102010706020507" pitchFamily="18" charset="2"/>
              </a:rPr>
              <a:t></a:t>
            </a:r>
            <a:r>
              <a:rPr lang="zh-CN" altLang="en-US" dirty="0"/>
              <a:t>，电动机 </a:t>
            </a:r>
            <a:r>
              <a:rPr lang="en-US" altLang="zh-CN" i="1" dirty="0"/>
              <a:t>P</a:t>
            </a:r>
            <a:r>
              <a:rPr lang="en-US" altLang="zh-CN" sz="1600" dirty="0"/>
              <a:t>D</a:t>
            </a:r>
            <a:r>
              <a:rPr lang="en-US" altLang="zh-CN" sz="1600" i="1" dirty="0"/>
              <a:t> </a:t>
            </a:r>
            <a:r>
              <a:rPr lang="en-US" altLang="zh-CN" dirty="0"/>
              <a:t>=1700W</a:t>
            </a:r>
            <a:r>
              <a:rPr lang="zh-CN" altLang="en-US" dirty="0"/>
              <a:t>，</a:t>
            </a:r>
            <a:r>
              <a:rPr lang="en-US" altLang="zh-CN" dirty="0" err="1"/>
              <a:t>cos</a:t>
            </a:r>
            <a:r>
              <a:rPr lang="en-US" altLang="zh-CN" i="1" dirty="0" err="1">
                <a:latin typeface="Symbol" panose="05050102010706020507" pitchFamily="18" charset="2"/>
              </a:rPr>
              <a:t>j</a:t>
            </a:r>
            <a:r>
              <a:rPr lang="en-US" altLang="zh-CN" dirty="0"/>
              <a:t>=0.8(</a:t>
            </a:r>
            <a:r>
              <a:rPr lang="zh-CN" altLang="en-US" dirty="0"/>
              <a:t>感性</a:t>
            </a:r>
            <a:r>
              <a:rPr lang="en-US" altLang="zh-CN" dirty="0"/>
              <a:t>)</a:t>
            </a:r>
            <a:r>
              <a:rPr lang="zh-CN" altLang="en-US" dirty="0"/>
              <a:t>。</a:t>
            </a:r>
          </a:p>
        </p:txBody>
      </p:sp>
      <p:graphicFrame>
        <p:nvGraphicFramePr>
          <p:cNvPr id="16392" name="Object 8"/>
          <p:cNvGraphicFramePr>
            <a:graphicFrameLocks noChangeAspect="1"/>
          </p:cNvGraphicFramePr>
          <p:nvPr/>
        </p:nvGraphicFramePr>
        <p:xfrm>
          <a:off x="380867" y="2197355"/>
          <a:ext cx="5289550" cy="1001712"/>
        </p:xfrm>
        <a:graphic>
          <a:graphicData uri="http://schemas.openxmlformats.org/presentationml/2006/ole">
            <mc:AlternateContent xmlns:mc="http://schemas.openxmlformats.org/markup-compatibility/2006">
              <mc:Choice xmlns:v="urn:schemas-microsoft-com:vml" Requires="v">
                <p:oleObj spid="_x0000_s151099" name="公式" r:id="rId4" imgW="69189600" imgH="13106400" progId="Equation.3">
                  <p:embed/>
                </p:oleObj>
              </mc:Choice>
              <mc:Fallback>
                <p:oleObj name="公式" r:id="rId4" imgW="69189600" imgH="13106400" progId="Equation.3">
                  <p:embed/>
                  <p:pic>
                    <p:nvPicPr>
                      <p:cNvPr id="0" name="Object 8"/>
                      <p:cNvPicPr>
                        <a:picLocks noChangeAspect="1" noChangeArrowheads="1"/>
                      </p:cNvPicPr>
                      <p:nvPr/>
                    </p:nvPicPr>
                    <p:blipFill>
                      <a:blip r:embed="rId5"/>
                      <a:srcRect/>
                      <a:stretch>
                        <a:fillRect/>
                      </a:stretch>
                    </p:blipFill>
                    <p:spPr bwMode="auto">
                      <a:xfrm>
                        <a:off x="380867" y="2197355"/>
                        <a:ext cx="5289550" cy="1001712"/>
                      </a:xfrm>
                      <a:prstGeom prst="rect">
                        <a:avLst/>
                      </a:prstGeom>
                      <a:noFill/>
                      <a:ln>
                        <a:noFill/>
                      </a:ln>
                      <a:effectLst/>
                    </p:spPr>
                  </p:pic>
                </p:oleObj>
              </mc:Fallback>
            </mc:AlternateContent>
          </a:graphicData>
        </a:graphic>
      </p:graphicFrame>
      <p:pic>
        <p:nvPicPr>
          <p:cNvPr id="59" name="Picture 83" descr="que estes bi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3350" y="168484"/>
            <a:ext cx="1728788"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文本框 59"/>
          <p:cNvSpPr txBox="1"/>
          <p:nvPr/>
        </p:nvSpPr>
        <p:spPr>
          <a:xfrm>
            <a:off x="3580732" y="44245"/>
            <a:ext cx="5342800" cy="523220"/>
          </a:xfrm>
          <a:prstGeom prst="rect">
            <a:avLst/>
          </a:prstGeom>
          <a:noFill/>
        </p:spPr>
        <p:txBody>
          <a:bodyPr wrap="square" rtlCol="0">
            <a:spAutoFit/>
          </a:bodyPr>
          <a:lstStyle/>
          <a:p>
            <a:r>
              <a:rPr lang="en-US" altLang="zh-CN" sz="2800" b="1" u="sng"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3-4 </a:t>
            </a:r>
            <a:r>
              <a:rPr lang="zh-CN" altLang="en-US" sz="2800" b="1" u="sng"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三相电路的功率 </a:t>
            </a:r>
            <a:r>
              <a:rPr lang="en-US" altLang="zh-CN" sz="2800" b="1" u="sng"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US" sz="2800" u="sng"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p>
        </p:txBody>
      </p:sp>
      <p:grpSp>
        <p:nvGrpSpPr>
          <p:cNvPr id="12" name="组合 11"/>
          <p:cNvGrpSpPr/>
          <p:nvPr/>
        </p:nvGrpSpPr>
        <p:grpSpPr>
          <a:xfrm>
            <a:off x="153362" y="3465143"/>
            <a:ext cx="3168000" cy="2886469"/>
            <a:chOff x="150738" y="3150844"/>
            <a:chExt cx="3168000" cy="2886469"/>
          </a:xfrm>
        </p:grpSpPr>
        <p:sp>
          <p:nvSpPr>
            <p:cNvPr id="9" name="圆角矩形 8"/>
            <p:cNvSpPr/>
            <p:nvPr/>
          </p:nvSpPr>
          <p:spPr>
            <a:xfrm>
              <a:off x="150738" y="3150844"/>
              <a:ext cx="3168000" cy="25560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182415" y="3187305"/>
              <a:ext cx="3000983" cy="2850008"/>
              <a:chOff x="46803" y="2343812"/>
              <a:chExt cx="3010011" cy="3099949"/>
            </a:xfrm>
          </p:grpSpPr>
          <p:sp>
            <p:nvSpPr>
              <p:cNvPr id="62" name="Oval 53"/>
              <p:cNvSpPr>
                <a:spLocks noChangeArrowheads="1"/>
              </p:cNvSpPr>
              <p:nvPr/>
            </p:nvSpPr>
            <p:spPr bwMode="auto">
              <a:xfrm>
                <a:off x="604996" y="2917535"/>
                <a:ext cx="90488" cy="90488"/>
              </a:xfrm>
              <a:prstGeom prst="ellipse">
                <a:avLst/>
              </a:prstGeom>
              <a:noFill/>
              <a:ln w="1905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 name="Oval 53"/>
              <p:cNvSpPr>
                <a:spLocks noChangeArrowheads="1"/>
              </p:cNvSpPr>
              <p:nvPr/>
            </p:nvSpPr>
            <p:spPr bwMode="auto">
              <a:xfrm>
                <a:off x="698404" y="4559521"/>
                <a:ext cx="90488" cy="90488"/>
              </a:xfrm>
              <a:prstGeom prst="ellipse">
                <a:avLst/>
              </a:prstGeom>
              <a:noFill/>
              <a:ln w="1905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1" name="Line 103"/>
              <p:cNvSpPr>
                <a:spLocks noChangeShapeType="1"/>
              </p:cNvSpPr>
              <p:nvPr/>
            </p:nvSpPr>
            <p:spPr bwMode="auto">
              <a:xfrm>
                <a:off x="1446604" y="3129601"/>
                <a:ext cx="0" cy="395288"/>
              </a:xfrm>
              <a:prstGeom prst="line">
                <a:avLst/>
              </a:prstGeom>
              <a:noFill/>
              <a:ln w="28575" cmpd="sng">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组合 4"/>
              <p:cNvGrpSpPr/>
              <p:nvPr/>
            </p:nvGrpSpPr>
            <p:grpSpPr>
              <a:xfrm>
                <a:off x="46803" y="2343812"/>
                <a:ext cx="3010011" cy="3099949"/>
                <a:chOff x="46803" y="2343812"/>
                <a:chExt cx="3010011" cy="3099949"/>
              </a:xfrm>
            </p:grpSpPr>
            <p:cxnSp>
              <p:nvCxnSpPr>
                <p:cNvPr id="78" name="直接箭头连接符 77"/>
                <p:cNvCxnSpPr/>
                <p:nvPr/>
              </p:nvCxnSpPr>
              <p:spPr>
                <a:xfrm>
                  <a:off x="883114" y="2918057"/>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6803" y="2343812"/>
                  <a:ext cx="3010011" cy="3099949"/>
                  <a:chOff x="46803" y="2343812"/>
                  <a:chExt cx="3010011" cy="3099949"/>
                </a:xfrm>
              </p:grpSpPr>
              <p:grpSp>
                <p:nvGrpSpPr>
                  <p:cNvPr id="16424" name="Group 88"/>
                  <p:cNvGrpSpPr/>
                  <p:nvPr/>
                </p:nvGrpSpPr>
                <p:grpSpPr bwMode="auto">
                  <a:xfrm>
                    <a:off x="56438" y="2716436"/>
                    <a:ext cx="3000376" cy="2727325"/>
                    <a:chOff x="-137" y="99"/>
                    <a:chExt cx="1890" cy="1718"/>
                  </a:xfrm>
                </p:grpSpPr>
                <p:sp>
                  <p:nvSpPr>
                    <p:cNvPr id="16425" name="Line 89"/>
                    <p:cNvSpPr>
                      <a:spLocks noChangeShapeType="1"/>
                    </p:cNvSpPr>
                    <p:nvPr/>
                  </p:nvSpPr>
                  <p:spPr bwMode="auto">
                    <a:xfrm>
                      <a:off x="788" y="263"/>
                      <a:ext cx="0" cy="1020"/>
                    </a:xfrm>
                    <a:prstGeom prst="line">
                      <a:avLst/>
                    </a:prstGeom>
                    <a:noFill/>
                    <a:ln w="9525" cmpd="sng">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26" name="Line 90"/>
                    <p:cNvSpPr>
                      <a:spLocks noChangeShapeType="1"/>
                    </p:cNvSpPr>
                    <p:nvPr/>
                  </p:nvSpPr>
                  <p:spPr bwMode="auto">
                    <a:xfrm>
                      <a:off x="313" y="1288"/>
                      <a:ext cx="1240" cy="0"/>
                    </a:xfrm>
                    <a:prstGeom prst="line">
                      <a:avLst/>
                    </a:prstGeom>
                    <a:noFill/>
                    <a:ln w="9525" cmpd="sng">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cxnSp>
                  <p:nvCxnSpPr>
                    <p:cNvPr id="16428" name="AutoShape 92"/>
                    <p:cNvCxnSpPr>
                      <a:cxnSpLocks noChangeShapeType="1"/>
                      <a:endCxn id="16426" idx="1"/>
                    </p:cNvCxnSpPr>
                    <p:nvPr/>
                  </p:nvCxnSpPr>
                  <p:spPr bwMode="auto">
                    <a:xfrm>
                      <a:off x="1553" y="258"/>
                      <a:ext cx="0" cy="1030"/>
                    </a:xfrm>
                    <a:prstGeom prst="straightConnector1">
                      <a:avLst/>
                    </a:prstGeom>
                    <a:noFill/>
                    <a:ln w="9525" cmpd="sng">
                      <a:solidFill>
                        <a:schemeClr val="tx1"/>
                      </a:solidFill>
                      <a:round/>
                    </a:ln>
                    <a:extLst>
                      <a:ext uri="{909E8E84-426E-40DD-AFC4-6F175D3DCCD1}">
                        <a14:hiddenFill xmlns:a14="http://schemas.microsoft.com/office/drawing/2010/main">
                          <a:noFill/>
                        </a14:hiddenFill>
                      </a:ext>
                    </a:extLst>
                  </p:spPr>
                </p:cxnSp>
                <p:sp>
                  <p:nvSpPr>
                    <p:cNvPr id="16429" name="Rectangle 93"/>
                    <p:cNvSpPr>
                      <a:spLocks noChangeArrowheads="1"/>
                    </p:cNvSpPr>
                    <p:nvPr/>
                  </p:nvSpPr>
                  <p:spPr bwMode="auto">
                    <a:xfrm>
                      <a:off x="709" y="632"/>
                      <a:ext cx="140" cy="352"/>
                    </a:xfrm>
                    <a:prstGeom prst="rect">
                      <a:avLst/>
                    </a:prstGeom>
                    <a:solidFill>
                      <a:schemeClr val="accent1"/>
                    </a:solidFill>
                    <a:ln w="9525" cmpd="sng">
                      <a:solidFill>
                        <a:schemeClr val="tx1"/>
                      </a:solidFill>
                      <a:miter lim="800000"/>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30" name="Rectangle 94"/>
                    <p:cNvSpPr>
                      <a:spLocks noChangeArrowheads="1"/>
                    </p:cNvSpPr>
                    <p:nvPr/>
                  </p:nvSpPr>
                  <p:spPr bwMode="auto">
                    <a:xfrm>
                      <a:off x="1483" y="632"/>
                      <a:ext cx="140" cy="352"/>
                    </a:xfrm>
                    <a:prstGeom prst="rect">
                      <a:avLst/>
                    </a:prstGeom>
                    <a:solidFill>
                      <a:schemeClr val="accent1"/>
                    </a:solidFill>
                    <a:ln w="9525" cmpd="sng">
                      <a:solidFill>
                        <a:schemeClr val="tx1"/>
                      </a:solidFill>
                      <a:miter lim="800000"/>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31" name="Text Box 95"/>
                    <p:cNvSpPr txBox="1">
                      <a:spLocks noChangeArrowheads="1"/>
                    </p:cNvSpPr>
                    <p:nvPr/>
                  </p:nvSpPr>
                  <p:spPr bwMode="auto">
                    <a:xfrm>
                      <a:off x="-137" y="99"/>
                      <a:ext cx="3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C00000"/>
                          </a:solidFill>
                        </a:rPr>
                        <a:t>U1</a:t>
                      </a:r>
                    </a:p>
                  </p:txBody>
                </p:sp>
                <p:sp>
                  <p:nvSpPr>
                    <p:cNvPr id="16432" name="Text Box 96"/>
                    <p:cNvSpPr txBox="1">
                      <a:spLocks noChangeArrowheads="1"/>
                    </p:cNvSpPr>
                    <p:nvPr/>
                  </p:nvSpPr>
                  <p:spPr bwMode="auto">
                    <a:xfrm>
                      <a:off x="0" y="117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C00000"/>
                          </a:solidFill>
                        </a:rPr>
                        <a:t>N</a:t>
                      </a:r>
                    </a:p>
                  </p:txBody>
                </p:sp>
                <p:sp>
                  <p:nvSpPr>
                    <p:cNvPr id="16433" name="Text Box 97"/>
                    <p:cNvSpPr txBox="1">
                      <a:spLocks noChangeArrowheads="1"/>
                    </p:cNvSpPr>
                    <p:nvPr/>
                  </p:nvSpPr>
                  <p:spPr bwMode="auto">
                    <a:xfrm>
                      <a:off x="417" y="664"/>
                      <a:ext cx="30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dirty="0"/>
                        <a:t>Z</a:t>
                      </a:r>
                      <a:r>
                        <a:rPr lang="en-US" altLang="zh-CN" baseline="-25000" dirty="0"/>
                        <a:t>1</a:t>
                      </a:r>
                      <a:endParaRPr lang="en-US" altLang="zh-CN" dirty="0"/>
                    </a:p>
                  </p:txBody>
                </p:sp>
                <p:sp>
                  <p:nvSpPr>
                    <p:cNvPr id="16434" name="Text Box 98"/>
                    <p:cNvSpPr txBox="1">
                      <a:spLocks noChangeArrowheads="1"/>
                    </p:cNvSpPr>
                    <p:nvPr/>
                  </p:nvSpPr>
                  <p:spPr bwMode="auto">
                    <a:xfrm>
                      <a:off x="1175" y="644"/>
                      <a:ext cx="30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dirty="0"/>
                        <a:t>Z</a:t>
                      </a:r>
                      <a:r>
                        <a:rPr lang="en-US" altLang="zh-CN" baseline="-25000" dirty="0"/>
                        <a:t>2</a:t>
                      </a:r>
                      <a:endParaRPr lang="en-US" altLang="zh-CN" dirty="0"/>
                    </a:p>
                    <a:p>
                      <a:pPr eaLnBrk="1" hangingPunct="1"/>
                      <a:endParaRPr lang="en-US" altLang="zh-CN" dirty="0"/>
                    </a:p>
                  </p:txBody>
                </p:sp>
                <p:sp>
                  <p:nvSpPr>
                    <p:cNvPr id="16435" name="Text Box 99"/>
                    <p:cNvSpPr txBox="1">
                      <a:spLocks noChangeArrowheads="1"/>
                    </p:cNvSpPr>
                    <p:nvPr/>
                  </p:nvSpPr>
                  <p:spPr bwMode="auto">
                    <a:xfrm>
                      <a:off x="721" y="1248"/>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FF0000"/>
                          </a:solidFill>
                        </a:rPr>
                        <a:t>N</a:t>
                      </a:r>
                      <a:r>
                        <a:rPr lang="en-US" altLang="zh-CN" baseline="-25000" dirty="0">
                          <a:solidFill>
                            <a:srgbClr val="FF0000"/>
                          </a:solidFill>
                        </a:rPr>
                        <a:t>1</a:t>
                      </a:r>
                      <a:endParaRPr lang="en-US" altLang="zh-CN" dirty="0">
                        <a:solidFill>
                          <a:srgbClr val="FF0000"/>
                        </a:solidFill>
                      </a:endParaRPr>
                    </a:p>
                  </p:txBody>
                </p:sp>
                <p:sp>
                  <p:nvSpPr>
                    <p:cNvPr id="16436" name="Text Box 100"/>
                    <p:cNvSpPr txBox="1">
                      <a:spLocks noChangeArrowheads="1"/>
                    </p:cNvSpPr>
                    <p:nvPr/>
                  </p:nvSpPr>
                  <p:spPr bwMode="auto">
                    <a:xfrm>
                      <a:off x="1425" y="1248"/>
                      <a:ext cx="32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FF0000"/>
                          </a:solidFill>
                        </a:rPr>
                        <a:t>N</a:t>
                      </a:r>
                      <a:r>
                        <a:rPr lang="en-US" altLang="zh-CN" baseline="-25000" dirty="0">
                          <a:solidFill>
                            <a:srgbClr val="FF0000"/>
                          </a:solidFill>
                        </a:rPr>
                        <a:t>2</a:t>
                      </a:r>
                      <a:endParaRPr lang="en-US" altLang="zh-CN" dirty="0">
                        <a:solidFill>
                          <a:srgbClr val="FF0000"/>
                        </a:solidFill>
                      </a:endParaRPr>
                    </a:p>
                    <a:p>
                      <a:pPr eaLnBrk="1" hangingPunct="1"/>
                      <a:endParaRPr lang="en-US" altLang="zh-CN" dirty="0"/>
                    </a:p>
                  </p:txBody>
                </p:sp>
                <p:sp>
                  <p:nvSpPr>
                    <p:cNvPr id="16437" name="Line 101"/>
                    <p:cNvSpPr>
                      <a:spLocks noChangeShapeType="1"/>
                    </p:cNvSpPr>
                    <p:nvPr/>
                  </p:nvSpPr>
                  <p:spPr bwMode="auto">
                    <a:xfrm>
                      <a:off x="260" y="256"/>
                      <a:ext cx="1293" cy="0"/>
                    </a:xfrm>
                    <a:prstGeom prst="line">
                      <a:avLst/>
                    </a:prstGeom>
                    <a:noFill/>
                    <a:ln w="9525" cmpd="sng">
                      <a:solidFill>
                        <a:schemeClr val="tx1"/>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6439" name="Line 103"/>
                    <p:cNvSpPr>
                      <a:spLocks noChangeShapeType="1"/>
                    </p:cNvSpPr>
                    <p:nvPr/>
                  </p:nvSpPr>
                  <p:spPr bwMode="auto">
                    <a:xfrm>
                      <a:off x="1504" y="330"/>
                      <a:ext cx="0" cy="249"/>
                    </a:xfrm>
                    <a:prstGeom prst="line">
                      <a:avLst/>
                    </a:prstGeom>
                    <a:noFill/>
                    <a:ln w="28575" cmpd="sng">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mc:AlternateContent xmlns:mc="http://schemas.openxmlformats.org/markup-compatibility/2006" xmlns:a14="http://schemas.microsoft.com/office/drawing/2010/main">
                <mc:Choice Requires="a14">
                  <p:sp>
                    <p:nvSpPr>
                      <p:cNvPr id="67" name="文本框 66"/>
                      <p:cNvSpPr txBox="1"/>
                      <p:nvPr/>
                    </p:nvSpPr>
                    <p:spPr>
                      <a:xfrm flipH="1">
                        <a:off x="46803" y="3492116"/>
                        <a:ext cx="731211"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C00000"/>
                                      </a:solidFill>
                                      <a:latin typeface="Cambria Math" panose="02040503050406030204" pitchFamily="18" charset="0"/>
                                    </a:rPr>
                                  </m:ctrlPr>
                                </m:sSubPr>
                                <m:e>
                                  <m:acc>
                                    <m:accPr>
                                      <m:chr m:val="̇"/>
                                      <m:ctrlPr>
                                        <a:rPr lang="en-US" altLang="zh-CN" sz="2800" b="1" i="1" smtClean="0">
                                          <a:solidFill>
                                            <a:srgbClr val="C00000"/>
                                          </a:solidFill>
                                          <a:latin typeface="Cambria Math" panose="02040503050406030204" pitchFamily="18" charset="0"/>
                                        </a:rPr>
                                      </m:ctrlPr>
                                    </m:accPr>
                                    <m:e>
                                      <m:r>
                                        <a:rPr lang="en-US" altLang="zh-CN" sz="2800" b="1" i="1">
                                          <a:solidFill>
                                            <a:srgbClr val="C00000"/>
                                          </a:solidFill>
                                          <a:latin typeface="Cambria Math" panose="02040503050406030204" pitchFamily="18" charset="0"/>
                                        </a:rPr>
                                        <m:t>𝑼</m:t>
                                      </m:r>
                                    </m:e>
                                  </m:acc>
                                </m:e>
                                <m:sub>
                                  <m:r>
                                    <a:rPr lang="en-US" altLang="zh-CN" sz="2800" b="1" i="1">
                                      <a:solidFill>
                                        <a:srgbClr val="C00000"/>
                                      </a:solidFill>
                                      <a:latin typeface="Cambria Math" panose="02040503050406030204" pitchFamily="18" charset="0"/>
                                    </a:rPr>
                                    <m:t>1</m:t>
                                  </m:r>
                                </m:sub>
                              </m:sSub>
                            </m:oMath>
                          </m:oMathPara>
                        </a14:m>
                        <a:endParaRPr lang="zh-CN" altLang="en-US" sz="2800" b="1" dirty="0"/>
                      </a:p>
                    </p:txBody>
                  </p:sp>
                </mc:Choice>
                <mc:Fallback xmlns="">
                  <p:sp>
                    <p:nvSpPr>
                      <p:cNvPr id="67" name="文本框 66"/>
                      <p:cNvSpPr txBox="1">
                        <a:spLocks noRot="1" noChangeAspect="1" noMove="1" noResize="1" noEditPoints="1" noAdjustHandles="1" noChangeArrowheads="1" noChangeShapeType="1" noTextEdit="1"/>
                      </p:cNvSpPr>
                      <p:nvPr/>
                    </p:nvSpPr>
                    <p:spPr>
                      <a:xfrm flipH="1">
                        <a:off x="46803" y="3492116"/>
                        <a:ext cx="731211" cy="536750"/>
                      </a:xfrm>
                      <a:prstGeom prst="rect">
                        <a:avLst/>
                      </a:prstGeom>
                      <a:blipFill rotWithShape="1">
                        <a:blip r:embed="rId7"/>
                        <a:stretch>
                          <a:fillRect/>
                        </a:stretch>
                      </a:blipFill>
                    </p:spPr>
                    <p:txBody>
                      <a:bodyPr/>
                      <a:lstStyle/>
                      <a:p>
                        <a:r>
                          <a:rPr lang="zh-CN" altLang="en-US">
                            <a:noFill/>
                          </a:rPr>
                          <a:t> </a:t>
                        </a:r>
                        <a:endParaRPr lang="zh-CN" altLang="en-US">
                          <a:noFill/>
                        </a:endParaRPr>
                      </a:p>
                    </p:txBody>
                  </p:sp>
                </mc:Fallback>
              </mc:AlternateContent>
              <p:sp>
                <p:nvSpPr>
                  <p:cNvPr id="68" name="文本框 67"/>
                  <p:cNvSpPr txBox="1"/>
                  <p:nvPr/>
                </p:nvSpPr>
                <p:spPr>
                  <a:xfrm>
                    <a:off x="531616" y="2964830"/>
                    <a:ext cx="286822" cy="492443"/>
                  </a:xfrm>
                  <a:prstGeom prst="rect">
                    <a:avLst/>
                  </a:prstGeom>
                  <a:noFill/>
                </p:spPr>
                <p:txBody>
                  <a:bodyPr wrap="square" rtlCol="0">
                    <a:spAutoFit/>
                  </a:bodyPr>
                  <a:lstStyle/>
                  <a:p>
                    <a:r>
                      <a:rPr lang="en-US" altLang="zh-CN" sz="2600" dirty="0">
                        <a:solidFill>
                          <a:srgbClr val="C00000"/>
                        </a:solidFill>
                      </a:rPr>
                      <a:t>+</a:t>
                    </a:r>
                  </a:p>
                </p:txBody>
              </p:sp>
              <p:sp>
                <p:nvSpPr>
                  <p:cNvPr id="69" name="文本框 68"/>
                  <p:cNvSpPr txBox="1"/>
                  <p:nvPr/>
                </p:nvSpPr>
                <p:spPr>
                  <a:xfrm>
                    <a:off x="476332" y="4080753"/>
                    <a:ext cx="467879" cy="523220"/>
                  </a:xfrm>
                  <a:prstGeom prst="rect">
                    <a:avLst/>
                  </a:prstGeom>
                  <a:noFill/>
                </p:spPr>
                <p:txBody>
                  <a:bodyPr wrap="square" rtlCol="0">
                    <a:spAutoFit/>
                  </a:bodyPr>
                  <a:lstStyle/>
                  <a:p>
                    <a:r>
                      <a:rPr lang="en-US" altLang="zh-CN" sz="2800" dirty="0">
                        <a:solidFill>
                          <a:srgbClr val="C0000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79" name="文本框 78"/>
                      <p:cNvSpPr txBox="1"/>
                      <p:nvPr/>
                    </p:nvSpPr>
                    <p:spPr>
                      <a:xfrm flipH="1">
                        <a:off x="885446" y="2343812"/>
                        <a:ext cx="362342" cy="514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rPr>
                                  </m:ctrlPr>
                                </m:sSubPr>
                                <m:e>
                                  <m:acc>
                                    <m:accPr>
                                      <m:chr m:val="̇"/>
                                      <m:ctrlPr>
                                        <a:rPr lang="en-US" altLang="zh-CN" sz="2400" b="1" i="1" smtClean="0">
                                          <a:solidFill>
                                            <a:srgbClr val="FF0000"/>
                                          </a:solidFill>
                                          <a:latin typeface="Cambria Math" panose="02040503050406030204" pitchFamily="18" charset="0"/>
                                        </a:rPr>
                                      </m:ctrlPr>
                                    </m:accPr>
                                    <m:e>
                                      <m:r>
                                        <a:rPr lang="en-US" altLang="zh-CN" sz="2400" b="1" i="1" smtClean="0">
                                          <a:solidFill>
                                            <a:srgbClr val="FF0000"/>
                                          </a:solidFill>
                                          <a:latin typeface="Cambria Math" panose="02040503050406030204" pitchFamily="18" charset="0"/>
                                        </a:rPr>
                                        <m:t>𝑰</m:t>
                                      </m:r>
                                    </m:e>
                                  </m:acc>
                                </m:e>
                                <m:sub>
                                  <m:r>
                                    <a:rPr lang="en-US" altLang="zh-CN" sz="2400" b="1" i="1" smtClean="0">
                                      <a:solidFill>
                                        <a:srgbClr val="FF0000"/>
                                      </a:solidFill>
                                      <a:latin typeface="Cambria Math" panose="02040503050406030204" pitchFamily="18" charset="0"/>
                                    </a:rPr>
                                    <m:t>𝟏</m:t>
                                  </m:r>
                                </m:sub>
                              </m:sSub>
                            </m:oMath>
                          </m:oMathPara>
                        </a14:m>
                        <a:endParaRPr lang="zh-CN" altLang="en-US" sz="2400" b="1" dirty="0"/>
                      </a:p>
                    </p:txBody>
                  </p:sp>
                </mc:Choice>
                <mc:Fallback xmlns="">
                  <p:sp>
                    <p:nvSpPr>
                      <p:cNvPr id="79" name="文本框 78"/>
                      <p:cNvSpPr txBox="1">
                        <a:spLocks noRot="1" noChangeAspect="1" noMove="1" noResize="1" noEditPoints="1" noAdjustHandles="1" noChangeArrowheads="1" noChangeShapeType="1" noTextEdit="1"/>
                      </p:cNvSpPr>
                      <p:nvPr/>
                    </p:nvSpPr>
                    <p:spPr>
                      <a:xfrm flipH="1">
                        <a:off x="885446" y="2343812"/>
                        <a:ext cx="362342" cy="514705"/>
                      </a:xfrm>
                      <a:prstGeom prst="rect">
                        <a:avLst/>
                      </a:prstGeom>
                      <a:blipFill rotWithShape="1">
                        <a:blip r:embed="rId8"/>
                        <a:stretch>
                          <a:fillRect l="-5085" t="-3846" r="-22034" b="-256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80" name="文本框 79"/>
                      <p:cNvSpPr txBox="1"/>
                      <p:nvPr/>
                    </p:nvSpPr>
                    <p:spPr>
                      <a:xfrm flipH="1">
                        <a:off x="2074414" y="2981871"/>
                        <a:ext cx="495808" cy="514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𝒁</m:t>
                                  </m:r>
                                  <m:r>
                                    <a:rPr lang="en-US" altLang="zh-CN" sz="2400" b="1" i="1" smtClean="0">
                                      <a:solidFill>
                                        <a:srgbClr val="0000FF"/>
                                      </a:solidFill>
                                      <a:latin typeface="Cambria Math" panose="02040503050406030204" pitchFamily="18" charset="0"/>
                                    </a:rPr>
                                    <m:t>2</m:t>
                                  </m:r>
                                </m:sub>
                              </m:sSub>
                            </m:oMath>
                          </m:oMathPara>
                        </a14:m>
                        <a:endParaRPr lang="zh-CN" altLang="en-US" sz="2400" b="1" dirty="0"/>
                      </a:p>
                    </p:txBody>
                  </p:sp>
                </mc:Choice>
                <mc:Fallback xmlns="">
                  <p:sp>
                    <p:nvSpPr>
                      <p:cNvPr id="80" name="文本框 79"/>
                      <p:cNvSpPr txBox="1">
                        <a:spLocks noRot="1" noChangeAspect="1" noMove="1" noResize="1" noEditPoints="1" noAdjustHandles="1" noChangeArrowheads="1" noChangeShapeType="1" noTextEdit="1"/>
                      </p:cNvSpPr>
                      <p:nvPr/>
                    </p:nvSpPr>
                    <p:spPr>
                      <a:xfrm flipH="1">
                        <a:off x="2074414" y="2981871"/>
                        <a:ext cx="495808" cy="514705"/>
                      </a:xfrm>
                      <a:prstGeom prst="rect">
                        <a:avLst/>
                      </a:prstGeom>
                      <a:blipFill rotWithShape="1">
                        <a:blip r:embed="rId9"/>
                        <a:stretch>
                          <a:fillRect l="-3704" t="-3896" r="-14815" b="-259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82" name="文本框 81"/>
                      <p:cNvSpPr txBox="1"/>
                      <p:nvPr/>
                    </p:nvSpPr>
                    <p:spPr>
                      <a:xfrm flipH="1">
                        <a:off x="929935" y="2994456"/>
                        <a:ext cx="495808" cy="5147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0000FF"/>
                                      </a:solidFill>
                                      <a:latin typeface="Cambria Math" panose="02040503050406030204" pitchFamily="18" charset="0"/>
                                    </a:rPr>
                                  </m:ctrlPr>
                                </m:sSubPr>
                                <m:e>
                                  <m:acc>
                                    <m:accPr>
                                      <m:chr m:val="̇"/>
                                      <m:ctrlPr>
                                        <a:rPr lang="en-US" altLang="zh-CN" sz="2400" b="1" i="1" smtClean="0">
                                          <a:solidFill>
                                            <a:srgbClr val="0000FF"/>
                                          </a:solidFill>
                                          <a:latin typeface="Cambria Math" panose="02040503050406030204" pitchFamily="18" charset="0"/>
                                        </a:rPr>
                                      </m:ctrlPr>
                                    </m:accPr>
                                    <m:e>
                                      <m:r>
                                        <a:rPr lang="en-US" altLang="zh-CN" sz="2400" b="1" i="1" smtClean="0">
                                          <a:solidFill>
                                            <a:srgbClr val="0000FF"/>
                                          </a:solidFill>
                                          <a:latin typeface="Cambria Math" panose="02040503050406030204" pitchFamily="18" charset="0"/>
                                        </a:rPr>
                                        <m:t>𝑰</m:t>
                                      </m:r>
                                    </m:e>
                                  </m:acc>
                                </m:e>
                                <m:sub>
                                  <m:r>
                                    <a:rPr lang="en-US" altLang="zh-CN" sz="2400" b="1" i="1">
                                      <a:solidFill>
                                        <a:srgbClr val="0000FF"/>
                                      </a:solidFill>
                                      <a:latin typeface="Cambria Math" panose="02040503050406030204" pitchFamily="18" charset="0"/>
                                    </a:rPr>
                                    <m:t>𝒁</m:t>
                                  </m:r>
                                  <m:r>
                                    <a:rPr lang="en-US" altLang="zh-CN" sz="2400" b="1" i="1" smtClean="0">
                                      <a:solidFill>
                                        <a:srgbClr val="0000FF"/>
                                      </a:solidFill>
                                      <a:latin typeface="Cambria Math" panose="02040503050406030204" pitchFamily="18" charset="0"/>
                                    </a:rPr>
                                    <m:t>𝟏</m:t>
                                  </m:r>
                                </m:sub>
                              </m:sSub>
                            </m:oMath>
                          </m:oMathPara>
                        </a14:m>
                        <a:endParaRPr lang="zh-CN" altLang="en-US" sz="2400" b="1" dirty="0">
                          <a:solidFill>
                            <a:srgbClr val="0000FF"/>
                          </a:solidFill>
                        </a:endParaRPr>
                      </a:p>
                    </p:txBody>
                  </p:sp>
                </mc:Choice>
                <mc:Fallback xmlns="">
                  <p:sp>
                    <p:nvSpPr>
                      <p:cNvPr id="82" name="文本框 81"/>
                      <p:cNvSpPr txBox="1">
                        <a:spLocks noRot="1" noChangeAspect="1" noMove="1" noResize="1" noEditPoints="1" noAdjustHandles="1" noChangeArrowheads="1" noChangeShapeType="1" noTextEdit="1"/>
                      </p:cNvSpPr>
                      <p:nvPr/>
                    </p:nvSpPr>
                    <p:spPr>
                      <a:xfrm flipH="1">
                        <a:off x="929935" y="2994456"/>
                        <a:ext cx="495808" cy="514705"/>
                      </a:xfrm>
                      <a:prstGeom prst="rect">
                        <a:avLst/>
                      </a:prstGeom>
                      <a:blipFill rotWithShape="1">
                        <a:blip r:embed="rId10"/>
                        <a:stretch>
                          <a:fillRect l="-3704" t="-3896" r="-17284" b="-2597"/>
                        </a:stretch>
                      </a:blipFill>
                    </p:spPr>
                    <p:txBody>
                      <a:bodyPr/>
                      <a:lstStyle/>
                      <a:p>
                        <a:r>
                          <a:rPr lang="zh-CN" altLang="en-US">
                            <a:noFill/>
                          </a:rPr>
                          <a:t> </a:t>
                        </a:r>
                        <a:endParaRPr lang="zh-CN" altLang="en-US">
                          <a:noFill/>
                        </a:endParaRPr>
                      </a:p>
                    </p:txBody>
                  </p:sp>
                </mc:Fallback>
              </mc:AlternateContent>
            </p:grpSp>
          </p:grpSp>
        </p:grpSp>
      </p:grpSp>
      <p:grpSp>
        <p:nvGrpSpPr>
          <p:cNvPr id="13" name="组合 12"/>
          <p:cNvGrpSpPr/>
          <p:nvPr/>
        </p:nvGrpSpPr>
        <p:grpSpPr>
          <a:xfrm>
            <a:off x="814447" y="1887235"/>
            <a:ext cx="5988484" cy="536750"/>
            <a:chOff x="814447" y="1887235"/>
            <a:chExt cx="5988484" cy="536750"/>
          </a:xfrm>
        </p:grpSpPr>
        <mc:AlternateContent xmlns:mc="http://schemas.openxmlformats.org/markup-compatibility/2006" xmlns:a14="http://schemas.microsoft.com/office/drawing/2010/main">
          <mc:Choice Requires="a14">
            <p:sp>
              <p:nvSpPr>
                <p:cNvPr id="77" name="文本框 76"/>
                <p:cNvSpPr txBox="1"/>
                <p:nvPr/>
              </p:nvSpPr>
              <p:spPr>
                <a:xfrm flipH="1">
                  <a:off x="4460674" y="1887235"/>
                  <a:ext cx="2342257" cy="536750"/>
                </a:xfrm>
                <a:prstGeom prst="rect">
                  <a:avLst/>
                </a:prstGeom>
                <a:noFill/>
              </p:spPr>
              <p:txBody>
                <a:bodyPr wrap="square" rtlCol="0">
                  <a:spAutoFit/>
                </a:bodyPr>
                <a:lstStyle/>
                <a:p>
                  <a14:m>
                    <m:oMath xmlns:m="http://schemas.openxmlformats.org/officeDocument/2006/math">
                      <m:sSub>
                        <m:sSubPr>
                          <m:ctrlPr>
                            <a:rPr lang="en-US" altLang="zh-CN" sz="2800" b="1" i="1" smtClean="0">
                              <a:solidFill>
                                <a:srgbClr val="C00000"/>
                              </a:solidFill>
                              <a:latin typeface="Cambria Math" panose="02040503050406030204" pitchFamily="18" charset="0"/>
                            </a:rPr>
                          </m:ctrlPr>
                        </m:sSubPr>
                        <m:e>
                          <m:acc>
                            <m:accPr>
                              <m:chr m:val="̇"/>
                              <m:ctrlPr>
                                <a:rPr lang="en-US" altLang="zh-CN" sz="2800" b="1" i="1" smtClean="0">
                                  <a:solidFill>
                                    <a:srgbClr val="C00000"/>
                                  </a:solidFill>
                                  <a:latin typeface="Cambria Math" panose="02040503050406030204" pitchFamily="18" charset="0"/>
                                </a:rPr>
                              </m:ctrlPr>
                            </m:accPr>
                            <m:e>
                              <m:r>
                                <a:rPr lang="en-US" altLang="zh-CN" sz="2800" b="1" i="1">
                                  <a:solidFill>
                                    <a:srgbClr val="C00000"/>
                                  </a:solidFill>
                                  <a:latin typeface="Cambria Math" panose="02040503050406030204" pitchFamily="18" charset="0"/>
                                </a:rPr>
                                <m:t>𝑼</m:t>
                              </m:r>
                            </m:e>
                          </m:acc>
                        </m:e>
                        <m:sub>
                          <m:r>
                            <a:rPr lang="en-US" altLang="zh-CN" sz="2800" b="1" i="1">
                              <a:solidFill>
                                <a:srgbClr val="C00000"/>
                              </a:solidFill>
                              <a:latin typeface="Cambria Math" panose="02040503050406030204" pitchFamily="18" charset="0"/>
                            </a:rPr>
                            <m:t>1</m:t>
                          </m:r>
                        </m:sub>
                      </m:sSub>
                    </m:oMath>
                  </a14:m>
                  <a:r>
                    <a:rPr lang="en-US" altLang="zh-CN" sz="2800" b="1" dirty="0">
                      <a:solidFill>
                        <a:srgbClr val="C00000"/>
                      </a:solidFill>
                      <a:latin typeface="Times New Roman" panose="02020603050405020304" pitchFamily="18" charset="0"/>
                      <a:cs typeface="Times New Roman" panose="02020603050405020304" pitchFamily="18" charset="0"/>
                    </a:rPr>
                    <a:t>=220</a:t>
                  </a:r>
                  <a14:m>
                    <m:oMath xmlns:m="http://schemas.openxmlformats.org/officeDocument/2006/math">
                      <m:r>
                        <a:rPr lang="en-US" altLang="zh-CN" sz="2800" b="1" i="1" smtClean="0">
                          <a:solidFill>
                            <a:srgbClr val="C00000"/>
                          </a:solidFill>
                          <a:latin typeface="Cambria Math" panose="02040503050406030204" pitchFamily="18" charset="0"/>
                          <a:ea typeface="Cambria Math" panose="02040503050406030204" pitchFamily="18" charset="0"/>
                        </a:rPr>
                        <m:t>∠</m:t>
                      </m:r>
                      <m:sSup>
                        <m:sSupPr>
                          <m:ctrlPr>
                            <a:rPr lang="en-US" altLang="zh-CN" sz="2800" b="1" i="1" smtClean="0">
                              <a:solidFill>
                                <a:srgbClr val="C00000"/>
                              </a:solidFill>
                              <a:latin typeface="Cambria Math" panose="02040503050406030204" pitchFamily="18" charset="0"/>
                              <a:ea typeface="Cambria Math" panose="02040503050406030204" pitchFamily="18" charset="0"/>
                            </a:rPr>
                          </m:ctrlPr>
                        </m:sSupPr>
                        <m:e>
                          <m:r>
                            <a:rPr lang="en-US" altLang="zh-CN" sz="2800" b="1" i="1" smtClean="0">
                              <a:solidFill>
                                <a:srgbClr val="C00000"/>
                              </a:solidFill>
                              <a:latin typeface="Cambria Math" panose="02040503050406030204" pitchFamily="18" charset="0"/>
                              <a:ea typeface="Cambria Math" panose="02040503050406030204" pitchFamily="18" charset="0"/>
                            </a:rPr>
                            <m:t>𝟎</m:t>
                          </m:r>
                        </m:e>
                        <m:sup>
                          <m:r>
                            <a:rPr lang="en-US" altLang="zh-CN" sz="2800" b="1" i="1" smtClean="0">
                              <a:solidFill>
                                <a:srgbClr val="C00000"/>
                              </a:solidFill>
                              <a:latin typeface="Cambria Math" panose="02040503050406030204" pitchFamily="18" charset="0"/>
                              <a:ea typeface="Cambria Math" panose="02040503050406030204" pitchFamily="18" charset="0"/>
                            </a:rPr>
                            <m:t>∘</m:t>
                          </m:r>
                        </m:sup>
                      </m:sSup>
                    </m:oMath>
                  </a14:m>
                  <a:r>
                    <a:rPr lang="en-US" altLang="zh-CN" sz="2800" b="1" dirty="0">
                      <a:solidFill>
                        <a:srgbClr val="C00000"/>
                      </a:solidFill>
                      <a:latin typeface="Times New Roman" panose="02020603050405020304" pitchFamily="18" charset="0"/>
                      <a:cs typeface="Times New Roman" panose="02020603050405020304" pitchFamily="18" charset="0"/>
                    </a:rPr>
                    <a:t>V</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77" name="文本框 76"/>
                <p:cNvSpPr txBox="1">
                  <a:spLocks noRot="1" noChangeAspect="1" noMove="1" noResize="1" noEditPoints="1" noAdjustHandles="1" noChangeArrowheads="1" noChangeShapeType="1" noTextEdit="1"/>
                </p:cNvSpPr>
                <p:nvPr/>
              </p:nvSpPr>
              <p:spPr>
                <a:xfrm flipH="1">
                  <a:off x="4460674" y="1887235"/>
                  <a:ext cx="2342257" cy="536750"/>
                </a:xfrm>
                <a:prstGeom prst="rect">
                  <a:avLst/>
                </a:prstGeom>
                <a:blipFill rotWithShape="1">
                  <a:blip r:embed="rId11"/>
                  <a:stretch>
                    <a:fillRect t="-9091" b="-31818"/>
                  </a:stretch>
                </a:blipFill>
              </p:spPr>
              <p:txBody>
                <a:bodyPr/>
                <a:lstStyle/>
                <a:p>
                  <a:r>
                    <a:rPr lang="zh-CN" altLang="en-US">
                      <a:noFill/>
                    </a:rPr>
                    <a:t> </a:t>
                  </a:r>
                  <a:endParaRPr lang="zh-CN" altLang="en-US">
                    <a:noFill/>
                  </a:endParaRPr>
                </a:p>
              </p:txBody>
            </p:sp>
          </mc:Fallback>
        </mc:AlternateContent>
        <p:sp>
          <p:nvSpPr>
            <p:cNvPr id="3" name="文本框 2"/>
            <p:cNvSpPr txBox="1"/>
            <p:nvPr/>
          </p:nvSpPr>
          <p:spPr>
            <a:xfrm>
              <a:off x="814447" y="1911713"/>
              <a:ext cx="3913251" cy="461665"/>
            </a:xfrm>
            <a:prstGeom prst="rect">
              <a:avLst/>
            </a:prstGeom>
            <a:noFill/>
          </p:spPr>
          <p:txBody>
            <a:bodyPr wrap="none" rtlCol="0">
              <a:spAutoFit/>
            </a:bodyPr>
            <a:lstStyle/>
            <a:p>
              <a:r>
                <a:rPr lang="zh-CN" altLang="en-US" sz="2400" dirty="0">
                  <a:solidFill>
                    <a:srgbClr val="002060"/>
                  </a:solidFill>
                  <a:latin typeface="华文楷体" panose="02010600040101010101" pitchFamily="2" charset="-122"/>
                  <a:ea typeface="华文楷体" panose="02010600040101010101" pitchFamily="2" charset="-122"/>
                </a:rPr>
                <a:t>简化为</a:t>
              </a:r>
              <a:r>
                <a:rPr lang="en-US" altLang="zh-CN" sz="2400" b="1" dirty="0">
                  <a:solidFill>
                    <a:srgbClr val="C00000"/>
                  </a:solidFill>
                  <a:latin typeface="华文楷体" panose="02010600040101010101" pitchFamily="2" charset="-122"/>
                  <a:ea typeface="华文楷体" panose="02010600040101010101" pitchFamily="2" charset="-122"/>
                </a:rPr>
                <a:t>U</a:t>
              </a:r>
              <a:r>
                <a:rPr lang="zh-CN" altLang="en-US" sz="2400" b="1" dirty="0">
                  <a:solidFill>
                    <a:srgbClr val="C00000"/>
                  </a:solidFill>
                  <a:latin typeface="华文楷体" panose="02010600040101010101" pitchFamily="2" charset="-122"/>
                  <a:ea typeface="华文楷体" panose="02010600040101010101" pitchFamily="2" charset="-122"/>
                </a:rPr>
                <a:t>相</a:t>
              </a:r>
              <a:r>
                <a:rPr lang="zh-CN" altLang="en-US" sz="2400" dirty="0">
                  <a:solidFill>
                    <a:srgbClr val="002060"/>
                  </a:solidFill>
                  <a:latin typeface="华文楷体" panose="02010600040101010101" pitchFamily="2" charset="-122"/>
                  <a:ea typeface="华文楷体" panose="02010600040101010101" pitchFamily="2" charset="-122"/>
                </a:rPr>
                <a:t>电路计算，并设</a:t>
              </a:r>
            </a:p>
          </p:txBody>
        </p:sp>
      </p:grpSp>
      <mc:AlternateContent xmlns:mc="http://schemas.openxmlformats.org/markup-compatibility/2006" xmlns:a14="http://schemas.microsoft.com/office/drawing/2010/main">
        <mc:Choice Requires="a14">
          <p:sp>
            <p:nvSpPr>
              <p:cNvPr id="89" name="Text Box 8"/>
              <p:cNvSpPr txBox="1">
                <a:spLocks noChangeArrowheads="1"/>
              </p:cNvSpPr>
              <p:nvPr/>
            </p:nvSpPr>
            <p:spPr bwMode="auto">
              <a:xfrm>
                <a:off x="3448908" y="2934739"/>
                <a:ext cx="3148107" cy="47320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FF"/>
                    </a:solidFill>
                    <a:latin typeface="仿宋" panose="02010609060101010101" pitchFamily="49" charset="-122"/>
                    <a:ea typeface="仿宋" panose="02010609060101010101" pitchFamily="49" charset="-122"/>
                  </a:rPr>
                  <a:t>求电动机相电流</a:t>
                </a:r>
                <a14:m>
                  <m:oMath xmlns:m="http://schemas.openxmlformats.org/officeDocument/2006/math">
                    <m:sSub>
                      <m:sSubPr>
                        <m:ctrlPr>
                          <a:rPr lang="en-US" altLang="zh-CN" i="1">
                            <a:solidFill>
                              <a:srgbClr val="0000FF"/>
                            </a:solidFill>
                            <a:latin typeface="Cambria Math" panose="02040503050406030204" pitchFamily="18" charset="0"/>
                          </a:rPr>
                        </m:ctrlPr>
                      </m:sSubPr>
                      <m:e>
                        <m:acc>
                          <m:accPr>
                            <m:chr m:val="̇"/>
                            <m:ctrlPr>
                              <a:rPr lang="en-US" altLang="zh-CN" i="1">
                                <a:solidFill>
                                  <a:srgbClr val="0000FF"/>
                                </a:solidFill>
                                <a:latin typeface="Cambria Math" panose="02040503050406030204" pitchFamily="18" charset="0"/>
                              </a:rPr>
                            </m:ctrlPr>
                          </m:accPr>
                          <m:e>
                            <m:r>
                              <a:rPr lang="en-US" altLang="zh-CN" i="1">
                                <a:solidFill>
                                  <a:srgbClr val="0000FF"/>
                                </a:solidFill>
                                <a:latin typeface="Cambria Math" panose="02040503050406030204" pitchFamily="18" charset="0"/>
                              </a:rPr>
                              <m:t>𝑰</m:t>
                            </m:r>
                          </m:e>
                        </m:acc>
                      </m:e>
                      <m:sub>
                        <m:r>
                          <m:rPr>
                            <m:sty m:val="p"/>
                          </m:rPr>
                          <a:rPr lang="en-US" altLang="zh-CN" i="1">
                            <a:solidFill>
                              <a:srgbClr val="0000FF"/>
                            </a:solidFill>
                            <a:latin typeface="Cambria Math" panose="02040503050406030204" pitchFamily="18" charset="0"/>
                          </a:rPr>
                          <m:t>z</m:t>
                        </m:r>
                        <m:r>
                          <a:rPr lang="en-US" altLang="zh-CN" i="1">
                            <a:solidFill>
                              <a:srgbClr val="0000FF"/>
                            </a:solidFill>
                            <a:latin typeface="Cambria Math" panose="02040503050406030204" pitchFamily="18" charset="0"/>
                          </a:rPr>
                          <m:t>2</m:t>
                        </m:r>
                      </m:sub>
                    </m:sSub>
                  </m:oMath>
                </a14:m>
                <a:r>
                  <a:rPr lang="zh-CN" altLang="en-US" dirty="0">
                    <a:solidFill>
                      <a:srgbClr val="0000FF"/>
                    </a:solidFill>
                    <a:latin typeface="仿宋" panose="02010609060101010101" pitchFamily="49" charset="-122"/>
                    <a:ea typeface="仿宋" panose="02010609060101010101" pitchFamily="49" charset="-122"/>
                  </a:rPr>
                  <a:t>：</a:t>
                </a:r>
              </a:p>
            </p:txBody>
          </p:sp>
        </mc:Choice>
        <mc:Fallback xmlns="">
          <p:sp>
            <p:nvSpPr>
              <p:cNvPr id="89" name="Text Box 8"/>
              <p:cNvSpPr txBox="1">
                <a:spLocks noRot="1" noChangeAspect="1" noMove="1" noResize="1" noEditPoints="1" noAdjustHandles="1" noChangeArrowheads="1" noChangeShapeType="1" noTextEdit="1"/>
              </p:cNvSpPr>
              <p:nvPr/>
            </p:nvSpPr>
            <p:spPr bwMode="auto">
              <a:xfrm>
                <a:off x="3448908" y="2934739"/>
                <a:ext cx="3148107" cy="473206"/>
              </a:xfrm>
              <a:prstGeom prst="rect">
                <a:avLst/>
              </a:prstGeom>
              <a:blipFill rotWithShape="1">
                <a:blip r:embed="rId12"/>
                <a:stretch>
                  <a:fillRect l="-3101" t="-11538" b="-243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mc:Fallback>
      </mc:AlternateContent>
      <p:graphicFrame>
        <p:nvGraphicFramePr>
          <p:cNvPr id="90" name="Object 4"/>
          <p:cNvGraphicFramePr>
            <a:graphicFrameLocks noChangeAspect="1"/>
          </p:cNvGraphicFramePr>
          <p:nvPr/>
        </p:nvGraphicFramePr>
        <p:xfrm>
          <a:off x="3318738" y="3444474"/>
          <a:ext cx="4615333" cy="547688"/>
        </p:xfrm>
        <a:graphic>
          <a:graphicData uri="http://schemas.openxmlformats.org/presentationml/2006/ole">
            <mc:AlternateContent xmlns:mc="http://schemas.openxmlformats.org/markup-compatibility/2006">
              <mc:Choice xmlns:v="urn:schemas-microsoft-com:vml" Requires="v">
                <p:oleObj spid="_x0000_s151100" name="公式" r:id="rId13" imgW="52425600" imgH="6096000" progId="Equation.3">
                  <p:embed/>
                </p:oleObj>
              </mc:Choice>
              <mc:Fallback>
                <p:oleObj name="公式" r:id="rId13" imgW="52425600" imgH="6096000" progId="Equation.3">
                  <p:embed/>
                  <p:pic>
                    <p:nvPicPr>
                      <p:cNvPr id="0" name="Object 4"/>
                      <p:cNvPicPr>
                        <a:picLocks noChangeAspect="1" noChangeArrowheads="1"/>
                      </p:cNvPicPr>
                      <p:nvPr/>
                    </p:nvPicPr>
                    <p:blipFill>
                      <a:blip r:embed="rId14"/>
                      <a:srcRect/>
                      <a:stretch>
                        <a:fillRect/>
                      </a:stretch>
                    </p:blipFill>
                    <p:spPr bwMode="auto">
                      <a:xfrm>
                        <a:off x="3318738" y="3444474"/>
                        <a:ext cx="4615333" cy="547688"/>
                      </a:xfrm>
                      <a:prstGeom prst="rect">
                        <a:avLst/>
                      </a:prstGeom>
                      <a:noFill/>
                      <a:ln>
                        <a:noFill/>
                      </a:ln>
                      <a:effectLst/>
                    </p:spPr>
                  </p:pic>
                </p:oleObj>
              </mc:Fallback>
            </mc:AlternateContent>
          </a:graphicData>
        </a:graphic>
      </p:graphicFrame>
      <p:graphicFrame>
        <p:nvGraphicFramePr>
          <p:cNvPr id="91" name="Object 5"/>
          <p:cNvGraphicFramePr>
            <a:graphicFrameLocks noChangeAspect="1"/>
          </p:cNvGraphicFramePr>
          <p:nvPr/>
        </p:nvGraphicFramePr>
        <p:xfrm>
          <a:off x="3419475" y="3937000"/>
          <a:ext cx="5516563" cy="825500"/>
        </p:xfrm>
        <a:graphic>
          <a:graphicData uri="http://schemas.openxmlformats.org/presentationml/2006/ole">
            <mc:AlternateContent xmlns:mc="http://schemas.openxmlformats.org/markup-compatibility/2006">
              <mc:Choice xmlns:v="urn:schemas-microsoft-com:vml" Requires="v">
                <p:oleObj spid="_x0000_s151101" name="公式" r:id="rId15" imgW="77114400" imgH="11277600" progId="Equation.3">
                  <p:embed/>
                </p:oleObj>
              </mc:Choice>
              <mc:Fallback>
                <p:oleObj name="公式" r:id="rId15" imgW="77114400" imgH="11277600" progId="Equation.3">
                  <p:embed/>
                  <p:pic>
                    <p:nvPicPr>
                      <p:cNvPr id="0" name="Object 5"/>
                      <p:cNvPicPr>
                        <a:picLocks noChangeAspect="1" noChangeArrowheads="1"/>
                      </p:cNvPicPr>
                      <p:nvPr/>
                    </p:nvPicPr>
                    <p:blipFill>
                      <a:blip r:embed="rId16"/>
                      <a:srcRect/>
                      <a:stretch>
                        <a:fillRect/>
                      </a:stretch>
                    </p:blipFill>
                    <p:spPr bwMode="auto">
                      <a:xfrm>
                        <a:off x="3419475" y="3937000"/>
                        <a:ext cx="5516563" cy="825500"/>
                      </a:xfrm>
                      <a:prstGeom prst="rect">
                        <a:avLst/>
                      </a:prstGeom>
                      <a:noFill/>
                      <a:ln>
                        <a:noFill/>
                      </a:ln>
                      <a:effectLst/>
                    </p:spPr>
                  </p:pic>
                </p:oleObj>
              </mc:Fallback>
            </mc:AlternateContent>
          </a:graphicData>
        </a:graphic>
      </p:graphicFrame>
      <p:graphicFrame>
        <p:nvGraphicFramePr>
          <p:cNvPr id="94" name="Object 5"/>
          <p:cNvGraphicFramePr>
            <a:graphicFrameLocks noChangeAspect="1"/>
          </p:cNvGraphicFramePr>
          <p:nvPr/>
        </p:nvGraphicFramePr>
        <p:xfrm>
          <a:off x="3523162" y="4784026"/>
          <a:ext cx="6174378" cy="423863"/>
        </p:xfrm>
        <a:graphic>
          <a:graphicData uri="http://schemas.openxmlformats.org/presentationml/2006/ole">
            <mc:AlternateContent xmlns:mc="http://schemas.openxmlformats.org/markup-compatibility/2006">
              <mc:Choice xmlns:v="urn:schemas-microsoft-com:vml" Requires="v">
                <p:oleObj spid="_x0000_s151102" name="公式" r:id="rId17" imgW="82600800" imgH="5486400" progId="Equation.3">
                  <p:embed/>
                </p:oleObj>
              </mc:Choice>
              <mc:Fallback>
                <p:oleObj name="公式" r:id="rId17" imgW="82600800" imgH="5486400" progId="Equation.3">
                  <p:embed/>
                  <p:pic>
                    <p:nvPicPr>
                      <p:cNvPr id="0" name="Object 5"/>
                      <p:cNvPicPr>
                        <a:picLocks noChangeAspect="1" noChangeArrowheads="1"/>
                      </p:cNvPicPr>
                      <p:nvPr/>
                    </p:nvPicPr>
                    <p:blipFill>
                      <a:blip r:embed="rId18"/>
                      <a:srcRect/>
                      <a:stretch>
                        <a:fillRect/>
                      </a:stretch>
                    </p:blipFill>
                    <p:spPr bwMode="auto">
                      <a:xfrm>
                        <a:off x="3523162" y="4784026"/>
                        <a:ext cx="6174378" cy="423863"/>
                      </a:xfrm>
                      <a:prstGeom prst="rect">
                        <a:avLst/>
                      </a:prstGeom>
                      <a:noFill/>
                      <a:ln>
                        <a:noFill/>
                      </a:ln>
                      <a:effectLst/>
                    </p:spPr>
                  </p:pic>
                </p:oleObj>
              </mc:Fallback>
            </mc:AlternateContent>
          </a:graphicData>
        </a:graphic>
      </p:graphicFrame>
      <p:graphicFrame>
        <p:nvGraphicFramePr>
          <p:cNvPr id="96" name="Object 8"/>
          <p:cNvGraphicFramePr>
            <a:graphicFrameLocks noChangeAspect="1"/>
          </p:cNvGraphicFramePr>
          <p:nvPr/>
        </p:nvGraphicFramePr>
        <p:xfrm>
          <a:off x="3438156" y="5222765"/>
          <a:ext cx="8429625" cy="577850"/>
        </p:xfrm>
        <a:graphic>
          <a:graphicData uri="http://schemas.openxmlformats.org/presentationml/2006/ole">
            <mc:AlternateContent xmlns:mc="http://schemas.openxmlformats.org/markup-compatibility/2006">
              <mc:Choice xmlns:v="urn:schemas-microsoft-com:vml" Requires="v">
                <p:oleObj spid="_x0000_s151103" name="公式" r:id="rId19" imgW="124358400" imgH="7620000" progId="Equation.3">
                  <p:embed/>
                </p:oleObj>
              </mc:Choice>
              <mc:Fallback>
                <p:oleObj name="公式" r:id="rId19" imgW="124358400" imgH="7620000" progId="Equation.3">
                  <p:embed/>
                  <p:pic>
                    <p:nvPicPr>
                      <p:cNvPr id="0" name="Object 8"/>
                      <p:cNvPicPr>
                        <a:picLocks noChangeAspect="1" noChangeArrowheads="1"/>
                      </p:cNvPicPr>
                      <p:nvPr/>
                    </p:nvPicPr>
                    <p:blipFill>
                      <a:blip r:embed="rId20"/>
                      <a:srcRect/>
                      <a:stretch>
                        <a:fillRect/>
                      </a:stretch>
                    </p:blipFill>
                    <p:spPr bwMode="auto">
                      <a:xfrm>
                        <a:off x="3438156" y="5222765"/>
                        <a:ext cx="8429625" cy="577850"/>
                      </a:xfrm>
                      <a:prstGeom prst="rect">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16200000" scaled="1"/>
                        <a:tileRect/>
                      </a:gradFill>
                      <a:ln>
                        <a:solidFill>
                          <a:srgbClr val="C00000"/>
                        </a:solidFill>
                      </a:ln>
                      <a:effectLst/>
                    </p:spPr>
                  </p:pic>
                </p:oleObj>
              </mc:Fallback>
            </mc:AlternateContent>
          </a:graphicData>
        </a:graphic>
      </p:graphicFrame>
      <p:graphicFrame>
        <p:nvGraphicFramePr>
          <p:cNvPr id="97" name="Object 9"/>
          <p:cNvGraphicFramePr>
            <a:graphicFrameLocks noChangeAspect="1"/>
          </p:cNvGraphicFramePr>
          <p:nvPr/>
        </p:nvGraphicFramePr>
        <p:xfrm>
          <a:off x="3753062" y="5854088"/>
          <a:ext cx="7789863" cy="490537"/>
        </p:xfrm>
        <a:graphic>
          <a:graphicData uri="http://schemas.openxmlformats.org/presentationml/2006/ole">
            <mc:AlternateContent xmlns:mc="http://schemas.openxmlformats.org/markup-compatibility/2006">
              <mc:Choice xmlns:v="urn:schemas-microsoft-com:vml" Requires="v">
                <p:oleObj spid="_x0000_s151104" name="公式" r:id="rId21" imgW="94792800" imgH="6400800" progId="Equation.3">
                  <p:embed/>
                </p:oleObj>
              </mc:Choice>
              <mc:Fallback>
                <p:oleObj name="公式" r:id="rId21" imgW="94792800" imgH="6400800" progId="Equation.3">
                  <p:embed/>
                  <p:pic>
                    <p:nvPicPr>
                      <p:cNvPr id="0" name="Object 9"/>
                      <p:cNvPicPr>
                        <a:picLocks noChangeAspect="1" noChangeArrowheads="1"/>
                      </p:cNvPicPr>
                      <p:nvPr/>
                    </p:nvPicPr>
                    <p:blipFill>
                      <a:blip r:embed="rId22"/>
                      <a:srcRect/>
                      <a:stretch>
                        <a:fillRect/>
                      </a:stretch>
                    </p:blipFill>
                    <p:spPr bwMode="auto">
                      <a:xfrm>
                        <a:off x="3753062" y="5854088"/>
                        <a:ext cx="7789863" cy="490537"/>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6200000" scaled="1"/>
                        <a:tileRect/>
                      </a:gradFill>
                      <a:ln>
                        <a:solidFill>
                          <a:srgbClr val="0000FF"/>
                        </a:solidFill>
                      </a:ln>
                      <a:effectLst/>
                    </p:spPr>
                  </p:pic>
                </p:oleObj>
              </mc:Fallback>
            </mc:AlternateContent>
          </a:graphicData>
        </a:graphic>
      </p:graphicFrame>
      <p:sp>
        <p:nvSpPr>
          <p:cNvPr id="99" name="Text Box 41"/>
          <p:cNvSpPr txBox="1">
            <a:spLocks noChangeArrowheads="1"/>
          </p:cNvSpPr>
          <p:nvPr/>
        </p:nvSpPr>
        <p:spPr bwMode="auto">
          <a:xfrm>
            <a:off x="8546968" y="6359501"/>
            <a:ext cx="33318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dirty="0">
                <a:solidFill>
                  <a:srgbClr val="0000FF"/>
                </a:solidFill>
              </a:rPr>
              <a:t>P</a:t>
            </a:r>
            <a:r>
              <a:rPr lang="zh-CN" altLang="en-US" baseline="-25000" dirty="0">
                <a:solidFill>
                  <a:srgbClr val="0000FF"/>
                </a:solidFill>
              </a:rPr>
              <a:t>总</a:t>
            </a:r>
            <a:r>
              <a:rPr lang="en-US" altLang="zh-CN" baseline="-25000" dirty="0">
                <a:solidFill>
                  <a:srgbClr val="0000FF"/>
                </a:solidFill>
              </a:rPr>
              <a:t> </a:t>
            </a:r>
            <a:r>
              <a:rPr lang="en-US" altLang="zh-CN" dirty="0">
                <a:solidFill>
                  <a:srgbClr val="0000FF"/>
                </a:solidFill>
                <a:sym typeface="Symbol" panose="05050102010706020507" pitchFamily="18" charset="2"/>
              </a:rPr>
              <a:t>=</a:t>
            </a:r>
            <a:r>
              <a:rPr lang="en-US" altLang="zh-CN" i="1" dirty="0">
                <a:solidFill>
                  <a:srgbClr val="0000FF"/>
                </a:solidFill>
              </a:rPr>
              <a:t>P</a:t>
            </a:r>
            <a:r>
              <a:rPr lang="en-US" altLang="zh-CN" baseline="-25000" dirty="0">
                <a:solidFill>
                  <a:srgbClr val="0000FF"/>
                </a:solidFill>
              </a:rPr>
              <a:t>D</a:t>
            </a:r>
            <a:r>
              <a:rPr lang="en-US" altLang="zh-CN" i="1" dirty="0">
                <a:solidFill>
                  <a:srgbClr val="0000FF"/>
                </a:solidFill>
              </a:rPr>
              <a:t>+ P</a:t>
            </a:r>
            <a:r>
              <a:rPr lang="en-US" altLang="zh-CN" baseline="-25000" dirty="0">
                <a:solidFill>
                  <a:srgbClr val="0000FF"/>
                </a:solidFill>
              </a:rPr>
              <a:t> </a:t>
            </a:r>
            <a:r>
              <a:rPr lang="en-US" altLang="zh-CN" i="1" baseline="-25000" dirty="0">
                <a:solidFill>
                  <a:srgbClr val="0000FF"/>
                </a:solidFill>
              </a:rPr>
              <a:t>Z</a:t>
            </a:r>
            <a:r>
              <a:rPr lang="en-US" altLang="zh-CN" baseline="-25000" dirty="0">
                <a:solidFill>
                  <a:srgbClr val="0000FF"/>
                </a:solidFill>
              </a:rPr>
              <a:t>1</a:t>
            </a:r>
            <a:r>
              <a:rPr lang="en-US" altLang="zh-CN" dirty="0">
                <a:solidFill>
                  <a:srgbClr val="0000FF"/>
                </a:solidFill>
                <a:sym typeface="Symbol" panose="05050102010706020507" pitchFamily="18" charset="2"/>
              </a:rPr>
              <a:t>=3.44kW</a:t>
            </a:r>
          </a:p>
        </p:txBody>
      </p:sp>
      <p:grpSp>
        <p:nvGrpSpPr>
          <p:cNvPr id="14" name="组合 13"/>
          <p:cNvGrpSpPr/>
          <p:nvPr/>
        </p:nvGrpSpPr>
        <p:grpSpPr>
          <a:xfrm>
            <a:off x="857370" y="6326800"/>
            <a:ext cx="6646124" cy="482600"/>
            <a:chOff x="857370" y="6326800"/>
            <a:chExt cx="6646124" cy="482600"/>
          </a:xfrm>
        </p:grpSpPr>
        <p:graphicFrame>
          <p:nvGraphicFramePr>
            <p:cNvPr id="98" name="Object 10"/>
            <p:cNvGraphicFramePr>
              <a:graphicFrameLocks noChangeAspect="1"/>
            </p:cNvGraphicFramePr>
            <p:nvPr/>
          </p:nvGraphicFramePr>
          <p:xfrm>
            <a:off x="1267759" y="6326800"/>
            <a:ext cx="6235735" cy="482600"/>
          </p:xfrm>
          <a:graphic>
            <a:graphicData uri="http://schemas.openxmlformats.org/presentationml/2006/ole">
              <mc:AlternateContent xmlns:mc="http://schemas.openxmlformats.org/markup-compatibility/2006">
                <mc:Choice xmlns:v="urn:schemas-microsoft-com:vml" Requires="v">
                  <p:oleObj spid="_x0000_s151105" name="公式" r:id="rId23" imgW="77724000" imgH="5791200" progId="Equation.3">
                    <p:embed/>
                  </p:oleObj>
                </mc:Choice>
                <mc:Fallback>
                  <p:oleObj name="公式" r:id="rId23" imgW="77724000" imgH="5791200" progId="Equation.3">
                    <p:embed/>
                    <p:pic>
                      <p:nvPicPr>
                        <p:cNvPr id="0" name="Object 10"/>
                        <p:cNvPicPr>
                          <a:picLocks noChangeAspect="1" noChangeArrowheads="1"/>
                        </p:cNvPicPr>
                        <p:nvPr/>
                      </p:nvPicPr>
                      <p:blipFill>
                        <a:blip r:embed="rId24"/>
                        <a:srcRect/>
                        <a:stretch>
                          <a:fillRect/>
                        </a:stretch>
                      </p:blipFill>
                      <p:spPr bwMode="auto">
                        <a:xfrm>
                          <a:off x="1267759" y="6326800"/>
                          <a:ext cx="6235735" cy="482600"/>
                        </a:xfrm>
                        <a:prstGeom prst="rect">
                          <a:avLst/>
                        </a:prstGeom>
                        <a:noFill/>
                        <a:ln>
                          <a:noFill/>
                        </a:ln>
                        <a:effectLst/>
                      </p:spPr>
                    </p:pic>
                  </p:oleObj>
                </mc:Fallback>
              </mc:AlternateContent>
            </a:graphicData>
          </a:graphic>
        </p:graphicFrame>
        <p:sp>
          <p:nvSpPr>
            <p:cNvPr id="10" name="文本框 9"/>
            <p:cNvSpPr txBox="1"/>
            <p:nvPr/>
          </p:nvSpPr>
          <p:spPr>
            <a:xfrm>
              <a:off x="857370" y="6420041"/>
              <a:ext cx="311624" cy="369331"/>
            </a:xfrm>
            <a:prstGeom prst="rect">
              <a:avLst/>
            </a:prstGeom>
            <a:noFill/>
          </p:spPr>
          <p:txBody>
            <a:bodyPr wrap="square" rtlCol="0">
              <a:spAutoFit/>
            </a:bodyPr>
            <a:lstStyle/>
            <a:p>
              <a:r>
                <a:rPr lang="zh-CN" altLang="en-US" b="1" dirty="0">
                  <a:solidFill>
                    <a:srgbClr val="0000FF"/>
                  </a:solidFill>
                </a:rPr>
                <a:t>或</a:t>
              </a:r>
            </a:p>
          </p:txBody>
        </p:sp>
      </p:grpSp>
      <p:sp>
        <p:nvSpPr>
          <p:cNvPr id="11" name="右箭头 10"/>
          <p:cNvSpPr/>
          <p:nvPr/>
        </p:nvSpPr>
        <p:spPr>
          <a:xfrm>
            <a:off x="7787014" y="6490038"/>
            <a:ext cx="681954" cy="252000"/>
          </a:xfrm>
          <a:prstGeom prst="rightArrow">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7237834" y="1544704"/>
            <a:ext cx="4771350" cy="3368414"/>
            <a:chOff x="7237834" y="1544704"/>
            <a:chExt cx="4771350" cy="3368414"/>
          </a:xfrm>
        </p:grpSpPr>
        <p:grpSp>
          <p:nvGrpSpPr>
            <p:cNvPr id="8" name="组合 7"/>
            <p:cNvGrpSpPr/>
            <p:nvPr/>
          </p:nvGrpSpPr>
          <p:grpSpPr>
            <a:xfrm>
              <a:off x="7237834" y="1544704"/>
              <a:ext cx="4771350" cy="3368414"/>
              <a:chOff x="7060858" y="1544704"/>
              <a:chExt cx="4771350" cy="3368414"/>
            </a:xfrm>
          </p:grpSpPr>
          <p:sp>
            <p:nvSpPr>
              <p:cNvPr id="65" name="Text Box 38"/>
              <p:cNvSpPr txBox="1">
                <a:spLocks noChangeArrowheads="1"/>
              </p:cNvSpPr>
              <p:nvPr/>
            </p:nvSpPr>
            <p:spPr bwMode="auto">
              <a:xfrm>
                <a:off x="7129434" y="2322671"/>
                <a:ext cx="1125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a:solidFill>
                      <a:srgbClr val="C00000"/>
                    </a:solidFill>
                  </a:rPr>
                  <a:t>V1</a:t>
                </a:r>
                <a:r>
                  <a:rPr lang="en-US" altLang="zh-CN" dirty="0"/>
                  <a:t>(L2)</a:t>
                </a:r>
              </a:p>
            </p:txBody>
          </p:sp>
          <p:sp>
            <p:nvSpPr>
              <p:cNvPr id="66" name="Text Box 38"/>
              <p:cNvSpPr txBox="1">
                <a:spLocks noChangeArrowheads="1"/>
              </p:cNvSpPr>
              <p:nvPr/>
            </p:nvSpPr>
            <p:spPr bwMode="auto">
              <a:xfrm>
                <a:off x="7060858" y="2918281"/>
                <a:ext cx="12105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a:solidFill>
                      <a:srgbClr val="C00000"/>
                    </a:solidFill>
                  </a:rPr>
                  <a:t>W1</a:t>
                </a:r>
                <a:r>
                  <a:rPr lang="en-US" altLang="zh-CN" dirty="0"/>
                  <a:t>(L3)</a:t>
                </a:r>
              </a:p>
            </p:txBody>
          </p:sp>
          <p:cxnSp>
            <p:nvCxnSpPr>
              <p:cNvPr id="70" name="直接箭头连接符 69"/>
              <p:cNvCxnSpPr/>
              <p:nvPr/>
            </p:nvCxnSpPr>
            <p:spPr>
              <a:xfrm>
                <a:off x="8456722" y="2109165"/>
                <a:ext cx="471948"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rot="5400000">
                <a:off x="9430304" y="2472161"/>
                <a:ext cx="471948"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7125269" y="1544704"/>
                <a:ext cx="4706939" cy="3368414"/>
                <a:chOff x="7125269" y="1544704"/>
                <a:chExt cx="4706939" cy="3368414"/>
              </a:xfrm>
            </p:grpSpPr>
            <p:grpSp>
              <p:nvGrpSpPr>
                <p:cNvPr id="16394" name="Group 66"/>
                <p:cNvGrpSpPr/>
                <p:nvPr/>
              </p:nvGrpSpPr>
              <p:grpSpPr bwMode="auto">
                <a:xfrm>
                  <a:off x="7125269" y="1716153"/>
                  <a:ext cx="4706939" cy="2819400"/>
                  <a:chOff x="182" y="144"/>
                  <a:chExt cx="2965" cy="1776"/>
                </a:xfrm>
              </p:grpSpPr>
              <p:sp>
                <p:nvSpPr>
                  <p:cNvPr id="16395" name="Oval 8"/>
                  <p:cNvSpPr>
                    <a:spLocks noChangeArrowheads="1"/>
                  </p:cNvSpPr>
                  <p:nvPr/>
                </p:nvSpPr>
                <p:spPr bwMode="auto">
                  <a:xfrm>
                    <a:off x="2506" y="558"/>
                    <a:ext cx="432" cy="432"/>
                  </a:xfrm>
                  <a:prstGeom prst="ellipse">
                    <a:avLst/>
                  </a:prstGeom>
                  <a:solidFill>
                    <a:schemeClr val="accent1"/>
                  </a:solidFill>
                  <a:ln w="28575" cmpd="sng">
                    <a:solidFill>
                      <a:schemeClr val="tx1"/>
                    </a:solidFill>
                    <a:round/>
                  </a:ln>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pPr>
                    <a:r>
                      <a:rPr lang="en-US" altLang="zh-CN"/>
                      <a:t>D</a:t>
                    </a:r>
                  </a:p>
                </p:txBody>
              </p:sp>
              <p:sp>
                <p:nvSpPr>
                  <p:cNvPr id="16396" name="Line 9"/>
                  <p:cNvSpPr>
                    <a:spLocks noChangeShapeType="1"/>
                  </p:cNvSpPr>
                  <p:nvPr/>
                </p:nvSpPr>
                <p:spPr bwMode="auto">
                  <a:xfrm flipH="1">
                    <a:off x="298" y="804"/>
                    <a:ext cx="2208" cy="0"/>
                  </a:xfrm>
                  <a:prstGeom prst="line">
                    <a:avLst/>
                  </a:prstGeom>
                  <a:noFill/>
                  <a:ln w="1905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10"/>
                  <p:cNvSpPr>
                    <a:spLocks noChangeShapeType="1"/>
                  </p:cNvSpPr>
                  <p:nvPr/>
                </p:nvSpPr>
                <p:spPr bwMode="auto">
                  <a:xfrm flipH="1" flipV="1">
                    <a:off x="2362" y="432"/>
                    <a:ext cx="192" cy="192"/>
                  </a:xfrm>
                  <a:prstGeom prst="line">
                    <a:avLst/>
                  </a:prstGeom>
                  <a:noFill/>
                  <a:ln w="1905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1"/>
                  <p:cNvSpPr>
                    <a:spLocks noChangeShapeType="1"/>
                  </p:cNvSpPr>
                  <p:nvPr/>
                </p:nvSpPr>
                <p:spPr bwMode="auto">
                  <a:xfrm flipH="1">
                    <a:off x="298" y="432"/>
                    <a:ext cx="2064" cy="0"/>
                  </a:xfrm>
                  <a:prstGeom prst="line">
                    <a:avLst/>
                  </a:prstGeom>
                  <a:noFill/>
                  <a:ln w="1905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3"/>
                  <p:cNvSpPr>
                    <a:spLocks noChangeShapeType="1"/>
                  </p:cNvSpPr>
                  <p:nvPr/>
                </p:nvSpPr>
                <p:spPr bwMode="auto">
                  <a:xfrm flipH="1">
                    <a:off x="2362" y="960"/>
                    <a:ext cx="240" cy="240"/>
                  </a:xfrm>
                  <a:prstGeom prst="line">
                    <a:avLst/>
                  </a:prstGeom>
                  <a:noFill/>
                  <a:ln w="1905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Line 14"/>
                  <p:cNvSpPr>
                    <a:spLocks noChangeShapeType="1"/>
                  </p:cNvSpPr>
                  <p:nvPr/>
                </p:nvSpPr>
                <p:spPr bwMode="auto">
                  <a:xfrm flipH="1">
                    <a:off x="298" y="1200"/>
                    <a:ext cx="2064" cy="0"/>
                  </a:xfrm>
                  <a:prstGeom prst="line">
                    <a:avLst/>
                  </a:prstGeom>
                  <a:noFill/>
                  <a:ln w="1905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1" name="Line 27"/>
                  <p:cNvSpPr>
                    <a:spLocks noChangeShapeType="1"/>
                  </p:cNvSpPr>
                  <p:nvPr/>
                </p:nvSpPr>
                <p:spPr bwMode="auto">
                  <a:xfrm>
                    <a:off x="1318" y="1200"/>
                    <a:ext cx="0" cy="720"/>
                  </a:xfrm>
                  <a:prstGeom prst="line">
                    <a:avLst/>
                  </a:prstGeom>
                  <a:noFill/>
                  <a:ln w="19050" cmpd="sng">
                    <a:solidFill>
                      <a:schemeClr val="tx1"/>
                    </a:solidFill>
                    <a:round/>
                    <a:headEnd type="oval"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2" name="Line 28"/>
                  <p:cNvSpPr>
                    <a:spLocks noChangeShapeType="1"/>
                  </p:cNvSpPr>
                  <p:nvPr/>
                </p:nvSpPr>
                <p:spPr bwMode="auto">
                  <a:xfrm>
                    <a:off x="1328" y="1920"/>
                    <a:ext cx="510" cy="0"/>
                  </a:xfrm>
                  <a:prstGeom prst="line">
                    <a:avLst/>
                  </a:prstGeom>
                  <a:noFill/>
                  <a:ln w="19050" cmpd="sng">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3" name="Line 29"/>
                  <p:cNvSpPr>
                    <a:spLocks noChangeShapeType="1"/>
                  </p:cNvSpPr>
                  <p:nvPr/>
                </p:nvSpPr>
                <p:spPr bwMode="auto">
                  <a:xfrm>
                    <a:off x="1828" y="426"/>
                    <a:ext cx="0" cy="1494"/>
                  </a:xfrm>
                  <a:prstGeom prst="line">
                    <a:avLst/>
                  </a:prstGeom>
                  <a:noFill/>
                  <a:ln w="19050" cmpd="sng">
                    <a:solidFill>
                      <a:schemeClr val="tx1"/>
                    </a:solidFill>
                    <a:round/>
                    <a:headEnd type="oval" w="sm" len="sm"/>
                  </a:ln>
                  <a:extLst>
                    <a:ext uri="{909E8E84-426E-40DD-AFC4-6F175D3DCCD1}">
                      <a14:hiddenFill xmlns:a14="http://schemas.microsoft.com/office/drawing/2010/main">
                        <a:noFill/>
                      </a14:hiddenFill>
                    </a:ext>
                  </a:extLst>
                </p:spPr>
                <p:txBody>
                  <a:bodyPr wrap="none" anchor="ctr"/>
                  <a:lstStyle/>
                  <a:p>
                    <a:r>
                      <a:rPr lang="en-US" altLang="zh-CN" dirty="0"/>
                      <a:t> </a:t>
                    </a:r>
                    <a:endParaRPr lang="zh-CN" altLang="en-US" dirty="0"/>
                  </a:p>
                </p:txBody>
              </p:sp>
              <p:sp>
                <p:nvSpPr>
                  <p:cNvPr id="16404" name="Line 30"/>
                  <p:cNvSpPr>
                    <a:spLocks noChangeShapeType="1"/>
                  </p:cNvSpPr>
                  <p:nvPr/>
                </p:nvSpPr>
                <p:spPr bwMode="auto">
                  <a:xfrm>
                    <a:off x="1570" y="804"/>
                    <a:ext cx="0" cy="1116"/>
                  </a:xfrm>
                  <a:prstGeom prst="line">
                    <a:avLst/>
                  </a:prstGeom>
                  <a:noFill/>
                  <a:ln w="19050" cmpd="sng">
                    <a:solidFill>
                      <a:schemeClr val="tx1"/>
                    </a:solidFill>
                    <a:round/>
                    <a:headEnd type="oval" w="sm" len="sm"/>
                    <a:tailEnd type="oval"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Rectangle 32"/>
                  <p:cNvSpPr>
                    <a:spLocks noChangeArrowheads="1"/>
                  </p:cNvSpPr>
                  <p:nvPr/>
                </p:nvSpPr>
                <p:spPr bwMode="auto">
                  <a:xfrm>
                    <a:off x="1510" y="1488"/>
                    <a:ext cx="120" cy="288"/>
                  </a:xfrm>
                  <a:prstGeom prst="rect">
                    <a:avLst/>
                  </a:prstGeom>
                  <a:solidFill>
                    <a:schemeClr val="accent1"/>
                  </a:solidFill>
                  <a:ln w="28575" cmpd="sng">
                    <a:solidFill>
                      <a:schemeClr val="tx2"/>
                    </a:solidFill>
                    <a:miter lim="800000"/>
                  </a:ln>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06" name="Rectangle 33"/>
                  <p:cNvSpPr>
                    <a:spLocks noChangeArrowheads="1"/>
                  </p:cNvSpPr>
                  <p:nvPr/>
                </p:nvSpPr>
                <p:spPr bwMode="auto">
                  <a:xfrm>
                    <a:off x="1258" y="1488"/>
                    <a:ext cx="120" cy="288"/>
                  </a:xfrm>
                  <a:prstGeom prst="rect">
                    <a:avLst/>
                  </a:prstGeom>
                  <a:solidFill>
                    <a:schemeClr val="accent1"/>
                  </a:solidFill>
                  <a:ln w="28575" cmpd="sng">
                    <a:solidFill>
                      <a:schemeClr val="tx2"/>
                    </a:solidFill>
                    <a:miter lim="800000"/>
                  </a:ln>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07" name="Rectangle 7"/>
                  <p:cNvSpPr>
                    <a:spLocks noChangeArrowheads="1"/>
                  </p:cNvSpPr>
                  <p:nvPr/>
                </p:nvSpPr>
                <p:spPr bwMode="auto">
                  <a:xfrm>
                    <a:off x="1768" y="1476"/>
                    <a:ext cx="120" cy="288"/>
                  </a:xfrm>
                  <a:prstGeom prst="rect">
                    <a:avLst/>
                  </a:prstGeom>
                  <a:solidFill>
                    <a:schemeClr val="accent1"/>
                  </a:solidFill>
                  <a:ln w="28575" cmpd="sng">
                    <a:solidFill>
                      <a:schemeClr val="tx2"/>
                    </a:solidFill>
                    <a:miter lim="800000"/>
                  </a:ln>
                </p:spPr>
                <p:txBody>
                  <a:bodyPr wrap="none" anchor="ctr">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p>
                </p:txBody>
              </p:sp>
              <p:sp>
                <p:nvSpPr>
                  <p:cNvPr id="16408" name="Text Box 38"/>
                  <p:cNvSpPr txBox="1">
                    <a:spLocks noChangeArrowheads="1"/>
                  </p:cNvSpPr>
                  <p:nvPr/>
                </p:nvSpPr>
                <p:spPr bwMode="auto">
                  <a:xfrm>
                    <a:off x="182" y="144"/>
                    <a:ext cx="70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dirty="0">
                        <a:solidFill>
                          <a:srgbClr val="C00000"/>
                        </a:solidFill>
                      </a:rPr>
                      <a:t>U1</a:t>
                    </a:r>
                    <a:r>
                      <a:rPr lang="en-US" altLang="zh-CN" dirty="0"/>
                      <a:t>(L1)</a:t>
                    </a:r>
                  </a:p>
                </p:txBody>
              </p:sp>
              <p:sp>
                <p:nvSpPr>
                  <p:cNvPr id="16413" name="Text Box 45"/>
                  <p:cNvSpPr txBox="1">
                    <a:spLocks noChangeArrowheads="1"/>
                  </p:cNvSpPr>
                  <p:nvPr/>
                </p:nvSpPr>
                <p:spPr bwMode="auto">
                  <a:xfrm>
                    <a:off x="1599" y="1209"/>
                    <a:ext cx="2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200" i="1" dirty="0"/>
                      <a:t>Z</a:t>
                    </a:r>
                    <a:r>
                      <a:rPr lang="en-US" altLang="zh-CN" sz="2200" baseline="-25000" dirty="0"/>
                      <a:t>1</a:t>
                    </a:r>
                    <a:endParaRPr lang="en-US" altLang="zh-CN" sz="2200" dirty="0"/>
                  </a:p>
                </p:txBody>
              </p:sp>
              <p:sp>
                <p:nvSpPr>
                  <p:cNvPr id="16414" name="Oval 51"/>
                  <p:cNvSpPr>
                    <a:spLocks noChangeArrowheads="1"/>
                  </p:cNvSpPr>
                  <p:nvPr/>
                </p:nvSpPr>
                <p:spPr bwMode="auto">
                  <a:xfrm>
                    <a:off x="243" y="1167"/>
                    <a:ext cx="57" cy="57"/>
                  </a:xfrm>
                  <a:prstGeom prst="ellipse">
                    <a:avLst/>
                  </a:prstGeom>
                  <a:noFill/>
                  <a:ln w="1905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15" name="Oval 52"/>
                  <p:cNvSpPr>
                    <a:spLocks noChangeArrowheads="1"/>
                  </p:cNvSpPr>
                  <p:nvPr/>
                </p:nvSpPr>
                <p:spPr bwMode="auto">
                  <a:xfrm>
                    <a:off x="246" y="768"/>
                    <a:ext cx="57" cy="57"/>
                  </a:xfrm>
                  <a:prstGeom prst="ellipse">
                    <a:avLst/>
                  </a:prstGeom>
                  <a:noFill/>
                  <a:ln w="1905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16" name="Oval 53"/>
                  <p:cNvSpPr>
                    <a:spLocks noChangeArrowheads="1"/>
                  </p:cNvSpPr>
                  <p:nvPr/>
                </p:nvSpPr>
                <p:spPr bwMode="auto">
                  <a:xfrm>
                    <a:off x="243" y="396"/>
                    <a:ext cx="57" cy="57"/>
                  </a:xfrm>
                  <a:prstGeom prst="ellipse">
                    <a:avLst/>
                  </a:prstGeom>
                  <a:noFill/>
                  <a:ln w="19050" cmpd="sng">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419" name="Rectangle 57"/>
                  <p:cNvSpPr>
                    <a:spLocks noChangeArrowheads="1"/>
                  </p:cNvSpPr>
                  <p:nvPr/>
                </p:nvSpPr>
                <p:spPr bwMode="auto">
                  <a:xfrm>
                    <a:off x="2494" y="1004"/>
                    <a:ext cx="65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2200" dirty="0"/>
                      <a:t>电动机</a:t>
                    </a:r>
                  </a:p>
                </p:txBody>
              </p:sp>
            </p:grpSp>
            <p:sp>
              <p:nvSpPr>
                <p:cNvPr id="61" name="Text Box 99"/>
                <p:cNvSpPr txBox="1">
                  <a:spLocks noChangeArrowheads="1"/>
                </p:cNvSpPr>
                <p:nvPr/>
              </p:nvSpPr>
              <p:spPr bwMode="auto">
                <a:xfrm>
                  <a:off x="9158755" y="4513008"/>
                  <a:ext cx="4763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dirty="0">
                      <a:solidFill>
                        <a:srgbClr val="FF0000"/>
                      </a:solidFill>
                    </a:rPr>
                    <a:t>N</a:t>
                  </a:r>
                  <a:r>
                    <a:rPr lang="en-US" altLang="zh-CN" sz="2000" baseline="-25000" dirty="0">
                      <a:solidFill>
                        <a:srgbClr val="FF0000"/>
                      </a:solidFill>
                    </a:rPr>
                    <a:t>1</a:t>
                  </a:r>
                  <a:endParaRPr lang="en-US" altLang="zh-CN" sz="2000" dirty="0">
                    <a:solidFill>
                      <a:srgbClr val="FF0000"/>
                    </a:solidFill>
                  </a:endParaRPr>
                </a:p>
              </p:txBody>
            </p:sp>
            <mc:AlternateContent xmlns:mc="http://schemas.openxmlformats.org/markup-compatibility/2006" xmlns:a14="http://schemas.microsoft.com/office/drawing/2010/main">
              <mc:Choice Requires="a14">
                <p:sp>
                  <p:nvSpPr>
                    <p:cNvPr id="71" name="文本框 70"/>
                    <p:cNvSpPr txBox="1"/>
                    <p:nvPr/>
                  </p:nvSpPr>
                  <p:spPr>
                    <a:xfrm flipH="1">
                      <a:off x="8476541" y="1544704"/>
                      <a:ext cx="184772"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acc>
                                  <m:accPr>
                                    <m:chr m:val="̇"/>
                                    <m:ctrlPr>
                                      <a:rPr lang="en-US" altLang="zh-CN"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𝑰</m:t>
                                    </m:r>
                                  </m:e>
                                </m:acc>
                              </m:e>
                              <m:sub>
                                <m:r>
                                  <a:rPr lang="en-US" altLang="zh-CN" sz="2800" b="1" i="1" smtClean="0">
                                    <a:solidFill>
                                      <a:srgbClr val="FF0000"/>
                                    </a:solidFill>
                                    <a:latin typeface="Cambria Math" panose="02040503050406030204" pitchFamily="18" charset="0"/>
                                  </a:rPr>
                                  <m:t>𝟏</m:t>
                                </m:r>
                              </m:sub>
                            </m:sSub>
                          </m:oMath>
                        </m:oMathPara>
                      </a14:m>
                      <a:endParaRPr lang="zh-CN" altLang="en-US" sz="2800" b="1" dirty="0"/>
                    </a:p>
                  </p:txBody>
                </p:sp>
              </mc:Choice>
              <mc:Fallback xmlns="">
                <p:sp>
                  <p:nvSpPr>
                    <p:cNvPr id="71" name="文本框 70"/>
                    <p:cNvSpPr txBox="1">
                      <a:spLocks noRot="1" noChangeAspect="1" noMove="1" noResize="1" noEditPoints="1" noAdjustHandles="1" noChangeArrowheads="1" noChangeShapeType="1" noTextEdit="1"/>
                    </p:cNvSpPr>
                    <p:nvPr/>
                  </p:nvSpPr>
                  <p:spPr>
                    <a:xfrm flipH="1">
                      <a:off x="8476541" y="1544704"/>
                      <a:ext cx="184772" cy="536750"/>
                    </a:xfrm>
                    <a:prstGeom prst="rect">
                      <a:avLst/>
                    </a:prstGeom>
                    <a:blipFill rotWithShape="1">
                      <a:blip r:embed="rId25"/>
                      <a:stretch>
                        <a:fillRect r="-11000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flipH="1">
                      <a:off x="9087015" y="2151920"/>
                      <a:ext cx="495808"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m:rPr>
                                    <m:sty m:val="p"/>
                                  </m:rPr>
                                  <a:rPr lang="en-US" altLang="zh-CN" sz="2800" b="1" i="1">
                                    <a:solidFill>
                                      <a:srgbClr val="0000FF"/>
                                    </a:solidFill>
                                    <a:latin typeface="Cambria Math" panose="02040503050406030204" pitchFamily="18" charset="0"/>
                                  </a:rPr>
                                  <m:t>z</m:t>
                                </m:r>
                                <m:r>
                                  <a:rPr lang="en-US" altLang="zh-CN" sz="2800" b="1" i="1" smtClean="0">
                                    <a:solidFill>
                                      <a:srgbClr val="0000FF"/>
                                    </a:solidFill>
                                    <a:latin typeface="Cambria Math" panose="02040503050406030204" pitchFamily="18" charset="0"/>
                                  </a:rPr>
                                  <m:t>𝟏</m:t>
                                </m:r>
                              </m:sub>
                            </m:sSub>
                          </m:oMath>
                        </m:oMathPara>
                      </a14:m>
                      <a:endParaRPr lang="zh-CN" altLang="en-US" sz="2800" b="1" dirty="0">
                        <a:solidFill>
                          <a:srgbClr val="0000FF"/>
                        </a:solidFill>
                      </a:endParaRPr>
                    </a:p>
                  </p:txBody>
                </p:sp>
              </mc:Choice>
              <mc:Fallback xmlns="">
                <p:sp>
                  <p:nvSpPr>
                    <p:cNvPr id="73" name="文本框 72"/>
                    <p:cNvSpPr txBox="1">
                      <a:spLocks noRot="1" noChangeAspect="1" noMove="1" noResize="1" noEditPoints="1" noAdjustHandles="1" noChangeArrowheads="1" noChangeShapeType="1" noTextEdit="1"/>
                    </p:cNvSpPr>
                    <p:nvPr/>
                  </p:nvSpPr>
                  <p:spPr>
                    <a:xfrm flipH="1">
                      <a:off x="9087015" y="2151920"/>
                      <a:ext cx="495808" cy="536750"/>
                    </a:xfrm>
                    <a:prstGeom prst="rect">
                      <a:avLst/>
                    </a:prstGeom>
                    <a:blipFill rotWithShape="1">
                      <a:blip r:embed="rId26"/>
                      <a:stretch>
                        <a:fillRect r="-4938"/>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74" name="文本框 73"/>
                    <p:cNvSpPr txBox="1"/>
                    <p:nvPr/>
                  </p:nvSpPr>
                  <p:spPr>
                    <a:xfrm flipH="1">
                      <a:off x="9887551" y="1549994"/>
                      <a:ext cx="495808" cy="5367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acc>
                                  <m:accPr>
                                    <m:chr m:val="̇"/>
                                    <m:ctrlPr>
                                      <a:rPr lang="en-US" altLang="zh-CN"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𝑰</m:t>
                                    </m:r>
                                  </m:e>
                                </m:acc>
                              </m:e>
                              <m:sub>
                                <m:r>
                                  <m:rPr>
                                    <m:sty m:val="p"/>
                                  </m:rPr>
                                  <a:rPr lang="en-US" altLang="zh-CN" sz="2800" b="1" i="1">
                                    <a:solidFill>
                                      <a:srgbClr val="0000FF"/>
                                    </a:solidFill>
                                    <a:latin typeface="Cambria Math" panose="02040503050406030204" pitchFamily="18" charset="0"/>
                                  </a:rPr>
                                  <m:t>z</m:t>
                                </m:r>
                                <m:r>
                                  <a:rPr lang="en-US" altLang="zh-CN" sz="2800" b="1" i="1" smtClean="0">
                                    <a:solidFill>
                                      <a:srgbClr val="0000FF"/>
                                    </a:solidFill>
                                    <a:latin typeface="Cambria Math" panose="02040503050406030204" pitchFamily="18" charset="0"/>
                                  </a:rPr>
                                  <m:t>2</m:t>
                                </m:r>
                              </m:sub>
                            </m:sSub>
                          </m:oMath>
                        </m:oMathPara>
                      </a14:m>
                      <a:endParaRPr lang="zh-CN" altLang="en-US" sz="2800" b="1" dirty="0"/>
                    </a:p>
                  </p:txBody>
                </p:sp>
              </mc:Choice>
              <mc:Fallback xmlns="">
                <p:sp>
                  <p:nvSpPr>
                    <p:cNvPr id="74" name="文本框 73"/>
                    <p:cNvSpPr txBox="1">
                      <a:spLocks noRot="1" noChangeAspect="1" noMove="1" noResize="1" noEditPoints="1" noAdjustHandles="1" noChangeArrowheads="1" noChangeShapeType="1" noTextEdit="1"/>
                    </p:cNvSpPr>
                    <p:nvPr/>
                  </p:nvSpPr>
                  <p:spPr>
                    <a:xfrm flipH="1">
                      <a:off x="9887551" y="1549994"/>
                      <a:ext cx="495808" cy="536750"/>
                    </a:xfrm>
                    <a:prstGeom prst="rect">
                      <a:avLst/>
                    </a:prstGeom>
                    <a:blipFill rotWithShape="1">
                      <a:blip r:embed="rId27"/>
                      <a:stretch>
                        <a:fillRect r="-3704"/>
                      </a:stretch>
                    </a:blipFill>
                  </p:spPr>
                  <p:txBody>
                    <a:bodyPr/>
                    <a:lstStyle/>
                    <a:p>
                      <a:r>
                        <a:rPr lang="zh-CN" altLang="en-US">
                          <a:noFill/>
                        </a:rPr>
                        <a:t> </a:t>
                      </a:r>
                      <a:endParaRPr lang="zh-CN" altLang="en-US">
                        <a:noFill/>
                      </a:endParaRPr>
                    </a:p>
                  </p:txBody>
                </p:sp>
              </mc:Fallback>
            </mc:AlternateContent>
          </p:grpSp>
          <p:cxnSp>
            <p:nvCxnSpPr>
              <p:cNvPr id="75" name="直接箭头连接符 74"/>
              <p:cNvCxnSpPr/>
              <p:nvPr/>
            </p:nvCxnSpPr>
            <p:spPr>
              <a:xfrm>
                <a:off x="9943659" y="2087233"/>
                <a:ext cx="471948"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03" name="Text Box 45"/>
            <p:cNvSpPr txBox="1">
              <a:spLocks noChangeArrowheads="1"/>
            </p:cNvSpPr>
            <p:nvPr/>
          </p:nvSpPr>
          <p:spPr bwMode="auto">
            <a:xfrm>
              <a:off x="9140845" y="3400226"/>
              <a:ext cx="4524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200" i="1" dirty="0"/>
                <a:t>Z</a:t>
              </a:r>
              <a:r>
                <a:rPr lang="en-US" altLang="zh-CN" sz="2200" baseline="-25000" dirty="0"/>
                <a:t>1</a:t>
              </a:r>
              <a:endParaRPr lang="en-US" altLang="zh-CN" sz="2200" dirty="0"/>
            </a:p>
          </p:txBody>
        </p:sp>
        <p:sp>
          <p:nvSpPr>
            <p:cNvPr id="104" name="Text Box 45"/>
            <p:cNvSpPr txBox="1">
              <a:spLocks noChangeArrowheads="1"/>
            </p:cNvSpPr>
            <p:nvPr/>
          </p:nvSpPr>
          <p:spPr bwMode="auto">
            <a:xfrm>
              <a:off x="8659353" y="3388384"/>
              <a:ext cx="4524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2200" i="1" dirty="0"/>
                <a:t>Z</a:t>
              </a:r>
              <a:r>
                <a:rPr lang="en-US" altLang="zh-CN" sz="2200" baseline="-25000" dirty="0"/>
                <a:t>1</a:t>
              </a:r>
              <a:endParaRPr lang="en-US" altLang="zh-CN" sz="2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p:cTn id="7" dur="500" fill="hold"/>
                                        <p:tgtEl>
                                          <p:spTgt spid="16389"/>
                                        </p:tgtEl>
                                        <p:attrNameLst>
                                          <p:attrName>ppt_w</p:attrName>
                                        </p:attrNameLst>
                                      </p:cBhvr>
                                      <p:tavLst>
                                        <p:tav tm="0">
                                          <p:val>
                                            <p:fltVal val="0"/>
                                          </p:val>
                                        </p:tav>
                                        <p:tav tm="100000">
                                          <p:val>
                                            <p:strVal val="#ppt_w"/>
                                          </p:val>
                                        </p:tav>
                                      </p:tavLst>
                                    </p:anim>
                                    <p:anim calcmode="lin" valueType="num">
                                      <p:cBhvr>
                                        <p:cTn id="8" dur="500" fill="hold"/>
                                        <p:tgtEl>
                                          <p:spTgt spid="16389"/>
                                        </p:tgtEl>
                                        <p:attrNameLst>
                                          <p:attrName>ppt_h</p:attrName>
                                        </p:attrNameLst>
                                      </p:cBhvr>
                                      <p:tavLst>
                                        <p:tav tm="0">
                                          <p:val>
                                            <p:fltVal val="0"/>
                                          </p:val>
                                        </p:tav>
                                        <p:tav tm="100000">
                                          <p:val>
                                            <p:strVal val="#ppt_h"/>
                                          </p:val>
                                        </p:tav>
                                      </p:tavLst>
                                    </p:anim>
                                    <p:animEffect transition="in" filter="fade">
                                      <p:cBhvr>
                                        <p:cTn id="9" dur="500"/>
                                        <p:tgtEl>
                                          <p:spTgt spid="16389"/>
                                        </p:tgtEl>
                                      </p:cBhvr>
                                    </p:animEffect>
                                  </p:childTnLst>
                                </p:cTn>
                              </p:par>
                              <p:par>
                                <p:cTn id="10" presetID="53" presetClass="entr" presetSubtype="16"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500" fill="hold"/>
                                        <p:tgtEl>
                                          <p:spTgt spid="59"/>
                                        </p:tgtEl>
                                        <p:attrNameLst>
                                          <p:attrName>ppt_w</p:attrName>
                                        </p:attrNameLst>
                                      </p:cBhvr>
                                      <p:tavLst>
                                        <p:tav tm="0">
                                          <p:val>
                                            <p:fltVal val="0"/>
                                          </p:val>
                                        </p:tav>
                                        <p:tav tm="100000">
                                          <p:val>
                                            <p:strVal val="#ppt_w"/>
                                          </p:val>
                                        </p:tav>
                                      </p:tavLst>
                                    </p:anim>
                                    <p:anim calcmode="lin" valueType="num">
                                      <p:cBhvr>
                                        <p:cTn id="13" dur="500" fill="hold"/>
                                        <p:tgtEl>
                                          <p:spTgt spid="59"/>
                                        </p:tgtEl>
                                        <p:attrNameLst>
                                          <p:attrName>ppt_h</p:attrName>
                                        </p:attrNameLst>
                                      </p:cBhvr>
                                      <p:tavLst>
                                        <p:tav tm="0">
                                          <p:val>
                                            <p:fltVal val="0"/>
                                          </p:val>
                                        </p:tav>
                                        <p:tav tm="100000">
                                          <p:val>
                                            <p:strVal val="#ppt_h"/>
                                          </p:val>
                                        </p:tav>
                                      </p:tavLst>
                                    </p:anim>
                                    <p:animEffect transition="in" filter="fade">
                                      <p:cBhvr>
                                        <p:cTn id="14" dur="500"/>
                                        <p:tgtEl>
                                          <p:spTgt spid="5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16390"/>
                                        </p:tgtEl>
                                        <p:attrNameLst>
                                          <p:attrName>style.visibility</p:attrName>
                                        </p:attrNameLst>
                                      </p:cBhvr>
                                      <p:to>
                                        <p:strVal val="visible"/>
                                      </p:to>
                                    </p:set>
                                    <p:animEffect transition="in" filter="slide(fromTop)">
                                      <p:cBhvr>
                                        <p:cTn id="26" dur="500"/>
                                        <p:tgtEl>
                                          <p:spTgt spid="1639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6387"/>
                                        </p:tgtEl>
                                        <p:attrNameLst>
                                          <p:attrName>style.visibility</p:attrName>
                                        </p:attrNameLst>
                                      </p:cBhvr>
                                      <p:to>
                                        <p:strVal val="visible"/>
                                      </p:to>
                                    </p:set>
                                    <p:animEffect transition="in" filter="slide(fromTop)">
                                      <p:cBhvr>
                                        <p:cTn id="31" dur="500"/>
                                        <p:tgtEl>
                                          <p:spTgt spid="16387"/>
                                        </p:tgtEl>
                                      </p:cBhvr>
                                    </p:animEffect>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16388"/>
                                        </p:tgtEl>
                                        <p:attrNameLst>
                                          <p:attrName>style.visibility</p:attrName>
                                        </p:attrNameLst>
                                      </p:cBhvr>
                                      <p:to>
                                        <p:strVal val="visible"/>
                                      </p:to>
                                    </p:set>
                                    <p:anim calcmode="lin" valueType="num">
                                      <p:cBhvr>
                                        <p:cTn id="36" dur="1000" fill="hold"/>
                                        <p:tgtEl>
                                          <p:spTgt spid="16388"/>
                                        </p:tgtEl>
                                        <p:attrNameLst>
                                          <p:attrName>ppt_w</p:attrName>
                                        </p:attrNameLst>
                                      </p:cBhvr>
                                      <p:tavLst>
                                        <p:tav tm="0">
                                          <p:val>
                                            <p:fltVal val="0"/>
                                          </p:val>
                                        </p:tav>
                                        <p:tav tm="100000">
                                          <p:val>
                                            <p:strVal val="#ppt_w"/>
                                          </p:val>
                                        </p:tav>
                                      </p:tavLst>
                                    </p:anim>
                                    <p:anim calcmode="lin" valueType="num">
                                      <p:cBhvr>
                                        <p:cTn id="37" dur="1000" fill="hold"/>
                                        <p:tgtEl>
                                          <p:spTgt spid="16388"/>
                                        </p:tgtEl>
                                        <p:attrNameLst>
                                          <p:attrName>ppt_h</p:attrName>
                                        </p:attrNameLst>
                                      </p:cBhvr>
                                      <p:tavLst>
                                        <p:tav tm="0">
                                          <p:val>
                                            <p:fltVal val="0"/>
                                          </p:val>
                                        </p:tav>
                                        <p:tav tm="100000">
                                          <p:val>
                                            <p:strVal val="#ppt_h"/>
                                          </p:val>
                                        </p:tav>
                                      </p:tavLst>
                                    </p:anim>
                                    <p:anim calcmode="lin" valueType="num">
                                      <p:cBhvr>
                                        <p:cTn id="38" dur="1000" fill="hold"/>
                                        <p:tgtEl>
                                          <p:spTgt spid="16388"/>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63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1000" fill="hold"/>
                                        <p:tgtEl>
                                          <p:spTgt spid="12"/>
                                        </p:tgtEl>
                                        <p:attrNameLst>
                                          <p:attrName>ppt_w</p:attrName>
                                        </p:attrNameLst>
                                      </p:cBhvr>
                                      <p:tavLst>
                                        <p:tav tm="0">
                                          <p:val>
                                            <p:fltVal val="0"/>
                                          </p:val>
                                        </p:tav>
                                        <p:tav tm="100000">
                                          <p:val>
                                            <p:strVal val="#ppt_w"/>
                                          </p:val>
                                        </p:tav>
                                      </p:tavLst>
                                    </p:anim>
                                    <p:anim calcmode="lin" valueType="num">
                                      <p:cBhvr>
                                        <p:cTn id="52" dur="1000" fill="hold"/>
                                        <p:tgtEl>
                                          <p:spTgt spid="12"/>
                                        </p:tgtEl>
                                        <p:attrNameLst>
                                          <p:attrName>ppt_h</p:attrName>
                                        </p:attrNameLst>
                                      </p:cBhvr>
                                      <p:tavLst>
                                        <p:tav tm="0">
                                          <p:val>
                                            <p:fltVal val="0"/>
                                          </p:val>
                                        </p:tav>
                                        <p:tav tm="100000">
                                          <p:val>
                                            <p:strVal val="#ppt_h"/>
                                          </p:val>
                                        </p:tav>
                                      </p:tavLst>
                                    </p:anim>
                                    <p:anim calcmode="lin" valueType="num">
                                      <p:cBhvr>
                                        <p:cTn id="53" dur="1000" fill="hold"/>
                                        <p:tgtEl>
                                          <p:spTgt spid="12"/>
                                        </p:tgtEl>
                                        <p:attrNameLst>
                                          <p:attrName>style.rotation</p:attrName>
                                        </p:attrNameLst>
                                      </p:cBhvr>
                                      <p:tavLst>
                                        <p:tav tm="0">
                                          <p:val>
                                            <p:fltVal val="90"/>
                                          </p:val>
                                        </p:tav>
                                        <p:tav tm="100000">
                                          <p:val>
                                            <p:fltVal val="0"/>
                                          </p:val>
                                        </p:tav>
                                      </p:tavLst>
                                    </p:anim>
                                    <p:animEffect transition="in" filter="fade">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1" fill="hold" nodeType="clickEffect">
                                  <p:stCondLst>
                                    <p:cond delay="0"/>
                                  </p:stCondLst>
                                  <p:childTnLst>
                                    <p:set>
                                      <p:cBhvr>
                                        <p:cTn id="58" dur="1" fill="hold">
                                          <p:stCondLst>
                                            <p:cond delay="0"/>
                                          </p:stCondLst>
                                        </p:cTn>
                                        <p:tgtEl>
                                          <p:spTgt spid="16392"/>
                                        </p:tgtEl>
                                        <p:attrNameLst>
                                          <p:attrName>style.visibility</p:attrName>
                                        </p:attrNameLst>
                                      </p:cBhvr>
                                      <p:to>
                                        <p:strVal val="visible"/>
                                      </p:to>
                                    </p:set>
                                    <p:animEffect transition="in" filter="slide(fromTop)">
                                      <p:cBhvr>
                                        <p:cTn id="59" dur="500"/>
                                        <p:tgtEl>
                                          <p:spTgt spid="1639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9"/>
                                        </p:tgtEl>
                                        <p:attrNameLst>
                                          <p:attrName>style.visibility</p:attrName>
                                        </p:attrNameLst>
                                      </p:cBhvr>
                                      <p:to>
                                        <p:strVal val="visible"/>
                                      </p:to>
                                    </p:set>
                                    <p:animEffect transition="in" filter="wipe(left)">
                                      <p:cBhvr>
                                        <p:cTn id="64" dur="500"/>
                                        <p:tgtEl>
                                          <p:spTgt spid="8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wipe(left)">
                                      <p:cBhvr>
                                        <p:cTn id="69" dur="500"/>
                                        <p:tgtEl>
                                          <p:spTgt spid="9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91"/>
                                        </p:tgtEl>
                                        <p:attrNameLst>
                                          <p:attrName>style.visibility</p:attrName>
                                        </p:attrNameLst>
                                      </p:cBhvr>
                                      <p:to>
                                        <p:strVal val="visible"/>
                                      </p:to>
                                    </p:set>
                                    <p:animEffect transition="in" filter="wipe(left)">
                                      <p:cBhvr>
                                        <p:cTn id="74" dur="500"/>
                                        <p:tgtEl>
                                          <p:spTgt spid="9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94"/>
                                        </p:tgtEl>
                                        <p:attrNameLst>
                                          <p:attrName>style.visibility</p:attrName>
                                        </p:attrNameLst>
                                      </p:cBhvr>
                                      <p:to>
                                        <p:strVal val="visible"/>
                                      </p:to>
                                    </p:set>
                                    <p:animEffect transition="in" filter="wipe(left)">
                                      <p:cBhvr>
                                        <p:cTn id="79" dur="500"/>
                                        <p:tgtEl>
                                          <p:spTgt spid="9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wipe(left)">
                                      <p:cBhvr>
                                        <p:cTn id="84" dur="500"/>
                                        <p:tgtEl>
                                          <p:spTgt spid="9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97"/>
                                        </p:tgtEl>
                                        <p:attrNameLst>
                                          <p:attrName>style.visibility</p:attrName>
                                        </p:attrNameLst>
                                      </p:cBhvr>
                                      <p:to>
                                        <p:strVal val="visible"/>
                                      </p:to>
                                    </p:set>
                                    <p:animEffect transition="in" filter="wipe(left)">
                                      <p:cBhvr>
                                        <p:cTn id="89" dur="500"/>
                                        <p:tgtEl>
                                          <p:spTgt spid="97"/>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left)">
                                      <p:cBhvr>
                                        <p:cTn id="94" dur="500"/>
                                        <p:tgtEl>
                                          <p:spTgt spid="1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wipe(left)">
                                      <p:cBhvr>
                                        <p:cTn id="99" dur="500"/>
                                        <p:tgtEl>
                                          <p:spTgt spid="11"/>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grpId="0" nodeType="clickEffect">
                                  <p:stCondLst>
                                    <p:cond delay="0"/>
                                  </p:stCondLst>
                                  <p:childTnLst>
                                    <p:set>
                                      <p:cBhvr>
                                        <p:cTn id="103" dur="1" fill="hold">
                                          <p:stCondLst>
                                            <p:cond delay="0"/>
                                          </p:stCondLst>
                                        </p:cTn>
                                        <p:tgtEl>
                                          <p:spTgt spid="99"/>
                                        </p:tgtEl>
                                        <p:attrNameLst>
                                          <p:attrName>style.visibility</p:attrName>
                                        </p:attrNameLst>
                                      </p:cBhvr>
                                      <p:to>
                                        <p:strVal val="visible"/>
                                      </p:to>
                                    </p:set>
                                    <p:anim calcmode="lin" valueType="num">
                                      <p:cBhvr>
                                        <p:cTn id="104" dur="500" fill="hold"/>
                                        <p:tgtEl>
                                          <p:spTgt spid="99"/>
                                        </p:tgtEl>
                                        <p:attrNameLst>
                                          <p:attrName>ppt_w</p:attrName>
                                        </p:attrNameLst>
                                      </p:cBhvr>
                                      <p:tavLst>
                                        <p:tav tm="0">
                                          <p:val>
                                            <p:fltVal val="0"/>
                                          </p:val>
                                        </p:tav>
                                        <p:tav tm="100000">
                                          <p:val>
                                            <p:strVal val="#ppt_w"/>
                                          </p:val>
                                        </p:tav>
                                      </p:tavLst>
                                    </p:anim>
                                    <p:anim calcmode="lin" valueType="num">
                                      <p:cBhvr>
                                        <p:cTn id="105" dur="500" fill="hold"/>
                                        <p:tgtEl>
                                          <p:spTgt spid="99"/>
                                        </p:tgtEl>
                                        <p:attrNameLst>
                                          <p:attrName>ppt_h</p:attrName>
                                        </p:attrNameLst>
                                      </p:cBhvr>
                                      <p:tavLst>
                                        <p:tav tm="0">
                                          <p:val>
                                            <p:fltVal val="0"/>
                                          </p:val>
                                        </p:tav>
                                        <p:tav tm="100000">
                                          <p:val>
                                            <p:strVal val="#ppt_h"/>
                                          </p:val>
                                        </p:tav>
                                      </p:tavLst>
                                    </p:anim>
                                    <p:animEffect transition="in" filter="fade">
                                      <p:cBhvr>
                                        <p:cTn id="106"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autoUpdateAnimBg="0"/>
      <p:bldP spid="16389" grpId="0"/>
      <p:bldP spid="16390" grpId="0" autoUpdateAnimBg="0"/>
      <p:bldP spid="89" grpId="0" autoUpdateAnimBg="0"/>
      <p:bldP spid="99" grpId="0"/>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4748" y="26132"/>
            <a:ext cx="12138611" cy="6772880"/>
          </a:xfrm>
          <a:prstGeom prst="rect">
            <a:avLst/>
          </a:prstGeom>
        </p:spPr>
      </p:pic>
      <p:pic>
        <p:nvPicPr>
          <p:cNvPr id="8" name="图片 7"/>
          <p:cNvPicPr>
            <a:picLocks noChangeAspect="1"/>
          </p:cNvPicPr>
          <p:nvPr/>
        </p:nvPicPr>
        <p:blipFill>
          <a:blip r:embed="rId3"/>
          <a:stretch>
            <a:fillRect/>
          </a:stretch>
        </p:blipFill>
        <p:spPr>
          <a:xfrm>
            <a:off x="10712255" y="85119"/>
            <a:ext cx="1307679" cy="9635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372600" y="6379191"/>
            <a:ext cx="2743200" cy="365125"/>
          </a:xfrm>
        </p:spPr>
        <p:txBody>
          <a:bodyPr/>
          <a:lstStyle/>
          <a:p>
            <a:fld id="{435063AF-4828-4509-A510-9A5FFA849951}" type="slidenum">
              <a:rPr lang="zh-CN" altLang="en-US" sz="1600" smtClean="0"/>
              <a:t>4</a:t>
            </a:fld>
            <a:endParaRPr lang="zh-CN" altLang="en-US" sz="1600" dirty="0"/>
          </a:p>
        </p:txBody>
      </p:sp>
      <p:sp>
        <p:nvSpPr>
          <p:cNvPr id="5" name="文本框 4"/>
          <p:cNvSpPr txBox="1"/>
          <p:nvPr/>
        </p:nvSpPr>
        <p:spPr>
          <a:xfrm>
            <a:off x="4514591" y="21995"/>
            <a:ext cx="2638373"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3-1 </a:t>
            </a:r>
            <a:r>
              <a:rPr lang="zh-CN" altLang="en-US" sz="2800" b="1" u="sng" dirty="0">
                <a:latin typeface="黑体" panose="02010609060101010101" pitchFamily="49" charset="-122"/>
                <a:ea typeface="黑体" panose="02010609060101010101" pitchFamily="49" charset="-122"/>
              </a:rPr>
              <a:t>三相电源 </a:t>
            </a:r>
          </a:p>
        </p:txBody>
      </p:sp>
      <p:sp>
        <p:nvSpPr>
          <p:cNvPr id="6" name="Rectangle 5"/>
          <p:cNvSpPr>
            <a:spLocks noChangeArrowheads="1"/>
          </p:cNvSpPr>
          <p:nvPr/>
        </p:nvSpPr>
        <p:spPr bwMode="auto">
          <a:xfrm>
            <a:off x="270228" y="498043"/>
            <a:ext cx="113412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lang="zh-CN" altLang="en-US" sz="2800" b="1" dirty="0">
                <a:latin typeface="黑体" panose="02010609060101010101" pitchFamily="49" charset="-122"/>
                <a:ea typeface="黑体" panose="02010609060101010101" pitchFamily="49" charset="-122"/>
              </a:rPr>
              <a:t>    </a:t>
            </a:r>
            <a:r>
              <a:rPr lang="zh-CN" altLang="en-US" sz="2800" b="1" dirty="0">
                <a:solidFill>
                  <a:schemeClr val="accent1">
                    <a:lumMod val="75000"/>
                  </a:schemeClr>
                </a:solidFill>
                <a:effectLst>
                  <a:outerShdw blurRad="38100" dist="38100" dir="2700000" algn="tl">
                    <a:srgbClr val="000000">
                      <a:alpha val="43137"/>
                    </a:srgbClr>
                  </a:outerShdw>
                </a:effectLst>
                <a:latin typeface="等线" panose="02010600030101010101" charset="-122"/>
                <a:ea typeface="等线" panose="02010600030101010101" charset="-122"/>
              </a:rPr>
              <a:t>三相电路</a:t>
            </a:r>
            <a:r>
              <a:rPr lang="en-US" altLang="zh-CN" sz="2800" b="1" dirty="0">
                <a:latin typeface="等线" panose="02010600030101010101" charset="-122"/>
                <a:ea typeface="等线" panose="02010600030101010101" charset="-122"/>
              </a:rPr>
              <a:t>——</a:t>
            </a:r>
            <a:r>
              <a:rPr lang="zh-CN" altLang="en-US" sz="2800" b="1" dirty="0">
                <a:latin typeface="等线" panose="02010600030101010101" charset="-122"/>
                <a:ea typeface="等线" panose="02010600030101010101" charset="-122"/>
              </a:rPr>
              <a:t>由三相电源、三相负载和三相传输线路组成的电路。</a:t>
            </a:r>
            <a:r>
              <a:rPr lang="en-US" altLang="zh-CN" sz="2800" b="1" dirty="0">
                <a:latin typeface="等线" panose="02010600030101010101" charset="-122"/>
                <a:ea typeface="等线" panose="02010600030101010101" charset="-122"/>
              </a:rPr>
              <a:t> </a:t>
            </a:r>
            <a:r>
              <a:rPr lang="zh-CN" altLang="en-US" sz="2800" b="1" dirty="0">
                <a:latin typeface="+mn-ea"/>
              </a:rPr>
              <a:t>   </a:t>
            </a:r>
            <a:endParaRPr lang="zh-CN" altLang="en-US" sz="2800" b="1" dirty="0">
              <a:latin typeface="仿宋" panose="02010609060101010101" pitchFamily="49" charset="-122"/>
              <a:ea typeface="仿宋" panose="02010609060101010101" pitchFamily="49" charset="-122"/>
            </a:endParaRPr>
          </a:p>
        </p:txBody>
      </p:sp>
      <p:sp>
        <p:nvSpPr>
          <p:cNvPr id="7" name="灯片编号占位符 3"/>
          <p:cNvSpPr txBox="1">
            <a:spLocks noGrp="1" noChangeArrowheads="1"/>
          </p:cNvSpPr>
          <p:nvPr/>
        </p:nvSpPr>
        <p:spPr bwMode="auto">
          <a:xfrm>
            <a:off x="7467600" y="7841226"/>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fld id="{5FC1E8FC-C5AE-4BF7-A05E-3F123144D43C}" type="slidenum">
              <a:rPr lang="en-US" altLang="zh-CN" sz="1400">
                <a:latin typeface="Times New Roman" panose="02020603050405020304" pitchFamily="18" charset="0"/>
              </a:rPr>
              <a:t>4</a:t>
            </a:fld>
            <a:endParaRPr lang="en-US" altLang="zh-CN" sz="1400">
              <a:latin typeface="Times New Roman" panose="02020603050405020304" pitchFamily="18" charset="0"/>
            </a:endParaRPr>
          </a:p>
        </p:txBody>
      </p:sp>
      <p:grpSp>
        <p:nvGrpSpPr>
          <p:cNvPr id="10" name="Group 26"/>
          <p:cNvGrpSpPr/>
          <p:nvPr/>
        </p:nvGrpSpPr>
        <p:grpSpPr bwMode="auto">
          <a:xfrm>
            <a:off x="460059" y="1003660"/>
            <a:ext cx="6360670" cy="2333432"/>
            <a:chOff x="0" y="19"/>
            <a:chExt cx="5125" cy="1708"/>
          </a:xfrm>
        </p:grpSpPr>
        <p:grpSp>
          <p:nvGrpSpPr>
            <p:cNvPr id="11" name="Group 13"/>
            <p:cNvGrpSpPr/>
            <p:nvPr/>
          </p:nvGrpSpPr>
          <p:grpSpPr bwMode="auto">
            <a:xfrm>
              <a:off x="0" y="19"/>
              <a:ext cx="5125" cy="1534"/>
              <a:chOff x="0" y="19"/>
              <a:chExt cx="5125" cy="1534"/>
            </a:xfrm>
          </p:grpSpPr>
          <p:sp>
            <p:nvSpPr>
              <p:cNvPr id="15" name="Rectangle 14"/>
              <p:cNvSpPr>
                <a:spLocks noChangeArrowheads="1"/>
              </p:cNvSpPr>
              <p:nvPr/>
            </p:nvSpPr>
            <p:spPr bwMode="auto">
              <a:xfrm>
                <a:off x="0" y="288"/>
                <a:ext cx="1450" cy="1265"/>
              </a:xfrm>
              <a:prstGeom prst="rect">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16200000" scaled="1"/>
                <a:tileRect/>
              </a:gradFill>
              <a:ln w="28575">
                <a:solidFill>
                  <a:schemeClr val="tx1"/>
                </a:solidFill>
                <a:miter lim="800000"/>
              </a:ln>
            </p:spPr>
            <p:txBody>
              <a:bodyPr wrap="none" anchor="ctr"/>
              <a:lstStyle/>
              <a:p>
                <a:pPr algn="ctr">
                  <a:spcBef>
                    <a:spcPct val="50000"/>
                  </a:spcBef>
                </a:pPr>
                <a:r>
                  <a:rPr lang="zh-CN" altLang="en-US" sz="2400" b="1" dirty="0">
                    <a:latin typeface="宋体" panose="02010600030101010101" pitchFamily="2" charset="-122"/>
                  </a:rPr>
                  <a:t>三 相</a:t>
                </a:r>
              </a:p>
              <a:p>
                <a:pPr algn="ctr">
                  <a:spcBef>
                    <a:spcPct val="50000"/>
                  </a:spcBef>
                </a:pPr>
                <a:r>
                  <a:rPr lang="zh-CN" altLang="en-US" sz="2400" b="1" dirty="0">
                    <a:latin typeface="宋体" panose="02010600030101010101" pitchFamily="2" charset="-122"/>
                  </a:rPr>
                  <a:t>电 源</a:t>
                </a:r>
              </a:p>
            </p:txBody>
          </p:sp>
          <p:sp>
            <p:nvSpPr>
              <p:cNvPr id="16" name="Rectangle 15"/>
              <p:cNvSpPr>
                <a:spLocks noChangeArrowheads="1"/>
              </p:cNvSpPr>
              <p:nvPr/>
            </p:nvSpPr>
            <p:spPr bwMode="auto">
              <a:xfrm>
                <a:off x="3675" y="288"/>
                <a:ext cx="1450" cy="1265"/>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16200000" scaled="1"/>
                <a:tileRect/>
              </a:gradFill>
              <a:ln w="28575">
                <a:solidFill>
                  <a:schemeClr val="tx1"/>
                </a:solidFill>
                <a:miter lim="800000"/>
              </a:ln>
            </p:spPr>
            <p:txBody>
              <a:bodyPr wrap="none" anchor="ctr"/>
              <a:lstStyle/>
              <a:p>
                <a:pPr algn="ctr">
                  <a:spcBef>
                    <a:spcPct val="50000"/>
                  </a:spcBef>
                </a:pPr>
                <a:r>
                  <a:rPr lang="zh-CN" altLang="en-US" sz="2400" b="1" dirty="0">
                    <a:latin typeface="楷体_GB2312" pitchFamily="1" charset="-122"/>
                    <a:ea typeface="楷体_GB2312" pitchFamily="1" charset="-122"/>
                  </a:rPr>
                  <a:t>三 相</a:t>
                </a:r>
              </a:p>
              <a:p>
                <a:pPr algn="ctr">
                  <a:spcBef>
                    <a:spcPct val="50000"/>
                  </a:spcBef>
                </a:pPr>
                <a:r>
                  <a:rPr lang="zh-CN" altLang="en-US" sz="2400" b="1" dirty="0">
                    <a:latin typeface="楷体_GB2312" pitchFamily="1" charset="-122"/>
                    <a:ea typeface="楷体_GB2312" pitchFamily="1" charset="-122"/>
                  </a:rPr>
                  <a:t>负 载</a:t>
                </a:r>
              </a:p>
            </p:txBody>
          </p:sp>
          <p:sp>
            <p:nvSpPr>
              <p:cNvPr id="17" name="Line 16"/>
              <p:cNvSpPr>
                <a:spLocks noChangeShapeType="1"/>
              </p:cNvSpPr>
              <p:nvPr/>
            </p:nvSpPr>
            <p:spPr bwMode="auto">
              <a:xfrm flipV="1">
                <a:off x="1131" y="575"/>
                <a:ext cx="2798" cy="0"/>
              </a:xfrm>
              <a:prstGeom prst="line">
                <a:avLst/>
              </a:prstGeom>
              <a:noFill/>
              <a:ln w="952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8" name="Line 17"/>
              <p:cNvSpPr>
                <a:spLocks noChangeShapeType="1"/>
              </p:cNvSpPr>
              <p:nvPr/>
            </p:nvSpPr>
            <p:spPr bwMode="auto">
              <a:xfrm flipV="1">
                <a:off x="1131" y="1248"/>
                <a:ext cx="2798" cy="0"/>
              </a:xfrm>
              <a:prstGeom prst="line">
                <a:avLst/>
              </a:prstGeom>
              <a:noFill/>
              <a:ln w="952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9" name="Line 18"/>
              <p:cNvSpPr>
                <a:spLocks noChangeShapeType="1"/>
              </p:cNvSpPr>
              <p:nvPr/>
            </p:nvSpPr>
            <p:spPr bwMode="auto">
              <a:xfrm flipV="1">
                <a:off x="1131" y="865"/>
                <a:ext cx="2798" cy="0"/>
              </a:xfrm>
              <a:prstGeom prst="line">
                <a:avLst/>
              </a:prstGeom>
              <a:noFill/>
              <a:ln w="9525">
                <a:solidFill>
                  <a:schemeClr val="tx1"/>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0" name="Line 19"/>
              <p:cNvSpPr>
                <a:spLocks noChangeShapeType="1"/>
              </p:cNvSpPr>
              <p:nvPr/>
            </p:nvSpPr>
            <p:spPr bwMode="auto">
              <a:xfrm flipH="1">
                <a:off x="1743" y="286"/>
                <a:ext cx="420" cy="577"/>
              </a:xfrm>
              <a:prstGeom prst="line">
                <a:avLst/>
              </a:prstGeom>
              <a:noFill/>
              <a:ln w="9525">
                <a:solidFill>
                  <a:srgbClr val="FF0000"/>
                </a:solidFill>
                <a:prstDash val="sysDash"/>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1" name="Line 20"/>
              <p:cNvSpPr>
                <a:spLocks noChangeShapeType="1"/>
              </p:cNvSpPr>
              <p:nvPr/>
            </p:nvSpPr>
            <p:spPr bwMode="auto">
              <a:xfrm>
                <a:off x="2163" y="288"/>
                <a:ext cx="0" cy="287"/>
              </a:xfrm>
              <a:prstGeom prst="line">
                <a:avLst/>
              </a:prstGeom>
              <a:noFill/>
              <a:ln w="9525">
                <a:solidFill>
                  <a:srgbClr val="FF0000"/>
                </a:solidFill>
                <a:prstDash val="sysDash"/>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2" name="Line 21"/>
              <p:cNvSpPr>
                <a:spLocks noChangeShapeType="1"/>
              </p:cNvSpPr>
              <p:nvPr/>
            </p:nvSpPr>
            <p:spPr bwMode="auto">
              <a:xfrm>
                <a:off x="2163" y="288"/>
                <a:ext cx="408" cy="960"/>
              </a:xfrm>
              <a:prstGeom prst="line">
                <a:avLst/>
              </a:prstGeom>
              <a:noFill/>
              <a:ln w="9525">
                <a:solidFill>
                  <a:srgbClr val="FF0000"/>
                </a:solidFill>
                <a:prstDash val="sysDash"/>
                <a:round/>
                <a:tailEnd type="stealth" w="lg" len="lg"/>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23" name="Text Box 22"/>
              <p:cNvSpPr txBox="1">
                <a:spLocks noChangeArrowheads="1"/>
              </p:cNvSpPr>
              <p:nvPr/>
            </p:nvSpPr>
            <p:spPr bwMode="auto">
              <a:xfrm>
                <a:off x="1743" y="19"/>
                <a:ext cx="177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solidFill>
                      <a:srgbClr val="C00000"/>
                    </a:solidFill>
                    <a:latin typeface="Times New Roman" panose="02020603050405020304" pitchFamily="18" charset="0"/>
                  </a:rPr>
                  <a:t>三相输电线路</a:t>
                </a:r>
              </a:p>
            </p:txBody>
          </p:sp>
        </p:grpSp>
        <p:sp>
          <p:nvSpPr>
            <p:cNvPr id="12" name="Line 23"/>
            <p:cNvSpPr>
              <a:spLocks noChangeShapeType="1"/>
            </p:cNvSpPr>
            <p:nvPr/>
          </p:nvSpPr>
          <p:spPr bwMode="auto">
            <a:xfrm>
              <a:off x="680" y="1536"/>
              <a:ext cx="0" cy="19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3" name="Line 24"/>
            <p:cNvSpPr>
              <a:spLocks noChangeShapeType="1"/>
            </p:cNvSpPr>
            <p:nvPr/>
          </p:nvSpPr>
          <p:spPr bwMode="auto">
            <a:xfrm>
              <a:off x="4424" y="1536"/>
              <a:ext cx="0" cy="191"/>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sp>
          <p:nvSpPr>
            <p:cNvPr id="14" name="Line 25"/>
            <p:cNvSpPr>
              <a:spLocks noChangeShapeType="1"/>
            </p:cNvSpPr>
            <p:nvPr/>
          </p:nvSpPr>
          <p:spPr bwMode="auto">
            <a:xfrm>
              <a:off x="680" y="1727"/>
              <a:ext cx="3744"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endParaRPr>
            </a:p>
          </p:txBody>
        </p:sp>
      </p:grpSp>
      <p:sp>
        <p:nvSpPr>
          <p:cNvPr id="34" name="Text Box 27"/>
          <p:cNvSpPr txBox="1">
            <a:spLocks noChangeArrowheads="1"/>
          </p:cNvSpPr>
          <p:nvPr/>
        </p:nvSpPr>
        <p:spPr bwMode="auto">
          <a:xfrm>
            <a:off x="48151" y="4319497"/>
            <a:ext cx="52943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002060"/>
                </a:solidFill>
                <a:ea typeface="仿宋_GB2312" pitchFamily="1" charset="-122"/>
              </a:rPr>
              <a:t> </a:t>
            </a:r>
            <a:r>
              <a:rPr lang="en-US" altLang="zh-CN" sz="2400" b="1" dirty="0">
                <a:solidFill>
                  <a:srgbClr val="002060"/>
                </a:solidFill>
                <a:latin typeface="华文琥珀" panose="02010800040101010101" pitchFamily="2" charset="-122"/>
                <a:ea typeface="华文琥珀" panose="02010800040101010101" pitchFamily="2" charset="-122"/>
              </a:rPr>
              <a:t>▲ </a:t>
            </a:r>
            <a:r>
              <a:rPr lang="zh-CN" altLang="en-US" sz="2400" b="1" dirty="0">
                <a:solidFill>
                  <a:srgbClr val="002060"/>
                </a:solidFill>
                <a:ea typeface="仿宋_GB2312" pitchFamily="1" charset="-122"/>
              </a:rPr>
              <a:t>研究三相电路要注意其</a:t>
            </a:r>
            <a:r>
              <a:rPr lang="zh-CN" altLang="en-US" sz="2400" b="1" dirty="0">
                <a:solidFill>
                  <a:srgbClr val="7030A0"/>
                </a:solidFill>
                <a:ea typeface="仿宋_GB2312" pitchFamily="1" charset="-122"/>
              </a:rPr>
              <a:t>特殊性</a:t>
            </a:r>
            <a:r>
              <a:rPr lang="zh-CN" altLang="en-US" sz="2400" b="1" dirty="0">
                <a:solidFill>
                  <a:srgbClr val="002060"/>
                </a:solidFill>
                <a:ea typeface="仿宋_GB2312" pitchFamily="1" charset="-122"/>
              </a:rPr>
              <a:t>，即：</a:t>
            </a:r>
          </a:p>
        </p:txBody>
      </p:sp>
      <p:grpSp>
        <p:nvGrpSpPr>
          <p:cNvPr id="9" name="组合 8"/>
          <p:cNvGrpSpPr/>
          <p:nvPr/>
        </p:nvGrpSpPr>
        <p:grpSpPr>
          <a:xfrm>
            <a:off x="747774" y="4812606"/>
            <a:ext cx="3499761" cy="1792566"/>
            <a:chOff x="1595339" y="4420838"/>
            <a:chExt cx="3499761" cy="1792566"/>
          </a:xfrm>
        </p:grpSpPr>
        <p:sp>
          <p:nvSpPr>
            <p:cNvPr id="35" name="Text Box 28"/>
            <p:cNvSpPr txBox="1">
              <a:spLocks noChangeArrowheads="1"/>
            </p:cNvSpPr>
            <p:nvPr/>
          </p:nvSpPr>
          <p:spPr bwMode="auto">
            <a:xfrm>
              <a:off x="1610886" y="4420838"/>
              <a:ext cx="3039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400" dirty="0">
                  <a:solidFill>
                    <a:srgbClr val="7030A0"/>
                  </a:solidFill>
                  <a:ea typeface="仿宋_GB2312" pitchFamily="1" charset="-122"/>
                </a:rPr>
                <a:t> </a:t>
              </a:r>
              <a:r>
                <a:rPr lang="zh-CN" altLang="en-US" sz="2400" dirty="0">
                  <a:solidFill>
                    <a:srgbClr val="7030A0"/>
                  </a:solidFill>
                  <a:ea typeface="仿宋_GB2312" pitchFamily="1" charset="-122"/>
                </a:rPr>
                <a:t>◎特殊的电源</a:t>
              </a:r>
            </a:p>
          </p:txBody>
        </p:sp>
        <p:sp>
          <p:nvSpPr>
            <p:cNvPr id="36" name="Text Box 29"/>
            <p:cNvSpPr txBox="1">
              <a:spLocks noChangeArrowheads="1"/>
            </p:cNvSpPr>
            <p:nvPr/>
          </p:nvSpPr>
          <p:spPr bwMode="auto">
            <a:xfrm>
              <a:off x="1661065" y="4880322"/>
              <a:ext cx="32512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solidFill>
                    <a:srgbClr val="7030A0"/>
                  </a:solidFill>
                  <a:ea typeface="仿宋_GB2312" pitchFamily="1" charset="-122"/>
                </a:rPr>
                <a:t>◎特殊的负载</a:t>
              </a:r>
            </a:p>
          </p:txBody>
        </p:sp>
        <p:sp>
          <p:nvSpPr>
            <p:cNvPr id="37" name="Text Box 30"/>
            <p:cNvSpPr txBox="1">
              <a:spLocks noChangeArrowheads="1"/>
            </p:cNvSpPr>
            <p:nvPr/>
          </p:nvSpPr>
          <p:spPr bwMode="auto">
            <a:xfrm>
              <a:off x="1604154" y="5314840"/>
              <a:ext cx="31110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400" dirty="0">
                  <a:solidFill>
                    <a:srgbClr val="7030A0"/>
                  </a:solidFill>
                  <a:ea typeface="仿宋_GB2312" pitchFamily="1" charset="-122"/>
                </a:rPr>
                <a:t> </a:t>
              </a:r>
              <a:r>
                <a:rPr lang="zh-CN" altLang="en-US" sz="2400" dirty="0">
                  <a:solidFill>
                    <a:srgbClr val="7030A0"/>
                  </a:solidFill>
                  <a:ea typeface="仿宋_GB2312" pitchFamily="1" charset="-122"/>
                </a:rPr>
                <a:t>◎特殊的连接</a:t>
              </a:r>
            </a:p>
          </p:txBody>
        </p:sp>
        <p:sp>
          <p:nvSpPr>
            <p:cNvPr id="38" name="Text Box 31"/>
            <p:cNvSpPr txBox="1">
              <a:spLocks noChangeArrowheads="1"/>
            </p:cNvSpPr>
            <p:nvPr/>
          </p:nvSpPr>
          <p:spPr bwMode="auto">
            <a:xfrm>
              <a:off x="1595339" y="5751739"/>
              <a:ext cx="3499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altLang="zh-CN" sz="2400" dirty="0">
                  <a:solidFill>
                    <a:srgbClr val="7030A0"/>
                  </a:solidFill>
                  <a:ea typeface="仿宋_GB2312" pitchFamily="1" charset="-122"/>
                </a:rPr>
                <a:t> </a:t>
              </a:r>
              <a:r>
                <a:rPr lang="zh-CN" altLang="en-US" sz="2400" dirty="0">
                  <a:solidFill>
                    <a:srgbClr val="7030A0"/>
                  </a:solidFill>
                  <a:ea typeface="仿宋_GB2312" pitchFamily="1" charset="-122"/>
                </a:rPr>
                <a:t>◎特殊的简化求解方式</a:t>
              </a:r>
            </a:p>
          </p:txBody>
        </p:sp>
      </p:grpSp>
      <p:sp>
        <p:nvSpPr>
          <p:cNvPr id="40" name="Text Box 3"/>
          <p:cNvSpPr txBox="1">
            <a:spLocks noChangeArrowheads="1"/>
          </p:cNvSpPr>
          <p:nvPr/>
        </p:nvSpPr>
        <p:spPr bwMode="auto">
          <a:xfrm>
            <a:off x="7075989" y="1810659"/>
            <a:ext cx="4667703" cy="1569660"/>
          </a:xfrm>
          <a:prstGeom prst="rect">
            <a:avLst/>
          </a:prstGeom>
          <a:solidFill>
            <a:schemeClr val="accent4">
              <a:lumMod val="40000"/>
              <a:lumOff val="60000"/>
              <a:alpha val="50000"/>
            </a:schemeClr>
          </a:solidFill>
          <a:ln>
            <a:noFill/>
          </a:ln>
        </p:spPr>
        <p:txBody>
          <a:bodyPr wrap="square">
            <a:spAutoFit/>
          </a:bodyPr>
          <a:lstStyle>
            <a:lvl1pPr marL="2476500" indent="-247650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zh-CN" altLang="en-US" sz="2000" dirty="0"/>
              <a:t>（</a:t>
            </a:r>
            <a:r>
              <a:rPr lang="en-US" altLang="zh-CN" sz="2000" dirty="0"/>
              <a:t>1</a:t>
            </a:r>
            <a:r>
              <a:rPr lang="zh-CN" altLang="en-US" sz="2000" dirty="0"/>
              <a:t>）</a:t>
            </a:r>
            <a:r>
              <a:rPr lang="zh-CN" altLang="en-US" sz="2000" dirty="0">
                <a:solidFill>
                  <a:srgbClr val="C00000"/>
                </a:solidFill>
              </a:rPr>
              <a:t>对称三相电源</a:t>
            </a:r>
            <a:r>
              <a:rPr lang="en-US" altLang="zh-CN" sz="2000" dirty="0"/>
              <a:t>——</a:t>
            </a:r>
            <a:r>
              <a:rPr lang="zh-CN" altLang="en-US" sz="2000" dirty="0">
                <a:solidFill>
                  <a:schemeClr val="tx2"/>
                </a:solidFill>
              </a:rPr>
              <a:t>三个幅值相等、</a:t>
            </a:r>
            <a:endParaRPr lang="en-US" altLang="zh-CN" sz="2000" dirty="0">
              <a:solidFill>
                <a:schemeClr val="tx2"/>
              </a:solidFill>
            </a:endParaRPr>
          </a:p>
          <a:p>
            <a:pPr algn="just">
              <a:lnSpc>
                <a:spcPct val="120000"/>
              </a:lnSpc>
            </a:pPr>
            <a:r>
              <a:rPr lang="zh-CN" altLang="en-US" sz="2000" dirty="0">
                <a:solidFill>
                  <a:schemeClr val="tx2"/>
                </a:solidFill>
              </a:rPr>
              <a:t>频率相同、相位互差</a:t>
            </a:r>
            <a:r>
              <a:rPr lang="en-US" altLang="zh-CN" sz="2000" dirty="0">
                <a:solidFill>
                  <a:schemeClr val="tx2"/>
                </a:solidFill>
              </a:rPr>
              <a:t>120°</a:t>
            </a:r>
            <a:r>
              <a:rPr lang="zh-CN" altLang="en-US" sz="2000" dirty="0">
                <a:solidFill>
                  <a:schemeClr val="tx2"/>
                </a:solidFill>
              </a:rPr>
              <a:t>的正弦交流</a:t>
            </a:r>
            <a:endParaRPr lang="en-US" altLang="zh-CN" sz="2000" dirty="0">
              <a:solidFill>
                <a:schemeClr val="tx2"/>
              </a:solidFill>
            </a:endParaRPr>
          </a:p>
          <a:p>
            <a:pPr algn="just">
              <a:lnSpc>
                <a:spcPct val="120000"/>
              </a:lnSpc>
            </a:pPr>
            <a:r>
              <a:rPr lang="zh-CN" altLang="en-US" sz="2000" dirty="0">
                <a:solidFill>
                  <a:schemeClr val="tx2"/>
                </a:solidFill>
              </a:rPr>
              <a:t>电源、按一定方式联接而构成的一个</a:t>
            </a:r>
            <a:endParaRPr lang="en-US" altLang="zh-CN" sz="2000" dirty="0">
              <a:solidFill>
                <a:schemeClr val="tx2"/>
              </a:solidFill>
            </a:endParaRPr>
          </a:p>
          <a:p>
            <a:pPr algn="just">
              <a:lnSpc>
                <a:spcPct val="120000"/>
              </a:lnSpc>
            </a:pPr>
            <a:r>
              <a:rPr lang="zh-CN" altLang="en-US" sz="2000" dirty="0">
                <a:solidFill>
                  <a:schemeClr val="tx2"/>
                </a:solidFill>
              </a:rPr>
              <a:t>整体的激励电源。</a:t>
            </a:r>
          </a:p>
        </p:txBody>
      </p:sp>
      <p:sp>
        <p:nvSpPr>
          <p:cNvPr id="41" name="Text Box 28"/>
          <p:cNvSpPr txBox="1">
            <a:spLocks noChangeArrowheads="1"/>
          </p:cNvSpPr>
          <p:nvPr/>
        </p:nvSpPr>
        <p:spPr bwMode="auto">
          <a:xfrm>
            <a:off x="7217030" y="3496636"/>
            <a:ext cx="4526662" cy="1200329"/>
          </a:xfrm>
          <a:prstGeom prst="rect">
            <a:avLst/>
          </a:prstGeom>
          <a:solidFill>
            <a:schemeClr val="accent1">
              <a:lumMod val="60000"/>
              <a:lumOff val="40000"/>
              <a:alpha val="50000"/>
            </a:schemeClr>
          </a:solidFill>
          <a:ln>
            <a:noFill/>
          </a:ln>
        </p:spPr>
        <p:txBody>
          <a:bodyPr wrap="square">
            <a:spAutoFit/>
          </a:bodyPr>
          <a:lstStyle>
            <a:lvl1pPr marL="857250" indent="-85725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zh-CN" altLang="en-US" sz="2000" dirty="0"/>
              <a:t>（</a:t>
            </a:r>
            <a:r>
              <a:rPr lang="en-US" altLang="zh-CN" sz="2000" dirty="0"/>
              <a:t>2</a:t>
            </a:r>
            <a:r>
              <a:rPr lang="zh-CN" altLang="en-US" sz="2000" dirty="0"/>
              <a:t>）</a:t>
            </a:r>
            <a:r>
              <a:rPr lang="zh-CN" altLang="en-US" sz="2000" dirty="0">
                <a:solidFill>
                  <a:srgbClr val="C00000"/>
                </a:solidFill>
              </a:rPr>
              <a:t>对称三相负载</a:t>
            </a:r>
            <a:r>
              <a:rPr lang="en-US" altLang="zh-CN" sz="2000" dirty="0"/>
              <a:t>——</a:t>
            </a:r>
            <a:r>
              <a:rPr lang="zh-CN" altLang="en-US" sz="2000" dirty="0"/>
              <a:t>三个相同负载</a:t>
            </a:r>
            <a:endParaRPr lang="en-US" altLang="zh-CN" sz="2000" dirty="0"/>
          </a:p>
          <a:p>
            <a:pPr algn="just">
              <a:lnSpc>
                <a:spcPct val="120000"/>
              </a:lnSpc>
            </a:pPr>
            <a:r>
              <a:rPr lang="zh-CN" altLang="en-US" sz="2000" dirty="0"/>
              <a:t>（阻抗模相等，阻抗角相同） 以一定</a:t>
            </a:r>
            <a:endParaRPr lang="en-US" altLang="zh-CN" sz="2000" dirty="0"/>
          </a:p>
          <a:p>
            <a:pPr algn="just">
              <a:lnSpc>
                <a:spcPct val="120000"/>
              </a:lnSpc>
            </a:pPr>
            <a:r>
              <a:rPr lang="zh-CN" altLang="en-US" sz="2000" dirty="0"/>
              <a:t>方式联接</a:t>
            </a:r>
            <a:r>
              <a:rPr lang="zh-CN" altLang="en-US" sz="2000" dirty="0">
                <a:solidFill>
                  <a:schemeClr val="tx2"/>
                </a:solidFill>
              </a:rPr>
              <a:t>而构成的一个整体的负载</a:t>
            </a:r>
            <a:r>
              <a:rPr lang="zh-CN" altLang="en-US" sz="2000" dirty="0"/>
              <a:t>。</a:t>
            </a:r>
          </a:p>
        </p:txBody>
      </p:sp>
      <p:sp>
        <p:nvSpPr>
          <p:cNvPr id="42" name="矩形 41"/>
          <p:cNvSpPr/>
          <p:nvPr/>
        </p:nvSpPr>
        <p:spPr>
          <a:xfrm>
            <a:off x="5285569" y="5418724"/>
            <a:ext cx="6869160" cy="954107"/>
          </a:xfrm>
          <a:prstGeom prst="rect">
            <a:avLst/>
          </a:prstGeom>
        </p:spPr>
        <p:txBody>
          <a:bodyPr wrap="square">
            <a:spAutoFit/>
          </a:bodyPr>
          <a:lstStyle/>
          <a:p>
            <a:r>
              <a:rPr lang="zh-CN" altLang="en-US" sz="2800" b="1" dirty="0">
                <a:solidFill>
                  <a:srgbClr val="002060"/>
                </a:solidFill>
                <a:latin typeface="仿宋" panose="02010609060101010101" pitchFamily="49" charset="-122"/>
                <a:ea typeface="仿宋" panose="02010609060101010101" pitchFamily="49" charset="-122"/>
              </a:rPr>
              <a:t>    三相电路在发电、输电、配电以及</a:t>
            </a:r>
            <a:endParaRPr lang="en-US" altLang="zh-CN" sz="2800" b="1" dirty="0">
              <a:solidFill>
                <a:srgbClr val="002060"/>
              </a:solidFill>
              <a:latin typeface="仿宋" panose="02010609060101010101" pitchFamily="49" charset="-122"/>
              <a:ea typeface="仿宋" panose="02010609060101010101" pitchFamily="49" charset="-122"/>
            </a:endParaRPr>
          </a:p>
          <a:p>
            <a:r>
              <a:rPr lang="zh-CN" altLang="en-US" sz="2800" b="1" dirty="0">
                <a:solidFill>
                  <a:srgbClr val="002060"/>
                </a:solidFill>
                <a:latin typeface="仿宋" panose="02010609060101010101" pitchFamily="49" charset="-122"/>
                <a:ea typeface="仿宋" panose="02010609060101010101" pitchFamily="49" charset="-122"/>
              </a:rPr>
              <a:t>大功率用电设备等电力系统中应用广泛。</a:t>
            </a:r>
            <a:endParaRPr lang="zh-CN" altLang="en-US" sz="2800" dirty="0">
              <a:solidFill>
                <a:srgbClr val="002060"/>
              </a:solidFill>
            </a:endParaRPr>
          </a:p>
        </p:txBody>
      </p:sp>
      <p:sp>
        <p:nvSpPr>
          <p:cNvPr id="43" name="矩形 42"/>
          <p:cNvSpPr/>
          <p:nvPr/>
        </p:nvSpPr>
        <p:spPr>
          <a:xfrm>
            <a:off x="7197845" y="4784210"/>
            <a:ext cx="4565032" cy="461665"/>
          </a:xfrm>
          <a:prstGeom prst="rect">
            <a:avLst/>
          </a:prstGeom>
          <a:solidFill>
            <a:schemeClr val="accent2">
              <a:lumMod val="40000"/>
              <a:lumOff val="60000"/>
            </a:schemeClr>
          </a:solidFill>
        </p:spPr>
        <p:txBody>
          <a:bodyPr wrap="square">
            <a:spAutoFit/>
          </a:bodyPr>
          <a:lstStyle/>
          <a:p>
            <a:pPr algn="just">
              <a:lnSpc>
                <a:spcPct val="120000"/>
              </a:lnSpc>
            </a:pPr>
            <a:r>
              <a:rPr lang="zh-CN" altLang="en-US" sz="2000" b="1" dirty="0">
                <a:latin typeface="+mn-ea"/>
              </a:rPr>
              <a:t>（</a:t>
            </a:r>
            <a:r>
              <a:rPr lang="en-US" altLang="zh-CN" sz="2000" b="1" dirty="0">
                <a:latin typeface="+mn-ea"/>
              </a:rPr>
              <a:t>3</a:t>
            </a:r>
            <a:r>
              <a:rPr lang="zh-CN" altLang="en-US" sz="2000" b="1" dirty="0">
                <a:latin typeface="+mn-ea"/>
              </a:rPr>
              <a:t>）</a:t>
            </a:r>
            <a:r>
              <a:rPr lang="zh-CN" altLang="en-US" sz="2000" b="1" dirty="0">
                <a:solidFill>
                  <a:srgbClr val="C00000"/>
                </a:solidFill>
                <a:latin typeface="宋体" panose="02010600030101010101" pitchFamily="2" charset="-122"/>
                <a:ea typeface="宋体" panose="02010600030101010101" pitchFamily="2" charset="-122"/>
              </a:rPr>
              <a:t>三相输电线路</a:t>
            </a:r>
            <a:r>
              <a:rPr lang="en-US" altLang="zh-CN" sz="2000" b="1" dirty="0">
                <a:solidFill>
                  <a:srgbClr val="002060"/>
                </a:solidFill>
                <a:latin typeface="等线 Light" panose="02010600030101010101" pitchFamily="2" charset="-122"/>
                <a:ea typeface="等线 Light" panose="02010600030101010101" pitchFamily="2" charset="-122"/>
              </a:rPr>
              <a:t>——</a:t>
            </a:r>
            <a:r>
              <a:rPr lang="zh-CN" altLang="en-US" sz="2000" b="1" dirty="0">
                <a:latin typeface="+mn-ea"/>
              </a:rPr>
              <a:t>线路阻抗相等</a:t>
            </a:r>
            <a:endParaRPr lang="en-US" altLang="zh-CN" sz="2000" b="1" dirty="0">
              <a:latin typeface="+mn-ea"/>
            </a:endParaRPr>
          </a:p>
        </p:txBody>
      </p:sp>
      <p:sp>
        <p:nvSpPr>
          <p:cNvPr id="44" name="文本框 43"/>
          <p:cNvSpPr txBox="1"/>
          <p:nvPr/>
        </p:nvSpPr>
        <p:spPr>
          <a:xfrm>
            <a:off x="7175218" y="1322131"/>
            <a:ext cx="3570208" cy="461665"/>
          </a:xfrm>
          <a:prstGeom prst="rect">
            <a:avLst/>
          </a:prstGeom>
          <a:noFill/>
        </p:spPr>
        <p:txBody>
          <a:bodyPr wrap="none" rtlCol="0">
            <a:spAutoFit/>
          </a:bodyPr>
          <a:lstStyle/>
          <a:p>
            <a:r>
              <a:rPr lang="zh-CN" altLang="en-US" sz="2400" b="1" dirty="0">
                <a:solidFill>
                  <a:srgbClr val="002060"/>
                </a:solidFill>
              </a:rPr>
              <a:t>●对称三相电路的组成：</a:t>
            </a:r>
          </a:p>
        </p:txBody>
      </p:sp>
      <p:sp>
        <p:nvSpPr>
          <p:cNvPr id="31" name="Text Box 2"/>
          <p:cNvSpPr txBox="1">
            <a:spLocks noChangeArrowheads="1"/>
          </p:cNvSpPr>
          <p:nvPr/>
        </p:nvSpPr>
        <p:spPr bwMode="auto">
          <a:xfrm>
            <a:off x="270228" y="3493645"/>
            <a:ext cx="609012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200" b="1" dirty="0">
                <a:solidFill>
                  <a:srgbClr val="CC3300"/>
                </a:solidFill>
                <a:latin typeface="华文琥珀" panose="02010800040101010101" pitchFamily="2" charset="-122"/>
                <a:ea typeface="华文琥珀" panose="02010800040101010101" pitchFamily="2" charset="-122"/>
              </a:rPr>
              <a:t>● </a:t>
            </a:r>
            <a:r>
              <a:rPr lang="zh-CN" altLang="zh-CN" sz="2200" b="1" dirty="0">
                <a:solidFill>
                  <a:srgbClr val="CC3300"/>
                </a:solidFill>
                <a:latin typeface="宋体" panose="02010600030101010101" pitchFamily="2" charset="-122"/>
              </a:rPr>
              <a:t>三相交流电路是复杂的正弦交流电路</a:t>
            </a:r>
            <a:endParaRPr lang="zh-CN" altLang="zh-CN" sz="2200" b="1" dirty="0">
              <a:latin typeface="宋体" panose="02010600030101010101" pitchFamily="2" charset="-122"/>
            </a:endParaRPr>
          </a:p>
          <a:p>
            <a:pPr eaLnBrk="1" hangingPunct="1">
              <a:spcBef>
                <a:spcPct val="0"/>
              </a:spcBef>
              <a:buFontTx/>
              <a:buNone/>
            </a:pPr>
            <a:r>
              <a:rPr lang="zh-CN" altLang="en-US" sz="2200" b="1" dirty="0">
                <a:solidFill>
                  <a:schemeClr val="accent1">
                    <a:lumMod val="50000"/>
                  </a:schemeClr>
                </a:solidFill>
                <a:latin typeface="华文琥珀" panose="02010800040101010101" pitchFamily="2" charset="-122"/>
                <a:ea typeface="华文琥珀" panose="02010800040101010101" pitchFamily="2" charset="-122"/>
              </a:rPr>
              <a:t>● </a:t>
            </a:r>
            <a:r>
              <a:rPr lang="zh-CN" altLang="en-US" sz="2200" b="1" dirty="0">
                <a:solidFill>
                  <a:schemeClr val="accent1">
                    <a:lumMod val="50000"/>
                  </a:schemeClr>
                </a:solidFill>
                <a:latin typeface="+mn-ea"/>
                <a:ea typeface="+mn-ea"/>
              </a:rPr>
              <a:t>基本</a:t>
            </a:r>
            <a:r>
              <a:rPr lang="zh-CN" altLang="zh-CN" sz="2200" b="1" dirty="0">
                <a:solidFill>
                  <a:schemeClr val="accent1">
                    <a:lumMod val="50000"/>
                  </a:schemeClr>
                </a:solidFill>
                <a:latin typeface="宋体" panose="02010600030101010101" pitchFamily="2" charset="-122"/>
              </a:rPr>
              <a:t>分析方法------相量分析法、相量图法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1000"/>
                                        <p:tgtEl>
                                          <p:spTgt spid="44"/>
                                        </p:tgtEl>
                                      </p:cBhvr>
                                    </p:animEffect>
                                    <p:anim calcmode="lin" valueType="num">
                                      <p:cBhvr>
                                        <p:cTn id="40" dur="1000" fill="hold"/>
                                        <p:tgtEl>
                                          <p:spTgt spid="44"/>
                                        </p:tgtEl>
                                        <p:attrNameLst>
                                          <p:attrName>ppt_x</p:attrName>
                                        </p:attrNameLst>
                                      </p:cBhvr>
                                      <p:tavLst>
                                        <p:tav tm="0">
                                          <p:val>
                                            <p:strVal val="#ppt_x"/>
                                          </p:val>
                                        </p:tav>
                                        <p:tav tm="100000">
                                          <p:val>
                                            <p:strVal val="#ppt_x"/>
                                          </p:val>
                                        </p:tav>
                                      </p:tavLst>
                                    </p:anim>
                                    <p:anim calcmode="lin" valueType="num">
                                      <p:cBhvr>
                                        <p:cTn id="4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left)">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strips(downRight)">
                                      <p:cBhvr>
                                        <p:cTn id="51" dur="500"/>
                                        <p:tgtEl>
                                          <p:spTgt spid="4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1000"/>
                                        <p:tgtEl>
                                          <p:spTgt spid="43"/>
                                        </p:tgtEl>
                                      </p:cBhvr>
                                    </p:animEffect>
                                    <p:anim calcmode="lin" valueType="num">
                                      <p:cBhvr>
                                        <p:cTn id="57" dur="1000" fill="hold"/>
                                        <p:tgtEl>
                                          <p:spTgt spid="43"/>
                                        </p:tgtEl>
                                        <p:attrNameLst>
                                          <p:attrName>ppt_x</p:attrName>
                                        </p:attrNameLst>
                                      </p:cBhvr>
                                      <p:tavLst>
                                        <p:tav tm="0">
                                          <p:val>
                                            <p:strVal val="#ppt_x"/>
                                          </p:val>
                                        </p:tav>
                                        <p:tav tm="100000">
                                          <p:val>
                                            <p:strVal val="#ppt_x"/>
                                          </p:val>
                                        </p:tav>
                                      </p:tavLst>
                                    </p:anim>
                                    <p:anim calcmode="lin" valueType="num">
                                      <p:cBhvr>
                                        <p:cTn id="5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1000"/>
                                        <p:tgtEl>
                                          <p:spTgt spid="42"/>
                                        </p:tgtEl>
                                      </p:cBhvr>
                                    </p:animEffect>
                                    <p:anim calcmode="lin" valueType="num">
                                      <p:cBhvr>
                                        <p:cTn id="64" dur="1000" fill="hold"/>
                                        <p:tgtEl>
                                          <p:spTgt spid="42"/>
                                        </p:tgtEl>
                                        <p:attrNameLst>
                                          <p:attrName>ppt_x</p:attrName>
                                        </p:attrNameLst>
                                      </p:cBhvr>
                                      <p:tavLst>
                                        <p:tav tm="0">
                                          <p:val>
                                            <p:strVal val="#ppt_x"/>
                                          </p:val>
                                        </p:tav>
                                        <p:tav tm="100000">
                                          <p:val>
                                            <p:strVal val="#ppt_x"/>
                                          </p:val>
                                        </p:tav>
                                      </p:tavLst>
                                    </p:anim>
                                    <p:anim calcmode="lin" valueType="num">
                                      <p:cBhvr>
                                        <p:cTn id="6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p:bldP spid="40" grpId="0" animBg="1"/>
      <p:bldP spid="41" grpId="0" animBg="1"/>
      <p:bldP spid="42" grpId="0"/>
      <p:bldP spid="43" grpId="0" animBg="1"/>
      <p:bldP spid="44"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stretch>
            <a:fillRect/>
          </a:stretch>
        </p:blipFill>
        <p:spPr>
          <a:xfrm>
            <a:off x="5216001" y="980156"/>
            <a:ext cx="6897752" cy="5531320"/>
          </a:xfrm>
          <a:prstGeom prst="rect">
            <a:avLst/>
          </a:prstGeom>
        </p:spPr>
      </p:pic>
      <p:sp>
        <p:nvSpPr>
          <p:cNvPr id="4" name="灯片编号占位符 3"/>
          <p:cNvSpPr>
            <a:spLocks noGrp="1"/>
          </p:cNvSpPr>
          <p:nvPr>
            <p:ph type="sldNum" sz="quarter" idx="12"/>
          </p:nvPr>
        </p:nvSpPr>
        <p:spPr/>
        <p:txBody>
          <a:bodyPr/>
          <a:lstStyle/>
          <a:p>
            <a:fld id="{435063AF-4828-4509-A510-9A5FFA849951}" type="slidenum">
              <a:rPr lang="zh-CN" altLang="en-US" smtClean="0"/>
              <a:t>5</a:t>
            </a:fld>
            <a:endParaRPr lang="zh-CN" altLang="en-US"/>
          </a:p>
        </p:txBody>
      </p:sp>
      <p:sp>
        <p:nvSpPr>
          <p:cNvPr id="7" name="文本框 6"/>
          <p:cNvSpPr txBox="1"/>
          <p:nvPr/>
        </p:nvSpPr>
        <p:spPr>
          <a:xfrm>
            <a:off x="3825370" y="37971"/>
            <a:ext cx="2638373"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3-1 </a:t>
            </a:r>
            <a:r>
              <a:rPr lang="zh-CN" altLang="en-US" sz="2800" b="1" u="sng" dirty="0">
                <a:latin typeface="黑体" panose="02010609060101010101" pitchFamily="49" charset="-122"/>
                <a:ea typeface="黑体" panose="02010609060101010101" pitchFamily="49" charset="-122"/>
              </a:rPr>
              <a:t>三相电源 </a:t>
            </a:r>
          </a:p>
        </p:txBody>
      </p:sp>
      <p:sp>
        <p:nvSpPr>
          <p:cNvPr id="9" name="Text Box 5"/>
          <p:cNvSpPr txBox="1">
            <a:spLocks noChangeArrowheads="1"/>
          </p:cNvSpPr>
          <p:nvPr/>
        </p:nvSpPr>
        <p:spPr bwMode="auto">
          <a:xfrm>
            <a:off x="374839" y="468089"/>
            <a:ext cx="4535055"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476500" indent="-247650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zh-CN" altLang="en-US" dirty="0">
                <a:solidFill>
                  <a:srgbClr val="0000FF"/>
                </a:solidFill>
                <a:effectLst>
                  <a:glow rad="101600">
                    <a:schemeClr val="accent5">
                      <a:satMod val="175000"/>
                      <a:alpha val="40000"/>
                    </a:schemeClr>
                  </a:glow>
                </a:effectLst>
                <a:latin typeface="华文琥珀" panose="02010800040101010101" pitchFamily="2" charset="-122"/>
                <a:ea typeface="华文琥珀" panose="02010800040101010101" pitchFamily="2" charset="-122"/>
              </a:rPr>
              <a:t>        ▲ </a:t>
            </a:r>
            <a:r>
              <a:rPr lang="zh-CN" altLang="en-US" dirty="0">
                <a:solidFill>
                  <a:srgbClr val="0000FF"/>
                </a:solidFill>
                <a:effectLst>
                  <a:glow rad="101600">
                    <a:schemeClr val="accent5">
                      <a:satMod val="175000"/>
                      <a:alpha val="40000"/>
                    </a:schemeClr>
                  </a:glow>
                </a:effectLst>
                <a:latin typeface="等线" panose="02010600030101010101" charset="-122"/>
                <a:ea typeface="等线" panose="02010600030101010101" charset="-122"/>
              </a:rPr>
              <a:t>三相制电力系统：</a:t>
            </a:r>
            <a:endParaRPr lang="en-US" altLang="zh-CN" dirty="0">
              <a:solidFill>
                <a:srgbClr val="0000FF"/>
              </a:solidFill>
              <a:effectLst>
                <a:glow rad="101600">
                  <a:schemeClr val="accent5">
                    <a:satMod val="175000"/>
                    <a:alpha val="40000"/>
                  </a:schemeClr>
                </a:glow>
              </a:effectLst>
              <a:latin typeface="等线" panose="02010600030101010101" charset="-122"/>
              <a:ea typeface="等线" panose="02010600030101010101" charset="-122"/>
            </a:endParaRPr>
          </a:p>
          <a:p>
            <a:pPr algn="just">
              <a:lnSpc>
                <a:spcPct val="120000"/>
              </a:lnSpc>
            </a:pPr>
            <a:r>
              <a:rPr lang="zh-CN" altLang="en-US" dirty="0">
                <a:latin typeface="等线 Light" panose="02010600030101010101" pitchFamily="2" charset="-122"/>
                <a:ea typeface="等线 Light" panose="02010600030101010101" pitchFamily="2" charset="-122"/>
              </a:rPr>
              <a:t>       由三个幅值相等、频率相同、</a:t>
            </a:r>
            <a:endParaRPr lang="en-US" altLang="zh-CN" dirty="0">
              <a:latin typeface="等线 Light" panose="02010600030101010101" pitchFamily="2" charset="-122"/>
              <a:ea typeface="等线 Light" panose="02010600030101010101" pitchFamily="2" charset="-122"/>
            </a:endParaRPr>
          </a:p>
          <a:p>
            <a:pPr algn="just">
              <a:lnSpc>
                <a:spcPct val="120000"/>
              </a:lnSpc>
            </a:pPr>
            <a:r>
              <a:rPr lang="zh-CN" altLang="en-US" dirty="0">
                <a:latin typeface="等线 Light" panose="02010600030101010101" pitchFamily="2" charset="-122"/>
                <a:ea typeface="等线 Light" panose="02010600030101010101" pitchFamily="2" charset="-122"/>
              </a:rPr>
              <a:t>相位互差</a:t>
            </a:r>
            <a:r>
              <a:rPr lang="en-US" altLang="zh-CN" dirty="0">
                <a:latin typeface="等线 Light" panose="02010600030101010101" pitchFamily="2" charset="-122"/>
                <a:ea typeface="等线 Light" panose="02010600030101010101" pitchFamily="2" charset="-122"/>
              </a:rPr>
              <a:t>120°</a:t>
            </a:r>
            <a:r>
              <a:rPr lang="zh-CN" altLang="en-US" dirty="0">
                <a:latin typeface="等线 Light" panose="02010600030101010101" pitchFamily="2" charset="-122"/>
                <a:ea typeface="等线 Light" panose="02010600030101010101" pitchFamily="2" charset="-122"/>
              </a:rPr>
              <a:t>正弦交流电源供电</a:t>
            </a:r>
            <a:endParaRPr lang="en-US" altLang="zh-CN" dirty="0">
              <a:latin typeface="等线 Light" panose="02010600030101010101" pitchFamily="2" charset="-122"/>
              <a:ea typeface="等线 Light" panose="02010600030101010101" pitchFamily="2" charset="-122"/>
            </a:endParaRPr>
          </a:p>
          <a:p>
            <a:pPr algn="just">
              <a:lnSpc>
                <a:spcPct val="120000"/>
              </a:lnSpc>
            </a:pPr>
            <a:r>
              <a:rPr lang="zh-CN" altLang="en-US" dirty="0">
                <a:latin typeface="等线 Light" panose="02010600030101010101" pitchFamily="2" charset="-122"/>
                <a:ea typeface="等线 Light" panose="02010600030101010101" pitchFamily="2" charset="-122"/>
              </a:rPr>
              <a:t>的系统。</a:t>
            </a:r>
          </a:p>
        </p:txBody>
      </p:sp>
      <p:sp>
        <p:nvSpPr>
          <p:cNvPr id="11" name="Text Box 5"/>
          <p:cNvSpPr txBox="1">
            <a:spLocks noChangeArrowheads="1"/>
          </p:cNvSpPr>
          <p:nvPr/>
        </p:nvSpPr>
        <p:spPr bwMode="auto">
          <a:xfrm>
            <a:off x="6463743" y="612061"/>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rgbClr val="0000CC"/>
                </a:solidFill>
                <a:latin typeface="华文琥珀" panose="02010800040101010101" pitchFamily="2" charset="-122"/>
                <a:ea typeface="华文琥珀" panose="02010800040101010101" pitchFamily="2" charset="-122"/>
              </a:rPr>
              <a:t>▲</a:t>
            </a:r>
            <a:r>
              <a:rPr lang="zh-CN" altLang="en-US" sz="2800" b="1" dirty="0">
                <a:solidFill>
                  <a:srgbClr val="0000CC"/>
                </a:solidFill>
                <a:latin typeface="等线" panose="02010600030101010101" charset="-122"/>
                <a:ea typeface="等线" panose="02010600030101010101" charset="-122"/>
              </a:rPr>
              <a:t>电力的产生及传输分配</a:t>
            </a:r>
          </a:p>
        </p:txBody>
      </p:sp>
      <p:sp>
        <p:nvSpPr>
          <p:cNvPr id="18" name="矩形 17"/>
          <p:cNvSpPr/>
          <p:nvPr/>
        </p:nvSpPr>
        <p:spPr>
          <a:xfrm>
            <a:off x="9472516" y="5223021"/>
            <a:ext cx="2570718" cy="923330"/>
          </a:xfrm>
          <a:prstGeom prst="rect">
            <a:avLst/>
          </a:prstGeom>
        </p:spPr>
        <p:txBody>
          <a:bodyPr wrap="square">
            <a:spAutoFit/>
          </a:bodyPr>
          <a:lstStyle/>
          <a:p>
            <a:r>
              <a:rPr lang="zh-CN" altLang="en-US" b="1" dirty="0">
                <a:solidFill>
                  <a:srgbClr val="005A9E"/>
                </a:solidFill>
                <a:latin typeface="等线" panose="02010600030101010101" charset="-122"/>
                <a:ea typeface="等线" panose="02010600030101010101" charset="-122"/>
              </a:rPr>
              <a:t>目前，世界各国的电力系统所采用的供电方式绝大多数属于三相制</a:t>
            </a:r>
          </a:p>
        </p:txBody>
      </p:sp>
      <p:sp>
        <p:nvSpPr>
          <p:cNvPr id="19" name="Text Box 8"/>
          <p:cNvSpPr txBox="1">
            <a:spLocks noChangeArrowheads="1"/>
          </p:cNvSpPr>
          <p:nvPr/>
        </p:nvSpPr>
        <p:spPr bwMode="auto">
          <a:xfrm>
            <a:off x="140177" y="2306385"/>
            <a:ext cx="28932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dirty="0">
                <a:ln>
                  <a:solidFill>
                    <a:sysClr val="windowText" lastClr="000000"/>
                  </a:solidFill>
                </a:ln>
                <a:solidFill>
                  <a:srgbClr val="7030A0"/>
                </a:solidFill>
                <a:effectLst>
                  <a:glow rad="101600">
                    <a:schemeClr val="accent2">
                      <a:satMod val="175000"/>
                      <a:alpha val="40000"/>
                    </a:schemeClr>
                  </a:glow>
                </a:effectLst>
                <a:latin typeface="华文琥珀" panose="02010800040101010101" pitchFamily="2" charset="-122"/>
                <a:ea typeface="华文琥珀" panose="02010800040101010101" pitchFamily="2" charset="-122"/>
              </a:rPr>
              <a:t>●</a:t>
            </a:r>
            <a:r>
              <a:rPr lang="zh-CN" altLang="en-US" sz="2400" dirty="0">
                <a:ln>
                  <a:solidFill>
                    <a:sysClr val="windowText" lastClr="000000"/>
                  </a:solidFill>
                </a:ln>
                <a:solidFill>
                  <a:srgbClr val="7030A0"/>
                </a:solidFill>
                <a:effectLst>
                  <a:glow rad="101600">
                    <a:schemeClr val="accent2">
                      <a:satMod val="175000"/>
                      <a:alpha val="40000"/>
                    </a:schemeClr>
                  </a:glow>
                </a:effectLst>
                <a:latin typeface="仿宋" panose="02010609060101010101" pitchFamily="49" charset="-122"/>
                <a:ea typeface="仿宋" panose="02010609060101010101" pitchFamily="49" charset="-122"/>
              </a:rPr>
              <a:t>三相制的优越性</a:t>
            </a:r>
            <a:endParaRPr lang="zh-CN" altLang="en-US" sz="2400" dirty="0">
              <a:ln>
                <a:solidFill>
                  <a:sysClr val="windowText" lastClr="000000"/>
                </a:solidFill>
              </a:ln>
              <a:solidFill>
                <a:srgbClr val="7030A0"/>
              </a:solidFill>
              <a:effectLst>
                <a:glow rad="101600">
                  <a:schemeClr val="accent2">
                    <a:satMod val="175000"/>
                    <a:alpha val="40000"/>
                  </a:schemeClr>
                </a:glow>
              </a:effectLst>
              <a:latin typeface="华文新魏" panose="02010800040101010101" pitchFamily="2" charset="-122"/>
              <a:ea typeface="华文新魏" panose="02010800040101010101" pitchFamily="2" charset="-122"/>
            </a:endParaRPr>
          </a:p>
        </p:txBody>
      </p:sp>
      <p:sp>
        <p:nvSpPr>
          <p:cNvPr id="20" name="Text Box 3"/>
          <p:cNvSpPr txBox="1">
            <a:spLocks noChangeArrowheads="1"/>
          </p:cNvSpPr>
          <p:nvPr/>
        </p:nvSpPr>
        <p:spPr bwMode="auto">
          <a:xfrm>
            <a:off x="110223" y="2800353"/>
            <a:ext cx="51219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solidFill>
                  <a:srgbClr val="7030A0"/>
                </a:solidFill>
                <a:latin typeface="Times New Roman" panose="02020603050405020304" pitchFamily="18" charset="0"/>
                <a:ea typeface="华文琥珀" panose="02010800040101010101" pitchFamily="2" charset="-122"/>
              </a:rPr>
              <a:t>◎ </a:t>
            </a:r>
            <a:r>
              <a:rPr lang="zh-CN" altLang="en-US" sz="2000" b="1" dirty="0">
                <a:solidFill>
                  <a:srgbClr val="002060"/>
                </a:solidFill>
                <a:latin typeface="等线" panose="02010600030101010101" charset="-122"/>
                <a:ea typeface="等线" panose="02010600030101010101" charset="-122"/>
              </a:rPr>
              <a:t>发电机容量大</a:t>
            </a:r>
            <a:r>
              <a:rPr lang="en-US" altLang="zh-CN" sz="2000" b="1" dirty="0">
                <a:solidFill>
                  <a:srgbClr val="002060"/>
                </a:solidFill>
                <a:latin typeface="等线" panose="02010600030101010101" charset="-122"/>
                <a:ea typeface="等线" panose="02010600030101010101" charset="-122"/>
              </a:rPr>
              <a:t>  </a:t>
            </a:r>
            <a:r>
              <a:rPr lang="zh-CN" altLang="en-US" sz="2000" b="1" dirty="0">
                <a:solidFill>
                  <a:srgbClr val="7030A0"/>
                </a:solidFill>
                <a:latin typeface="等线 Light" panose="02010600030101010101" pitchFamily="2" charset="-122"/>
                <a:ea typeface="等线 Light" panose="02010600030101010101" pitchFamily="2" charset="-122"/>
              </a:rPr>
              <a:t>三相发电机比同样尺寸的</a:t>
            </a:r>
            <a:endParaRPr lang="en-US" altLang="zh-CN" sz="2000" b="1" dirty="0">
              <a:solidFill>
                <a:srgbClr val="7030A0"/>
              </a:solidFill>
              <a:latin typeface="等线 Light" panose="02010600030101010101" pitchFamily="2" charset="-122"/>
              <a:ea typeface="等线 Light" panose="02010600030101010101" pitchFamily="2" charset="-122"/>
            </a:endParaRPr>
          </a:p>
          <a:p>
            <a:r>
              <a:rPr lang="en-US" altLang="zh-CN" sz="2000" b="1" dirty="0">
                <a:solidFill>
                  <a:srgbClr val="7030A0"/>
                </a:solidFill>
                <a:latin typeface="等线 Light" panose="02010600030101010101" pitchFamily="2" charset="-122"/>
                <a:ea typeface="等线 Light" panose="02010600030101010101" pitchFamily="2" charset="-122"/>
              </a:rPr>
              <a:t>  </a:t>
            </a:r>
            <a:r>
              <a:rPr lang="zh-CN" altLang="en-US" sz="2000" b="1" dirty="0">
                <a:solidFill>
                  <a:srgbClr val="7030A0"/>
                </a:solidFill>
                <a:latin typeface="等线 Light" panose="02010600030101010101" pitchFamily="2" charset="-122"/>
                <a:ea typeface="等线 Light" panose="02010600030101010101" pitchFamily="2" charset="-122"/>
              </a:rPr>
              <a:t>单相发电机输出功率高。</a:t>
            </a:r>
          </a:p>
        </p:txBody>
      </p:sp>
      <p:sp>
        <p:nvSpPr>
          <p:cNvPr id="21" name="Rectangle 4"/>
          <p:cNvSpPr>
            <a:spLocks noChangeArrowheads="1"/>
          </p:cNvSpPr>
          <p:nvPr/>
        </p:nvSpPr>
        <p:spPr bwMode="auto">
          <a:xfrm>
            <a:off x="51689" y="4246473"/>
            <a:ext cx="539097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76250" indent="-47625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en-US" altLang="zh-CN" sz="2000" dirty="0">
                <a:solidFill>
                  <a:srgbClr val="7030A0"/>
                </a:solidFill>
                <a:ea typeface="华文琥珀" panose="02010800040101010101" pitchFamily="2" charset="-122"/>
              </a:rPr>
              <a:t>◎  </a:t>
            </a:r>
            <a:r>
              <a:rPr lang="zh-CN" altLang="en-US" sz="2000" dirty="0">
                <a:solidFill>
                  <a:srgbClr val="002060"/>
                </a:solidFill>
                <a:latin typeface="等线" panose="02010600030101010101" charset="-122"/>
                <a:ea typeface="等线" panose="02010600030101010101" charset="-122"/>
              </a:rPr>
              <a:t>用电性能好 </a:t>
            </a:r>
            <a:r>
              <a:rPr lang="zh-CN" altLang="en-US" sz="2000" dirty="0">
                <a:solidFill>
                  <a:srgbClr val="7030A0"/>
                </a:solidFill>
                <a:latin typeface="等线 Light" panose="02010600030101010101" pitchFamily="2" charset="-122"/>
                <a:ea typeface="等线 Light" panose="02010600030101010101" pitchFamily="2" charset="-122"/>
              </a:rPr>
              <a:t>三相电路的瞬时功率为常数，对三相电动机意味着产生机械转矩均匀，电机振动小，运行平稳。</a:t>
            </a:r>
          </a:p>
        </p:txBody>
      </p:sp>
      <p:sp>
        <p:nvSpPr>
          <p:cNvPr id="22" name="Rectangle 5"/>
          <p:cNvSpPr>
            <a:spLocks noChangeArrowheads="1"/>
          </p:cNvSpPr>
          <p:nvPr/>
        </p:nvSpPr>
        <p:spPr bwMode="auto">
          <a:xfrm>
            <a:off x="112142" y="3476653"/>
            <a:ext cx="52378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524000" indent="-152400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en-US" altLang="zh-CN" sz="2000" dirty="0">
                <a:solidFill>
                  <a:srgbClr val="7030A0"/>
                </a:solidFill>
                <a:ea typeface="华文琥珀" panose="02010800040101010101" pitchFamily="2" charset="-122"/>
              </a:rPr>
              <a:t>◎ </a:t>
            </a:r>
            <a:r>
              <a:rPr lang="zh-CN" altLang="en-US" sz="2000" dirty="0">
                <a:solidFill>
                  <a:srgbClr val="002060"/>
                </a:solidFill>
                <a:latin typeface="等线" panose="02010600030101010101" charset="-122"/>
                <a:ea typeface="等线" panose="02010600030101010101" charset="-122"/>
              </a:rPr>
              <a:t>供电经济 </a:t>
            </a:r>
            <a:r>
              <a:rPr lang="zh-CN" altLang="en-US" sz="2000" dirty="0">
                <a:solidFill>
                  <a:srgbClr val="7030A0"/>
                </a:solidFill>
                <a:latin typeface="等线 Light" panose="02010600030101010101" pitchFamily="2" charset="-122"/>
                <a:ea typeface="等线 Light" panose="02010600030101010101" pitchFamily="2" charset="-122"/>
              </a:rPr>
              <a:t>在相同条件下</a:t>
            </a:r>
            <a:r>
              <a:rPr lang="en-US" altLang="zh-CN" sz="2000" dirty="0">
                <a:solidFill>
                  <a:srgbClr val="7030A0"/>
                </a:solidFill>
                <a:latin typeface="等线 Light" panose="02010600030101010101" pitchFamily="2" charset="-122"/>
                <a:ea typeface="等线 Light" panose="02010600030101010101" pitchFamily="2" charset="-122"/>
              </a:rPr>
              <a:t>(</a:t>
            </a:r>
            <a:r>
              <a:rPr lang="zh-CN" altLang="en-US" sz="2000" dirty="0">
                <a:solidFill>
                  <a:srgbClr val="7030A0"/>
                </a:solidFill>
                <a:latin typeface="等线 Light" panose="02010600030101010101" pitchFamily="2" charset="-122"/>
                <a:ea typeface="等线 Light" panose="02010600030101010101" pitchFamily="2" charset="-122"/>
              </a:rPr>
              <a:t>输电距离、功率、</a:t>
            </a:r>
            <a:endParaRPr lang="en-US" altLang="zh-CN" sz="2000" dirty="0">
              <a:solidFill>
                <a:srgbClr val="7030A0"/>
              </a:solidFill>
              <a:latin typeface="等线 Light" panose="02010600030101010101" pitchFamily="2" charset="-122"/>
              <a:ea typeface="等线 Light" panose="02010600030101010101" pitchFamily="2" charset="-122"/>
            </a:endParaRPr>
          </a:p>
          <a:p>
            <a:pPr algn="just">
              <a:lnSpc>
                <a:spcPct val="120000"/>
              </a:lnSpc>
            </a:pPr>
            <a:r>
              <a:rPr lang="en-US" altLang="zh-CN" sz="2000" dirty="0">
                <a:solidFill>
                  <a:srgbClr val="7030A0"/>
                </a:solidFill>
                <a:latin typeface="等线 Light" panose="02010600030101010101" pitchFamily="2" charset="-122"/>
                <a:ea typeface="等线 Light" panose="02010600030101010101" pitchFamily="2" charset="-122"/>
              </a:rPr>
              <a:t>  </a:t>
            </a:r>
            <a:r>
              <a:rPr lang="zh-CN" altLang="en-US" sz="2000" dirty="0">
                <a:solidFill>
                  <a:srgbClr val="7030A0"/>
                </a:solidFill>
                <a:latin typeface="等线 Light" panose="02010600030101010101" pitchFamily="2" charset="-122"/>
                <a:ea typeface="等线 Light" panose="02010600030101010101" pitchFamily="2" charset="-122"/>
              </a:rPr>
              <a:t>电压和损失</a:t>
            </a:r>
            <a:r>
              <a:rPr lang="en-US" altLang="zh-CN" sz="2000" dirty="0">
                <a:solidFill>
                  <a:srgbClr val="7030A0"/>
                </a:solidFill>
                <a:latin typeface="等线 Light" panose="02010600030101010101" pitchFamily="2" charset="-122"/>
                <a:ea typeface="等线 Light" panose="02010600030101010101" pitchFamily="2" charset="-122"/>
              </a:rPr>
              <a:t>)</a:t>
            </a:r>
            <a:r>
              <a:rPr lang="zh-CN" altLang="en-US" sz="2000" dirty="0">
                <a:solidFill>
                  <a:srgbClr val="7030A0"/>
                </a:solidFill>
                <a:latin typeface="等线 Light" panose="02010600030101010101" pitchFamily="2" charset="-122"/>
                <a:ea typeface="等线 Light" panose="02010600030101010101" pitchFamily="2" charset="-122"/>
              </a:rPr>
              <a:t>三相供电比单相供电节省材料。 </a:t>
            </a:r>
          </a:p>
        </p:txBody>
      </p:sp>
      <p:sp>
        <p:nvSpPr>
          <p:cNvPr id="23" name="Rectangle 6"/>
          <p:cNvSpPr>
            <a:spLocks noChangeArrowheads="1"/>
          </p:cNvSpPr>
          <p:nvPr/>
        </p:nvSpPr>
        <p:spPr bwMode="auto">
          <a:xfrm>
            <a:off x="51689" y="5378975"/>
            <a:ext cx="497629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2000" b="1" dirty="0">
                <a:solidFill>
                  <a:srgbClr val="7030A0"/>
                </a:solidFill>
                <a:ea typeface="华文琥珀" panose="02010800040101010101" pitchFamily="2" charset="-122"/>
              </a:rPr>
              <a:t>◎</a:t>
            </a:r>
            <a:r>
              <a:rPr lang="zh-CN" altLang="en-US" sz="2000" b="1" dirty="0">
                <a:solidFill>
                  <a:srgbClr val="002060"/>
                </a:solidFill>
                <a:latin typeface="等线" panose="02010600030101010101" charset="-122"/>
                <a:ea typeface="等线" panose="02010600030101010101" charset="-122"/>
              </a:rPr>
              <a:t>三相制设备</a:t>
            </a:r>
            <a:r>
              <a:rPr lang="zh-CN" altLang="en-US" sz="2000" b="1" dirty="0">
                <a:solidFill>
                  <a:srgbClr val="7030A0"/>
                </a:solidFill>
                <a:latin typeface="等线 Light" panose="02010600030101010101" pitchFamily="2" charset="-122"/>
                <a:ea typeface="等线 Light" panose="02010600030101010101" pitchFamily="2" charset="-122"/>
              </a:rPr>
              <a:t>（三相发电机、三相电动机、</a:t>
            </a:r>
            <a:endParaRPr lang="en-US" altLang="zh-CN" sz="2000" b="1" dirty="0">
              <a:solidFill>
                <a:srgbClr val="7030A0"/>
              </a:solidFill>
              <a:latin typeface="等线 Light" panose="02010600030101010101" pitchFamily="2" charset="-122"/>
              <a:ea typeface="等线 Light" panose="02010600030101010101" pitchFamily="2" charset="-122"/>
            </a:endParaRPr>
          </a:p>
          <a:p>
            <a:pPr>
              <a:lnSpc>
                <a:spcPct val="120000"/>
              </a:lnSpc>
            </a:pPr>
            <a:r>
              <a:rPr lang="zh-CN" altLang="en-US" sz="2000" b="1" dirty="0">
                <a:solidFill>
                  <a:srgbClr val="7030A0"/>
                </a:solidFill>
                <a:latin typeface="等线 Light" panose="02010600030101010101" pitchFamily="2" charset="-122"/>
                <a:ea typeface="等线 Light" panose="02010600030101010101" pitchFamily="2" charset="-122"/>
              </a:rPr>
              <a:t>    三相变压器等）结构简单，易于制造，</a:t>
            </a:r>
            <a:endParaRPr lang="en-US" altLang="zh-CN" sz="2000" b="1" dirty="0">
              <a:solidFill>
                <a:srgbClr val="7030A0"/>
              </a:solidFill>
              <a:latin typeface="等线 Light" panose="02010600030101010101" pitchFamily="2" charset="-122"/>
              <a:ea typeface="等线 Light" panose="02010600030101010101" pitchFamily="2" charset="-122"/>
            </a:endParaRPr>
          </a:p>
          <a:p>
            <a:pPr>
              <a:lnSpc>
                <a:spcPct val="120000"/>
              </a:lnSpc>
            </a:pPr>
            <a:r>
              <a:rPr lang="zh-CN" altLang="en-US" sz="2000" b="1" dirty="0">
                <a:solidFill>
                  <a:srgbClr val="7030A0"/>
                </a:solidFill>
                <a:latin typeface="等线 Light" panose="02010600030101010101" pitchFamily="2" charset="-122"/>
                <a:ea typeface="等线 Light" panose="02010600030101010101" pitchFamily="2" charset="-122"/>
              </a:rPr>
              <a:t>    工作可靠。</a:t>
            </a:r>
          </a:p>
        </p:txBody>
      </p:sp>
      <p:sp>
        <p:nvSpPr>
          <p:cNvPr id="2" name="矩形 1"/>
          <p:cNvSpPr/>
          <p:nvPr/>
        </p:nvSpPr>
        <p:spPr>
          <a:xfrm>
            <a:off x="10161950" y="3508239"/>
            <a:ext cx="1881284" cy="646331"/>
          </a:xfrm>
          <a:prstGeom prst="rect">
            <a:avLst/>
          </a:prstGeom>
        </p:spPr>
        <p:txBody>
          <a:bodyPr wrap="square">
            <a:spAutoFit/>
          </a:bodyPr>
          <a:lstStyle/>
          <a:p>
            <a:r>
              <a:rPr lang="zh-CN" altLang="en-US" dirty="0">
                <a:solidFill>
                  <a:srgbClr val="FF0000"/>
                </a:solidFill>
                <a:latin typeface="黑体" panose="02010609060101010101" pitchFamily="49" charset="-122"/>
                <a:ea typeface="黑体" panose="02010609060101010101" pitchFamily="49" charset="-122"/>
              </a:rPr>
              <a:t>日常用电是取自</a:t>
            </a:r>
            <a:endParaRPr lang="en-US" altLang="zh-CN" dirty="0">
              <a:solidFill>
                <a:srgbClr val="FF0000"/>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三相制中的一相。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21" presetClass="entr" presetSubtype="3"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3)">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fltVal val="0"/>
                                          </p:val>
                                        </p:tav>
                                        <p:tav tm="100000">
                                          <p:val>
                                            <p:strVal val="#ppt_w"/>
                                          </p:val>
                                        </p:tav>
                                      </p:tavLst>
                                    </p:anim>
                                    <p:anim calcmode="lin" valueType="num">
                                      <p:cBhvr>
                                        <p:cTn id="30" dur="500" fill="hold"/>
                                        <p:tgtEl>
                                          <p:spTgt spid="2"/>
                                        </p:tgtEl>
                                        <p:attrNameLst>
                                          <p:attrName>ppt_h</p:attrName>
                                        </p:attrNameLst>
                                      </p:cBhvr>
                                      <p:tavLst>
                                        <p:tav tm="0">
                                          <p:val>
                                            <p:fltVal val="0"/>
                                          </p:val>
                                        </p:tav>
                                        <p:tav tm="100000">
                                          <p:val>
                                            <p:strVal val="#ppt_h"/>
                                          </p:val>
                                        </p:tav>
                                      </p:tavLst>
                                    </p:anim>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0-#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slide(fromTop)">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slide(fromTop)">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slide(fromTop)">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lide(fromTop)">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8" grpId="0"/>
      <p:bldP spid="19" grpId="0"/>
      <p:bldP spid="20" grpId="0"/>
      <p:bldP spid="21" grpId="0"/>
      <p:bldP spid="22" grpId="0"/>
      <p:bldP spid="23"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283735" y="6400456"/>
            <a:ext cx="2743200" cy="365125"/>
          </a:xfrm>
        </p:spPr>
        <p:txBody>
          <a:bodyPr/>
          <a:lstStyle/>
          <a:p>
            <a:fld id="{435063AF-4828-4509-A510-9A5FFA849951}" type="slidenum">
              <a:rPr lang="zh-CN" altLang="en-US" sz="1600" smtClean="0"/>
              <a:t>6</a:t>
            </a:fld>
            <a:endParaRPr lang="zh-CN" altLang="en-US" sz="1600" dirty="0"/>
          </a:p>
        </p:txBody>
      </p:sp>
      <p:sp>
        <p:nvSpPr>
          <p:cNvPr id="105" name="文本框 104"/>
          <p:cNvSpPr txBox="1"/>
          <p:nvPr/>
        </p:nvSpPr>
        <p:spPr>
          <a:xfrm>
            <a:off x="4570184" y="44245"/>
            <a:ext cx="2656526"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3-1 </a:t>
            </a:r>
            <a:r>
              <a:rPr lang="zh-CN" altLang="en-US" sz="2800" b="1" u="sng" dirty="0">
                <a:latin typeface="黑体" panose="02010609060101010101" pitchFamily="49" charset="-122"/>
                <a:ea typeface="黑体" panose="02010609060101010101" pitchFamily="49" charset="-122"/>
              </a:rPr>
              <a:t>三相电源 </a:t>
            </a:r>
          </a:p>
        </p:txBody>
      </p:sp>
      <p:sp>
        <p:nvSpPr>
          <p:cNvPr id="106" name="Text Box 3"/>
          <p:cNvSpPr txBox="1">
            <a:spLocks noChangeArrowheads="1"/>
          </p:cNvSpPr>
          <p:nvPr/>
        </p:nvSpPr>
        <p:spPr bwMode="auto">
          <a:xfrm>
            <a:off x="873305" y="591021"/>
            <a:ext cx="45143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latin typeface="+mn-ea"/>
              </a:rPr>
              <a:t>一</a:t>
            </a:r>
            <a:r>
              <a:rPr lang="en-US" altLang="zh-CN" sz="2800" b="1" dirty="0">
                <a:latin typeface="+mn-ea"/>
              </a:rPr>
              <a:t>. </a:t>
            </a:r>
            <a:r>
              <a:rPr lang="zh-CN" altLang="en-US" sz="2800" b="1" dirty="0">
                <a:latin typeface="+mn-ea"/>
              </a:rPr>
              <a:t>三相对称电动势的产生</a:t>
            </a:r>
          </a:p>
        </p:txBody>
      </p:sp>
      <p:grpSp>
        <p:nvGrpSpPr>
          <p:cNvPr id="211" name="组合 210"/>
          <p:cNvGrpSpPr/>
          <p:nvPr/>
        </p:nvGrpSpPr>
        <p:grpSpPr>
          <a:xfrm>
            <a:off x="404359" y="2758416"/>
            <a:ext cx="3363736" cy="3649174"/>
            <a:chOff x="280168" y="2717860"/>
            <a:chExt cx="3536074" cy="3815675"/>
          </a:xfrm>
        </p:grpSpPr>
        <p:grpSp>
          <p:nvGrpSpPr>
            <p:cNvPr id="210" name="组合 209"/>
            <p:cNvGrpSpPr/>
            <p:nvPr/>
          </p:nvGrpSpPr>
          <p:grpSpPr>
            <a:xfrm>
              <a:off x="280168" y="2717860"/>
              <a:ext cx="3536074" cy="3815675"/>
              <a:chOff x="280168" y="2717860"/>
              <a:chExt cx="3536074" cy="3815675"/>
            </a:xfrm>
          </p:grpSpPr>
          <p:pic>
            <p:nvPicPr>
              <p:cNvPr id="206" name="图片 205"/>
              <p:cNvPicPr>
                <a:picLocks noChangeAspect="1"/>
              </p:cNvPicPr>
              <p:nvPr/>
            </p:nvPicPr>
            <p:blipFill>
              <a:blip r:embed="rId2"/>
              <a:stretch>
                <a:fillRect/>
              </a:stretch>
            </p:blipFill>
            <p:spPr>
              <a:xfrm>
                <a:off x="280168" y="2717860"/>
                <a:ext cx="3536074" cy="3815675"/>
              </a:xfrm>
              <a:prstGeom prst="rect">
                <a:avLst/>
              </a:prstGeom>
              <a:ln>
                <a:solidFill>
                  <a:schemeClr val="accent2">
                    <a:lumMod val="75000"/>
                  </a:schemeClr>
                </a:solidFill>
              </a:ln>
            </p:spPr>
          </p:pic>
          <p:sp>
            <p:nvSpPr>
              <p:cNvPr id="91" name="流程图: 汇总连接 90"/>
              <p:cNvSpPr/>
              <p:nvPr/>
            </p:nvSpPr>
            <p:spPr>
              <a:xfrm>
                <a:off x="2767076" y="3858449"/>
                <a:ext cx="196542" cy="194126"/>
              </a:xfrm>
              <a:prstGeom prst="flowChartSummingJunction">
                <a:avLst/>
              </a:prstGeom>
              <a:solidFill>
                <a:srgbClr val="FFCD2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流程图: 汇总连接 91"/>
              <p:cNvSpPr/>
              <p:nvPr/>
            </p:nvSpPr>
            <p:spPr>
              <a:xfrm>
                <a:off x="1017855" y="3830975"/>
                <a:ext cx="196542" cy="194126"/>
              </a:xfrm>
              <a:prstGeom prst="flowChartSummingJunction">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流程图: 或者 197"/>
              <p:cNvSpPr/>
              <p:nvPr/>
            </p:nvSpPr>
            <p:spPr>
              <a:xfrm>
                <a:off x="1935365" y="5128728"/>
                <a:ext cx="198000" cy="198000"/>
              </a:xfrm>
              <a:prstGeom prst="flowChartOr">
                <a:avLst/>
              </a:prstGeom>
              <a:solidFill>
                <a:srgbClr val="FF0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1" name="组合 200"/>
              <p:cNvGrpSpPr/>
              <p:nvPr/>
            </p:nvGrpSpPr>
            <p:grpSpPr>
              <a:xfrm>
                <a:off x="1134547" y="4767422"/>
                <a:ext cx="196542" cy="194126"/>
                <a:chOff x="2921121" y="3879977"/>
                <a:chExt cx="196542" cy="194126"/>
              </a:xfrm>
            </p:grpSpPr>
            <p:sp>
              <p:nvSpPr>
                <p:cNvPr id="199" name="椭圆 198"/>
                <p:cNvSpPr/>
                <p:nvPr/>
              </p:nvSpPr>
              <p:spPr>
                <a:xfrm>
                  <a:off x="2921121" y="3879977"/>
                  <a:ext cx="196542" cy="194126"/>
                </a:xfrm>
                <a:prstGeom prst="ellipse">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2987188" y="3938689"/>
                  <a:ext cx="58963" cy="582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4" name="组合 203"/>
              <p:cNvGrpSpPr/>
              <p:nvPr/>
            </p:nvGrpSpPr>
            <p:grpSpPr>
              <a:xfrm>
                <a:off x="2680154" y="4715344"/>
                <a:ext cx="196542" cy="194126"/>
                <a:chOff x="1031730" y="3860091"/>
                <a:chExt cx="196542" cy="194126"/>
              </a:xfrm>
            </p:grpSpPr>
            <p:sp>
              <p:nvSpPr>
                <p:cNvPr id="202" name="椭圆 201"/>
                <p:cNvSpPr/>
                <p:nvPr/>
              </p:nvSpPr>
              <p:spPr>
                <a:xfrm>
                  <a:off x="1031730" y="3860091"/>
                  <a:ext cx="196542" cy="194126"/>
                </a:xfrm>
                <a:prstGeom prst="ellipse">
                  <a:avLst/>
                </a:prstGeom>
                <a:solidFill>
                  <a:srgbClr val="00B0F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椭圆 202"/>
                <p:cNvSpPr/>
                <p:nvPr/>
              </p:nvSpPr>
              <p:spPr>
                <a:xfrm>
                  <a:off x="1097794" y="3918803"/>
                  <a:ext cx="58963" cy="582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7" name="组合 206"/>
              <p:cNvGrpSpPr/>
              <p:nvPr/>
            </p:nvGrpSpPr>
            <p:grpSpPr>
              <a:xfrm>
                <a:off x="1873683" y="3281363"/>
                <a:ext cx="196542" cy="194126"/>
                <a:chOff x="2921121" y="3879977"/>
                <a:chExt cx="196542" cy="194126"/>
              </a:xfrm>
              <a:solidFill>
                <a:srgbClr val="FF0000"/>
              </a:solidFill>
            </p:grpSpPr>
            <p:sp>
              <p:nvSpPr>
                <p:cNvPr id="208" name="椭圆 207"/>
                <p:cNvSpPr/>
                <p:nvPr/>
              </p:nvSpPr>
              <p:spPr>
                <a:xfrm>
                  <a:off x="2921121" y="3879977"/>
                  <a:ext cx="196542" cy="194126"/>
                </a:xfrm>
                <a:prstGeom prst="ellipse">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椭圆 208"/>
                <p:cNvSpPr/>
                <p:nvPr/>
              </p:nvSpPr>
              <p:spPr>
                <a:xfrm>
                  <a:off x="2987188" y="3938689"/>
                  <a:ext cx="58963" cy="582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8" name="Rectangle 28"/>
            <p:cNvSpPr>
              <a:spLocks noChangeArrowheads="1"/>
            </p:cNvSpPr>
            <p:nvPr/>
          </p:nvSpPr>
          <p:spPr bwMode="auto">
            <a:xfrm>
              <a:off x="847821" y="6064292"/>
              <a:ext cx="2199204" cy="338554"/>
            </a:xfrm>
            <a:prstGeom prst="rect">
              <a:avLst/>
            </a:prstGeom>
            <a:noFill/>
            <a:ln>
              <a:noFill/>
            </a:ln>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Aft>
                  <a:spcPts val="1200"/>
                </a:spcAft>
              </a:pPr>
              <a:r>
                <a:rPr lang="zh-CN" altLang="en-US" sz="1600" b="1" dirty="0">
                  <a:latin typeface="楷体_GB2312" pitchFamily="1" charset="-122"/>
                  <a:ea typeface="楷体_GB2312" pitchFamily="1" charset="-122"/>
                </a:rPr>
                <a:t>三相发电机示意图</a:t>
              </a:r>
            </a:p>
          </p:txBody>
        </p:sp>
      </p:grpSp>
      <p:grpSp>
        <p:nvGrpSpPr>
          <p:cNvPr id="214" name="组合 213"/>
          <p:cNvGrpSpPr/>
          <p:nvPr/>
        </p:nvGrpSpPr>
        <p:grpSpPr>
          <a:xfrm>
            <a:off x="10517715" y="170884"/>
            <a:ext cx="1728790" cy="2473607"/>
            <a:chOff x="9864454" y="1681960"/>
            <a:chExt cx="1728790" cy="2473607"/>
          </a:xfrm>
        </p:grpSpPr>
        <p:grpSp>
          <p:nvGrpSpPr>
            <p:cNvPr id="166" name="Group 57"/>
            <p:cNvGrpSpPr/>
            <p:nvPr/>
          </p:nvGrpSpPr>
          <p:grpSpPr bwMode="auto">
            <a:xfrm>
              <a:off x="9864454" y="1681960"/>
              <a:ext cx="1728790" cy="1949180"/>
              <a:chOff x="0" y="0"/>
              <a:chExt cx="1260" cy="1211"/>
            </a:xfrm>
          </p:grpSpPr>
          <p:sp>
            <p:nvSpPr>
              <p:cNvPr id="174" name="Line 58"/>
              <p:cNvSpPr>
                <a:spLocks noChangeShapeType="1"/>
              </p:cNvSpPr>
              <p:nvPr/>
            </p:nvSpPr>
            <p:spPr bwMode="auto">
              <a:xfrm>
                <a:off x="897" y="245"/>
                <a:ext cx="0" cy="59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5" name="Line 59"/>
              <p:cNvSpPr>
                <a:spLocks noChangeShapeType="1"/>
              </p:cNvSpPr>
              <p:nvPr/>
            </p:nvSpPr>
            <p:spPr bwMode="auto">
              <a:xfrm>
                <a:off x="273" y="245"/>
                <a:ext cx="5" cy="92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6" name="Line 60"/>
              <p:cNvSpPr>
                <a:spLocks noChangeShapeType="1"/>
              </p:cNvSpPr>
              <p:nvPr/>
            </p:nvSpPr>
            <p:spPr bwMode="auto">
              <a:xfrm flipV="1">
                <a:off x="273" y="62"/>
                <a:ext cx="288" cy="18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7" name="Line 61"/>
              <p:cNvSpPr>
                <a:spLocks noChangeShapeType="1"/>
              </p:cNvSpPr>
              <p:nvPr/>
            </p:nvSpPr>
            <p:spPr bwMode="auto">
              <a:xfrm flipH="1" flipV="1">
                <a:off x="561" y="62"/>
                <a:ext cx="336" cy="18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8" name="Line 62"/>
              <p:cNvSpPr>
                <a:spLocks noChangeShapeType="1"/>
              </p:cNvSpPr>
              <p:nvPr/>
            </p:nvSpPr>
            <p:spPr bwMode="auto">
              <a:xfrm>
                <a:off x="322" y="843"/>
                <a:ext cx="287" cy="18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79" name="Line 63"/>
              <p:cNvSpPr>
                <a:spLocks noChangeShapeType="1"/>
              </p:cNvSpPr>
              <p:nvPr/>
            </p:nvSpPr>
            <p:spPr bwMode="auto">
              <a:xfrm flipH="1">
                <a:off x="609" y="843"/>
                <a:ext cx="288" cy="18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0" name="Line 64"/>
              <p:cNvSpPr>
                <a:spLocks noChangeShapeType="1"/>
              </p:cNvSpPr>
              <p:nvPr/>
            </p:nvSpPr>
            <p:spPr bwMode="auto">
              <a:xfrm>
                <a:off x="322" y="268"/>
                <a:ext cx="0" cy="575"/>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1" name="Line 65"/>
              <p:cNvSpPr>
                <a:spLocks noChangeShapeType="1"/>
              </p:cNvSpPr>
              <p:nvPr/>
            </p:nvSpPr>
            <p:spPr bwMode="auto">
              <a:xfrm flipV="1">
                <a:off x="322" y="62"/>
                <a:ext cx="335" cy="207"/>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2" name="Line 66"/>
              <p:cNvSpPr>
                <a:spLocks noChangeShapeType="1"/>
              </p:cNvSpPr>
              <p:nvPr/>
            </p:nvSpPr>
            <p:spPr bwMode="auto">
              <a:xfrm>
                <a:off x="945" y="224"/>
                <a:ext cx="5" cy="94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3" name="Line 67"/>
              <p:cNvSpPr>
                <a:spLocks noChangeShapeType="1"/>
              </p:cNvSpPr>
              <p:nvPr/>
            </p:nvSpPr>
            <p:spPr bwMode="auto">
              <a:xfrm>
                <a:off x="657" y="62"/>
                <a:ext cx="288" cy="165"/>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lstStyle/>
              <a:p>
                <a:endParaRPr lang="zh-CN" altLang="en-US"/>
              </a:p>
            </p:txBody>
          </p:sp>
          <p:sp>
            <p:nvSpPr>
              <p:cNvPr id="184" name="Oval 68"/>
              <p:cNvSpPr>
                <a:spLocks noChangeArrowheads="1"/>
              </p:cNvSpPr>
              <p:nvPr/>
            </p:nvSpPr>
            <p:spPr bwMode="auto">
              <a:xfrm flipH="1">
                <a:off x="264" y="1166"/>
                <a:ext cx="52" cy="45"/>
              </a:xfrm>
              <a:prstGeom prst="ellipse">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5" name="Oval 69"/>
              <p:cNvSpPr>
                <a:spLocks noChangeArrowheads="1"/>
              </p:cNvSpPr>
              <p:nvPr/>
            </p:nvSpPr>
            <p:spPr bwMode="auto">
              <a:xfrm flipH="1">
                <a:off x="935" y="1166"/>
                <a:ext cx="52" cy="45"/>
              </a:xfrm>
              <a:prstGeom prst="ellipse">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6" name="Text Box 70"/>
              <p:cNvSpPr txBox="1">
                <a:spLocks noChangeArrowheads="1"/>
              </p:cNvSpPr>
              <p:nvPr/>
            </p:nvSpPr>
            <p:spPr bwMode="auto">
              <a:xfrm>
                <a:off x="38" y="673"/>
                <a:ext cx="13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b="1">
                  <a:solidFill>
                    <a:srgbClr val="FF0000"/>
                  </a:solidFill>
                </a:endParaRPr>
              </a:p>
            </p:txBody>
          </p:sp>
          <p:sp>
            <p:nvSpPr>
              <p:cNvPr id="187" name="Text Box 71"/>
              <p:cNvSpPr txBox="1">
                <a:spLocks noChangeArrowheads="1"/>
              </p:cNvSpPr>
              <p:nvPr/>
            </p:nvSpPr>
            <p:spPr bwMode="auto">
              <a:xfrm>
                <a:off x="949" y="106"/>
                <a:ext cx="13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b="1">
                  <a:solidFill>
                    <a:srgbClr val="FF0000"/>
                  </a:solidFill>
                </a:endParaRPr>
              </a:p>
            </p:txBody>
          </p:sp>
          <p:sp>
            <p:nvSpPr>
              <p:cNvPr id="188" name="Text Box 72"/>
              <p:cNvSpPr txBox="1">
                <a:spLocks noChangeArrowheads="1"/>
              </p:cNvSpPr>
              <p:nvPr/>
            </p:nvSpPr>
            <p:spPr bwMode="auto">
              <a:xfrm>
                <a:off x="38" y="0"/>
                <a:ext cx="134"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b="1">
                  <a:solidFill>
                    <a:srgbClr val="FF0000"/>
                  </a:solidFill>
                </a:endParaRPr>
              </a:p>
            </p:txBody>
          </p:sp>
          <p:sp>
            <p:nvSpPr>
              <p:cNvPr id="189" name="Text Box 73"/>
              <p:cNvSpPr txBox="1">
                <a:spLocks noChangeArrowheads="1"/>
              </p:cNvSpPr>
              <p:nvPr/>
            </p:nvSpPr>
            <p:spPr bwMode="auto">
              <a:xfrm>
                <a:off x="949" y="537"/>
                <a:ext cx="13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2800" b="1">
                  <a:solidFill>
                    <a:srgbClr val="FF0000"/>
                  </a:solidFill>
                </a:endParaRPr>
              </a:p>
            </p:txBody>
          </p:sp>
          <p:sp>
            <p:nvSpPr>
              <p:cNvPr id="190" name="Text Box 74"/>
              <p:cNvSpPr txBox="1">
                <a:spLocks noChangeArrowheads="1"/>
              </p:cNvSpPr>
              <p:nvPr/>
            </p:nvSpPr>
            <p:spPr bwMode="auto">
              <a:xfrm>
                <a:off x="0" y="345"/>
                <a:ext cx="13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3200" b="1" i="1">
                  <a:solidFill>
                    <a:srgbClr val="FF0000"/>
                  </a:solidFill>
                </a:endParaRPr>
              </a:p>
            </p:txBody>
          </p:sp>
          <p:sp>
            <p:nvSpPr>
              <p:cNvPr id="191" name="Text Box 75"/>
              <p:cNvSpPr txBox="1">
                <a:spLocks noChangeArrowheads="1"/>
              </p:cNvSpPr>
              <p:nvPr/>
            </p:nvSpPr>
            <p:spPr bwMode="auto">
              <a:xfrm>
                <a:off x="951" y="350"/>
                <a:ext cx="30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3200" b="1" i="1">
                  <a:solidFill>
                    <a:srgbClr val="FF0000"/>
                  </a:solidFill>
                </a:endParaRPr>
              </a:p>
            </p:txBody>
          </p:sp>
        </p:grpSp>
        <p:sp>
          <p:nvSpPr>
            <p:cNvPr id="212" name="文本框 211"/>
            <p:cNvSpPr txBox="1"/>
            <p:nvPr/>
          </p:nvSpPr>
          <p:spPr>
            <a:xfrm>
              <a:off x="10132238" y="3755457"/>
              <a:ext cx="1210588" cy="400110"/>
            </a:xfrm>
            <a:prstGeom prst="rect">
              <a:avLst/>
            </a:prstGeom>
            <a:noFill/>
          </p:spPr>
          <p:txBody>
            <a:bodyPr wrap="none" rtlCol="0">
              <a:spAutoFit/>
            </a:bodyPr>
            <a:lstStyle/>
            <a:p>
              <a:r>
                <a:rPr lang="zh-CN" altLang="en-US" sz="2000" b="1" dirty="0">
                  <a:latin typeface="华文仿宋" panose="02010600040101010101" pitchFamily="2" charset="-122"/>
                  <a:ea typeface="华文仿宋" panose="02010600040101010101" pitchFamily="2" charset="-122"/>
                </a:rPr>
                <a:t>单相绕组</a:t>
              </a:r>
            </a:p>
          </p:txBody>
        </p:sp>
      </p:grpSp>
      <p:grpSp>
        <p:nvGrpSpPr>
          <p:cNvPr id="230" name="组合 229"/>
          <p:cNvGrpSpPr/>
          <p:nvPr/>
        </p:nvGrpSpPr>
        <p:grpSpPr>
          <a:xfrm>
            <a:off x="9087934" y="3463348"/>
            <a:ext cx="2915717" cy="2772000"/>
            <a:chOff x="6184314" y="1421925"/>
            <a:chExt cx="3254954" cy="2938844"/>
          </a:xfrm>
        </p:grpSpPr>
        <p:sp>
          <p:nvSpPr>
            <p:cNvPr id="229" name="圆角矩形 228"/>
            <p:cNvSpPr/>
            <p:nvPr/>
          </p:nvSpPr>
          <p:spPr>
            <a:xfrm>
              <a:off x="6184314" y="1421925"/>
              <a:ext cx="3174893" cy="2938844"/>
            </a:xfrm>
            <a:prstGeom prst="roundRect">
              <a:avLst/>
            </a:prstGeom>
            <a:solidFill>
              <a:schemeClr val="accent4">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1" name="Group 4"/>
            <p:cNvGrpSpPr/>
            <p:nvPr/>
          </p:nvGrpSpPr>
          <p:grpSpPr bwMode="auto">
            <a:xfrm>
              <a:off x="6274274" y="1587338"/>
              <a:ext cx="3164994" cy="2279660"/>
              <a:chOff x="243" y="-27"/>
              <a:chExt cx="2080" cy="1600"/>
            </a:xfrm>
          </p:grpSpPr>
          <p:grpSp>
            <p:nvGrpSpPr>
              <p:cNvPr id="112" name="Group 5"/>
              <p:cNvGrpSpPr/>
              <p:nvPr/>
            </p:nvGrpSpPr>
            <p:grpSpPr bwMode="auto">
              <a:xfrm>
                <a:off x="243" y="-27"/>
                <a:ext cx="2080" cy="1600"/>
                <a:chOff x="230" y="-27"/>
                <a:chExt cx="1978" cy="1600"/>
              </a:xfrm>
            </p:grpSpPr>
            <p:sp>
              <p:nvSpPr>
                <p:cNvPr id="116" name="Text Box 6"/>
                <p:cNvSpPr txBox="1">
                  <a:spLocks noChangeArrowheads="1"/>
                </p:cNvSpPr>
                <p:nvPr/>
              </p:nvSpPr>
              <p:spPr bwMode="auto">
                <a:xfrm>
                  <a:off x="271" y="1321"/>
                  <a:ext cx="502" cy="252"/>
                </a:xfrm>
                <a:prstGeom prst="rect">
                  <a:avLst/>
                </a:prstGeom>
                <a:noFill/>
                <a:ln w="9525">
                  <a:noFill/>
                  <a:miter lim="800000"/>
                </a:ln>
                <a:effectLst/>
              </p:spPr>
              <p:txBody>
                <a:bodyPr wrap="none" anchor="ctr">
                  <a:spAutoFit/>
                </a:bodyPr>
                <a:lstStyle/>
                <a:p>
                  <a:pPr>
                    <a:spcBef>
                      <a:spcPct val="50000"/>
                    </a:spcBef>
                    <a:defRPr/>
                  </a:pPr>
                  <a:r>
                    <a:rPr lang="en-US" altLang="zh-CN" sz="1600" b="1" dirty="0">
                      <a:solidFill>
                        <a:schemeClr val="accent2">
                          <a:lumMod val="50000"/>
                        </a:schemeClr>
                      </a:solidFill>
                    </a:rPr>
                    <a:t>[</a:t>
                  </a:r>
                  <a:r>
                    <a:rPr lang="zh-CN" altLang="en-US" sz="1600" b="1" dirty="0">
                      <a:solidFill>
                        <a:schemeClr val="accent2">
                          <a:lumMod val="50000"/>
                        </a:schemeClr>
                      </a:solidFill>
                    </a:rPr>
                    <a:t>末</a:t>
                  </a:r>
                  <a:r>
                    <a:rPr lang="zh-CN" sz="1600" b="1" dirty="0">
                      <a:solidFill>
                        <a:schemeClr val="accent2">
                          <a:lumMod val="50000"/>
                        </a:schemeClr>
                      </a:solidFill>
                    </a:rPr>
                    <a:t>端</a:t>
                  </a:r>
                  <a:r>
                    <a:rPr lang="en-US" altLang="zh-CN" sz="1600" b="1" dirty="0">
                      <a:solidFill>
                        <a:schemeClr val="accent2">
                          <a:lumMod val="50000"/>
                        </a:schemeClr>
                      </a:solidFill>
                    </a:rPr>
                    <a:t>]</a:t>
                  </a:r>
                  <a:endParaRPr lang="zh-CN" altLang="zh-CN" sz="1600" b="1" dirty="0">
                    <a:solidFill>
                      <a:schemeClr val="accent2">
                        <a:lumMod val="50000"/>
                      </a:schemeClr>
                    </a:solidFill>
                  </a:endParaRPr>
                </a:p>
              </p:txBody>
            </p:sp>
            <p:sp>
              <p:nvSpPr>
                <p:cNvPr id="117" name="Text Box 7"/>
                <p:cNvSpPr txBox="1">
                  <a:spLocks noChangeArrowheads="1"/>
                </p:cNvSpPr>
                <p:nvPr/>
              </p:nvSpPr>
              <p:spPr bwMode="auto">
                <a:xfrm>
                  <a:off x="1827" y="343"/>
                  <a:ext cx="1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9900"/>
                      </a:solidFill>
                    </a:rPr>
                    <a:t>+</a:t>
                  </a:r>
                </a:p>
              </p:txBody>
            </p:sp>
            <p:grpSp>
              <p:nvGrpSpPr>
                <p:cNvPr id="118" name="Group 8"/>
                <p:cNvGrpSpPr/>
                <p:nvPr/>
              </p:nvGrpSpPr>
              <p:grpSpPr bwMode="auto">
                <a:xfrm>
                  <a:off x="1296" y="326"/>
                  <a:ext cx="68" cy="918"/>
                  <a:chOff x="0" y="0"/>
                  <a:chExt cx="68" cy="918"/>
                </a:xfrm>
              </p:grpSpPr>
              <p:sp>
                <p:nvSpPr>
                  <p:cNvPr id="154" name="Line 9"/>
                  <p:cNvSpPr>
                    <a:spLocks noChangeShapeType="1"/>
                  </p:cNvSpPr>
                  <p:nvPr/>
                </p:nvSpPr>
                <p:spPr bwMode="auto">
                  <a:xfrm>
                    <a:off x="5" y="690"/>
                    <a:ext cx="0" cy="228"/>
                  </a:xfrm>
                  <a:prstGeom prst="line">
                    <a:avLst/>
                  </a:prstGeom>
                  <a:noFill/>
                  <a:ln w="38100">
                    <a:solidFill>
                      <a:srgbClr val="00B0F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10"/>
                  <p:cNvSpPr>
                    <a:spLocks noChangeShapeType="1"/>
                  </p:cNvSpPr>
                  <p:nvPr/>
                </p:nvSpPr>
                <p:spPr bwMode="auto">
                  <a:xfrm>
                    <a:off x="5" y="0"/>
                    <a:ext cx="0" cy="228"/>
                  </a:xfrm>
                  <a:prstGeom prst="line">
                    <a:avLst/>
                  </a:prstGeom>
                  <a:noFill/>
                  <a:ln w="38100">
                    <a:solidFill>
                      <a:srgbClr val="00B0F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6" name="Group 11"/>
                  <p:cNvGrpSpPr/>
                  <p:nvPr/>
                </p:nvGrpSpPr>
                <p:grpSpPr bwMode="auto">
                  <a:xfrm>
                    <a:off x="0" y="221"/>
                    <a:ext cx="68" cy="474"/>
                    <a:chOff x="0" y="0"/>
                    <a:chExt cx="68" cy="474"/>
                  </a:xfrm>
                </p:grpSpPr>
                <p:sp>
                  <p:nvSpPr>
                    <p:cNvPr id="157" name="Freeform 12"/>
                    <p:cNvSpPr/>
                    <p:nvPr/>
                  </p:nvSpPr>
                  <p:spPr bwMode="auto">
                    <a:xfrm>
                      <a:off x="0" y="114"/>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8" name="Freeform 13"/>
                    <p:cNvSpPr/>
                    <p:nvPr/>
                  </p:nvSpPr>
                  <p:spPr bwMode="auto">
                    <a:xfrm>
                      <a:off x="0" y="234"/>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9" name="Freeform 14"/>
                    <p:cNvSpPr/>
                    <p:nvPr/>
                  </p:nvSpPr>
                  <p:spPr bwMode="auto">
                    <a:xfrm>
                      <a:off x="0" y="354"/>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0" name="Freeform 15"/>
                    <p:cNvSpPr/>
                    <p:nvPr/>
                  </p:nvSpPr>
                  <p:spPr bwMode="auto">
                    <a:xfrm>
                      <a:off x="0" y="0"/>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121" name="Text Box 18"/>
                <p:cNvSpPr txBox="1">
                  <a:spLocks noChangeArrowheads="1"/>
                </p:cNvSpPr>
                <p:nvPr/>
              </p:nvSpPr>
              <p:spPr bwMode="auto">
                <a:xfrm>
                  <a:off x="1824" y="97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b="1"/>
                </a:p>
              </p:txBody>
            </p:sp>
            <p:sp>
              <p:nvSpPr>
                <p:cNvPr id="122" name="Oval 19"/>
                <p:cNvSpPr>
                  <a:spLocks noChangeArrowheads="1"/>
                </p:cNvSpPr>
                <p:nvPr/>
              </p:nvSpPr>
              <p:spPr bwMode="auto">
                <a:xfrm>
                  <a:off x="1275" y="1245"/>
                  <a:ext cx="47" cy="57"/>
                </a:xfrm>
                <a:prstGeom prst="ellipse">
                  <a:avLst/>
                </a:prstGeom>
                <a:noFill/>
                <a:ln w="3810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 name="Oval 20"/>
                <p:cNvSpPr>
                  <a:spLocks noChangeArrowheads="1"/>
                </p:cNvSpPr>
                <p:nvPr/>
              </p:nvSpPr>
              <p:spPr bwMode="auto">
                <a:xfrm>
                  <a:off x="1276" y="267"/>
                  <a:ext cx="47" cy="57"/>
                </a:xfrm>
                <a:prstGeom prst="ellipse">
                  <a:avLst/>
                </a:prstGeom>
                <a:noFill/>
                <a:ln w="38100">
                  <a:solidFill>
                    <a:srgbClr val="00B0F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B0F0"/>
                    </a:solidFill>
                  </a:endParaRPr>
                </a:p>
              </p:txBody>
            </p:sp>
            <p:grpSp>
              <p:nvGrpSpPr>
                <p:cNvPr id="124" name="Group 21"/>
                <p:cNvGrpSpPr/>
                <p:nvPr/>
              </p:nvGrpSpPr>
              <p:grpSpPr bwMode="auto">
                <a:xfrm rot="5400000">
                  <a:off x="417" y="762"/>
                  <a:ext cx="918" cy="68"/>
                  <a:chOff x="0" y="0"/>
                  <a:chExt cx="918" cy="68"/>
                </a:xfrm>
              </p:grpSpPr>
              <p:sp>
                <p:nvSpPr>
                  <p:cNvPr id="148" name="Freeform 22"/>
                  <p:cNvSpPr/>
                  <p:nvPr/>
                </p:nvSpPr>
                <p:spPr bwMode="auto">
                  <a:xfrm rot="-5400000">
                    <a:off x="361" y="-26"/>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49" name="Freeform 23"/>
                  <p:cNvSpPr/>
                  <p:nvPr/>
                </p:nvSpPr>
                <p:spPr bwMode="auto">
                  <a:xfrm rot="-5400000">
                    <a:off x="481" y="-26"/>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50" name="Freeform 24"/>
                  <p:cNvSpPr/>
                  <p:nvPr/>
                </p:nvSpPr>
                <p:spPr bwMode="auto">
                  <a:xfrm rot="-5400000">
                    <a:off x="601" y="-26"/>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FF0000"/>
                      </a:solidFill>
                    </a:endParaRPr>
                  </a:p>
                </p:txBody>
              </p:sp>
              <p:sp>
                <p:nvSpPr>
                  <p:cNvPr id="151" name="Line 25"/>
                  <p:cNvSpPr>
                    <a:spLocks noChangeShapeType="1"/>
                  </p:cNvSpPr>
                  <p:nvPr/>
                </p:nvSpPr>
                <p:spPr bwMode="auto">
                  <a:xfrm rot="-5400000">
                    <a:off x="804" y="-51"/>
                    <a:ext cx="0" cy="22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FF0000"/>
                      </a:solidFill>
                    </a:endParaRPr>
                  </a:p>
                </p:txBody>
              </p:sp>
              <p:sp>
                <p:nvSpPr>
                  <p:cNvPr id="152" name="Line 26"/>
                  <p:cNvSpPr>
                    <a:spLocks noChangeShapeType="1"/>
                  </p:cNvSpPr>
                  <p:nvPr/>
                </p:nvSpPr>
                <p:spPr bwMode="auto">
                  <a:xfrm rot="-5400000">
                    <a:off x="114" y="-51"/>
                    <a:ext cx="0" cy="228"/>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 name="Freeform 27"/>
                  <p:cNvSpPr/>
                  <p:nvPr/>
                </p:nvSpPr>
                <p:spPr bwMode="auto">
                  <a:xfrm rot="-5400000">
                    <a:off x="247" y="-26"/>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25" name="Oval 28"/>
                <p:cNvSpPr>
                  <a:spLocks noChangeArrowheads="1"/>
                </p:cNvSpPr>
                <p:nvPr/>
              </p:nvSpPr>
              <p:spPr bwMode="auto">
                <a:xfrm>
                  <a:off x="817" y="1245"/>
                  <a:ext cx="47" cy="57"/>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a:solidFill>
                      <a:srgbClr val="000000"/>
                    </a:solidFill>
                  </a:endParaRPr>
                </a:p>
              </p:txBody>
            </p:sp>
            <p:sp>
              <p:nvSpPr>
                <p:cNvPr id="126" name="Oval 29"/>
                <p:cNvSpPr>
                  <a:spLocks noChangeArrowheads="1"/>
                </p:cNvSpPr>
                <p:nvPr/>
              </p:nvSpPr>
              <p:spPr bwMode="auto">
                <a:xfrm>
                  <a:off x="817" y="273"/>
                  <a:ext cx="47" cy="57"/>
                </a:xfrm>
                <a:prstGeom prst="ellipse">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b="1">
                    <a:solidFill>
                      <a:srgbClr val="FF0000"/>
                    </a:solidFill>
                  </a:endParaRPr>
                </a:p>
              </p:txBody>
            </p:sp>
            <p:sp>
              <p:nvSpPr>
                <p:cNvPr id="127" name="Text Box 30"/>
                <p:cNvSpPr txBox="1">
                  <a:spLocks noChangeArrowheads="1"/>
                </p:cNvSpPr>
                <p:nvPr/>
              </p:nvSpPr>
              <p:spPr bwMode="auto">
                <a:xfrm>
                  <a:off x="707" y="1277"/>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b="1" dirty="0">
                      <a:solidFill>
                        <a:srgbClr val="FF0000"/>
                      </a:solidFill>
                    </a:rPr>
                    <a:t>U2</a:t>
                  </a:r>
                </a:p>
              </p:txBody>
            </p:sp>
            <p:sp>
              <p:nvSpPr>
                <p:cNvPr id="128" name="Text Box 31"/>
                <p:cNvSpPr txBox="1">
                  <a:spLocks noChangeArrowheads="1"/>
                </p:cNvSpPr>
                <p:nvPr/>
              </p:nvSpPr>
              <p:spPr bwMode="auto">
                <a:xfrm>
                  <a:off x="668" y="0"/>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b="1" dirty="0">
                      <a:solidFill>
                        <a:srgbClr val="FF0000"/>
                      </a:solidFill>
                    </a:rPr>
                    <a:t>U1</a:t>
                  </a:r>
                </a:p>
              </p:txBody>
            </p:sp>
            <p:sp>
              <p:nvSpPr>
                <p:cNvPr id="129" name="Text Box 32"/>
                <p:cNvSpPr txBox="1">
                  <a:spLocks noChangeArrowheads="1"/>
                </p:cNvSpPr>
                <p:nvPr/>
              </p:nvSpPr>
              <p:spPr bwMode="auto">
                <a:xfrm>
                  <a:off x="1128" y="-1"/>
                  <a:ext cx="2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b="1" dirty="0">
                      <a:solidFill>
                        <a:srgbClr val="00B0F0"/>
                      </a:solidFill>
                    </a:rPr>
                    <a:t>V1</a:t>
                  </a:r>
                </a:p>
              </p:txBody>
            </p:sp>
            <p:sp>
              <p:nvSpPr>
                <p:cNvPr id="130" name="Text Box 33"/>
                <p:cNvSpPr txBox="1">
                  <a:spLocks noChangeArrowheads="1"/>
                </p:cNvSpPr>
                <p:nvPr/>
              </p:nvSpPr>
              <p:spPr bwMode="auto">
                <a:xfrm>
                  <a:off x="1103" y="1275"/>
                  <a:ext cx="43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b="1" dirty="0">
                      <a:solidFill>
                        <a:srgbClr val="00B0F0"/>
                      </a:solidFill>
                    </a:rPr>
                    <a:t>V2</a:t>
                  </a:r>
                </a:p>
              </p:txBody>
            </p:sp>
            <p:grpSp>
              <p:nvGrpSpPr>
                <p:cNvPr id="131" name="Group 34"/>
                <p:cNvGrpSpPr/>
                <p:nvPr/>
              </p:nvGrpSpPr>
              <p:grpSpPr bwMode="auto">
                <a:xfrm rot="5400000">
                  <a:off x="1341" y="757"/>
                  <a:ext cx="918" cy="68"/>
                  <a:chOff x="0" y="0"/>
                  <a:chExt cx="918" cy="68"/>
                </a:xfrm>
              </p:grpSpPr>
              <p:sp>
                <p:nvSpPr>
                  <p:cNvPr id="142" name="Freeform 35"/>
                  <p:cNvSpPr/>
                  <p:nvPr/>
                </p:nvSpPr>
                <p:spPr bwMode="auto">
                  <a:xfrm rot="-5400000">
                    <a:off x="361" y="-26"/>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 name="Freeform 36"/>
                  <p:cNvSpPr/>
                  <p:nvPr/>
                </p:nvSpPr>
                <p:spPr bwMode="auto">
                  <a:xfrm rot="-5400000">
                    <a:off x="481" y="-26"/>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4" name="Freeform 37"/>
                  <p:cNvSpPr/>
                  <p:nvPr/>
                </p:nvSpPr>
                <p:spPr bwMode="auto">
                  <a:xfrm rot="-5400000">
                    <a:off x="601" y="-26"/>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5" name="Line 38"/>
                  <p:cNvSpPr>
                    <a:spLocks noChangeShapeType="1"/>
                  </p:cNvSpPr>
                  <p:nvPr/>
                </p:nvSpPr>
                <p:spPr bwMode="auto">
                  <a:xfrm rot="-5400000">
                    <a:off x="804" y="-51"/>
                    <a:ext cx="0" cy="228"/>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6" name="Line 39"/>
                  <p:cNvSpPr>
                    <a:spLocks noChangeShapeType="1"/>
                  </p:cNvSpPr>
                  <p:nvPr/>
                </p:nvSpPr>
                <p:spPr bwMode="auto">
                  <a:xfrm rot="-5400000">
                    <a:off x="114" y="-51"/>
                    <a:ext cx="0" cy="228"/>
                  </a:xfrm>
                  <a:prstGeom prst="line">
                    <a:avLst/>
                  </a:prstGeom>
                  <a:noFill/>
                  <a:ln w="3810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Freeform 40"/>
                  <p:cNvSpPr/>
                  <p:nvPr/>
                </p:nvSpPr>
                <p:spPr bwMode="auto">
                  <a:xfrm rot="-5400000">
                    <a:off x="247" y="-26"/>
                    <a:ext cx="68" cy="120"/>
                  </a:xfrm>
                  <a:custGeom>
                    <a:avLst/>
                    <a:gdLst>
                      <a:gd name="T0" fmla="*/ 0 w 140"/>
                      <a:gd name="T1" fmla="*/ 0 h 198"/>
                      <a:gd name="T2" fmla="*/ 120 w 140"/>
                      <a:gd name="T3" fmla="*/ 60 h 198"/>
                      <a:gd name="T4" fmla="*/ 120 w 140"/>
                      <a:gd name="T5" fmla="*/ 144 h 198"/>
                      <a:gd name="T6" fmla="*/ 0 w 140"/>
                      <a:gd name="T7" fmla="*/ 198 h 198"/>
                      <a:gd name="T8" fmla="*/ 0 60000 65536"/>
                      <a:gd name="T9" fmla="*/ 0 60000 65536"/>
                      <a:gd name="T10" fmla="*/ 0 60000 65536"/>
                      <a:gd name="T11" fmla="*/ 0 60000 65536"/>
                      <a:gd name="T12" fmla="*/ 0 w 140"/>
                      <a:gd name="T13" fmla="*/ 0 h 198"/>
                      <a:gd name="T14" fmla="*/ 140 w 140"/>
                      <a:gd name="T15" fmla="*/ 198 h 198"/>
                    </a:gdLst>
                    <a:ahLst/>
                    <a:cxnLst>
                      <a:cxn ang="T8">
                        <a:pos x="T0" y="T1"/>
                      </a:cxn>
                      <a:cxn ang="T9">
                        <a:pos x="T2" y="T3"/>
                      </a:cxn>
                      <a:cxn ang="T10">
                        <a:pos x="T4" y="T5"/>
                      </a:cxn>
                      <a:cxn ang="T11">
                        <a:pos x="T6" y="T7"/>
                      </a:cxn>
                    </a:cxnLst>
                    <a:rect l="T12" t="T13" r="T14" b="T15"/>
                    <a:pathLst>
                      <a:path w="140" h="198">
                        <a:moveTo>
                          <a:pt x="0" y="0"/>
                        </a:moveTo>
                        <a:cubicBezTo>
                          <a:pt x="50" y="18"/>
                          <a:pt x="100" y="36"/>
                          <a:pt x="120" y="60"/>
                        </a:cubicBezTo>
                        <a:cubicBezTo>
                          <a:pt x="140" y="84"/>
                          <a:pt x="140" y="121"/>
                          <a:pt x="120" y="144"/>
                        </a:cubicBezTo>
                        <a:cubicBezTo>
                          <a:pt x="100" y="167"/>
                          <a:pt x="20" y="189"/>
                          <a:pt x="0" y="198"/>
                        </a:cubicBezTo>
                      </a:path>
                    </a:pathLst>
                  </a:custGeom>
                  <a:noFill/>
                  <a:ln w="38100" cap="flat" cmpd="sng">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32" name="Oval 41"/>
                <p:cNvSpPr>
                  <a:spLocks noChangeArrowheads="1"/>
                </p:cNvSpPr>
                <p:nvPr/>
              </p:nvSpPr>
              <p:spPr bwMode="auto">
                <a:xfrm>
                  <a:off x="1751" y="1251"/>
                  <a:ext cx="47" cy="57"/>
                </a:xfrm>
                <a:prstGeom prst="ellipse">
                  <a:avLst/>
                </a:pr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dirty="0"/>
                </a:p>
              </p:txBody>
            </p:sp>
            <p:sp>
              <p:nvSpPr>
                <p:cNvPr id="133" name="Oval 42"/>
                <p:cNvSpPr>
                  <a:spLocks noChangeArrowheads="1"/>
                </p:cNvSpPr>
                <p:nvPr/>
              </p:nvSpPr>
              <p:spPr bwMode="auto">
                <a:xfrm>
                  <a:off x="1749" y="273"/>
                  <a:ext cx="47" cy="57"/>
                </a:xfrm>
                <a:prstGeom prst="ellipse">
                  <a:avLst/>
                </a:prstGeom>
                <a:noFill/>
                <a:ln w="38100">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a:solidFill>
                      <a:srgbClr val="000000"/>
                    </a:solidFill>
                  </a:endParaRPr>
                </a:p>
              </p:txBody>
            </p:sp>
            <p:sp>
              <p:nvSpPr>
                <p:cNvPr id="134" name="Text Box 43"/>
                <p:cNvSpPr txBox="1">
                  <a:spLocks noChangeArrowheads="1"/>
                </p:cNvSpPr>
                <p:nvPr/>
              </p:nvSpPr>
              <p:spPr bwMode="auto">
                <a:xfrm>
                  <a:off x="1539" y="-27"/>
                  <a:ext cx="451"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b="1" dirty="0">
                      <a:solidFill>
                        <a:srgbClr val="FF9900"/>
                      </a:solidFill>
                    </a:rPr>
                    <a:t>W1</a:t>
                  </a:r>
                </a:p>
              </p:txBody>
            </p:sp>
            <p:sp>
              <p:nvSpPr>
                <p:cNvPr id="135" name="Text Box 44"/>
                <p:cNvSpPr txBox="1">
                  <a:spLocks noChangeArrowheads="1"/>
                </p:cNvSpPr>
                <p:nvPr/>
              </p:nvSpPr>
              <p:spPr bwMode="auto">
                <a:xfrm>
                  <a:off x="1597" y="1276"/>
                  <a:ext cx="3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zh-CN" b="1" dirty="0">
                      <a:solidFill>
                        <a:srgbClr val="FF9900"/>
                      </a:solidFill>
                    </a:rPr>
                    <a:t>W2</a:t>
                  </a:r>
                </a:p>
              </p:txBody>
            </p:sp>
            <p:sp>
              <p:nvSpPr>
                <p:cNvPr id="136" name="Text Box 45"/>
                <p:cNvSpPr txBox="1">
                  <a:spLocks noChangeArrowheads="1"/>
                </p:cNvSpPr>
                <p:nvPr/>
              </p:nvSpPr>
              <p:spPr bwMode="auto">
                <a:xfrm>
                  <a:off x="230" y="43"/>
                  <a:ext cx="502" cy="252"/>
                </a:xfrm>
                <a:prstGeom prst="rect">
                  <a:avLst/>
                </a:prstGeom>
                <a:noFill/>
                <a:ln w="9525">
                  <a:noFill/>
                  <a:miter lim="800000"/>
                </a:ln>
                <a:effectLst/>
              </p:spPr>
              <p:txBody>
                <a:bodyPr wrap="none" anchor="ctr">
                  <a:spAutoFit/>
                </a:bodyPr>
                <a:lstStyle/>
                <a:p>
                  <a:pPr>
                    <a:spcBef>
                      <a:spcPct val="50000"/>
                    </a:spcBef>
                    <a:defRPr/>
                  </a:pPr>
                  <a:r>
                    <a:rPr lang="en-US" altLang="zh-CN" sz="1600" b="1" dirty="0">
                      <a:solidFill>
                        <a:schemeClr val="accent2">
                          <a:lumMod val="50000"/>
                        </a:schemeClr>
                      </a:solidFill>
                    </a:rPr>
                    <a:t>[</a:t>
                  </a:r>
                  <a:r>
                    <a:rPr lang="zh-CN" sz="1600" b="1" dirty="0">
                      <a:solidFill>
                        <a:schemeClr val="accent2">
                          <a:lumMod val="50000"/>
                        </a:schemeClr>
                      </a:solidFill>
                    </a:rPr>
                    <a:t>首端</a:t>
                  </a:r>
                  <a:r>
                    <a:rPr lang="en-US" altLang="zh-CN" sz="1600" b="1" dirty="0">
                      <a:solidFill>
                        <a:schemeClr val="accent2">
                          <a:lumMod val="50000"/>
                        </a:schemeClr>
                      </a:solidFill>
                    </a:rPr>
                    <a:t>]</a:t>
                  </a:r>
                  <a:endParaRPr lang="zh-CN" altLang="zh-CN" sz="1600" b="1" dirty="0">
                    <a:solidFill>
                      <a:schemeClr val="accent2">
                        <a:lumMod val="50000"/>
                      </a:schemeClr>
                    </a:solidFill>
                  </a:endParaRPr>
                </a:p>
              </p:txBody>
            </p:sp>
            <p:sp>
              <p:nvSpPr>
                <p:cNvPr id="137" name="Text Box 46"/>
                <p:cNvSpPr txBox="1">
                  <a:spLocks noChangeArrowheads="1"/>
                </p:cNvSpPr>
                <p:nvPr/>
              </p:nvSpPr>
              <p:spPr bwMode="auto">
                <a:xfrm>
                  <a:off x="912" y="343"/>
                  <a:ext cx="1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0000"/>
                      </a:solidFill>
                    </a:rPr>
                    <a:t>+</a:t>
                  </a:r>
                  <a:endParaRPr lang="zh-CN" altLang="zh-CN" sz="1600" b="1" dirty="0">
                    <a:solidFill>
                      <a:srgbClr val="FF0000"/>
                    </a:solidFill>
                  </a:endParaRPr>
                </a:p>
              </p:txBody>
            </p:sp>
            <p:sp>
              <p:nvSpPr>
                <p:cNvPr id="138" name="Text Box 47"/>
                <p:cNvSpPr txBox="1">
                  <a:spLocks noChangeArrowheads="1"/>
                </p:cNvSpPr>
                <p:nvPr/>
              </p:nvSpPr>
              <p:spPr bwMode="auto">
                <a:xfrm>
                  <a:off x="1395" y="343"/>
                  <a:ext cx="1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00B0F0"/>
                      </a:solidFill>
                    </a:rPr>
                    <a:t>+</a:t>
                  </a:r>
                </a:p>
              </p:txBody>
            </p:sp>
            <p:sp>
              <p:nvSpPr>
                <p:cNvPr id="139" name="Text Box 48"/>
                <p:cNvSpPr txBox="1">
                  <a:spLocks noChangeArrowheads="1"/>
                </p:cNvSpPr>
                <p:nvPr/>
              </p:nvSpPr>
              <p:spPr bwMode="auto">
                <a:xfrm>
                  <a:off x="912" y="836"/>
                  <a:ext cx="1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FF0000"/>
                      </a:solidFill>
                    </a:rPr>
                    <a:t>–</a:t>
                  </a:r>
                </a:p>
              </p:txBody>
            </p:sp>
            <p:sp>
              <p:nvSpPr>
                <p:cNvPr id="140" name="Text Box 49"/>
                <p:cNvSpPr txBox="1">
                  <a:spLocks noChangeArrowheads="1"/>
                </p:cNvSpPr>
                <p:nvPr/>
              </p:nvSpPr>
              <p:spPr bwMode="auto">
                <a:xfrm>
                  <a:off x="1407" y="836"/>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dirty="0">
                      <a:solidFill>
                        <a:srgbClr val="00B0F0"/>
                      </a:solidFill>
                    </a:rPr>
                    <a:t>– </a:t>
                  </a:r>
                </a:p>
              </p:txBody>
            </p:sp>
            <p:sp>
              <p:nvSpPr>
                <p:cNvPr id="141" name="Text Box 50"/>
                <p:cNvSpPr txBox="1">
                  <a:spLocks noChangeArrowheads="1"/>
                </p:cNvSpPr>
                <p:nvPr/>
              </p:nvSpPr>
              <p:spPr bwMode="auto">
                <a:xfrm>
                  <a:off x="1839" y="836"/>
                  <a:ext cx="1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zh-CN" b="1">
                      <a:solidFill>
                        <a:srgbClr val="FF9900"/>
                      </a:solidFill>
                    </a:rPr>
                    <a:t>–</a:t>
                  </a:r>
                  <a:endParaRPr lang="zh-CN" altLang="zh-CN" sz="1600" b="1">
                    <a:solidFill>
                      <a:srgbClr val="FF9900"/>
                    </a:solidFill>
                  </a:endParaRPr>
                </a:p>
              </p:txBody>
            </p:sp>
          </p:grpSp>
          <p:sp>
            <p:nvSpPr>
              <p:cNvPr id="113" name="Rectangle 51"/>
              <p:cNvSpPr>
                <a:spLocks noChangeArrowheads="1"/>
              </p:cNvSpPr>
              <p:nvPr/>
            </p:nvSpPr>
            <p:spPr bwMode="auto">
              <a:xfrm>
                <a:off x="952" y="590"/>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1" dirty="0">
                    <a:solidFill>
                      <a:srgbClr val="FF0000"/>
                    </a:solidFill>
                  </a:rPr>
                  <a:t>e</a:t>
                </a:r>
                <a:r>
                  <a:rPr lang="zh-CN" altLang="zh-CN" b="1" baseline="-25000" dirty="0">
                    <a:solidFill>
                      <a:srgbClr val="FF0000"/>
                    </a:solidFill>
                  </a:rPr>
                  <a:t>1</a:t>
                </a:r>
              </a:p>
            </p:txBody>
          </p:sp>
          <p:sp>
            <p:nvSpPr>
              <p:cNvPr id="114" name="Rectangle 52"/>
              <p:cNvSpPr>
                <a:spLocks noChangeArrowheads="1"/>
              </p:cNvSpPr>
              <p:nvPr/>
            </p:nvSpPr>
            <p:spPr bwMode="auto">
              <a:xfrm>
                <a:off x="1497" y="590"/>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1" dirty="0">
                    <a:solidFill>
                      <a:srgbClr val="00B0F0"/>
                    </a:solidFill>
                  </a:rPr>
                  <a:t>e</a:t>
                </a:r>
                <a:r>
                  <a:rPr lang="zh-CN" altLang="zh-CN" b="1" baseline="-25000" dirty="0">
                    <a:solidFill>
                      <a:srgbClr val="00B0F0"/>
                    </a:solidFill>
                  </a:rPr>
                  <a:t>2</a:t>
                </a:r>
              </a:p>
            </p:txBody>
          </p:sp>
          <p:sp>
            <p:nvSpPr>
              <p:cNvPr id="115" name="Rectangle 53"/>
              <p:cNvSpPr>
                <a:spLocks noChangeArrowheads="1"/>
              </p:cNvSpPr>
              <p:nvPr/>
            </p:nvSpPr>
            <p:spPr bwMode="auto">
              <a:xfrm>
                <a:off x="1905" y="590"/>
                <a:ext cx="2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1" dirty="0">
                    <a:solidFill>
                      <a:srgbClr val="FF9900"/>
                    </a:solidFill>
                  </a:rPr>
                  <a:t>e</a:t>
                </a:r>
                <a:r>
                  <a:rPr lang="zh-CN" altLang="zh-CN" b="1" baseline="-25000" dirty="0">
                    <a:solidFill>
                      <a:srgbClr val="FF9900"/>
                    </a:solidFill>
                  </a:rPr>
                  <a:t>3</a:t>
                </a:r>
              </a:p>
            </p:txBody>
          </p:sp>
        </p:grpSp>
        <p:sp>
          <p:nvSpPr>
            <p:cNvPr id="213" name="文本框 212"/>
            <p:cNvSpPr txBox="1"/>
            <p:nvPr/>
          </p:nvSpPr>
          <p:spPr>
            <a:xfrm>
              <a:off x="7307154" y="3879820"/>
              <a:ext cx="1364975" cy="424192"/>
            </a:xfrm>
            <a:prstGeom prst="rect">
              <a:avLst/>
            </a:prstGeom>
            <a:noFill/>
          </p:spPr>
          <p:txBody>
            <a:bodyPr wrap="square" rtlCol="0">
              <a:spAutoFit/>
            </a:bodyPr>
            <a:lstStyle/>
            <a:p>
              <a:r>
                <a:rPr lang="zh-CN" altLang="en-US" sz="2000" b="1" dirty="0">
                  <a:solidFill>
                    <a:srgbClr val="002060"/>
                  </a:solidFill>
                  <a:latin typeface="仿宋" panose="02010609060101010101" pitchFamily="49" charset="-122"/>
                  <a:ea typeface="仿宋" panose="02010609060101010101" pitchFamily="49" charset="-122"/>
                </a:rPr>
                <a:t>三相绕组</a:t>
              </a:r>
            </a:p>
          </p:txBody>
        </p:sp>
      </p:grpSp>
      <p:sp>
        <p:nvSpPr>
          <p:cNvPr id="216" name="Rectangle 49"/>
          <p:cNvSpPr>
            <a:spLocks noChangeArrowheads="1"/>
          </p:cNvSpPr>
          <p:nvPr/>
        </p:nvSpPr>
        <p:spPr bwMode="auto">
          <a:xfrm>
            <a:off x="4194125" y="3409177"/>
            <a:ext cx="4666943"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sz="2800" dirty="0">
                <a:solidFill>
                  <a:srgbClr val="C00000"/>
                </a:solidFill>
                <a:latin typeface="华文行楷" panose="02010800040101010101" pitchFamily="2" charset="-122"/>
                <a:ea typeface="华文行楷" panose="02010800040101010101" pitchFamily="2" charset="-122"/>
              </a:rPr>
              <a:t>  </a:t>
            </a:r>
            <a:r>
              <a:rPr lang="zh-CN" altLang="en-US" sz="2600" b="1" dirty="0">
                <a:solidFill>
                  <a:srgbClr val="C00000"/>
                </a:solidFill>
                <a:latin typeface="等线" panose="02010600030101010101" charset="-122"/>
                <a:ea typeface="等线" panose="02010600030101010101" charset="-122"/>
              </a:rPr>
              <a:t>当转子以恒速旋转时：</a:t>
            </a:r>
            <a:endParaRPr lang="en-US" altLang="zh-CN" sz="2600" b="1" dirty="0">
              <a:solidFill>
                <a:srgbClr val="C00000"/>
              </a:solidFill>
              <a:latin typeface="等线" panose="02010600030101010101" charset="-122"/>
              <a:ea typeface="等线" panose="02010600030101010101" charset="-122"/>
            </a:endParaRPr>
          </a:p>
          <a:p>
            <a:pPr eaLnBrk="0" hangingPunct="0"/>
            <a:r>
              <a:rPr lang="en-US" altLang="zh-CN" sz="2400" dirty="0">
                <a:solidFill>
                  <a:schemeClr val="accent5">
                    <a:lumMod val="75000"/>
                  </a:schemeClr>
                </a:solidFill>
                <a:latin typeface="楷体" panose="02010609060101010101" pitchFamily="49" charset="-122"/>
                <a:ea typeface="楷体" panose="02010609060101010101" pitchFamily="49" charset="-122"/>
              </a:rPr>
              <a:t>(</a:t>
            </a:r>
            <a:r>
              <a:rPr lang="zh-CN" altLang="en-US" sz="2400" dirty="0">
                <a:solidFill>
                  <a:schemeClr val="accent5">
                    <a:lumMod val="75000"/>
                  </a:schemeClr>
                </a:solidFill>
                <a:latin typeface="楷体" panose="02010609060101010101" pitchFamily="49" charset="-122"/>
                <a:ea typeface="楷体" panose="02010609060101010101" pitchFamily="49" charset="-122"/>
              </a:rPr>
              <a:t>可</a:t>
            </a:r>
            <a:r>
              <a:rPr lang="zh-CN" altLang="zh-CN" sz="2400" dirty="0">
                <a:solidFill>
                  <a:schemeClr val="accent5">
                    <a:lumMod val="75000"/>
                  </a:schemeClr>
                </a:solidFill>
                <a:latin typeface="楷体" panose="02010609060101010101" pitchFamily="49" charset="-122"/>
                <a:ea typeface="楷体" panose="02010609060101010101" pitchFamily="49" charset="-122"/>
              </a:rPr>
              <a:t>由内燃机</a:t>
            </a:r>
            <a:r>
              <a:rPr lang="zh-CN" altLang="en-US" sz="2400" dirty="0">
                <a:solidFill>
                  <a:schemeClr val="accent5">
                    <a:lumMod val="75000"/>
                  </a:schemeClr>
                </a:solidFill>
                <a:latin typeface="楷体" panose="02010609060101010101" pitchFamily="49" charset="-122"/>
                <a:ea typeface="楷体" panose="02010609060101010101" pitchFamily="49" charset="-122"/>
              </a:rPr>
              <a:t>、</a:t>
            </a:r>
            <a:r>
              <a:rPr lang="zh-CN" altLang="zh-CN" sz="2400" dirty="0">
                <a:solidFill>
                  <a:schemeClr val="accent5">
                    <a:lumMod val="75000"/>
                  </a:schemeClr>
                </a:solidFill>
                <a:latin typeface="楷体" panose="02010609060101010101" pitchFamily="49" charset="-122"/>
                <a:ea typeface="楷体" panose="02010609060101010101" pitchFamily="49" charset="-122"/>
              </a:rPr>
              <a:t>气轮机驱动</a:t>
            </a:r>
            <a:r>
              <a:rPr lang="en-US" altLang="zh-CN" sz="2400" dirty="0">
                <a:solidFill>
                  <a:schemeClr val="accent5">
                    <a:lumMod val="75000"/>
                  </a:schemeClr>
                </a:solidFill>
                <a:latin typeface="楷体" panose="02010609060101010101" pitchFamily="49" charset="-122"/>
                <a:ea typeface="楷体" panose="02010609060101010101" pitchFamily="49" charset="-122"/>
              </a:rPr>
              <a:t>)</a:t>
            </a:r>
            <a:endParaRPr lang="en-US" altLang="zh-CN" sz="2800" dirty="0">
              <a:solidFill>
                <a:schemeClr val="accent5">
                  <a:lumMod val="75000"/>
                </a:schemeClr>
              </a:solidFill>
              <a:latin typeface="+mj-ea"/>
              <a:ea typeface="+mj-ea"/>
              <a:cs typeface="Times New Roman" panose="02020603050405020304" pitchFamily="18" charset="0"/>
            </a:endParaRPr>
          </a:p>
          <a:p>
            <a:pPr eaLnBrk="0" hangingPunct="0"/>
            <a:r>
              <a:rPr lang="zh-CN" altLang="en-US" sz="2600" b="1" dirty="0">
                <a:latin typeface="等线" panose="02010600030101010101" charset="-122"/>
                <a:ea typeface="等线" panose="02010600030101010101" charset="-122"/>
                <a:cs typeface="Times New Roman" panose="02020603050405020304" pitchFamily="18" charset="0"/>
              </a:rPr>
              <a:t>       </a:t>
            </a:r>
            <a:r>
              <a:rPr lang="zh-CN" altLang="en-US" sz="2600" b="1" dirty="0">
                <a:solidFill>
                  <a:schemeClr val="accent5">
                    <a:lumMod val="75000"/>
                  </a:schemeClr>
                </a:solidFill>
                <a:latin typeface="等线" panose="02010600030101010101" charset="-122"/>
                <a:ea typeface="等线" panose="02010600030101010101" charset="-122"/>
                <a:cs typeface="Times New Roman" panose="02020603050405020304" pitchFamily="18" charset="0"/>
              </a:rPr>
              <a:t>三相定子绕组依次切割磁力线，感应产生三个频率相同、幅值相同、相位依次相差</a:t>
            </a:r>
            <a:r>
              <a:rPr lang="en-US" altLang="zh-CN" sz="2600" b="1" dirty="0">
                <a:solidFill>
                  <a:schemeClr val="accent5">
                    <a:lumMod val="75000"/>
                  </a:schemeClr>
                </a:solidFill>
                <a:latin typeface="等线" panose="02010600030101010101" charset="-122"/>
                <a:ea typeface="等线" panose="02010600030101010101" charset="-122"/>
                <a:cs typeface="Times New Roman" panose="02020603050405020304" pitchFamily="18" charset="0"/>
              </a:rPr>
              <a:t>120</a:t>
            </a:r>
            <a:r>
              <a:rPr lang="en-US" altLang="zh-CN" sz="2600" b="1" dirty="0">
                <a:solidFill>
                  <a:schemeClr val="accent5">
                    <a:lumMod val="75000"/>
                  </a:schemeClr>
                </a:solidFill>
                <a:latin typeface="等线" panose="02010600030101010101" charset="-122"/>
                <a:ea typeface="等线" panose="02010600030101010101" charset="-122"/>
                <a:cs typeface="Times New Roman" panose="02020603050405020304" pitchFamily="18" charset="0"/>
                <a:sym typeface="Symbol" panose="05050102010706020507" pitchFamily="18" charset="2"/>
              </a:rPr>
              <a:t></a:t>
            </a:r>
            <a:r>
              <a:rPr lang="zh-CN" altLang="en-US" sz="2600" b="1" dirty="0">
                <a:solidFill>
                  <a:schemeClr val="accent5">
                    <a:lumMod val="75000"/>
                  </a:schemeClr>
                </a:solidFill>
                <a:latin typeface="等线" panose="02010600030101010101" charset="-122"/>
                <a:ea typeface="等线" panose="02010600030101010101" charset="-122"/>
                <a:cs typeface="Times New Roman" panose="02020603050405020304" pitchFamily="18" charset="0"/>
              </a:rPr>
              <a:t>的正弦电动势：</a:t>
            </a:r>
            <a:r>
              <a:rPr lang="zh-CN" altLang="zh-CN" sz="2600" b="1" i="1" dirty="0">
                <a:solidFill>
                  <a:srgbClr val="FF0000"/>
                </a:solidFill>
                <a:latin typeface="Times New Roman" panose="02020603050405020304" pitchFamily="18" charset="0"/>
                <a:ea typeface="等线" panose="02010600030101010101" charset="-122"/>
                <a:cs typeface="Times New Roman" panose="02020603050405020304" pitchFamily="18" charset="0"/>
              </a:rPr>
              <a:t>e</a:t>
            </a:r>
            <a:r>
              <a:rPr lang="zh-CN" altLang="zh-CN" sz="2600" b="1" baseline="-25000" dirty="0">
                <a:solidFill>
                  <a:srgbClr val="FF0000"/>
                </a:solidFill>
                <a:latin typeface="Times New Roman" panose="02020603050405020304" pitchFamily="18" charset="0"/>
                <a:ea typeface="等线" panose="02010600030101010101" charset="-122"/>
                <a:cs typeface="Times New Roman" panose="02020603050405020304" pitchFamily="18" charset="0"/>
              </a:rPr>
              <a:t>1</a:t>
            </a:r>
            <a:r>
              <a:rPr lang="zh-CN" altLang="en-US" sz="2600" b="1" baseline="-25000" dirty="0">
                <a:solidFill>
                  <a:srgbClr val="FF0000"/>
                </a:solidFill>
                <a:latin typeface="Times New Roman" panose="02020603050405020304" pitchFamily="18" charset="0"/>
                <a:ea typeface="等线" panose="02010600030101010101" charset="-122"/>
                <a:cs typeface="Times New Roman" panose="02020603050405020304" pitchFamily="18" charset="0"/>
              </a:rPr>
              <a:t>，</a:t>
            </a:r>
            <a:r>
              <a:rPr lang="zh-CN" altLang="zh-CN" sz="2600" b="1" i="1" dirty="0">
                <a:solidFill>
                  <a:srgbClr val="00B0F0"/>
                </a:solidFill>
                <a:latin typeface="Times New Roman" panose="02020603050405020304" pitchFamily="18" charset="0"/>
                <a:ea typeface="等线" panose="02010600030101010101" charset="-122"/>
                <a:cs typeface="Times New Roman" panose="02020603050405020304" pitchFamily="18" charset="0"/>
              </a:rPr>
              <a:t>e</a:t>
            </a:r>
            <a:r>
              <a:rPr lang="zh-CN" altLang="zh-CN" sz="2600" b="1" baseline="-25000" dirty="0">
                <a:solidFill>
                  <a:srgbClr val="00B0F0"/>
                </a:solidFill>
                <a:latin typeface="Times New Roman" panose="02020603050405020304" pitchFamily="18" charset="0"/>
                <a:ea typeface="等线" panose="02010600030101010101" charset="-122"/>
                <a:cs typeface="Times New Roman" panose="02020603050405020304" pitchFamily="18" charset="0"/>
              </a:rPr>
              <a:t>2</a:t>
            </a:r>
            <a:r>
              <a:rPr lang="zh-CN" altLang="en-US" sz="2600" b="1" baseline="-25000" dirty="0">
                <a:solidFill>
                  <a:srgbClr val="00B0F0"/>
                </a:solidFill>
                <a:latin typeface="Times New Roman" panose="02020603050405020304" pitchFamily="18" charset="0"/>
                <a:ea typeface="等线" panose="02010600030101010101" charset="-122"/>
                <a:cs typeface="Times New Roman" panose="02020603050405020304" pitchFamily="18" charset="0"/>
              </a:rPr>
              <a:t>，</a:t>
            </a:r>
            <a:r>
              <a:rPr lang="zh-CN" altLang="zh-CN" sz="2600" b="1" i="1" dirty="0">
                <a:solidFill>
                  <a:srgbClr val="FF9900"/>
                </a:solidFill>
                <a:latin typeface="Times New Roman" panose="02020603050405020304" pitchFamily="18" charset="0"/>
                <a:ea typeface="等线" panose="02010600030101010101" charset="-122"/>
                <a:cs typeface="Times New Roman" panose="02020603050405020304" pitchFamily="18" charset="0"/>
              </a:rPr>
              <a:t>e</a:t>
            </a:r>
            <a:r>
              <a:rPr lang="zh-CN" altLang="zh-CN" sz="2600" b="1" baseline="-25000" dirty="0">
                <a:solidFill>
                  <a:srgbClr val="FF9900"/>
                </a:solidFill>
                <a:latin typeface="Times New Roman" panose="02020603050405020304" pitchFamily="18" charset="0"/>
                <a:ea typeface="等线" panose="02010600030101010101" charset="-122"/>
                <a:cs typeface="Times New Roman" panose="02020603050405020304" pitchFamily="18" charset="0"/>
              </a:rPr>
              <a:t>3</a:t>
            </a:r>
            <a:r>
              <a:rPr kumimoji="1" lang="zh-CN" altLang="en-US" sz="2600" b="1" dirty="0">
                <a:latin typeface="Times New Roman" panose="02020603050405020304" pitchFamily="18" charset="0"/>
                <a:ea typeface="等线" panose="02010600030101010101" charset="-122"/>
                <a:cs typeface="Times New Roman" panose="02020603050405020304" pitchFamily="18" charset="0"/>
              </a:rPr>
              <a:t> </a:t>
            </a:r>
            <a:r>
              <a:rPr lang="en-US" altLang="zh-CN" sz="2600" b="1" dirty="0">
                <a:solidFill>
                  <a:schemeClr val="accent5">
                    <a:lumMod val="75000"/>
                  </a:schemeClr>
                </a:solidFill>
                <a:latin typeface="等线" panose="02010600030101010101" charset="-122"/>
                <a:ea typeface="等线" panose="02010600030101010101" charset="-122"/>
                <a:cs typeface="Times New Roman" panose="02020603050405020304" pitchFamily="18" charset="0"/>
              </a:rPr>
              <a:t>——</a:t>
            </a:r>
            <a:r>
              <a:rPr lang="zh-CN" altLang="en-US" sz="2600" b="1" dirty="0">
                <a:solidFill>
                  <a:schemeClr val="accent5">
                    <a:lumMod val="75000"/>
                  </a:schemeClr>
                </a:solidFill>
                <a:latin typeface="等线" panose="02010600030101010101" charset="-122"/>
                <a:ea typeface="等线" panose="02010600030101010101" charset="-122"/>
                <a:cs typeface="Times New Roman" panose="02020603050405020304" pitchFamily="18" charset="0"/>
              </a:rPr>
              <a:t>称为</a:t>
            </a:r>
            <a:r>
              <a:rPr lang="zh-CN" altLang="en-US" sz="2600" b="1" dirty="0">
                <a:solidFill>
                  <a:srgbClr val="C00000"/>
                </a:solidFill>
                <a:effectLst>
                  <a:outerShdw blurRad="38100" dist="38100" dir="2700000" algn="tl">
                    <a:srgbClr val="000000">
                      <a:alpha val="43137"/>
                    </a:srgbClr>
                  </a:outerShdw>
                </a:effectLst>
                <a:latin typeface="等线" panose="02010600030101010101" charset="-122"/>
                <a:ea typeface="等线" panose="02010600030101010101" charset="-122"/>
                <a:cs typeface="Times New Roman" panose="02020603050405020304" pitchFamily="18" charset="0"/>
              </a:rPr>
              <a:t>三相对称电动势</a:t>
            </a:r>
            <a:r>
              <a:rPr lang="zh-CN" altLang="en-US" sz="2600" b="1" dirty="0">
                <a:latin typeface="等线" panose="02010600030101010101" charset="-122"/>
                <a:ea typeface="等线" panose="02010600030101010101" charset="-122"/>
                <a:cs typeface="Times New Roman" panose="02020603050405020304" pitchFamily="18" charset="0"/>
              </a:rPr>
              <a:t>。  </a:t>
            </a:r>
          </a:p>
        </p:txBody>
      </p:sp>
      <p:sp>
        <p:nvSpPr>
          <p:cNvPr id="224" name="AutoShape 33"/>
          <p:cNvSpPr/>
          <p:nvPr/>
        </p:nvSpPr>
        <p:spPr bwMode="auto">
          <a:xfrm>
            <a:off x="3207543" y="1216617"/>
            <a:ext cx="161663" cy="684213"/>
          </a:xfrm>
          <a:prstGeom prst="leftBrace">
            <a:avLst>
              <a:gd name="adj1" fmla="val 50000"/>
              <a:gd name="adj2" fmla="val 50000"/>
            </a:avLst>
          </a:prstGeom>
          <a:noFill/>
          <a:ln w="38100">
            <a:solidFill>
              <a:srgbClr val="0066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b="1"/>
          </a:p>
        </p:txBody>
      </p:sp>
      <p:sp>
        <p:nvSpPr>
          <p:cNvPr id="225" name="Text Box 34"/>
          <p:cNvSpPr txBox="1">
            <a:spLocks noChangeArrowheads="1"/>
          </p:cNvSpPr>
          <p:nvPr/>
        </p:nvSpPr>
        <p:spPr bwMode="auto">
          <a:xfrm>
            <a:off x="3404772" y="1115017"/>
            <a:ext cx="513926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latin typeface="楷体_GB2312" pitchFamily="1" charset="-122"/>
                <a:ea typeface="楷体_GB2312" pitchFamily="1" charset="-122"/>
              </a:rPr>
              <a:t>铁心 </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硅钢片叠成</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 </a:t>
            </a:r>
            <a:r>
              <a:rPr kumimoji="1" lang="en-US" altLang="zh-CN" sz="2400" b="1" dirty="0">
                <a:solidFill>
                  <a:srgbClr val="0000FF"/>
                </a:solidFill>
                <a:latin typeface="华文琥珀" panose="02010800040101010101" pitchFamily="2" charset="-122"/>
                <a:ea typeface="华文琥珀" panose="02010800040101010101" pitchFamily="2" charset="-122"/>
              </a:rPr>
              <a:t>→</a:t>
            </a:r>
            <a:r>
              <a:rPr kumimoji="1" lang="zh-CN" altLang="en-US" sz="2400" b="1" dirty="0">
                <a:latin typeface="华文楷体" panose="02010600040101010101" pitchFamily="2" charset="-122"/>
                <a:ea typeface="华文楷体" panose="02010600040101010101" pitchFamily="2" charset="-122"/>
              </a:rPr>
              <a:t> </a:t>
            </a:r>
            <a:r>
              <a:rPr kumimoji="1" lang="zh-CN" altLang="en-US" sz="2400" b="1" dirty="0">
                <a:solidFill>
                  <a:srgbClr val="0000FF"/>
                </a:solidFill>
                <a:latin typeface="仿宋" panose="02010609060101010101" pitchFamily="49" charset="-122"/>
                <a:ea typeface="仿宋" panose="02010609060101010101" pitchFamily="49" charset="-122"/>
              </a:rPr>
              <a:t>作为导磁路径</a:t>
            </a:r>
          </a:p>
        </p:txBody>
      </p:sp>
      <p:sp>
        <p:nvSpPr>
          <p:cNvPr id="226" name="Text Box 35"/>
          <p:cNvSpPr txBox="1">
            <a:spLocks noChangeArrowheads="1"/>
          </p:cNvSpPr>
          <p:nvPr/>
        </p:nvSpPr>
        <p:spPr bwMode="auto">
          <a:xfrm>
            <a:off x="3333640" y="1648417"/>
            <a:ext cx="690624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latin typeface="Times New Roman" panose="02020603050405020304" pitchFamily="18" charset="0"/>
                <a:ea typeface="楷体_GB2312" pitchFamily="1" charset="-122"/>
              </a:rPr>
              <a:t>三相绕组</a:t>
            </a:r>
            <a:r>
              <a:rPr kumimoji="1" lang="en-US" altLang="zh-CN" sz="2400" b="1" dirty="0">
                <a:latin typeface="Times New Roman" panose="02020603050405020304" pitchFamily="18" charset="0"/>
                <a:ea typeface="楷体_GB2312" pitchFamily="1" charset="-122"/>
              </a:rPr>
              <a:t>(</a:t>
            </a:r>
            <a:r>
              <a:rPr kumimoji="1" lang="zh-CN" altLang="en-US" sz="2400" b="1" dirty="0">
                <a:latin typeface="华文楷体" panose="02010600040101010101" pitchFamily="2" charset="-122"/>
                <a:ea typeface="华文楷体" panose="02010600040101010101" pitchFamily="2" charset="-122"/>
              </a:rPr>
              <a:t>匝数相同</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空间排列互差</a:t>
            </a:r>
            <a:r>
              <a:rPr kumimoji="1" lang="en-US" altLang="zh-CN" sz="2400" b="1" dirty="0">
                <a:latin typeface="华文楷体" panose="02010600040101010101" pitchFamily="2" charset="-122"/>
                <a:ea typeface="华文楷体" panose="02010600040101010101" pitchFamily="2" charset="-122"/>
              </a:rPr>
              <a:t>120</a:t>
            </a:r>
            <a:r>
              <a:rPr kumimoji="1" lang="en-US" altLang="zh-CN" sz="2400" b="1" baseline="30000" dirty="0">
                <a:latin typeface="华文楷体" panose="02010600040101010101" pitchFamily="2" charset="-122"/>
                <a:ea typeface="华文楷体" panose="02010600040101010101" pitchFamily="2" charset="-122"/>
                <a:sym typeface="Symbol" panose="05050102010706020507" pitchFamily="18" charset="2"/>
              </a:rPr>
              <a:t></a:t>
            </a:r>
            <a:r>
              <a:rPr kumimoji="1" lang="en-US" altLang="zh-CN" sz="2400" b="1" dirty="0">
                <a:latin typeface="Times New Roman" panose="02020603050405020304" pitchFamily="18" charset="0"/>
                <a:ea typeface="楷体_GB2312" pitchFamily="1" charset="-122"/>
              </a:rPr>
              <a:t>)</a:t>
            </a:r>
            <a:r>
              <a:rPr kumimoji="1" lang="zh-CN" altLang="en-US" sz="2400" b="1" dirty="0">
                <a:latin typeface="华文楷体" panose="02010600040101010101" pitchFamily="2" charset="-122"/>
                <a:ea typeface="华文楷体" panose="02010600040101010101" pitchFamily="2" charset="-122"/>
              </a:rPr>
              <a:t> </a:t>
            </a:r>
            <a:r>
              <a:rPr kumimoji="1" lang="en-US" altLang="zh-CN" sz="2400" b="1" dirty="0">
                <a:solidFill>
                  <a:srgbClr val="0000FF"/>
                </a:solidFill>
                <a:latin typeface="华文琥珀" panose="02010800040101010101" pitchFamily="2" charset="-122"/>
                <a:ea typeface="华文琥珀" panose="02010800040101010101" pitchFamily="2" charset="-122"/>
              </a:rPr>
              <a:t>→</a:t>
            </a:r>
            <a:r>
              <a:rPr kumimoji="1" lang="zh-CN" altLang="en-US" sz="2400" b="1" dirty="0">
                <a:latin typeface="华文楷体" panose="02010600040101010101" pitchFamily="2" charset="-122"/>
                <a:ea typeface="华文楷体" panose="02010600040101010101" pitchFamily="2" charset="-122"/>
              </a:rPr>
              <a:t> </a:t>
            </a:r>
            <a:r>
              <a:rPr lang="zh-CN" altLang="zh-CN" sz="2400" b="1" i="1" dirty="0">
                <a:solidFill>
                  <a:srgbClr val="FF0000"/>
                </a:solidFill>
                <a:latin typeface="Times New Roman" panose="02020603050405020304" pitchFamily="18" charset="0"/>
                <a:cs typeface="Times New Roman" panose="02020603050405020304" pitchFamily="18" charset="0"/>
              </a:rPr>
              <a:t>e</a:t>
            </a:r>
            <a:r>
              <a:rPr lang="zh-CN" altLang="zh-CN" sz="2400" b="1" baseline="-25000" dirty="0">
                <a:solidFill>
                  <a:srgbClr val="FF0000"/>
                </a:solidFill>
                <a:latin typeface="Times New Roman" panose="02020603050405020304" pitchFamily="18" charset="0"/>
                <a:cs typeface="Times New Roman" panose="02020603050405020304" pitchFamily="18" charset="0"/>
              </a:rPr>
              <a:t>1</a:t>
            </a:r>
            <a:r>
              <a:rPr lang="zh-CN" altLang="en-US" sz="2400" b="1" baseline="-25000" dirty="0">
                <a:solidFill>
                  <a:srgbClr val="FF0000"/>
                </a:solidFill>
                <a:latin typeface="Times New Roman" panose="02020603050405020304" pitchFamily="18" charset="0"/>
                <a:cs typeface="Times New Roman" panose="02020603050405020304" pitchFamily="18" charset="0"/>
              </a:rPr>
              <a:t>，</a:t>
            </a:r>
            <a:r>
              <a:rPr lang="zh-CN" altLang="zh-CN" sz="2400" b="1" i="1" dirty="0">
                <a:solidFill>
                  <a:srgbClr val="00B0F0"/>
                </a:solidFill>
                <a:latin typeface="Times New Roman" panose="02020603050405020304" pitchFamily="18" charset="0"/>
                <a:cs typeface="Times New Roman" panose="02020603050405020304" pitchFamily="18" charset="0"/>
              </a:rPr>
              <a:t>e</a:t>
            </a:r>
            <a:r>
              <a:rPr lang="zh-CN" altLang="zh-CN" sz="2400" b="1" baseline="-25000" dirty="0">
                <a:solidFill>
                  <a:srgbClr val="00B0F0"/>
                </a:solidFill>
                <a:latin typeface="Times New Roman" panose="02020603050405020304" pitchFamily="18" charset="0"/>
                <a:cs typeface="Times New Roman" panose="02020603050405020304" pitchFamily="18" charset="0"/>
              </a:rPr>
              <a:t>2</a:t>
            </a:r>
            <a:r>
              <a:rPr lang="zh-CN" altLang="en-US" sz="2400" b="1" baseline="-25000" dirty="0">
                <a:solidFill>
                  <a:srgbClr val="00B0F0"/>
                </a:solidFill>
                <a:latin typeface="Times New Roman" panose="02020603050405020304" pitchFamily="18" charset="0"/>
                <a:cs typeface="Times New Roman" panose="02020603050405020304" pitchFamily="18" charset="0"/>
              </a:rPr>
              <a:t>，</a:t>
            </a:r>
            <a:r>
              <a:rPr lang="zh-CN" altLang="zh-CN" sz="2400" b="1" i="1" dirty="0">
                <a:solidFill>
                  <a:srgbClr val="FF9900"/>
                </a:solidFill>
                <a:latin typeface="Times New Roman" panose="02020603050405020304" pitchFamily="18" charset="0"/>
                <a:cs typeface="Times New Roman" panose="02020603050405020304" pitchFamily="18" charset="0"/>
              </a:rPr>
              <a:t>e</a:t>
            </a:r>
            <a:r>
              <a:rPr lang="zh-CN" altLang="zh-CN" sz="2400" b="1" baseline="-25000" dirty="0">
                <a:solidFill>
                  <a:srgbClr val="FF9900"/>
                </a:solidFill>
                <a:latin typeface="Times New Roman" panose="02020603050405020304" pitchFamily="18" charset="0"/>
                <a:cs typeface="Times New Roman" panose="02020603050405020304" pitchFamily="18" charset="0"/>
              </a:rPr>
              <a:t>3</a:t>
            </a:r>
            <a:r>
              <a:rPr kumimoji="1" lang="zh-CN" altLang="en-US" sz="2400" b="1" dirty="0">
                <a:latin typeface="华文楷体" panose="02010600040101010101" pitchFamily="2" charset="-122"/>
                <a:ea typeface="华文楷体" panose="02010600040101010101" pitchFamily="2" charset="-122"/>
              </a:rPr>
              <a:t> </a:t>
            </a:r>
            <a:endParaRPr kumimoji="1" lang="zh-CN" altLang="en-US" sz="2400" b="1" dirty="0">
              <a:latin typeface="Times New Roman" panose="02020603050405020304" pitchFamily="18" charset="0"/>
              <a:ea typeface="楷体_GB2312" pitchFamily="1" charset="-122"/>
            </a:endParaRPr>
          </a:p>
        </p:txBody>
      </p:sp>
      <p:sp>
        <p:nvSpPr>
          <p:cNvPr id="220" name="AutoShape 42"/>
          <p:cNvSpPr/>
          <p:nvPr/>
        </p:nvSpPr>
        <p:spPr bwMode="auto">
          <a:xfrm>
            <a:off x="2153501" y="1588092"/>
            <a:ext cx="287760" cy="639763"/>
          </a:xfrm>
          <a:prstGeom prst="leftBrace">
            <a:avLst>
              <a:gd name="adj1" fmla="val 18867"/>
              <a:gd name="adj2" fmla="val 50000"/>
            </a:avLst>
          </a:prstGeom>
          <a:noFill/>
          <a:ln w="38100">
            <a:solidFill>
              <a:srgbClr val="CC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b="1"/>
          </a:p>
        </p:txBody>
      </p:sp>
      <p:sp>
        <p:nvSpPr>
          <p:cNvPr id="221" name="Text Box 43"/>
          <p:cNvSpPr txBox="1">
            <a:spLocks noChangeArrowheads="1"/>
          </p:cNvSpPr>
          <p:nvPr/>
        </p:nvSpPr>
        <p:spPr bwMode="auto">
          <a:xfrm>
            <a:off x="2462277" y="1375367"/>
            <a:ext cx="80346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latin typeface="Times New Roman" panose="02020603050405020304" pitchFamily="18" charset="0"/>
                <a:ea typeface="楷体_GB2312" pitchFamily="1" charset="-122"/>
              </a:rPr>
              <a:t>定子</a:t>
            </a:r>
          </a:p>
        </p:txBody>
      </p:sp>
      <p:sp>
        <p:nvSpPr>
          <p:cNvPr id="222" name="Text Box 44"/>
          <p:cNvSpPr txBox="1">
            <a:spLocks noChangeArrowheads="1"/>
          </p:cNvSpPr>
          <p:nvPr/>
        </p:nvSpPr>
        <p:spPr bwMode="auto">
          <a:xfrm>
            <a:off x="2415395" y="2167530"/>
            <a:ext cx="8210861"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latin typeface="Times New Roman" panose="02020603050405020304" pitchFamily="18" charset="0"/>
                <a:ea typeface="楷体_GB2312" pitchFamily="1" charset="-122"/>
              </a:rPr>
              <a:t>转子</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硅钢片叠成，装有励磁绕组</a:t>
            </a:r>
            <a:r>
              <a:rPr kumimoji="1" lang="en-US" altLang="zh-CN" sz="2400" b="1" dirty="0">
                <a:latin typeface="华文楷体" panose="02010600040101010101" pitchFamily="2" charset="-122"/>
                <a:ea typeface="华文楷体" panose="02010600040101010101" pitchFamily="2" charset="-122"/>
              </a:rPr>
              <a:t>) </a:t>
            </a:r>
            <a:r>
              <a:rPr kumimoji="1" lang="en-US" altLang="zh-CN" sz="2400" b="1" dirty="0">
                <a:solidFill>
                  <a:srgbClr val="0000FF"/>
                </a:solidFill>
                <a:latin typeface="华文琥珀" panose="02010800040101010101" pitchFamily="2" charset="-122"/>
                <a:ea typeface="华文琥珀" panose="02010800040101010101" pitchFamily="2" charset="-122"/>
              </a:rPr>
              <a:t>→</a:t>
            </a:r>
            <a:r>
              <a:rPr kumimoji="1" lang="zh-CN" altLang="en-US" sz="2400" b="1" dirty="0">
                <a:solidFill>
                  <a:srgbClr val="0000FF"/>
                </a:solidFill>
                <a:latin typeface="仿宋" panose="02010609060101010101" pitchFamily="49" charset="-122"/>
                <a:ea typeface="仿宋" panose="02010609060101010101" pitchFamily="49" charset="-122"/>
              </a:rPr>
              <a:t>定子与转子间形成磁路</a:t>
            </a:r>
          </a:p>
        </p:txBody>
      </p:sp>
      <p:sp>
        <p:nvSpPr>
          <p:cNvPr id="223" name="Rectangle 45"/>
          <p:cNvSpPr>
            <a:spLocks noChangeArrowheads="1"/>
          </p:cNvSpPr>
          <p:nvPr/>
        </p:nvSpPr>
        <p:spPr bwMode="auto">
          <a:xfrm>
            <a:off x="362275" y="1689692"/>
            <a:ext cx="212748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latin typeface="Times New Roman" panose="02020603050405020304" pitchFamily="18" charset="0"/>
                <a:ea typeface="楷体_GB2312" pitchFamily="1" charset="-122"/>
              </a:rPr>
              <a:t>发电机结构</a:t>
            </a:r>
          </a:p>
        </p:txBody>
      </p:sp>
      <p:sp>
        <p:nvSpPr>
          <p:cNvPr id="5" name="椭圆形标注 4"/>
          <p:cNvSpPr/>
          <p:nvPr/>
        </p:nvSpPr>
        <p:spPr>
          <a:xfrm>
            <a:off x="360902" y="2108770"/>
            <a:ext cx="982545" cy="465546"/>
          </a:xfrm>
          <a:prstGeom prst="wedgeEllipseCallout">
            <a:avLst>
              <a:gd name="adj1" fmla="val 91165"/>
              <a:gd name="adj2" fmla="val 195573"/>
            </a:avLst>
          </a:prstGeom>
          <a:solidFill>
            <a:schemeClr val="accent5">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1">
                    <a:lumMod val="50000"/>
                  </a:schemeClr>
                </a:solidFill>
              </a:rPr>
              <a:t>定子</a:t>
            </a:r>
          </a:p>
        </p:txBody>
      </p:sp>
      <p:sp>
        <p:nvSpPr>
          <p:cNvPr id="107" name="椭圆形标注 106"/>
          <p:cNvSpPr/>
          <p:nvPr/>
        </p:nvSpPr>
        <p:spPr>
          <a:xfrm>
            <a:off x="3821122" y="2657101"/>
            <a:ext cx="982545" cy="465546"/>
          </a:xfrm>
          <a:prstGeom prst="wedgeEllipseCallout">
            <a:avLst>
              <a:gd name="adj1" fmla="val -207542"/>
              <a:gd name="adj2" fmla="val 179733"/>
            </a:avLst>
          </a:prstGeom>
          <a:solidFill>
            <a:schemeClr val="accent5">
              <a:lumMod val="20000"/>
              <a:lumOff val="80000"/>
            </a:scheme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FF00FF"/>
                </a:solidFill>
              </a:rPr>
              <a:t>转子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500" fill="hold"/>
                                        <p:tgtEl>
                                          <p:spTgt spid="106"/>
                                        </p:tgtEl>
                                        <p:attrNameLst>
                                          <p:attrName>ppt_x</p:attrName>
                                        </p:attrNameLst>
                                      </p:cBhvr>
                                      <p:tavLst>
                                        <p:tav tm="0">
                                          <p:val>
                                            <p:strVal val="0-#ppt_w/2"/>
                                          </p:val>
                                        </p:tav>
                                        <p:tav tm="100000">
                                          <p:val>
                                            <p:strVal val="#ppt_x"/>
                                          </p:val>
                                        </p:tav>
                                      </p:tavLst>
                                    </p:anim>
                                    <p:anim calcmode="lin" valueType="num">
                                      <p:cBhvr additive="base">
                                        <p:cTn id="8" dur="5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23"/>
                                        </p:tgtEl>
                                        <p:attrNameLst>
                                          <p:attrName>style.visibility</p:attrName>
                                        </p:attrNameLst>
                                      </p:cBhvr>
                                      <p:to>
                                        <p:strVal val="visible"/>
                                      </p:to>
                                    </p:set>
                                    <p:animEffect transition="in" filter="wipe(left)">
                                      <p:cBhvr>
                                        <p:cTn id="13" dur="500"/>
                                        <p:tgtEl>
                                          <p:spTgt spid="22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211"/>
                                        </p:tgtEl>
                                        <p:attrNameLst>
                                          <p:attrName>style.visibility</p:attrName>
                                        </p:attrNameLst>
                                      </p:cBhvr>
                                      <p:to>
                                        <p:strVal val="visible"/>
                                      </p:to>
                                    </p:set>
                                    <p:anim calcmode="lin" valueType="num">
                                      <p:cBhvr>
                                        <p:cTn id="18" dur="500" fill="hold"/>
                                        <p:tgtEl>
                                          <p:spTgt spid="211"/>
                                        </p:tgtEl>
                                        <p:attrNameLst>
                                          <p:attrName>ppt_w</p:attrName>
                                        </p:attrNameLst>
                                      </p:cBhvr>
                                      <p:tavLst>
                                        <p:tav tm="0">
                                          <p:val>
                                            <p:fltVal val="0"/>
                                          </p:val>
                                        </p:tav>
                                        <p:tav tm="100000">
                                          <p:val>
                                            <p:strVal val="#ppt_w"/>
                                          </p:val>
                                        </p:tav>
                                      </p:tavLst>
                                    </p:anim>
                                    <p:anim calcmode="lin" valueType="num">
                                      <p:cBhvr>
                                        <p:cTn id="19" dur="500" fill="hold"/>
                                        <p:tgtEl>
                                          <p:spTgt spid="211"/>
                                        </p:tgtEl>
                                        <p:attrNameLst>
                                          <p:attrName>ppt_h</p:attrName>
                                        </p:attrNameLst>
                                      </p:cBhvr>
                                      <p:tavLst>
                                        <p:tav tm="0">
                                          <p:val>
                                            <p:fltVal val="0"/>
                                          </p:val>
                                        </p:tav>
                                        <p:tav tm="100000">
                                          <p:val>
                                            <p:strVal val="#ppt_h"/>
                                          </p:val>
                                        </p:tav>
                                      </p:tavLst>
                                    </p:anim>
                                    <p:animEffect transition="in" filter="fade">
                                      <p:cBhvr>
                                        <p:cTn id="20" dur="500"/>
                                        <p:tgtEl>
                                          <p:spTgt spid="2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0"/>
                                        </p:tgtEl>
                                        <p:attrNameLst>
                                          <p:attrName>style.visibility</p:attrName>
                                        </p:attrNameLst>
                                      </p:cBhvr>
                                      <p:to>
                                        <p:strVal val="visible"/>
                                      </p:to>
                                    </p:set>
                                    <p:animEffect transition="in" filter="wipe(left)">
                                      <p:cBhvr>
                                        <p:cTn id="25" dur="500"/>
                                        <p:tgtEl>
                                          <p:spTgt spid="2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1"/>
                                        </p:tgtEl>
                                        <p:attrNameLst>
                                          <p:attrName>style.visibility</p:attrName>
                                        </p:attrNameLst>
                                      </p:cBhvr>
                                      <p:to>
                                        <p:strVal val="visible"/>
                                      </p:to>
                                    </p:set>
                                    <p:animEffect transition="in" filter="wipe(left)">
                                      <p:cBhvr>
                                        <p:cTn id="30" dur="500"/>
                                        <p:tgtEl>
                                          <p:spTgt spid="2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4"/>
                                        </p:tgtEl>
                                        <p:attrNameLst>
                                          <p:attrName>style.visibility</p:attrName>
                                        </p:attrNameLst>
                                      </p:cBhvr>
                                      <p:to>
                                        <p:strVal val="visible"/>
                                      </p:to>
                                    </p:set>
                                    <p:animEffect transition="in" filter="wipe(left)">
                                      <p:cBhvr>
                                        <p:cTn id="40" dur="500"/>
                                        <p:tgtEl>
                                          <p:spTgt spid="224"/>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25"/>
                                        </p:tgtEl>
                                        <p:attrNameLst>
                                          <p:attrName>style.visibility</p:attrName>
                                        </p:attrNameLst>
                                      </p:cBhvr>
                                      <p:to>
                                        <p:strVal val="visible"/>
                                      </p:to>
                                    </p:set>
                                    <p:animEffect transition="in" filter="fade">
                                      <p:cBhvr>
                                        <p:cTn id="45" dur="1000"/>
                                        <p:tgtEl>
                                          <p:spTgt spid="225"/>
                                        </p:tgtEl>
                                      </p:cBhvr>
                                    </p:animEffect>
                                    <p:anim calcmode="lin" valueType="num">
                                      <p:cBhvr>
                                        <p:cTn id="46" dur="1000" fill="hold"/>
                                        <p:tgtEl>
                                          <p:spTgt spid="225"/>
                                        </p:tgtEl>
                                        <p:attrNameLst>
                                          <p:attrName>ppt_x</p:attrName>
                                        </p:attrNameLst>
                                      </p:cBhvr>
                                      <p:tavLst>
                                        <p:tav tm="0">
                                          <p:val>
                                            <p:strVal val="#ppt_x"/>
                                          </p:val>
                                        </p:tav>
                                        <p:tav tm="100000">
                                          <p:val>
                                            <p:strVal val="#ppt_x"/>
                                          </p:val>
                                        </p:tav>
                                      </p:tavLst>
                                    </p:anim>
                                    <p:anim calcmode="lin" valueType="num">
                                      <p:cBhvr>
                                        <p:cTn id="47" dur="1000" fill="hold"/>
                                        <p:tgtEl>
                                          <p:spTgt spid="22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26"/>
                                        </p:tgtEl>
                                        <p:attrNameLst>
                                          <p:attrName>style.visibility</p:attrName>
                                        </p:attrNameLst>
                                      </p:cBhvr>
                                      <p:to>
                                        <p:strVal val="visible"/>
                                      </p:to>
                                    </p:set>
                                    <p:animEffect transition="in" filter="fade">
                                      <p:cBhvr>
                                        <p:cTn id="52" dur="1000"/>
                                        <p:tgtEl>
                                          <p:spTgt spid="226"/>
                                        </p:tgtEl>
                                      </p:cBhvr>
                                    </p:animEffect>
                                    <p:anim calcmode="lin" valueType="num">
                                      <p:cBhvr>
                                        <p:cTn id="53" dur="1000" fill="hold"/>
                                        <p:tgtEl>
                                          <p:spTgt spid="226"/>
                                        </p:tgtEl>
                                        <p:attrNameLst>
                                          <p:attrName>ppt_x</p:attrName>
                                        </p:attrNameLst>
                                      </p:cBhvr>
                                      <p:tavLst>
                                        <p:tav tm="0">
                                          <p:val>
                                            <p:strVal val="#ppt_x"/>
                                          </p:val>
                                        </p:tav>
                                        <p:tav tm="100000">
                                          <p:val>
                                            <p:strVal val="#ppt_x"/>
                                          </p:val>
                                        </p:tav>
                                      </p:tavLst>
                                    </p:anim>
                                    <p:anim calcmode="lin" valueType="num">
                                      <p:cBhvr>
                                        <p:cTn id="54" dur="1000" fill="hold"/>
                                        <p:tgtEl>
                                          <p:spTgt spid="22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14"/>
                                        </p:tgtEl>
                                        <p:attrNameLst>
                                          <p:attrName>style.visibility</p:attrName>
                                        </p:attrNameLst>
                                      </p:cBhvr>
                                      <p:to>
                                        <p:strVal val="visible"/>
                                      </p:to>
                                    </p:set>
                                    <p:animEffect transition="in" filter="fade">
                                      <p:cBhvr>
                                        <p:cTn id="59" dur="1000"/>
                                        <p:tgtEl>
                                          <p:spTgt spid="214"/>
                                        </p:tgtEl>
                                      </p:cBhvr>
                                    </p:animEffect>
                                    <p:anim calcmode="lin" valueType="num">
                                      <p:cBhvr>
                                        <p:cTn id="60" dur="1000" fill="hold"/>
                                        <p:tgtEl>
                                          <p:spTgt spid="214"/>
                                        </p:tgtEl>
                                        <p:attrNameLst>
                                          <p:attrName>ppt_x</p:attrName>
                                        </p:attrNameLst>
                                      </p:cBhvr>
                                      <p:tavLst>
                                        <p:tav tm="0">
                                          <p:val>
                                            <p:strVal val="#ppt_x"/>
                                          </p:val>
                                        </p:tav>
                                        <p:tav tm="100000">
                                          <p:val>
                                            <p:strVal val="#ppt_x"/>
                                          </p:val>
                                        </p:tav>
                                      </p:tavLst>
                                    </p:anim>
                                    <p:anim calcmode="lin" valueType="num">
                                      <p:cBhvr>
                                        <p:cTn id="61" dur="1000" fill="hold"/>
                                        <p:tgtEl>
                                          <p:spTgt spid="214"/>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30"/>
                                        </p:tgtEl>
                                        <p:attrNameLst>
                                          <p:attrName>style.visibility</p:attrName>
                                        </p:attrNameLst>
                                      </p:cBhvr>
                                      <p:to>
                                        <p:strVal val="visible"/>
                                      </p:to>
                                    </p:set>
                                    <p:animEffect transition="in" filter="fade">
                                      <p:cBhvr>
                                        <p:cTn id="66" dur="1000"/>
                                        <p:tgtEl>
                                          <p:spTgt spid="230"/>
                                        </p:tgtEl>
                                      </p:cBhvr>
                                    </p:animEffect>
                                    <p:anim calcmode="lin" valueType="num">
                                      <p:cBhvr>
                                        <p:cTn id="67" dur="1000" fill="hold"/>
                                        <p:tgtEl>
                                          <p:spTgt spid="230"/>
                                        </p:tgtEl>
                                        <p:attrNameLst>
                                          <p:attrName>ppt_x</p:attrName>
                                        </p:attrNameLst>
                                      </p:cBhvr>
                                      <p:tavLst>
                                        <p:tav tm="0">
                                          <p:val>
                                            <p:strVal val="#ppt_x"/>
                                          </p:val>
                                        </p:tav>
                                        <p:tav tm="100000">
                                          <p:val>
                                            <p:strVal val="#ppt_x"/>
                                          </p:val>
                                        </p:tav>
                                      </p:tavLst>
                                    </p:anim>
                                    <p:anim calcmode="lin" valueType="num">
                                      <p:cBhvr>
                                        <p:cTn id="68" dur="1000" fill="hold"/>
                                        <p:tgtEl>
                                          <p:spTgt spid="23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22"/>
                                        </p:tgtEl>
                                        <p:attrNameLst>
                                          <p:attrName>style.visibility</p:attrName>
                                        </p:attrNameLst>
                                      </p:cBhvr>
                                      <p:to>
                                        <p:strVal val="visible"/>
                                      </p:to>
                                    </p:set>
                                    <p:animEffect transition="in" filter="wipe(left)">
                                      <p:cBhvr>
                                        <p:cTn id="73" dur="500"/>
                                        <p:tgtEl>
                                          <p:spTgt spid="22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107"/>
                                        </p:tgtEl>
                                        <p:attrNameLst>
                                          <p:attrName>style.visibility</p:attrName>
                                        </p:attrNameLst>
                                      </p:cBhvr>
                                      <p:to>
                                        <p:strVal val="visible"/>
                                      </p:to>
                                    </p:set>
                                    <p:animEffect transition="in" filter="wipe(up)">
                                      <p:cBhvr>
                                        <p:cTn id="78" dur="500"/>
                                        <p:tgtEl>
                                          <p:spTgt spid="10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16"/>
                                        </p:tgtEl>
                                        <p:attrNameLst>
                                          <p:attrName>style.visibility</p:attrName>
                                        </p:attrNameLst>
                                      </p:cBhvr>
                                      <p:to>
                                        <p:strVal val="visible"/>
                                      </p:to>
                                    </p:set>
                                    <p:animEffect transition="in" filter="wipe(left)">
                                      <p:cBhvr>
                                        <p:cTn id="83"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216" grpId="0"/>
      <p:bldP spid="224" grpId="0" animBg="1"/>
      <p:bldP spid="225" grpId="0"/>
      <p:bldP spid="226" grpId="0"/>
      <p:bldP spid="220" grpId="0" animBg="1"/>
      <p:bldP spid="221" grpId="0"/>
      <p:bldP spid="222" grpId="0"/>
      <p:bldP spid="223" grpId="0"/>
      <p:bldP spid="5" grpId="0" animBg="1"/>
      <p:bldP spid="10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35063AF-4828-4509-A510-9A5FFA849951}" type="slidenum">
              <a:rPr lang="zh-CN" altLang="en-US" smtClean="0"/>
              <a:t>7</a:t>
            </a:fld>
            <a:endParaRPr lang="zh-CN" altLang="en-US"/>
          </a:p>
        </p:txBody>
      </p:sp>
      <p:sp>
        <p:nvSpPr>
          <p:cNvPr id="5" name="Text Box 2"/>
          <p:cNvSpPr txBox="1">
            <a:spLocks noChangeArrowheads="1"/>
          </p:cNvSpPr>
          <p:nvPr/>
        </p:nvSpPr>
        <p:spPr bwMode="auto">
          <a:xfrm>
            <a:off x="1270027" y="1104967"/>
            <a:ext cx="83016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800" b="1" dirty="0">
                <a:solidFill>
                  <a:srgbClr val="0070C0"/>
                </a:solidFill>
                <a:ea typeface="等线" panose="02010600030101010101" charset="-122"/>
                <a:cs typeface="Times New Roman" panose="02020603050405020304" pitchFamily="18" charset="0"/>
              </a:rPr>
              <a:t>用</a:t>
            </a:r>
            <a:r>
              <a:rPr lang="zh-CN" altLang="zh-CN" sz="2800" b="1" i="1" dirty="0">
                <a:solidFill>
                  <a:srgbClr val="FF0000"/>
                </a:solidFill>
                <a:ea typeface="等线" panose="02010600030101010101" charset="-122"/>
                <a:cs typeface="Times New Roman" panose="02020603050405020304" pitchFamily="18" charset="0"/>
              </a:rPr>
              <a:t>e</a:t>
            </a:r>
            <a:r>
              <a:rPr lang="zh-CN" altLang="zh-CN" sz="2800" b="1" baseline="-25000" dirty="0">
                <a:solidFill>
                  <a:srgbClr val="FF0000"/>
                </a:solidFill>
                <a:ea typeface="等线" panose="02010600030101010101" charset="-122"/>
                <a:cs typeface="Times New Roman" panose="02020603050405020304" pitchFamily="18" charset="0"/>
              </a:rPr>
              <a:t>1</a:t>
            </a:r>
            <a:r>
              <a:rPr lang="zh-CN" altLang="en-US" sz="2800" b="1" baseline="-25000" dirty="0">
                <a:solidFill>
                  <a:srgbClr val="FF0000"/>
                </a:solidFill>
                <a:ea typeface="等线" panose="02010600030101010101" charset="-122"/>
                <a:cs typeface="Times New Roman" panose="02020603050405020304" pitchFamily="18" charset="0"/>
              </a:rPr>
              <a:t>，</a:t>
            </a:r>
            <a:r>
              <a:rPr lang="zh-CN" altLang="zh-CN" sz="2800" b="1" i="1" dirty="0">
                <a:solidFill>
                  <a:srgbClr val="00B0F0"/>
                </a:solidFill>
                <a:ea typeface="等线" panose="02010600030101010101" charset="-122"/>
                <a:cs typeface="Times New Roman" panose="02020603050405020304" pitchFamily="18" charset="0"/>
              </a:rPr>
              <a:t>e</a:t>
            </a:r>
            <a:r>
              <a:rPr lang="zh-CN" altLang="zh-CN" sz="2800" b="1" baseline="-25000" dirty="0">
                <a:solidFill>
                  <a:srgbClr val="00B0F0"/>
                </a:solidFill>
                <a:ea typeface="等线" panose="02010600030101010101" charset="-122"/>
                <a:cs typeface="Times New Roman" panose="02020603050405020304" pitchFamily="18" charset="0"/>
              </a:rPr>
              <a:t>2</a:t>
            </a:r>
            <a:r>
              <a:rPr lang="zh-CN" altLang="en-US" sz="2800" b="1" baseline="-25000" dirty="0">
                <a:solidFill>
                  <a:srgbClr val="00B0F0"/>
                </a:solidFill>
                <a:ea typeface="等线" panose="02010600030101010101" charset="-122"/>
                <a:cs typeface="Times New Roman" panose="02020603050405020304" pitchFamily="18" charset="0"/>
              </a:rPr>
              <a:t>，</a:t>
            </a:r>
            <a:r>
              <a:rPr lang="zh-CN" altLang="zh-CN" sz="2800" b="1" i="1" dirty="0">
                <a:solidFill>
                  <a:srgbClr val="FF9900"/>
                </a:solidFill>
                <a:ea typeface="等线" panose="02010600030101010101" charset="-122"/>
                <a:cs typeface="Times New Roman" panose="02020603050405020304" pitchFamily="18" charset="0"/>
              </a:rPr>
              <a:t>e</a:t>
            </a:r>
            <a:r>
              <a:rPr lang="zh-CN" altLang="zh-CN" sz="2800" b="1" baseline="-25000" dirty="0">
                <a:solidFill>
                  <a:srgbClr val="FF9900"/>
                </a:solidFill>
                <a:ea typeface="等线" panose="02010600030101010101" charset="-122"/>
                <a:cs typeface="Times New Roman" panose="02020603050405020304" pitchFamily="18" charset="0"/>
              </a:rPr>
              <a:t>3</a:t>
            </a:r>
            <a:r>
              <a:rPr lang="en-US" altLang="zh-CN" sz="2800" b="1" baseline="-25000" dirty="0">
                <a:solidFill>
                  <a:srgbClr val="FF9900"/>
                </a:solidFill>
                <a:ea typeface="等线" panose="02010600030101010101" charset="-122"/>
                <a:cs typeface="Times New Roman" panose="02020603050405020304" pitchFamily="18" charset="0"/>
              </a:rPr>
              <a:t> </a:t>
            </a:r>
            <a:r>
              <a:rPr lang="zh-CN" altLang="en-US" sz="2800" b="1" dirty="0">
                <a:solidFill>
                  <a:srgbClr val="0070C0"/>
                </a:solidFill>
                <a:latin typeface="等线" panose="02010600030101010101" charset="-122"/>
                <a:ea typeface="等线" panose="02010600030101010101" charset="-122"/>
              </a:rPr>
              <a:t>表示</a:t>
            </a:r>
            <a:r>
              <a:rPr lang="zh-CN" altLang="zh-CN" sz="2800" b="1" dirty="0">
                <a:solidFill>
                  <a:srgbClr val="0070C0"/>
                </a:solidFill>
                <a:latin typeface="等线" panose="02010600030101010101" charset="-122"/>
                <a:ea typeface="等线" panose="02010600030101010101" charset="-122"/>
              </a:rPr>
              <a:t>三相绕组中感</a:t>
            </a:r>
            <a:r>
              <a:rPr lang="zh-CN" altLang="en-US" sz="2800" b="1" dirty="0">
                <a:solidFill>
                  <a:srgbClr val="0070C0"/>
                </a:solidFill>
                <a:latin typeface="等线" panose="02010600030101010101" charset="-122"/>
                <a:ea typeface="等线" panose="02010600030101010101" charset="-122"/>
              </a:rPr>
              <a:t>应产生</a:t>
            </a:r>
            <a:r>
              <a:rPr lang="zh-CN" altLang="zh-CN" sz="2800" b="1" dirty="0">
                <a:solidFill>
                  <a:srgbClr val="0070C0"/>
                </a:solidFill>
                <a:latin typeface="等线" panose="02010600030101010101" charset="-122"/>
                <a:ea typeface="等线" panose="02010600030101010101" charset="-122"/>
              </a:rPr>
              <a:t>的电动势瞬时值</a:t>
            </a:r>
            <a:endParaRPr lang="zh-CN" altLang="zh-CN" sz="2800" b="1" baseline="-25000" dirty="0">
              <a:solidFill>
                <a:srgbClr val="0070C0"/>
              </a:solidFill>
              <a:latin typeface="等线" panose="02010600030101010101" charset="-122"/>
              <a:ea typeface="等线" panose="02010600030101010101" charset="-122"/>
            </a:endParaRPr>
          </a:p>
        </p:txBody>
      </p:sp>
      <p:sp>
        <p:nvSpPr>
          <p:cNvPr id="6" name="Text Box 3"/>
          <p:cNvSpPr txBox="1">
            <a:spLocks noChangeArrowheads="1"/>
          </p:cNvSpPr>
          <p:nvPr/>
        </p:nvSpPr>
        <p:spPr bwMode="auto">
          <a:xfrm>
            <a:off x="725165" y="2458462"/>
            <a:ext cx="89819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1）每相绕组的形状，匝数相同，由同一磁极旋转产生</a:t>
            </a:r>
          </a:p>
        </p:txBody>
      </p:sp>
      <p:sp>
        <p:nvSpPr>
          <p:cNvPr id="7" name="Text Box 4"/>
          <p:cNvSpPr txBox="1">
            <a:spLocks noChangeArrowheads="1"/>
          </p:cNvSpPr>
          <p:nvPr/>
        </p:nvSpPr>
        <p:spPr bwMode="auto">
          <a:xfrm>
            <a:off x="1838212" y="2995394"/>
            <a:ext cx="626881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rgbClr val="C00000"/>
                </a:solidFill>
              </a:rPr>
              <a:t>三相电动势有效值相等： </a:t>
            </a:r>
            <a:r>
              <a:rPr lang="zh-CN" altLang="zh-CN" sz="2800" b="1" i="1" dirty="0">
                <a:solidFill>
                  <a:srgbClr val="C00000"/>
                </a:solidFill>
              </a:rPr>
              <a:t>E</a:t>
            </a:r>
            <a:r>
              <a:rPr lang="zh-CN" altLang="zh-CN" sz="2800" b="1" baseline="-25000" dirty="0">
                <a:solidFill>
                  <a:srgbClr val="C00000"/>
                </a:solidFill>
              </a:rPr>
              <a:t>1</a:t>
            </a:r>
            <a:r>
              <a:rPr lang="zh-CN" altLang="zh-CN" sz="2800" b="1" i="1" dirty="0">
                <a:solidFill>
                  <a:srgbClr val="C00000"/>
                </a:solidFill>
              </a:rPr>
              <a:t>=E</a:t>
            </a:r>
            <a:r>
              <a:rPr lang="zh-CN" altLang="zh-CN" sz="2800" b="1" baseline="-25000" dirty="0">
                <a:solidFill>
                  <a:srgbClr val="C00000"/>
                </a:solidFill>
              </a:rPr>
              <a:t>2</a:t>
            </a:r>
            <a:r>
              <a:rPr lang="zh-CN" altLang="zh-CN" sz="2800" b="1" i="1" dirty="0">
                <a:solidFill>
                  <a:srgbClr val="C00000"/>
                </a:solidFill>
              </a:rPr>
              <a:t>=E</a:t>
            </a:r>
            <a:r>
              <a:rPr lang="zh-CN" altLang="zh-CN" sz="2800" b="1" baseline="-25000" dirty="0">
                <a:solidFill>
                  <a:srgbClr val="C00000"/>
                </a:solidFill>
              </a:rPr>
              <a:t>3</a:t>
            </a:r>
            <a:endParaRPr lang="en-US" altLang="zh-CN" sz="2800" b="1" i="1" dirty="0">
              <a:solidFill>
                <a:srgbClr val="C00000"/>
              </a:solidFill>
            </a:endParaRPr>
          </a:p>
          <a:p>
            <a:pPr>
              <a:spcBef>
                <a:spcPct val="0"/>
              </a:spcBef>
              <a:buNone/>
            </a:pPr>
            <a:r>
              <a:rPr lang="zh-CN" altLang="en-US" sz="2800" b="1" dirty="0">
                <a:solidFill>
                  <a:srgbClr val="C00000"/>
                </a:solidFill>
              </a:rPr>
              <a:t>三相电动势最大值相等： </a:t>
            </a:r>
            <a:r>
              <a:rPr lang="zh-CN" altLang="zh-CN" sz="2800" b="1" i="1" dirty="0">
                <a:solidFill>
                  <a:srgbClr val="C00000"/>
                </a:solidFill>
              </a:rPr>
              <a:t>E</a:t>
            </a:r>
            <a:r>
              <a:rPr lang="zh-CN" altLang="zh-CN" sz="2800" b="1" baseline="-25000" dirty="0">
                <a:solidFill>
                  <a:srgbClr val="C00000"/>
                </a:solidFill>
              </a:rPr>
              <a:t>1m</a:t>
            </a:r>
            <a:r>
              <a:rPr lang="zh-CN" altLang="zh-CN" sz="2800" b="1" i="1" dirty="0">
                <a:solidFill>
                  <a:srgbClr val="C00000"/>
                </a:solidFill>
              </a:rPr>
              <a:t>=E</a:t>
            </a:r>
            <a:r>
              <a:rPr lang="zh-CN" altLang="zh-CN" sz="2800" b="1" baseline="-25000" dirty="0">
                <a:solidFill>
                  <a:srgbClr val="C00000"/>
                </a:solidFill>
              </a:rPr>
              <a:t>2m</a:t>
            </a:r>
            <a:r>
              <a:rPr lang="zh-CN" altLang="zh-CN" sz="2800" b="1" i="1" dirty="0">
                <a:solidFill>
                  <a:srgbClr val="C00000"/>
                </a:solidFill>
              </a:rPr>
              <a:t>=E</a:t>
            </a:r>
            <a:r>
              <a:rPr lang="zh-CN" altLang="zh-CN" sz="2800" b="1" baseline="-25000" dirty="0">
                <a:solidFill>
                  <a:srgbClr val="C00000"/>
                </a:solidFill>
              </a:rPr>
              <a:t>3m</a:t>
            </a:r>
          </a:p>
        </p:txBody>
      </p:sp>
      <p:sp>
        <p:nvSpPr>
          <p:cNvPr id="8" name="Text Box 5"/>
          <p:cNvSpPr txBox="1">
            <a:spLocks noChangeArrowheads="1"/>
          </p:cNvSpPr>
          <p:nvPr/>
        </p:nvSpPr>
        <p:spPr bwMode="auto">
          <a:xfrm>
            <a:off x="725165" y="3985188"/>
            <a:ext cx="63177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三相绕组以同一速度切割磁力线</a:t>
            </a:r>
          </a:p>
        </p:txBody>
      </p:sp>
      <p:sp>
        <p:nvSpPr>
          <p:cNvPr id="9" name="Text Box 6"/>
          <p:cNvSpPr txBox="1">
            <a:spLocks noChangeArrowheads="1"/>
          </p:cNvSpPr>
          <p:nvPr/>
        </p:nvSpPr>
        <p:spPr bwMode="auto">
          <a:xfrm>
            <a:off x="1113563" y="4561208"/>
            <a:ext cx="8250111"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dirty="0">
                <a:solidFill>
                  <a:srgbClr val="C00000"/>
                </a:solidFill>
              </a:rPr>
              <a:t>       三相电动势频率相等：  </a:t>
            </a:r>
            <a:r>
              <a:rPr lang="zh-CN" altLang="en-US" sz="2800" b="1" i="1" dirty="0">
                <a:solidFill>
                  <a:srgbClr val="C00000"/>
                </a:solidFill>
              </a:rPr>
              <a:t>f =np</a:t>
            </a:r>
            <a:r>
              <a:rPr lang="zh-CN" altLang="en-US" sz="2800" b="1" dirty="0">
                <a:solidFill>
                  <a:srgbClr val="C00000"/>
                </a:solidFill>
              </a:rPr>
              <a:t>/60  </a:t>
            </a:r>
          </a:p>
          <a:p>
            <a:pPr eaLnBrk="1" hangingPunct="1">
              <a:spcBef>
                <a:spcPts val="600"/>
              </a:spcBef>
              <a:buFontTx/>
              <a:buNone/>
            </a:pPr>
            <a:r>
              <a:rPr lang="en-US" altLang="zh-CN" sz="2400" b="1" dirty="0">
                <a:solidFill>
                  <a:schemeClr val="accent5">
                    <a:lumMod val="75000"/>
                  </a:schemeClr>
                </a:solidFill>
                <a:latin typeface="仿宋" panose="02010609060101010101" pitchFamily="49" charset="-122"/>
                <a:ea typeface="仿宋" panose="02010609060101010101" pitchFamily="49" charset="-122"/>
              </a:rPr>
              <a:t> ——</a:t>
            </a:r>
            <a:r>
              <a:rPr lang="zh-CN" altLang="en-US" sz="2400" b="1" i="1" dirty="0">
                <a:solidFill>
                  <a:schemeClr val="accent5">
                    <a:lumMod val="75000"/>
                  </a:schemeClr>
                </a:solidFill>
                <a:ea typeface="仿宋" panose="02010609060101010101" pitchFamily="49" charset="-122"/>
                <a:cs typeface="Times New Roman" panose="02020603050405020304" pitchFamily="18" charset="0"/>
              </a:rPr>
              <a:t>n</a:t>
            </a:r>
            <a:r>
              <a:rPr lang="zh-CN" altLang="en-US" sz="2400" b="1" dirty="0">
                <a:solidFill>
                  <a:schemeClr val="accent5">
                    <a:lumMod val="75000"/>
                  </a:schemeClr>
                </a:solidFill>
                <a:ea typeface="仿宋" panose="02010609060101010101" pitchFamily="49" charset="-122"/>
                <a:cs typeface="Times New Roman" panose="02020603050405020304" pitchFamily="18" charset="0"/>
              </a:rPr>
              <a:t>为转子旋转速度,单位 r/min, </a:t>
            </a:r>
            <a:r>
              <a:rPr lang="zh-CN" altLang="en-US" sz="2400" b="1" i="1" dirty="0">
                <a:solidFill>
                  <a:schemeClr val="accent5">
                    <a:lumMod val="75000"/>
                  </a:schemeClr>
                </a:solidFill>
                <a:ea typeface="仿宋" panose="02010609060101010101" pitchFamily="49" charset="-122"/>
                <a:cs typeface="Times New Roman" panose="02020603050405020304" pitchFamily="18" charset="0"/>
              </a:rPr>
              <a:t>p</a:t>
            </a:r>
            <a:r>
              <a:rPr lang="zh-CN" altLang="en-US" sz="2400" b="1" dirty="0">
                <a:solidFill>
                  <a:schemeClr val="accent5">
                    <a:lumMod val="75000"/>
                  </a:schemeClr>
                </a:solidFill>
                <a:ea typeface="仿宋" panose="02010609060101010101" pitchFamily="49" charset="-122"/>
                <a:cs typeface="Times New Roman" panose="02020603050405020304" pitchFamily="18" charset="0"/>
              </a:rPr>
              <a:t>为磁极对数</a:t>
            </a:r>
            <a:r>
              <a:rPr lang="en-US" altLang="zh-CN" sz="2400" b="1" dirty="0">
                <a:solidFill>
                  <a:schemeClr val="accent5">
                    <a:lumMod val="75000"/>
                  </a:schemeClr>
                </a:solidFill>
                <a:ea typeface="仿宋" panose="02010609060101010101" pitchFamily="49" charset="-122"/>
                <a:cs typeface="Times New Roman" panose="02020603050405020304" pitchFamily="18" charset="0"/>
              </a:rPr>
              <a:t>(</a:t>
            </a:r>
            <a:r>
              <a:rPr lang="zh-CN" altLang="en-US" sz="2400" b="1" dirty="0">
                <a:solidFill>
                  <a:schemeClr val="accent5">
                    <a:lumMod val="75000"/>
                  </a:schemeClr>
                </a:solidFill>
                <a:ea typeface="仿宋" panose="02010609060101010101" pitchFamily="49" charset="-122"/>
                <a:cs typeface="Times New Roman" panose="02020603050405020304" pitchFamily="18" charset="0"/>
              </a:rPr>
              <a:t>右图中</a:t>
            </a:r>
            <a:r>
              <a:rPr lang="zh-CN" altLang="en-US" sz="2400" b="1" i="1" dirty="0">
                <a:solidFill>
                  <a:schemeClr val="accent5">
                    <a:lumMod val="75000"/>
                  </a:schemeClr>
                </a:solidFill>
                <a:ea typeface="仿宋" panose="02010609060101010101" pitchFamily="49" charset="-122"/>
                <a:cs typeface="Times New Roman" panose="02020603050405020304" pitchFamily="18" charset="0"/>
              </a:rPr>
              <a:t>p</a:t>
            </a:r>
            <a:r>
              <a:rPr lang="zh-CN" altLang="en-US" sz="2400" b="1" dirty="0">
                <a:solidFill>
                  <a:schemeClr val="accent5">
                    <a:lumMod val="75000"/>
                  </a:schemeClr>
                </a:solidFill>
                <a:ea typeface="仿宋" panose="02010609060101010101" pitchFamily="49" charset="-122"/>
                <a:cs typeface="Times New Roman" panose="02020603050405020304" pitchFamily="18" charset="0"/>
              </a:rPr>
              <a:t>=1</a:t>
            </a:r>
            <a:r>
              <a:rPr lang="en-US" altLang="zh-CN" sz="2400" b="1" dirty="0">
                <a:solidFill>
                  <a:schemeClr val="accent5">
                    <a:lumMod val="75000"/>
                  </a:schemeClr>
                </a:solidFill>
                <a:ea typeface="仿宋" panose="02010609060101010101" pitchFamily="49" charset="-122"/>
                <a:cs typeface="Times New Roman" panose="02020603050405020304" pitchFamily="18" charset="0"/>
              </a:rPr>
              <a:t>)</a:t>
            </a:r>
            <a:endParaRPr lang="zh-CN" altLang="en-US" sz="2400" b="1" dirty="0">
              <a:solidFill>
                <a:schemeClr val="accent5">
                  <a:lumMod val="75000"/>
                </a:schemeClr>
              </a:solidFill>
              <a:ea typeface="仿宋" panose="02010609060101010101" pitchFamily="49" charset="-122"/>
              <a:cs typeface="Times New Roman" panose="02020603050405020304" pitchFamily="18" charset="0"/>
            </a:endParaRPr>
          </a:p>
        </p:txBody>
      </p:sp>
      <p:sp>
        <p:nvSpPr>
          <p:cNvPr id="10" name="Text Box 7"/>
          <p:cNvSpPr txBox="1">
            <a:spLocks noChangeArrowheads="1"/>
          </p:cNvSpPr>
          <p:nvPr/>
        </p:nvSpPr>
        <p:spPr bwMode="auto">
          <a:xfrm>
            <a:off x="725165" y="5503639"/>
            <a:ext cx="6522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a:t>
            </a:r>
            <a:r>
              <a:rPr lang="zh-CN" altLang="zh-CN" sz="2800" dirty="0">
                <a:latin typeface="黑体" panose="02010609060101010101" pitchFamily="49" charset="-122"/>
                <a:ea typeface="黑体" panose="02010609060101010101" pitchFamily="49" charset="-122"/>
              </a:rPr>
              <a:t>三相绕组在空间存在120°相位差</a:t>
            </a:r>
          </a:p>
        </p:txBody>
      </p:sp>
      <p:sp>
        <p:nvSpPr>
          <p:cNvPr id="11" name="Text Box 8"/>
          <p:cNvSpPr txBox="1">
            <a:spLocks noChangeArrowheads="1"/>
          </p:cNvSpPr>
          <p:nvPr/>
        </p:nvSpPr>
        <p:spPr bwMode="auto">
          <a:xfrm>
            <a:off x="1902817" y="6087934"/>
            <a:ext cx="46891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zh-CN" sz="2800" b="1" dirty="0">
                <a:solidFill>
                  <a:srgbClr val="C00000"/>
                </a:solidFill>
              </a:rPr>
              <a:t>三个电动势</a:t>
            </a:r>
            <a:r>
              <a:rPr lang="zh-CN" altLang="en-US" sz="2800" b="1" dirty="0">
                <a:solidFill>
                  <a:srgbClr val="C00000"/>
                </a:solidFill>
              </a:rPr>
              <a:t>的相位互差</a:t>
            </a:r>
            <a:r>
              <a:rPr lang="zh-CN" altLang="zh-CN" sz="2800" dirty="0">
                <a:solidFill>
                  <a:srgbClr val="C00000"/>
                </a:solidFill>
                <a:latin typeface="黑体" panose="02010609060101010101" pitchFamily="49" charset="-122"/>
                <a:ea typeface="黑体" panose="02010609060101010101" pitchFamily="49" charset="-122"/>
              </a:rPr>
              <a:t>120°</a:t>
            </a:r>
            <a:endParaRPr lang="zh-CN" altLang="zh-CN" sz="2800" dirty="0">
              <a:solidFill>
                <a:srgbClr val="C00000"/>
              </a:solidFill>
            </a:endParaRPr>
          </a:p>
        </p:txBody>
      </p:sp>
      <p:sp>
        <p:nvSpPr>
          <p:cNvPr id="14" name="Rectangle 11"/>
          <p:cNvSpPr>
            <a:spLocks noChangeArrowheads="1"/>
          </p:cNvSpPr>
          <p:nvPr/>
        </p:nvSpPr>
        <p:spPr bwMode="auto">
          <a:xfrm>
            <a:off x="996874" y="1724153"/>
            <a:ext cx="9198352" cy="609398"/>
          </a:xfrm>
          <a:prstGeom prst="rect">
            <a:avLst/>
          </a:prstGeom>
          <a:solidFill>
            <a:schemeClr val="accent4">
              <a:lumMod val="20000"/>
              <a:lumOff val="80000"/>
            </a:schemeClr>
          </a:solidFill>
          <a:ln w="28575">
            <a:solidFill>
              <a:srgbClr val="C00000"/>
            </a:solidFill>
            <a:miter lim="800000"/>
          </a:ln>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None/>
            </a:pPr>
            <a:r>
              <a:rPr lang="zh-CN" altLang="zh-CN" sz="2800" b="1" dirty="0">
                <a:solidFill>
                  <a:schemeClr val="accent5">
                    <a:lumMod val="75000"/>
                  </a:schemeClr>
                </a:solidFill>
                <a:latin typeface="等线" panose="02010600030101010101" charset="-122"/>
                <a:ea typeface="等线" panose="02010600030101010101" charset="-122"/>
              </a:rPr>
              <a:t>三相电动势的特点</a:t>
            </a:r>
            <a:r>
              <a:rPr lang="zh-CN" altLang="en-US" sz="2800" b="1" dirty="0">
                <a:solidFill>
                  <a:schemeClr val="accent5">
                    <a:lumMod val="75000"/>
                  </a:schemeClr>
                </a:solidFill>
                <a:latin typeface="等线" panose="02010600030101010101" charset="-122"/>
                <a:ea typeface="等线" panose="02010600030101010101" charset="-122"/>
              </a:rPr>
              <a:t>：</a:t>
            </a:r>
            <a:r>
              <a:rPr lang="zh-CN" altLang="zh-CN" sz="2800" b="1" dirty="0">
                <a:solidFill>
                  <a:srgbClr val="C00000"/>
                </a:solidFill>
                <a:latin typeface="等线" panose="02010600030101010101" charset="-122"/>
                <a:ea typeface="等线" panose="02010600030101010101" charset="-122"/>
              </a:rPr>
              <a:t>大小相等，频率相同，相位互差120º</a:t>
            </a:r>
          </a:p>
        </p:txBody>
      </p:sp>
      <p:sp>
        <p:nvSpPr>
          <p:cNvPr id="16" name="文本框 15"/>
          <p:cNvSpPr txBox="1"/>
          <p:nvPr/>
        </p:nvSpPr>
        <p:spPr>
          <a:xfrm>
            <a:off x="4570184" y="44245"/>
            <a:ext cx="2656526"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3-1 </a:t>
            </a:r>
            <a:r>
              <a:rPr lang="zh-CN" altLang="en-US" sz="2800" b="1" u="sng" dirty="0">
                <a:latin typeface="黑体" panose="02010609060101010101" pitchFamily="49" charset="-122"/>
                <a:ea typeface="黑体" panose="02010609060101010101" pitchFamily="49" charset="-122"/>
              </a:rPr>
              <a:t>三相电源 </a:t>
            </a:r>
          </a:p>
        </p:txBody>
      </p:sp>
      <p:sp>
        <p:nvSpPr>
          <p:cNvPr id="18" name="Text Box 3"/>
          <p:cNvSpPr txBox="1">
            <a:spLocks noChangeArrowheads="1"/>
          </p:cNvSpPr>
          <p:nvPr/>
        </p:nvSpPr>
        <p:spPr bwMode="auto">
          <a:xfrm>
            <a:off x="996874" y="606393"/>
            <a:ext cx="5596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latin typeface="+mn-ea"/>
              </a:rPr>
              <a:t>二</a:t>
            </a:r>
            <a:r>
              <a:rPr lang="en-US" altLang="zh-CN" sz="2800" b="1" dirty="0">
                <a:latin typeface="+mn-ea"/>
              </a:rPr>
              <a:t>. </a:t>
            </a:r>
            <a:r>
              <a:rPr lang="zh-CN" altLang="en-US" sz="2800" b="1" dirty="0">
                <a:latin typeface="+mn-ea"/>
              </a:rPr>
              <a:t>三相对称电动势的特点及描述</a:t>
            </a:r>
          </a:p>
        </p:txBody>
      </p:sp>
      <p:grpSp>
        <p:nvGrpSpPr>
          <p:cNvPr id="19" name="组合 18"/>
          <p:cNvGrpSpPr/>
          <p:nvPr/>
        </p:nvGrpSpPr>
        <p:grpSpPr>
          <a:xfrm>
            <a:off x="9383965" y="3766912"/>
            <a:ext cx="2592000" cy="2772000"/>
            <a:chOff x="280168" y="2717860"/>
            <a:chExt cx="3536074" cy="3815675"/>
          </a:xfrm>
        </p:grpSpPr>
        <p:grpSp>
          <p:nvGrpSpPr>
            <p:cNvPr id="20" name="组合 19"/>
            <p:cNvGrpSpPr/>
            <p:nvPr/>
          </p:nvGrpSpPr>
          <p:grpSpPr>
            <a:xfrm>
              <a:off x="280168" y="2717860"/>
              <a:ext cx="3536074" cy="3815675"/>
              <a:chOff x="280168" y="2717860"/>
              <a:chExt cx="3536074" cy="3815675"/>
            </a:xfrm>
          </p:grpSpPr>
          <p:pic>
            <p:nvPicPr>
              <p:cNvPr id="22" name="图片 21"/>
              <p:cNvPicPr>
                <a:picLocks noChangeAspect="1"/>
              </p:cNvPicPr>
              <p:nvPr/>
            </p:nvPicPr>
            <p:blipFill>
              <a:blip r:embed="rId2"/>
              <a:stretch>
                <a:fillRect/>
              </a:stretch>
            </p:blipFill>
            <p:spPr>
              <a:xfrm>
                <a:off x="280168" y="2717860"/>
                <a:ext cx="3536074" cy="3815675"/>
              </a:xfrm>
              <a:prstGeom prst="rect">
                <a:avLst/>
              </a:prstGeom>
              <a:ln>
                <a:solidFill>
                  <a:schemeClr val="accent2">
                    <a:lumMod val="75000"/>
                  </a:schemeClr>
                </a:solidFill>
              </a:ln>
            </p:spPr>
          </p:pic>
          <p:sp>
            <p:nvSpPr>
              <p:cNvPr id="23" name="流程图: 汇总连接 22"/>
              <p:cNvSpPr/>
              <p:nvPr/>
            </p:nvSpPr>
            <p:spPr>
              <a:xfrm>
                <a:off x="2767076" y="3858449"/>
                <a:ext cx="196542" cy="194126"/>
              </a:xfrm>
              <a:prstGeom prst="flowChartSummingJunction">
                <a:avLst/>
              </a:prstGeom>
              <a:solidFill>
                <a:srgbClr val="FFCD2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汇总连接 23"/>
              <p:cNvSpPr/>
              <p:nvPr/>
            </p:nvSpPr>
            <p:spPr>
              <a:xfrm>
                <a:off x="1017855" y="3830975"/>
                <a:ext cx="196542" cy="194126"/>
              </a:xfrm>
              <a:prstGeom prst="flowChartSummingJunction">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或者 24"/>
              <p:cNvSpPr/>
              <p:nvPr/>
            </p:nvSpPr>
            <p:spPr>
              <a:xfrm>
                <a:off x="1935365" y="5128728"/>
                <a:ext cx="198000" cy="198000"/>
              </a:xfrm>
              <a:prstGeom prst="flowChartOr">
                <a:avLst/>
              </a:prstGeom>
              <a:solidFill>
                <a:srgbClr val="FF0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1134547" y="4767422"/>
                <a:ext cx="196542" cy="194126"/>
                <a:chOff x="2921121" y="3879977"/>
                <a:chExt cx="196542" cy="194126"/>
              </a:xfrm>
            </p:grpSpPr>
            <p:sp>
              <p:nvSpPr>
                <p:cNvPr id="33" name="椭圆 32"/>
                <p:cNvSpPr/>
                <p:nvPr/>
              </p:nvSpPr>
              <p:spPr>
                <a:xfrm>
                  <a:off x="2921121" y="3879977"/>
                  <a:ext cx="196542" cy="194126"/>
                </a:xfrm>
                <a:prstGeom prst="ellipse">
                  <a:avLst/>
                </a:prstGeom>
                <a:solidFill>
                  <a:srgbClr val="FFC00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987188" y="3938689"/>
                  <a:ext cx="58963" cy="582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2680154" y="4715344"/>
                <a:ext cx="196542" cy="194126"/>
                <a:chOff x="1031730" y="3860091"/>
                <a:chExt cx="196542" cy="194126"/>
              </a:xfrm>
            </p:grpSpPr>
            <p:sp>
              <p:nvSpPr>
                <p:cNvPr id="31" name="椭圆 30"/>
                <p:cNvSpPr/>
                <p:nvPr/>
              </p:nvSpPr>
              <p:spPr>
                <a:xfrm>
                  <a:off x="1031730" y="3860091"/>
                  <a:ext cx="196542" cy="194126"/>
                </a:xfrm>
                <a:prstGeom prst="ellipse">
                  <a:avLst/>
                </a:prstGeom>
                <a:solidFill>
                  <a:srgbClr val="00B0F0"/>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097794" y="3918803"/>
                  <a:ext cx="58963" cy="582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1873683" y="3281363"/>
                <a:ext cx="196542" cy="194126"/>
                <a:chOff x="2921121" y="3879977"/>
                <a:chExt cx="196542" cy="194126"/>
              </a:xfrm>
              <a:solidFill>
                <a:srgbClr val="FF0000"/>
              </a:solidFill>
            </p:grpSpPr>
            <p:sp>
              <p:nvSpPr>
                <p:cNvPr id="29" name="椭圆 28"/>
                <p:cNvSpPr/>
                <p:nvPr/>
              </p:nvSpPr>
              <p:spPr>
                <a:xfrm>
                  <a:off x="2921121" y="3879977"/>
                  <a:ext cx="196542" cy="194126"/>
                </a:xfrm>
                <a:prstGeom prst="ellipse">
                  <a:avLst/>
                </a:prstGeom>
                <a:grp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987188" y="3938689"/>
                  <a:ext cx="58963" cy="5823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1" name="Rectangle 28"/>
            <p:cNvSpPr>
              <a:spLocks noChangeArrowheads="1"/>
            </p:cNvSpPr>
            <p:nvPr/>
          </p:nvSpPr>
          <p:spPr bwMode="auto">
            <a:xfrm>
              <a:off x="847821" y="6021742"/>
              <a:ext cx="2199203" cy="423657"/>
            </a:xfrm>
            <a:prstGeom prst="rect">
              <a:avLst/>
            </a:prstGeom>
            <a:noFill/>
            <a:ln>
              <a:noFill/>
            </a:ln>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spcAft>
                  <a:spcPts val="1200"/>
                </a:spcAft>
              </a:pPr>
              <a:r>
                <a:rPr lang="zh-CN" altLang="en-US" sz="1400" b="1" dirty="0">
                  <a:latin typeface="楷体_GB2312" pitchFamily="1" charset="-122"/>
                  <a:ea typeface="楷体_GB2312" pitchFamily="1" charset="-122"/>
                </a:rPr>
                <a:t>三相发电机示意图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1000"/>
                                        <p:tgtEl>
                                          <p:spTgt spid="19"/>
                                        </p:tgtEl>
                                      </p:cBhvr>
                                    </p:animEffect>
                                    <p:anim calcmode="lin" valueType="num">
                                      <p:cBhvr>
                                        <p:cTn id="12" dur="1000" fill="hold"/>
                                        <p:tgtEl>
                                          <p:spTgt spid="19"/>
                                        </p:tgtEl>
                                        <p:attrNameLst>
                                          <p:attrName>ppt_x</p:attrName>
                                        </p:attrNameLst>
                                      </p:cBhvr>
                                      <p:tavLst>
                                        <p:tav tm="0">
                                          <p:val>
                                            <p:strVal val="#ppt_x"/>
                                          </p:val>
                                        </p:tav>
                                        <p:tav tm="100000">
                                          <p:val>
                                            <p:strVal val="#ppt_x"/>
                                          </p:val>
                                        </p:tav>
                                      </p:tavLst>
                                    </p:anim>
                                    <p:anim calcmode="lin" valueType="num">
                                      <p:cBhvr>
                                        <p:cTn id="1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4"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灯片编号占位符 3"/>
          <p:cNvSpPr>
            <a:spLocks noGrp="1"/>
          </p:cNvSpPr>
          <p:nvPr>
            <p:ph type="sldNum" sz="quarter" idx="12"/>
          </p:nvPr>
        </p:nvSpPr>
        <p:spPr>
          <a:xfrm>
            <a:off x="9283735" y="6400456"/>
            <a:ext cx="2743200" cy="365125"/>
          </a:xfrm>
        </p:spPr>
        <p:txBody>
          <a:bodyPr/>
          <a:lstStyle/>
          <a:p>
            <a:fld id="{435063AF-4828-4509-A510-9A5FFA849951}" type="slidenum">
              <a:rPr lang="zh-CN" altLang="en-US" sz="1600" smtClean="0"/>
              <a:t>8</a:t>
            </a:fld>
            <a:endParaRPr lang="zh-CN" altLang="en-US" sz="1600"/>
          </a:p>
        </p:txBody>
      </p:sp>
      <p:sp>
        <p:nvSpPr>
          <p:cNvPr id="100" name="Text Box 3"/>
          <p:cNvSpPr txBox="1">
            <a:spLocks noChangeArrowheads="1"/>
          </p:cNvSpPr>
          <p:nvPr/>
        </p:nvSpPr>
        <p:spPr bwMode="auto">
          <a:xfrm>
            <a:off x="996874" y="606393"/>
            <a:ext cx="55964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latin typeface="+mn-ea"/>
              </a:rPr>
              <a:t>二</a:t>
            </a:r>
            <a:r>
              <a:rPr lang="en-US" altLang="zh-CN" sz="2800" b="1" dirty="0">
                <a:latin typeface="+mn-ea"/>
              </a:rPr>
              <a:t>. </a:t>
            </a:r>
            <a:r>
              <a:rPr lang="zh-CN" altLang="en-US" sz="2800" b="1" dirty="0">
                <a:latin typeface="+mn-ea"/>
              </a:rPr>
              <a:t>三相对称电动势的特点及描述</a:t>
            </a:r>
          </a:p>
        </p:txBody>
      </p:sp>
      <p:grpSp>
        <p:nvGrpSpPr>
          <p:cNvPr id="102" name="Group 3"/>
          <p:cNvGrpSpPr/>
          <p:nvPr/>
        </p:nvGrpSpPr>
        <p:grpSpPr bwMode="auto">
          <a:xfrm>
            <a:off x="1153286" y="1735797"/>
            <a:ext cx="4309887" cy="1519530"/>
            <a:chOff x="0" y="-81"/>
            <a:chExt cx="3003" cy="1104"/>
          </a:xfrm>
        </p:grpSpPr>
        <p:sp>
          <p:nvSpPr>
            <p:cNvPr id="103" name="AutoShape 4"/>
            <p:cNvSpPr/>
            <p:nvPr/>
          </p:nvSpPr>
          <p:spPr bwMode="auto">
            <a:xfrm>
              <a:off x="0" y="17"/>
              <a:ext cx="144" cy="960"/>
            </a:xfrm>
            <a:prstGeom prst="leftBrace">
              <a:avLst>
                <a:gd name="adj1" fmla="val 55556"/>
                <a:gd name="adj2" fmla="val 50000"/>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4" name="Object 5"/>
            <p:cNvGraphicFramePr>
              <a:graphicFrameLocks noChangeAspect="1"/>
            </p:cNvGraphicFramePr>
            <p:nvPr/>
          </p:nvGraphicFramePr>
          <p:xfrm>
            <a:off x="165" y="-81"/>
            <a:ext cx="2838" cy="1104"/>
          </p:xfrm>
          <a:graphic>
            <a:graphicData uri="http://schemas.openxmlformats.org/presentationml/2006/ole">
              <mc:AlternateContent xmlns:mc="http://schemas.openxmlformats.org/markup-compatibility/2006">
                <mc:Choice xmlns:v="urn:schemas-microsoft-com:vml" Requires="v">
                  <p:oleObj spid="_x0000_s142928" r:id="rId3" imgW="1359535" imgH="685800" progId="Equation.3">
                    <p:embed/>
                  </p:oleObj>
                </mc:Choice>
                <mc:Fallback>
                  <p:oleObj r:id="rId3" imgW="1359535" imgH="685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 y="-81"/>
                          <a:ext cx="2838" cy="1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5" name="Text Box 6"/>
          <p:cNvSpPr txBox="1">
            <a:spLocks noChangeArrowheads="1"/>
          </p:cNvSpPr>
          <p:nvPr/>
        </p:nvSpPr>
        <p:spPr bwMode="auto">
          <a:xfrm>
            <a:off x="111982" y="1198152"/>
            <a:ext cx="62343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2060"/>
                </a:solidFill>
                <a:latin typeface="仿宋" panose="02010609060101010101" pitchFamily="49" charset="-122"/>
                <a:ea typeface="仿宋" panose="02010609060101010101" pitchFamily="49" charset="-122"/>
              </a:rPr>
              <a:t>◆瞬时值表达式（以</a:t>
            </a:r>
            <a:r>
              <a:rPr lang="zh-CN" altLang="zh-CN" sz="2800" b="1" i="1" dirty="0">
                <a:solidFill>
                  <a:srgbClr val="FF0000"/>
                </a:solidFill>
                <a:cs typeface="Times New Roman" panose="02020603050405020304" pitchFamily="18" charset="0"/>
              </a:rPr>
              <a:t>e</a:t>
            </a:r>
            <a:r>
              <a:rPr lang="zh-CN" altLang="zh-CN" sz="2800" b="1" baseline="-25000" dirty="0">
                <a:solidFill>
                  <a:srgbClr val="FF0000"/>
                </a:solidFill>
                <a:cs typeface="Times New Roman" panose="02020603050405020304" pitchFamily="18" charset="0"/>
              </a:rPr>
              <a:t>1</a:t>
            </a:r>
            <a:r>
              <a:rPr lang="zh-CN" altLang="en-US" sz="2800" b="1" dirty="0">
                <a:solidFill>
                  <a:srgbClr val="002060"/>
                </a:solidFill>
                <a:latin typeface="仿宋" panose="02010609060101010101" pitchFamily="49" charset="-122"/>
                <a:ea typeface="仿宋" panose="02010609060101010101" pitchFamily="49" charset="-122"/>
              </a:rPr>
              <a:t>为参考正弦量）</a:t>
            </a:r>
            <a:endParaRPr lang="zh-CN" altLang="zh-CN" sz="2800" b="1" dirty="0">
              <a:solidFill>
                <a:srgbClr val="002060"/>
              </a:solidFill>
              <a:latin typeface="仿宋" panose="02010609060101010101" pitchFamily="49" charset="-122"/>
              <a:ea typeface="仿宋" panose="02010609060101010101" pitchFamily="49" charset="-122"/>
            </a:endParaRPr>
          </a:p>
        </p:txBody>
      </p:sp>
      <p:sp>
        <p:nvSpPr>
          <p:cNvPr id="135" name="Text Box 6"/>
          <p:cNvSpPr txBox="1">
            <a:spLocks noChangeArrowheads="1"/>
          </p:cNvSpPr>
          <p:nvPr/>
        </p:nvSpPr>
        <p:spPr bwMode="auto">
          <a:xfrm>
            <a:off x="228053" y="3474915"/>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2060"/>
                </a:solidFill>
                <a:latin typeface="仿宋" panose="02010609060101010101" pitchFamily="49" charset="-122"/>
                <a:ea typeface="仿宋" panose="02010609060101010101" pitchFamily="49" charset="-122"/>
              </a:rPr>
              <a:t>◆波形图</a:t>
            </a:r>
            <a:endParaRPr lang="zh-CN" altLang="zh-CN" sz="2800" b="1" dirty="0">
              <a:solidFill>
                <a:srgbClr val="002060"/>
              </a:solidFill>
              <a:latin typeface="仿宋" panose="02010609060101010101" pitchFamily="49" charset="-122"/>
              <a:ea typeface="仿宋" panose="02010609060101010101" pitchFamily="49" charset="-122"/>
            </a:endParaRPr>
          </a:p>
        </p:txBody>
      </p:sp>
      <p:grpSp>
        <p:nvGrpSpPr>
          <p:cNvPr id="163" name="组合 162"/>
          <p:cNvGrpSpPr/>
          <p:nvPr/>
        </p:nvGrpSpPr>
        <p:grpSpPr>
          <a:xfrm>
            <a:off x="391286" y="4118153"/>
            <a:ext cx="5478557" cy="2408238"/>
            <a:chOff x="745248" y="4118153"/>
            <a:chExt cx="5478557" cy="2408238"/>
          </a:xfrm>
        </p:grpSpPr>
        <p:grpSp>
          <p:nvGrpSpPr>
            <p:cNvPr id="143" name="组合 142"/>
            <p:cNvGrpSpPr/>
            <p:nvPr/>
          </p:nvGrpSpPr>
          <p:grpSpPr>
            <a:xfrm>
              <a:off x="745248" y="4118153"/>
              <a:ext cx="5143500" cy="2408238"/>
              <a:chOff x="745248" y="4118153"/>
              <a:chExt cx="5143500" cy="2408238"/>
            </a:xfrm>
          </p:grpSpPr>
          <p:grpSp>
            <p:nvGrpSpPr>
              <p:cNvPr id="107" name="Group 8"/>
              <p:cNvGrpSpPr/>
              <p:nvPr/>
            </p:nvGrpSpPr>
            <p:grpSpPr bwMode="auto">
              <a:xfrm>
                <a:off x="745248" y="4118153"/>
                <a:ext cx="5143500" cy="2408238"/>
                <a:chOff x="0" y="307"/>
                <a:chExt cx="3240" cy="1517"/>
              </a:xfrm>
            </p:grpSpPr>
            <p:grpSp>
              <p:nvGrpSpPr>
                <p:cNvPr id="108" name="Group 9"/>
                <p:cNvGrpSpPr/>
                <p:nvPr/>
              </p:nvGrpSpPr>
              <p:grpSpPr bwMode="auto">
                <a:xfrm>
                  <a:off x="0" y="432"/>
                  <a:ext cx="3240" cy="1308"/>
                  <a:chOff x="0" y="432"/>
                  <a:chExt cx="3240" cy="1308"/>
                </a:xfrm>
              </p:grpSpPr>
              <p:sp>
                <p:nvSpPr>
                  <p:cNvPr id="110" name="Text Box 10"/>
                  <p:cNvSpPr txBox="1">
                    <a:spLocks noChangeArrowheads="1"/>
                  </p:cNvSpPr>
                  <p:nvPr/>
                </p:nvSpPr>
                <p:spPr bwMode="auto">
                  <a:xfrm>
                    <a:off x="0" y="432"/>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1"/>
                      <a:t>E</a:t>
                    </a:r>
                    <a:r>
                      <a:rPr lang="zh-CN" altLang="zh-CN" b="1" baseline="-25000"/>
                      <a:t>m</a:t>
                    </a:r>
                  </a:p>
                </p:txBody>
              </p:sp>
              <p:grpSp>
                <p:nvGrpSpPr>
                  <p:cNvPr id="111" name="Group 11"/>
                  <p:cNvGrpSpPr/>
                  <p:nvPr/>
                </p:nvGrpSpPr>
                <p:grpSpPr bwMode="auto">
                  <a:xfrm>
                    <a:off x="177" y="660"/>
                    <a:ext cx="2778" cy="1049"/>
                    <a:chOff x="-10" y="0"/>
                    <a:chExt cx="3055" cy="865"/>
                  </a:xfrm>
                </p:grpSpPr>
                <p:grpSp>
                  <p:nvGrpSpPr>
                    <p:cNvPr id="130" name="Group 12"/>
                    <p:cNvGrpSpPr/>
                    <p:nvPr/>
                  </p:nvGrpSpPr>
                  <p:grpSpPr bwMode="auto">
                    <a:xfrm>
                      <a:off x="735" y="0"/>
                      <a:ext cx="1565" cy="865"/>
                      <a:chOff x="0" y="0"/>
                      <a:chExt cx="1565" cy="865"/>
                    </a:xfrm>
                  </p:grpSpPr>
                  <p:sp>
                    <p:nvSpPr>
                      <p:cNvPr id="133" name="Freeform 13"/>
                      <p:cNvSpPr/>
                      <p:nvPr/>
                    </p:nvSpPr>
                    <p:spPr bwMode="auto">
                      <a:xfrm>
                        <a:off x="0" y="0"/>
                        <a:ext cx="782" cy="433"/>
                      </a:xfrm>
                      <a:custGeom>
                        <a:avLst/>
                        <a:gdLst>
                          <a:gd name="T0" fmla="*/ 0 w 782"/>
                          <a:gd name="T1" fmla="*/ 432 h 433"/>
                          <a:gd name="T2" fmla="*/ 66 w 782"/>
                          <a:gd name="T3" fmla="*/ 314 h 433"/>
                          <a:gd name="T4" fmla="*/ 132 w 782"/>
                          <a:gd name="T5" fmla="*/ 212 h 433"/>
                          <a:gd name="T6" fmla="*/ 198 w 782"/>
                          <a:gd name="T7" fmla="*/ 124 h 433"/>
                          <a:gd name="T8" fmla="*/ 264 w 782"/>
                          <a:gd name="T9" fmla="*/ 51 h 433"/>
                          <a:gd name="T10" fmla="*/ 319 w 782"/>
                          <a:gd name="T11" fmla="*/ 14 h 433"/>
                          <a:gd name="T12" fmla="*/ 385 w 782"/>
                          <a:gd name="T13" fmla="*/ 0 h 433"/>
                          <a:gd name="T14" fmla="*/ 451 w 782"/>
                          <a:gd name="T15" fmla="*/ 14 h 433"/>
                          <a:gd name="T16" fmla="*/ 517 w 782"/>
                          <a:gd name="T17" fmla="*/ 51 h 433"/>
                          <a:gd name="T18" fmla="*/ 583 w 782"/>
                          <a:gd name="T19" fmla="*/ 124 h 433"/>
                          <a:gd name="T20" fmla="*/ 649 w 782"/>
                          <a:gd name="T21" fmla="*/ 212 h 433"/>
                          <a:gd name="T22" fmla="*/ 715 w 782"/>
                          <a:gd name="T23" fmla="*/ 322 h 433"/>
                          <a:gd name="T24" fmla="*/ 781 w 782"/>
                          <a:gd name="T25" fmla="*/ 432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2"/>
                          <a:gd name="T40" fmla="*/ 0 h 433"/>
                          <a:gd name="T41" fmla="*/ 782 w 782"/>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Freeform 14"/>
                      <p:cNvSpPr/>
                      <p:nvPr/>
                    </p:nvSpPr>
                    <p:spPr bwMode="auto">
                      <a:xfrm>
                        <a:off x="781" y="432"/>
                        <a:ext cx="784" cy="433"/>
                      </a:xfrm>
                      <a:custGeom>
                        <a:avLst/>
                        <a:gdLst>
                          <a:gd name="T0" fmla="*/ 783 w 784"/>
                          <a:gd name="T1" fmla="*/ 0 h 433"/>
                          <a:gd name="T2" fmla="*/ 716 w 784"/>
                          <a:gd name="T3" fmla="*/ 117 h 433"/>
                          <a:gd name="T4" fmla="*/ 650 w 784"/>
                          <a:gd name="T5" fmla="*/ 219 h 433"/>
                          <a:gd name="T6" fmla="*/ 584 w 784"/>
                          <a:gd name="T7" fmla="*/ 307 h 433"/>
                          <a:gd name="T8" fmla="*/ 518 w 784"/>
                          <a:gd name="T9" fmla="*/ 380 h 433"/>
                          <a:gd name="T10" fmla="*/ 463 w 784"/>
                          <a:gd name="T11" fmla="*/ 417 h 433"/>
                          <a:gd name="T12" fmla="*/ 397 w 784"/>
                          <a:gd name="T13" fmla="*/ 432 h 433"/>
                          <a:gd name="T14" fmla="*/ 330 w 784"/>
                          <a:gd name="T15" fmla="*/ 417 h 433"/>
                          <a:gd name="T16" fmla="*/ 264 w 784"/>
                          <a:gd name="T17" fmla="*/ 380 h 433"/>
                          <a:gd name="T18" fmla="*/ 198 w 784"/>
                          <a:gd name="T19" fmla="*/ 307 h 433"/>
                          <a:gd name="T20" fmla="*/ 132 w 784"/>
                          <a:gd name="T21" fmla="*/ 219 h 433"/>
                          <a:gd name="T22" fmla="*/ 66 w 784"/>
                          <a:gd name="T23" fmla="*/ 109 h 433"/>
                          <a:gd name="T24" fmla="*/ 0 w 784"/>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4"/>
                          <a:gd name="T40" fmla="*/ 0 h 433"/>
                          <a:gd name="T41" fmla="*/ 784 w 784"/>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1" name="Freeform 15"/>
                    <p:cNvSpPr/>
                    <p:nvPr/>
                  </p:nvSpPr>
                  <p:spPr bwMode="auto">
                    <a:xfrm>
                      <a:off x="2301" y="0"/>
                      <a:ext cx="744" cy="433"/>
                    </a:xfrm>
                    <a:custGeom>
                      <a:avLst/>
                      <a:gdLst>
                        <a:gd name="T0" fmla="*/ 0 w 744"/>
                        <a:gd name="T1" fmla="*/ 432 h 433"/>
                        <a:gd name="T2" fmla="*/ 62 w 744"/>
                        <a:gd name="T3" fmla="*/ 314 h 433"/>
                        <a:gd name="T4" fmla="*/ 125 w 744"/>
                        <a:gd name="T5" fmla="*/ 212 h 433"/>
                        <a:gd name="T6" fmla="*/ 188 w 744"/>
                        <a:gd name="T7" fmla="*/ 124 h 433"/>
                        <a:gd name="T8" fmla="*/ 251 w 744"/>
                        <a:gd name="T9" fmla="*/ 51 h 433"/>
                        <a:gd name="T10" fmla="*/ 303 w 744"/>
                        <a:gd name="T11" fmla="*/ 14 h 433"/>
                        <a:gd name="T12" fmla="*/ 366 w 744"/>
                        <a:gd name="T13" fmla="*/ 0 h 433"/>
                        <a:gd name="T14" fmla="*/ 429 w 744"/>
                        <a:gd name="T15" fmla="*/ 14 h 433"/>
                        <a:gd name="T16" fmla="*/ 491 w 744"/>
                        <a:gd name="T17" fmla="*/ 51 h 433"/>
                        <a:gd name="T18" fmla="*/ 554 w 744"/>
                        <a:gd name="T19" fmla="*/ 124 h 433"/>
                        <a:gd name="T20" fmla="*/ 617 w 744"/>
                        <a:gd name="T21" fmla="*/ 212 h 433"/>
                        <a:gd name="T22" fmla="*/ 680 w 744"/>
                        <a:gd name="T23" fmla="*/ 322 h 433"/>
                        <a:gd name="T24" fmla="*/ 743 w 744"/>
                        <a:gd name="T25" fmla="*/ 432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4"/>
                        <a:gd name="T40" fmla="*/ 0 h 433"/>
                        <a:gd name="T41" fmla="*/ 744 w 744"/>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4" h="433">
                          <a:moveTo>
                            <a:pt x="0" y="432"/>
                          </a:moveTo>
                          <a:lnTo>
                            <a:pt x="62" y="314"/>
                          </a:lnTo>
                          <a:lnTo>
                            <a:pt x="125" y="212"/>
                          </a:lnTo>
                          <a:lnTo>
                            <a:pt x="188" y="124"/>
                          </a:lnTo>
                          <a:lnTo>
                            <a:pt x="251" y="51"/>
                          </a:lnTo>
                          <a:lnTo>
                            <a:pt x="303" y="14"/>
                          </a:lnTo>
                          <a:lnTo>
                            <a:pt x="366" y="0"/>
                          </a:lnTo>
                          <a:lnTo>
                            <a:pt x="429" y="14"/>
                          </a:lnTo>
                          <a:lnTo>
                            <a:pt x="491" y="51"/>
                          </a:lnTo>
                          <a:lnTo>
                            <a:pt x="554" y="124"/>
                          </a:lnTo>
                          <a:lnTo>
                            <a:pt x="617" y="212"/>
                          </a:lnTo>
                          <a:lnTo>
                            <a:pt x="680" y="322"/>
                          </a:lnTo>
                          <a:lnTo>
                            <a:pt x="743" y="432"/>
                          </a:lnTo>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2" name="Freeform 16"/>
                    <p:cNvSpPr/>
                    <p:nvPr/>
                  </p:nvSpPr>
                  <p:spPr bwMode="auto">
                    <a:xfrm>
                      <a:off x="-10" y="432"/>
                      <a:ext cx="746" cy="433"/>
                    </a:xfrm>
                    <a:custGeom>
                      <a:avLst/>
                      <a:gdLst>
                        <a:gd name="T0" fmla="*/ 745 w 746"/>
                        <a:gd name="T1" fmla="*/ 0 h 433"/>
                        <a:gd name="T2" fmla="*/ 682 w 746"/>
                        <a:gd name="T3" fmla="*/ 117 h 433"/>
                        <a:gd name="T4" fmla="*/ 619 w 746"/>
                        <a:gd name="T5" fmla="*/ 219 h 433"/>
                        <a:gd name="T6" fmla="*/ 556 w 746"/>
                        <a:gd name="T7" fmla="*/ 307 h 433"/>
                        <a:gd name="T8" fmla="*/ 493 w 746"/>
                        <a:gd name="T9" fmla="*/ 380 h 433"/>
                        <a:gd name="T10" fmla="*/ 440 w 746"/>
                        <a:gd name="T11" fmla="*/ 417 h 433"/>
                        <a:gd name="T12" fmla="*/ 377 w 746"/>
                        <a:gd name="T13" fmla="*/ 432 h 433"/>
                        <a:gd name="T14" fmla="*/ 314 w 746"/>
                        <a:gd name="T15" fmla="*/ 417 h 433"/>
                        <a:gd name="T16" fmla="*/ 251 w 746"/>
                        <a:gd name="T17" fmla="*/ 380 h 433"/>
                        <a:gd name="T18" fmla="*/ 188 w 746"/>
                        <a:gd name="T19" fmla="*/ 307 h 433"/>
                        <a:gd name="T20" fmla="*/ 125 w 746"/>
                        <a:gd name="T21" fmla="*/ 219 h 433"/>
                        <a:gd name="T22" fmla="*/ 62 w 746"/>
                        <a:gd name="T23" fmla="*/ 109 h 433"/>
                        <a:gd name="T24" fmla="*/ 0 w 746"/>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6"/>
                        <a:gd name="T40" fmla="*/ 0 h 433"/>
                        <a:gd name="T41" fmla="*/ 746 w 746"/>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6" h="433">
                          <a:moveTo>
                            <a:pt x="745" y="0"/>
                          </a:moveTo>
                          <a:lnTo>
                            <a:pt x="682" y="117"/>
                          </a:lnTo>
                          <a:lnTo>
                            <a:pt x="619" y="219"/>
                          </a:lnTo>
                          <a:lnTo>
                            <a:pt x="556" y="307"/>
                          </a:lnTo>
                          <a:lnTo>
                            <a:pt x="493" y="380"/>
                          </a:lnTo>
                          <a:lnTo>
                            <a:pt x="440" y="417"/>
                          </a:lnTo>
                          <a:lnTo>
                            <a:pt x="377" y="432"/>
                          </a:lnTo>
                          <a:lnTo>
                            <a:pt x="314" y="417"/>
                          </a:lnTo>
                          <a:lnTo>
                            <a:pt x="251" y="380"/>
                          </a:lnTo>
                          <a:lnTo>
                            <a:pt x="188" y="307"/>
                          </a:lnTo>
                          <a:lnTo>
                            <a:pt x="125" y="219"/>
                          </a:lnTo>
                          <a:lnTo>
                            <a:pt x="62" y="109"/>
                          </a:lnTo>
                          <a:lnTo>
                            <a:pt x="0" y="0"/>
                          </a:lnTo>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4" name="Line 19"/>
                  <p:cNvSpPr>
                    <a:spLocks noChangeShapeType="1"/>
                  </p:cNvSpPr>
                  <p:nvPr/>
                </p:nvSpPr>
                <p:spPr bwMode="auto">
                  <a:xfrm>
                    <a:off x="111" y="1184"/>
                    <a:ext cx="3129"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7" name="Freeform 22"/>
                  <p:cNvSpPr/>
                  <p:nvPr/>
                </p:nvSpPr>
                <p:spPr bwMode="auto">
                  <a:xfrm>
                    <a:off x="1771" y="660"/>
                    <a:ext cx="711" cy="525"/>
                  </a:xfrm>
                  <a:custGeom>
                    <a:avLst/>
                    <a:gdLst>
                      <a:gd name="T0" fmla="*/ 0 w 782"/>
                      <a:gd name="T1" fmla="*/ 432 h 433"/>
                      <a:gd name="T2" fmla="*/ 66 w 782"/>
                      <a:gd name="T3" fmla="*/ 314 h 433"/>
                      <a:gd name="T4" fmla="*/ 132 w 782"/>
                      <a:gd name="T5" fmla="*/ 212 h 433"/>
                      <a:gd name="T6" fmla="*/ 198 w 782"/>
                      <a:gd name="T7" fmla="*/ 124 h 433"/>
                      <a:gd name="T8" fmla="*/ 264 w 782"/>
                      <a:gd name="T9" fmla="*/ 51 h 433"/>
                      <a:gd name="T10" fmla="*/ 319 w 782"/>
                      <a:gd name="T11" fmla="*/ 14 h 433"/>
                      <a:gd name="T12" fmla="*/ 385 w 782"/>
                      <a:gd name="T13" fmla="*/ 0 h 433"/>
                      <a:gd name="T14" fmla="*/ 451 w 782"/>
                      <a:gd name="T15" fmla="*/ 14 h 433"/>
                      <a:gd name="T16" fmla="*/ 517 w 782"/>
                      <a:gd name="T17" fmla="*/ 51 h 433"/>
                      <a:gd name="T18" fmla="*/ 583 w 782"/>
                      <a:gd name="T19" fmla="*/ 124 h 433"/>
                      <a:gd name="T20" fmla="*/ 649 w 782"/>
                      <a:gd name="T21" fmla="*/ 212 h 433"/>
                      <a:gd name="T22" fmla="*/ 715 w 782"/>
                      <a:gd name="T23" fmla="*/ 322 h 433"/>
                      <a:gd name="T24" fmla="*/ 781 w 782"/>
                      <a:gd name="T25" fmla="*/ 432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2"/>
                      <a:gd name="T40" fmla="*/ 0 h 433"/>
                      <a:gd name="T41" fmla="*/ 782 w 782"/>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8" name="Line 23"/>
                  <p:cNvSpPr>
                    <a:spLocks noChangeShapeType="1"/>
                  </p:cNvSpPr>
                  <p:nvPr/>
                </p:nvSpPr>
                <p:spPr bwMode="auto">
                  <a:xfrm flipH="1">
                    <a:off x="328" y="672"/>
                    <a:ext cx="400" cy="0"/>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9" name="Group 24"/>
                  <p:cNvGrpSpPr/>
                  <p:nvPr/>
                </p:nvGrpSpPr>
                <p:grpSpPr bwMode="auto">
                  <a:xfrm>
                    <a:off x="336" y="691"/>
                    <a:ext cx="1423" cy="1049"/>
                    <a:chOff x="0" y="0"/>
                    <a:chExt cx="1565" cy="865"/>
                  </a:xfrm>
                </p:grpSpPr>
                <p:sp>
                  <p:nvSpPr>
                    <p:cNvPr id="128" name="Freeform 25"/>
                    <p:cNvSpPr/>
                    <p:nvPr/>
                  </p:nvSpPr>
                  <p:spPr bwMode="auto">
                    <a:xfrm>
                      <a:off x="0" y="0"/>
                      <a:ext cx="782" cy="433"/>
                    </a:xfrm>
                    <a:custGeom>
                      <a:avLst/>
                      <a:gdLst>
                        <a:gd name="T0" fmla="*/ 0 w 782"/>
                        <a:gd name="T1" fmla="*/ 432 h 433"/>
                        <a:gd name="T2" fmla="*/ 66 w 782"/>
                        <a:gd name="T3" fmla="*/ 314 h 433"/>
                        <a:gd name="T4" fmla="*/ 132 w 782"/>
                        <a:gd name="T5" fmla="*/ 212 h 433"/>
                        <a:gd name="T6" fmla="*/ 198 w 782"/>
                        <a:gd name="T7" fmla="*/ 124 h 433"/>
                        <a:gd name="T8" fmla="*/ 264 w 782"/>
                        <a:gd name="T9" fmla="*/ 51 h 433"/>
                        <a:gd name="T10" fmla="*/ 319 w 782"/>
                        <a:gd name="T11" fmla="*/ 14 h 433"/>
                        <a:gd name="T12" fmla="*/ 385 w 782"/>
                        <a:gd name="T13" fmla="*/ 0 h 433"/>
                        <a:gd name="T14" fmla="*/ 451 w 782"/>
                        <a:gd name="T15" fmla="*/ 14 h 433"/>
                        <a:gd name="T16" fmla="*/ 517 w 782"/>
                        <a:gd name="T17" fmla="*/ 51 h 433"/>
                        <a:gd name="T18" fmla="*/ 583 w 782"/>
                        <a:gd name="T19" fmla="*/ 124 h 433"/>
                        <a:gd name="T20" fmla="*/ 649 w 782"/>
                        <a:gd name="T21" fmla="*/ 212 h 433"/>
                        <a:gd name="T22" fmla="*/ 715 w 782"/>
                        <a:gd name="T23" fmla="*/ 322 h 433"/>
                        <a:gd name="T24" fmla="*/ 781 w 782"/>
                        <a:gd name="T25" fmla="*/ 432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2"/>
                        <a:gd name="T40" fmla="*/ 0 h 433"/>
                        <a:gd name="T41" fmla="*/ 782 w 782"/>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9" name="Freeform 26"/>
                    <p:cNvSpPr/>
                    <p:nvPr/>
                  </p:nvSpPr>
                  <p:spPr bwMode="auto">
                    <a:xfrm>
                      <a:off x="781" y="432"/>
                      <a:ext cx="784" cy="433"/>
                    </a:xfrm>
                    <a:custGeom>
                      <a:avLst/>
                      <a:gdLst>
                        <a:gd name="T0" fmla="*/ 783 w 784"/>
                        <a:gd name="T1" fmla="*/ 0 h 433"/>
                        <a:gd name="T2" fmla="*/ 716 w 784"/>
                        <a:gd name="T3" fmla="*/ 117 h 433"/>
                        <a:gd name="T4" fmla="*/ 650 w 784"/>
                        <a:gd name="T5" fmla="*/ 219 h 433"/>
                        <a:gd name="T6" fmla="*/ 584 w 784"/>
                        <a:gd name="T7" fmla="*/ 307 h 433"/>
                        <a:gd name="T8" fmla="*/ 518 w 784"/>
                        <a:gd name="T9" fmla="*/ 380 h 433"/>
                        <a:gd name="T10" fmla="*/ 463 w 784"/>
                        <a:gd name="T11" fmla="*/ 417 h 433"/>
                        <a:gd name="T12" fmla="*/ 397 w 784"/>
                        <a:gd name="T13" fmla="*/ 432 h 433"/>
                        <a:gd name="T14" fmla="*/ 330 w 784"/>
                        <a:gd name="T15" fmla="*/ 417 h 433"/>
                        <a:gd name="T16" fmla="*/ 264 w 784"/>
                        <a:gd name="T17" fmla="*/ 380 h 433"/>
                        <a:gd name="T18" fmla="*/ 198 w 784"/>
                        <a:gd name="T19" fmla="*/ 307 h 433"/>
                        <a:gd name="T20" fmla="*/ 132 w 784"/>
                        <a:gd name="T21" fmla="*/ 219 h 433"/>
                        <a:gd name="T22" fmla="*/ 66 w 784"/>
                        <a:gd name="T23" fmla="*/ 109 h 433"/>
                        <a:gd name="T24" fmla="*/ 0 w 784"/>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4"/>
                        <a:gd name="T40" fmla="*/ 0 h 433"/>
                        <a:gd name="T41" fmla="*/ 784 w 784"/>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20" name="Group 27"/>
                  <p:cNvGrpSpPr/>
                  <p:nvPr/>
                </p:nvGrpSpPr>
                <p:grpSpPr bwMode="auto">
                  <a:xfrm>
                    <a:off x="1290" y="660"/>
                    <a:ext cx="1424" cy="1049"/>
                    <a:chOff x="0" y="0"/>
                    <a:chExt cx="1565" cy="865"/>
                  </a:xfrm>
                </p:grpSpPr>
                <p:sp>
                  <p:nvSpPr>
                    <p:cNvPr id="126" name="Freeform 28"/>
                    <p:cNvSpPr/>
                    <p:nvPr/>
                  </p:nvSpPr>
                  <p:spPr bwMode="auto">
                    <a:xfrm>
                      <a:off x="0" y="0"/>
                      <a:ext cx="782" cy="433"/>
                    </a:xfrm>
                    <a:custGeom>
                      <a:avLst/>
                      <a:gdLst>
                        <a:gd name="T0" fmla="*/ 0 w 782"/>
                        <a:gd name="T1" fmla="*/ 432 h 433"/>
                        <a:gd name="T2" fmla="*/ 66 w 782"/>
                        <a:gd name="T3" fmla="*/ 314 h 433"/>
                        <a:gd name="T4" fmla="*/ 132 w 782"/>
                        <a:gd name="T5" fmla="*/ 212 h 433"/>
                        <a:gd name="T6" fmla="*/ 198 w 782"/>
                        <a:gd name="T7" fmla="*/ 124 h 433"/>
                        <a:gd name="T8" fmla="*/ 264 w 782"/>
                        <a:gd name="T9" fmla="*/ 51 h 433"/>
                        <a:gd name="T10" fmla="*/ 319 w 782"/>
                        <a:gd name="T11" fmla="*/ 14 h 433"/>
                        <a:gd name="T12" fmla="*/ 385 w 782"/>
                        <a:gd name="T13" fmla="*/ 0 h 433"/>
                        <a:gd name="T14" fmla="*/ 451 w 782"/>
                        <a:gd name="T15" fmla="*/ 14 h 433"/>
                        <a:gd name="T16" fmla="*/ 517 w 782"/>
                        <a:gd name="T17" fmla="*/ 51 h 433"/>
                        <a:gd name="T18" fmla="*/ 583 w 782"/>
                        <a:gd name="T19" fmla="*/ 124 h 433"/>
                        <a:gd name="T20" fmla="*/ 649 w 782"/>
                        <a:gd name="T21" fmla="*/ 212 h 433"/>
                        <a:gd name="T22" fmla="*/ 715 w 782"/>
                        <a:gd name="T23" fmla="*/ 322 h 433"/>
                        <a:gd name="T24" fmla="*/ 781 w 782"/>
                        <a:gd name="T25" fmla="*/ 432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2"/>
                        <a:gd name="T40" fmla="*/ 0 h 433"/>
                        <a:gd name="T41" fmla="*/ 782 w 782"/>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7" name="Freeform 29"/>
                    <p:cNvSpPr/>
                    <p:nvPr/>
                  </p:nvSpPr>
                  <p:spPr bwMode="auto">
                    <a:xfrm>
                      <a:off x="781" y="432"/>
                      <a:ext cx="784" cy="433"/>
                    </a:xfrm>
                    <a:custGeom>
                      <a:avLst/>
                      <a:gdLst>
                        <a:gd name="T0" fmla="*/ 783 w 784"/>
                        <a:gd name="T1" fmla="*/ 0 h 433"/>
                        <a:gd name="T2" fmla="*/ 716 w 784"/>
                        <a:gd name="T3" fmla="*/ 117 h 433"/>
                        <a:gd name="T4" fmla="*/ 650 w 784"/>
                        <a:gd name="T5" fmla="*/ 219 h 433"/>
                        <a:gd name="T6" fmla="*/ 584 w 784"/>
                        <a:gd name="T7" fmla="*/ 307 h 433"/>
                        <a:gd name="T8" fmla="*/ 518 w 784"/>
                        <a:gd name="T9" fmla="*/ 380 h 433"/>
                        <a:gd name="T10" fmla="*/ 463 w 784"/>
                        <a:gd name="T11" fmla="*/ 417 h 433"/>
                        <a:gd name="T12" fmla="*/ 397 w 784"/>
                        <a:gd name="T13" fmla="*/ 432 h 433"/>
                        <a:gd name="T14" fmla="*/ 330 w 784"/>
                        <a:gd name="T15" fmla="*/ 417 h 433"/>
                        <a:gd name="T16" fmla="*/ 264 w 784"/>
                        <a:gd name="T17" fmla="*/ 380 h 433"/>
                        <a:gd name="T18" fmla="*/ 198 w 784"/>
                        <a:gd name="T19" fmla="*/ 307 h 433"/>
                        <a:gd name="T20" fmla="*/ 132 w 784"/>
                        <a:gd name="T21" fmla="*/ 219 h 433"/>
                        <a:gd name="T22" fmla="*/ 66 w 784"/>
                        <a:gd name="T23" fmla="*/ 109 h 433"/>
                        <a:gd name="T24" fmla="*/ 0 w 784"/>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4"/>
                        <a:gd name="T40" fmla="*/ 0 h 433"/>
                        <a:gd name="T41" fmla="*/ 784 w 784"/>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1" name="Freeform 30"/>
                  <p:cNvSpPr/>
                  <p:nvPr/>
                </p:nvSpPr>
                <p:spPr bwMode="auto">
                  <a:xfrm>
                    <a:off x="587" y="1184"/>
                    <a:ext cx="713" cy="525"/>
                  </a:xfrm>
                  <a:custGeom>
                    <a:avLst/>
                    <a:gdLst>
                      <a:gd name="T0" fmla="*/ 783 w 784"/>
                      <a:gd name="T1" fmla="*/ 0 h 433"/>
                      <a:gd name="T2" fmla="*/ 716 w 784"/>
                      <a:gd name="T3" fmla="*/ 117 h 433"/>
                      <a:gd name="T4" fmla="*/ 650 w 784"/>
                      <a:gd name="T5" fmla="*/ 219 h 433"/>
                      <a:gd name="T6" fmla="*/ 584 w 784"/>
                      <a:gd name="T7" fmla="*/ 307 h 433"/>
                      <a:gd name="T8" fmla="*/ 518 w 784"/>
                      <a:gd name="T9" fmla="*/ 380 h 433"/>
                      <a:gd name="T10" fmla="*/ 463 w 784"/>
                      <a:gd name="T11" fmla="*/ 417 h 433"/>
                      <a:gd name="T12" fmla="*/ 397 w 784"/>
                      <a:gd name="T13" fmla="*/ 432 h 433"/>
                      <a:gd name="T14" fmla="*/ 330 w 784"/>
                      <a:gd name="T15" fmla="*/ 417 h 433"/>
                      <a:gd name="T16" fmla="*/ 264 w 784"/>
                      <a:gd name="T17" fmla="*/ 380 h 433"/>
                      <a:gd name="T18" fmla="*/ 198 w 784"/>
                      <a:gd name="T19" fmla="*/ 307 h 433"/>
                      <a:gd name="T20" fmla="*/ 132 w 784"/>
                      <a:gd name="T21" fmla="*/ 219 h 433"/>
                      <a:gd name="T22" fmla="*/ 66 w 784"/>
                      <a:gd name="T23" fmla="*/ 109 h 433"/>
                      <a:gd name="T24" fmla="*/ 0 w 784"/>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4"/>
                      <a:gd name="T40" fmla="*/ 0 h 433"/>
                      <a:gd name="T41" fmla="*/ 784 w 784"/>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4" name="Line 33"/>
                  <p:cNvSpPr>
                    <a:spLocks noChangeShapeType="1"/>
                  </p:cNvSpPr>
                  <p:nvPr/>
                </p:nvSpPr>
                <p:spPr bwMode="auto">
                  <a:xfrm>
                    <a:off x="336" y="739"/>
                    <a:ext cx="288" cy="528"/>
                  </a:xfrm>
                  <a:prstGeom prst="line">
                    <a:avLst/>
                  </a:prstGeom>
                  <a:noFill/>
                  <a:ln w="5715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Rectangle 34"/>
                  <p:cNvSpPr>
                    <a:spLocks noChangeArrowheads="1"/>
                  </p:cNvSpPr>
                  <p:nvPr/>
                </p:nvSpPr>
                <p:spPr bwMode="auto">
                  <a:xfrm>
                    <a:off x="73" y="1210"/>
                    <a:ext cx="252" cy="408"/>
                  </a:xfrm>
                  <a:prstGeom prst="rect">
                    <a:avLst/>
                  </a:prstGeom>
                  <a:solidFill>
                    <a:schemeClr val="tx2">
                      <a:lumMod val="20000"/>
                      <a:lumOff val="80000"/>
                    </a:schemeClr>
                  </a:solidFill>
                  <a:ln w="57150">
                    <a:no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09" name="Line 35"/>
                <p:cNvSpPr>
                  <a:spLocks noChangeShapeType="1"/>
                </p:cNvSpPr>
                <p:nvPr/>
              </p:nvSpPr>
              <p:spPr bwMode="auto">
                <a:xfrm flipH="1">
                  <a:off x="348" y="307"/>
                  <a:ext cx="0" cy="1517"/>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0" name="矩形 139"/>
              <p:cNvSpPr/>
              <p:nvPr/>
            </p:nvSpPr>
            <p:spPr>
              <a:xfrm>
                <a:off x="2586250" y="4189016"/>
                <a:ext cx="503664" cy="584775"/>
              </a:xfrm>
              <a:prstGeom prst="rect">
                <a:avLst/>
              </a:prstGeom>
            </p:spPr>
            <p:txBody>
              <a:bodyPr wrap="none">
                <a:spAutoFit/>
              </a:bodyPr>
              <a:lstStyle/>
              <a:p>
                <a:r>
                  <a:rPr lang="zh-CN" altLang="zh-CN" sz="3200" b="1" i="1" dirty="0">
                    <a:solidFill>
                      <a:srgbClr val="00B0F0"/>
                    </a:solidFill>
                    <a:latin typeface="Times New Roman" panose="02020603050405020304" pitchFamily="18" charset="0"/>
                    <a:cs typeface="Times New Roman" panose="02020603050405020304" pitchFamily="18" charset="0"/>
                  </a:rPr>
                  <a:t>e</a:t>
                </a:r>
                <a:r>
                  <a:rPr lang="zh-CN" altLang="zh-CN" sz="3200" b="1" baseline="-25000" dirty="0">
                    <a:solidFill>
                      <a:srgbClr val="00B0F0"/>
                    </a:solidFill>
                    <a:latin typeface="Times New Roman" panose="02020603050405020304" pitchFamily="18" charset="0"/>
                    <a:cs typeface="Times New Roman" panose="02020603050405020304" pitchFamily="18" charset="0"/>
                  </a:rPr>
                  <a:t>2</a:t>
                </a:r>
                <a:endParaRPr lang="zh-CN" altLang="en-US" sz="3200" dirty="0"/>
              </a:p>
            </p:txBody>
          </p:sp>
          <p:sp>
            <p:nvSpPr>
              <p:cNvPr id="141" name="矩形 140"/>
              <p:cNvSpPr/>
              <p:nvPr/>
            </p:nvSpPr>
            <p:spPr>
              <a:xfrm>
                <a:off x="1703091" y="4204754"/>
                <a:ext cx="503664" cy="584775"/>
              </a:xfrm>
              <a:prstGeom prst="rect">
                <a:avLst/>
              </a:prstGeom>
            </p:spPr>
            <p:txBody>
              <a:bodyPr wrap="none">
                <a:spAutoFit/>
              </a:bodyPr>
              <a:lstStyle/>
              <a:p>
                <a:r>
                  <a:rPr lang="zh-CN" altLang="zh-CN" sz="3200" b="1" i="1" dirty="0">
                    <a:solidFill>
                      <a:srgbClr val="FF0000"/>
                    </a:solidFill>
                    <a:latin typeface="Times New Roman" panose="02020603050405020304" pitchFamily="18" charset="0"/>
                    <a:cs typeface="Times New Roman" panose="02020603050405020304" pitchFamily="18" charset="0"/>
                  </a:rPr>
                  <a:t>e</a:t>
                </a:r>
                <a:r>
                  <a:rPr lang="zh-CN" altLang="zh-CN" sz="3200" b="1" baseline="-25000" dirty="0">
                    <a:solidFill>
                      <a:srgbClr val="FF0000"/>
                    </a:solidFill>
                    <a:latin typeface="Times New Roman" panose="02020603050405020304" pitchFamily="18" charset="0"/>
                    <a:cs typeface="Times New Roman" panose="02020603050405020304" pitchFamily="18" charset="0"/>
                  </a:rPr>
                  <a:t>1</a:t>
                </a:r>
                <a:endParaRPr lang="zh-CN" altLang="en-US" sz="3200" dirty="0"/>
              </a:p>
            </p:txBody>
          </p:sp>
          <p:sp>
            <p:nvSpPr>
              <p:cNvPr id="142" name="矩形 141"/>
              <p:cNvSpPr/>
              <p:nvPr/>
            </p:nvSpPr>
            <p:spPr>
              <a:xfrm>
                <a:off x="3411779" y="4189016"/>
                <a:ext cx="503664" cy="584775"/>
              </a:xfrm>
              <a:prstGeom prst="rect">
                <a:avLst/>
              </a:prstGeom>
            </p:spPr>
            <p:txBody>
              <a:bodyPr wrap="none">
                <a:spAutoFit/>
              </a:bodyPr>
              <a:lstStyle/>
              <a:p>
                <a:r>
                  <a:rPr lang="zh-CN" altLang="zh-CN" sz="3200" b="1" i="1" dirty="0">
                    <a:solidFill>
                      <a:srgbClr val="FF9900"/>
                    </a:solidFill>
                    <a:latin typeface="Times New Roman" panose="02020603050405020304" pitchFamily="18" charset="0"/>
                    <a:cs typeface="Times New Roman" panose="02020603050405020304" pitchFamily="18" charset="0"/>
                  </a:rPr>
                  <a:t>e</a:t>
                </a:r>
                <a:r>
                  <a:rPr lang="zh-CN" altLang="zh-CN" sz="3200" b="1" baseline="-25000" dirty="0">
                    <a:solidFill>
                      <a:srgbClr val="FF9900"/>
                    </a:solidFill>
                    <a:latin typeface="Times New Roman" panose="02020603050405020304" pitchFamily="18" charset="0"/>
                    <a:cs typeface="Times New Roman" panose="02020603050405020304" pitchFamily="18" charset="0"/>
                  </a:rPr>
                  <a:t>3</a:t>
                </a:r>
                <a:endParaRPr lang="zh-CN" altLang="en-US" sz="3200" dirty="0"/>
              </a:p>
            </p:txBody>
          </p:sp>
        </p:grpSp>
        <p:sp>
          <p:nvSpPr>
            <p:cNvPr id="136" name="Rectangle 1087"/>
            <p:cNvSpPr>
              <a:spLocks noChangeArrowheads="1"/>
            </p:cNvSpPr>
            <p:nvPr/>
          </p:nvSpPr>
          <p:spPr bwMode="auto">
            <a:xfrm>
              <a:off x="5553693" y="4994216"/>
              <a:ext cx="670112" cy="45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2400" i="1" dirty="0">
                  <a:sym typeface="Symbol" panose="05050102010706020507" pitchFamily="18" charset="2"/>
                </a:rPr>
                <a:t> </a:t>
              </a:r>
              <a:r>
                <a:rPr lang="en-US" altLang="zh-CN" sz="2400" i="1" dirty="0"/>
                <a:t>t</a:t>
              </a:r>
            </a:p>
          </p:txBody>
        </p:sp>
        <p:sp>
          <p:nvSpPr>
            <p:cNvPr id="137" name="Rectangle 1087"/>
            <p:cNvSpPr>
              <a:spLocks noChangeArrowheads="1"/>
            </p:cNvSpPr>
            <p:nvPr/>
          </p:nvSpPr>
          <p:spPr bwMode="auto">
            <a:xfrm>
              <a:off x="983373" y="5452541"/>
              <a:ext cx="670112" cy="45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2400" dirty="0">
                  <a:sym typeface="Symbol" panose="05050102010706020507" pitchFamily="18" charset="2"/>
                </a:rPr>
                <a:t>0</a:t>
              </a:r>
              <a:endParaRPr lang="en-US" altLang="zh-CN" sz="2400" dirty="0"/>
            </a:p>
          </p:txBody>
        </p:sp>
        <p:sp>
          <p:nvSpPr>
            <p:cNvPr id="138" name="文本框 137"/>
            <p:cNvSpPr txBox="1"/>
            <p:nvPr/>
          </p:nvSpPr>
          <p:spPr>
            <a:xfrm>
              <a:off x="3452865" y="5448549"/>
              <a:ext cx="494046"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2</a:t>
              </a:r>
              <a:r>
                <a:rPr lang="el-GR" altLang="zh-CN" sz="2400" dirty="0">
                  <a:latin typeface="Times New Roman" panose="02020603050405020304" pitchFamily="18" charset="0"/>
                  <a:ea typeface="华文琥珀" panose="02010800040101010101" pitchFamily="2" charset="-122"/>
                  <a:cs typeface="Times New Roman" panose="02020603050405020304" pitchFamily="18" charset="0"/>
                </a:rPr>
                <a:t>π</a:t>
              </a:r>
              <a:endParaRPr lang="zh-CN" altLang="en-US" sz="2400" dirty="0">
                <a:latin typeface="Times New Roman" panose="02020603050405020304" pitchFamily="18" charset="0"/>
                <a:cs typeface="Times New Roman" panose="02020603050405020304" pitchFamily="18" charset="0"/>
              </a:endParaRPr>
            </a:p>
          </p:txBody>
        </p:sp>
        <p:sp>
          <p:nvSpPr>
            <p:cNvPr id="139" name="文本框 138"/>
            <p:cNvSpPr txBox="1"/>
            <p:nvPr/>
          </p:nvSpPr>
          <p:spPr>
            <a:xfrm>
              <a:off x="2131100" y="5422119"/>
              <a:ext cx="340158" cy="461665"/>
            </a:xfrm>
            <a:prstGeom prst="rect">
              <a:avLst/>
            </a:prstGeom>
            <a:noFill/>
          </p:spPr>
          <p:txBody>
            <a:bodyPr wrap="none" rtlCol="0">
              <a:spAutoFit/>
            </a:bodyPr>
            <a:lstStyle/>
            <a:p>
              <a:r>
                <a:rPr lang="el-GR" altLang="zh-CN" sz="2400" dirty="0">
                  <a:latin typeface="Times New Roman" panose="02020603050405020304" pitchFamily="18" charset="0"/>
                  <a:ea typeface="华文琥珀" panose="02010800040101010101" pitchFamily="2" charset="-122"/>
                  <a:cs typeface="Times New Roman" panose="02020603050405020304" pitchFamily="18" charset="0"/>
                </a:rPr>
                <a:t>π</a:t>
              </a:r>
              <a:endParaRPr lang="zh-CN" altLang="en-US" sz="2400" dirty="0">
                <a:latin typeface="Times New Roman" panose="02020603050405020304" pitchFamily="18" charset="0"/>
                <a:cs typeface="Times New Roman" panose="02020603050405020304" pitchFamily="18" charset="0"/>
              </a:endParaRPr>
            </a:p>
          </p:txBody>
        </p:sp>
      </p:grpSp>
      <p:grpSp>
        <p:nvGrpSpPr>
          <p:cNvPr id="145" name="Group 3"/>
          <p:cNvGrpSpPr/>
          <p:nvPr/>
        </p:nvGrpSpPr>
        <p:grpSpPr bwMode="auto">
          <a:xfrm>
            <a:off x="8286699" y="1317865"/>
            <a:ext cx="3316215" cy="1726218"/>
            <a:chOff x="468" y="-129"/>
            <a:chExt cx="2432" cy="1232"/>
          </a:xfrm>
        </p:grpSpPr>
        <p:graphicFrame>
          <p:nvGraphicFramePr>
            <p:cNvPr id="146" name="Object 4"/>
            <p:cNvGraphicFramePr>
              <a:graphicFrameLocks noChangeAspect="1"/>
            </p:cNvGraphicFramePr>
            <p:nvPr/>
          </p:nvGraphicFramePr>
          <p:xfrm>
            <a:off x="742" y="-129"/>
            <a:ext cx="2158" cy="1232"/>
          </p:xfrm>
          <a:graphic>
            <a:graphicData uri="http://schemas.openxmlformats.org/presentationml/2006/ole">
              <mc:AlternateContent xmlns:mc="http://schemas.openxmlformats.org/markup-compatibility/2006">
                <mc:Choice xmlns:v="urn:schemas-microsoft-com:vml" Requires="v">
                  <p:oleObj spid="_x0000_s142929" r:id="rId5" imgW="863600" imgH="635000" progId="Equation.DSMT4">
                    <p:embed/>
                  </p:oleObj>
                </mc:Choice>
                <mc:Fallback>
                  <p:oleObj r:id="rId5" imgW="863600" imgH="635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2" y="-129"/>
                          <a:ext cx="2158" cy="1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 name="AutoShape 5"/>
            <p:cNvSpPr/>
            <p:nvPr/>
          </p:nvSpPr>
          <p:spPr bwMode="auto">
            <a:xfrm>
              <a:off x="468" y="5"/>
              <a:ext cx="144" cy="963"/>
            </a:xfrm>
            <a:prstGeom prst="leftBrace">
              <a:avLst>
                <a:gd name="adj1" fmla="val 55729"/>
                <a:gd name="adj2" fmla="val 50000"/>
              </a:avLst>
            </a:pr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48" name="Group 6"/>
          <p:cNvGrpSpPr/>
          <p:nvPr/>
        </p:nvGrpSpPr>
        <p:grpSpPr bwMode="auto">
          <a:xfrm>
            <a:off x="9620126" y="3740591"/>
            <a:ext cx="1982788" cy="2874962"/>
            <a:chOff x="0" y="0"/>
            <a:chExt cx="1249" cy="1811"/>
          </a:xfrm>
        </p:grpSpPr>
        <p:sp>
          <p:nvSpPr>
            <p:cNvPr id="149" name="Line 7"/>
            <p:cNvSpPr>
              <a:spLocks noChangeShapeType="1"/>
            </p:cNvSpPr>
            <p:nvPr/>
          </p:nvSpPr>
          <p:spPr bwMode="auto">
            <a:xfrm>
              <a:off x="403" y="915"/>
              <a:ext cx="846" cy="0"/>
            </a:xfrm>
            <a:prstGeom prst="line">
              <a:avLst/>
            </a:prstGeom>
            <a:noFill/>
            <a:ln w="762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 name="Line 8"/>
            <p:cNvSpPr>
              <a:spLocks noChangeShapeType="1"/>
            </p:cNvSpPr>
            <p:nvPr/>
          </p:nvSpPr>
          <p:spPr bwMode="auto">
            <a:xfrm flipH="1" flipV="1">
              <a:off x="0" y="149"/>
              <a:ext cx="403" cy="766"/>
            </a:xfrm>
            <a:prstGeom prst="line">
              <a:avLst/>
            </a:prstGeom>
            <a:noFill/>
            <a:ln w="7620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 name="Line 9"/>
            <p:cNvSpPr>
              <a:spLocks noChangeShapeType="1"/>
            </p:cNvSpPr>
            <p:nvPr/>
          </p:nvSpPr>
          <p:spPr bwMode="auto">
            <a:xfrm flipH="1">
              <a:off x="0" y="915"/>
              <a:ext cx="403" cy="765"/>
            </a:xfrm>
            <a:prstGeom prst="line">
              <a:avLst/>
            </a:prstGeom>
            <a:noFill/>
            <a:ln w="76200">
              <a:solidFill>
                <a:srgbClr val="00B0F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2" name="Object 10"/>
            <p:cNvGraphicFramePr>
              <a:graphicFrameLocks noChangeAspect="1"/>
            </p:cNvGraphicFramePr>
            <p:nvPr/>
          </p:nvGraphicFramePr>
          <p:xfrm>
            <a:off x="956" y="522"/>
            <a:ext cx="270" cy="362"/>
          </p:xfrm>
          <a:graphic>
            <a:graphicData uri="http://schemas.openxmlformats.org/presentationml/2006/ole">
              <mc:AlternateContent xmlns:mc="http://schemas.openxmlformats.org/markup-compatibility/2006">
                <mc:Choice xmlns:v="urn:schemas-microsoft-com:vml" Requires="v">
                  <p:oleObj spid="_x0000_s142930" r:id="rId7" imgW="177800" imgH="215900" progId="Equation.3">
                    <p:embed/>
                  </p:oleObj>
                </mc:Choice>
                <mc:Fallback>
                  <p:oleObj r:id="rId7" imgW="177800" imgH="2159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6" y="522"/>
                          <a:ext cx="270"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 name="Object 11"/>
            <p:cNvGraphicFramePr>
              <a:graphicFrameLocks noChangeAspect="1"/>
            </p:cNvGraphicFramePr>
            <p:nvPr/>
          </p:nvGraphicFramePr>
          <p:xfrm>
            <a:off x="140" y="1449"/>
            <a:ext cx="289" cy="362"/>
          </p:xfrm>
          <a:graphic>
            <a:graphicData uri="http://schemas.openxmlformats.org/presentationml/2006/ole">
              <mc:AlternateContent xmlns:mc="http://schemas.openxmlformats.org/markup-compatibility/2006">
                <mc:Choice xmlns:v="urn:schemas-microsoft-com:vml" Requires="v">
                  <p:oleObj spid="_x0000_s142931" r:id="rId9" imgW="190500" imgH="215900" progId="Equation.3">
                    <p:embed/>
                  </p:oleObj>
                </mc:Choice>
                <mc:Fallback>
                  <p:oleObj r:id="rId9" imgW="190500" imgH="2159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 y="1449"/>
                          <a:ext cx="289"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 name="Object 12"/>
            <p:cNvGraphicFramePr>
              <a:graphicFrameLocks noChangeAspect="1"/>
            </p:cNvGraphicFramePr>
            <p:nvPr/>
          </p:nvGraphicFramePr>
          <p:xfrm>
            <a:off x="180" y="0"/>
            <a:ext cx="290" cy="359"/>
          </p:xfrm>
          <a:graphic>
            <a:graphicData uri="http://schemas.openxmlformats.org/presentationml/2006/ole">
              <mc:AlternateContent xmlns:mc="http://schemas.openxmlformats.org/markup-compatibility/2006">
                <mc:Choice xmlns:v="urn:schemas-microsoft-com:vml" Requires="v">
                  <p:oleObj spid="_x0000_s142932" r:id="rId11" imgW="190500" imgH="215900" progId="Equation.3">
                    <p:embed/>
                  </p:oleObj>
                </mc:Choice>
                <mc:Fallback>
                  <p:oleObj r:id="rId11" imgW="190500" imgH="2159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 y="0"/>
                          <a:ext cx="290"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6" name="Text Box 6"/>
          <p:cNvSpPr txBox="1">
            <a:spLocks noChangeArrowheads="1"/>
          </p:cNvSpPr>
          <p:nvPr/>
        </p:nvSpPr>
        <p:spPr bwMode="auto">
          <a:xfrm>
            <a:off x="7839910" y="808803"/>
            <a:ext cx="16273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2060"/>
                </a:solidFill>
                <a:latin typeface="仿宋" panose="02010609060101010101" pitchFamily="49" charset="-122"/>
                <a:ea typeface="仿宋" panose="02010609060101010101" pitchFamily="49" charset="-122"/>
              </a:rPr>
              <a:t>◆相量式</a:t>
            </a:r>
            <a:endParaRPr lang="zh-CN" altLang="zh-CN" sz="2800" b="1" dirty="0">
              <a:solidFill>
                <a:srgbClr val="002060"/>
              </a:solidFill>
              <a:latin typeface="仿宋" panose="02010609060101010101" pitchFamily="49" charset="-122"/>
              <a:ea typeface="仿宋" panose="02010609060101010101" pitchFamily="49" charset="-122"/>
            </a:endParaRPr>
          </a:p>
        </p:txBody>
      </p:sp>
      <p:sp>
        <p:nvSpPr>
          <p:cNvPr id="157" name="Text Box 6"/>
          <p:cNvSpPr txBox="1">
            <a:spLocks noChangeArrowheads="1"/>
          </p:cNvSpPr>
          <p:nvPr/>
        </p:nvSpPr>
        <p:spPr bwMode="auto">
          <a:xfrm>
            <a:off x="8907873" y="3206301"/>
            <a:ext cx="16289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002060"/>
                </a:solidFill>
                <a:latin typeface="仿宋" panose="02010609060101010101" pitchFamily="49" charset="-122"/>
                <a:ea typeface="仿宋" panose="02010609060101010101" pitchFamily="49" charset="-122"/>
              </a:rPr>
              <a:t>◆相量图</a:t>
            </a:r>
            <a:endParaRPr lang="zh-CN" altLang="zh-CN" sz="2800" b="1" dirty="0">
              <a:solidFill>
                <a:srgbClr val="002060"/>
              </a:solidFill>
              <a:latin typeface="仿宋" panose="02010609060101010101" pitchFamily="49" charset="-122"/>
              <a:ea typeface="仿宋" panose="02010609060101010101" pitchFamily="49" charset="-122"/>
            </a:endParaRPr>
          </a:p>
        </p:txBody>
      </p:sp>
      <p:grpSp>
        <p:nvGrpSpPr>
          <p:cNvPr id="162" name="组合 161"/>
          <p:cNvGrpSpPr/>
          <p:nvPr/>
        </p:nvGrpSpPr>
        <p:grpSpPr>
          <a:xfrm>
            <a:off x="5828983" y="4106758"/>
            <a:ext cx="3352200" cy="1931800"/>
            <a:chOff x="5620417" y="3104468"/>
            <a:chExt cx="3352200" cy="1931800"/>
          </a:xfrm>
        </p:grpSpPr>
        <p:grpSp>
          <p:nvGrpSpPr>
            <p:cNvPr id="160" name="组合 159"/>
            <p:cNvGrpSpPr/>
            <p:nvPr/>
          </p:nvGrpSpPr>
          <p:grpSpPr>
            <a:xfrm>
              <a:off x="5888749" y="3641177"/>
              <a:ext cx="2960283" cy="1395091"/>
              <a:chOff x="5888749" y="3641177"/>
              <a:chExt cx="2960283" cy="1395091"/>
            </a:xfrm>
          </p:grpSpPr>
          <p:sp>
            <p:nvSpPr>
              <p:cNvPr id="159" name="圆角矩形 158"/>
              <p:cNvSpPr/>
              <p:nvPr/>
            </p:nvSpPr>
            <p:spPr>
              <a:xfrm>
                <a:off x="5888749" y="3641177"/>
                <a:ext cx="2960283" cy="1395091"/>
              </a:xfrm>
              <a:prstGeom prst="roundRect">
                <a:avLst/>
              </a:prstGeom>
              <a:solidFill>
                <a:schemeClr val="accent4">
                  <a:lumMod val="40000"/>
                  <a:lumOff val="6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5" name="Object 13"/>
              <p:cNvGraphicFramePr>
                <a:graphicFrameLocks noChangeAspect="1"/>
              </p:cNvGraphicFramePr>
              <p:nvPr/>
            </p:nvGraphicFramePr>
            <p:xfrm>
              <a:off x="6257048" y="4343877"/>
              <a:ext cx="2311486" cy="552289"/>
            </p:xfrm>
            <a:graphic>
              <a:graphicData uri="http://schemas.openxmlformats.org/presentationml/2006/ole">
                <mc:AlternateContent xmlns:mc="http://schemas.openxmlformats.org/markup-compatibility/2006">
                  <mc:Choice xmlns:v="urn:schemas-microsoft-com:vml" Requires="v">
                    <p:oleObj spid="_x0000_s142933" r:id="rId13" imgW="926465" imgH="215900" progId="Equation.3">
                      <p:embed/>
                    </p:oleObj>
                  </mc:Choice>
                  <mc:Fallback>
                    <p:oleObj r:id="rId13" imgW="926465" imgH="2159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57048" y="4343877"/>
                            <a:ext cx="2311486" cy="552289"/>
                          </a:xfrm>
                          <a:prstGeom prst="rect">
                            <a:avLst/>
                          </a:prstGeom>
                          <a:noFill/>
                          <a:ln w="28575">
                            <a:noFill/>
                            <a:miter lim="800000"/>
                            <a:headEnd/>
                            <a:tailEnd/>
                          </a:ln>
                          <a:effectLst/>
                        </p:spPr>
                      </p:pic>
                    </p:oleObj>
                  </mc:Fallback>
                </mc:AlternateContent>
              </a:graphicData>
            </a:graphic>
          </p:graphicFrame>
          <p:graphicFrame>
            <p:nvGraphicFramePr>
              <p:cNvPr id="158" name="Object 21"/>
              <p:cNvGraphicFramePr>
                <a:graphicFrameLocks noChangeAspect="1"/>
              </p:cNvGraphicFramePr>
              <p:nvPr/>
            </p:nvGraphicFramePr>
            <p:xfrm>
              <a:off x="6286946" y="3739454"/>
              <a:ext cx="2202252" cy="565043"/>
            </p:xfrm>
            <a:graphic>
              <a:graphicData uri="http://schemas.openxmlformats.org/presentationml/2006/ole">
                <mc:AlternateContent xmlns:mc="http://schemas.openxmlformats.org/markup-compatibility/2006">
                  <mc:Choice xmlns:v="urn:schemas-microsoft-com:vml" Requires="v">
                    <p:oleObj spid="_x0000_s142934" name="公式" r:id="rId15" imgW="27432000" imgH="5791200" progId="Equation.3">
                      <p:embed/>
                    </p:oleObj>
                  </mc:Choice>
                  <mc:Fallback>
                    <p:oleObj name="公式" r:id="rId15" imgW="27432000" imgH="5791200" progId="Equation.3">
                      <p:embed/>
                      <p:pic>
                        <p:nvPicPr>
                          <p:cNvPr id="0" name="Object 21"/>
                          <p:cNvPicPr>
                            <a:picLocks noChangeAspect="1" noChangeArrowheads="1"/>
                          </p:cNvPicPr>
                          <p:nvPr/>
                        </p:nvPicPr>
                        <p:blipFill>
                          <a:blip r:embed="rId16"/>
                          <a:srcRect/>
                          <a:stretch>
                            <a:fillRect/>
                          </a:stretch>
                        </p:blipFill>
                        <p:spPr bwMode="auto">
                          <a:xfrm>
                            <a:off x="6286946" y="3739454"/>
                            <a:ext cx="2202252" cy="565043"/>
                          </a:xfrm>
                          <a:prstGeom prst="rect">
                            <a:avLst/>
                          </a:prstGeom>
                          <a:noFill/>
                          <a:ln>
                            <a:noFill/>
                          </a:ln>
                          <a:effectLst/>
                        </p:spPr>
                      </p:pic>
                    </p:oleObj>
                  </mc:Fallback>
                </mc:AlternateContent>
              </a:graphicData>
            </a:graphic>
          </p:graphicFrame>
        </p:grpSp>
        <p:sp>
          <p:nvSpPr>
            <p:cNvPr id="161" name="Text Box 3"/>
            <p:cNvSpPr txBox="1">
              <a:spLocks noChangeArrowheads="1"/>
            </p:cNvSpPr>
            <p:nvPr/>
          </p:nvSpPr>
          <p:spPr bwMode="auto">
            <a:xfrm>
              <a:off x="5620417" y="3104468"/>
              <a:ext cx="3352200" cy="461665"/>
            </a:xfrm>
            <a:prstGeom prst="rect">
              <a:avLst/>
            </a:prstGeom>
            <a:noFill/>
            <a:ln>
              <a:noFill/>
            </a:ln>
          </p:spPr>
          <p:txBody>
            <a:bodyPr wrap="none">
              <a:spAutoFit/>
            </a:bodyPr>
            <a:lstStyle/>
            <a:p>
              <a:r>
                <a:rPr lang="zh-CN" altLang="en-US" sz="2400" b="1" dirty="0">
                  <a:solidFill>
                    <a:srgbClr val="002060"/>
                  </a:solidFill>
                  <a:latin typeface="华文琥珀" panose="02010800040101010101" pitchFamily="2" charset="-122"/>
                  <a:ea typeface="华文琥珀" panose="02010800040101010101" pitchFamily="2" charset="-122"/>
                </a:rPr>
                <a:t>▲ </a:t>
              </a:r>
              <a:r>
                <a:rPr lang="zh-CN" altLang="en-US" sz="2400" b="1" dirty="0">
                  <a:solidFill>
                    <a:srgbClr val="002060"/>
                  </a:solidFill>
                  <a:latin typeface="仿宋" panose="02010609060101010101" pitchFamily="49" charset="-122"/>
                  <a:ea typeface="仿宋" panose="02010609060101010101" pitchFamily="49" charset="-122"/>
                </a:rPr>
                <a:t>三相对称电动势特点</a:t>
              </a:r>
            </a:p>
          </p:txBody>
        </p:sp>
      </p:grpSp>
      <p:sp>
        <p:nvSpPr>
          <p:cNvPr id="60" name="文本框 59"/>
          <p:cNvSpPr txBox="1"/>
          <p:nvPr/>
        </p:nvSpPr>
        <p:spPr>
          <a:xfrm>
            <a:off x="4570184" y="44245"/>
            <a:ext cx="2656526"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3-1 </a:t>
            </a:r>
            <a:r>
              <a:rPr lang="zh-CN" altLang="en-US" sz="2800" b="1" u="sng" dirty="0">
                <a:latin typeface="黑体" panose="02010609060101010101" pitchFamily="49" charset="-122"/>
                <a:ea typeface="黑体" panose="02010609060101010101" pitchFamily="49" charset="-122"/>
              </a:rPr>
              <a:t>三相电源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000"/>
                                        <p:tgtEl>
                                          <p:spTgt spid="105"/>
                                        </p:tgtEl>
                                      </p:cBhvr>
                                    </p:animEffect>
                                    <p:anim calcmode="lin" valueType="num">
                                      <p:cBhvr>
                                        <p:cTn id="8" dur="1000" fill="hold"/>
                                        <p:tgtEl>
                                          <p:spTgt spid="105"/>
                                        </p:tgtEl>
                                        <p:attrNameLst>
                                          <p:attrName>ppt_x</p:attrName>
                                        </p:attrNameLst>
                                      </p:cBhvr>
                                      <p:tavLst>
                                        <p:tav tm="0">
                                          <p:val>
                                            <p:strVal val="#ppt_x"/>
                                          </p:val>
                                        </p:tav>
                                        <p:tav tm="100000">
                                          <p:val>
                                            <p:strVal val="#ppt_x"/>
                                          </p:val>
                                        </p:tav>
                                      </p:tavLst>
                                    </p:anim>
                                    <p:anim calcmode="lin" valueType="num">
                                      <p:cBhvr>
                                        <p:cTn id="9"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
                                        </p:tgtEl>
                                        <p:attrNameLst>
                                          <p:attrName>style.visibility</p:attrName>
                                        </p:attrNameLst>
                                      </p:cBhvr>
                                      <p:to>
                                        <p:strVal val="visible"/>
                                      </p:to>
                                    </p:set>
                                    <p:anim calcmode="lin" valueType="num">
                                      <p:cBhvr additive="base">
                                        <p:cTn id="19" dur="500" fill="hold"/>
                                        <p:tgtEl>
                                          <p:spTgt spid="135"/>
                                        </p:tgtEl>
                                        <p:attrNameLst>
                                          <p:attrName>ppt_x</p:attrName>
                                        </p:attrNameLst>
                                      </p:cBhvr>
                                      <p:tavLst>
                                        <p:tav tm="0">
                                          <p:val>
                                            <p:strVal val="0-#ppt_w/2"/>
                                          </p:val>
                                        </p:tav>
                                        <p:tav tm="100000">
                                          <p:val>
                                            <p:strVal val="#ppt_x"/>
                                          </p:val>
                                        </p:tav>
                                      </p:tavLst>
                                    </p:anim>
                                    <p:anim calcmode="lin" valueType="num">
                                      <p:cBhvr additive="base">
                                        <p:cTn id="20" dur="500" fill="hold"/>
                                        <p:tgtEl>
                                          <p:spTgt spid="13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animEffect transition="in" filter="wipe(left)">
                                      <p:cBhvr>
                                        <p:cTn id="25" dur="2000"/>
                                        <p:tgtEl>
                                          <p:spTgt spid="16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56"/>
                                        </p:tgtEl>
                                        <p:attrNameLst>
                                          <p:attrName>style.visibility</p:attrName>
                                        </p:attrNameLst>
                                      </p:cBhvr>
                                      <p:to>
                                        <p:strVal val="visible"/>
                                      </p:to>
                                    </p:set>
                                    <p:animEffect transition="in" filter="fade">
                                      <p:cBhvr>
                                        <p:cTn id="30" dur="1000"/>
                                        <p:tgtEl>
                                          <p:spTgt spid="156"/>
                                        </p:tgtEl>
                                      </p:cBhvr>
                                    </p:animEffect>
                                    <p:anim calcmode="lin" valueType="num">
                                      <p:cBhvr>
                                        <p:cTn id="31" dur="1000" fill="hold"/>
                                        <p:tgtEl>
                                          <p:spTgt spid="156"/>
                                        </p:tgtEl>
                                        <p:attrNameLst>
                                          <p:attrName>ppt_x</p:attrName>
                                        </p:attrNameLst>
                                      </p:cBhvr>
                                      <p:tavLst>
                                        <p:tav tm="0">
                                          <p:val>
                                            <p:strVal val="#ppt_x"/>
                                          </p:val>
                                        </p:tav>
                                        <p:tav tm="100000">
                                          <p:val>
                                            <p:strVal val="#ppt_x"/>
                                          </p:val>
                                        </p:tav>
                                      </p:tavLst>
                                    </p:anim>
                                    <p:anim calcmode="lin" valueType="num">
                                      <p:cBhvr>
                                        <p:cTn id="32" dur="10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nodeType="clickEffect">
                                  <p:stCondLst>
                                    <p:cond delay="0"/>
                                  </p:stCondLst>
                                  <p:childTnLst>
                                    <p:set>
                                      <p:cBhvr>
                                        <p:cTn id="36" dur="1" fill="hold">
                                          <p:stCondLst>
                                            <p:cond delay="0"/>
                                          </p:stCondLst>
                                        </p:cTn>
                                        <p:tgtEl>
                                          <p:spTgt spid="145"/>
                                        </p:tgtEl>
                                        <p:attrNameLst>
                                          <p:attrName>style.visibility</p:attrName>
                                        </p:attrNameLst>
                                      </p:cBhvr>
                                      <p:to>
                                        <p:strVal val="visible"/>
                                      </p:to>
                                    </p:set>
                                    <p:animEffect transition="in" filter="fade">
                                      <p:cBhvr>
                                        <p:cTn id="37" dur="1000"/>
                                        <p:tgtEl>
                                          <p:spTgt spid="145"/>
                                        </p:tgtEl>
                                      </p:cBhvr>
                                    </p:animEffect>
                                    <p:anim calcmode="lin" valueType="num">
                                      <p:cBhvr>
                                        <p:cTn id="38" dur="1000" fill="hold"/>
                                        <p:tgtEl>
                                          <p:spTgt spid="145"/>
                                        </p:tgtEl>
                                        <p:attrNameLst>
                                          <p:attrName>ppt_x</p:attrName>
                                        </p:attrNameLst>
                                      </p:cBhvr>
                                      <p:tavLst>
                                        <p:tav tm="0">
                                          <p:val>
                                            <p:strVal val="#ppt_x"/>
                                          </p:val>
                                        </p:tav>
                                        <p:tav tm="100000">
                                          <p:val>
                                            <p:strVal val="#ppt_x"/>
                                          </p:val>
                                        </p:tav>
                                      </p:tavLst>
                                    </p:anim>
                                    <p:anim calcmode="lin" valueType="num">
                                      <p:cBhvr>
                                        <p:cTn id="39" dur="1000" fill="hold"/>
                                        <p:tgtEl>
                                          <p:spTgt spid="14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57"/>
                                        </p:tgtEl>
                                        <p:attrNameLst>
                                          <p:attrName>style.visibility</p:attrName>
                                        </p:attrNameLst>
                                      </p:cBhvr>
                                      <p:to>
                                        <p:strVal val="visible"/>
                                      </p:to>
                                    </p:set>
                                    <p:animEffect transition="in" filter="fade">
                                      <p:cBhvr>
                                        <p:cTn id="44" dur="1000"/>
                                        <p:tgtEl>
                                          <p:spTgt spid="157"/>
                                        </p:tgtEl>
                                      </p:cBhvr>
                                    </p:animEffect>
                                    <p:anim calcmode="lin" valueType="num">
                                      <p:cBhvr>
                                        <p:cTn id="45" dur="1000" fill="hold"/>
                                        <p:tgtEl>
                                          <p:spTgt spid="157"/>
                                        </p:tgtEl>
                                        <p:attrNameLst>
                                          <p:attrName>ppt_x</p:attrName>
                                        </p:attrNameLst>
                                      </p:cBhvr>
                                      <p:tavLst>
                                        <p:tav tm="0">
                                          <p:val>
                                            <p:strVal val="#ppt_x"/>
                                          </p:val>
                                        </p:tav>
                                        <p:tav tm="100000">
                                          <p:val>
                                            <p:strVal val="#ppt_x"/>
                                          </p:val>
                                        </p:tav>
                                      </p:tavLst>
                                    </p:anim>
                                    <p:anim calcmode="lin" valueType="num">
                                      <p:cBhvr>
                                        <p:cTn id="46" dur="1000" fill="hold"/>
                                        <p:tgtEl>
                                          <p:spTgt spid="157"/>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dissolve">
                                      <p:cBhvr>
                                        <p:cTn id="51" dur="500"/>
                                        <p:tgtEl>
                                          <p:spTgt spid="148"/>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62"/>
                                        </p:tgtEl>
                                        <p:attrNameLst>
                                          <p:attrName>style.visibility</p:attrName>
                                        </p:attrNameLst>
                                      </p:cBhvr>
                                      <p:to>
                                        <p:strVal val="visible"/>
                                      </p:to>
                                    </p:set>
                                    <p:animEffect transition="in" filter="fade">
                                      <p:cBhvr>
                                        <p:cTn id="56" dur="1000"/>
                                        <p:tgtEl>
                                          <p:spTgt spid="162"/>
                                        </p:tgtEl>
                                      </p:cBhvr>
                                    </p:animEffect>
                                    <p:anim calcmode="lin" valueType="num">
                                      <p:cBhvr>
                                        <p:cTn id="57" dur="1000" fill="hold"/>
                                        <p:tgtEl>
                                          <p:spTgt spid="162"/>
                                        </p:tgtEl>
                                        <p:attrNameLst>
                                          <p:attrName>ppt_x</p:attrName>
                                        </p:attrNameLst>
                                      </p:cBhvr>
                                      <p:tavLst>
                                        <p:tav tm="0">
                                          <p:val>
                                            <p:strVal val="#ppt_x"/>
                                          </p:val>
                                        </p:tav>
                                        <p:tav tm="100000">
                                          <p:val>
                                            <p:strVal val="#ppt_x"/>
                                          </p:val>
                                        </p:tav>
                                      </p:tavLst>
                                    </p:anim>
                                    <p:anim calcmode="lin" valueType="num">
                                      <p:cBhvr>
                                        <p:cTn id="58"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35" grpId="0"/>
      <p:bldP spid="156" grpId="0"/>
      <p:bldP spid="1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366147" y="6458282"/>
            <a:ext cx="2743200" cy="365125"/>
          </a:xfrm>
        </p:spPr>
        <p:txBody>
          <a:bodyPr/>
          <a:lstStyle/>
          <a:p>
            <a:fld id="{435063AF-4828-4509-A510-9A5FFA849951}" type="slidenum">
              <a:rPr lang="zh-CN" altLang="en-US" smtClean="0"/>
              <a:t>9</a:t>
            </a:fld>
            <a:endParaRPr lang="zh-CN" altLang="en-US" dirty="0"/>
          </a:p>
        </p:txBody>
      </p:sp>
      <p:sp>
        <p:nvSpPr>
          <p:cNvPr id="5" name="Text Box 2"/>
          <p:cNvSpPr txBox="1">
            <a:spLocks noChangeArrowheads="1"/>
          </p:cNvSpPr>
          <p:nvPr/>
        </p:nvSpPr>
        <p:spPr bwMode="auto">
          <a:xfrm>
            <a:off x="5932419" y="1003719"/>
            <a:ext cx="20842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FF33CC"/>
                </a:solidFill>
                <a:latin typeface="Times New Roman" panose="02020603050405020304" pitchFamily="18" charset="0"/>
              </a:rPr>
              <a:t>正序</a:t>
            </a:r>
            <a:r>
              <a:rPr lang="en-US" altLang="zh-CN" sz="2400" b="1" dirty="0">
                <a:solidFill>
                  <a:srgbClr val="FF33CC"/>
                </a:solidFill>
                <a:latin typeface="Times New Roman" panose="02020603050405020304" pitchFamily="18" charset="0"/>
              </a:rPr>
              <a:t>(</a:t>
            </a:r>
            <a:r>
              <a:rPr lang="zh-CN" altLang="en-US" sz="2400" b="1" dirty="0">
                <a:solidFill>
                  <a:srgbClr val="FF33CC"/>
                </a:solidFill>
                <a:latin typeface="Times New Roman" panose="02020603050405020304" pitchFamily="18" charset="0"/>
              </a:rPr>
              <a:t>顺序</a:t>
            </a:r>
            <a:r>
              <a:rPr lang="en-US" altLang="zh-CN" sz="2400" b="1" dirty="0">
                <a:solidFill>
                  <a:srgbClr val="FF33CC"/>
                </a:solidFill>
                <a:latin typeface="Times New Roman" panose="02020603050405020304" pitchFamily="18" charset="0"/>
              </a:rPr>
              <a:t>)</a:t>
            </a:r>
            <a:r>
              <a:rPr lang="zh-CN" altLang="en-US" sz="2400" b="1" dirty="0">
                <a:solidFill>
                  <a:srgbClr val="FF33CC"/>
                </a:solidFill>
                <a:latin typeface="Times New Roman" panose="02020603050405020304" pitchFamily="18" charset="0"/>
              </a:rPr>
              <a:t>：</a:t>
            </a:r>
            <a:endParaRPr lang="en-US" altLang="zh-CN" sz="2400" b="1" dirty="0">
              <a:solidFill>
                <a:srgbClr val="FF33CC"/>
              </a:solidFill>
              <a:latin typeface="Times New Roman" panose="02020603050405020304" pitchFamily="18" charset="0"/>
            </a:endParaRPr>
          </a:p>
          <a:p>
            <a:r>
              <a:rPr lang="en-US" altLang="zh-CN" sz="2400" b="1" dirty="0">
                <a:solidFill>
                  <a:srgbClr val="FF33CC"/>
                </a:solidFill>
                <a:latin typeface="Times New Roman" panose="02020603050405020304" pitchFamily="18" charset="0"/>
              </a:rPr>
              <a:t>U—V—W—U</a:t>
            </a:r>
          </a:p>
        </p:txBody>
      </p:sp>
      <p:sp>
        <p:nvSpPr>
          <p:cNvPr id="6" name="Rectangle 3"/>
          <p:cNvSpPr>
            <a:spLocks noChangeArrowheads="1"/>
          </p:cNvSpPr>
          <p:nvPr/>
        </p:nvSpPr>
        <p:spPr bwMode="auto">
          <a:xfrm>
            <a:off x="8990185" y="968075"/>
            <a:ext cx="22951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rgbClr val="0000FF"/>
                </a:solidFill>
                <a:latin typeface="Times New Roman" panose="02020603050405020304" pitchFamily="18" charset="0"/>
              </a:rPr>
              <a:t>负序</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Times New Roman" panose="02020603050405020304" pitchFamily="18" charset="0"/>
              </a:rPr>
              <a:t>逆序</a:t>
            </a:r>
            <a:r>
              <a:rPr lang="en-US" altLang="zh-CN" sz="2400" b="1" dirty="0">
                <a:solidFill>
                  <a:srgbClr val="0000FF"/>
                </a:solidFill>
                <a:latin typeface="Times New Roman" panose="02020603050405020304" pitchFamily="18" charset="0"/>
              </a:rPr>
              <a:t>)</a:t>
            </a:r>
            <a:r>
              <a:rPr lang="zh-CN" altLang="en-US" sz="2400" b="1" dirty="0">
                <a:solidFill>
                  <a:srgbClr val="0000FF"/>
                </a:solidFill>
                <a:latin typeface="Times New Roman" panose="02020603050405020304" pitchFamily="18" charset="0"/>
              </a:rPr>
              <a:t>：</a:t>
            </a:r>
            <a:endParaRPr lang="en-US" altLang="zh-CN" sz="2400" b="1" dirty="0">
              <a:solidFill>
                <a:srgbClr val="0000FF"/>
              </a:solidFill>
              <a:latin typeface="Times New Roman" panose="02020603050405020304" pitchFamily="18" charset="0"/>
            </a:endParaRPr>
          </a:p>
          <a:p>
            <a:r>
              <a:rPr lang="en-US" altLang="zh-CN" sz="2400" b="1" dirty="0">
                <a:solidFill>
                  <a:srgbClr val="0000FF"/>
                </a:solidFill>
                <a:latin typeface="Times New Roman" panose="02020603050405020304" pitchFamily="18" charset="0"/>
              </a:rPr>
              <a:t>U—W—V—U</a:t>
            </a:r>
          </a:p>
        </p:txBody>
      </p:sp>
      <p:grpSp>
        <p:nvGrpSpPr>
          <p:cNvPr id="7" name="Group 4"/>
          <p:cNvGrpSpPr/>
          <p:nvPr/>
        </p:nvGrpSpPr>
        <p:grpSpPr bwMode="auto">
          <a:xfrm>
            <a:off x="6295412" y="2115703"/>
            <a:ext cx="1419228" cy="1031875"/>
            <a:chOff x="-34" y="29"/>
            <a:chExt cx="894" cy="650"/>
          </a:xfrm>
        </p:grpSpPr>
        <p:sp>
          <p:nvSpPr>
            <p:cNvPr id="8" name="Line 5"/>
            <p:cNvSpPr>
              <a:spLocks noChangeShapeType="1"/>
            </p:cNvSpPr>
            <p:nvPr/>
          </p:nvSpPr>
          <p:spPr bwMode="auto">
            <a:xfrm>
              <a:off x="370" y="393"/>
              <a:ext cx="227" cy="0"/>
            </a:xfrm>
            <a:prstGeom prst="line">
              <a:avLst/>
            </a:prstGeom>
            <a:noFill/>
            <a:ln w="9525">
              <a:solidFill>
                <a:srgbClr val="FF33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ndParaRPr>
            </a:p>
          </p:txBody>
        </p:sp>
        <p:sp>
          <p:nvSpPr>
            <p:cNvPr id="9" name="Line 6"/>
            <p:cNvSpPr>
              <a:spLocks noChangeShapeType="1"/>
            </p:cNvSpPr>
            <p:nvPr/>
          </p:nvSpPr>
          <p:spPr bwMode="auto">
            <a:xfrm flipH="1" flipV="1">
              <a:off x="250" y="207"/>
              <a:ext cx="136" cy="199"/>
            </a:xfrm>
            <a:prstGeom prst="line">
              <a:avLst/>
            </a:prstGeom>
            <a:noFill/>
            <a:ln w="9525">
              <a:solidFill>
                <a:srgbClr val="FF33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ndParaRPr>
            </a:p>
          </p:txBody>
        </p:sp>
        <p:sp>
          <p:nvSpPr>
            <p:cNvPr id="10" name="Line 7"/>
            <p:cNvSpPr>
              <a:spLocks noChangeShapeType="1"/>
            </p:cNvSpPr>
            <p:nvPr/>
          </p:nvSpPr>
          <p:spPr bwMode="auto">
            <a:xfrm flipH="1">
              <a:off x="240" y="384"/>
              <a:ext cx="159" cy="204"/>
            </a:xfrm>
            <a:prstGeom prst="line">
              <a:avLst/>
            </a:prstGeom>
            <a:noFill/>
            <a:ln w="9525">
              <a:solidFill>
                <a:srgbClr val="FF33CC"/>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ndParaRPr>
            </a:p>
          </p:txBody>
        </p:sp>
        <p:sp>
          <p:nvSpPr>
            <p:cNvPr id="11" name="Text Box 8"/>
            <p:cNvSpPr txBox="1">
              <a:spLocks noChangeArrowheads="1"/>
            </p:cNvSpPr>
            <p:nvPr/>
          </p:nvSpPr>
          <p:spPr bwMode="auto">
            <a:xfrm>
              <a:off x="603" y="252"/>
              <a:ext cx="257" cy="291"/>
            </a:xfrm>
            <a:prstGeom prst="rect">
              <a:avLst/>
            </a:prstGeom>
            <a:noFill/>
            <a:ln w="9525">
              <a:solidFill>
                <a:srgbClr val="FF33CC"/>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dirty="0">
                  <a:latin typeface="Times New Roman" panose="02020603050405020304" pitchFamily="18" charset="0"/>
                </a:rPr>
                <a:t>U</a:t>
              </a:r>
            </a:p>
          </p:txBody>
        </p:sp>
        <p:sp>
          <p:nvSpPr>
            <p:cNvPr id="12" name="Text Box 9"/>
            <p:cNvSpPr txBox="1">
              <a:spLocks noChangeArrowheads="1"/>
            </p:cNvSpPr>
            <p:nvPr/>
          </p:nvSpPr>
          <p:spPr bwMode="auto">
            <a:xfrm>
              <a:off x="-27" y="384"/>
              <a:ext cx="272" cy="295"/>
            </a:xfrm>
            <a:prstGeom prst="rect">
              <a:avLst/>
            </a:prstGeom>
            <a:noFill/>
            <a:ln w="9525">
              <a:solidFill>
                <a:srgbClr val="FF33CC"/>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dirty="0">
                  <a:latin typeface="Times New Roman" panose="02020603050405020304" pitchFamily="18" charset="0"/>
                </a:rPr>
                <a:t>V</a:t>
              </a:r>
            </a:p>
          </p:txBody>
        </p:sp>
        <p:sp>
          <p:nvSpPr>
            <p:cNvPr id="13" name="Text Box 10"/>
            <p:cNvSpPr txBox="1">
              <a:spLocks noChangeArrowheads="1"/>
            </p:cNvSpPr>
            <p:nvPr/>
          </p:nvSpPr>
          <p:spPr bwMode="auto">
            <a:xfrm flipH="1">
              <a:off x="-34" y="29"/>
              <a:ext cx="272" cy="295"/>
            </a:xfrm>
            <a:prstGeom prst="rect">
              <a:avLst/>
            </a:prstGeom>
            <a:noFill/>
            <a:ln w="9525">
              <a:solidFill>
                <a:srgbClr val="FF33CC"/>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sz="2400" dirty="0">
                  <a:latin typeface="Times New Roman" panose="02020603050405020304" pitchFamily="18" charset="0"/>
                </a:rPr>
                <a:t>W</a:t>
              </a:r>
            </a:p>
          </p:txBody>
        </p:sp>
      </p:grpSp>
      <p:sp>
        <p:nvSpPr>
          <p:cNvPr id="14" name="Text Box 18"/>
          <p:cNvSpPr txBox="1">
            <a:spLocks noChangeArrowheads="1"/>
          </p:cNvSpPr>
          <p:nvPr/>
        </p:nvSpPr>
        <p:spPr bwMode="auto">
          <a:xfrm>
            <a:off x="5868951" y="3343784"/>
            <a:ext cx="601235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latin typeface="华文仿宋" panose="02010600040101010101" pitchFamily="2" charset="-122"/>
                <a:ea typeface="华文仿宋" panose="02010600040101010101" pitchFamily="2" charset="-122"/>
              </a:rPr>
              <a:t>相序的</a:t>
            </a:r>
            <a:r>
              <a:rPr lang="zh-CN" altLang="en-US" sz="2400" b="1" dirty="0">
                <a:solidFill>
                  <a:srgbClr val="FF3300"/>
                </a:solidFill>
                <a:latin typeface="华文仿宋" panose="02010600040101010101" pitchFamily="2" charset="-122"/>
                <a:ea typeface="华文仿宋" panose="02010600040101010101" pitchFamily="2" charset="-122"/>
              </a:rPr>
              <a:t>实际意义</a:t>
            </a:r>
            <a:r>
              <a:rPr lang="zh-CN" altLang="en-US" sz="2400" b="1" dirty="0">
                <a:latin typeface="华文仿宋" panose="02010600040101010101" pitchFamily="2" charset="-122"/>
                <a:ea typeface="华文仿宋" panose="02010600040101010101" pitchFamily="2" charset="-122"/>
              </a:rPr>
              <a:t>：</a:t>
            </a:r>
            <a:endParaRPr lang="en-US" altLang="zh-CN" sz="2400" b="1" dirty="0">
              <a:latin typeface="华文仿宋" panose="02010600040101010101" pitchFamily="2" charset="-122"/>
              <a:ea typeface="华文仿宋" panose="02010600040101010101" pitchFamily="2" charset="-122"/>
            </a:endParaRPr>
          </a:p>
          <a:p>
            <a:r>
              <a:rPr lang="zh-CN" altLang="en-US" sz="2400" b="1" dirty="0">
                <a:latin typeface="华文仿宋" panose="02010600040101010101" pitchFamily="2" charset="-122"/>
                <a:ea typeface="华文仿宋" panose="02010600040101010101" pitchFamily="2" charset="-122"/>
              </a:rPr>
              <a:t>对三相电动机，如果相序反了，就会反转。</a:t>
            </a:r>
          </a:p>
        </p:txBody>
      </p:sp>
      <p:sp>
        <p:nvSpPr>
          <p:cNvPr id="15" name="Text Box 19"/>
          <p:cNvSpPr txBox="1">
            <a:spLocks noChangeArrowheads="1"/>
          </p:cNvSpPr>
          <p:nvPr/>
        </p:nvSpPr>
        <p:spPr bwMode="auto">
          <a:xfrm>
            <a:off x="5932702" y="6230605"/>
            <a:ext cx="603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dirty="0">
                <a:solidFill>
                  <a:srgbClr val="002060"/>
                </a:solidFill>
                <a:latin typeface="Times New Roman" panose="02020603050405020304" pitchFamily="18" charset="0"/>
              </a:rPr>
              <a:t>以后如果不加说明，一般都认为是正相序。</a:t>
            </a:r>
          </a:p>
        </p:txBody>
      </p:sp>
      <p:grpSp>
        <p:nvGrpSpPr>
          <p:cNvPr id="23" name="Group 27"/>
          <p:cNvGrpSpPr/>
          <p:nvPr/>
        </p:nvGrpSpPr>
        <p:grpSpPr bwMode="auto">
          <a:xfrm>
            <a:off x="6060782" y="4421529"/>
            <a:ext cx="2571750" cy="1360488"/>
            <a:chOff x="0" y="16"/>
            <a:chExt cx="1620" cy="857"/>
          </a:xfrm>
        </p:grpSpPr>
        <p:sp>
          <p:nvSpPr>
            <p:cNvPr id="24" name="Oval 28"/>
            <p:cNvSpPr>
              <a:spLocks noChangeArrowheads="1"/>
            </p:cNvSpPr>
            <p:nvPr/>
          </p:nvSpPr>
          <p:spPr bwMode="auto">
            <a:xfrm>
              <a:off x="1092" y="166"/>
              <a:ext cx="528" cy="52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b="1" dirty="0">
                  <a:latin typeface="Times New Roman" panose="02020603050405020304" pitchFamily="18" charset="0"/>
                </a:rPr>
                <a:t>M</a:t>
              </a:r>
            </a:p>
          </p:txBody>
        </p:sp>
        <p:sp>
          <p:nvSpPr>
            <p:cNvPr id="25" name="Line 29"/>
            <p:cNvSpPr>
              <a:spLocks noChangeShapeType="1"/>
            </p:cNvSpPr>
            <p:nvPr/>
          </p:nvSpPr>
          <p:spPr bwMode="auto">
            <a:xfrm flipH="1">
              <a:off x="468" y="43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ndParaRPr>
            </a:p>
          </p:txBody>
        </p:sp>
        <p:sp>
          <p:nvSpPr>
            <p:cNvPr id="26" name="Line 30"/>
            <p:cNvSpPr>
              <a:spLocks noChangeShapeType="1"/>
            </p:cNvSpPr>
            <p:nvPr/>
          </p:nvSpPr>
          <p:spPr bwMode="auto">
            <a:xfrm flipH="1" flipV="1">
              <a:off x="1008" y="21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ndParaRPr>
            </a:p>
          </p:txBody>
        </p:sp>
        <p:sp>
          <p:nvSpPr>
            <p:cNvPr id="27" name="Line 31"/>
            <p:cNvSpPr>
              <a:spLocks noChangeShapeType="1"/>
            </p:cNvSpPr>
            <p:nvPr/>
          </p:nvSpPr>
          <p:spPr bwMode="auto">
            <a:xfrm flipH="1">
              <a:off x="480" y="214"/>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ndParaRPr>
            </a:p>
          </p:txBody>
        </p:sp>
        <p:sp>
          <p:nvSpPr>
            <p:cNvPr id="28" name="Line 32"/>
            <p:cNvSpPr>
              <a:spLocks noChangeShapeType="1"/>
            </p:cNvSpPr>
            <p:nvPr/>
          </p:nvSpPr>
          <p:spPr bwMode="auto">
            <a:xfrm flipH="1">
              <a:off x="1008" y="55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ndParaRPr>
            </a:p>
          </p:txBody>
        </p:sp>
        <p:sp>
          <p:nvSpPr>
            <p:cNvPr id="29" name="Line 33"/>
            <p:cNvSpPr>
              <a:spLocks noChangeShapeType="1"/>
            </p:cNvSpPr>
            <p:nvPr/>
          </p:nvSpPr>
          <p:spPr bwMode="auto">
            <a:xfrm flipH="1">
              <a:off x="480" y="64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b="1">
                <a:latin typeface="Times New Roman" panose="02020603050405020304" pitchFamily="18" charset="0"/>
              </a:endParaRPr>
            </a:p>
          </p:txBody>
        </p:sp>
        <p:sp>
          <p:nvSpPr>
            <p:cNvPr id="30" name="Text Box 34"/>
            <p:cNvSpPr txBox="1">
              <a:spLocks noChangeArrowheads="1"/>
            </p:cNvSpPr>
            <p:nvPr/>
          </p:nvSpPr>
          <p:spPr bwMode="auto">
            <a:xfrm>
              <a:off x="0" y="16"/>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latin typeface="Times New Roman" panose="02020603050405020304" pitchFamily="18" charset="0"/>
                </a:rPr>
                <a:t>U</a:t>
              </a:r>
            </a:p>
          </p:txBody>
        </p:sp>
        <p:sp>
          <p:nvSpPr>
            <p:cNvPr id="31" name="Text Box 35"/>
            <p:cNvSpPr txBox="1">
              <a:spLocks noChangeArrowheads="1"/>
            </p:cNvSpPr>
            <p:nvPr/>
          </p:nvSpPr>
          <p:spPr bwMode="auto">
            <a:xfrm>
              <a:off x="0" y="308"/>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solidFill>
                    <a:srgbClr val="FF00FF"/>
                  </a:solidFill>
                  <a:latin typeface="Times New Roman" panose="02020603050405020304" pitchFamily="18" charset="0"/>
                </a:rPr>
                <a:t>V</a:t>
              </a:r>
            </a:p>
          </p:txBody>
        </p:sp>
        <p:sp>
          <p:nvSpPr>
            <p:cNvPr id="32" name="Text Box 36"/>
            <p:cNvSpPr txBox="1">
              <a:spLocks noChangeArrowheads="1"/>
            </p:cNvSpPr>
            <p:nvPr/>
          </p:nvSpPr>
          <p:spPr bwMode="auto">
            <a:xfrm>
              <a:off x="0" y="582"/>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latin typeface="Times New Roman" panose="02020603050405020304" pitchFamily="18" charset="0"/>
                </a:rPr>
                <a:t>W</a:t>
              </a:r>
            </a:p>
          </p:txBody>
        </p:sp>
        <p:sp>
          <p:nvSpPr>
            <p:cNvPr id="33" name="Text Box 37"/>
            <p:cNvSpPr txBox="1">
              <a:spLocks noChangeArrowheads="1"/>
            </p:cNvSpPr>
            <p:nvPr/>
          </p:nvSpPr>
          <p:spPr bwMode="auto">
            <a:xfrm>
              <a:off x="290" y="64"/>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latin typeface="Times New Roman" panose="02020603050405020304" pitchFamily="18" charset="0"/>
                </a:rPr>
                <a:t>1</a:t>
              </a:r>
            </a:p>
          </p:txBody>
        </p:sp>
        <p:sp>
          <p:nvSpPr>
            <p:cNvPr id="34" name="Text Box 38"/>
            <p:cNvSpPr txBox="1">
              <a:spLocks noChangeArrowheads="1"/>
            </p:cNvSpPr>
            <p:nvPr/>
          </p:nvSpPr>
          <p:spPr bwMode="auto">
            <a:xfrm>
              <a:off x="288" y="310"/>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latin typeface="Times New Roman" panose="02020603050405020304" pitchFamily="18" charset="0"/>
                </a:rPr>
                <a:t>2</a:t>
              </a:r>
            </a:p>
          </p:txBody>
        </p:sp>
        <p:sp>
          <p:nvSpPr>
            <p:cNvPr id="35" name="Text Box 39"/>
            <p:cNvSpPr txBox="1">
              <a:spLocks noChangeArrowheads="1"/>
            </p:cNvSpPr>
            <p:nvPr/>
          </p:nvSpPr>
          <p:spPr bwMode="auto">
            <a:xfrm>
              <a:off x="288" y="550"/>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latin typeface="Times New Roman" panose="02020603050405020304" pitchFamily="18" charset="0"/>
                </a:rPr>
                <a:t>3</a:t>
              </a:r>
            </a:p>
          </p:txBody>
        </p:sp>
      </p:grpSp>
      <p:grpSp>
        <p:nvGrpSpPr>
          <p:cNvPr id="36" name="Group 40"/>
          <p:cNvGrpSpPr/>
          <p:nvPr/>
        </p:nvGrpSpPr>
        <p:grpSpPr bwMode="auto">
          <a:xfrm>
            <a:off x="9235971" y="4347376"/>
            <a:ext cx="2571750" cy="1435100"/>
            <a:chOff x="0" y="22"/>
            <a:chExt cx="1620" cy="904"/>
          </a:xfrm>
        </p:grpSpPr>
        <p:sp>
          <p:nvSpPr>
            <p:cNvPr id="37" name="Oval 41"/>
            <p:cNvSpPr>
              <a:spLocks noChangeArrowheads="1"/>
            </p:cNvSpPr>
            <p:nvPr/>
          </p:nvSpPr>
          <p:spPr bwMode="auto">
            <a:xfrm>
              <a:off x="1092" y="166"/>
              <a:ext cx="528" cy="52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dirty="0">
                  <a:latin typeface="Times New Roman" panose="02020603050405020304" pitchFamily="18" charset="0"/>
                </a:rPr>
                <a:t>M</a:t>
              </a:r>
            </a:p>
          </p:txBody>
        </p:sp>
        <p:sp>
          <p:nvSpPr>
            <p:cNvPr id="38" name="Line 42"/>
            <p:cNvSpPr>
              <a:spLocks noChangeShapeType="1"/>
            </p:cNvSpPr>
            <p:nvPr/>
          </p:nvSpPr>
          <p:spPr bwMode="auto">
            <a:xfrm flipH="1">
              <a:off x="468" y="430"/>
              <a:ext cx="62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endParaRPr>
            </a:p>
          </p:txBody>
        </p:sp>
        <p:sp>
          <p:nvSpPr>
            <p:cNvPr id="39" name="Line 43"/>
            <p:cNvSpPr>
              <a:spLocks noChangeShapeType="1"/>
            </p:cNvSpPr>
            <p:nvPr/>
          </p:nvSpPr>
          <p:spPr bwMode="auto">
            <a:xfrm flipH="1" flipV="1">
              <a:off x="1008" y="214"/>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endParaRPr>
            </a:p>
          </p:txBody>
        </p:sp>
        <p:sp>
          <p:nvSpPr>
            <p:cNvPr id="40" name="Line 44"/>
            <p:cNvSpPr>
              <a:spLocks noChangeShapeType="1"/>
            </p:cNvSpPr>
            <p:nvPr/>
          </p:nvSpPr>
          <p:spPr bwMode="auto">
            <a:xfrm flipH="1">
              <a:off x="480" y="214"/>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endParaRPr>
            </a:p>
          </p:txBody>
        </p:sp>
        <p:sp>
          <p:nvSpPr>
            <p:cNvPr id="41" name="Line 45"/>
            <p:cNvSpPr>
              <a:spLocks noChangeShapeType="1"/>
            </p:cNvSpPr>
            <p:nvPr/>
          </p:nvSpPr>
          <p:spPr bwMode="auto">
            <a:xfrm flipH="1">
              <a:off x="1008" y="55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endParaRPr>
            </a:p>
          </p:txBody>
        </p:sp>
        <p:sp>
          <p:nvSpPr>
            <p:cNvPr id="42" name="Line 46"/>
            <p:cNvSpPr>
              <a:spLocks noChangeShapeType="1"/>
            </p:cNvSpPr>
            <p:nvPr/>
          </p:nvSpPr>
          <p:spPr bwMode="auto">
            <a:xfrm flipH="1">
              <a:off x="480" y="646"/>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2400" b="1">
                <a:latin typeface="Times New Roman" panose="02020603050405020304" pitchFamily="18" charset="0"/>
              </a:endParaRPr>
            </a:p>
          </p:txBody>
        </p:sp>
        <p:sp>
          <p:nvSpPr>
            <p:cNvPr id="43" name="Text Box 47"/>
            <p:cNvSpPr txBox="1">
              <a:spLocks noChangeArrowheads="1"/>
            </p:cNvSpPr>
            <p:nvPr/>
          </p:nvSpPr>
          <p:spPr bwMode="auto">
            <a:xfrm>
              <a:off x="18" y="22"/>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latin typeface="Times New Roman" panose="02020603050405020304" pitchFamily="18" charset="0"/>
                </a:rPr>
                <a:t>U</a:t>
              </a:r>
            </a:p>
          </p:txBody>
        </p:sp>
        <p:sp>
          <p:nvSpPr>
            <p:cNvPr id="44" name="Text Box 48"/>
            <p:cNvSpPr txBox="1">
              <a:spLocks noChangeArrowheads="1"/>
            </p:cNvSpPr>
            <p:nvPr/>
          </p:nvSpPr>
          <p:spPr bwMode="auto">
            <a:xfrm>
              <a:off x="0" y="348"/>
              <a:ext cx="2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solidFill>
                    <a:srgbClr val="0000FF"/>
                  </a:solidFill>
                  <a:latin typeface="Times New Roman" panose="02020603050405020304" pitchFamily="18" charset="0"/>
                </a:rPr>
                <a:t>W</a:t>
              </a:r>
            </a:p>
          </p:txBody>
        </p:sp>
        <p:sp>
          <p:nvSpPr>
            <p:cNvPr id="45" name="Text Box 49"/>
            <p:cNvSpPr txBox="1">
              <a:spLocks noChangeArrowheads="1"/>
            </p:cNvSpPr>
            <p:nvPr/>
          </p:nvSpPr>
          <p:spPr bwMode="auto">
            <a:xfrm>
              <a:off x="37" y="635"/>
              <a:ext cx="1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latin typeface="Times New Roman" panose="02020603050405020304" pitchFamily="18" charset="0"/>
                </a:rPr>
                <a:t>V</a:t>
              </a:r>
            </a:p>
          </p:txBody>
        </p:sp>
        <p:sp>
          <p:nvSpPr>
            <p:cNvPr id="46" name="Text Box 50"/>
            <p:cNvSpPr txBox="1">
              <a:spLocks noChangeArrowheads="1"/>
            </p:cNvSpPr>
            <p:nvPr/>
          </p:nvSpPr>
          <p:spPr bwMode="auto">
            <a:xfrm>
              <a:off x="288" y="23"/>
              <a:ext cx="17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400" b="1" dirty="0">
                  <a:latin typeface="Times New Roman" panose="02020603050405020304" pitchFamily="18" charset="0"/>
                </a:rPr>
                <a:t>1</a:t>
              </a:r>
            </a:p>
          </p:txBody>
        </p:sp>
        <p:sp>
          <p:nvSpPr>
            <p:cNvPr id="47" name="Text Box 51"/>
            <p:cNvSpPr txBox="1">
              <a:spLocks noChangeArrowheads="1"/>
            </p:cNvSpPr>
            <p:nvPr/>
          </p:nvSpPr>
          <p:spPr bwMode="auto">
            <a:xfrm>
              <a:off x="288" y="31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dirty="0">
                  <a:latin typeface="Times New Roman" panose="02020603050405020304" pitchFamily="18" charset="0"/>
                </a:rPr>
                <a:t>2</a:t>
              </a:r>
            </a:p>
          </p:txBody>
        </p:sp>
        <p:sp>
          <p:nvSpPr>
            <p:cNvPr id="48" name="Text Box 52"/>
            <p:cNvSpPr txBox="1">
              <a:spLocks noChangeArrowheads="1"/>
            </p:cNvSpPr>
            <p:nvPr/>
          </p:nvSpPr>
          <p:spPr bwMode="auto">
            <a:xfrm>
              <a:off x="288" y="55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b="1">
                  <a:latin typeface="Times New Roman" panose="02020603050405020304" pitchFamily="18" charset="0"/>
                </a:rPr>
                <a:t>3</a:t>
              </a:r>
            </a:p>
          </p:txBody>
        </p:sp>
      </p:grpSp>
      <p:sp>
        <p:nvSpPr>
          <p:cNvPr id="49" name="Text Box 53"/>
          <p:cNvSpPr txBox="1">
            <a:spLocks noChangeArrowheads="1"/>
          </p:cNvSpPr>
          <p:nvPr/>
        </p:nvSpPr>
        <p:spPr bwMode="auto">
          <a:xfrm>
            <a:off x="6887259" y="5753666"/>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solidFill>
                  <a:srgbClr val="FF00FF"/>
                </a:solidFill>
                <a:latin typeface="华文隶书" panose="02010800040101010101" pitchFamily="2" charset="-122"/>
                <a:ea typeface="华文隶书" panose="02010800040101010101" pitchFamily="2" charset="-122"/>
              </a:rPr>
              <a:t>正转</a:t>
            </a:r>
          </a:p>
        </p:txBody>
      </p:sp>
      <p:sp>
        <p:nvSpPr>
          <p:cNvPr id="50" name="Text Box 54"/>
          <p:cNvSpPr txBox="1">
            <a:spLocks noChangeArrowheads="1"/>
          </p:cNvSpPr>
          <p:nvPr/>
        </p:nvSpPr>
        <p:spPr bwMode="auto">
          <a:xfrm>
            <a:off x="10120488" y="5694788"/>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solidFill>
                  <a:srgbClr val="0000FF"/>
                </a:solidFill>
                <a:latin typeface="华文隶书" panose="02010800040101010101" pitchFamily="2" charset="-122"/>
                <a:ea typeface="华文隶书" panose="02010800040101010101" pitchFamily="2" charset="-122"/>
              </a:rPr>
              <a:t>反转</a:t>
            </a:r>
          </a:p>
        </p:txBody>
      </p:sp>
      <p:sp>
        <p:nvSpPr>
          <p:cNvPr id="51" name="Text Box 109"/>
          <p:cNvSpPr txBox="1">
            <a:spLocks noChangeArrowheads="1"/>
          </p:cNvSpPr>
          <p:nvPr/>
        </p:nvSpPr>
        <p:spPr bwMode="auto">
          <a:xfrm>
            <a:off x="847191" y="802216"/>
            <a:ext cx="4688441" cy="157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33750" indent="-3333750">
              <a:defRPr sz="2400" b="1">
                <a:solidFill>
                  <a:schemeClr val="tx1"/>
                </a:solidFill>
                <a:latin typeface="Times New Roman" panose="02020603050405020304" pitchFamily="18" charset="0"/>
                <a:ea typeface="宋体" panose="02010600030101010101" pitchFamily="2" charset="-122"/>
              </a:defRPr>
            </a:lvl1pPr>
            <a:lvl2pPr>
              <a:defRPr sz="2400" b="1">
                <a:solidFill>
                  <a:schemeClr val="tx1"/>
                </a:solidFill>
                <a:latin typeface="Times New Roman" panose="02020603050405020304" pitchFamily="18" charset="0"/>
                <a:ea typeface="宋体" panose="02010600030101010101" pitchFamily="2" charset="-122"/>
              </a:defRPr>
            </a:lvl2pPr>
            <a:lvl3pPr>
              <a:defRPr sz="2400" b="1">
                <a:solidFill>
                  <a:schemeClr val="tx1"/>
                </a:solidFill>
                <a:latin typeface="Times New Roman" panose="02020603050405020304" pitchFamily="18" charset="0"/>
                <a:ea typeface="宋体" panose="02010600030101010101" pitchFamily="2" charset="-122"/>
              </a:defRPr>
            </a:lvl3pPr>
            <a:lvl4pPr>
              <a:defRPr sz="2400" b="1">
                <a:solidFill>
                  <a:schemeClr val="tx1"/>
                </a:solidFill>
                <a:latin typeface="Times New Roman" panose="02020603050405020304" pitchFamily="18" charset="0"/>
                <a:ea typeface="宋体" panose="02010600030101010101" pitchFamily="2" charset="-122"/>
              </a:defRPr>
            </a:lvl4pPr>
            <a:lvl5pPr>
              <a:defRPr sz="24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宋体" panose="02010600030101010101" pitchFamily="2" charset="-122"/>
              </a:defRPr>
            </a:lvl9pPr>
          </a:lstStyle>
          <a:p>
            <a:pPr>
              <a:lnSpc>
                <a:spcPct val="120000"/>
              </a:lnSpc>
              <a:spcBef>
                <a:spcPts val="600"/>
              </a:spcBef>
            </a:pPr>
            <a:r>
              <a:rPr lang="zh-CN" altLang="en-US" dirty="0">
                <a:latin typeface="华文琥珀" panose="02010800040101010101" pitchFamily="2" charset="-122"/>
                <a:ea typeface="华文琥珀" panose="02010800040101010101" pitchFamily="2" charset="-122"/>
              </a:rPr>
              <a:t>▲ </a:t>
            </a:r>
            <a:r>
              <a:rPr lang="zh-CN" altLang="en-US" dirty="0"/>
              <a:t>对称三相电源的</a:t>
            </a:r>
            <a:r>
              <a:rPr lang="zh-CN" altLang="en-US" dirty="0">
                <a:solidFill>
                  <a:srgbClr val="FF3300"/>
                </a:solidFill>
              </a:rPr>
              <a:t>相序</a:t>
            </a:r>
            <a:r>
              <a:rPr lang="zh-CN" altLang="en-US" dirty="0"/>
              <a:t>：</a:t>
            </a:r>
            <a:endParaRPr lang="en-US" altLang="zh-CN" dirty="0"/>
          </a:p>
          <a:p>
            <a:pPr>
              <a:lnSpc>
                <a:spcPct val="120000"/>
              </a:lnSpc>
              <a:spcBef>
                <a:spcPts val="600"/>
              </a:spcBef>
            </a:pPr>
            <a:r>
              <a:rPr lang="zh-CN" altLang="en-US" dirty="0"/>
              <a:t>三相电源中各相电源经过同一值</a:t>
            </a:r>
            <a:endParaRPr lang="en-US" altLang="zh-CN" dirty="0"/>
          </a:p>
          <a:p>
            <a:pPr>
              <a:lnSpc>
                <a:spcPct val="120000"/>
              </a:lnSpc>
              <a:spcBef>
                <a:spcPts val="600"/>
              </a:spcBef>
            </a:pPr>
            <a:r>
              <a:rPr lang="zh-CN" altLang="en-US" dirty="0"/>
              <a:t>  </a:t>
            </a:r>
            <a:r>
              <a:rPr lang="en-US" altLang="zh-CN" dirty="0"/>
              <a:t>(</a:t>
            </a:r>
            <a:r>
              <a:rPr lang="zh-CN" altLang="en-US" dirty="0"/>
              <a:t>如最大值</a:t>
            </a:r>
            <a:r>
              <a:rPr lang="en-US" altLang="zh-CN" dirty="0"/>
              <a:t>)</a:t>
            </a:r>
            <a:r>
              <a:rPr lang="zh-CN" altLang="en-US" dirty="0"/>
              <a:t>的先后顺序</a:t>
            </a:r>
          </a:p>
        </p:txBody>
      </p:sp>
      <p:sp>
        <p:nvSpPr>
          <p:cNvPr id="52" name="Text Box 4"/>
          <p:cNvSpPr txBox="1">
            <a:spLocks noChangeArrowheads="1"/>
          </p:cNvSpPr>
          <p:nvPr/>
        </p:nvSpPr>
        <p:spPr bwMode="auto">
          <a:xfrm>
            <a:off x="1053908" y="2593320"/>
            <a:ext cx="3176618" cy="830997"/>
          </a:xfrm>
          <a:prstGeom prst="rect">
            <a:avLst/>
          </a:prstGeom>
          <a:noFill/>
          <a:ln w="9525">
            <a:solidFill>
              <a:srgbClr val="FF33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dirty="0">
                <a:solidFill>
                  <a:srgbClr val="002060"/>
                </a:solidFill>
                <a:latin typeface="华文楷体" panose="02010600040101010101" pitchFamily="2" charset="-122"/>
                <a:ea typeface="华文楷体" panose="02010600040101010101" pitchFamily="2" charset="-122"/>
              </a:rPr>
              <a:t>顺相序</a:t>
            </a:r>
            <a:r>
              <a:rPr lang="en-US" altLang="zh-CN" b="1" dirty="0">
                <a:solidFill>
                  <a:srgbClr val="002060"/>
                </a:solidFill>
                <a:latin typeface="华文楷体" panose="02010600040101010101" pitchFamily="2" charset="-122"/>
                <a:ea typeface="华文楷体" panose="02010600040101010101" pitchFamily="2" charset="-122"/>
              </a:rPr>
              <a:t> :  </a:t>
            </a:r>
            <a:r>
              <a:rPr lang="zh-CN" altLang="zh-CN" b="1" i="1" dirty="0">
                <a:solidFill>
                  <a:srgbClr val="FF0000"/>
                </a:solidFill>
                <a:cs typeface="Times New Roman" panose="02020603050405020304" pitchFamily="18" charset="0"/>
              </a:rPr>
              <a:t>e</a:t>
            </a:r>
            <a:r>
              <a:rPr lang="zh-CN" altLang="zh-CN" b="1" baseline="-25000" dirty="0">
                <a:solidFill>
                  <a:srgbClr val="FF0000"/>
                </a:solidFill>
                <a:cs typeface="Times New Roman" panose="02020603050405020304" pitchFamily="18" charset="0"/>
              </a:rPr>
              <a:t>1</a:t>
            </a:r>
            <a:r>
              <a:rPr lang="en-US" altLang="zh-CN" b="1" baseline="-25000" dirty="0">
                <a:solidFill>
                  <a:srgbClr val="FF0000"/>
                </a:solidFill>
                <a:cs typeface="Times New Roman" panose="02020603050405020304" pitchFamily="18" charset="0"/>
              </a:rPr>
              <a:t> </a:t>
            </a:r>
            <a:r>
              <a:rPr lang="en-US" altLang="zh-CN" b="1" dirty="0">
                <a:solidFill>
                  <a:srgbClr val="002060"/>
                </a:solidFill>
                <a:latin typeface="华文琥珀" panose="02010800040101010101" pitchFamily="2" charset="-122"/>
                <a:ea typeface="华文琥珀" panose="02010800040101010101" pitchFamily="2" charset="-122"/>
              </a:rPr>
              <a:t>→ </a:t>
            </a:r>
            <a:r>
              <a:rPr lang="zh-CN" altLang="zh-CN" b="1" i="1" dirty="0">
                <a:solidFill>
                  <a:srgbClr val="00B0F0"/>
                </a:solidFill>
                <a:cs typeface="Times New Roman" panose="02020603050405020304" pitchFamily="18" charset="0"/>
              </a:rPr>
              <a:t>e</a:t>
            </a:r>
            <a:r>
              <a:rPr lang="zh-CN" altLang="zh-CN" b="1" baseline="-25000" dirty="0">
                <a:solidFill>
                  <a:srgbClr val="00B0F0"/>
                </a:solidFill>
                <a:cs typeface="Times New Roman" panose="02020603050405020304" pitchFamily="18" charset="0"/>
              </a:rPr>
              <a:t>2</a:t>
            </a:r>
            <a:r>
              <a:rPr lang="en-US" altLang="zh-CN" b="1" dirty="0">
                <a:solidFill>
                  <a:srgbClr val="002060"/>
                </a:solidFill>
                <a:latin typeface="华文琥珀" panose="02010800040101010101" pitchFamily="2" charset="-122"/>
                <a:ea typeface="华文琥珀" panose="02010800040101010101" pitchFamily="2" charset="-122"/>
              </a:rPr>
              <a:t> → </a:t>
            </a:r>
            <a:r>
              <a:rPr lang="zh-CN" altLang="zh-CN" b="1" i="1" dirty="0">
                <a:solidFill>
                  <a:srgbClr val="FF9900"/>
                </a:solidFill>
                <a:cs typeface="Times New Roman" panose="02020603050405020304" pitchFamily="18" charset="0"/>
              </a:rPr>
              <a:t>e</a:t>
            </a:r>
            <a:r>
              <a:rPr lang="zh-CN" altLang="zh-CN" b="1" baseline="-25000" dirty="0">
                <a:solidFill>
                  <a:srgbClr val="FF9900"/>
                </a:solidFill>
                <a:cs typeface="Times New Roman" panose="02020603050405020304" pitchFamily="18" charset="0"/>
              </a:rPr>
              <a:t>3</a:t>
            </a:r>
            <a:r>
              <a:rPr lang="en-US" altLang="zh-CN" b="1" baseline="-25000" dirty="0">
                <a:solidFill>
                  <a:srgbClr val="FF9900"/>
                </a:solidFill>
                <a:cs typeface="Times New Roman" panose="02020603050405020304" pitchFamily="18" charset="0"/>
              </a:rPr>
              <a:t>  </a:t>
            </a:r>
            <a:endParaRPr lang="zh-CN" altLang="en-US" dirty="0">
              <a:solidFill>
                <a:srgbClr val="FF66FF"/>
              </a:solidFill>
            </a:endParaRPr>
          </a:p>
          <a:p>
            <a:pPr eaLnBrk="1" hangingPunct="1"/>
            <a:r>
              <a:rPr lang="zh-CN" altLang="en-US" b="1" dirty="0">
                <a:solidFill>
                  <a:srgbClr val="002060"/>
                </a:solidFill>
                <a:latin typeface="华文楷体" panose="02010600040101010101" pitchFamily="2" charset="-122"/>
                <a:ea typeface="华文楷体" panose="02010600040101010101" pitchFamily="2" charset="-122"/>
              </a:rPr>
              <a:t>逆</a:t>
            </a:r>
            <a:r>
              <a:rPr lang="zh-CN" altLang="zh-CN" b="1" dirty="0">
                <a:solidFill>
                  <a:srgbClr val="002060"/>
                </a:solidFill>
                <a:latin typeface="华文楷体" panose="02010600040101010101" pitchFamily="2" charset="-122"/>
                <a:ea typeface="华文楷体" panose="02010600040101010101" pitchFamily="2" charset="-122"/>
              </a:rPr>
              <a:t>相序</a:t>
            </a:r>
            <a:r>
              <a:rPr lang="en-US" altLang="zh-CN" b="1" dirty="0">
                <a:solidFill>
                  <a:srgbClr val="002060"/>
                </a:solidFill>
                <a:latin typeface="华文楷体" panose="02010600040101010101" pitchFamily="2" charset="-122"/>
                <a:ea typeface="华文楷体" panose="02010600040101010101" pitchFamily="2" charset="-122"/>
              </a:rPr>
              <a:t> :  </a:t>
            </a:r>
            <a:r>
              <a:rPr lang="zh-CN" altLang="zh-CN" b="1" i="1" dirty="0">
                <a:solidFill>
                  <a:srgbClr val="FF0000"/>
                </a:solidFill>
                <a:cs typeface="Times New Roman" panose="02020603050405020304" pitchFamily="18" charset="0"/>
              </a:rPr>
              <a:t>e</a:t>
            </a:r>
            <a:r>
              <a:rPr lang="zh-CN" altLang="zh-CN" b="1" baseline="-25000" dirty="0">
                <a:solidFill>
                  <a:srgbClr val="FF0000"/>
                </a:solidFill>
                <a:cs typeface="Times New Roman" panose="02020603050405020304" pitchFamily="18" charset="0"/>
              </a:rPr>
              <a:t>1</a:t>
            </a:r>
            <a:r>
              <a:rPr lang="en-US" altLang="zh-CN" b="1" dirty="0">
                <a:solidFill>
                  <a:srgbClr val="002060"/>
                </a:solidFill>
                <a:latin typeface="华文琥珀" panose="02010800040101010101" pitchFamily="2" charset="-122"/>
                <a:ea typeface="华文琥珀" panose="02010800040101010101" pitchFamily="2" charset="-122"/>
              </a:rPr>
              <a:t> → </a:t>
            </a:r>
            <a:r>
              <a:rPr lang="zh-CN" altLang="zh-CN" b="1" i="1" dirty="0">
                <a:solidFill>
                  <a:srgbClr val="FF9900"/>
                </a:solidFill>
                <a:cs typeface="Times New Roman" panose="02020603050405020304" pitchFamily="18" charset="0"/>
              </a:rPr>
              <a:t>e</a:t>
            </a:r>
            <a:r>
              <a:rPr lang="zh-CN" altLang="zh-CN" b="1" baseline="-25000" dirty="0">
                <a:solidFill>
                  <a:srgbClr val="FF9900"/>
                </a:solidFill>
                <a:cs typeface="Times New Roman" panose="02020603050405020304" pitchFamily="18" charset="0"/>
              </a:rPr>
              <a:t>3</a:t>
            </a:r>
            <a:r>
              <a:rPr lang="en-US" altLang="zh-CN" b="1" dirty="0">
                <a:solidFill>
                  <a:srgbClr val="002060"/>
                </a:solidFill>
                <a:latin typeface="华文琥珀" panose="02010800040101010101" pitchFamily="2" charset="-122"/>
                <a:ea typeface="华文琥珀" panose="02010800040101010101" pitchFamily="2" charset="-122"/>
              </a:rPr>
              <a:t> → </a:t>
            </a:r>
            <a:r>
              <a:rPr lang="zh-CN" altLang="zh-CN" b="1" i="1" dirty="0">
                <a:solidFill>
                  <a:srgbClr val="00B0F0"/>
                </a:solidFill>
                <a:cs typeface="Times New Roman" panose="02020603050405020304" pitchFamily="18" charset="0"/>
              </a:rPr>
              <a:t>e</a:t>
            </a:r>
            <a:r>
              <a:rPr lang="zh-CN" altLang="zh-CN" b="1" baseline="-25000" dirty="0">
                <a:solidFill>
                  <a:srgbClr val="00B0F0"/>
                </a:solidFill>
                <a:cs typeface="Times New Roman" panose="02020603050405020304" pitchFamily="18" charset="0"/>
              </a:rPr>
              <a:t>2</a:t>
            </a:r>
            <a:endParaRPr lang="zh-CN" altLang="zh-CN" dirty="0">
              <a:solidFill>
                <a:srgbClr val="FF3300"/>
              </a:solidFill>
              <a:latin typeface="华文楷体" panose="02010600040101010101" pitchFamily="2" charset="-122"/>
              <a:ea typeface="华文楷体" panose="02010600040101010101" pitchFamily="2" charset="-122"/>
            </a:endParaRPr>
          </a:p>
        </p:txBody>
      </p:sp>
      <p:grpSp>
        <p:nvGrpSpPr>
          <p:cNvPr id="53" name="组合 52"/>
          <p:cNvGrpSpPr/>
          <p:nvPr/>
        </p:nvGrpSpPr>
        <p:grpSpPr>
          <a:xfrm>
            <a:off x="142228" y="3659537"/>
            <a:ext cx="5478557" cy="2408238"/>
            <a:chOff x="745248" y="4118153"/>
            <a:chExt cx="5478557" cy="2408238"/>
          </a:xfrm>
        </p:grpSpPr>
        <p:grpSp>
          <p:nvGrpSpPr>
            <p:cNvPr id="54" name="组合 53"/>
            <p:cNvGrpSpPr/>
            <p:nvPr/>
          </p:nvGrpSpPr>
          <p:grpSpPr>
            <a:xfrm>
              <a:off x="745248" y="4118153"/>
              <a:ext cx="5143500" cy="2408238"/>
              <a:chOff x="745248" y="4118153"/>
              <a:chExt cx="5143500" cy="2408238"/>
            </a:xfrm>
          </p:grpSpPr>
          <p:grpSp>
            <p:nvGrpSpPr>
              <p:cNvPr id="59" name="Group 8"/>
              <p:cNvGrpSpPr/>
              <p:nvPr/>
            </p:nvGrpSpPr>
            <p:grpSpPr bwMode="auto">
              <a:xfrm>
                <a:off x="745248" y="4118153"/>
                <a:ext cx="5143500" cy="2408238"/>
                <a:chOff x="0" y="307"/>
                <a:chExt cx="3240" cy="1517"/>
              </a:xfrm>
            </p:grpSpPr>
            <p:grpSp>
              <p:nvGrpSpPr>
                <p:cNvPr id="63" name="Group 9"/>
                <p:cNvGrpSpPr/>
                <p:nvPr/>
              </p:nvGrpSpPr>
              <p:grpSpPr bwMode="auto">
                <a:xfrm>
                  <a:off x="0" y="432"/>
                  <a:ext cx="3240" cy="1308"/>
                  <a:chOff x="0" y="432"/>
                  <a:chExt cx="3240" cy="1308"/>
                </a:xfrm>
              </p:grpSpPr>
              <p:sp>
                <p:nvSpPr>
                  <p:cNvPr id="65" name="Text Box 10"/>
                  <p:cNvSpPr txBox="1">
                    <a:spLocks noChangeArrowheads="1"/>
                  </p:cNvSpPr>
                  <p:nvPr/>
                </p:nvSpPr>
                <p:spPr bwMode="auto">
                  <a:xfrm>
                    <a:off x="0" y="432"/>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zh-CN" b="1" i="1"/>
                      <a:t>E</a:t>
                    </a:r>
                    <a:r>
                      <a:rPr lang="zh-CN" altLang="zh-CN" b="1" baseline="-25000"/>
                      <a:t>m</a:t>
                    </a:r>
                  </a:p>
                </p:txBody>
              </p:sp>
              <p:grpSp>
                <p:nvGrpSpPr>
                  <p:cNvPr id="66" name="Group 11"/>
                  <p:cNvGrpSpPr/>
                  <p:nvPr/>
                </p:nvGrpSpPr>
                <p:grpSpPr bwMode="auto">
                  <a:xfrm>
                    <a:off x="177" y="660"/>
                    <a:ext cx="2778" cy="1049"/>
                    <a:chOff x="-10" y="0"/>
                    <a:chExt cx="3055" cy="865"/>
                  </a:xfrm>
                </p:grpSpPr>
                <p:grpSp>
                  <p:nvGrpSpPr>
                    <p:cNvPr id="79" name="Group 12"/>
                    <p:cNvGrpSpPr/>
                    <p:nvPr/>
                  </p:nvGrpSpPr>
                  <p:grpSpPr bwMode="auto">
                    <a:xfrm>
                      <a:off x="735" y="0"/>
                      <a:ext cx="1565" cy="865"/>
                      <a:chOff x="0" y="0"/>
                      <a:chExt cx="1565" cy="865"/>
                    </a:xfrm>
                  </p:grpSpPr>
                  <p:sp>
                    <p:nvSpPr>
                      <p:cNvPr id="82" name="Freeform 13"/>
                      <p:cNvSpPr/>
                      <p:nvPr/>
                    </p:nvSpPr>
                    <p:spPr bwMode="auto">
                      <a:xfrm>
                        <a:off x="0" y="0"/>
                        <a:ext cx="782" cy="433"/>
                      </a:xfrm>
                      <a:custGeom>
                        <a:avLst/>
                        <a:gdLst>
                          <a:gd name="T0" fmla="*/ 0 w 782"/>
                          <a:gd name="T1" fmla="*/ 432 h 433"/>
                          <a:gd name="T2" fmla="*/ 66 w 782"/>
                          <a:gd name="T3" fmla="*/ 314 h 433"/>
                          <a:gd name="T4" fmla="*/ 132 w 782"/>
                          <a:gd name="T5" fmla="*/ 212 h 433"/>
                          <a:gd name="T6" fmla="*/ 198 w 782"/>
                          <a:gd name="T7" fmla="*/ 124 h 433"/>
                          <a:gd name="T8" fmla="*/ 264 w 782"/>
                          <a:gd name="T9" fmla="*/ 51 h 433"/>
                          <a:gd name="T10" fmla="*/ 319 w 782"/>
                          <a:gd name="T11" fmla="*/ 14 h 433"/>
                          <a:gd name="T12" fmla="*/ 385 w 782"/>
                          <a:gd name="T13" fmla="*/ 0 h 433"/>
                          <a:gd name="T14" fmla="*/ 451 w 782"/>
                          <a:gd name="T15" fmla="*/ 14 h 433"/>
                          <a:gd name="T16" fmla="*/ 517 w 782"/>
                          <a:gd name="T17" fmla="*/ 51 h 433"/>
                          <a:gd name="T18" fmla="*/ 583 w 782"/>
                          <a:gd name="T19" fmla="*/ 124 h 433"/>
                          <a:gd name="T20" fmla="*/ 649 w 782"/>
                          <a:gd name="T21" fmla="*/ 212 h 433"/>
                          <a:gd name="T22" fmla="*/ 715 w 782"/>
                          <a:gd name="T23" fmla="*/ 322 h 433"/>
                          <a:gd name="T24" fmla="*/ 781 w 782"/>
                          <a:gd name="T25" fmla="*/ 432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2"/>
                          <a:gd name="T40" fmla="*/ 0 h 433"/>
                          <a:gd name="T41" fmla="*/ 782 w 782"/>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3" name="Freeform 14"/>
                      <p:cNvSpPr/>
                      <p:nvPr/>
                    </p:nvSpPr>
                    <p:spPr bwMode="auto">
                      <a:xfrm>
                        <a:off x="781" y="432"/>
                        <a:ext cx="784" cy="433"/>
                      </a:xfrm>
                      <a:custGeom>
                        <a:avLst/>
                        <a:gdLst>
                          <a:gd name="T0" fmla="*/ 783 w 784"/>
                          <a:gd name="T1" fmla="*/ 0 h 433"/>
                          <a:gd name="T2" fmla="*/ 716 w 784"/>
                          <a:gd name="T3" fmla="*/ 117 h 433"/>
                          <a:gd name="T4" fmla="*/ 650 w 784"/>
                          <a:gd name="T5" fmla="*/ 219 h 433"/>
                          <a:gd name="T6" fmla="*/ 584 w 784"/>
                          <a:gd name="T7" fmla="*/ 307 h 433"/>
                          <a:gd name="T8" fmla="*/ 518 w 784"/>
                          <a:gd name="T9" fmla="*/ 380 h 433"/>
                          <a:gd name="T10" fmla="*/ 463 w 784"/>
                          <a:gd name="T11" fmla="*/ 417 h 433"/>
                          <a:gd name="T12" fmla="*/ 397 w 784"/>
                          <a:gd name="T13" fmla="*/ 432 h 433"/>
                          <a:gd name="T14" fmla="*/ 330 w 784"/>
                          <a:gd name="T15" fmla="*/ 417 h 433"/>
                          <a:gd name="T16" fmla="*/ 264 w 784"/>
                          <a:gd name="T17" fmla="*/ 380 h 433"/>
                          <a:gd name="T18" fmla="*/ 198 w 784"/>
                          <a:gd name="T19" fmla="*/ 307 h 433"/>
                          <a:gd name="T20" fmla="*/ 132 w 784"/>
                          <a:gd name="T21" fmla="*/ 219 h 433"/>
                          <a:gd name="T22" fmla="*/ 66 w 784"/>
                          <a:gd name="T23" fmla="*/ 109 h 433"/>
                          <a:gd name="T24" fmla="*/ 0 w 784"/>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4"/>
                          <a:gd name="T40" fmla="*/ 0 h 433"/>
                          <a:gd name="T41" fmla="*/ 784 w 784"/>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0" name="Freeform 15"/>
                    <p:cNvSpPr/>
                    <p:nvPr/>
                  </p:nvSpPr>
                  <p:spPr bwMode="auto">
                    <a:xfrm>
                      <a:off x="2301" y="0"/>
                      <a:ext cx="744" cy="433"/>
                    </a:xfrm>
                    <a:custGeom>
                      <a:avLst/>
                      <a:gdLst>
                        <a:gd name="T0" fmla="*/ 0 w 744"/>
                        <a:gd name="T1" fmla="*/ 432 h 433"/>
                        <a:gd name="T2" fmla="*/ 62 w 744"/>
                        <a:gd name="T3" fmla="*/ 314 h 433"/>
                        <a:gd name="T4" fmla="*/ 125 w 744"/>
                        <a:gd name="T5" fmla="*/ 212 h 433"/>
                        <a:gd name="T6" fmla="*/ 188 w 744"/>
                        <a:gd name="T7" fmla="*/ 124 h 433"/>
                        <a:gd name="T8" fmla="*/ 251 w 744"/>
                        <a:gd name="T9" fmla="*/ 51 h 433"/>
                        <a:gd name="T10" fmla="*/ 303 w 744"/>
                        <a:gd name="T11" fmla="*/ 14 h 433"/>
                        <a:gd name="T12" fmla="*/ 366 w 744"/>
                        <a:gd name="T13" fmla="*/ 0 h 433"/>
                        <a:gd name="T14" fmla="*/ 429 w 744"/>
                        <a:gd name="T15" fmla="*/ 14 h 433"/>
                        <a:gd name="T16" fmla="*/ 491 w 744"/>
                        <a:gd name="T17" fmla="*/ 51 h 433"/>
                        <a:gd name="T18" fmla="*/ 554 w 744"/>
                        <a:gd name="T19" fmla="*/ 124 h 433"/>
                        <a:gd name="T20" fmla="*/ 617 w 744"/>
                        <a:gd name="T21" fmla="*/ 212 h 433"/>
                        <a:gd name="T22" fmla="*/ 680 w 744"/>
                        <a:gd name="T23" fmla="*/ 322 h 433"/>
                        <a:gd name="T24" fmla="*/ 743 w 744"/>
                        <a:gd name="T25" fmla="*/ 432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4"/>
                        <a:gd name="T40" fmla="*/ 0 h 433"/>
                        <a:gd name="T41" fmla="*/ 744 w 744"/>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4" h="433">
                          <a:moveTo>
                            <a:pt x="0" y="432"/>
                          </a:moveTo>
                          <a:lnTo>
                            <a:pt x="62" y="314"/>
                          </a:lnTo>
                          <a:lnTo>
                            <a:pt x="125" y="212"/>
                          </a:lnTo>
                          <a:lnTo>
                            <a:pt x="188" y="124"/>
                          </a:lnTo>
                          <a:lnTo>
                            <a:pt x="251" y="51"/>
                          </a:lnTo>
                          <a:lnTo>
                            <a:pt x="303" y="14"/>
                          </a:lnTo>
                          <a:lnTo>
                            <a:pt x="366" y="0"/>
                          </a:lnTo>
                          <a:lnTo>
                            <a:pt x="429" y="14"/>
                          </a:lnTo>
                          <a:lnTo>
                            <a:pt x="491" y="51"/>
                          </a:lnTo>
                          <a:lnTo>
                            <a:pt x="554" y="124"/>
                          </a:lnTo>
                          <a:lnTo>
                            <a:pt x="617" y="212"/>
                          </a:lnTo>
                          <a:lnTo>
                            <a:pt x="680" y="322"/>
                          </a:lnTo>
                          <a:lnTo>
                            <a:pt x="743" y="432"/>
                          </a:lnTo>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 name="Freeform 16"/>
                    <p:cNvSpPr/>
                    <p:nvPr/>
                  </p:nvSpPr>
                  <p:spPr bwMode="auto">
                    <a:xfrm>
                      <a:off x="-10" y="432"/>
                      <a:ext cx="746" cy="433"/>
                    </a:xfrm>
                    <a:custGeom>
                      <a:avLst/>
                      <a:gdLst>
                        <a:gd name="T0" fmla="*/ 745 w 746"/>
                        <a:gd name="T1" fmla="*/ 0 h 433"/>
                        <a:gd name="T2" fmla="*/ 682 w 746"/>
                        <a:gd name="T3" fmla="*/ 117 h 433"/>
                        <a:gd name="T4" fmla="*/ 619 w 746"/>
                        <a:gd name="T5" fmla="*/ 219 h 433"/>
                        <a:gd name="T6" fmla="*/ 556 w 746"/>
                        <a:gd name="T7" fmla="*/ 307 h 433"/>
                        <a:gd name="T8" fmla="*/ 493 w 746"/>
                        <a:gd name="T9" fmla="*/ 380 h 433"/>
                        <a:gd name="T10" fmla="*/ 440 w 746"/>
                        <a:gd name="T11" fmla="*/ 417 h 433"/>
                        <a:gd name="T12" fmla="*/ 377 w 746"/>
                        <a:gd name="T13" fmla="*/ 432 h 433"/>
                        <a:gd name="T14" fmla="*/ 314 w 746"/>
                        <a:gd name="T15" fmla="*/ 417 h 433"/>
                        <a:gd name="T16" fmla="*/ 251 w 746"/>
                        <a:gd name="T17" fmla="*/ 380 h 433"/>
                        <a:gd name="T18" fmla="*/ 188 w 746"/>
                        <a:gd name="T19" fmla="*/ 307 h 433"/>
                        <a:gd name="T20" fmla="*/ 125 w 746"/>
                        <a:gd name="T21" fmla="*/ 219 h 433"/>
                        <a:gd name="T22" fmla="*/ 62 w 746"/>
                        <a:gd name="T23" fmla="*/ 109 h 433"/>
                        <a:gd name="T24" fmla="*/ 0 w 746"/>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6"/>
                        <a:gd name="T40" fmla="*/ 0 h 433"/>
                        <a:gd name="T41" fmla="*/ 746 w 746"/>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6" h="433">
                          <a:moveTo>
                            <a:pt x="745" y="0"/>
                          </a:moveTo>
                          <a:lnTo>
                            <a:pt x="682" y="117"/>
                          </a:lnTo>
                          <a:lnTo>
                            <a:pt x="619" y="219"/>
                          </a:lnTo>
                          <a:lnTo>
                            <a:pt x="556" y="307"/>
                          </a:lnTo>
                          <a:lnTo>
                            <a:pt x="493" y="380"/>
                          </a:lnTo>
                          <a:lnTo>
                            <a:pt x="440" y="417"/>
                          </a:lnTo>
                          <a:lnTo>
                            <a:pt x="377" y="432"/>
                          </a:lnTo>
                          <a:lnTo>
                            <a:pt x="314" y="417"/>
                          </a:lnTo>
                          <a:lnTo>
                            <a:pt x="251" y="380"/>
                          </a:lnTo>
                          <a:lnTo>
                            <a:pt x="188" y="307"/>
                          </a:lnTo>
                          <a:lnTo>
                            <a:pt x="125" y="219"/>
                          </a:lnTo>
                          <a:lnTo>
                            <a:pt x="62" y="109"/>
                          </a:lnTo>
                          <a:lnTo>
                            <a:pt x="0" y="0"/>
                          </a:lnTo>
                        </a:path>
                      </a:pathLst>
                    </a:custGeom>
                    <a:noFill/>
                    <a:ln w="38100" cap="rnd" cmpd="sng">
                      <a:solidFill>
                        <a:srgbClr val="00B0F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7" name="Line 19"/>
                  <p:cNvSpPr>
                    <a:spLocks noChangeShapeType="1"/>
                  </p:cNvSpPr>
                  <p:nvPr/>
                </p:nvSpPr>
                <p:spPr bwMode="auto">
                  <a:xfrm>
                    <a:off x="111" y="1184"/>
                    <a:ext cx="3129"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Freeform 22"/>
                  <p:cNvSpPr/>
                  <p:nvPr/>
                </p:nvSpPr>
                <p:spPr bwMode="auto">
                  <a:xfrm>
                    <a:off x="1771" y="660"/>
                    <a:ext cx="711" cy="525"/>
                  </a:xfrm>
                  <a:custGeom>
                    <a:avLst/>
                    <a:gdLst>
                      <a:gd name="T0" fmla="*/ 0 w 782"/>
                      <a:gd name="T1" fmla="*/ 432 h 433"/>
                      <a:gd name="T2" fmla="*/ 66 w 782"/>
                      <a:gd name="T3" fmla="*/ 314 h 433"/>
                      <a:gd name="T4" fmla="*/ 132 w 782"/>
                      <a:gd name="T5" fmla="*/ 212 h 433"/>
                      <a:gd name="T6" fmla="*/ 198 w 782"/>
                      <a:gd name="T7" fmla="*/ 124 h 433"/>
                      <a:gd name="T8" fmla="*/ 264 w 782"/>
                      <a:gd name="T9" fmla="*/ 51 h 433"/>
                      <a:gd name="T10" fmla="*/ 319 w 782"/>
                      <a:gd name="T11" fmla="*/ 14 h 433"/>
                      <a:gd name="T12" fmla="*/ 385 w 782"/>
                      <a:gd name="T13" fmla="*/ 0 h 433"/>
                      <a:gd name="T14" fmla="*/ 451 w 782"/>
                      <a:gd name="T15" fmla="*/ 14 h 433"/>
                      <a:gd name="T16" fmla="*/ 517 w 782"/>
                      <a:gd name="T17" fmla="*/ 51 h 433"/>
                      <a:gd name="T18" fmla="*/ 583 w 782"/>
                      <a:gd name="T19" fmla="*/ 124 h 433"/>
                      <a:gd name="T20" fmla="*/ 649 w 782"/>
                      <a:gd name="T21" fmla="*/ 212 h 433"/>
                      <a:gd name="T22" fmla="*/ 715 w 782"/>
                      <a:gd name="T23" fmla="*/ 322 h 433"/>
                      <a:gd name="T24" fmla="*/ 781 w 782"/>
                      <a:gd name="T25" fmla="*/ 432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2"/>
                      <a:gd name="T40" fmla="*/ 0 h 433"/>
                      <a:gd name="T41" fmla="*/ 782 w 782"/>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 name="Line 23"/>
                  <p:cNvSpPr>
                    <a:spLocks noChangeShapeType="1"/>
                  </p:cNvSpPr>
                  <p:nvPr/>
                </p:nvSpPr>
                <p:spPr bwMode="auto">
                  <a:xfrm flipH="1">
                    <a:off x="328" y="672"/>
                    <a:ext cx="400" cy="0"/>
                  </a:xfrm>
                  <a:prstGeom prst="line">
                    <a:avLst/>
                  </a:prstGeom>
                  <a:noFill/>
                  <a:ln w="38100" cap="rnd">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0" name="Group 24"/>
                  <p:cNvGrpSpPr/>
                  <p:nvPr/>
                </p:nvGrpSpPr>
                <p:grpSpPr bwMode="auto">
                  <a:xfrm>
                    <a:off x="336" y="691"/>
                    <a:ext cx="1423" cy="1049"/>
                    <a:chOff x="0" y="0"/>
                    <a:chExt cx="1565" cy="865"/>
                  </a:xfrm>
                </p:grpSpPr>
                <p:sp>
                  <p:nvSpPr>
                    <p:cNvPr id="77" name="Freeform 25"/>
                    <p:cNvSpPr/>
                    <p:nvPr/>
                  </p:nvSpPr>
                  <p:spPr bwMode="auto">
                    <a:xfrm>
                      <a:off x="0" y="0"/>
                      <a:ext cx="782" cy="433"/>
                    </a:xfrm>
                    <a:custGeom>
                      <a:avLst/>
                      <a:gdLst>
                        <a:gd name="T0" fmla="*/ 0 w 782"/>
                        <a:gd name="T1" fmla="*/ 432 h 433"/>
                        <a:gd name="T2" fmla="*/ 66 w 782"/>
                        <a:gd name="T3" fmla="*/ 314 h 433"/>
                        <a:gd name="T4" fmla="*/ 132 w 782"/>
                        <a:gd name="T5" fmla="*/ 212 h 433"/>
                        <a:gd name="T6" fmla="*/ 198 w 782"/>
                        <a:gd name="T7" fmla="*/ 124 h 433"/>
                        <a:gd name="T8" fmla="*/ 264 w 782"/>
                        <a:gd name="T9" fmla="*/ 51 h 433"/>
                        <a:gd name="T10" fmla="*/ 319 w 782"/>
                        <a:gd name="T11" fmla="*/ 14 h 433"/>
                        <a:gd name="T12" fmla="*/ 385 w 782"/>
                        <a:gd name="T13" fmla="*/ 0 h 433"/>
                        <a:gd name="T14" fmla="*/ 451 w 782"/>
                        <a:gd name="T15" fmla="*/ 14 h 433"/>
                        <a:gd name="T16" fmla="*/ 517 w 782"/>
                        <a:gd name="T17" fmla="*/ 51 h 433"/>
                        <a:gd name="T18" fmla="*/ 583 w 782"/>
                        <a:gd name="T19" fmla="*/ 124 h 433"/>
                        <a:gd name="T20" fmla="*/ 649 w 782"/>
                        <a:gd name="T21" fmla="*/ 212 h 433"/>
                        <a:gd name="T22" fmla="*/ 715 w 782"/>
                        <a:gd name="T23" fmla="*/ 322 h 433"/>
                        <a:gd name="T24" fmla="*/ 781 w 782"/>
                        <a:gd name="T25" fmla="*/ 432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2"/>
                        <a:gd name="T40" fmla="*/ 0 h 433"/>
                        <a:gd name="T41" fmla="*/ 782 w 782"/>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8" name="Freeform 26"/>
                    <p:cNvSpPr/>
                    <p:nvPr/>
                  </p:nvSpPr>
                  <p:spPr bwMode="auto">
                    <a:xfrm>
                      <a:off x="781" y="432"/>
                      <a:ext cx="784" cy="433"/>
                    </a:xfrm>
                    <a:custGeom>
                      <a:avLst/>
                      <a:gdLst>
                        <a:gd name="T0" fmla="*/ 783 w 784"/>
                        <a:gd name="T1" fmla="*/ 0 h 433"/>
                        <a:gd name="T2" fmla="*/ 716 w 784"/>
                        <a:gd name="T3" fmla="*/ 117 h 433"/>
                        <a:gd name="T4" fmla="*/ 650 w 784"/>
                        <a:gd name="T5" fmla="*/ 219 h 433"/>
                        <a:gd name="T6" fmla="*/ 584 w 784"/>
                        <a:gd name="T7" fmla="*/ 307 h 433"/>
                        <a:gd name="T8" fmla="*/ 518 w 784"/>
                        <a:gd name="T9" fmla="*/ 380 h 433"/>
                        <a:gd name="T10" fmla="*/ 463 w 784"/>
                        <a:gd name="T11" fmla="*/ 417 h 433"/>
                        <a:gd name="T12" fmla="*/ 397 w 784"/>
                        <a:gd name="T13" fmla="*/ 432 h 433"/>
                        <a:gd name="T14" fmla="*/ 330 w 784"/>
                        <a:gd name="T15" fmla="*/ 417 h 433"/>
                        <a:gd name="T16" fmla="*/ 264 w 784"/>
                        <a:gd name="T17" fmla="*/ 380 h 433"/>
                        <a:gd name="T18" fmla="*/ 198 w 784"/>
                        <a:gd name="T19" fmla="*/ 307 h 433"/>
                        <a:gd name="T20" fmla="*/ 132 w 784"/>
                        <a:gd name="T21" fmla="*/ 219 h 433"/>
                        <a:gd name="T22" fmla="*/ 66 w 784"/>
                        <a:gd name="T23" fmla="*/ 109 h 433"/>
                        <a:gd name="T24" fmla="*/ 0 w 784"/>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4"/>
                        <a:gd name="T40" fmla="*/ 0 h 433"/>
                        <a:gd name="T41" fmla="*/ 784 w 784"/>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 name="Group 27"/>
                  <p:cNvGrpSpPr/>
                  <p:nvPr/>
                </p:nvGrpSpPr>
                <p:grpSpPr bwMode="auto">
                  <a:xfrm>
                    <a:off x="1290" y="660"/>
                    <a:ext cx="1424" cy="1049"/>
                    <a:chOff x="0" y="0"/>
                    <a:chExt cx="1565" cy="865"/>
                  </a:xfrm>
                </p:grpSpPr>
                <p:sp>
                  <p:nvSpPr>
                    <p:cNvPr id="75" name="Freeform 28"/>
                    <p:cNvSpPr/>
                    <p:nvPr/>
                  </p:nvSpPr>
                  <p:spPr bwMode="auto">
                    <a:xfrm>
                      <a:off x="0" y="0"/>
                      <a:ext cx="782" cy="433"/>
                    </a:xfrm>
                    <a:custGeom>
                      <a:avLst/>
                      <a:gdLst>
                        <a:gd name="T0" fmla="*/ 0 w 782"/>
                        <a:gd name="T1" fmla="*/ 432 h 433"/>
                        <a:gd name="T2" fmla="*/ 66 w 782"/>
                        <a:gd name="T3" fmla="*/ 314 h 433"/>
                        <a:gd name="T4" fmla="*/ 132 w 782"/>
                        <a:gd name="T5" fmla="*/ 212 h 433"/>
                        <a:gd name="T6" fmla="*/ 198 w 782"/>
                        <a:gd name="T7" fmla="*/ 124 h 433"/>
                        <a:gd name="T8" fmla="*/ 264 w 782"/>
                        <a:gd name="T9" fmla="*/ 51 h 433"/>
                        <a:gd name="T10" fmla="*/ 319 w 782"/>
                        <a:gd name="T11" fmla="*/ 14 h 433"/>
                        <a:gd name="T12" fmla="*/ 385 w 782"/>
                        <a:gd name="T13" fmla="*/ 0 h 433"/>
                        <a:gd name="T14" fmla="*/ 451 w 782"/>
                        <a:gd name="T15" fmla="*/ 14 h 433"/>
                        <a:gd name="T16" fmla="*/ 517 w 782"/>
                        <a:gd name="T17" fmla="*/ 51 h 433"/>
                        <a:gd name="T18" fmla="*/ 583 w 782"/>
                        <a:gd name="T19" fmla="*/ 124 h 433"/>
                        <a:gd name="T20" fmla="*/ 649 w 782"/>
                        <a:gd name="T21" fmla="*/ 212 h 433"/>
                        <a:gd name="T22" fmla="*/ 715 w 782"/>
                        <a:gd name="T23" fmla="*/ 322 h 433"/>
                        <a:gd name="T24" fmla="*/ 781 w 782"/>
                        <a:gd name="T25" fmla="*/ 432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2"/>
                        <a:gd name="T40" fmla="*/ 0 h 433"/>
                        <a:gd name="T41" fmla="*/ 782 w 782"/>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2" h="433">
                          <a:moveTo>
                            <a:pt x="0" y="432"/>
                          </a:moveTo>
                          <a:lnTo>
                            <a:pt x="66" y="314"/>
                          </a:lnTo>
                          <a:lnTo>
                            <a:pt x="132" y="212"/>
                          </a:lnTo>
                          <a:lnTo>
                            <a:pt x="198" y="124"/>
                          </a:lnTo>
                          <a:lnTo>
                            <a:pt x="264" y="51"/>
                          </a:lnTo>
                          <a:lnTo>
                            <a:pt x="319" y="14"/>
                          </a:lnTo>
                          <a:lnTo>
                            <a:pt x="385" y="0"/>
                          </a:lnTo>
                          <a:lnTo>
                            <a:pt x="451" y="14"/>
                          </a:lnTo>
                          <a:lnTo>
                            <a:pt x="517" y="51"/>
                          </a:lnTo>
                          <a:lnTo>
                            <a:pt x="583" y="124"/>
                          </a:lnTo>
                          <a:lnTo>
                            <a:pt x="649" y="212"/>
                          </a:lnTo>
                          <a:lnTo>
                            <a:pt x="715" y="322"/>
                          </a:lnTo>
                          <a:lnTo>
                            <a:pt x="781" y="432"/>
                          </a:lnTo>
                        </a:path>
                      </a:pathLst>
                    </a:custGeom>
                    <a:noFill/>
                    <a:ln w="38100" cap="rnd"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Freeform 29"/>
                    <p:cNvSpPr/>
                    <p:nvPr/>
                  </p:nvSpPr>
                  <p:spPr bwMode="auto">
                    <a:xfrm>
                      <a:off x="781" y="432"/>
                      <a:ext cx="784" cy="433"/>
                    </a:xfrm>
                    <a:custGeom>
                      <a:avLst/>
                      <a:gdLst>
                        <a:gd name="T0" fmla="*/ 783 w 784"/>
                        <a:gd name="T1" fmla="*/ 0 h 433"/>
                        <a:gd name="T2" fmla="*/ 716 w 784"/>
                        <a:gd name="T3" fmla="*/ 117 h 433"/>
                        <a:gd name="T4" fmla="*/ 650 w 784"/>
                        <a:gd name="T5" fmla="*/ 219 h 433"/>
                        <a:gd name="T6" fmla="*/ 584 w 784"/>
                        <a:gd name="T7" fmla="*/ 307 h 433"/>
                        <a:gd name="T8" fmla="*/ 518 w 784"/>
                        <a:gd name="T9" fmla="*/ 380 h 433"/>
                        <a:gd name="T10" fmla="*/ 463 w 784"/>
                        <a:gd name="T11" fmla="*/ 417 h 433"/>
                        <a:gd name="T12" fmla="*/ 397 w 784"/>
                        <a:gd name="T13" fmla="*/ 432 h 433"/>
                        <a:gd name="T14" fmla="*/ 330 w 784"/>
                        <a:gd name="T15" fmla="*/ 417 h 433"/>
                        <a:gd name="T16" fmla="*/ 264 w 784"/>
                        <a:gd name="T17" fmla="*/ 380 h 433"/>
                        <a:gd name="T18" fmla="*/ 198 w 784"/>
                        <a:gd name="T19" fmla="*/ 307 h 433"/>
                        <a:gd name="T20" fmla="*/ 132 w 784"/>
                        <a:gd name="T21" fmla="*/ 219 h 433"/>
                        <a:gd name="T22" fmla="*/ 66 w 784"/>
                        <a:gd name="T23" fmla="*/ 109 h 433"/>
                        <a:gd name="T24" fmla="*/ 0 w 784"/>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4"/>
                        <a:gd name="T40" fmla="*/ 0 h 433"/>
                        <a:gd name="T41" fmla="*/ 784 w 784"/>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2" name="Freeform 30"/>
                  <p:cNvSpPr/>
                  <p:nvPr/>
                </p:nvSpPr>
                <p:spPr bwMode="auto">
                  <a:xfrm>
                    <a:off x="587" y="1184"/>
                    <a:ext cx="713" cy="525"/>
                  </a:xfrm>
                  <a:custGeom>
                    <a:avLst/>
                    <a:gdLst>
                      <a:gd name="T0" fmla="*/ 783 w 784"/>
                      <a:gd name="T1" fmla="*/ 0 h 433"/>
                      <a:gd name="T2" fmla="*/ 716 w 784"/>
                      <a:gd name="T3" fmla="*/ 117 h 433"/>
                      <a:gd name="T4" fmla="*/ 650 w 784"/>
                      <a:gd name="T5" fmla="*/ 219 h 433"/>
                      <a:gd name="T6" fmla="*/ 584 w 784"/>
                      <a:gd name="T7" fmla="*/ 307 h 433"/>
                      <a:gd name="T8" fmla="*/ 518 w 784"/>
                      <a:gd name="T9" fmla="*/ 380 h 433"/>
                      <a:gd name="T10" fmla="*/ 463 w 784"/>
                      <a:gd name="T11" fmla="*/ 417 h 433"/>
                      <a:gd name="T12" fmla="*/ 397 w 784"/>
                      <a:gd name="T13" fmla="*/ 432 h 433"/>
                      <a:gd name="T14" fmla="*/ 330 w 784"/>
                      <a:gd name="T15" fmla="*/ 417 h 433"/>
                      <a:gd name="T16" fmla="*/ 264 w 784"/>
                      <a:gd name="T17" fmla="*/ 380 h 433"/>
                      <a:gd name="T18" fmla="*/ 198 w 784"/>
                      <a:gd name="T19" fmla="*/ 307 h 433"/>
                      <a:gd name="T20" fmla="*/ 132 w 784"/>
                      <a:gd name="T21" fmla="*/ 219 h 433"/>
                      <a:gd name="T22" fmla="*/ 66 w 784"/>
                      <a:gd name="T23" fmla="*/ 109 h 433"/>
                      <a:gd name="T24" fmla="*/ 0 w 784"/>
                      <a:gd name="T25" fmla="*/ 0 h 4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84"/>
                      <a:gd name="T40" fmla="*/ 0 h 433"/>
                      <a:gd name="T41" fmla="*/ 784 w 784"/>
                      <a:gd name="T42" fmla="*/ 433 h 43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84" h="433">
                        <a:moveTo>
                          <a:pt x="783" y="0"/>
                        </a:moveTo>
                        <a:lnTo>
                          <a:pt x="716" y="117"/>
                        </a:lnTo>
                        <a:lnTo>
                          <a:pt x="650" y="219"/>
                        </a:lnTo>
                        <a:lnTo>
                          <a:pt x="584" y="307"/>
                        </a:lnTo>
                        <a:lnTo>
                          <a:pt x="518" y="380"/>
                        </a:lnTo>
                        <a:lnTo>
                          <a:pt x="463" y="417"/>
                        </a:lnTo>
                        <a:lnTo>
                          <a:pt x="397" y="432"/>
                        </a:lnTo>
                        <a:lnTo>
                          <a:pt x="330" y="417"/>
                        </a:lnTo>
                        <a:lnTo>
                          <a:pt x="264" y="380"/>
                        </a:lnTo>
                        <a:lnTo>
                          <a:pt x="198" y="307"/>
                        </a:lnTo>
                        <a:lnTo>
                          <a:pt x="132" y="219"/>
                        </a:lnTo>
                        <a:lnTo>
                          <a:pt x="66" y="109"/>
                        </a:lnTo>
                        <a:lnTo>
                          <a:pt x="0" y="0"/>
                        </a:lnTo>
                      </a:path>
                    </a:pathLst>
                  </a:custGeom>
                  <a:noFill/>
                  <a:ln w="38100" cap="rnd"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3" name="Line 33"/>
                  <p:cNvSpPr>
                    <a:spLocks noChangeShapeType="1"/>
                  </p:cNvSpPr>
                  <p:nvPr/>
                </p:nvSpPr>
                <p:spPr bwMode="auto">
                  <a:xfrm>
                    <a:off x="336" y="739"/>
                    <a:ext cx="288" cy="528"/>
                  </a:xfrm>
                  <a:prstGeom prst="line">
                    <a:avLst/>
                  </a:prstGeom>
                  <a:noFill/>
                  <a:ln w="57150">
                    <a:solidFill>
                      <a:schemeClr val="accent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Rectangle 34"/>
                  <p:cNvSpPr>
                    <a:spLocks noChangeArrowheads="1"/>
                  </p:cNvSpPr>
                  <p:nvPr/>
                </p:nvSpPr>
                <p:spPr bwMode="auto">
                  <a:xfrm>
                    <a:off x="73" y="1210"/>
                    <a:ext cx="252" cy="408"/>
                  </a:xfrm>
                  <a:prstGeom prst="rect">
                    <a:avLst/>
                  </a:prstGeom>
                  <a:solidFill>
                    <a:schemeClr val="tx2">
                      <a:lumMod val="20000"/>
                      <a:lumOff val="80000"/>
                    </a:schemeClr>
                  </a:solidFill>
                  <a:ln w="57150">
                    <a:noFill/>
                    <a:miter lim="800000"/>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64" name="Line 35"/>
                <p:cNvSpPr>
                  <a:spLocks noChangeShapeType="1"/>
                </p:cNvSpPr>
                <p:nvPr/>
              </p:nvSpPr>
              <p:spPr bwMode="auto">
                <a:xfrm flipH="1">
                  <a:off x="348" y="307"/>
                  <a:ext cx="0" cy="1517"/>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0" name="矩形 59"/>
              <p:cNvSpPr/>
              <p:nvPr/>
            </p:nvSpPr>
            <p:spPr>
              <a:xfrm>
                <a:off x="2586250" y="4189016"/>
                <a:ext cx="503664" cy="584775"/>
              </a:xfrm>
              <a:prstGeom prst="rect">
                <a:avLst/>
              </a:prstGeom>
            </p:spPr>
            <p:txBody>
              <a:bodyPr wrap="none">
                <a:spAutoFit/>
              </a:bodyPr>
              <a:lstStyle/>
              <a:p>
                <a:r>
                  <a:rPr lang="zh-CN" altLang="zh-CN" sz="3200" b="1" i="1" dirty="0">
                    <a:solidFill>
                      <a:srgbClr val="00B0F0"/>
                    </a:solidFill>
                    <a:latin typeface="Times New Roman" panose="02020603050405020304" pitchFamily="18" charset="0"/>
                    <a:cs typeface="Times New Roman" panose="02020603050405020304" pitchFamily="18" charset="0"/>
                  </a:rPr>
                  <a:t>e</a:t>
                </a:r>
                <a:r>
                  <a:rPr lang="zh-CN" altLang="zh-CN" sz="3200" b="1" baseline="-25000" dirty="0">
                    <a:solidFill>
                      <a:srgbClr val="00B0F0"/>
                    </a:solidFill>
                    <a:latin typeface="Times New Roman" panose="02020603050405020304" pitchFamily="18" charset="0"/>
                    <a:cs typeface="Times New Roman" panose="02020603050405020304" pitchFamily="18" charset="0"/>
                  </a:rPr>
                  <a:t>2</a:t>
                </a:r>
                <a:endParaRPr lang="zh-CN" altLang="en-US" sz="3200" dirty="0"/>
              </a:p>
            </p:txBody>
          </p:sp>
          <p:sp>
            <p:nvSpPr>
              <p:cNvPr id="61" name="矩形 60"/>
              <p:cNvSpPr/>
              <p:nvPr/>
            </p:nvSpPr>
            <p:spPr>
              <a:xfrm>
                <a:off x="1703091" y="4204754"/>
                <a:ext cx="503664" cy="584775"/>
              </a:xfrm>
              <a:prstGeom prst="rect">
                <a:avLst/>
              </a:prstGeom>
            </p:spPr>
            <p:txBody>
              <a:bodyPr wrap="none">
                <a:spAutoFit/>
              </a:bodyPr>
              <a:lstStyle/>
              <a:p>
                <a:r>
                  <a:rPr lang="zh-CN" altLang="zh-CN" sz="3200" b="1" i="1" dirty="0">
                    <a:solidFill>
                      <a:srgbClr val="FF0000"/>
                    </a:solidFill>
                    <a:latin typeface="Times New Roman" panose="02020603050405020304" pitchFamily="18" charset="0"/>
                    <a:cs typeface="Times New Roman" panose="02020603050405020304" pitchFamily="18" charset="0"/>
                  </a:rPr>
                  <a:t>e</a:t>
                </a:r>
                <a:r>
                  <a:rPr lang="zh-CN" altLang="zh-CN" sz="3200" b="1" baseline="-25000" dirty="0">
                    <a:solidFill>
                      <a:srgbClr val="FF0000"/>
                    </a:solidFill>
                    <a:latin typeface="Times New Roman" panose="02020603050405020304" pitchFamily="18" charset="0"/>
                    <a:cs typeface="Times New Roman" panose="02020603050405020304" pitchFamily="18" charset="0"/>
                  </a:rPr>
                  <a:t>1</a:t>
                </a:r>
                <a:endParaRPr lang="zh-CN" altLang="en-US" sz="3200" dirty="0"/>
              </a:p>
            </p:txBody>
          </p:sp>
          <p:sp>
            <p:nvSpPr>
              <p:cNvPr id="62" name="矩形 61"/>
              <p:cNvSpPr/>
              <p:nvPr/>
            </p:nvSpPr>
            <p:spPr>
              <a:xfrm>
                <a:off x="3411779" y="4189016"/>
                <a:ext cx="503664" cy="584775"/>
              </a:xfrm>
              <a:prstGeom prst="rect">
                <a:avLst/>
              </a:prstGeom>
            </p:spPr>
            <p:txBody>
              <a:bodyPr wrap="none">
                <a:spAutoFit/>
              </a:bodyPr>
              <a:lstStyle/>
              <a:p>
                <a:r>
                  <a:rPr lang="zh-CN" altLang="zh-CN" sz="3200" b="1" i="1" dirty="0">
                    <a:solidFill>
                      <a:srgbClr val="FF9900"/>
                    </a:solidFill>
                    <a:latin typeface="Times New Roman" panose="02020603050405020304" pitchFamily="18" charset="0"/>
                    <a:cs typeface="Times New Roman" panose="02020603050405020304" pitchFamily="18" charset="0"/>
                  </a:rPr>
                  <a:t>e</a:t>
                </a:r>
                <a:r>
                  <a:rPr lang="zh-CN" altLang="zh-CN" sz="3200" b="1" baseline="-25000" dirty="0">
                    <a:solidFill>
                      <a:srgbClr val="FF9900"/>
                    </a:solidFill>
                    <a:latin typeface="Times New Roman" panose="02020603050405020304" pitchFamily="18" charset="0"/>
                    <a:cs typeface="Times New Roman" panose="02020603050405020304" pitchFamily="18" charset="0"/>
                  </a:rPr>
                  <a:t>3</a:t>
                </a:r>
                <a:endParaRPr lang="zh-CN" altLang="en-US" sz="3200" dirty="0"/>
              </a:p>
            </p:txBody>
          </p:sp>
        </p:grpSp>
        <p:sp>
          <p:nvSpPr>
            <p:cNvPr id="55" name="Rectangle 1087"/>
            <p:cNvSpPr>
              <a:spLocks noChangeArrowheads="1"/>
            </p:cNvSpPr>
            <p:nvPr/>
          </p:nvSpPr>
          <p:spPr bwMode="auto">
            <a:xfrm>
              <a:off x="5553693" y="4994216"/>
              <a:ext cx="670112" cy="45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2400" i="1" dirty="0">
                  <a:sym typeface="Symbol" panose="05050102010706020507" pitchFamily="18" charset="2"/>
                </a:rPr>
                <a:t> </a:t>
              </a:r>
              <a:r>
                <a:rPr lang="en-US" altLang="zh-CN" sz="2400" i="1" dirty="0"/>
                <a:t>t</a:t>
              </a:r>
            </a:p>
          </p:txBody>
        </p:sp>
        <p:sp>
          <p:nvSpPr>
            <p:cNvPr id="56" name="Rectangle 1087"/>
            <p:cNvSpPr>
              <a:spLocks noChangeArrowheads="1"/>
            </p:cNvSpPr>
            <p:nvPr/>
          </p:nvSpPr>
          <p:spPr bwMode="auto">
            <a:xfrm>
              <a:off x="983373" y="5452541"/>
              <a:ext cx="670112" cy="457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marL="742950" indent="-285750">
                <a:defRPr sz="2800" b="1">
                  <a:solidFill>
                    <a:schemeClr val="tx1"/>
                  </a:solidFill>
                  <a:latin typeface="Times New Roman" panose="02020603050405020304" pitchFamily="18" charset="0"/>
                  <a:ea typeface="宋体" panose="02010600030101010101" pitchFamily="2" charset="-122"/>
                </a:defRPr>
              </a:lvl2pPr>
              <a:lvl3pPr marL="1143000" indent="-228600">
                <a:defRPr sz="2800" b="1">
                  <a:solidFill>
                    <a:schemeClr val="tx1"/>
                  </a:solidFill>
                  <a:latin typeface="Times New Roman" panose="02020603050405020304" pitchFamily="18" charset="0"/>
                  <a:ea typeface="宋体" panose="02010600030101010101" pitchFamily="2" charset="-122"/>
                </a:defRPr>
              </a:lvl3pPr>
              <a:lvl4pPr marL="1600200" indent="-228600">
                <a:defRPr sz="2800" b="1">
                  <a:solidFill>
                    <a:schemeClr val="tx1"/>
                  </a:solidFill>
                  <a:latin typeface="Times New Roman" panose="02020603050405020304" pitchFamily="18" charset="0"/>
                  <a:ea typeface="宋体" panose="02010600030101010101" pitchFamily="2" charset="-122"/>
                </a:defRPr>
              </a:lvl4pPr>
              <a:lvl5pPr marL="2057400" indent="-228600">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r>
                <a:rPr lang="en-US" altLang="zh-CN" sz="2400" dirty="0">
                  <a:sym typeface="Symbol" panose="05050102010706020507" pitchFamily="18" charset="2"/>
                </a:rPr>
                <a:t>0</a:t>
              </a:r>
              <a:endParaRPr lang="en-US" altLang="zh-CN" sz="2400" dirty="0"/>
            </a:p>
          </p:txBody>
        </p:sp>
        <p:sp>
          <p:nvSpPr>
            <p:cNvPr id="57" name="文本框 56"/>
            <p:cNvSpPr txBox="1"/>
            <p:nvPr/>
          </p:nvSpPr>
          <p:spPr>
            <a:xfrm>
              <a:off x="3452865" y="5448549"/>
              <a:ext cx="494046"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2</a:t>
              </a:r>
              <a:r>
                <a:rPr lang="el-GR" altLang="zh-CN" sz="2400" dirty="0">
                  <a:latin typeface="Times New Roman" panose="02020603050405020304" pitchFamily="18" charset="0"/>
                  <a:ea typeface="华文琥珀" panose="02010800040101010101" pitchFamily="2" charset="-122"/>
                  <a:cs typeface="Times New Roman" panose="02020603050405020304" pitchFamily="18" charset="0"/>
                </a:rPr>
                <a:t>π</a:t>
              </a:r>
              <a:endParaRPr lang="zh-CN" altLang="en-US" sz="2400" dirty="0">
                <a:latin typeface="Times New Roman" panose="02020603050405020304" pitchFamily="18" charset="0"/>
                <a:cs typeface="Times New Roman" panose="02020603050405020304" pitchFamily="18" charset="0"/>
              </a:endParaRPr>
            </a:p>
          </p:txBody>
        </p:sp>
        <p:sp>
          <p:nvSpPr>
            <p:cNvPr id="58" name="文本框 57"/>
            <p:cNvSpPr txBox="1"/>
            <p:nvPr/>
          </p:nvSpPr>
          <p:spPr>
            <a:xfrm>
              <a:off x="2131100" y="5422119"/>
              <a:ext cx="340158" cy="461665"/>
            </a:xfrm>
            <a:prstGeom prst="rect">
              <a:avLst/>
            </a:prstGeom>
            <a:noFill/>
          </p:spPr>
          <p:txBody>
            <a:bodyPr wrap="none" rtlCol="0">
              <a:spAutoFit/>
            </a:bodyPr>
            <a:lstStyle/>
            <a:p>
              <a:r>
                <a:rPr lang="el-GR" altLang="zh-CN" sz="2400" dirty="0">
                  <a:latin typeface="Times New Roman" panose="02020603050405020304" pitchFamily="18" charset="0"/>
                  <a:ea typeface="华文琥珀" panose="02010800040101010101" pitchFamily="2" charset="-122"/>
                  <a:cs typeface="Times New Roman" panose="02020603050405020304" pitchFamily="18" charset="0"/>
                </a:rPr>
                <a:t>π</a:t>
              </a:r>
              <a:endParaRPr lang="zh-CN" altLang="en-US" sz="2400" dirty="0">
                <a:latin typeface="Times New Roman" panose="02020603050405020304" pitchFamily="18" charset="0"/>
                <a:cs typeface="Times New Roman" panose="02020603050405020304" pitchFamily="18" charset="0"/>
              </a:endParaRPr>
            </a:p>
          </p:txBody>
        </p:sp>
      </p:grpSp>
      <p:sp>
        <p:nvSpPr>
          <p:cNvPr id="84" name="文本框 83"/>
          <p:cNvSpPr txBox="1"/>
          <p:nvPr/>
        </p:nvSpPr>
        <p:spPr>
          <a:xfrm>
            <a:off x="4570184" y="44245"/>
            <a:ext cx="2656526" cy="523220"/>
          </a:xfrm>
          <a:prstGeom prst="rect">
            <a:avLst/>
          </a:prstGeom>
          <a:noFill/>
        </p:spPr>
        <p:txBody>
          <a:bodyPr wrap="square" rtlCol="0">
            <a:spAutoFit/>
          </a:bodyPr>
          <a:lstStyle/>
          <a:p>
            <a:r>
              <a:rPr lang="en-US" altLang="zh-CN" sz="2800" b="1" u="sng" dirty="0">
                <a:latin typeface="黑体" panose="02010609060101010101" pitchFamily="49" charset="-122"/>
                <a:ea typeface="黑体" panose="02010609060101010101" pitchFamily="49" charset="-122"/>
              </a:rPr>
              <a:t>3-1 </a:t>
            </a:r>
            <a:r>
              <a:rPr lang="zh-CN" altLang="en-US" sz="2800" b="1" u="sng" dirty="0">
                <a:latin typeface="黑体" panose="02010609060101010101" pitchFamily="49" charset="-122"/>
                <a:ea typeface="黑体" panose="02010609060101010101" pitchFamily="49" charset="-122"/>
              </a:rPr>
              <a:t>三相电源 </a:t>
            </a:r>
          </a:p>
        </p:txBody>
      </p:sp>
      <p:grpSp>
        <p:nvGrpSpPr>
          <p:cNvPr id="85" name="Group 4"/>
          <p:cNvGrpSpPr/>
          <p:nvPr/>
        </p:nvGrpSpPr>
        <p:grpSpPr bwMode="auto">
          <a:xfrm>
            <a:off x="9320107" y="2002636"/>
            <a:ext cx="1417640" cy="1031875"/>
            <a:chOff x="-27" y="29"/>
            <a:chExt cx="893" cy="650"/>
          </a:xfrm>
        </p:grpSpPr>
        <p:sp>
          <p:nvSpPr>
            <p:cNvPr id="86" name="Line 5"/>
            <p:cNvSpPr>
              <a:spLocks noChangeShapeType="1"/>
            </p:cNvSpPr>
            <p:nvPr/>
          </p:nvSpPr>
          <p:spPr bwMode="auto">
            <a:xfrm>
              <a:off x="370" y="393"/>
              <a:ext cx="227" cy="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ndParaRPr>
            </a:p>
          </p:txBody>
        </p:sp>
        <p:sp>
          <p:nvSpPr>
            <p:cNvPr id="87" name="Line 6"/>
            <p:cNvSpPr>
              <a:spLocks noChangeShapeType="1"/>
            </p:cNvSpPr>
            <p:nvPr/>
          </p:nvSpPr>
          <p:spPr bwMode="auto">
            <a:xfrm flipH="1" flipV="1">
              <a:off x="250" y="207"/>
              <a:ext cx="136" cy="199"/>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ndParaRPr>
            </a:p>
          </p:txBody>
        </p:sp>
        <p:sp>
          <p:nvSpPr>
            <p:cNvPr id="88" name="Line 7"/>
            <p:cNvSpPr>
              <a:spLocks noChangeShapeType="1"/>
            </p:cNvSpPr>
            <p:nvPr/>
          </p:nvSpPr>
          <p:spPr bwMode="auto">
            <a:xfrm flipH="1">
              <a:off x="240" y="384"/>
              <a:ext cx="159" cy="204"/>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Times New Roman" panose="02020603050405020304" pitchFamily="18" charset="0"/>
              </a:endParaRPr>
            </a:p>
          </p:txBody>
        </p:sp>
        <p:sp>
          <p:nvSpPr>
            <p:cNvPr id="89" name="Text Box 8"/>
            <p:cNvSpPr txBox="1">
              <a:spLocks noChangeArrowheads="1"/>
            </p:cNvSpPr>
            <p:nvPr/>
          </p:nvSpPr>
          <p:spPr bwMode="auto">
            <a:xfrm>
              <a:off x="594" y="243"/>
              <a:ext cx="272" cy="29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dirty="0">
                  <a:latin typeface="Times New Roman" panose="02020603050405020304" pitchFamily="18" charset="0"/>
                </a:rPr>
                <a:t>U</a:t>
              </a:r>
            </a:p>
          </p:txBody>
        </p:sp>
        <p:sp>
          <p:nvSpPr>
            <p:cNvPr id="90" name="Text Box 9"/>
            <p:cNvSpPr txBox="1">
              <a:spLocks noChangeArrowheads="1"/>
            </p:cNvSpPr>
            <p:nvPr/>
          </p:nvSpPr>
          <p:spPr bwMode="auto">
            <a:xfrm>
              <a:off x="-27" y="384"/>
              <a:ext cx="272" cy="29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spAutoFit/>
            </a:bodyPr>
            <a:lstStyle/>
            <a:p>
              <a:r>
                <a:rPr lang="en-US" altLang="zh-CN" sz="2400" dirty="0">
                  <a:latin typeface="Times New Roman" panose="02020603050405020304" pitchFamily="18" charset="0"/>
                </a:rPr>
                <a:t>W</a:t>
              </a:r>
            </a:p>
          </p:txBody>
        </p:sp>
        <p:sp>
          <p:nvSpPr>
            <p:cNvPr id="91" name="Text Box 10"/>
            <p:cNvSpPr txBox="1">
              <a:spLocks noChangeArrowheads="1"/>
            </p:cNvSpPr>
            <p:nvPr/>
          </p:nvSpPr>
          <p:spPr bwMode="auto">
            <a:xfrm flipH="1">
              <a:off x="-25" y="29"/>
              <a:ext cx="272" cy="29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r>
                <a:rPr lang="en-US" altLang="zh-CN" sz="2400" dirty="0">
                  <a:latin typeface="Times New Roman" panose="02020603050405020304" pitchFamily="18" charset="0"/>
                </a:rPr>
                <a:t>V</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1000"/>
                                        <p:tgtEl>
                                          <p:spTgt spid="53"/>
                                        </p:tgtEl>
                                      </p:cBhvr>
                                    </p:animEffect>
                                    <p:anim calcmode="lin" valueType="num">
                                      <p:cBhvr>
                                        <p:cTn id="14" dur="1000" fill="hold"/>
                                        <p:tgtEl>
                                          <p:spTgt spid="53"/>
                                        </p:tgtEl>
                                        <p:attrNameLst>
                                          <p:attrName>ppt_x</p:attrName>
                                        </p:attrNameLst>
                                      </p:cBhvr>
                                      <p:tavLst>
                                        <p:tav tm="0">
                                          <p:val>
                                            <p:strVal val="#ppt_x"/>
                                          </p:val>
                                        </p:tav>
                                        <p:tav tm="100000">
                                          <p:val>
                                            <p:strVal val="#ppt_x"/>
                                          </p:val>
                                        </p:tav>
                                      </p:tavLst>
                                    </p:anim>
                                    <p:anim calcmode="lin" valueType="num">
                                      <p:cBhvr>
                                        <p:cTn id="1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2"/>
                                        </p:tgtEl>
                                        <p:attrNameLst>
                                          <p:attrName>style.visibility</p:attrName>
                                        </p:attrNameLst>
                                      </p:cBhvr>
                                      <p:to>
                                        <p:strVal val="visible"/>
                                      </p:to>
                                    </p:set>
                                    <p:anim calcmode="lin" valueType="num">
                                      <p:cBhvr>
                                        <p:cTn id="20" dur="500" fill="hold"/>
                                        <p:tgtEl>
                                          <p:spTgt spid="52"/>
                                        </p:tgtEl>
                                        <p:attrNameLst>
                                          <p:attrName>ppt_w</p:attrName>
                                        </p:attrNameLst>
                                      </p:cBhvr>
                                      <p:tavLst>
                                        <p:tav tm="0">
                                          <p:val>
                                            <p:fltVal val="0"/>
                                          </p:val>
                                        </p:tav>
                                        <p:tav tm="100000">
                                          <p:val>
                                            <p:strVal val="#ppt_w"/>
                                          </p:val>
                                        </p:tav>
                                      </p:tavLst>
                                    </p:anim>
                                    <p:anim calcmode="lin" valueType="num">
                                      <p:cBhvr>
                                        <p:cTn id="21" dur="500" fill="hold"/>
                                        <p:tgtEl>
                                          <p:spTgt spid="52"/>
                                        </p:tgtEl>
                                        <p:attrNameLst>
                                          <p:attrName>ppt_h</p:attrName>
                                        </p:attrNameLst>
                                      </p:cBhvr>
                                      <p:tavLst>
                                        <p:tav tm="0">
                                          <p:val>
                                            <p:fltVal val="0"/>
                                          </p:val>
                                        </p:tav>
                                        <p:tav tm="100000">
                                          <p:val>
                                            <p:strVal val="#ppt_h"/>
                                          </p:val>
                                        </p:tav>
                                      </p:tavLst>
                                    </p:anim>
                                    <p:animEffect transition="in" filter="fade">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1+#ppt_w/2"/>
                                          </p:val>
                                        </p:tav>
                                        <p:tav tm="100000">
                                          <p:val>
                                            <p:strVal val="#ppt_x"/>
                                          </p:val>
                                        </p:tav>
                                      </p:tavLst>
                                    </p:anim>
                                    <p:anim calcmode="lin" valueType="num">
                                      <p:cBhvr additive="base">
                                        <p:cTn id="4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3" presetClass="entr" presetSubtype="16" fill="hold" nodeType="clickEffect">
                                  <p:stCondLst>
                                    <p:cond delay="0"/>
                                  </p:stCondLst>
                                  <p:childTnLst>
                                    <p:set>
                                      <p:cBhvr>
                                        <p:cTn id="44" dur="1" fill="hold">
                                          <p:stCondLst>
                                            <p:cond delay="0"/>
                                          </p:stCondLst>
                                        </p:cTn>
                                        <p:tgtEl>
                                          <p:spTgt spid="85"/>
                                        </p:tgtEl>
                                        <p:attrNameLst>
                                          <p:attrName>style.visibility</p:attrName>
                                        </p:attrNameLst>
                                      </p:cBhvr>
                                      <p:to>
                                        <p:strVal val="visible"/>
                                      </p:to>
                                    </p:set>
                                    <p:anim calcmode="lin" valueType="num">
                                      <p:cBhvr>
                                        <p:cTn id="45" dur="500" fill="hold"/>
                                        <p:tgtEl>
                                          <p:spTgt spid="85"/>
                                        </p:tgtEl>
                                        <p:attrNameLst>
                                          <p:attrName>ppt_w</p:attrName>
                                        </p:attrNameLst>
                                      </p:cBhvr>
                                      <p:tavLst>
                                        <p:tav tm="0">
                                          <p:val>
                                            <p:fltVal val="0"/>
                                          </p:val>
                                        </p:tav>
                                        <p:tav tm="100000">
                                          <p:val>
                                            <p:strVal val="#ppt_w"/>
                                          </p:val>
                                        </p:tav>
                                      </p:tavLst>
                                    </p:anim>
                                    <p:anim calcmode="lin" valueType="num">
                                      <p:cBhvr>
                                        <p:cTn id="46" dur="500" fill="hold"/>
                                        <p:tgtEl>
                                          <p:spTgt spid="85"/>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fade">
                                      <p:cBhvr>
                                        <p:cTn id="61" dur="2000"/>
                                        <p:tgtEl>
                                          <p:spTgt spid="49"/>
                                        </p:tgtEl>
                                      </p:cBhvr>
                                    </p:animEffect>
                                    <p:anim calcmode="lin" valueType="num">
                                      <p:cBhvr>
                                        <p:cTn id="62" dur="2000" fill="hold"/>
                                        <p:tgtEl>
                                          <p:spTgt spid="49"/>
                                        </p:tgtEl>
                                        <p:attrNameLst>
                                          <p:attrName>ppt_w</p:attrName>
                                        </p:attrNameLst>
                                      </p:cBhvr>
                                      <p:tavLst>
                                        <p:tav tm="0" fmla="#ppt_w*sin(2.5*pi*$)">
                                          <p:val>
                                            <p:fltVal val="0"/>
                                          </p:val>
                                        </p:tav>
                                        <p:tav tm="100000">
                                          <p:val>
                                            <p:fltVal val="1"/>
                                          </p:val>
                                        </p:tav>
                                      </p:tavLst>
                                    </p:anim>
                                    <p:anim calcmode="lin" valueType="num">
                                      <p:cBhvr>
                                        <p:cTn id="63" dur="20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3" presetClass="entr" presetSubtype="16" fill="hold" nodeType="click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p:cTn id="68" dur="500" fill="hold"/>
                                        <p:tgtEl>
                                          <p:spTgt spid="36"/>
                                        </p:tgtEl>
                                        <p:attrNameLst>
                                          <p:attrName>ppt_w</p:attrName>
                                        </p:attrNameLst>
                                      </p:cBhvr>
                                      <p:tavLst>
                                        <p:tav tm="0">
                                          <p:val>
                                            <p:fltVal val="0"/>
                                          </p:val>
                                        </p:tav>
                                        <p:tav tm="100000">
                                          <p:val>
                                            <p:strVal val="#ppt_w"/>
                                          </p:val>
                                        </p:tav>
                                      </p:tavLst>
                                    </p:anim>
                                    <p:anim calcmode="lin" valueType="num">
                                      <p:cBhvr>
                                        <p:cTn id="69"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45" presetClass="entr" presetSubtype="0" fill="hold" grpId="0" nodeType="clickEffect">
                                  <p:stCondLst>
                                    <p:cond delay="0"/>
                                  </p:stCondLst>
                                  <p:childTnLst>
                                    <p:set>
                                      <p:cBhvr>
                                        <p:cTn id="73" dur="1" fill="hold">
                                          <p:stCondLst>
                                            <p:cond delay="0"/>
                                          </p:stCondLst>
                                        </p:cTn>
                                        <p:tgtEl>
                                          <p:spTgt spid="50"/>
                                        </p:tgtEl>
                                        <p:attrNameLst>
                                          <p:attrName>style.visibility</p:attrName>
                                        </p:attrNameLst>
                                      </p:cBhvr>
                                      <p:to>
                                        <p:strVal val="visible"/>
                                      </p:to>
                                    </p:set>
                                    <p:animEffect transition="in" filter="fade">
                                      <p:cBhvr>
                                        <p:cTn id="74" dur="2000"/>
                                        <p:tgtEl>
                                          <p:spTgt spid="50"/>
                                        </p:tgtEl>
                                      </p:cBhvr>
                                    </p:animEffect>
                                    <p:anim calcmode="lin" valueType="num">
                                      <p:cBhvr>
                                        <p:cTn id="75" dur="2000" fill="hold"/>
                                        <p:tgtEl>
                                          <p:spTgt spid="50"/>
                                        </p:tgtEl>
                                        <p:attrNameLst>
                                          <p:attrName>ppt_w</p:attrName>
                                        </p:attrNameLst>
                                      </p:cBhvr>
                                      <p:tavLst>
                                        <p:tav tm="0" fmla="#ppt_w*sin(2.5*pi*$)">
                                          <p:val>
                                            <p:fltVal val="0"/>
                                          </p:val>
                                        </p:tav>
                                        <p:tav tm="100000">
                                          <p:val>
                                            <p:fltVal val="1"/>
                                          </p:val>
                                        </p:tav>
                                      </p:tavLst>
                                    </p:anim>
                                    <p:anim calcmode="lin" valueType="num">
                                      <p:cBhvr>
                                        <p:cTn id="76" dur="2000" fill="hold"/>
                                        <p:tgtEl>
                                          <p:spTgt spid="50"/>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15" grpId="0"/>
      <p:bldP spid="49" grpId="0"/>
      <p:bldP spid="50" grpId="0"/>
      <p:bldP spid="51" grpId="0"/>
      <p:bldP spid="5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4044</Words>
  <Application>Microsoft Office PowerPoint</Application>
  <PresentationFormat>宽屏</PresentationFormat>
  <Paragraphs>1064</Paragraphs>
  <Slides>37</Slides>
  <Notes>0</Notes>
  <HiddenSlides>0</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3</vt:i4>
      </vt:variant>
      <vt:variant>
        <vt:lpstr>幻灯片标题</vt:lpstr>
      </vt:variant>
      <vt:variant>
        <vt:i4>37</vt:i4>
      </vt:variant>
    </vt:vector>
  </HeadingPairs>
  <TitlesOfParts>
    <vt:vector size="69" baseType="lpstr">
      <vt:lpstr>等线</vt:lpstr>
      <vt:lpstr>等线 Light</vt:lpstr>
      <vt:lpstr>仿宋</vt:lpstr>
      <vt:lpstr>仿宋_GB2312</vt:lpstr>
      <vt:lpstr>黑体</vt:lpstr>
      <vt:lpstr>华文彩云</vt:lpstr>
      <vt:lpstr>华文仿宋</vt:lpstr>
      <vt:lpstr>华文行楷</vt:lpstr>
      <vt:lpstr>华文琥珀</vt:lpstr>
      <vt:lpstr>华文楷体</vt:lpstr>
      <vt:lpstr>华文隶书</vt:lpstr>
      <vt:lpstr>华文新魏</vt:lpstr>
      <vt:lpstr>华文中宋</vt:lpstr>
      <vt:lpstr>楷体</vt:lpstr>
      <vt:lpstr>楷体_GB2312</vt:lpstr>
      <vt:lpstr>隶书</vt:lpstr>
      <vt:lpstr>宋体</vt:lpstr>
      <vt:lpstr>微软雅黑</vt:lpstr>
      <vt:lpstr>幼圆</vt:lpstr>
      <vt:lpstr>Algerian</vt:lpstr>
      <vt:lpstr>Arial</vt:lpstr>
      <vt:lpstr>Calibri</vt:lpstr>
      <vt:lpstr>Calibri Light</vt:lpstr>
      <vt:lpstr>Cambria Math</vt:lpstr>
      <vt:lpstr>Symbol</vt:lpstr>
      <vt:lpstr>Times New Roman</vt:lpstr>
      <vt:lpstr>Webdings</vt:lpstr>
      <vt:lpstr>Wingdings</vt:lpstr>
      <vt:lpstr>Office 主题</vt:lpstr>
      <vt:lpstr>Microsoft 公式 3.0</vt:lpstr>
      <vt:lpstr>Equation.DSMT4</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  三相负载的星形联接（Y）</vt:lpstr>
      <vt:lpstr>二.  Y接对称负载线电压（电流）与相电压（电流）的关系</vt:lpstr>
      <vt:lpstr>二.  Y接对称负载线电压（电流）与相电压（电流）的关系</vt:lpstr>
      <vt:lpstr>三.  Y接对称负载三相电路的简化计算</vt:lpstr>
      <vt:lpstr>PowerPoint 演示文稿</vt:lpstr>
      <vt:lpstr>四.  Y接非对称负载三相电路的分析</vt:lpstr>
      <vt:lpstr>四.  Y接非对称负载三相电路的分析</vt:lpstr>
      <vt:lpstr>四.  Y接非对称负载三相电路的分析</vt:lpstr>
      <vt:lpstr>PowerPoint 演示文稿</vt:lpstr>
      <vt:lpstr>PowerPoint 演示文稿</vt:lpstr>
      <vt:lpstr>PowerPoint 演示文稿</vt:lpstr>
      <vt:lpstr>PowerPoint 演示文稿</vt:lpstr>
      <vt:lpstr>PowerPoint 演示文稿</vt:lpstr>
      <vt:lpstr>PowerPoint 演示文稿</vt:lpstr>
      <vt:lpstr>三.  △接对称负载三相电路分析方法</vt:lpstr>
      <vt:lpstr>三. △接非对称负载三相电路的分析</vt:lpstr>
      <vt:lpstr>小结</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D200</cp:lastModifiedBy>
  <cp:revision>1490</cp:revision>
  <dcterms:created xsi:type="dcterms:W3CDTF">2019-07-01T11:24:00Z</dcterms:created>
  <dcterms:modified xsi:type="dcterms:W3CDTF">2021-10-27T01:42:54Z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