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2" r:id="rId4"/>
    <p:sldId id="273" r:id="rId5"/>
    <p:sldId id="274" r:id="rId6"/>
    <p:sldId id="276" r:id="rId7"/>
    <p:sldId id="275" r:id="rId8"/>
    <p:sldId id="277" r:id="rId9"/>
    <p:sldId id="27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374" autoAdjust="0"/>
    <p:restoredTop sz="94660"/>
  </p:normalViewPr>
  <p:slideViewPr>
    <p:cSldViewPr>
      <p:cViewPr varScale="1">
        <p:scale>
          <a:sx n="68" d="100"/>
          <a:sy n="68" d="100"/>
        </p:scale>
        <p:origin x="-39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97FC5-81A9-4CC0-AB8E-9D59B357952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B77EC-E05E-49A1-A9B3-8D4ACBA42D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24D41B-E9B3-47A0-9876-D82E591D5B8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6258" name="幻灯片图像占位符 218113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6259" name="文本占位符 21811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 smtClean="0"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24D41B-E9B3-47A0-9876-D82E591D5B8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6258" name="幻灯片图像占位符 218113"/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6259" name="文本占位符 21811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 smtClean="0"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601-BFD3-4C2D-8EB5-7F1C2AE61DBE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AF99-CA2B-4FDB-8E8A-347945E045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601-BFD3-4C2D-8EB5-7F1C2AE61DBE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AF99-CA2B-4FDB-8E8A-347945E045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601-BFD3-4C2D-8EB5-7F1C2AE61DBE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AF99-CA2B-4FDB-8E8A-347945E045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0"/>
            <a:ext cx="8305800" cy="1828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CEA22-A152-447F-9409-EFBAC566AB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601-BFD3-4C2D-8EB5-7F1C2AE61DBE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AF99-CA2B-4FDB-8E8A-347945E045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601-BFD3-4C2D-8EB5-7F1C2AE61DBE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AF99-CA2B-4FDB-8E8A-347945E045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601-BFD3-4C2D-8EB5-7F1C2AE61DBE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AF99-CA2B-4FDB-8E8A-347945E045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601-BFD3-4C2D-8EB5-7F1C2AE61DBE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AF99-CA2B-4FDB-8E8A-347945E045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601-BFD3-4C2D-8EB5-7F1C2AE61DBE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AF99-CA2B-4FDB-8E8A-347945E045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601-BFD3-4C2D-8EB5-7F1C2AE61DBE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AF99-CA2B-4FDB-8E8A-347945E045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601-BFD3-4C2D-8EB5-7F1C2AE61DBE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AF99-CA2B-4FDB-8E8A-347945E045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C4601-BFD3-4C2D-8EB5-7F1C2AE61DBE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AF99-CA2B-4FDB-8E8A-347945E045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C4601-BFD3-4C2D-8EB5-7F1C2AE61DBE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AF99-CA2B-4FDB-8E8A-347945E045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90FCCCF-5CFB-421E-934E-984D0B5B21E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2770" name="文本框 63491"/>
          <p:cNvSpPr txBox="1">
            <a:spLocks noChangeArrowheads="1"/>
          </p:cNvSpPr>
          <p:nvPr/>
        </p:nvSpPr>
        <p:spPr bwMode="auto">
          <a:xfrm>
            <a:off x="838200" y="152400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1.</a:t>
            </a:r>
            <a:endParaRPr lang="en-US" altLang="zh-CN" sz="2800" b="1" dirty="0">
              <a:solidFill>
                <a:srgbClr val="A5002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771" name="文本框 63492"/>
          <p:cNvSpPr txBox="1">
            <a:spLocks noChangeArrowheads="1"/>
          </p:cNvSpPr>
          <p:nvPr/>
        </p:nvSpPr>
        <p:spPr bwMode="auto">
          <a:xfrm>
            <a:off x="838200" y="642918"/>
            <a:ext cx="8305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Solve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the ODE, 			        , with zero initial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conditions.  Using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</a:rPr>
              <a:t>Laplace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transforms, partial fraction expansion and inverse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</a:rPr>
              <a:t>Laplace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transforms.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2772" name="对象 63494"/>
          <p:cNvGraphicFramePr>
            <a:graphicFrameLocks/>
          </p:cNvGraphicFramePr>
          <p:nvPr/>
        </p:nvGraphicFramePr>
        <p:xfrm>
          <a:off x="1928794" y="2143116"/>
          <a:ext cx="5537200" cy="977900"/>
        </p:xfrm>
        <a:graphic>
          <a:graphicData uri="http://schemas.openxmlformats.org/presentationml/2006/ole">
            <p:oleObj spid="_x0000_s13314" name="Equation" r:id="rId3" imgW="5537160" imgH="977760" progId="Equation.DSMT4">
              <p:embed/>
            </p:oleObj>
          </a:graphicData>
        </a:graphic>
      </p:graphicFrame>
      <p:graphicFrame>
        <p:nvGraphicFramePr>
          <p:cNvPr id="32776" name="对象 63498"/>
          <p:cNvGraphicFramePr>
            <a:graphicFrameLocks/>
          </p:cNvGraphicFramePr>
          <p:nvPr/>
        </p:nvGraphicFramePr>
        <p:xfrm>
          <a:off x="1643042" y="3071810"/>
          <a:ext cx="6908800" cy="838200"/>
        </p:xfrm>
        <a:graphic>
          <a:graphicData uri="http://schemas.openxmlformats.org/presentationml/2006/ole">
            <p:oleObj spid="_x0000_s13315" name="Equation" r:id="rId4" imgW="6908760" imgH="838080" progId="Equation.DSMT4">
              <p:embed/>
            </p:oleObj>
          </a:graphicData>
        </a:graphic>
      </p:graphicFrame>
      <p:graphicFrame>
        <p:nvGraphicFramePr>
          <p:cNvPr id="32777" name="对象 63499"/>
          <p:cNvGraphicFramePr>
            <a:graphicFrameLocks/>
          </p:cNvGraphicFramePr>
          <p:nvPr/>
        </p:nvGraphicFramePr>
        <p:xfrm>
          <a:off x="3143240" y="714356"/>
          <a:ext cx="2705100" cy="342900"/>
        </p:xfrm>
        <a:graphic>
          <a:graphicData uri="http://schemas.openxmlformats.org/presentationml/2006/ole">
            <p:oleObj spid="_x0000_s13316" r:id="rId5" imgW="2703926" imgH="342751" progId="Equation.DSMT4">
              <p:embed/>
            </p:oleObj>
          </a:graphicData>
        </a:graphic>
      </p:graphicFrame>
      <p:graphicFrame>
        <p:nvGraphicFramePr>
          <p:cNvPr id="5126" name="对象 65541"/>
          <p:cNvGraphicFramePr>
            <a:graphicFrameLocks/>
          </p:cNvGraphicFramePr>
          <p:nvPr/>
        </p:nvGraphicFramePr>
        <p:xfrm>
          <a:off x="928662" y="4143380"/>
          <a:ext cx="3898900" cy="736600"/>
        </p:xfrm>
        <a:graphic>
          <a:graphicData uri="http://schemas.openxmlformats.org/presentationml/2006/ole">
            <p:oleObj spid="_x0000_s13317" r:id="rId6" imgW="3898900" imgH="736600" progId="Equation.DSMT4">
              <p:embed/>
            </p:oleObj>
          </a:graphicData>
        </a:graphic>
      </p:graphicFrame>
      <p:graphicFrame>
        <p:nvGraphicFramePr>
          <p:cNvPr id="5127" name="对象 65546"/>
          <p:cNvGraphicFramePr>
            <a:graphicFrameLocks/>
          </p:cNvGraphicFramePr>
          <p:nvPr/>
        </p:nvGraphicFramePr>
        <p:xfrm>
          <a:off x="2500298" y="6121400"/>
          <a:ext cx="5080000" cy="736600"/>
        </p:xfrm>
        <a:graphic>
          <a:graphicData uri="http://schemas.openxmlformats.org/presentationml/2006/ole">
            <p:oleObj spid="_x0000_s13318" name="Equation" r:id="rId7" imgW="5079960" imgH="736560" progId="Equation.DSMT4">
              <p:embed/>
            </p:oleObj>
          </a:graphicData>
        </a:graphic>
      </p:graphicFrame>
      <p:graphicFrame>
        <p:nvGraphicFramePr>
          <p:cNvPr id="5128" name="对象 65543"/>
          <p:cNvGraphicFramePr>
            <a:graphicFrameLocks/>
          </p:cNvGraphicFramePr>
          <p:nvPr/>
        </p:nvGraphicFramePr>
        <p:xfrm>
          <a:off x="928662" y="5000636"/>
          <a:ext cx="7620000" cy="812800"/>
        </p:xfrm>
        <a:graphic>
          <a:graphicData uri="http://schemas.openxmlformats.org/presentationml/2006/ole">
            <p:oleObj spid="_x0000_s13319" r:id="rId8" imgW="7616694" imgH="812447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CE897C-364A-4D35-A475-5A60F3E2EB3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6866" name="文本框 67587"/>
          <p:cNvSpPr txBox="1">
            <a:spLocks noChangeArrowheads="1"/>
          </p:cNvSpPr>
          <p:nvPr/>
        </p:nvSpPr>
        <p:spPr bwMode="auto">
          <a:xfrm>
            <a:off x="838200" y="76200"/>
            <a:ext cx="8305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.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Using final value theorem to find   </a:t>
            </a:r>
            <a:r>
              <a:rPr lang="en-US" altLang="zh-CN" sz="2400" dirty="0" smtClean="0"/>
              <a:t>                for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  <a:p>
            <a:endParaRPr lang="en-US" altLang="zh-CN" sz="2400" i="1" u="sng" dirty="0">
              <a:latin typeface="Times New Roman" pitchFamily="18" charset="0"/>
              <a:ea typeface="宋体" pitchFamily="2" charset="-122"/>
            </a:endParaRPr>
          </a:p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		</a:t>
            </a:r>
          </a:p>
          <a:p>
            <a:pPr>
              <a:spcBef>
                <a:spcPct val="50000"/>
              </a:spcBef>
            </a:pP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6867" name="对象 67588"/>
          <p:cNvGraphicFramePr>
            <a:graphicFrameLocks/>
          </p:cNvGraphicFramePr>
          <p:nvPr/>
        </p:nvGraphicFramePr>
        <p:xfrm>
          <a:off x="3606800" y="1371600"/>
          <a:ext cx="4165600" cy="838200"/>
        </p:xfrm>
        <a:graphic>
          <a:graphicData uri="http://schemas.openxmlformats.org/presentationml/2006/ole">
            <p:oleObj spid="_x0000_s14338" name="Equation" r:id="rId3" imgW="4165560" imgH="838080" progId="Equation.DSMT4">
              <p:embed/>
            </p:oleObj>
          </a:graphicData>
        </a:graphic>
      </p:graphicFrame>
      <p:sp>
        <p:nvSpPr>
          <p:cNvPr id="36868" name="文本框 67593"/>
          <p:cNvSpPr txBox="1">
            <a:spLocks noChangeArrowheads="1"/>
          </p:cNvSpPr>
          <p:nvPr/>
        </p:nvSpPr>
        <p:spPr bwMode="auto">
          <a:xfrm>
            <a:off x="428596" y="2643182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Solution: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6869" name="对象 67594"/>
          <p:cNvGraphicFramePr>
            <a:graphicFrameLocks/>
          </p:cNvGraphicFramePr>
          <p:nvPr/>
        </p:nvGraphicFramePr>
        <p:xfrm>
          <a:off x="1714480" y="3357562"/>
          <a:ext cx="6021388" cy="850900"/>
        </p:xfrm>
        <a:graphic>
          <a:graphicData uri="http://schemas.openxmlformats.org/presentationml/2006/ole">
            <p:oleObj spid="_x0000_s14339" name="Equation" r:id="rId4" imgW="6019560" imgH="850680" progId="Equation.DSMT4">
              <p:embed/>
            </p:oleObj>
          </a:graphicData>
        </a:graphic>
      </p:graphicFrame>
      <p:sp>
        <p:nvSpPr>
          <p:cNvPr id="36870" name="文本框 67595"/>
          <p:cNvSpPr txBox="1">
            <a:spLocks noChangeArrowheads="1"/>
          </p:cNvSpPr>
          <p:nvPr/>
        </p:nvSpPr>
        <p:spPr bwMode="auto">
          <a:xfrm>
            <a:off x="838200" y="41148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7173" name="对象 67594"/>
          <p:cNvGraphicFramePr>
            <a:graphicFrameLocks/>
          </p:cNvGraphicFramePr>
          <p:nvPr/>
        </p:nvGraphicFramePr>
        <p:xfrm>
          <a:off x="5357818" y="0"/>
          <a:ext cx="1092200" cy="498465"/>
        </p:xfrm>
        <a:graphic>
          <a:graphicData uri="http://schemas.openxmlformats.org/presentationml/2006/ole">
            <p:oleObj spid="_x0000_s14340" name="Equation" r:id="rId5" imgW="1091880" imgH="4316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  <a:cs typeface="+mn-cs"/>
              </a:rPr>
              <a:t>3</a:t>
            </a:r>
            <a:endParaRPr lang="zh-CN" altLang="en-US" sz="2400" b="1" dirty="0">
              <a:solidFill>
                <a:srgbClr val="A50021"/>
              </a:solidFill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4404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857232"/>
            <a:ext cx="5391100" cy="214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143372" y="178592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K=5</a:t>
            </a:r>
            <a:endParaRPr lang="zh-CN" altLang="en-US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500430" y="2143116"/>
          <a:ext cx="571504" cy="274322"/>
        </p:xfrm>
        <a:graphic>
          <a:graphicData uri="http://schemas.openxmlformats.org/presentationml/2006/ole">
            <p:oleObj spid="_x0000_s15362" name="Equation" r:id="rId4" imgW="317160" imgH="152280" progId="Equation.DSMT4">
              <p:embed/>
            </p:oleObj>
          </a:graphicData>
        </a:graphic>
      </p:graphicFrame>
      <p:pic>
        <p:nvPicPr>
          <p:cNvPr id="44046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2643182"/>
            <a:ext cx="4572032" cy="1159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47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5984" y="4429132"/>
            <a:ext cx="6648448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48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3736146"/>
            <a:ext cx="5286380" cy="79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50" name="Picture 1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5238" y="5357826"/>
            <a:ext cx="487748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矩形 28"/>
          <p:cNvSpPr/>
          <p:nvPr/>
        </p:nvSpPr>
        <p:spPr>
          <a:xfrm>
            <a:off x="928662" y="2857496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30" name="矩形 29"/>
          <p:cNvSpPr/>
          <p:nvPr/>
        </p:nvSpPr>
        <p:spPr>
          <a:xfrm>
            <a:off x="785786" y="4500570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31" name="矩形 30"/>
          <p:cNvSpPr/>
          <p:nvPr/>
        </p:nvSpPr>
        <p:spPr>
          <a:xfrm>
            <a:off x="1000100" y="5500702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Solution: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51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2357430"/>
            <a:ext cx="756565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53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3071810"/>
            <a:ext cx="521350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54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4429132"/>
            <a:ext cx="665723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55" name="Picture 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71736" y="4929198"/>
            <a:ext cx="5616051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8662" y="857232"/>
            <a:ext cx="5143536" cy="1384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5"/>
          <p:cNvSpPr/>
          <p:nvPr/>
        </p:nvSpPr>
        <p:spPr>
          <a:xfrm>
            <a:off x="1142976" y="3214686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7" name="矩形 16"/>
          <p:cNvSpPr/>
          <p:nvPr/>
        </p:nvSpPr>
        <p:spPr>
          <a:xfrm>
            <a:off x="1285852" y="5072074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Solution: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4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2910" y="85723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 steam-heated evaporator used to concentrate a feed stream by evaporating water is shown in figure below.  The mass fraction of solute in the exit stream x is measured and controlled by adjusting the steam </a:t>
            </a:r>
            <a:r>
              <a:rPr lang="en-US" altLang="zh-CN" dirty="0" err="1"/>
              <a:t>ﬂow</a:t>
            </a:r>
            <a:r>
              <a:rPr lang="en-US" altLang="zh-CN" dirty="0"/>
              <a:t> rate, S.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428604"/>
            <a:ext cx="3427879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571472" y="335756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Questions: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Draw block diagram for this control system</a:t>
            </a:r>
          </a:p>
          <a:p>
            <a:pPr marL="342900" indent="-342900">
              <a:buAutoNum type="arabicParenBoth"/>
            </a:pPr>
            <a:r>
              <a:rPr lang="en-US" altLang="zh-CN" dirty="0"/>
              <a:t> </a:t>
            </a:r>
            <a:r>
              <a:rPr lang="en-US" altLang="zh-CN" dirty="0" smtClean="0"/>
              <a:t>List controlled variable, manipulated variable and possible disturbance variables.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Should fail-close valve or fail-open valve be used to adjust S?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Is the controller AC reverse acting or direct acting? </a:t>
            </a:r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 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571612"/>
            <a:ext cx="6143668" cy="4525963"/>
          </a:xfrm>
        </p:spPr>
        <p:txBody>
          <a:bodyPr/>
          <a:lstStyle/>
          <a:p>
            <a:r>
              <a:rPr lang="en-US" altLang="zh-CN" dirty="0" smtClean="0"/>
              <a:t>Solution: </a:t>
            </a:r>
          </a:p>
          <a:p>
            <a:pPr>
              <a:buNone/>
            </a:pPr>
            <a:r>
              <a:rPr lang="en-US" altLang="zh-CN" sz="2800" dirty="0" smtClean="0"/>
              <a:t>Since control valve is fail-close, </a:t>
            </a:r>
            <a:r>
              <a:rPr lang="en-US" altLang="zh-CN" sz="2800" dirty="0" err="1" smtClean="0"/>
              <a:t>kv</a:t>
            </a:r>
            <a:r>
              <a:rPr lang="en-US" altLang="zh-CN" sz="2800" dirty="0" smtClean="0"/>
              <a:t>&gt;0</a:t>
            </a:r>
          </a:p>
          <a:p>
            <a:pPr>
              <a:buNone/>
            </a:pPr>
            <a:r>
              <a:rPr lang="en-US" altLang="zh-CN" sz="2800" dirty="0" smtClean="0"/>
              <a:t>Steam </a:t>
            </a:r>
            <a:r>
              <a:rPr lang="en-US" altLang="zh-CN" sz="2800" dirty="0" err="1" smtClean="0"/>
              <a:t>flowrate</a:t>
            </a:r>
            <a:r>
              <a:rPr lang="en-US" altLang="zh-CN" sz="2800" dirty="0" smtClean="0"/>
              <a:t> increases, x increases, so </a:t>
            </a:r>
          </a:p>
          <a:p>
            <a:pPr>
              <a:buNone/>
            </a:pPr>
            <a:r>
              <a:rPr lang="en-US" altLang="zh-CN" sz="2800" dirty="0" err="1" smtClean="0"/>
              <a:t>Kp</a:t>
            </a:r>
            <a:r>
              <a:rPr lang="en-US" altLang="zh-CN" sz="2800" dirty="0" smtClean="0"/>
              <a:t>&gt;0</a:t>
            </a:r>
          </a:p>
          <a:p>
            <a:pPr>
              <a:buNone/>
            </a:pPr>
            <a:r>
              <a:rPr lang="en-US" altLang="zh-CN" sz="2800" dirty="0" err="1" smtClean="0"/>
              <a:t>Kc</a:t>
            </a:r>
            <a:r>
              <a:rPr lang="en-US" altLang="zh-CN" sz="2800" dirty="0" smtClean="0"/>
              <a:t> should be positive to satisfy </a:t>
            </a:r>
            <a:r>
              <a:rPr lang="en-US" altLang="zh-CN" sz="2800" i="1" dirty="0" err="1" smtClean="0"/>
              <a:t>K</a:t>
            </a:r>
            <a:r>
              <a:rPr lang="en-US" altLang="zh-CN" sz="2800" dirty="0" err="1" smtClean="0"/>
              <a:t>v</a:t>
            </a:r>
            <a:r>
              <a:rPr lang="en-US" altLang="zh-CN" sz="2800" i="1" dirty="0" err="1" smtClean="0"/>
              <a:t>k</a:t>
            </a:r>
            <a:r>
              <a:rPr lang="en-US" altLang="zh-CN" sz="2800" dirty="0" err="1" smtClean="0"/>
              <a:t>p</a:t>
            </a:r>
            <a:r>
              <a:rPr lang="en-US" altLang="zh-CN" sz="2800" i="1" dirty="0" err="1" smtClean="0"/>
              <a:t>k</a:t>
            </a:r>
            <a:r>
              <a:rPr lang="en-US" altLang="zh-CN" sz="2800" dirty="0" err="1" smtClean="0"/>
              <a:t>m</a:t>
            </a:r>
            <a:r>
              <a:rPr lang="en-US" altLang="zh-CN" sz="2800" i="1" dirty="0" err="1" smtClean="0"/>
              <a:t>k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&gt;0</a:t>
            </a:r>
          </a:p>
          <a:p>
            <a:pPr>
              <a:buNone/>
            </a:pPr>
            <a:r>
              <a:rPr lang="en-US" altLang="zh-CN" sz="2800" dirty="0" smtClean="0"/>
              <a:t>Thus, the composition controller should be a reverse acting controller</a:t>
            </a:r>
            <a:endParaRPr lang="zh-CN" altLang="zh-CN" sz="2800" dirty="0" smtClean="0"/>
          </a:p>
          <a:p>
            <a:pPr>
              <a:buNone/>
            </a:pPr>
            <a:r>
              <a:rPr lang="en-US" altLang="zh-CN" sz="2800" dirty="0" smtClean="0"/>
              <a:t>    </a:t>
            </a:r>
            <a:endParaRPr lang="zh-CN" altLang="zh-CN" sz="2800" dirty="0" smtClean="0"/>
          </a:p>
          <a:p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4777" y="-142900"/>
            <a:ext cx="3859224" cy="296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0000"/>
                </a:solidFill>
              </a:rPr>
              <a:t>5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9CE641-E1C8-49EC-92AE-9108E999626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5234" name="文本框 217089"/>
          <p:cNvSpPr txBox="1">
            <a:spLocks noChangeArrowheads="1"/>
          </p:cNvSpPr>
          <p:nvPr/>
        </p:nvSpPr>
        <p:spPr bwMode="auto">
          <a:xfrm>
            <a:off x="914400" y="25908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800">
              <a:ea typeface="宋体" pitchFamily="2" charset="-122"/>
            </a:endParaRPr>
          </a:p>
        </p:txBody>
      </p:sp>
      <p:sp>
        <p:nvSpPr>
          <p:cNvPr id="95236" name="文本框 217097"/>
          <p:cNvSpPr txBox="1">
            <a:spLocks noChangeArrowheads="1"/>
          </p:cNvSpPr>
          <p:nvPr/>
        </p:nvSpPr>
        <p:spPr bwMode="auto">
          <a:xfrm>
            <a:off x="500034" y="0"/>
            <a:ext cx="7772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Consider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a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feedback 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control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system: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6389" name="对象 217098"/>
          <p:cNvGraphicFramePr>
            <a:graphicFrameLocks/>
          </p:cNvGraphicFramePr>
          <p:nvPr/>
        </p:nvGraphicFramePr>
        <p:xfrm>
          <a:off x="642910" y="3857628"/>
          <a:ext cx="7861300" cy="838200"/>
        </p:xfrm>
        <a:graphic>
          <a:graphicData uri="http://schemas.openxmlformats.org/presentationml/2006/ole">
            <p:oleObj spid="_x0000_s16389" name="Equation" r:id="rId4" imgW="7860960" imgH="838080" progId="Equation.DSMT4">
              <p:embed/>
            </p:oleObj>
          </a:graphicData>
        </a:graphic>
      </p:graphicFrame>
      <p:pic>
        <p:nvPicPr>
          <p:cNvPr id="12" name="Picture 5" descr="11"/>
          <p:cNvPicPr>
            <a:picLocks noChangeAspect="1" noChangeArrowheads="1"/>
          </p:cNvPicPr>
          <p:nvPr/>
        </p:nvPicPr>
        <p:blipFill>
          <a:blip r:embed="rId5" cstate="print"/>
          <a:srcRect b="12199"/>
          <a:stretch>
            <a:fillRect/>
          </a:stretch>
        </p:blipFill>
        <p:spPr bwMode="auto">
          <a:xfrm>
            <a:off x="2428860" y="1000108"/>
            <a:ext cx="5930897" cy="2561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1714480" y="4929198"/>
            <a:ext cx="6000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Using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</a:rPr>
              <a:t>Routh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stability method to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determine the range of  </a:t>
            </a:r>
            <a:r>
              <a:rPr lang="en-US" altLang="zh-CN" sz="2400" dirty="0" err="1">
                <a:latin typeface="Times New Roman" pitchFamily="18" charset="0"/>
                <a:ea typeface="宋体" pitchFamily="2" charset="-122"/>
              </a:rPr>
              <a:t>Kc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 which makes the closed loop control system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stable.</a:t>
            </a:r>
            <a:endParaRPr lang="zh-CN" altLang="en-US" sz="2400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1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9CE641-E1C8-49EC-92AE-9108E999626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95236" name="文本框 217097"/>
          <p:cNvSpPr txBox="1">
            <a:spLocks noChangeArrowheads="1"/>
          </p:cNvSpPr>
          <p:nvPr/>
        </p:nvSpPr>
        <p:spPr bwMode="auto">
          <a:xfrm>
            <a:off x="500034" y="0"/>
            <a:ext cx="7772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 smtClean="0">
                <a:solidFill>
                  <a:srgbClr val="A50021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solution</a:t>
            </a:r>
            <a:endParaRPr lang="en-US" altLang="zh-CN" sz="2400" dirty="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95239" name="对象 217100"/>
          <p:cNvGraphicFramePr>
            <a:graphicFrameLocks/>
          </p:cNvGraphicFramePr>
          <p:nvPr/>
        </p:nvGraphicFramePr>
        <p:xfrm>
          <a:off x="2551113" y="3500438"/>
          <a:ext cx="1409700" cy="381000"/>
        </p:xfrm>
        <a:graphic>
          <a:graphicData uri="http://schemas.openxmlformats.org/presentationml/2006/ole">
            <p:oleObj spid="_x0000_s17410" name="Equation" r:id="rId4" imgW="1409400" imgH="380880" progId="Equation.DSMT4">
              <p:embed/>
            </p:oleObj>
          </a:graphicData>
        </a:graphic>
      </p:graphicFrame>
      <p:graphicFrame>
        <p:nvGraphicFramePr>
          <p:cNvPr id="95241" name="对象 217102"/>
          <p:cNvGraphicFramePr>
            <a:graphicFrameLocks/>
          </p:cNvGraphicFramePr>
          <p:nvPr/>
        </p:nvGraphicFramePr>
        <p:xfrm>
          <a:off x="1817688" y="2000250"/>
          <a:ext cx="4625975" cy="431800"/>
        </p:xfrm>
        <a:graphic>
          <a:graphicData uri="http://schemas.openxmlformats.org/presentationml/2006/ole">
            <p:oleObj spid="_x0000_s17411" name="Equation" r:id="rId5" imgW="4622760" imgH="43164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188</Words>
  <Application>Microsoft Office PowerPoint</Application>
  <PresentationFormat>全屏显示(4:3)</PresentationFormat>
  <Paragraphs>41</Paragraphs>
  <Slides>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Office 主题</vt:lpstr>
      <vt:lpstr>MathType 6.0 Equation</vt:lpstr>
      <vt:lpstr>Equation</vt:lpstr>
      <vt:lpstr>练习题</vt:lpstr>
      <vt:lpstr>幻灯片 2</vt:lpstr>
      <vt:lpstr>幻灯片 3</vt:lpstr>
      <vt:lpstr>3</vt:lpstr>
      <vt:lpstr>4 </vt:lpstr>
      <vt:lpstr>幻灯片 6</vt:lpstr>
      <vt:lpstr>5 </vt:lpstr>
      <vt:lpstr>幻灯片 8</vt:lpstr>
      <vt:lpstr>幻灯片 9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Windows 用户</cp:lastModifiedBy>
  <cp:revision>140</cp:revision>
  <dcterms:created xsi:type="dcterms:W3CDTF">2024-06-24T23:27:40Z</dcterms:created>
  <dcterms:modified xsi:type="dcterms:W3CDTF">2024-06-25T22:28:19Z</dcterms:modified>
</cp:coreProperties>
</file>