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sldIdLst>
    <p:sldId id="309" r:id="rId2"/>
    <p:sldId id="316" r:id="rId3"/>
    <p:sldId id="310" r:id="rId4"/>
    <p:sldId id="311" r:id="rId5"/>
    <p:sldId id="312" r:id="rId6"/>
    <p:sldId id="264" r:id="rId7"/>
    <p:sldId id="261" r:id="rId8"/>
    <p:sldId id="263" r:id="rId9"/>
    <p:sldId id="266" r:id="rId10"/>
    <p:sldId id="313" r:id="rId11"/>
    <p:sldId id="314" r:id="rId12"/>
    <p:sldId id="31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17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669088" cy="9820275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3D1"/>
    <a:srgbClr val="6D1E7F"/>
    <a:srgbClr val="72A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023"/>
  </p:normalViewPr>
  <p:slideViewPr>
    <p:cSldViewPr snapToGrid="0">
      <p:cViewPr varScale="1">
        <p:scale>
          <a:sx n="54" d="100"/>
          <a:sy n="54" d="100"/>
        </p:scale>
        <p:origin x="12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255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623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19850" y="406400"/>
            <a:ext cx="2038350" cy="56896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406400"/>
            <a:ext cx="5962650" cy="5689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9712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8520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4891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00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338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9545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8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0436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1561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3F0981-CCE1-464C-B94E-D77542B01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06400"/>
            <a:ext cx="62125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 du masque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A1E53E-0653-294B-ABC5-EAFD3AF04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2DC68060-5962-764C-8780-A8C899288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341" y="6091629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381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2"/>
            <a:r>
              <a:rPr lang="fr-FR" altLang="fr-FR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Génie de la Réaction Chimique, 3</a:t>
            </a:r>
            <a:r>
              <a:rPr lang="fr-FR" altLang="fr-FR" sz="1800" baseline="30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altLang="fr-FR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année </a:t>
            </a:r>
          </a:p>
        </p:txBody>
      </p:sp>
      <p:sp>
        <p:nvSpPr>
          <p:cNvPr id="1030" name="Rectangle 23">
            <a:extLst>
              <a:ext uri="{FF2B5EF4-FFF2-40B4-BE49-F238E27FC236}">
                <a16:creationId xmlns:a16="http://schemas.microsoft.com/office/drawing/2014/main" id="{00ABEDA2-C252-384A-B4F0-7B8D7E7BD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634723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Chapitre 1: bilans de matière  </a:t>
            </a:r>
          </a:p>
        </p:txBody>
      </p:sp>
      <p:pic>
        <p:nvPicPr>
          <p:cNvPr id="46" name="Image 1">
            <a:extLst>
              <a:ext uri="{FF2B5EF4-FFF2-40B4-BE49-F238E27FC236}">
                <a16:creationId xmlns:a16="http://schemas.microsoft.com/office/drawing/2014/main" id="{3B5FF933-5707-5440-83F9-1C47CCE9B9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8" y="6101930"/>
            <a:ext cx="1150231" cy="74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33D2D108-ED1C-8245-80BD-B84A53506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87278"/>
            <a:ext cx="4460488" cy="167269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4B6187BF-25BA-A445-9D9E-20AD8B2C0404}"/>
              </a:ext>
            </a:extLst>
          </p:cNvPr>
          <p:cNvGrpSpPr/>
          <p:nvPr userDrawn="1"/>
        </p:nvGrpSpPr>
        <p:grpSpPr>
          <a:xfrm rot="10800000">
            <a:off x="6719048" y="587936"/>
            <a:ext cx="2124636" cy="430306"/>
            <a:chOff x="9659470" y="515471"/>
            <a:chExt cx="2124636" cy="4303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4762AD-FC5D-2141-977D-AE08F2CAD124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4520FE-1C73-054A-9016-C1104E3AB5E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D6D263-9F31-D240-A4BA-A369FF6C8738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pic>
        <p:nvPicPr>
          <p:cNvPr id="57" name="Image 56">
            <a:extLst>
              <a:ext uri="{FF2B5EF4-FFF2-40B4-BE49-F238E27FC236}">
                <a16:creationId xmlns:a16="http://schemas.microsoft.com/office/drawing/2014/main" id="{5EBAC853-A526-574B-B1BB-8009CDA77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7745" y="5980370"/>
            <a:ext cx="4460488" cy="167269"/>
          </a:xfrm>
          <a:prstGeom prst="rect">
            <a:avLst/>
          </a:prstGeom>
        </p:spPr>
      </p:pic>
      <p:pic>
        <p:nvPicPr>
          <p:cNvPr id="14" name="Image 3">
            <a:extLst>
              <a:ext uri="{FF2B5EF4-FFF2-40B4-BE49-F238E27FC236}">
                <a16:creationId xmlns:a16="http://schemas.microsoft.com/office/drawing/2014/main" id="{EC48EEB0-4247-A147-A5A9-15ADFD382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54" y="6125218"/>
            <a:ext cx="1903389" cy="74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Times New Roman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Times New Roman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Times New Roman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Times New Roman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lr>
          <a:srgbClr val="336600"/>
        </a:buClr>
        <a:buFont typeface="Symbol" pitchFamily="2" charset="2"/>
        <a:buChar char="·"/>
        <a:defRPr sz="28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Symbol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*"/>
        <a:defRPr sz="20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5pPr>
      <a:lvl6pPr marL="2438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//http//www.ecustmba.org/ciaer2008/image/logo_ecust.gi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2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586EAD4E-BB32-1B42-A69B-57A207A05A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26598"/>
            <a:ext cx="7772400" cy="1143000"/>
          </a:xfrm>
        </p:spPr>
        <p:txBody>
          <a:bodyPr/>
          <a:lstStyle/>
          <a:p>
            <a:r>
              <a:rPr lang="fr-FR" altLang="fr-FR" dirty="0">
                <a:ea typeface="ＭＳ Ｐゴシック" panose="020B0600070205080204" pitchFamily="34" charset="-128"/>
              </a:rPr>
              <a:t>Génie de la Réaction </a:t>
            </a:r>
            <a:br>
              <a:rPr lang="fr-FR" altLang="fr-FR" dirty="0">
                <a:ea typeface="ＭＳ Ｐゴシック" panose="020B0600070205080204" pitchFamily="34" charset="-128"/>
              </a:rPr>
            </a:br>
            <a:r>
              <a:rPr lang="fr-FR" altLang="fr-FR" dirty="0">
                <a:ea typeface="ＭＳ Ｐゴシック" panose="020B0600070205080204" pitchFamily="34" charset="-128"/>
              </a:rPr>
              <a:t>Chimique   </a:t>
            </a:r>
          </a:p>
        </p:txBody>
      </p:sp>
      <p:sp>
        <p:nvSpPr>
          <p:cNvPr id="3074" name="Text Box 3">
            <a:extLst>
              <a:ext uri="{FF2B5EF4-FFF2-40B4-BE49-F238E27FC236}">
                <a16:creationId xmlns:a16="http://schemas.microsoft.com/office/drawing/2014/main" id="{C4317DB9-CF3C-564B-A20A-329A318B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289" y="3579148"/>
            <a:ext cx="709168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Conception, optimisation et </a:t>
            </a:r>
          </a:p>
          <a:p>
            <a:r>
              <a:rPr lang="fr-FR" alt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fonctionnement des réacteurs chimiques </a:t>
            </a:r>
          </a:p>
        </p:txBody>
      </p:sp>
      <p:sp>
        <p:nvSpPr>
          <p:cNvPr id="3075" name="Text Box 5">
            <a:extLst>
              <a:ext uri="{FF2B5EF4-FFF2-40B4-BE49-F238E27FC236}">
                <a16:creationId xmlns:a16="http://schemas.microsoft.com/office/drawing/2014/main" id="{04C7153E-E476-2E44-86C6-3642DCA2E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4769773"/>
            <a:ext cx="467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 sz="28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Chemical reaction engineering</a:t>
            </a:r>
          </a:p>
        </p:txBody>
      </p:sp>
      <p:sp>
        <p:nvSpPr>
          <p:cNvPr id="3076" name="ZoneTexte 1">
            <a:extLst>
              <a:ext uri="{FF2B5EF4-FFF2-40B4-BE49-F238E27FC236}">
                <a16:creationId xmlns:a16="http://schemas.microsoft.com/office/drawing/2014/main" id="{0D3A45D5-5892-E64B-A000-E7EAC8C1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11613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81A9C08F-844D-CF46-AAE1-C29E99A694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" y="149860"/>
            <a:ext cx="7772400" cy="1143000"/>
          </a:xfrm>
        </p:spPr>
        <p:txBody>
          <a:bodyPr/>
          <a:lstStyle/>
          <a:p>
            <a:pPr algn="l"/>
            <a:r>
              <a:rPr lang="fr-FR" altLang="fr-FR" sz="3200" dirty="0">
                <a:ea typeface="ＭＳ Ｐゴシック" panose="020B0600070205080204" pitchFamily="34" charset="-128"/>
              </a:rPr>
              <a:t>Problème de la baignoire   </a:t>
            </a:r>
          </a:p>
        </p:txBody>
      </p:sp>
    </p:spTree>
    <p:extLst>
      <p:ext uri="{BB962C8B-B14F-4D97-AF65-F5344CB8AC3E}">
        <p14:creationId xmlns:p14="http://schemas.microsoft.com/office/powerpoint/2010/main" val="271557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81A9C08F-844D-CF46-AAE1-C29E99A694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" y="149860"/>
            <a:ext cx="7772400" cy="1143000"/>
          </a:xfrm>
        </p:spPr>
        <p:txBody>
          <a:bodyPr/>
          <a:lstStyle/>
          <a:p>
            <a:pPr algn="l"/>
            <a:r>
              <a:rPr lang="fr-FR" altLang="fr-FR" sz="3200" dirty="0">
                <a:ea typeface="ＭＳ Ｐゴシック" panose="020B0600070205080204" pitchFamily="34" charset="-128"/>
              </a:rPr>
              <a:t>Problème de la baignoire   </a:t>
            </a:r>
          </a:p>
        </p:txBody>
      </p:sp>
    </p:spTree>
    <p:extLst>
      <p:ext uri="{BB962C8B-B14F-4D97-AF65-F5344CB8AC3E}">
        <p14:creationId xmlns:p14="http://schemas.microsoft.com/office/powerpoint/2010/main" val="145991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81A9C08F-844D-CF46-AAE1-C29E99A694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" y="149860"/>
            <a:ext cx="7772400" cy="1143000"/>
          </a:xfrm>
        </p:spPr>
        <p:txBody>
          <a:bodyPr/>
          <a:lstStyle/>
          <a:p>
            <a:pPr algn="l"/>
            <a:r>
              <a:rPr lang="fr-FR" altLang="fr-FR" sz="3200" dirty="0">
                <a:ea typeface="ＭＳ Ｐゴシック" panose="020B0600070205080204" pitchFamily="34" charset="-128"/>
              </a:rPr>
              <a:t>Problème de la baignoire   </a:t>
            </a:r>
          </a:p>
        </p:txBody>
      </p:sp>
    </p:spTree>
    <p:extLst>
      <p:ext uri="{BB962C8B-B14F-4D97-AF65-F5344CB8AC3E}">
        <p14:creationId xmlns:p14="http://schemas.microsoft.com/office/powerpoint/2010/main" val="14400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70C80234-C0F5-B346-A280-3DEC13FC23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16840"/>
            <a:ext cx="7772400" cy="1143000"/>
          </a:xfrm>
        </p:spPr>
        <p:txBody>
          <a:bodyPr/>
          <a:lstStyle/>
          <a:p>
            <a:pPr marL="1333500" indent="-1333500" algn="l"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11	 Formulation générale des bilans </a:t>
            </a:r>
            <a:br>
              <a:rPr lang="fr-FR" altLang="fr-FR" sz="3200" dirty="0">
                <a:ea typeface="ＭＳ Ｐゴシック" panose="020B0600070205080204" pitchFamily="34" charset="-128"/>
              </a:rPr>
            </a:br>
            <a:r>
              <a:rPr lang="fr-FR" altLang="fr-FR" sz="3200" dirty="0">
                <a:ea typeface="ＭＳ Ｐゴシック" panose="020B0600070205080204" pitchFamily="34" charset="-128"/>
              </a:rPr>
              <a:t>dans les réacteurs    </a:t>
            </a:r>
          </a:p>
        </p:txBody>
      </p:sp>
      <p:sp>
        <p:nvSpPr>
          <p:cNvPr id="10242" name="Text Box 3">
            <a:extLst>
              <a:ext uri="{FF2B5EF4-FFF2-40B4-BE49-F238E27FC236}">
                <a16:creationId xmlns:a16="http://schemas.microsoft.com/office/drawing/2014/main" id="{B92A595D-3777-FA4B-9FE7-42B2C9B2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907540"/>
            <a:ext cx="7988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fr-FR" altLang="fr-FR"/>
              <a:t>	flux de 		débit de 		débit 		 flux de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/>
              <a:t>	A 	+	production	= 	d </a:t>
            </a:r>
            <a:r>
              <a:rPr lang="ja-JP" altLang="fr-FR"/>
              <a:t>’</a:t>
            </a:r>
            <a:r>
              <a:rPr lang="fr-FR" altLang="ja-JP"/>
              <a:t>accumulation 	+	A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/>
              <a:t>	entrant 		chimique 		 de A dans le 		sortant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/>
              <a:t>			de A		réacteur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A05CCBE1-26C9-914C-8A8C-576B93D5E3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" y="1415256"/>
            <a:ext cx="3997325" cy="1143000"/>
          </a:xfrm>
        </p:spPr>
        <p:txBody>
          <a:bodyPr/>
          <a:lstStyle/>
          <a:p>
            <a:pPr marL="1333500" indent="-1333500" algn="l">
              <a:tabLst>
                <a:tab pos="762000" algn="l"/>
              </a:tabLst>
            </a:pP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121	Réacteurs discontinus  </a:t>
            </a:r>
            <a:r>
              <a:rPr lang="fr-FR" altLang="fr-FR" sz="32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     </a:t>
            </a:r>
          </a:p>
        </p:txBody>
      </p:sp>
      <p:sp>
        <p:nvSpPr>
          <p:cNvPr id="11266" name="Rectangle 19">
            <a:extLst>
              <a:ext uri="{FF2B5EF4-FFF2-40B4-BE49-F238E27FC236}">
                <a16:creationId xmlns:a16="http://schemas.microsoft.com/office/drawing/2014/main" id="{2D413F36-F2AB-2448-AB7C-0CEA6AE7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462692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grpSp>
        <p:nvGrpSpPr>
          <p:cNvPr id="11267" name="Group 50">
            <a:extLst>
              <a:ext uri="{FF2B5EF4-FFF2-40B4-BE49-F238E27FC236}">
                <a16:creationId xmlns:a16="http://schemas.microsoft.com/office/drawing/2014/main" id="{995DB17D-A82E-5C4C-A6F4-F7E6AEB1DE03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3820478"/>
            <a:ext cx="946150" cy="1374775"/>
            <a:chOff x="1076" y="2685"/>
            <a:chExt cx="596" cy="866"/>
          </a:xfrm>
        </p:grpSpPr>
        <p:sp>
          <p:nvSpPr>
            <p:cNvPr id="11284" name="Arc 8">
              <a:extLst>
                <a:ext uri="{FF2B5EF4-FFF2-40B4-BE49-F238E27FC236}">
                  <a16:creationId xmlns:a16="http://schemas.microsoft.com/office/drawing/2014/main" id="{D16FD6B2-2D23-944F-9D45-3E49BF416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3388"/>
              <a:ext cx="595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80" h="21600" stroke="0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80" y="929"/>
                  </a:lnTo>
                  <a:close/>
                </a:path>
              </a:pathLst>
            </a:custGeom>
            <a:solidFill>
              <a:srgbClr val="0099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85" name="Rectangle 9">
              <a:extLst>
                <a:ext uri="{FF2B5EF4-FFF2-40B4-BE49-F238E27FC236}">
                  <a16:creationId xmlns:a16="http://schemas.microsoft.com/office/drawing/2014/main" id="{CD39342E-04E5-7A4A-A4B7-F92B1DD6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3095"/>
              <a:ext cx="596" cy="30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1286" name="Arc 10">
              <a:extLst>
                <a:ext uri="{FF2B5EF4-FFF2-40B4-BE49-F238E27FC236}">
                  <a16:creationId xmlns:a16="http://schemas.microsoft.com/office/drawing/2014/main" id="{4DEC8D06-E3EA-FC46-83F1-7F87D3F878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76" y="2833"/>
              <a:ext cx="594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</a:path>
                <a:path w="43180" h="21600" stroke="0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  <a:lnTo>
                    <a:pt x="21580" y="0"/>
                  </a:lnTo>
                  <a:lnTo>
                    <a:pt x="431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87" name="Line 11">
              <a:extLst>
                <a:ext uri="{FF2B5EF4-FFF2-40B4-BE49-F238E27FC236}">
                  <a16:creationId xmlns:a16="http://schemas.microsoft.com/office/drawing/2014/main" id="{6D5C9A83-D208-CC49-8BC4-161A9CA00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" y="2992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88" name="Line 12">
              <a:extLst>
                <a:ext uri="{FF2B5EF4-FFF2-40B4-BE49-F238E27FC236}">
                  <a16:creationId xmlns:a16="http://schemas.microsoft.com/office/drawing/2014/main" id="{488C784B-27D8-694D-BA57-BD6A0398B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2990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89" name="Line 13">
              <a:extLst>
                <a:ext uri="{FF2B5EF4-FFF2-40B4-BE49-F238E27FC236}">
                  <a16:creationId xmlns:a16="http://schemas.microsoft.com/office/drawing/2014/main" id="{4B821052-969A-E445-AFF7-B59FE0127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2685"/>
              <a:ext cx="0" cy="68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90" name="Oval 14">
              <a:extLst>
                <a:ext uri="{FF2B5EF4-FFF2-40B4-BE49-F238E27FC236}">
                  <a16:creationId xmlns:a16="http://schemas.microsoft.com/office/drawing/2014/main" id="{F9311952-A2BF-224B-8F98-452D3A2A9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3358"/>
              <a:ext cx="122" cy="25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1291" name="Oval 15">
              <a:extLst>
                <a:ext uri="{FF2B5EF4-FFF2-40B4-BE49-F238E27FC236}">
                  <a16:creationId xmlns:a16="http://schemas.microsoft.com/office/drawing/2014/main" id="{59173A5D-C13F-8741-93C2-DD00EB006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3359"/>
              <a:ext cx="122" cy="24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</p:grpSp>
      <p:sp>
        <p:nvSpPr>
          <p:cNvPr id="11268" name="Text Box 44">
            <a:extLst>
              <a:ext uri="{FF2B5EF4-FFF2-40B4-BE49-F238E27FC236}">
                <a16:creationId xmlns:a16="http://schemas.microsoft.com/office/drawing/2014/main" id="{636A3E29-D4AD-B548-B078-82C8815D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2583815"/>
            <a:ext cx="228123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b="1" dirty="0"/>
              <a:t>Réacteur fermé</a:t>
            </a:r>
            <a:r>
              <a:rPr lang="fr-FR" altLang="fr-FR" dirty="0"/>
              <a:t> </a:t>
            </a:r>
          </a:p>
          <a:p>
            <a:r>
              <a:rPr lang="fr-FR" altLang="fr-FR" sz="1800" dirty="0"/>
              <a:t>cuve agitée contenant</a:t>
            </a:r>
          </a:p>
          <a:p>
            <a:r>
              <a:rPr lang="fr-FR" altLang="fr-FR" sz="1800" dirty="0"/>
              <a:t>initialement la charge </a:t>
            </a:r>
          </a:p>
          <a:p>
            <a:r>
              <a:rPr lang="fr-FR" altLang="fr-FR" sz="1800" dirty="0"/>
              <a:t>à convertir </a:t>
            </a:r>
            <a:endParaRPr lang="fr-FR" altLang="fr-FR" dirty="0"/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36C92909-8CD9-6749-97F9-BDD3F1D45742}"/>
              </a:ext>
            </a:extLst>
          </p:cNvPr>
          <p:cNvGrpSpPr>
            <a:grpSpLocks/>
          </p:cNvGrpSpPr>
          <p:nvPr/>
        </p:nvGrpSpPr>
        <p:grpSpPr bwMode="auto">
          <a:xfrm>
            <a:off x="5272088" y="2850515"/>
            <a:ext cx="3057525" cy="2433638"/>
            <a:chOff x="3321" y="2074"/>
            <a:chExt cx="1926" cy="1533"/>
          </a:xfrm>
        </p:grpSpPr>
        <p:sp>
          <p:nvSpPr>
            <p:cNvPr id="11271" name="Text Box 46">
              <a:extLst>
                <a:ext uri="{FF2B5EF4-FFF2-40B4-BE49-F238E27FC236}">
                  <a16:creationId xmlns:a16="http://schemas.microsoft.com/office/drawing/2014/main" id="{6B0572F7-7980-7B4D-887D-AED791704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2074"/>
              <a:ext cx="187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b="1"/>
                <a:t>Réacteur semi-fermé</a:t>
              </a:r>
              <a:r>
                <a:rPr lang="fr-FR" altLang="fr-FR"/>
                <a:t> </a:t>
              </a:r>
            </a:p>
            <a:p>
              <a:r>
                <a:rPr lang="fr-FR" altLang="fr-FR" sz="1800"/>
                <a:t>réacteur fermé comportant </a:t>
              </a:r>
            </a:p>
            <a:p>
              <a:r>
                <a:rPr lang="fr-FR" altLang="fr-FR" sz="1800"/>
                <a:t>une alimentation (soutirage)  </a:t>
              </a:r>
              <a:endParaRPr lang="fr-FR" altLang="fr-FR"/>
            </a:p>
          </p:txBody>
        </p:sp>
        <p:sp>
          <p:nvSpPr>
            <p:cNvPr id="11272" name="Line 30">
              <a:extLst>
                <a:ext uri="{FF2B5EF4-FFF2-40B4-BE49-F238E27FC236}">
                  <a16:creationId xmlns:a16="http://schemas.microsoft.com/office/drawing/2014/main" id="{671B6035-B00A-744F-BD42-831B88E18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" y="2803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73" name="Arc 31">
              <a:extLst>
                <a:ext uri="{FF2B5EF4-FFF2-40B4-BE49-F238E27FC236}">
                  <a16:creationId xmlns:a16="http://schemas.microsoft.com/office/drawing/2014/main" id="{9BFF3408-B625-014E-A683-49B034D2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" y="3444"/>
              <a:ext cx="595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80" h="21600" stroke="0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80" y="929"/>
                  </a:lnTo>
                  <a:close/>
                </a:path>
              </a:pathLst>
            </a:custGeom>
            <a:solidFill>
              <a:srgbClr val="0099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74" name="Rectangle 32">
              <a:extLst>
                <a:ext uri="{FF2B5EF4-FFF2-40B4-BE49-F238E27FC236}">
                  <a16:creationId xmlns:a16="http://schemas.microsoft.com/office/drawing/2014/main" id="{797E3B5B-239B-9143-ADAD-6183B809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151"/>
              <a:ext cx="596" cy="30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1275" name="Arc 33">
              <a:extLst>
                <a:ext uri="{FF2B5EF4-FFF2-40B4-BE49-F238E27FC236}">
                  <a16:creationId xmlns:a16="http://schemas.microsoft.com/office/drawing/2014/main" id="{6AE0168D-1920-0E4D-9877-334AD203CD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20" y="2889"/>
              <a:ext cx="594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</a:path>
                <a:path w="43180" h="21600" stroke="0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  <a:lnTo>
                    <a:pt x="21580" y="0"/>
                  </a:lnTo>
                  <a:lnTo>
                    <a:pt x="431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76" name="Line 34">
              <a:extLst>
                <a:ext uri="{FF2B5EF4-FFF2-40B4-BE49-F238E27FC236}">
                  <a16:creationId xmlns:a16="http://schemas.microsoft.com/office/drawing/2014/main" id="{0D46E544-B9C2-FD4C-8E54-93B1B3D44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3048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77" name="Line 35">
              <a:extLst>
                <a:ext uri="{FF2B5EF4-FFF2-40B4-BE49-F238E27FC236}">
                  <a16:creationId xmlns:a16="http://schemas.microsoft.com/office/drawing/2014/main" id="{F404E3E7-423A-5642-A6D9-6E4B4F97A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46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78" name="Line 36">
              <a:extLst>
                <a:ext uri="{FF2B5EF4-FFF2-40B4-BE49-F238E27FC236}">
                  <a16:creationId xmlns:a16="http://schemas.microsoft.com/office/drawing/2014/main" id="{171214DB-691E-8E4E-982A-E3F7E68A5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2" y="2741"/>
              <a:ext cx="0" cy="68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79" name="Oval 37">
              <a:extLst>
                <a:ext uri="{FF2B5EF4-FFF2-40B4-BE49-F238E27FC236}">
                  <a16:creationId xmlns:a16="http://schemas.microsoft.com/office/drawing/2014/main" id="{787F1337-F686-5447-8B93-33C7344FF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414"/>
              <a:ext cx="122" cy="25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1280" name="Oval 38">
              <a:extLst>
                <a:ext uri="{FF2B5EF4-FFF2-40B4-BE49-F238E27FC236}">
                  <a16:creationId xmlns:a16="http://schemas.microsoft.com/office/drawing/2014/main" id="{D0D84E4D-2479-EB48-B92C-AFFF7D14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3415"/>
              <a:ext cx="122" cy="24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1281" name="Line 39">
              <a:extLst>
                <a:ext uri="{FF2B5EF4-FFF2-40B4-BE49-F238E27FC236}">
                  <a16:creationId xmlns:a16="http://schemas.microsoft.com/office/drawing/2014/main" id="{4F895678-00CF-7D43-B500-5CE8E2F0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2803"/>
              <a:ext cx="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82" name="Line 40">
              <a:extLst>
                <a:ext uri="{FF2B5EF4-FFF2-40B4-BE49-F238E27FC236}">
                  <a16:creationId xmlns:a16="http://schemas.microsoft.com/office/drawing/2014/main" id="{22297502-7714-A24B-A5EF-1FA5668DA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3" y="2798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83" name="Text Box 47">
              <a:extLst>
                <a:ext uri="{FF2B5EF4-FFF2-40B4-BE49-F238E27FC236}">
                  <a16:creationId xmlns:a16="http://schemas.microsoft.com/office/drawing/2014/main" id="{88F0BA1F-A0F1-7B4E-A54F-0DA593941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82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/>
                <a:t>F</a:t>
              </a:r>
              <a:r>
                <a:rPr lang="fr-FR" altLang="fr-FR" baseline="-25000"/>
                <a:t>o</a:t>
              </a:r>
              <a:endParaRPr lang="fr-FR" altLang="fr-FR"/>
            </a:p>
          </p:txBody>
        </p:sp>
      </p:grpSp>
      <p:sp>
        <p:nvSpPr>
          <p:cNvPr id="11270" name="Text Box 52">
            <a:extLst>
              <a:ext uri="{FF2B5EF4-FFF2-40B4-BE49-F238E27FC236}">
                <a16:creationId xmlns:a16="http://schemas.microsoft.com/office/drawing/2014/main" id="{01C212F8-5616-2146-AD32-D5C7617C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52415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b="1" dirty="0">
                <a:solidFill>
                  <a:srgbClr val="7030A0"/>
                </a:solidFill>
              </a:rPr>
              <a:t>Batch </a:t>
            </a:r>
            <a:r>
              <a:rPr lang="fr-FR" altLang="fr-FR" b="1" dirty="0" err="1">
                <a:solidFill>
                  <a:srgbClr val="7030A0"/>
                </a:solidFill>
              </a:rPr>
              <a:t>reactor</a:t>
            </a:r>
            <a:r>
              <a:rPr lang="fr-FR" altLang="fr-FR" b="1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D2EAF3-ABCD-464C-8B95-DBF52CE01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67230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buAutoNum type="arabicPlain" startAt="12"/>
              <a:tabLst>
                <a:tab pos="762000" algn="l"/>
              </a:tabLst>
            </a:pPr>
            <a:r>
              <a:rPr lang="fr-FR" altLang="fr-FR" sz="3200" kern="0" dirty="0"/>
              <a:t>Les différents types de 	réacteurs idéaux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8" name="Freeform 118">
            <a:extLst>
              <a:ext uri="{FF2B5EF4-FFF2-40B4-BE49-F238E27FC236}">
                <a16:creationId xmlns:a16="http://schemas.microsoft.com/office/drawing/2014/main" id="{BF888D13-5522-CC4A-993A-3A14CC0621AF}"/>
              </a:ext>
            </a:extLst>
          </p:cNvPr>
          <p:cNvSpPr>
            <a:spLocks/>
          </p:cNvSpPr>
          <p:nvPr/>
        </p:nvSpPr>
        <p:spPr bwMode="auto">
          <a:xfrm>
            <a:off x="6265863" y="5300663"/>
            <a:ext cx="444500" cy="96837"/>
          </a:xfrm>
          <a:custGeom>
            <a:avLst/>
            <a:gdLst>
              <a:gd name="T0" fmla="*/ 2147483647 w 129"/>
              <a:gd name="T1" fmla="*/ 2147483647 h 61"/>
              <a:gd name="T2" fmla="*/ 2147483647 w 129"/>
              <a:gd name="T3" fmla="*/ 2147483647 h 61"/>
              <a:gd name="T4" fmla="*/ 2147483647 w 129"/>
              <a:gd name="T5" fmla="*/ 2147483647 h 61"/>
              <a:gd name="T6" fmla="*/ 2147483647 w 129"/>
              <a:gd name="T7" fmla="*/ 214748364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129"/>
              <a:gd name="T13" fmla="*/ 0 h 61"/>
              <a:gd name="T14" fmla="*/ 129 w 129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" h="61">
                <a:moveTo>
                  <a:pt x="12" y="21"/>
                </a:moveTo>
                <a:cubicBezTo>
                  <a:pt x="10" y="28"/>
                  <a:pt x="0" y="51"/>
                  <a:pt x="12" y="60"/>
                </a:cubicBezTo>
                <a:cubicBezTo>
                  <a:pt x="129" y="57"/>
                  <a:pt x="62" y="61"/>
                  <a:pt x="86" y="53"/>
                </a:cubicBezTo>
                <a:cubicBezTo>
                  <a:pt x="84" y="0"/>
                  <a:pt x="90" y="12"/>
                  <a:pt x="12" y="21"/>
                </a:cubicBezTo>
                <a:close/>
              </a:path>
            </a:pathLst>
          </a:cu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97" name="Freeform 117">
            <a:extLst>
              <a:ext uri="{FF2B5EF4-FFF2-40B4-BE49-F238E27FC236}">
                <a16:creationId xmlns:a16="http://schemas.microsoft.com/office/drawing/2014/main" id="{7D2BC55D-8A88-AB4A-B6CF-3E14EDBEB91C}"/>
              </a:ext>
            </a:extLst>
          </p:cNvPr>
          <p:cNvSpPr>
            <a:spLocks/>
          </p:cNvSpPr>
          <p:nvPr/>
        </p:nvSpPr>
        <p:spPr bwMode="auto">
          <a:xfrm>
            <a:off x="5857875" y="4948238"/>
            <a:ext cx="292100" cy="96837"/>
          </a:xfrm>
          <a:custGeom>
            <a:avLst/>
            <a:gdLst>
              <a:gd name="T0" fmla="*/ 2147483647 w 129"/>
              <a:gd name="T1" fmla="*/ 2147483647 h 61"/>
              <a:gd name="T2" fmla="*/ 2147483647 w 129"/>
              <a:gd name="T3" fmla="*/ 2147483647 h 61"/>
              <a:gd name="T4" fmla="*/ 2147483647 w 129"/>
              <a:gd name="T5" fmla="*/ 2147483647 h 61"/>
              <a:gd name="T6" fmla="*/ 2147483647 w 129"/>
              <a:gd name="T7" fmla="*/ 214748364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129"/>
              <a:gd name="T13" fmla="*/ 0 h 61"/>
              <a:gd name="T14" fmla="*/ 129 w 129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" h="61">
                <a:moveTo>
                  <a:pt x="12" y="21"/>
                </a:moveTo>
                <a:cubicBezTo>
                  <a:pt x="10" y="28"/>
                  <a:pt x="0" y="51"/>
                  <a:pt x="12" y="60"/>
                </a:cubicBezTo>
                <a:cubicBezTo>
                  <a:pt x="129" y="57"/>
                  <a:pt x="62" y="61"/>
                  <a:pt x="86" y="53"/>
                </a:cubicBezTo>
                <a:cubicBezTo>
                  <a:pt x="84" y="0"/>
                  <a:pt x="90" y="12"/>
                  <a:pt x="12" y="21"/>
                </a:cubicBezTo>
                <a:close/>
              </a:path>
            </a:pathLst>
          </a:cu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96" name="Freeform 116">
            <a:extLst>
              <a:ext uri="{FF2B5EF4-FFF2-40B4-BE49-F238E27FC236}">
                <a16:creationId xmlns:a16="http://schemas.microsoft.com/office/drawing/2014/main" id="{FFD5FCB7-97C5-3B4A-82FB-524614CD916B}"/>
              </a:ext>
            </a:extLst>
          </p:cNvPr>
          <p:cNvSpPr>
            <a:spLocks/>
          </p:cNvSpPr>
          <p:nvPr/>
        </p:nvSpPr>
        <p:spPr bwMode="auto">
          <a:xfrm>
            <a:off x="6483350" y="4610100"/>
            <a:ext cx="122238" cy="90488"/>
          </a:xfrm>
          <a:custGeom>
            <a:avLst/>
            <a:gdLst>
              <a:gd name="T0" fmla="*/ 2147483647 w 63"/>
              <a:gd name="T1" fmla="*/ 2147483647 h 59"/>
              <a:gd name="T2" fmla="*/ 2147483647 w 63"/>
              <a:gd name="T3" fmla="*/ 2147483647 h 59"/>
              <a:gd name="T4" fmla="*/ 2147483647 w 63"/>
              <a:gd name="T5" fmla="*/ 2147483647 h 59"/>
              <a:gd name="T6" fmla="*/ 2147483647 w 63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63"/>
              <a:gd name="T13" fmla="*/ 0 h 59"/>
              <a:gd name="T14" fmla="*/ 63 w 63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" h="59">
                <a:moveTo>
                  <a:pt x="6" y="9"/>
                </a:moveTo>
                <a:cubicBezTo>
                  <a:pt x="5" y="17"/>
                  <a:pt x="0" y="40"/>
                  <a:pt x="6" y="50"/>
                </a:cubicBezTo>
                <a:cubicBezTo>
                  <a:pt x="63" y="47"/>
                  <a:pt x="42" y="59"/>
                  <a:pt x="54" y="35"/>
                </a:cubicBezTo>
                <a:cubicBezTo>
                  <a:pt x="58" y="3"/>
                  <a:pt x="44" y="0"/>
                  <a:pt x="6" y="9"/>
                </a:cubicBezTo>
                <a:close/>
              </a:path>
            </a:pathLst>
          </a:cu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95" name="Freeform 115">
            <a:extLst>
              <a:ext uri="{FF2B5EF4-FFF2-40B4-BE49-F238E27FC236}">
                <a16:creationId xmlns:a16="http://schemas.microsoft.com/office/drawing/2014/main" id="{3FD0E8A4-17BF-7641-88B7-0997D9678B84}"/>
              </a:ext>
            </a:extLst>
          </p:cNvPr>
          <p:cNvSpPr>
            <a:spLocks/>
          </p:cNvSpPr>
          <p:nvPr/>
        </p:nvSpPr>
        <p:spPr bwMode="auto">
          <a:xfrm>
            <a:off x="5668963" y="4610100"/>
            <a:ext cx="76200" cy="90488"/>
          </a:xfrm>
          <a:custGeom>
            <a:avLst/>
            <a:gdLst>
              <a:gd name="T0" fmla="*/ 2147483647 w 63"/>
              <a:gd name="T1" fmla="*/ 2147483647 h 59"/>
              <a:gd name="T2" fmla="*/ 2147483647 w 63"/>
              <a:gd name="T3" fmla="*/ 2147483647 h 59"/>
              <a:gd name="T4" fmla="*/ 2147483647 w 63"/>
              <a:gd name="T5" fmla="*/ 2147483647 h 59"/>
              <a:gd name="T6" fmla="*/ 2147483647 w 63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63"/>
              <a:gd name="T13" fmla="*/ 0 h 59"/>
              <a:gd name="T14" fmla="*/ 63 w 63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" h="59">
                <a:moveTo>
                  <a:pt x="6" y="9"/>
                </a:moveTo>
                <a:cubicBezTo>
                  <a:pt x="5" y="17"/>
                  <a:pt x="0" y="40"/>
                  <a:pt x="6" y="50"/>
                </a:cubicBezTo>
                <a:cubicBezTo>
                  <a:pt x="63" y="47"/>
                  <a:pt x="42" y="59"/>
                  <a:pt x="54" y="35"/>
                </a:cubicBezTo>
                <a:cubicBezTo>
                  <a:pt x="58" y="3"/>
                  <a:pt x="44" y="0"/>
                  <a:pt x="6" y="9"/>
                </a:cubicBezTo>
                <a:close/>
              </a:path>
            </a:pathLst>
          </a:cu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94" name="Freeform 114">
            <a:extLst>
              <a:ext uri="{FF2B5EF4-FFF2-40B4-BE49-F238E27FC236}">
                <a16:creationId xmlns:a16="http://schemas.microsoft.com/office/drawing/2014/main" id="{2190A116-543C-AE49-880A-93AE90535087}"/>
              </a:ext>
            </a:extLst>
          </p:cNvPr>
          <p:cNvSpPr>
            <a:spLocks/>
          </p:cNvSpPr>
          <p:nvPr/>
        </p:nvSpPr>
        <p:spPr bwMode="auto">
          <a:xfrm>
            <a:off x="6748463" y="5316538"/>
            <a:ext cx="74612" cy="90487"/>
          </a:xfrm>
          <a:custGeom>
            <a:avLst/>
            <a:gdLst>
              <a:gd name="T0" fmla="*/ 2147483647 w 63"/>
              <a:gd name="T1" fmla="*/ 2147483647 h 59"/>
              <a:gd name="T2" fmla="*/ 2147483647 w 63"/>
              <a:gd name="T3" fmla="*/ 2147483647 h 59"/>
              <a:gd name="T4" fmla="*/ 2147483647 w 63"/>
              <a:gd name="T5" fmla="*/ 2147483647 h 59"/>
              <a:gd name="T6" fmla="*/ 2147483647 w 63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63"/>
              <a:gd name="T13" fmla="*/ 0 h 59"/>
              <a:gd name="T14" fmla="*/ 63 w 63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" h="59">
                <a:moveTo>
                  <a:pt x="6" y="9"/>
                </a:moveTo>
                <a:cubicBezTo>
                  <a:pt x="5" y="17"/>
                  <a:pt x="0" y="40"/>
                  <a:pt x="6" y="50"/>
                </a:cubicBezTo>
                <a:cubicBezTo>
                  <a:pt x="63" y="47"/>
                  <a:pt x="42" y="59"/>
                  <a:pt x="54" y="35"/>
                </a:cubicBezTo>
                <a:cubicBezTo>
                  <a:pt x="58" y="3"/>
                  <a:pt x="44" y="0"/>
                  <a:pt x="6" y="9"/>
                </a:cubicBez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93" name="Freeform 113">
            <a:extLst>
              <a:ext uri="{FF2B5EF4-FFF2-40B4-BE49-F238E27FC236}">
                <a16:creationId xmlns:a16="http://schemas.microsoft.com/office/drawing/2014/main" id="{0166A4F6-43B5-DD4E-B4F6-B632773F7F2B}"/>
              </a:ext>
            </a:extLst>
          </p:cNvPr>
          <p:cNvSpPr>
            <a:spLocks/>
          </p:cNvSpPr>
          <p:nvPr/>
        </p:nvSpPr>
        <p:spPr bwMode="auto">
          <a:xfrm>
            <a:off x="5822950" y="4964113"/>
            <a:ext cx="74613" cy="90487"/>
          </a:xfrm>
          <a:custGeom>
            <a:avLst/>
            <a:gdLst>
              <a:gd name="T0" fmla="*/ 2147483647 w 63"/>
              <a:gd name="T1" fmla="*/ 2147483647 h 59"/>
              <a:gd name="T2" fmla="*/ 2147483647 w 63"/>
              <a:gd name="T3" fmla="*/ 2147483647 h 59"/>
              <a:gd name="T4" fmla="*/ 2147483647 w 63"/>
              <a:gd name="T5" fmla="*/ 2147483647 h 59"/>
              <a:gd name="T6" fmla="*/ 2147483647 w 63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63"/>
              <a:gd name="T13" fmla="*/ 0 h 59"/>
              <a:gd name="T14" fmla="*/ 63 w 63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" h="59">
                <a:moveTo>
                  <a:pt x="6" y="9"/>
                </a:moveTo>
                <a:cubicBezTo>
                  <a:pt x="5" y="17"/>
                  <a:pt x="0" y="40"/>
                  <a:pt x="6" y="50"/>
                </a:cubicBezTo>
                <a:cubicBezTo>
                  <a:pt x="63" y="47"/>
                  <a:pt x="42" y="59"/>
                  <a:pt x="54" y="35"/>
                </a:cubicBezTo>
                <a:cubicBezTo>
                  <a:pt x="58" y="3"/>
                  <a:pt x="44" y="0"/>
                  <a:pt x="6" y="9"/>
                </a:cubicBez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92" name="Freeform 112">
            <a:extLst>
              <a:ext uri="{FF2B5EF4-FFF2-40B4-BE49-F238E27FC236}">
                <a16:creationId xmlns:a16="http://schemas.microsoft.com/office/drawing/2014/main" id="{355A8C37-7866-7449-A552-5559103A7D4B}"/>
              </a:ext>
            </a:extLst>
          </p:cNvPr>
          <p:cNvSpPr>
            <a:spLocks/>
          </p:cNvSpPr>
          <p:nvPr/>
        </p:nvSpPr>
        <p:spPr bwMode="auto">
          <a:xfrm>
            <a:off x="6630988" y="4613275"/>
            <a:ext cx="74612" cy="90488"/>
          </a:xfrm>
          <a:custGeom>
            <a:avLst/>
            <a:gdLst>
              <a:gd name="T0" fmla="*/ 2147483647 w 63"/>
              <a:gd name="T1" fmla="*/ 2147483647 h 59"/>
              <a:gd name="T2" fmla="*/ 2147483647 w 63"/>
              <a:gd name="T3" fmla="*/ 2147483647 h 59"/>
              <a:gd name="T4" fmla="*/ 2147483647 w 63"/>
              <a:gd name="T5" fmla="*/ 2147483647 h 59"/>
              <a:gd name="T6" fmla="*/ 2147483647 w 63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63"/>
              <a:gd name="T13" fmla="*/ 0 h 59"/>
              <a:gd name="T14" fmla="*/ 63 w 63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" h="59">
                <a:moveTo>
                  <a:pt x="6" y="9"/>
                </a:moveTo>
                <a:cubicBezTo>
                  <a:pt x="5" y="17"/>
                  <a:pt x="0" y="40"/>
                  <a:pt x="6" y="50"/>
                </a:cubicBezTo>
                <a:cubicBezTo>
                  <a:pt x="63" y="47"/>
                  <a:pt x="42" y="59"/>
                  <a:pt x="54" y="35"/>
                </a:cubicBezTo>
                <a:cubicBezTo>
                  <a:pt x="58" y="3"/>
                  <a:pt x="44" y="0"/>
                  <a:pt x="6" y="9"/>
                </a:cubicBez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89" name="Freeform 109">
            <a:extLst>
              <a:ext uri="{FF2B5EF4-FFF2-40B4-BE49-F238E27FC236}">
                <a16:creationId xmlns:a16="http://schemas.microsoft.com/office/drawing/2014/main" id="{3EBA8F42-9816-824E-AC06-F45E86FC3E1F}"/>
              </a:ext>
            </a:extLst>
          </p:cNvPr>
          <p:cNvSpPr>
            <a:spLocks/>
          </p:cNvSpPr>
          <p:nvPr/>
        </p:nvSpPr>
        <p:spPr bwMode="auto">
          <a:xfrm>
            <a:off x="5672138" y="4606925"/>
            <a:ext cx="74612" cy="90488"/>
          </a:xfrm>
          <a:custGeom>
            <a:avLst/>
            <a:gdLst>
              <a:gd name="T0" fmla="*/ 2147483647 w 63"/>
              <a:gd name="T1" fmla="*/ 2147483647 h 59"/>
              <a:gd name="T2" fmla="*/ 2147483647 w 63"/>
              <a:gd name="T3" fmla="*/ 2147483647 h 59"/>
              <a:gd name="T4" fmla="*/ 2147483647 w 63"/>
              <a:gd name="T5" fmla="*/ 2147483647 h 59"/>
              <a:gd name="T6" fmla="*/ 2147483647 w 63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63"/>
              <a:gd name="T13" fmla="*/ 0 h 59"/>
              <a:gd name="T14" fmla="*/ 63 w 63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" h="59">
                <a:moveTo>
                  <a:pt x="6" y="9"/>
                </a:moveTo>
                <a:cubicBezTo>
                  <a:pt x="5" y="17"/>
                  <a:pt x="0" y="40"/>
                  <a:pt x="6" y="50"/>
                </a:cubicBezTo>
                <a:cubicBezTo>
                  <a:pt x="63" y="47"/>
                  <a:pt x="42" y="59"/>
                  <a:pt x="54" y="35"/>
                </a:cubicBezTo>
                <a:cubicBezTo>
                  <a:pt x="58" y="3"/>
                  <a:pt x="44" y="0"/>
                  <a:pt x="6" y="9"/>
                </a:cubicBez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3">
            <a:extLst>
              <a:ext uri="{FF2B5EF4-FFF2-40B4-BE49-F238E27FC236}">
                <a16:creationId xmlns:a16="http://schemas.microsoft.com/office/drawing/2014/main" id="{5F28D70E-5FE2-4847-A837-C97AE1018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476408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12299" name="Text Box 27">
            <a:extLst>
              <a:ext uri="{FF2B5EF4-FFF2-40B4-BE49-F238E27FC236}">
                <a16:creationId xmlns:a16="http://schemas.microsoft.com/office/drawing/2014/main" id="{1014E811-E20E-444A-8760-52B817A5F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" y="2238375"/>
            <a:ext cx="41275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b="1"/>
              <a:t>Réacteur parfaitement </a:t>
            </a:r>
          </a:p>
          <a:p>
            <a:r>
              <a:rPr lang="fr-FR" altLang="fr-FR" b="1"/>
              <a:t>agité continu </a:t>
            </a:r>
            <a:endParaRPr lang="fr-FR" altLang="fr-FR"/>
          </a:p>
          <a:p>
            <a:r>
              <a:rPr lang="fr-FR" altLang="fr-FR" sz="1800"/>
              <a:t>Concentrations identiques en chaque point </a:t>
            </a:r>
          </a:p>
          <a:p>
            <a:r>
              <a:rPr lang="fr-FR" altLang="fr-FR" sz="1800">
                <a:sym typeface="Symbol" pitchFamily="2" charset="2"/>
              </a:rPr>
              <a:t> composition en sortie identique à la </a:t>
            </a:r>
          </a:p>
          <a:p>
            <a:r>
              <a:rPr lang="fr-FR" altLang="fr-FR" sz="1800">
                <a:sym typeface="Symbol" pitchFamily="2" charset="2"/>
              </a:rPr>
              <a:t>composition dans le réacteur </a:t>
            </a:r>
            <a:endParaRPr lang="fr-FR" altLang="fr-FR"/>
          </a:p>
        </p:txBody>
      </p:sp>
      <p:grpSp>
        <p:nvGrpSpPr>
          <p:cNvPr id="12300" name="Group 119">
            <a:extLst>
              <a:ext uri="{FF2B5EF4-FFF2-40B4-BE49-F238E27FC236}">
                <a16:creationId xmlns:a16="http://schemas.microsoft.com/office/drawing/2014/main" id="{45B3CC71-02AC-EB4D-864F-B009E34104C8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4046538"/>
            <a:ext cx="2190750" cy="1535112"/>
            <a:chOff x="497" y="2741"/>
            <a:chExt cx="1380" cy="967"/>
          </a:xfrm>
        </p:grpSpPr>
        <p:sp>
          <p:nvSpPr>
            <p:cNvPr id="12343" name="Line 13">
              <a:extLst>
                <a:ext uri="{FF2B5EF4-FFF2-40B4-BE49-F238E27FC236}">
                  <a16:creationId xmlns:a16="http://schemas.microsoft.com/office/drawing/2014/main" id="{340D2DC0-0611-7B4C-8883-8F856EBF5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2803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44" name="Arc 14">
              <a:extLst>
                <a:ext uri="{FF2B5EF4-FFF2-40B4-BE49-F238E27FC236}">
                  <a16:creationId xmlns:a16="http://schemas.microsoft.com/office/drawing/2014/main" id="{B70C82F2-0E1A-4244-8E3D-C500F6C5F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" y="3444"/>
              <a:ext cx="595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80" h="21600" stroke="0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80" y="929"/>
                  </a:lnTo>
                  <a:close/>
                </a:path>
              </a:pathLst>
            </a:custGeom>
            <a:gradFill rotWithShape="0">
              <a:gsLst>
                <a:gs pos="0">
                  <a:srgbClr val="009900"/>
                </a:gs>
                <a:gs pos="100000">
                  <a:srgbClr val="FFFFFF"/>
                </a:gs>
              </a:gsLst>
              <a:lin ang="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45" name="Rectangle 15">
              <a:extLst>
                <a:ext uri="{FF2B5EF4-FFF2-40B4-BE49-F238E27FC236}">
                  <a16:creationId xmlns:a16="http://schemas.microsoft.com/office/drawing/2014/main" id="{705CB57F-7599-1343-A129-EE469208C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3151"/>
              <a:ext cx="596" cy="302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46" name="Arc 16">
              <a:extLst>
                <a:ext uri="{FF2B5EF4-FFF2-40B4-BE49-F238E27FC236}">
                  <a16:creationId xmlns:a16="http://schemas.microsoft.com/office/drawing/2014/main" id="{B7924677-53A0-624A-A778-A286BBFC38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96" y="2889"/>
              <a:ext cx="594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</a:path>
                <a:path w="43180" h="21600" stroke="0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  <a:lnTo>
                    <a:pt x="21580" y="0"/>
                  </a:lnTo>
                  <a:lnTo>
                    <a:pt x="431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47" name="Line 17">
              <a:extLst>
                <a:ext uri="{FF2B5EF4-FFF2-40B4-BE49-F238E27FC236}">
                  <a16:creationId xmlns:a16="http://schemas.microsoft.com/office/drawing/2014/main" id="{3851C394-F51D-2E49-9C2D-8773A484E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3048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48" name="Line 18">
              <a:extLst>
                <a:ext uri="{FF2B5EF4-FFF2-40B4-BE49-F238E27FC236}">
                  <a16:creationId xmlns:a16="http://schemas.microsoft.com/office/drawing/2014/main" id="{2458AB10-A6B7-E849-BDDA-B7715FD0C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3046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49" name="Line 19">
              <a:extLst>
                <a:ext uri="{FF2B5EF4-FFF2-40B4-BE49-F238E27FC236}">
                  <a16:creationId xmlns:a16="http://schemas.microsoft.com/office/drawing/2014/main" id="{FF90278D-327C-4642-A4C7-A0CF12460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2741"/>
              <a:ext cx="0" cy="68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50" name="Oval 20">
              <a:extLst>
                <a:ext uri="{FF2B5EF4-FFF2-40B4-BE49-F238E27FC236}">
                  <a16:creationId xmlns:a16="http://schemas.microsoft.com/office/drawing/2014/main" id="{6189C5B8-4B34-4A44-ABCB-508B0CF4B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3414"/>
              <a:ext cx="122" cy="25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51" name="Oval 21">
              <a:extLst>
                <a:ext uri="{FF2B5EF4-FFF2-40B4-BE49-F238E27FC236}">
                  <a16:creationId xmlns:a16="http://schemas.microsoft.com/office/drawing/2014/main" id="{2748458C-B1D7-C349-9CBE-6260F79EE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3415"/>
              <a:ext cx="122" cy="24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52" name="Line 22">
              <a:extLst>
                <a:ext uri="{FF2B5EF4-FFF2-40B4-BE49-F238E27FC236}">
                  <a16:creationId xmlns:a16="http://schemas.microsoft.com/office/drawing/2014/main" id="{304A6005-95ED-4A47-8968-E8D0E905E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2803"/>
              <a:ext cx="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53" name="Line 23">
              <a:extLst>
                <a:ext uri="{FF2B5EF4-FFF2-40B4-BE49-F238E27FC236}">
                  <a16:creationId xmlns:a16="http://schemas.microsoft.com/office/drawing/2014/main" id="{46D805DD-F34B-9B44-AC93-0E9027761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9" y="2798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54" name="Line 24">
              <a:extLst>
                <a:ext uri="{FF2B5EF4-FFF2-40B4-BE49-F238E27FC236}">
                  <a16:creationId xmlns:a16="http://schemas.microsoft.com/office/drawing/2014/main" id="{1FDC7CBB-B272-804A-8A42-FF908EA98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36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55" name="Line 25">
              <a:extLst>
                <a:ext uri="{FF2B5EF4-FFF2-40B4-BE49-F238E27FC236}">
                  <a16:creationId xmlns:a16="http://schemas.microsoft.com/office/drawing/2014/main" id="{5425694F-A0A0-0845-A2BB-FEE9B110D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3676"/>
              <a:ext cx="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56" name="Line 26">
              <a:extLst>
                <a:ext uri="{FF2B5EF4-FFF2-40B4-BE49-F238E27FC236}">
                  <a16:creationId xmlns:a16="http://schemas.microsoft.com/office/drawing/2014/main" id="{AFAE973B-8913-2F4C-84BF-805457637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3675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57" name="Text Box 29">
              <a:extLst>
                <a:ext uri="{FF2B5EF4-FFF2-40B4-BE49-F238E27FC236}">
                  <a16:creationId xmlns:a16="http://schemas.microsoft.com/office/drawing/2014/main" id="{E2C4B701-E244-2E48-9E59-EEC75E651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" y="282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/>
                <a:t>F</a:t>
              </a:r>
              <a:r>
                <a:rPr lang="fr-FR" altLang="fr-FR" baseline="-25000"/>
                <a:t>o</a:t>
              </a:r>
              <a:endParaRPr lang="fr-FR" altLang="fr-FR"/>
            </a:p>
          </p:txBody>
        </p:sp>
        <p:sp>
          <p:nvSpPr>
            <p:cNvPr id="12358" name="Rectangle 31">
              <a:extLst>
                <a:ext uri="{FF2B5EF4-FFF2-40B4-BE49-F238E27FC236}">
                  <a16:creationId xmlns:a16="http://schemas.microsoft.com/office/drawing/2014/main" id="{0BC5DCB5-DE59-1F48-AAA0-F7F2DA66C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342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/>
                <a:t>F</a:t>
              </a:r>
            </a:p>
          </p:txBody>
        </p:sp>
      </p:grpSp>
      <p:grpSp>
        <p:nvGrpSpPr>
          <p:cNvPr id="3" name="Group 67">
            <a:extLst>
              <a:ext uri="{FF2B5EF4-FFF2-40B4-BE49-F238E27FC236}">
                <a16:creationId xmlns:a16="http://schemas.microsoft.com/office/drawing/2014/main" id="{94F9451C-9859-0040-A455-67EE07B0E65C}"/>
              </a:ext>
            </a:extLst>
          </p:cNvPr>
          <p:cNvGrpSpPr>
            <a:grpSpLocks/>
          </p:cNvGrpSpPr>
          <p:nvPr/>
        </p:nvGrpSpPr>
        <p:grpSpPr bwMode="auto">
          <a:xfrm>
            <a:off x="7396163" y="4086225"/>
            <a:ext cx="420687" cy="1550988"/>
            <a:chOff x="4659" y="2766"/>
            <a:chExt cx="265" cy="977"/>
          </a:xfrm>
        </p:grpSpPr>
        <p:grpSp>
          <p:nvGrpSpPr>
            <p:cNvPr id="12329" name="Group 40">
              <a:extLst>
                <a:ext uri="{FF2B5EF4-FFF2-40B4-BE49-F238E27FC236}">
                  <a16:creationId xmlns:a16="http://schemas.microsoft.com/office/drawing/2014/main" id="{C4A31835-1043-2043-A244-184974487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9" y="3054"/>
              <a:ext cx="265" cy="424"/>
              <a:chOff x="0" y="0"/>
              <a:chExt cx="20000" cy="20000"/>
            </a:xfrm>
          </p:grpSpPr>
          <p:sp>
            <p:nvSpPr>
              <p:cNvPr id="12340" name="Rectangle 41">
                <a:extLst>
                  <a:ext uri="{FF2B5EF4-FFF2-40B4-BE49-F238E27FC236}">
                    <a16:creationId xmlns:a16="http://schemas.microsoft.com/office/drawing/2014/main" id="{7C924CE3-A4AE-8E42-ACB4-62B7F0EB6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19989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12341" name="Line 42">
                <a:extLst>
                  <a:ext uri="{FF2B5EF4-FFF2-40B4-BE49-F238E27FC236}">
                    <a16:creationId xmlns:a16="http://schemas.microsoft.com/office/drawing/2014/main" id="{324547AE-7A05-994A-A25A-DCB40C878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" y="66"/>
                <a:ext cx="19601" cy="19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342" name="Line 43">
                <a:extLst>
                  <a:ext uri="{FF2B5EF4-FFF2-40B4-BE49-F238E27FC236}">
                    <a16:creationId xmlns:a16="http://schemas.microsoft.com/office/drawing/2014/main" id="{4BB1B519-8671-1C4A-98EF-B2A136DE9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7" y="66"/>
                <a:ext cx="19601" cy="19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2330" name="Arc 34">
              <a:extLst>
                <a:ext uri="{FF2B5EF4-FFF2-40B4-BE49-F238E27FC236}">
                  <a16:creationId xmlns:a16="http://schemas.microsoft.com/office/drawing/2014/main" id="{B6AEB7B4-CB25-2745-926E-42526AC3C7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59" y="2869"/>
              <a:ext cx="131" cy="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331" name="Arc 35">
              <a:extLst>
                <a:ext uri="{FF2B5EF4-FFF2-40B4-BE49-F238E27FC236}">
                  <a16:creationId xmlns:a16="http://schemas.microsoft.com/office/drawing/2014/main" id="{2289F48C-CFFC-8145-968E-EC647AEF1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870"/>
              <a:ext cx="132" cy="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332" name="Line 36">
              <a:extLst>
                <a:ext uri="{FF2B5EF4-FFF2-40B4-BE49-F238E27FC236}">
                  <a16:creationId xmlns:a16="http://schemas.microsoft.com/office/drawing/2014/main" id="{A9BF7D8A-30B2-6C44-A518-A5711BC71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940"/>
              <a:ext cx="1" cy="6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333" name="Arc 37">
              <a:extLst>
                <a:ext uri="{FF2B5EF4-FFF2-40B4-BE49-F238E27FC236}">
                  <a16:creationId xmlns:a16="http://schemas.microsoft.com/office/drawing/2014/main" id="{8AB0525F-F13F-214A-BC31-68C4170681D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660" y="3566"/>
              <a:ext cx="130" cy="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334" name="Arc 38">
              <a:extLst>
                <a:ext uri="{FF2B5EF4-FFF2-40B4-BE49-F238E27FC236}">
                  <a16:creationId xmlns:a16="http://schemas.microsoft.com/office/drawing/2014/main" id="{2822BD2A-66CB-FC45-A4D5-5C6DA6115C4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9" y="3566"/>
              <a:ext cx="135" cy="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335" name="Line 39">
              <a:extLst>
                <a:ext uri="{FF2B5EF4-FFF2-40B4-BE49-F238E27FC236}">
                  <a16:creationId xmlns:a16="http://schemas.microsoft.com/office/drawing/2014/main" id="{7DAF3AFD-2841-A842-A1A2-92D96B27E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" y="2937"/>
              <a:ext cx="1" cy="6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336" name="Line 61">
              <a:extLst>
                <a:ext uri="{FF2B5EF4-FFF2-40B4-BE49-F238E27FC236}">
                  <a16:creationId xmlns:a16="http://schemas.microsoft.com/office/drawing/2014/main" id="{215A2812-27FB-F14A-971E-1101134F8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8" y="2766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37" name="Line 62">
              <a:extLst>
                <a:ext uri="{FF2B5EF4-FFF2-40B4-BE49-F238E27FC236}">
                  <a16:creationId xmlns:a16="http://schemas.microsoft.com/office/drawing/2014/main" id="{41ACA3FE-9F71-C94D-AD54-750E883A3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8" y="2794"/>
              <a:ext cx="0" cy="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38" name="Line 65">
              <a:extLst>
                <a:ext uri="{FF2B5EF4-FFF2-40B4-BE49-F238E27FC236}">
                  <a16:creationId xmlns:a16="http://schemas.microsoft.com/office/drawing/2014/main" id="{5047DDC1-8C77-9845-9C30-31A7BCBC1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" y="3641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39" name="Line 66">
              <a:extLst>
                <a:ext uri="{FF2B5EF4-FFF2-40B4-BE49-F238E27FC236}">
                  <a16:creationId xmlns:a16="http://schemas.microsoft.com/office/drawing/2014/main" id="{5254252C-98CE-5946-90DE-931991C16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" y="3669"/>
              <a:ext cx="0" cy="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" name="Group 110">
            <a:extLst>
              <a:ext uri="{FF2B5EF4-FFF2-40B4-BE49-F238E27FC236}">
                <a16:creationId xmlns:a16="http://schemas.microsoft.com/office/drawing/2014/main" id="{E10949CD-D3ED-8C4A-8EE6-1976960F4543}"/>
              </a:ext>
            </a:extLst>
          </p:cNvPr>
          <p:cNvGrpSpPr>
            <a:grpSpLocks/>
          </p:cNvGrpSpPr>
          <p:nvPr/>
        </p:nvGrpSpPr>
        <p:grpSpPr bwMode="auto">
          <a:xfrm>
            <a:off x="4921250" y="2759075"/>
            <a:ext cx="3359150" cy="2630488"/>
            <a:chOff x="3100" y="1930"/>
            <a:chExt cx="2116" cy="1657"/>
          </a:xfrm>
        </p:grpSpPr>
        <p:sp>
          <p:nvSpPr>
            <p:cNvPr id="12305" name="Text Box 28">
              <a:extLst>
                <a:ext uri="{FF2B5EF4-FFF2-40B4-BE49-F238E27FC236}">
                  <a16:creationId xmlns:a16="http://schemas.microsoft.com/office/drawing/2014/main" id="{B3CCE187-9C67-624C-A892-9C0FC9E4D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0" y="1930"/>
              <a:ext cx="2116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b="1"/>
                <a:t>Réacteur piston </a:t>
              </a:r>
              <a:r>
                <a:rPr lang="fr-FR" altLang="fr-FR"/>
                <a:t> </a:t>
              </a:r>
            </a:p>
            <a:p>
              <a:r>
                <a:rPr lang="fr-FR" altLang="fr-FR" sz="1800"/>
                <a:t>charge progressant en tranches parallèles et indépendantes où les variables d </a:t>
              </a:r>
              <a:r>
                <a:rPr lang="ja-JP" altLang="fr-FR" sz="1800"/>
                <a:t>’</a:t>
              </a:r>
              <a:r>
                <a:rPr lang="fr-FR" altLang="ja-JP" sz="1800"/>
                <a:t>état sont constantes </a:t>
              </a:r>
              <a:endParaRPr lang="fr-FR" altLang="fr-FR"/>
            </a:p>
          </p:txBody>
        </p:sp>
        <p:grpSp>
          <p:nvGrpSpPr>
            <p:cNvPr id="12306" name="Group 105">
              <a:extLst>
                <a:ext uri="{FF2B5EF4-FFF2-40B4-BE49-F238E27FC236}">
                  <a16:creationId xmlns:a16="http://schemas.microsoft.com/office/drawing/2014/main" id="{2F69D599-3778-4E4B-B9A5-B5D5AC77F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5" y="3102"/>
              <a:ext cx="1060" cy="485"/>
              <a:chOff x="3425" y="3102"/>
              <a:chExt cx="1060" cy="485"/>
            </a:xfrm>
          </p:grpSpPr>
          <p:grpSp>
            <p:nvGrpSpPr>
              <p:cNvPr id="12307" name="Group 75">
                <a:extLst>
                  <a:ext uri="{FF2B5EF4-FFF2-40B4-BE49-F238E27FC236}">
                    <a16:creationId xmlns:a16="http://schemas.microsoft.com/office/drawing/2014/main" id="{02C30142-667C-0049-969B-7CAF9E1A61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3" y="3102"/>
                <a:ext cx="922" cy="136"/>
                <a:chOff x="3563" y="3102"/>
                <a:chExt cx="922" cy="136"/>
              </a:xfrm>
            </p:grpSpPr>
            <p:sp>
              <p:nvSpPr>
                <p:cNvPr id="12325" name="Line 68">
                  <a:extLst>
                    <a:ext uri="{FF2B5EF4-FFF2-40B4-BE49-F238E27FC236}">
                      <a16:creationId xmlns:a16="http://schemas.microsoft.com/office/drawing/2014/main" id="{51EA24AB-CDD6-1642-96A0-4AF2AF5D8D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3" y="3102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26" name="Line 70">
                  <a:extLst>
                    <a:ext uri="{FF2B5EF4-FFF2-40B4-BE49-F238E27FC236}">
                      <a16:creationId xmlns:a16="http://schemas.microsoft.com/office/drawing/2014/main" id="{0D6DC35A-D136-0445-901F-BA35E4789D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4" y="3142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27" name="Arc 71">
                  <a:extLst>
                    <a:ext uri="{FF2B5EF4-FFF2-40B4-BE49-F238E27FC236}">
                      <a16:creationId xmlns:a16="http://schemas.microsoft.com/office/drawing/2014/main" id="{1304C517-7639-8548-BA46-44A8BFF60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0" y="3102"/>
                  <a:ext cx="135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28" name="Arc 74">
                  <a:extLst>
                    <a:ext uri="{FF2B5EF4-FFF2-40B4-BE49-F238E27FC236}">
                      <a16:creationId xmlns:a16="http://schemas.microsoft.com/office/drawing/2014/main" id="{72DDF6A0-4F9B-3A44-8D5A-1CCB0C2D30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5" y="3143"/>
                  <a:ext cx="89" cy="9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2308" name="Group 76">
                <a:extLst>
                  <a:ext uri="{FF2B5EF4-FFF2-40B4-BE49-F238E27FC236}">
                    <a16:creationId xmlns:a16="http://schemas.microsoft.com/office/drawing/2014/main" id="{0BB3544A-54BA-494D-9296-6375BF178E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563" y="3230"/>
                <a:ext cx="922" cy="136"/>
                <a:chOff x="3563" y="3102"/>
                <a:chExt cx="922" cy="136"/>
              </a:xfrm>
            </p:grpSpPr>
            <p:sp>
              <p:nvSpPr>
                <p:cNvPr id="12321" name="Line 77">
                  <a:extLst>
                    <a:ext uri="{FF2B5EF4-FFF2-40B4-BE49-F238E27FC236}">
                      <a16:creationId xmlns:a16="http://schemas.microsoft.com/office/drawing/2014/main" id="{B65E4F82-1A84-E74F-8ED3-4DB7D57EB3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3" y="3102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22" name="Line 78">
                  <a:extLst>
                    <a:ext uri="{FF2B5EF4-FFF2-40B4-BE49-F238E27FC236}">
                      <a16:creationId xmlns:a16="http://schemas.microsoft.com/office/drawing/2014/main" id="{87EC29E6-1F46-8145-BD8C-0BEE55028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4" y="3142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23" name="Arc 79">
                  <a:extLst>
                    <a:ext uri="{FF2B5EF4-FFF2-40B4-BE49-F238E27FC236}">
                      <a16:creationId xmlns:a16="http://schemas.microsoft.com/office/drawing/2014/main" id="{6397A340-ADC0-4E44-8232-CEDF4261A9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0" y="3102"/>
                  <a:ext cx="135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24" name="Arc 80">
                  <a:extLst>
                    <a:ext uri="{FF2B5EF4-FFF2-40B4-BE49-F238E27FC236}">
                      <a16:creationId xmlns:a16="http://schemas.microsoft.com/office/drawing/2014/main" id="{3AAFBEAB-6B31-C747-B9B5-AA66E2053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5" y="3143"/>
                  <a:ext cx="89" cy="9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2309" name="Group 94">
                <a:extLst>
                  <a:ext uri="{FF2B5EF4-FFF2-40B4-BE49-F238E27FC236}">
                    <a16:creationId xmlns:a16="http://schemas.microsoft.com/office/drawing/2014/main" id="{A13C7DAA-39D1-4F47-86BC-313AF3E14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301801" flipH="1">
                <a:off x="3427" y="3324"/>
                <a:ext cx="135" cy="136"/>
                <a:chOff x="3320" y="3198"/>
                <a:chExt cx="135" cy="136"/>
              </a:xfrm>
            </p:grpSpPr>
            <p:sp>
              <p:nvSpPr>
                <p:cNvPr id="12319" name="Arc 84">
                  <a:extLst>
                    <a:ext uri="{FF2B5EF4-FFF2-40B4-BE49-F238E27FC236}">
                      <a16:creationId xmlns:a16="http://schemas.microsoft.com/office/drawing/2014/main" id="{D697038D-F732-D248-8E9B-4710ED156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20" y="3198"/>
                  <a:ext cx="135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20" name="Arc 85">
                  <a:extLst>
                    <a:ext uri="{FF2B5EF4-FFF2-40B4-BE49-F238E27FC236}">
                      <a16:creationId xmlns:a16="http://schemas.microsoft.com/office/drawing/2014/main" id="{714190FD-0C43-4141-9402-2ADD73075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61" y="3239"/>
                  <a:ext cx="89" cy="9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2310" name="Group 93">
                <a:extLst>
                  <a:ext uri="{FF2B5EF4-FFF2-40B4-BE49-F238E27FC236}">
                    <a16:creationId xmlns:a16="http://schemas.microsoft.com/office/drawing/2014/main" id="{4C151F80-7BBC-9141-9658-A75A6B3878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5" y="3451"/>
                <a:ext cx="922" cy="136"/>
                <a:chOff x="3485" y="3503"/>
                <a:chExt cx="922" cy="136"/>
              </a:xfrm>
            </p:grpSpPr>
            <p:sp>
              <p:nvSpPr>
                <p:cNvPr id="12314" name="Line 87">
                  <a:extLst>
                    <a:ext uri="{FF2B5EF4-FFF2-40B4-BE49-F238E27FC236}">
                      <a16:creationId xmlns:a16="http://schemas.microsoft.com/office/drawing/2014/main" id="{533511FD-48B1-2746-9AF8-1F45BD7B0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617" y="3639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15" name="Line 88">
                  <a:extLst>
                    <a:ext uri="{FF2B5EF4-FFF2-40B4-BE49-F238E27FC236}">
                      <a16:creationId xmlns:a16="http://schemas.microsoft.com/office/drawing/2014/main" id="{D7A37BDC-7A72-EE4A-9018-C1D022941C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616" y="3599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16" name="Arc 89">
                  <a:extLst>
                    <a:ext uri="{FF2B5EF4-FFF2-40B4-BE49-F238E27FC236}">
                      <a16:creationId xmlns:a16="http://schemas.microsoft.com/office/drawing/2014/main" id="{ACC1EE62-9C63-414C-AFE1-1D20859F4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485" y="3504"/>
                  <a:ext cx="135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17" name="Arc 90">
                  <a:extLst>
                    <a:ext uri="{FF2B5EF4-FFF2-40B4-BE49-F238E27FC236}">
                      <a16:creationId xmlns:a16="http://schemas.microsoft.com/office/drawing/2014/main" id="{0D1A2EEF-EC93-A643-BCE3-53941C6F79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526" y="3503"/>
                  <a:ext cx="89" cy="9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18" name="Line 92">
                  <a:extLst>
                    <a:ext uri="{FF2B5EF4-FFF2-40B4-BE49-F238E27FC236}">
                      <a16:creationId xmlns:a16="http://schemas.microsoft.com/office/drawing/2014/main" id="{49E1AC10-08E0-AD47-BAB6-B1491C3500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11" y="3598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12311" name="Freeform 101">
                <a:extLst>
                  <a:ext uri="{FF2B5EF4-FFF2-40B4-BE49-F238E27FC236}">
                    <a16:creationId xmlns:a16="http://schemas.microsoft.com/office/drawing/2014/main" id="{FED6D18A-8802-864D-9D68-3A0E8C62E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3103"/>
                <a:ext cx="12" cy="37"/>
              </a:xfrm>
              <a:custGeom>
                <a:avLst/>
                <a:gdLst>
                  <a:gd name="T0" fmla="*/ 12 w 12"/>
                  <a:gd name="T1" fmla="*/ 0 h 37"/>
                  <a:gd name="T2" fmla="*/ 0 w 12"/>
                  <a:gd name="T3" fmla="*/ 13 h 37"/>
                  <a:gd name="T4" fmla="*/ 11 w 12"/>
                  <a:gd name="T5" fmla="*/ 37 h 37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37"/>
                  <a:gd name="T11" fmla="*/ 12 w 12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37">
                    <a:moveTo>
                      <a:pt x="12" y="0"/>
                    </a:moveTo>
                    <a:cubicBezTo>
                      <a:pt x="3" y="7"/>
                      <a:pt x="5" y="2"/>
                      <a:pt x="0" y="13"/>
                    </a:cubicBezTo>
                    <a:cubicBezTo>
                      <a:pt x="1" y="19"/>
                      <a:pt x="1" y="37"/>
                      <a:pt x="11" y="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312" name="Freeform 102">
                <a:extLst>
                  <a:ext uri="{FF2B5EF4-FFF2-40B4-BE49-F238E27FC236}">
                    <a16:creationId xmlns:a16="http://schemas.microsoft.com/office/drawing/2014/main" id="{9DC9403A-A90B-6047-91D5-1A0922E75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" y="3105"/>
                <a:ext cx="10" cy="37"/>
              </a:xfrm>
              <a:custGeom>
                <a:avLst/>
                <a:gdLst>
                  <a:gd name="T0" fmla="*/ 6 w 10"/>
                  <a:gd name="T1" fmla="*/ 0 h 37"/>
                  <a:gd name="T2" fmla="*/ 3 w 10"/>
                  <a:gd name="T3" fmla="*/ 31 h 37"/>
                  <a:gd name="T4" fmla="*/ 0 w 10"/>
                  <a:gd name="T5" fmla="*/ 37 h 37"/>
                  <a:gd name="T6" fmla="*/ 0 60000 65536"/>
                  <a:gd name="T7" fmla="*/ 0 60000 65536"/>
                  <a:gd name="T8" fmla="*/ 0 60000 65536"/>
                  <a:gd name="T9" fmla="*/ 0 w 10"/>
                  <a:gd name="T10" fmla="*/ 0 h 37"/>
                  <a:gd name="T11" fmla="*/ 10 w 10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" h="37">
                    <a:moveTo>
                      <a:pt x="6" y="0"/>
                    </a:moveTo>
                    <a:cubicBezTo>
                      <a:pt x="10" y="9"/>
                      <a:pt x="7" y="22"/>
                      <a:pt x="3" y="31"/>
                    </a:cubicBezTo>
                    <a:cubicBezTo>
                      <a:pt x="2" y="37"/>
                      <a:pt x="4" y="35"/>
                      <a:pt x="0" y="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313" name="Freeform 104">
                <a:extLst>
                  <a:ext uri="{FF2B5EF4-FFF2-40B4-BE49-F238E27FC236}">
                    <a16:creationId xmlns:a16="http://schemas.microsoft.com/office/drawing/2014/main" id="{D58DBE08-49E2-EE48-8816-F37B05262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548"/>
                <a:ext cx="10" cy="37"/>
              </a:xfrm>
              <a:custGeom>
                <a:avLst/>
                <a:gdLst>
                  <a:gd name="T0" fmla="*/ 6 w 10"/>
                  <a:gd name="T1" fmla="*/ 0 h 37"/>
                  <a:gd name="T2" fmla="*/ 3 w 10"/>
                  <a:gd name="T3" fmla="*/ 31 h 37"/>
                  <a:gd name="T4" fmla="*/ 0 w 10"/>
                  <a:gd name="T5" fmla="*/ 37 h 37"/>
                  <a:gd name="T6" fmla="*/ 0 60000 65536"/>
                  <a:gd name="T7" fmla="*/ 0 60000 65536"/>
                  <a:gd name="T8" fmla="*/ 0 60000 65536"/>
                  <a:gd name="T9" fmla="*/ 0 w 10"/>
                  <a:gd name="T10" fmla="*/ 0 h 37"/>
                  <a:gd name="T11" fmla="*/ 10 w 10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" h="37">
                    <a:moveTo>
                      <a:pt x="6" y="0"/>
                    </a:moveTo>
                    <a:cubicBezTo>
                      <a:pt x="10" y="9"/>
                      <a:pt x="7" y="22"/>
                      <a:pt x="3" y="31"/>
                    </a:cubicBezTo>
                    <a:cubicBezTo>
                      <a:pt x="2" y="37"/>
                      <a:pt x="4" y="35"/>
                      <a:pt x="0" y="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12303" name="Text Box 120">
            <a:extLst>
              <a:ext uri="{FF2B5EF4-FFF2-40B4-BE49-F238E27FC236}">
                <a16:creationId xmlns:a16="http://schemas.microsoft.com/office/drawing/2014/main" id="{91485B8D-27F8-AE42-AF1B-5E1F1DA32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5451475"/>
            <a:ext cx="441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fr-FR" b="1">
                <a:solidFill>
                  <a:srgbClr val="6D1E7F"/>
                </a:solidFill>
              </a:rPr>
              <a:t>Continuous stirred tank reactor </a:t>
            </a:r>
          </a:p>
        </p:txBody>
      </p:sp>
      <p:sp>
        <p:nvSpPr>
          <p:cNvPr id="12304" name="Text Box 121">
            <a:extLst>
              <a:ext uri="{FF2B5EF4-FFF2-40B4-BE49-F238E27FC236}">
                <a16:creationId xmlns:a16="http://schemas.microsoft.com/office/drawing/2014/main" id="{16DBD89B-4F40-ED45-9270-0D5904D8E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5451475"/>
            <a:ext cx="2509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b="1">
                <a:solidFill>
                  <a:srgbClr val="6D1E7F"/>
                </a:solidFill>
              </a:rPr>
              <a:t>Plug flow reactor 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6B0CDE5F-4C5C-3444-BAD8-C1E57E06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415256"/>
            <a:ext cx="39973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tabLst>
                <a:tab pos="762000" algn="l"/>
              </a:tabLst>
            </a:pPr>
            <a:r>
              <a:rPr lang="fr-FR" altLang="fr-FR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122	Réacteurs continus  </a:t>
            </a:r>
            <a:r>
              <a:rPr lang="fr-FR" altLang="fr-FR" sz="32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     </a:t>
            </a: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D6BC4E5D-0AB8-0541-860E-A1490099F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67230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buAutoNum type="arabicPlain" startAt="12"/>
              <a:tabLst>
                <a:tab pos="762000" algn="l"/>
              </a:tabLst>
            </a:pPr>
            <a:r>
              <a:rPr lang="fr-FR" altLang="fr-FR" sz="3200" kern="0" dirty="0"/>
              <a:t>Les différents types de 	réacteurs idéaux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73F1CA54-7167-4342-8716-B972CEF96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2890995"/>
            <a:ext cx="578167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3">
            <a:extLst>
              <a:ext uri="{FF2B5EF4-FFF2-40B4-BE49-F238E27FC236}">
                <a16:creationId xmlns:a16="http://schemas.microsoft.com/office/drawing/2014/main" id="{865DB890-FCB8-6842-AE8C-1BA1E6CA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2867183"/>
            <a:ext cx="2319337" cy="309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36600"/>
              </a:buClr>
              <a:buFont typeface="Symbol" pitchFamily="2" charset="2"/>
              <a:buChar char="·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Symbol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*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r-FR" altLang="fr-FR" sz="2400"/>
          </a:p>
        </p:txBody>
      </p:sp>
      <p:sp>
        <p:nvSpPr>
          <p:cNvPr id="13313" name="Text Box 88">
            <a:extLst>
              <a:ext uri="{FF2B5EF4-FFF2-40B4-BE49-F238E27FC236}">
                <a16:creationId xmlns:a16="http://schemas.microsoft.com/office/drawing/2014/main" id="{51947901-6D22-4E4D-8F6F-5A7BED6D1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936" y="1918335"/>
            <a:ext cx="3919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b="1" dirty="0">
                <a:solidFill>
                  <a:srgbClr val="40A3D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Cascade de réacteurs </a:t>
            </a:r>
          </a:p>
          <a:p>
            <a:r>
              <a:rPr lang="fr-FR" altLang="fr-FR" b="1" dirty="0">
                <a:solidFill>
                  <a:srgbClr val="40A3D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parfaitement agités continus </a:t>
            </a:r>
            <a:endParaRPr lang="fr-FR" altLang="fr-FR" dirty="0">
              <a:solidFill>
                <a:srgbClr val="40A3D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altLang="fr-FR" dirty="0">
              <a:solidFill>
                <a:srgbClr val="40A3D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314" name="Group 145">
            <a:extLst>
              <a:ext uri="{FF2B5EF4-FFF2-40B4-BE49-F238E27FC236}">
                <a16:creationId xmlns:a16="http://schemas.microsoft.com/office/drawing/2014/main" id="{0F07F18C-91C8-E44D-8084-ED1947D5BFF2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2306638"/>
            <a:ext cx="3271837" cy="2713037"/>
            <a:chOff x="457" y="1453"/>
            <a:chExt cx="2061" cy="1709"/>
          </a:xfrm>
        </p:grpSpPr>
        <p:sp>
          <p:nvSpPr>
            <p:cNvPr id="13315" name="Line 72">
              <a:extLst>
                <a:ext uri="{FF2B5EF4-FFF2-40B4-BE49-F238E27FC236}">
                  <a16:creationId xmlns:a16="http://schemas.microsoft.com/office/drawing/2014/main" id="{5D44B560-A659-8C4C-8D91-8FA00CB8A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1492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16" name="Arc 73">
              <a:extLst>
                <a:ext uri="{FF2B5EF4-FFF2-40B4-BE49-F238E27FC236}">
                  <a16:creationId xmlns:a16="http://schemas.microsoft.com/office/drawing/2014/main" id="{B253FDAE-303B-E144-94EE-238A3A2B6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" y="1900"/>
              <a:ext cx="364" cy="104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80" h="21600" stroke="0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80" y="929"/>
                  </a:lnTo>
                  <a:close/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17" name="Rectangle 74">
              <a:extLst>
                <a:ext uri="{FF2B5EF4-FFF2-40B4-BE49-F238E27FC236}">
                  <a16:creationId xmlns:a16="http://schemas.microsoft.com/office/drawing/2014/main" id="{012A8223-9BE0-F94B-A563-96E2E8AA3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1714"/>
              <a:ext cx="365" cy="192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3318" name="Arc 75">
              <a:extLst>
                <a:ext uri="{FF2B5EF4-FFF2-40B4-BE49-F238E27FC236}">
                  <a16:creationId xmlns:a16="http://schemas.microsoft.com/office/drawing/2014/main" id="{389F2353-6CCC-9F48-90A9-3E1C8F1D84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62" y="1547"/>
              <a:ext cx="363" cy="104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</a:path>
                <a:path w="43180" h="21600" stroke="0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  <a:lnTo>
                    <a:pt x="21580" y="0"/>
                  </a:lnTo>
                  <a:lnTo>
                    <a:pt x="431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19" name="Line 76">
              <a:extLst>
                <a:ext uri="{FF2B5EF4-FFF2-40B4-BE49-F238E27FC236}">
                  <a16:creationId xmlns:a16="http://schemas.microsoft.com/office/drawing/2014/main" id="{EC1BA75C-F974-774B-A15D-74AB5BD87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164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20" name="Line 77">
              <a:extLst>
                <a:ext uri="{FF2B5EF4-FFF2-40B4-BE49-F238E27FC236}">
                  <a16:creationId xmlns:a16="http://schemas.microsoft.com/office/drawing/2014/main" id="{9E1F6D28-3432-8745-92A9-929D2ADB8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" y="1647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21" name="Line 78">
              <a:extLst>
                <a:ext uri="{FF2B5EF4-FFF2-40B4-BE49-F238E27FC236}">
                  <a16:creationId xmlns:a16="http://schemas.microsoft.com/office/drawing/2014/main" id="{2A84A5BC-C524-2447-8E57-E95831435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1453"/>
              <a:ext cx="0" cy="436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22" name="Oval 79">
              <a:extLst>
                <a:ext uri="{FF2B5EF4-FFF2-40B4-BE49-F238E27FC236}">
                  <a16:creationId xmlns:a16="http://schemas.microsoft.com/office/drawing/2014/main" id="{A3419D62-76A5-074E-BD9B-E8B424A5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1881"/>
              <a:ext cx="75" cy="16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3323" name="Oval 80">
              <a:extLst>
                <a:ext uri="{FF2B5EF4-FFF2-40B4-BE49-F238E27FC236}">
                  <a16:creationId xmlns:a16="http://schemas.microsoft.com/office/drawing/2014/main" id="{B054D319-6B97-4D4C-A1C1-6EBE88CC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1882"/>
              <a:ext cx="75" cy="15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3324" name="Line 81">
              <a:extLst>
                <a:ext uri="{FF2B5EF4-FFF2-40B4-BE49-F238E27FC236}">
                  <a16:creationId xmlns:a16="http://schemas.microsoft.com/office/drawing/2014/main" id="{726BD882-465E-5144-BCAE-811AB53A3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" y="1492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25" name="Line 82">
              <a:extLst>
                <a:ext uri="{FF2B5EF4-FFF2-40B4-BE49-F238E27FC236}">
                  <a16:creationId xmlns:a16="http://schemas.microsoft.com/office/drawing/2014/main" id="{F4AFEF3B-68B7-B247-9D45-DD38B0FC7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" y="1489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26" name="Line 83">
              <a:extLst>
                <a:ext uri="{FF2B5EF4-FFF2-40B4-BE49-F238E27FC236}">
                  <a16:creationId xmlns:a16="http://schemas.microsoft.com/office/drawing/2014/main" id="{1BE7223A-E32B-A943-AFAC-7A4DF7C0E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002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27" name="Line 84">
              <a:extLst>
                <a:ext uri="{FF2B5EF4-FFF2-40B4-BE49-F238E27FC236}">
                  <a16:creationId xmlns:a16="http://schemas.microsoft.com/office/drawing/2014/main" id="{24D8D798-F362-4547-B539-627A6C05E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" y="2048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28" name="Line 85">
              <a:extLst>
                <a:ext uri="{FF2B5EF4-FFF2-40B4-BE49-F238E27FC236}">
                  <a16:creationId xmlns:a16="http://schemas.microsoft.com/office/drawing/2014/main" id="{91957EB5-0FC6-AF47-8D5B-E1EF878BD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2047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29" name="Text Box 86">
              <a:extLst>
                <a:ext uri="{FF2B5EF4-FFF2-40B4-BE49-F238E27FC236}">
                  <a16:creationId xmlns:a16="http://schemas.microsoft.com/office/drawing/2014/main" id="{173E77C0-3FDF-814E-9B78-150CA4AB4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" y="1489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 sz="1800"/>
                <a:t>F</a:t>
              </a:r>
              <a:r>
                <a:rPr lang="fr-FR" altLang="fr-FR" sz="1800" baseline="-25000"/>
                <a:t>o</a:t>
              </a:r>
              <a:endParaRPr lang="fr-FR" altLang="fr-FR"/>
            </a:p>
          </p:txBody>
        </p:sp>
        <p:sp>
          <p:nvSpPr>
            <p:cNvPr id="13330" name="Rectangle 87">
              <a:extLst>
                <a:ext uri="{FF2B5EF4-FFF2-40B4-BE49-F238E27FC236}">
                  <a16:creationId xmlns:a16="http://schemas.microsoft.com/office/drawing/2014/main" id="{E4E86840-CCE2-6C4F-953C-DFFED4C43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827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 sz="1800"/>
                <a:t>F</a:t>
              </a:r>
              <a:r>
                <a:rPr lang="fr-FR" altLang="fr-FR" sz="1800" baseline="-25000"/>
                <a:t>1</a:t>
              </a:r>
              <a:endParaRPr lang="fr-FR" altLang="fr-FR"/>
            </a:p>
          </p:txBody>
        </p:sp>
        <p:sp>
          <p:nvSpPr>
            <p:cNvPr id="13331" name="Arc 109">
              <a:extLst>
                <a:ext uri="{FF2B5EF4-FFF2-40B4-BE49-F238E27FC236}">
                  <a16:creationId xmlns:a16="http://schemas.microsoft.com/office/drawing/2014/main" id="{EAB14787-F7CD-194B-9066-C6A090EC4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" y="2452"/>
              <a:ext cx="364" cy="104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80" h="21600" stroke="0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80" y="9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2" name="Rectangle 110">
              <a:extLst>
                <a:ext uri="{FF2B5EF4-FFF2-40B4-BE49-F238E27FC236}">
                  <a16:creationId xmlns:a16="http://schemas.microsoft.com/office/drawing/2014/main" id="{8E7E3B04-7AA2-1542-A555-CDD583F25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66"/>
              <a:ext cx="365" cy="19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3333" name="Arc 111">
              <a:extLst>
                <a:ext uri="{FF2B5EF4-FFF2-40B4-BE49-F238E27FC236}">
                  <a16:creationId xmlns:a16="http://schemas.microsoft.com/office/drawing/2014/main" id="{097A0785-072E-E743-8E0B-6BC2A71B2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2" y="2099"/>
              <a:ext cx="363" cy="104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</a:path>
                <a:path w="43180" h="21600" stroke="0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  <a:lnTo>
                    <a:pt x="21580" y="0"/>
                  </a:lnTo>
                  <a:lnTo>
                    <a:pt x="431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4" name="Line 112">
              <a:extLst>
                <a:ext uri="{FF2B5EF4-FFF2-40B4-BE49-F238E27FC236}">
                  <a16:creationId xmlns:a16="http://schemas.microsoft.com/office/drawing/2014/main" id="{E6024683-28F6-BC41-ADDE-3F2885A71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200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Line 113">
              <a:extLst>
                <a:ext uri="{FF2B5EF4-FFF2-40B4-BE49-F238E27FC236}">
                  <a16:creationId xmlns:a16="http://schemas.microsoft.com/office/drawing/2014/main" id="{D1AFAC85-3021-514F-B369-69F4F967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2199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6" name="Line 114">
              <a:extLst>
                <a:ext uri="{FF2B5EF4-FFF2-40B4-BE49-F238E27FC236}">
                  <a16:creationId xmlns:a16="http://schemas.microsoft.com/office/drawing/2014/main" id="{4EDE6DDF-6F60-1F47-926B-887C6F33F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005"/>
              <a:ext cx="0" cy="436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7" name="Oval 115">
              <a:extLst>
                <a:ext uri="{FF2B5EF4-FFF2-40B4-BE49-F238E27FC236}">
                  <a16:creationId xmlns:a16="http://schemas.microsoft.com/office/drawing/2014/main" id="{E34F825B-EF5B-7F4A-8689-52F1D44BF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" y="2433"/>
              <a:ext cx="75" cy="16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3338" name="Oval 116">
              <a:extLst>
                <a:ext uri="{FF2B5EF4-FFF2-40B4-BE49-F238E27FC236}">
                  <a16:creationId xmlns:a16="http://schemas.microsoft.com/office/drawing/2014/main" id="{9C2F7192-5556-2E49-828E-FB00D82A3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434"/>
              <a:ext cx="75" cy="15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3339" name="Line 118">
              <a:extLst>
                <a:ext uri="{FF2B5EF4-FFF2-40B4-BE49-F238E27FC236}">
                  <a16:creationId xmlns:a16="http://schemas.microsoft.com/office/drawing/2014/main" id="{376CFACD-9C05-4741-9E58-BD354D1FE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2" y="2041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40" name="Line 119">
              <a:extLst>
                <a:ext uri="{FF2B5EF4-FFF2-40B4-BE49-F238E27FC236}">
                  <a16:creationId xmlns:a16="http://schemas.microsoft.com/office/drawing/2014/main" id="{88832B00-583C-F941-9701-47E17ED22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9" y="2554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41" name="Line 120">
              <a:extLst>
                <a:ext uri="{FF2B5EF4-FFF2-40B4-BE49-F238E27FC236}">
                  <a16:creationId xmlns:a16="http://schemas.microsoft.com/office/drawing/2014/main" id="{163038A9-C08B-2847-9C7A-1D468A41D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260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42" name="Line 121">
              <a:extLst>
                <a:ext uri="{FF2B5EF4-FFF2-40B4-BE49-F238E27FC236}">
                  <a16:creationId xmlns:a16="http://schemas.microsoft.com/office/drawing/2014/main" id="{32E9635C-EBB6-F44A-9C6F-6970113A2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2599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43" name="Rectangle 123">
              <a:extLst>
                <a:ext uri="{FF2B5EF4-FFF2-40B4-BE49-F238E27FC236}">
                  <a16:creationId xmlns:a16="http://schemas.microsoft.com/office/drawing/2014/main" id="{51A15B67-FB51-2D48-B3AD-F9139E0F6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2379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 sz="1800"/>
                <a:t>F</a:t>
              </a:r>
              <a:r>
                <a:rPr lang="fr-FR" altLang="fr-FR" sz="1800" baseline="-25000"/>
                <a:t>2</a:t>
              </a:r>
              <a:endParaRPr lang="fr-FR" altLang="fr-FR"/>
            </a:p>
          </p:txBody>
        </p:sp>
        <p:sp>
          <p:nvSpPr>
            <p:cNvPr id="13344" name="Arc 126">
              <a:extLst>
                <a:ext uri="{FF2B5EF4-FFF2-40B4-BE49-F238E27FC236}">
                  <a16:creationId xmlns:a16="http://schemas.microsoft.com/office/drawing/2014/main" id="{C8D5D1EC-7979-324B-B117-AFDE94B97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3004"/>
              <a:ext cx="364" cy="104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80" h="21600" stroke="0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80" y="929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rgbClr val="FFFFFF"/>
                </a:gs>
              </a:gsLst>
              <a:lin ang="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45" name="Rectangle 127">
              <a:extLst>
                <a:ext uri="{FF2B5EF4-FFF2-40B4-BE49-F238E27FC236}">
                  <a16:creationId xmlns:a16="http://schemas.microsoft.com/office/drawing/2014/main" id="{BC425462-55CB-2A45-93B3-AD6D32FFC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2818"/>
              <a:ext cx="365" cy="19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3346" name="Arc 128">
              <a:extLst>
                <a:ext uri="{FF2B5EF4-FFF2-40B4-BE49-F238E27FC236}">
                  <a16:creationId xmlns:a16="http://schemas.microsoft.com/office/drawing/2014/main" id="{F066BB49-D5C1-5C45-9B95-A64475F0D28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38" y="2651"/>
              <a:ext cx="363" cy="104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</a:path>
                <a:path w="43180" h="21600" stroke="0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  <a:lnTo>
                    <a:pt x="21580" y="0"/>
                  </a:lnTo>
                  <a:lnTo>
                    <a:pt x="431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47" name="Line 129">
              <a:extLst>
                <a:ext uri="{FF2B5EF4-FFF2-40B4-BE49-F238E27FC236}">
                  <a16:creationId xmlns:a16="http://schemas.microsoft.com/office/drawing/2014/main" id="{23E555C4-1A2E-714D-B493-1AB3B1DF4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" y="2752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48" name="Line 130">
              <a:extLst>
                <a:ext uri="{FF2B5EF4-FFF2-40B4-BE49-F238E27FC236}">
                  <a16:creationId xmlns:a16="http://schemas.microsoft.com/office/drawing/2014/main" id="{C2A18C64-10F6-C740-B820-70848BE45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2751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49" name="Line 131">
              <a:extLst>
                <a:ext uri="{FF2B5EF4-FFF2-40B4-BE49-F238E27FC236}">
                  <a16:creationId xmlns:a16="http://schemas.microsoft.com/office/drawing/2014/main" id="{965C0588-A5DD-FA44-B970-3B0F06471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" y="2557"/>
              <a:ext cx="0" cy="436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50" name="Oval 132">
              <a:extLst>
                <a:ext uri="{FF2B5EF4-FFF2-40B4-BE49-F238E27FC236}">
                  <a16:creationId xmlns:a16="http://schemas.microsoft.com/office/drawing/2014/main" id="{9BC88F99-B1CF-CB4B-B1A6-D553912B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2985"/>
              <a:ext cx="75" cy="16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3351" name="Oval 133">
              <a:extLst>
                <a:ext uri="{FF2B5EF4-FFF2-40B4-BE49-F238E27FC236}">
                  <a16:creationId xmlns:a16="http://schemas.microsoft.com/office/drawing/2014/main" id="{E4544B8A-0EA7-3241-BD47-E330407B0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986"/>
              <a:ext cx="75" cy="15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3352" name="Line 135">
              <a:extLst>
                <a:ext uri="{FF2B5EF4-FFF2-40B4-BE49-F238E27FC236}">
                  <a16:creationId xmlns:a16="http://schemas.microsoft.com/office/drawing/2014/main" id="{C411C19D-82E4-3343-9545-3CA624928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8" y="2593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53" name="Line 136">
              <a:extLst>
                <a:ext uri="{FF2B5EF4-FFF2-40B4-BE49-F238E27FC236}">
                  <a16:creationId xmlns:a16="http://schemas.microsoft.com/office/drawing/2014/main" id="{0DF35CD7-D444-E049-8BEC-12BFECE23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3106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54" name="Line 137">
              <a:extLst>
                <a:ext uri="{FF2B5EF4-FFF2-40B4-BE49-F238E27FC236}">
                  <a16:creationId xmlns:a16="http://schemas.microsoft.com/office/drawing/2014/main" id="{F328FFA7-D782-6C43-B0A0-D58BD72DF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3152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55" name="Line 138">
              <a:extLst>
                <a:ext uri="{FF2B5EF4-FFF2-40B4-BE49-F238E27FC236}">
                  <a16:creationId xmlns:a16="http://schemas.microsoft.com/office/drawing/2014/main" id="{942AD2F6-A6FF-CB48-849C-020FF1B86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" y="3151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56" name="Rectangle 140">
              <a:extLst>
                <a:ext uri="{FF2B5EF4-FFF2-40B4-BE49-F238E27FC236}">
                  <a16:creationId xmlns:a16="http://schemas.microsoft.com/office/drawing/2014/main" id="{B5984404-3B2E-DE48-8655-AB312102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931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 sz="1800"/>
                <a:t>F</a:t>
              </a:r>
              <a:r>
                <a:rPr lang="fr-FR" altLang="fr-FR" sz="1800" baseline="-25000"/>
                <a:t>n</a:t>
              </a:r>
              <a:endParaRPr lang="fr-FR" altLang="fr-FR"/>
            </a:p>
          </p:txBody>
        </p:sp>
        <p:sp>
          <p:nvSpPr>
            <p:cNvPr id="13357" name="Line 142">
              <a:extLst>
                <a:ext uri="{FF2B5EF4-FFF2-40B4-BE49-F238E27FC236}">
                  <a16:creationId xmlns:a16="http://schemas.microsoft.com/office/drawing/2014/main" id="{27A5CEF3-4F9D-DA4E-A836-93A5986F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2599"/>
              <a:ext cx="3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0" name="Rectangle 2">
            <a:extLst>
              <a:ext uri="{FF2B5EF4-FFF2-40B4-BE49-F238E27FC236}">
                <a16:creationId xmlns:a16="http://schemas.microsoft.com/office/drawing/2014/main" id="{D9A9DF56-6D64-294D-9513-E67C887A6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67230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buAutoNum type="arabicPlain" startAt="12"/>
              <a:tabLst>
                <a:tab pos="762000" algn="l"/>
              </a:tabLst>
            </a:pPr>
            <a:r>
              <a:rPr lang="fr-FR" altLang="fr-FR" sz="3200" kern="0" dirty="0"/>
              <a:t>Les différents types de 	réacteurs idéaux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97CAD3F4-5A75-3B47-B9B7-7DAE68C65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06888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graphicFrame>
        <p:nvGraphicFramePr>
          <p:cNvPr id="14339" name="Object 28">
            <a:extLst>
              <a:ext uri="{FF2B5EF4-FFF2-40B4-BE49-F238E27FC236}">
                <a16:creationId xmlns:a16="http://schemas.microsoft.com/office/drawing/2014/main" id="{CC38FFA2-1BB3-BA4F-A1BD-7847CD649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04029"/>
              </p:ext>
            </p:extLst>
          </p:nvPr>
        </p:nvGraphicFramePr>
        <p:xfrm>
          <a:off x="1479550" y="2792875"/>
          <a:ext cx="14097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Équation" r:id="rId3" imgW="32473900" imgH="16675100" progId="Equation.3">
                  <p:embed/>
                </p:oleObj>
              </mc:Choice>
              <mc:Fallback>
                <p:oleObj name="Équation" r:id="rId3" imgW="32473900" imgH="16675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792875"/>
                        <a:ext cx="14097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29">
            <a:extLst>
              <a:ext uri="{FF2B5EF4-FFF2-40B4-BE49-F238E27FC236}">
                <a16:creationId xmlns:a16="http://schemas.microsoft.com/office/drawing/2014/main" id="{A710A71C-F24C-2045-97B1-010E83F92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3626313"/>
            <a:ext cx="87956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Cette expression n </a:t>
            </a:r>
            <a:r>
              <a:rPr lang="ja-JP" altLang="fr-FR" b="1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 valable </a:t>
            </a:r>
            <a:r>
              <a:rPr lang="fr-FR" altLang="ja-JP" b="1" dirty="0" err="1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</a:t>
            </a:r>
            <a:r>
              <a:rPr lang="ja-JP" altLang="fr-FR" b="1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réacteur fermé et sous </a:t>
            </a:r>
          </a:p>
          <a:p>
            <a:pPr algn="l"/>
            <a:r>
              <a:rPr lang="fr-FR" altLang="fr-FR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certaines conditions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2EA59E79-1FD2-2443-AFB9-C68ECE0FBE0E}"/>
              </a:ext>
            </a:extLst>
          </p:cNvPr>
          <p:cNvGrpSpPr>
            <a:grpSpLocks/>
          </p:cNvGrpSpPr>
          <p:nvPr/>
        </p:nvGrpSpPr>
        <p:grpSpPr bwMode="auto">
          <a:xfrm>
            <a:off x="1017588" y="4472450"/>
            <a:ext cx="7329487" cy="722313"/>
            <a:chOff x="641" y="3384"/>
            <a:chExt cx="4617" cy="455"/>
          </a:xfrm>
        </p:grpSpPr>
        <p:graphicFrame>
          <p:nvGraphicFramePr>
            <p:cNvPr id="14342" name="Object 30">
              <a:extLst>
                <a:ext uri="{FF2B5EF4-FFF2-40B4-BE49-F238E27FC236}">
                  <a16:creationId xmlns:a16="http://schemas.microsoft.com/office/drawing/2014/main" id="{582C5ACB-6778-C147-965F-F9FF6C5F7B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0" y="3384"/>
            <a:ext cx="768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3" name="Équation" r:id="rId5" imgW="28092400" imgH="16675100" progId="Equation.3">
                    <p:embed/>
                  </p:oleObj>
                </mc:Choice>
                <mc:Fallback>
                  <p:oleObj name="Équation" r:id="rId5" imgW="28092400" imgH="166751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3384"/>
                          <a:ext cx="768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3" name="Text Box 31">
              <a:extLst>
                <a:ext uri="{FF2B5EF4-FFF2-40B4-BE49-F238E27FC236}">
                  <a16:creationId xmlns:a16="http://schemas.microsoft.com/office/drawing/2014/main" id="{2B833B2C-1C6B-5E4F-891F-723BB716E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" y="3451"/>
              <a:ext cx="36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En réacteur ouvert et en régime permanent: </a:t>
              </a:r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F3917A5C-5F41-2942-B60B-4A9A9066A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buAutoNum type="arabicPlain" startAt="13"/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Rappels de cinétique chimique. </a:t>
            </a:r>
          </a:p>
          <a:p>
            <a:pPr algn="l"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Mesure de la progression de la réaction</a:t>
            </a:r>
            <a:r>
              <a:rPr lang="fr-FR" altLang="fr-FR" sz="3200" kern="0" dirty="0">
                <a:ea typeface="ＭＳ Ｐゴシック" panose="020B0600070205080204" pitchFamily="34" charset="-128"/>
              </a:rPr>
              <a:t>   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523E42D-F210-534A-83FA-D470AB07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415256"/>
            <a:ext cx="604315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tabLst>
                <a:tab pos="762000" algn="l"/>
              </a:tabLst>
            </a:pPr>
            <a:r>
              <a:rPr lang="fr-FR" altLang="fr-FR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131	</a:t>
            </a: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 vitesse de la réaction en réacteur fermé </a:t>
            </a:r>
            <a:endParaRPr lang="fr-FR" altLang="fr-FR" sz="3200" kern="0" dirty="0">
              <a:solidFill>
                <a:srgbClr val="40A3D1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D6D97C4B-4C23-9146-9060-379BCB3DC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06888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15363" name="Text Box 8">
            <a:extLst>
              <a:ext uri="{FF2B5EF4-FFF2-40B4-BE49-F238E27FC236}">
                <a16:creationId xmlns:a16="http://schemas.microsoft.com/office/drawing/2014/main" id="{3120C825-BE32-BB4D-849F-06E37EC4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4482181"/>
            <a:ext cx="256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Elle s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exprime en: </a:t>
            </a: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4" name="Text Box 9">
            <a:extLst>
              <a:ext uri="{FF2B5EF4-FFF2-40B4-BE49-F238E27FC236}">
                <a16:creationId xmlns:a16="http://schemas.microsoft.com/office/drawing/2014/main" id="{A8B38475-D5F8-2241-9995-A46F597B8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383506"/>
            <a:ext cx="8529130" cy="1938992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Définition </a:t>
            </a: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La vitesse d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une réaction est la quantité de matière </a:t>
            </a:r>
          </a:p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transformée par unité de temps et par unité d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une </a:t>
            </a:r>
            <a:r>
              <a:rPr lang="fr-FR" altLang="ja-JP" dirty="0" err="1">
                <a:latin typeface="Calibri" panose="020F0502020204030204" pitchFamily="34" charset="0"/>
                <a:cs typeface="Calibri" panose="020F0502020204030204" pitchFamily="34" charset="0"/>
              </a:rPr>
              <a:t>extensité</a:t>
            </a:r>
            <a:endParaRPr lang="fr-FR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(volume du réacteur, masse ou surface d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un catalyseur…). </a:t>
            </a:r>
          </a:p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C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est donc un débit spécifique de transformation chimique. </a:t>
            </a: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5" name="Text Box 10">
            <a:extLst>
              <a:ext uri="{FF2B5EF4-FFF2-40B4-BE49-F238E27FC236}">
                <a16:creationId xmlns:a16="http://schemas.microsoft.com/office/drawing/2014/main" id="{9CBEF473-7C6E-5B48-AEBD-74BADCC1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4909219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mol.s</a:t>
            </a:r>
            <a:r>
              <a:rPr lang="fr-FR" altLang="fr-F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.(unité de volume du réacteur)</a:t>
            </a:r>
            <a:r>
              <a:rPr lang="fr-FR" altLang="fr-F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mol.s</a:t>
            </a:r>
            <a:r>
              <a:rPr lang="fr-FR" altLang="fr-F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.(unité de masse du catalyseur)</a:t>
            </a:r>
            <a:r>
              <a:rPr lang="fr-FR" altLang="fr-F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r>
              <a:rPr lang="fr-FR" altLang="fr-F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8204AE-E298-3E48-A4A3-B784CB0F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buAutoNum type="arabicPlain" startAt="13"/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Rappels de cinétique chimique. </a:t>
            </a:r>
          </a:p>
          <a:p>
            <a:pPr algn="l"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Mesure de la progression de la réaction</a:t>
            </a:r>
            <a:r>
              <a:rPr lang="fr-FR" altLang="fr-FR" sz="3200" kern="0" dirty="0">
                <a:ea typeface="ＭＳ Ｐゴシック" panose="020B0600070205080204" pitchFamily="34" charset="-128"/>
              </a:rPr>
              <a:t>   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91C85B-5EC6-2F40-95EF-3AC767D58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415256"/>
            <a:ext cx="604315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tabLst>
                <a:tab pos="762000" algn="l"/>
              </a:tabLst>
            </a:pPr>
            <a:r>
              <a:rPr lang="fr-FR" altLang="fr-FR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132	</a:t>
            </a: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 définition de la vitesse d’une réaction </a:t>
            </a:r>
            <a:endParaRPr lang="fr-FR" altLang="fr-FR" sz="3200" kern="0" dirty="0">
              <a:solidFill>
                <a:srgbClr val="40A3D1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1DB7D2B6-C4EA-0142-84D2-1FB1DBA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06888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16387" name="Text Box 7">
            <a:extLst>
              <a:ext uri="{FF2B5EF4-FFF2-40B4-BE49-F238E27FC236}">
                <a16:creationId xmlns:a16="http://schemas.microsoft.com/office/drawing/2014/main" id="{361F2D5E-515C-B644-A182-C98726B15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2367183"/>
            <a:ext cx="6972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plus souvent,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la loi de vitesse se met sous la forme: </a:t>
            </a:r>
          </a:p>
        </p:txBody>
      </p:sp>
      <p:graphicFrame>
        <p:nvGraphicFramePr>
          <p:cNvPr id="16388" name="Object 8">
            <a:extLst>
              <a:ext uri="{FF2B5EF4-FFF2-40B4-BE49-F238E27FC236}">
                <a16:creationId xmlns:a16="http://schemas.microsoft.com/office/drawing/2014/main" id="{58161369-1A87-264A-BB27-8B8B7651D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787284"/>
              </p:ext>
            </p:extLst>
          </p:nvPr>
        </p:nvGraphicFramePr>
        <p:xfrm>
          <a:off x="3217863" y="2773326"/>
          <a:ext cx="2603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Équation" r:id="rId3" imgW="59982100" imgH="12877800" progId="Equation.3">
                  <p:embed/>
                </p:oleObj>
              </mc:Choice>
              <mc:Fallback>
                <p:oleObj name="Équation" r:id="rId3" imgW="59982100" imgH="128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2773326"/>
                        <a:ext cx="2603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F402C796-F6F8-F744-83C4-D36E1BFD177A}"/>
              </a:ext>
            </a:extLst>
          </p:cNvPr>
          <p:cNvGrpSpPr>
            <a:grpSpLocks/>
          </p:cNvGrpSpPr>
          <p:nvPr/>
        </p:nvGrpSpPr>
        <p:grpSpPr bwMode="auto">
          <a:xfrm>
            <a:off x="795338" y="3452355"/>
            <a:ext cx="6280150" cy="2530475"/>
            <a:chOff x="501" y="2184"/>
            <a:chExt cx="3956" cy="1594"/>
          </a:xfrm>
        </p:grpSpPr>
        <p:sp>
          <p:nvSpPr>
            <p:cNvPr id="16390" name="Text Box 9">
              <a:extLst>
                <a:ext uri="{FF2B5EF4-FFF2-40B4-BE49-F238E27FC236}">
                  <a16:creationId xmlns:a16="http://schemas.microsoft.com/office/drawing/2014/main" id="{2DE422D1-A0BE-0244-B72E-21EAA5884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2184"/>
              <a:ext cx="395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7432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32004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657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41148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>
                <a:buFontTx/>
                <a:buChar char="•"/>
              </a:pP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altLang="fr-FR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fr-FR" altLang="fr-FR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Ai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: 	Concentration (ou pression partielle) en réactif A</a:t>
              </a:r>
              <a:r>
                <a:rPr lang="fr-FR" altLang="fr-FR" sz="20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algn="l">
                <a:buFontTx/>
                <a:buChar char="•"/>
              </a:pP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n</a:t>
              </a:r>
              <a:r>
                <a:rPr lang="fr-FR" altLang="fr-FR" sz="20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: 	Ordre partiel par rapport à la substance A</a:t>
              </a:r>
              <a:r>
                <a:rPr lang="fr-FR" altLang="fr-FR" sz="20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algn="l">
                <a:buFontTx/>
                <a:buChar char="•"/>
              </a:pP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k: 	Constante de vitesse de la réaction </a:t>
              </a:r>
            </a:p>
            <a:p>
              <a:pPr lvl="4" algn="l"/>
              <a:endParaRPr lang="fr-FR" altLang="fr-F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lvl="4" algn="l"/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(d </a:t>
              </a:r>
              <a:r>
                <a:rPr lang="ja-JP" altLang="fr-FR" sz="200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lang="fr-FR" altLang="ja-JP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après la loi d</a:t>
              </a:r>
              <a:r>
                <a:rPr lang="ja-JP" altLang="fr-FR" sz="200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lang="fr-FR" altLang="ja-JP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Arrhénius</a:t>
              </a:r>
              <a:r>
                <a:rPr lang="fr-FR" altLang="ja-JP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) k: 	</a:t>
              </a:r>
            </a:p>
            <a:p>
              <a:pPr algn="l">
                <a:buFontTx/>
                <a:buChar char="•"/>
              </a:pPr>
              <a:r>
                <a:rPr lang="fr-FR" altLang="fr-FR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: 	Température absolue (K)  </a:t>
              </a:r>
            </a:p>
            <a:p>
              <a:pPr algn="l">
                <a:buFontTx/>
                <a:buChar char="•"/>
              </a:pP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E: 	Energie d</a:t>
              </a:r>
              <a:r>
                <a:rPr lang="ja-JP" altLang="fr-FR" sz="200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lang="fr-FR" altLang="ja-JP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activation (J.mol</a:t>
              </a:r>
              <a:r>
                <a:rPr lang="fr-FR" altLang="ja-JP" sz="2000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-1</a:t>
              </a:r>
              <a:r>
                <a:rPr lang="fr-FR" altLang="ja-JP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)  </a:t>
              </a:r>
            </a:p>
            <a:p>
              <a:pPr algn="l">
                <a:buFontTx/>
                <a:buChar char="•"/>
              </a:pP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k</a:t>
              </a:r>
              <a:r>
                <a:rPr lang="fr-FR" altLang="fr-FR" sz="20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: 	Facteur de fréquence (pré-exponentiel)  </a:t>
              </a:r>
            </a:p>
          </p:txBody>
        </p:sp>
        <p:graphicFrame>
          <p:nvGraphicFramePr>
            <p:cNvPr id="16391" name="Object 10">
              <a:extLst>
                <a:ext uri="{FF2B5EF4-FFF2-40B4-BE49-F238E27FC236}">
                  <a16:creationId xmlns:a16="http://schemas.microsoft.com/office/drawing/2014/main" id="{3A52FAB2-07DB-E34B-B06A-3F136FBD02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5093309"/>
                </p:ext>
              </p:extLst>
            </p:nvPr>
          </p:nvGraphicFramePr>
          <p:xfrm>
            <a:off x="971" y="2798"/>
            <a:ext cx="976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1" name="Équation" r:id="rId5" imgW="35699700" imgH="15506700" progId="Equation.3">
                    <p:embed/>
                  </p:oleObj>
                </mc:Choice>
                <mc:Fallback>
                  <p:oleObj name="Équation" r:id="rId5" imgW="35699700" imgH="15506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2798"/>
                          <a:ext cx="976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6C54D8EF-421B-0B4F-8996-5A673F0CC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buAutoNum type="arabicPlain" startAt="13"/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Rappels de cinétique chimique. </a:t>
            </a:r>
          </a:p>
          <a:p>
            <a:pPr algn="l"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Mesure de la progression de la réaction</a:t>
            </a:r>
            <a:r>
              <a:rPr lang="fr-FR" altLang="fr-FR" sz="3200" kern="0" dirty="0">
                <a:ea typeface="ＭＳ Ｐゴシック" panose="020B0600070205080204" pitchFamily="34" charset="-128"/>
              </a:rPr>
              <a:t>   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08AB57C-F545-B64E-B5F6-BCE987D73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295389"/>
            <a:ext cx="67325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buAutoNum type="arabicPlain" startAt="133"/>
              <a:tabLst>
                <a:tab pos="762000" algn="l"/>
              </a:tabLst>
            </a:pP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Expression de la vitesse d’une réaction </a:t>
            </a:r>
          </a:p>
          <a:p>
            <a:pPr algn="l">
              <a:tabLst>
                <a:tab pos="762000" algn="l"/>
              </a:tabLst>
            </a:pPr>
            <a:endParaRPr lang="fr-FR" altLang="fr-FR" sz="2000" kern="0" dirty="0">
              <a:solidFill>
                <a:srgbClr val="969696"/>
              </a:solidFill>
              <a:ea typeface="ＭＳ Ｐゴシック" panose="020B0600070205080204" pitchFamily="34" charset="-128"/>
            </a:endParaRPr>
          </a:p>
          <a:p>
            <a:pPr algn="l">
              <a:tabLst>
                <a:tab pos="762000" algn="l"/>
              </a:tabLst>
            </a:pPr>
            <a:r>
              <a:rPr lang="fr-FR" altLang="fr-FR" sz="2000" kern="0" dirty="0">
                <a:solidFill>
                  <a:srgbClr val="969696"/>
                </a:solidFill>
                <a:ea typeface="ＭＳ Ｐゴシック" panose="020B0600070205080204" pitchFamily="34" charset="-128"/>
              </a:rPr>
              <a:t>		1331 Réaction irréversible </a:t>
            </a:r>
            <a:endParaRPr lang="fr-FR" altLang="fr-FR" sz="3200" kern="0" dirty="0">
              <a:solidFill>
                <a:srgbClr val="40A3D1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C4317DB9-CF3C-564B-A20A-329A318B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3720" y="1549143"/>
            <a:ext cx="52531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Directeur de Chimie Shanghai </a:t>
            </a:r>
          </a:p>
        </p:txBody>
      </p:sp>
      <p:sp>
        <p:nvSpPr>
          <p:cNvPr id="3076" name="ZoneTexte 1">
            <a:extLst>
              <a:ext uri="{FF2B5EF4-FFF2-40B4-BE49-F238E27FC236}">
                <a16:creationId xmlns:a16="http://schemas.microsoft.com/office/drawing/2014/main" id="{0D3A45D5-5892-E64B-A000-E7EAC8C1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11613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1F2B869-5449-A741-BDB7-BF5DA1F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5" y="415062"/>
            <a:ext cx="34401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Jacques Mercadier </a:t>
            </a:r>
          </a:p>
        </p:txBody>
      </p:sp>
      <p:pic>
        <p:nvPicPr>
          <p:cNvPr id="9" name="Image 1">
            <a:extLst>
              <a:ext uri="{FF2B5EF4-FFF2-40B4-BE49-F238E27FC236}">
                <a16:creationId xmlns:a16="http://schemas.microsoft.com/office/drawing/2014/main" id="{6163C4BE-F1EC-EE4D-99BD-5FDE73C0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2096769"/>
            <a:ext cx="1150141" cy="74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http://www.ecustmba.org/ciaer2008/image/logo_ecust.gif">
            <a:extLst>
              <a:ext uri="{FF2B5EF4-FFF2-40B4-BE49-F238E27FC236}">
                <a16:creationId xmlns:a16="http://schemas.microsoft.com/office/drawing/2014/main" id="{87B70165-240F-C245-8D76-9D23246B4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2147411"/>
            <a:ext cx="687383" cy="68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85DF702D-1F66-0D40-8CE4-06E513AD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23" y="3164583"/>
            <a:ext cx="73669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Vice Président de la Fédération Gay-Lussac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6EF8365-451A-AF49-84A8-7136FA87F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943" y="4525210"/>
            <a:ext cx="45813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Professeur à l’ENSGTI-Pau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6DF3387-AE20-DC41-9FB1-374CDCB3B5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3480" y="5054945"/>
            <a:ext cx="1747520" cy="544260"/>
          </a:xfrm>
          <a:prstGeom prst="rect">
            <a:avLst/>
          </a:prstGeom>
        </p:spPr>
      </p:pic>
      <p:pic>
        <p:nvPicPr>
          <p:cNvPr id="15" name="Image 1">
            <a:extLst>
              <a:ext uri="{FF2B5EF4-FFF2-40B4-BE49-F238E27FC236}">
                <a16:creationId xmlns:a16="http://schemas.microsoft.com/office/drawing/2014/main" id="{2E92E2E9-3F4E-604A-B54C-62BBF0FA8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10" y="4974365"/>
            <a:ext cx="1358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3">
            <a:extLst>
              <a:ext uri="{FF2B5EF4-FFF2-40B4-BE49-F238E27FC236}">
                <a16:creationId xmlns:a16="http://schemas.microsoft.com/office/drawing/2014/main" id="{4953EFA3-F71B-6145-AAED-84CCB142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3697463"/>
            <a:ext cx="2217824" cy="86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2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74F7168-EFF9-774A-B872-1FFF59B183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" y="977900"/>
            <a:ext cx="7772400" cy="1143000"/>
          </a:xfrm>
        </p:spPr>
        <p:txBody>
          <a:bodyPr/>
          <a:lstStyle/>
          <a:p>
            <a:pPr marL="1333500" indent="-1333500" algn="l">
              <a:lnSpc>
                <a:spcPct val="120000"/>
              </a:lnSpc>
              <a:tabLst>
                <a:tab pos="762000" algn="l"/>
              </a:tabLst>
            </a:pPr>
            <a:br>
              <a:rPr lang="fr-FR" altLang="fr-FR" sz="3200" dirty="0">
                <a:ea typeface="ＭＳ Ｐゴシック" panose="020B0600070205080204" pitchFamily="34" charset="-128"/>
              </a:rPr>
            </a:br>
            <a:br>
              <a:rPr lang="fr-FR" altLang="fr-FR" sz="2400" dirty="0">
                <a:solidFill>
                  <a:srgbClr val="0099FF"/>
                </a:solidFill>
                <a:ea typeface="ＭＳ Ｐゴシック" panose="020B0600070205080204" pitchFamily="34" charset="-128"/>
              </a:rPr>
            </a:br>
            <a:r>
              <a:rPr lang="fr-FR" altLang="fr-FR" sz="2400" dirty="0">
                <a:solidFill>
                  <a:srgbClr val="0099FF"/>
                </a:solidFill>
                <a:ea typeface="ＭＳ Ｐゴシック" panose="020B0600070205080204" pitchFamily="34" charset="-128"/>
              </a:rPr>
              <a:t>		</a:t>
            </a:r>
            <a:r>
              <a:rPr lang="fr-FR" altLang="fr-FR" sz="20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1332 Réaction équilibrée </a:t>
            </a:r>
            <a:r>
              <a:rPr lang="fr-FR" altLang="fr-FR" sz="2400" dirty="0">
                <a:solidFill>
                  <a:srgbClr val="0099FF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sz="3200" dirty="0">
                <a:ea typeface="ＭＳ Ｐゴシック" panose="020B0600070205080204" pitchFamily="34" charset="-128"/>
              </a:rPr>
              <a:t>   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4713105E-D044-B84C-92CA-D5A1E9D9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06888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0640BDB0-7C9D-5040-8086-D038ED98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2693988"/>
            <a:ext cx="572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/>
              <a:t>Pour une réaction de type: A  +  B 		C</a:t>
            </a:r>
          </a:p>
        </p:txBody>
      </p:sp>
      <p:graphicFrame>
        <p:nvGraphicFramePr>
          <p:cNvPr id="17412" name="Object 5">
            <a:extLst>
              <a:ext uri="{FF2B5EF4-FFF2-40B4-BE49-F238E27FC236}">
                <a16:creationId xmlns:a16="http://schemas.microsoft.com/office/drawing/2014/main" id="{251C8F72-9DEE-CE4A-8C50-F3680184A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3543300"/>
          <a:ext cx="4051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Équation" r:id="rId3" imgW="93332300" imgH="10236200" progId="Equation.3">
                  <p:embed/>
                </p:oleObj>
              </mc:Choice>
              <mc:Fallback>
                <p:oleObj name="Équation" r:id="rId3" imgW="93332300" imgH="1023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543300"/>
                        <a:ext cx="4051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Line 10">
            <a:extLst>
              <a:ext uri="{FF2B5EF4-FFF2-40B4-BE49-F238E27FC236}">
                <a16:creationId xmlns:a16="http://schemas.microsoft.com/office/drawing/2014/main" id="{3CB55018-CAA6-2D48-8BE9-792736350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8" y="2886075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414" name="Line 11">
            <a:extLst>
              <a:ext uri="{FF2B5EF4-FFF2-40B4-BE49-F238E27FC236}">
                <a16:creationId xmlns:a16="http://schemas.microsoft.com/office/drawing/2014/main" id="{411CD428-627A-4E46-9B12-5B37B6497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8388" y="2986088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415" name="Text Box 12">
            <a:extLst>
              <a:ext uri="{FF2B5EF4-FFF2-40B4-BE49-F238E27FC236}">
                <a16:creationId xmlns:a16="http://schemas.microsoft.com/office/drawing/2014/main" id="{1267801D-0293-0341-A53E-DD1C5152E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2498725"/>
            <a:ext cx="39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1800"/>
              <a:t>r</a:t>
            </a:r>
            <a:r>
              <a:rPr lang="fr-FR" altLang="fr-FR" sz="1800" baseline="-25000"/>
              <a:t>1</a:t>
            </a:r>
            <a:r>
              <a:rPr lang="fr-FR" altLang="fr-FR" sz="1800"/>
              <a:t> </a:t>
            </a:r>
          </a:p>
        </p:txBody>
      </p:sp>
      <p:sp>
        <p:nvSpPr>
          <p:cNvPr id="17416" name="Text Box 13">
            <a:extLst>
              <a:ext uri="{FF2B5EF4-FFF2-40B4-BE49-F238E27FC236}">
                <a16:creationId xmlns:a16="http://schemas.microsoft.com/office/drawing/2014/main" id="{45043B39-7B26-7047-A02A-69026F399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2917825"/>
            <a:ext cx="39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1800"/>
              <a:t>r</a:t>
            </a:r>
            <a:r>
              <a:rPr lang="fr-FR" altLang="fr-FR" sz="1800" baseline="-25000"/>
              <a:t>2</a:t>
            </a:r>
            <a:r>
              <a:rPr lang="fr-FR" altLang="fr-FR" sz="1800"/>
              <a:t> </a:t>
            </a:r>
          </a:p>
        </p:txBody>
      </p:sp>
      <p:sp>
        <p:nvSpPr>
          <p:cNvPr id="17417" name="Text Box 14">
            <a:extLst>
              <a:ext uri="{FF2B5EF4-FFF2-40B4-BE49-F238E27FC236}">
                <a16:creationId xmlns:a16="http://schemas.microsoft.com/office/drawing/2014/main" id="{97D40CD5-EEF7-754D-B779-E5F16197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560888"/>
            <a:ext cx="49085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/>
              <a:t>Avec à l </a:t>
            </a:r>
            <a:r>
              <a:rPr lang="ja-JP" altLang="fr-FR"/>
              <a:t>’</a:t>
            </a:r>
            <a:r>
              <a:rPr lang="fr-FR" altLang="ja-JP"/>
              <a:t>équilibre thermodynamique: </a:t>
            </a:r>
          </a:p>
          <a:p>
            <a:pPr algn="l"/>
            <a:endParaRPr lang="fr-FR" altLang="fr-FR" sz="800"/>
          </a:p>
          <a:p>
            <a:pPr algn="l"/>
            <a:r>
              <a:rPr lang="fr-FR" altLang="fr-FR"/>
              <a:t>			r  =  0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7BCE8B9-605C-774B-9046-C47304F8D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buAutoNum type="arabicPlain" startAt="13"/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Rappels de cinétique chimique. </a:t>
            </a:r>
          </a:p>
          <a:p>
            <a:pPr algn="l"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Mesure de la progression de la réaction</a:t>
            </a:r>
            <a:r>
              <a:rPr lang="fr-FR" altLang="fr-FR" sz="3200" kern="0" dirty="0">
                <a:ea typeface="ＭＳ Ｐゴシック" panose="020B0600070205080204" pitchFamily="34" charset="-128"/>
              </a:rP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3436A90A-C3D0-A145-9D52-4A799408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06888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18435" name="Text Box 7">
            <a:extLst>
              <a:ext uri="{FF2B5EF4-FFF2-40B4-BE49-F238E27FC236}">
                <a16:creationId xmlns:a16="http://schemas.microsoft.com/office/drawing/2014/main" id="{9F4F6C20-3948-A941-BB33-B6CDDF006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4570926"/>
            <a:ext cx="60838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432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004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657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1148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buFontTx/>
              <a:buChar char="•"/>
            </a:pP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altLang="fr-FR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: 	Quantité initiale de réactif A (</a:t>
            </a:r>
            <a:r>
              <a:rPr lang="fr-FR" alt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= 0) </a:t>
            </a:r>
          </a:p>
          <a:p>
            <a:pPr lvl="2" algn="l"/>
            <a:r>
              <a:rPr lang="en-GB" altLang="fr-FR" sz="2000" dirty="0">
                <a:solidFill>
                  <a:srgbClr val="6D1E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number of moles of reacting component  </a:t>
            </a:r>
          </a:p>
          <a:p>
            <a:pPr algn="l">
              <a:buFontTx/>
              <a:buChar char="•"/>
            </a:pP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altLang="fr-FR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: 	Quantité de réactif A à </a:t>
            </a:r>
            <a:r>
              <a:rPr lang="fr-FR" alt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4" algn="l"/>
            <a:endParaRPr lang="fr-FR" alt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436" name="Object 9">
            <a:extLst>
              <a:ext uri="{FF2B5EF4-FFF2-40B4-BE49-F238E27FC236}">
                <a16:creationId xmlns:a16="http://schemas.microsoft.com/office/drawing/2014/main" id="{71E521E8-451E-9845-BC14-1385C7A48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79215"/>
              </p:ext>
            </p:extLst>
          </p:nvPr>
        </p:nvGraphicFramePr>
        <p:xfrm>
          <a:off x="2540000" y="2689738"/>
          <a:ext cx="4064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Équation" r:id="rId3" imgW="93624400" imgH="18427700" progId="Equation.3">
                  <p:embed/>
                </p:oleObj>
              </mc:Choice>
              <mc:Fallback>
                <p:oleObj name="Équation" r:id="rId3" imgW="93624400" imgH="18427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689738"/>
                        <a:ext cx="4064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0">
            <a:extLst>
              <a:ext uri="{FF2B5EF4-FFF2-40B4-BE49-F238E27FC236}">
                <a16:creationId xmlns:a16="http://schemas.microsoft.com/office/drawing/2014/main" id="{542A450E-E4D1-054B-B6AE-9117F47CE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3788288"/>
            <a:ext cx="5987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Soit, </a:t>
            </a:r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milieu indilatable	</a:t>
            </a:r>
            <a:r>
              <a:rPr lang="fr-FR" altLang="fr-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altLang="fr-FR" baseline="-2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</a:t>
            </a:r>
            <a:r>
              <a:rPr lang="fr-FR" altLang="fr-FR" baseline="-2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(1 - X</a:t>
            </a:r>
            <a:r>
              <a:rPr lang="fr-FR" altLang="fr-FR" baseline="-2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GB" altLang="fr-FR" b="1" dirty="0">
                <a:solidFill>
                  <a:srgbClr val="6D1E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constant density </a:t>
            </a:r>
            <a:endParaRPr lang="en-GB" altLang="fr-FR" dirty="0">
              <a:solidFill>
                <a:srgbClr val="6D1E7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38" name="Text Box 11">
            <a:extLst>
              <a:ext uri="{FF2B5EF4-FFF2-40B4-BE49-F238E27FC236}">
                <a16:creationId xmlns:a16="http://schemas.microsoft.com/office/drawing/2014/main" id="{9095C908-AC6D-514A-BACF-1B7763FF5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2267463"/>
            <a:ext cx="201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fr-FR" b="1">
                <a:solidFill>
                  <a:srgbClr val="6D1E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Reaction rate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6EEB72-9EB3-EC4F-8235-AE2BCBACD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buAutoNum type="arabicPlain" startAt="13"/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Rappels de cinétique chimique. </a:t>
            </a:r>
          </a:p>
          <a:p>
            <a:pPr algn="l"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Mesure de la progression de la réaction</a:t>
            </a:r>
            <a:r>
              <a:rPr lang="fr-FR" altLang="fr-FR" sz="3200" kern="0" dirty="0">
                <a:ea typeface="ＭＳ Ｐゴシック" panose="020B0600070205080204" pitchFamily="34" charset="-128"/>
              </a:rPr>
              <a:t>   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C17E9A7-BC48-214F-9B56-EC532B3A4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415256"/>
            <a:ext cx="657409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tabLst>
                <a:tab pos="762000" algn="l"/>
              </a:tabLst>
            </a:pPr>
            <a:r>
              <a:rPr lang="fr-FR" altLang="fr-FR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134	</a:t>
            </a: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 Notion de taux de conversion d ’un réactif A </a:t>
            </a:r>
            <a:endParaRPr lang="fr-FR" altLang="fr-FR" sz="3200" kern="0" dirty="0">
              <a:solidFill>
                <a:srgbClr val="40A3D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D982440-C271-6D4C-B692-8C8770C55B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" y="2153186"/>
            <a:ext cx="7772400" cy="323314"/>
          </a:xfrm>
        </p:spPr>
        <p:txBody>
          <a:bodyPr/>
          <a:lstStyle/>
          <a:p>
            <a:pPr marL="1330325" indent="-1330325" algn="l">
              <a:lnSpc>
                <a:spcPct val="120000"/>
              </a:lnSpc>
              <a:tabLst>
                <a:tab pos="2100263" algn="l"/>
              </a:tabLst>
            </a:pPr>
            <a:r>
              <a:rPr lang="fr-FR" altLang="fr-FR" sz="3200" dirty="0">
                <a:solidFill>
                  <a:srgbClr val="0099FF"/>
                </a:solidFill>
                <a:ea typeface="ＭＳ Ｐゴシック" panose="020B0600070205080204" pitchFamily="34" charset="-128"/>
              </a:rPr>
              <a:t>	</a:t>
            </a:r>
            <a:r>
              <a:rPr lang="fr-FR" altLang="fr-FR" sz="2400" dirty="0">
                <a:solidFill>
                  <a:srgbClr val="0099FF"/>
                </a:solidFill>
                <a:ea typeface="ＭＳ Ｐゴシック" panose="020B0600070205080204" pitchFamily="34" charset="-128"/>
              </a:rPr>
              <a:t>	</a:t>
            </a:r>
            <a:r>
              <a:rPr lang="fr-FR" altLang="fr-FR" sz="20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1341 Système fermé</a:t>
            </a:r>
            <a:r>
              <a:rPr lang="fr-FR" altLang="fr-FR" sz="2400" dirty="0">
                <a:solidFill>
                  <a:srgbClr val="0099FF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sz="3200" dirty="0">
                <a:ea typeface="ＭＳ Ｐゴシック" panose="020B0600070205080204" pitchFamily="34" charset="-128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9E1D386-D33F-AF45-9589-D7D177B7C4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" y="1333500"/>
            <a:ext cx="7772400" cy="1143000"/>
          </a:xfrm>
        </p:spPr>
        <p:txBody>
          <a:bodyPr/>
          <a:lstStyle/>
          <a:p>
            <a:pPr marL="1330325" indent="-1330325" algn="l">
              <a:lnSpc>
                <a:spcPct val="120000"/>
              </a:lnSpc>
              <a:tabLst>
                <a:tab pos="2100263" algn="l"/>
              </a:tabLst>
            </a:pPr>
            <a:br>
              <a:rPr lang="fr-FR" altLang="fr-FR" sz="3200" dirty="0">
                <a:ea typeface="ＭＳ Ｐゴシック" panose="020B0600070205080204" pitchFamily="34" charset="-128"/>
              </a:rPr>
            </a:br>
            <a:r>
              <a:rPr lang="fr-FR" altLang="fr-FR" sz="2400" dirty="0">
                <a:solidFill>
                  <a:srgbClr val="0099FF"/>
                </a:solidFill>
                <a:ea typeface="ＭＳ Ｐゴシック" panose="020B0600070205080204" pitchFamily="34" charset="-128"/>
              </a:rPr>
              <a:t>		</a:t>
            </a:r>
            <a:r>
              <a:rPr lang="fr-FR" altLang="fr-FR" sz="20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1342 Système ouvert </a:t>
            </a:r>
            <a:r>
              <a:rPr lang="fr-FR" altLang="fr-FR" sz="2400" dirty="0">
                <a:solidFill>
                  <a:srgbClr val="0099FF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sz="3200" dirty="0">
                <a:ea typeface="ＭＳ Ｐゴシック" panose="020B0600070205080204" pitchFamily="34" charset="-128"/>
              </a:rPr>
              <a:t>   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66058CC-7668-5943-BAB5-84D57A1F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06888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913D292C-A16C-7743-B50D-637C60C7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4688918"/>
            <a:ext cx="623029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buFontTx/>
              <a:buChar char="•"/>
            </a:pP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: 	débit de réactif A à l </a:t>
            </a:r>
            <a:r>
              <a:rPr lang="ja-JP" altLang="fr-FR" sz="20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entrée du réacteur (mol.s</a:t>
            </a:r>
            <a:r>
              <a:rPr lang="fr-FR" altLang="ja-JP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</a:p>
          <a:p>
            <a:pPr lvl="2" algn="l"/>
            <a:r>
              <a:rPr lang="fr-FR" altLang="fr-FR" sz="2000" dirty="0" err="1">
                <a:solidFill>
                  <a:srgbClr val="6D1E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Molar</a:t>
            </a:r>
            <a:r>
              <a:rPr lang="fr-FR" altLang="fr-FR" sz="2000" dirty="0">
                <a:solidFill>
                  <a:srgbClr val="6D1E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2000" dirty="0" err="1">
                <a:solidFill>
                  <a:srgbClr val="6D1E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</a:t>
            </a:r>
            <a:r>
              <a:rPr lang="fr-FR" altLang="fr-FR" sz="2000" dirty="0">
                <a:solidFill>
                  <a:srgbClr val="6D1E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rate of </a:t>
            </a:r>
            <a:r>
              <a:rPr lang="fr-FR" altLang="fr-FR" sz="2000" dirty="0" err="1">
                <a:solidFill>
                  <a:srgbClr val="6D1E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reactant</a:t>
            </a:r>
            <a:r>
              <a:rPr lang="fr-FR" altLang="fr-FR" sz="2000" dirty="0">
                <a:solidFill>
                  <a:srgbClr val="6D1E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>
              <a:buFontTx/>
              <a:buChar char="•"/>
            </a:pP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fr-FR" altLang="fr-F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: 	débit de réactif A à la sortie du réacteur (mol.s</a:t>
            </a:r>
            <a:r>
              <a:rPr lang="fr-FR" altLang="fr-F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graphicFrame>
        <p:nvGraphicFramePr>
          <p:cNvPr id="19460" name="Object 5">
            <a:extLst>
              <a:ext uri="{FF2B5EF4-FFF2-40B4-BE49-F238E27FC236}">
                <a16:creationId xmlns:a16="http://schemas.microsoft.com/office/drawing/2014/main" id="{7572AEF7-F766-1A42-B049-FA3EE3F1A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50611"/>
              </p:ext>
            </p:extLst>
          </p:nvPr>
        </p:nvGraphicFramePr>
        <p:xfrm>
          <a:off x="2565400" y="2807730"/>
          <a:ext cx="401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Équation" r:id="rId3" imgW="92456000" imgH="18427700" progId="Equation.3">
                  <p:embed/>
                </p:oleObj>
              </mc:Choice>
              <mc:Fallback>
                <p:oleObj name="Équation" r:id="rId3" imgW="92456000" imgH="1842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807730"/>
                        <a:ext cx="4013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>
            <a:extLst>
              <a:ext uri="{FF2B5EF4-FFF2-40B4-BE49-F238E27FC236}">
                <a16:creationId xmlns:a16="http://schemas.microsoft.com/office/drawing/2014/main" id="{D26655B9-607B-374C-ACB9-E80F1E178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3906280"/>
            <a:ext cx="5987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Soit, </a:t>
            </a:r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milieu indilatable	</a:t>
            </a:r>
            <a:r>
              <a:rPr lang="fr-FR" altLang="fr-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altLang="fr-FR" baseline="-2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</a:t>
            </a:r>
            <a:r>
              <a:rPr lang="fr-FR" altLang="fr-FR" baseline="-2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(1 - X</a:t>
            </a:r>
            <a:r>
              <a:rPr lang="fr-FR" altLang="fr-FR" baseline="-2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1AE94F5-D08B-EA45-8939-254ED3BF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buAutoNum type="arabicPlain" startAt="13"/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Rappels de cinétique chimique. </a:t>
            </a:r>
          </a:p>
          <a:p>
            <a:pPr algn="l">
              <a:tabLst>
                <a:tab pos="762000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Mesure de la progression de la réaction</a:t>
            </a:r>
            <a:r>
              <a:rPr lang="fr-FR" altLang="fr-FR" sz="3200" kern="0" dirty="0">
                <a:ea typeface="ＭＳ Ｐゴシック" panose="020B0600070205080204" pitchFamily="34" charset="-128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483F722-4991-AA42-9B49-065B4C479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06888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A2057F88-016E-FC47-AA4B-A79753ED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2" y="2086999"/>
            <a:ext cx="81462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Principales questions à se poser pour établir un bilan de </a:t>
            </a:r>
          </a:p>
          <a:p>
            <a:r>
              <a:rPr lang="fr-FR" altLang="fr-FR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matière sur le composé A en réacteur idéal </a:t>
            </a:r>
          </a:p>
          <a:p>
            <a:r>
              <a:rPr lang="fr-FR" altLang="fr-FR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altLang="fr-FR" b="1" i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hors transfert de chaleur</a:t>
            </a:r>
            <a:r>
              <a:rPr lang="fr-FR" altLang="fr-FR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0484" name="Text Box 9">
            <a:extLst>
              <a:ext uri="{FF2B5EF4-FFF2-40B4-BE49-F238E27FC236}">
                <a16:creationId xmlns:a16="http://schemas.microsoft.com/office/drawing/2014/main" id="{B1F8A838-0589-6A47-9C65-6B8DB83D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45899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Réactions </a:t>
            </a:r>
          </a:p>
        </p:txBody>
      </p:sp>
      <p:sp>
        <p:nvSpPr>
          <p:cNvPr id="20485" name="Text Box 10">
            <a:extLst>
              <a:ext uri="{FF2B5EF4-FFF2-40B4-BE49-F238E27FC236}">
                <a16:creationId xmlns:a16="http://schemas.microsoft.com/office/drawing/2014/main" id="{C5EF1452-E8CE-C446-9097-8CC0AB635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3774512"/>
            <a:ext cx="75466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42900" indent="-342900" algn="l">
              <a:buClr>
                <a:srgbClr val="40A3D1"/>
              </a:buClr>
              <a:buFont typeface="Arial" panose="020B0604020202020204" pitchFamily="34" charset="0"/>
              <a:buChar char="•"/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Réaction unique, stœchiométrie </a:t>
            </a:r>
          </a:p>
          <a:p>
            <a:pPr marL="342900" indent="-342900" algn="l">
              <a:buClr>
                <a:srgbClr val="40A3D1"/>
              </a:buClr>
              <a:buFont typeface="Arial" panose="020B0604020202020204" pitchFamily="34" charset="0"/>
              <a:buChar char="•"/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Réaction irréversible ou équilibrée </a:t>
            </a:r>
          </a:p>
          <a:p>
            <a:pPr marL="342900" indent="-342900" algn="l">
              <a:buClr>
                <a:srgbClr val="40A3D1"/>
              </a:buClr>
              <a:buFont typeface="Arial" panose="020B0604020202020204" pitchFamily="34" charset="0"/>
              <a:buChar char="•"/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Cinétique </a:t>
            </a:r>
          </a:p>
          <a:p>
            <a:pPr marL="342900" indent="-342900" algn="l">
              <a:buClr>
                <a:srgbClr val="40A3D1"/>
              </a:buClr>
              <a:buFont typeface="Arial" panose="020B0604020202020204" pitchFamily="34" charset="0"/>
              <a:buChar char="•"/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Extensité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à laquelle est rapportée la vitesse de réaction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52AF64-CE60-0145-A7F3-AAED7225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14	Examen d</a:t>
            </a:r>
            <a:r>
              <a:rPr lang="ja-JP" altLang="fr-FR" sz="3200">
                <a:ea typeface="ＭＳ Ｐゴシック" panose="020B0600070205080204" pitchFamily="34" charset="-128"/>
              </a:rPr>
              <a:t>’</a:t>
            </a:r>
            <a:r>
              <a:rPr lang="fr-FR" altLang="ja-JP" sz="3200" dirty="0">
                <a:ea typeface="ＭＳ Ｐゴシック" panose="020B0600070205080204" pitchFamily="34" charset="-128"/>
              </a:rPr>
              <a:t>une étude </a:t>
            </a:r>
          </a:p>
          <a:p>
            <a:pPr algn="l">
              <a:tabLst>
                <a:tab pos="762000" algn="l"/>
              </a:tabLst>
            </a:pPr>
            <a:r>
              <a:rPr lang="fr-FR" altLang="ja-JP" sz="3200" dirty="0">
                <a:ea typeface="ＭＳ Ｐゴシック" panose="020B0600070205080204" pitchFamily="34" charset="-128"/>
              </a:rPr>
              <a:t>		en réacteur idéal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>
            <a:extLst>
              <a:ext uri="{FF2B5EF4-FFF2-40B4-BE49-F238E27FC236}">
                <a16:creationId xmlns:a16="http://schemas.microsoft.com/office/drawing/2014/main" id="{640472F6-6BC7-1946-A595-8D686A418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06888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21506" name="Text Box 5">
            <a:extLst>
              <a:ext uri="{FF2B5EF4-FFF2-40B4-BE49-F238E27FC236}">
                <a16:creationId xmlns:a16="http://schemas.microsoft.com/office/drawing/2014/main" id="{1E9FB874-7616-184E-8B66-E3D565F65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712095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Ecoulement  </a:t>
            </a:r>
          </a:p>
        </p:txBody>
      </p:sp>
      <p:sp>
        <p:nvSpPr>
          <p:cNvPr id="21507" name="Text Box 6">
            <a:extLst>
              <a:ext uri="{FF2B5EF4-FFF2-40B4-BE49-F238E27FC236}">
                <a16:creationId xmlns:a16="http://schemas.microsoft.com/office/drawing/2014/main" id="{2D864A4F-61AF-3A46-BD30-559F139F1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2040707"/>
            <a:ext cx="64525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buClr>
                <a:srgbClr val="0099FF"/>
              </a:buClr>
              <a:buFontTx/>
              <a:buChar char="•"/>
            </a:pP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Régime permanent (pour les réacteurs ouverts)  </a:t>
            </a:r>
          </a:p>
          <a:p>
            <a:pPr algn="l">
              <a:buClr>
                <a:srgbClr val="0099FF"/>
              </a:buClr>
              <a:buFontTx/>
              <a:buChar char="•"/>
            </a:pPr>
            <a:endParaRPr lang="fr-FR" altLang="fr-FR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l">
              <a:buClr>
                <a:srgbClr val="0099FF"/>
              </a:buClr>
            </a:pP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 pas d 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’</a:t>
            </a:r>
            <a:r>
              <a:rPr lang="fr-FR" altLang="ja-JP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accumulation </a:t>
            </a:r>
            <a:endParaRPr lang="fr-FR" alt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508" name="Object 9">
            <a:extLst>
              <a:ext uri="{FF2B5EF4-FFF2-40B4-BE49-F238E27FC236}">
                <a16:creationId xmlns:a16="http://schemas.microsoft.com/office/drawing/2014/main" id="{5AEC7EC0-9E8E-D241-889B-C77999C61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184740"/>
              </p:ext>
            </p:extLst>
          </p:nvPr>
        </p:nvGraphicFramePr>
        <p:xfrm>
          <a:off x="5632450" y="2517625"/>
          <a:ext cx="11557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Équation" r:id="rId3" imgW="26619200" imgH="16675100" progId="Equation.3">
                  <p:embed/>
                </p:oleObj>
              </mc:Choice>
              <mc:Fallback>
                <p:oleObj name="Équation" r:id="rId3" imgW="26619200" imgH="16675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517625"/>
                        <a:ext cx="11557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B8ADAE2D-4DEE-054D-9CF4-7C2A417B5972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3150371"/>
            <a:ext cx="7046912" cy="2678113"/>
            <a:chOff x="731" y="2161"/>
            <a:chExt cx="4439" cy="1687"/>
          </a:xfrm>
        </p:grpSpPr>
        <p:graphicFrame>
          <p:nvGraphicFramePr>
            <p:cNvPr id="21510" name="Object 11">
              <a:extLst>
                <a:ext uri="{FF2B5EF4-FFF2-40B4-BE49-F238E27FC236}">
                  <a16:creationId xmlns:a16="http://schemas.microsoft.com/office/drawing/2014/main" id="{C9A7FB5D-EC50-EC45-9055-CB6052775F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2" y="3282"/>
            <a:ext cx="2048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1" name="Équation" r:id="rId5" imgW="74904600" imgH="16675100" progId="Equation.3">
                    <p:embed/>
                  </p:oleObj>
                </mc:Choice>
                <mc:Fallback>
                  <p:oleObj name="Équation" r:id="rId5" imgW="74904600" imgH="16675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2" y="3282"/>
                          <a:ext cx="2048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1" name="Text Box 12">
              <a:extLst>
                <a:ext uri="{FF2B5EF4-FFF2-40B4-BE49-F238E27FC236}">
                  <a16:creationId xmlns:a16="http://schemas.microsoft.com/office/drawing/2014/main" id="{2E8491B4-6C10-C84D-B6A3-E13314505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" y="2161"/>
              <a:ext cx="3697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>
                <a:buClr>
                  <a:srgbClr val="0099FF"/>
                </a:buClr>
                <a:buFontTx/>
                <a:buChar char="•"/>
              </a:pP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milieu indilatable  </a:t>
              </a:r>
            </a:p>
            <a:p>
              <a:pPr algn="l">
                <a:buClr>
                  <a:srgbClr val="0099FF"/>
                </a:buClr>
              </a:pP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 	* Réacteur continu Q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Entrée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 = Q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Sortie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 = Q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</a:p>
            <a:p>
              <a:pPr algn="l">
                <a:buClr>
                  <a:srgbClr val="0099FF"/>
                </a:buClr>
              </a:pP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		F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Ao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 = Q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E 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Ao 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= Q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o 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Ao</a:t>
              </a:r>
              <a:endParaRPr lang="fr-FR" alt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l">
                <a:buClr>
                  <a:srgbClr val="0099FF"/>
                </a:buClr>
              </a:pP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		F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 = Q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A 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= Q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o 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fr-FR" alt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l">
                <a:buClr>
                  <a:srgbClr val="0099FF"/>
                </a:buClr>
              </a:pPr>
              <a:endParaRPr lang="fr-FR" alt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l">
                <a:buClr>
                  <a:srgbClr val="0099FF"/>
                </a:buClr>
              </a:pP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	 * Réacteur fermé 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  <a:sym typeface="Symbol" pitchFamily="2" charset="2"/>
                </a:rPr>
                <a:t>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algn="l"/>
              <a:endParaRPr lang="fr-FR" alt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07FD2BD2-BDCF-944C-B20C-AA8A1E0AB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14	Examen d</a:t>
            </a:r>
            <a:r>
              <a:rPr lang="ja-JP" altLang="fr-FR" sz="3200">
                <a:ea typeface="ＭＳ Ｐゴシック" panose="020B0600070205080204" pitchFamily="34" charset="-128"/>
              </a:rPr>
              <a:t>’</a:t>
            </a:r>
            <a:r>
              <a:rPr lang="fr-FR" altLang="ja-JP" sz="3200" dirty="0">
                <a:ea typeface="ＭＳ Ｐゴシック" panose="020B0600070205080204" pitchFamily="34" charset="-128"/>
              </a:rPr>
              <a:t>une étude </a:t>
            </a:r>
          </a:p>
          <a:p>
            <a:pPr algn="l">
              <a:tabLst>
                <a:tab pos="762000" algn="l"/>
              </a:tabLst>
            </a:pPr>
            <a:r>
              <a:rPr lang="fr-FR" altLang="ja-JP" sz="3200" dirty="0">
                <a:ea typeface="ＭＳ Ｐゴシック" panose="020B0600070205080204" pitchFamily="34" charset="-128"/>
              </a:rPr>
              <a:t>		en réacteur idéal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5A4B1B2-737B-C347-9A8D-8C61DC48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06888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22530" name="Text Box 3">
            <a:extLst>
              <a:ext uri="{FF2B5EF4-FFF2-40B4-BE49-F238E27FC236}">
                <a16:creationId xmlns:a16="http://schemas.microsoft.com/office/drawing/2014/main" id="{9DF02BF1-1755-6343-8136-5E3D05E1C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992313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Ecoulement  </a:t>
            </a:r>
          </a:p>
        </p:txBody>
      </p:sp>
      <p:sp>
        <p:nvSpPr>
          <p:cNvPr id="22531" name="Text Box 9">
            <a:extLst>
              <a:ext uri="{FF2B5EF4-FFF2-40B4-BE49-F238E27FC236}">
                <a16:creationId xmlns:a16="http://schemas.microsoft.com/office/drawing/2014/main" id="{C4D2CBBC-64D2-9944-80AF-0F25A093A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2582863"/>
            <a:ext cx="8850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Le milieu est indilatable si les deux conditions suivantes sont réunies: </a:t>
            </a:r>
          </a:p>
        </p:txBody>
      </p:sp>
      <p:sp>
        <p:nvSpPr>
          <p:cNvPr id="22532" name="Text Box 10">
            <a:extLst>
              <a:ext uri="{FF2B5EF4-FFF2-40B4-BE49-F238E27FC236}">
                <a16:creationId xmlns:a16="http://schemas.microsoft.com/office/drawing/2014/main" id="{032EA95E-21A6-8A48-A4B8-DA27856D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3243263"/>
            <a:ext cx="63407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1800">
                <a:latin typeface="Calibri" panose="020F0502020204030204" pitchFamily="34" charset="0"/>
                <a:cs typeface="Calibri" panose="020F0502020204030204" pitchFamily="34" charset="0"/>
              </a:rPr>
              <a:t>1 	Les conditions physiques (T et P) n 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>
                <a:latin typeface="Calibri" panose="020F0502020204030204" pitchFamily="34" charset="0"/>
                <a:cs typeface="Calibri" panose="020F0502020204030204" pitchFamily="34" charset="0"/>
              </a:rPr>
              <a:t>évoluent pas </a:t>
            </a:r>
          </a:p>
          <a:p>
            <a:pPr algn="l"/>
            <a:r>
              <a:rPr lang="fr-FR" altLang="fr-FR" sz="1800">
                <a:latin typeface="Calibri" panose="020F0502020204030204" pitchFamily="34" charset="0"/>
                <a:cs typeface="Calibri" panose="020F0502020204030204" pitchFamily="34" charset="0"/>
              </a:rPr>
              <a:t>ou  	La réaction se déroule en phase liquide (approximation)   </a:t>
            </a:r>
          </a:p>
        </p:txBody>
      </p:sp>
      <p:sp>
        <p:nvSpPr>
          <p:cNvPr id="22533" name="Text Box 11">
            <a:extLst>
              <a:ext uri="{FF2B5EF4-FFF2-40B4-BE49-F238E27FC236}">
                <a16:creationId xmlns:a16="http://schemas.microsoft.com/office/drawing/2014/main" id="{5014958F-E572-F74C-9DE8-9CF0BD43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4313238"/>
            <a:ext cx="69621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1800">
                <a:latin typeface="Calibri" panose="020F0502020204030204" pitchFamily="34" charset="0"/>
                <a:cs typeface="Calibri" panose="020F0502020204030204" pitchFamily="34" charset="0"/>
              </a:rPr>
              <a:t>2 	Le nombre de mole est invariant au cours de la réaction </a:t>
            </a:r>
          </a:p>
          <a:p>
            <a:pPr algn="l"/>
            <a:r>
              <a:rPr lang="fr-FR" altLang="fr-FR" sz="1800">
                <a:latin typeface="Calibri" panose="020F0502020204030204" pitchFamily="34" charset="0"/>
                <a:cs typeface="Calibri" panose="020F0502020204030204" pitchFamily="34" charset="0"/>
              </a:rPr>
              <a:t>ou 	Les réactifs sont fortement dilués par un inerte (approximation) 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D92A363-9CFD-4E42-A460-B94C2B46B526}"/>
              </a:ext>
            </a:extLst>
          </p:cNvPr>
          <p:cNvGrpSpPr>
            <a:grpSpLocks/>
          </p:cNvGrpSpPr>
          <p:nvPr/>
        </p:nvGrpSpPr>
        <p:grpSpPr bwMode="auto">
          <a:xfrm>
            <a:off x="2792413" y="1428750"/>
            <a:ext cx="5832475" cy="2711450"/>
            <a:chOff x="1693" y="1951"/>
            <a:chExt cx="3674" cy="1708"/>
          </a:xfrm>
        </p:grpSpPr>
        <p:sp>
          <p:nvSpPr>
            <p:cNvPr id="22535" name="AutoShape 19">
              <a:extLst>
                <a:ext uri="{FF2B5EF4-FFF2-40B4-BE49-F238E27FC236}">
                  <a16:creationId xmlns:a16="http://schemas.microsoft.com/office/drawing/2014/main" id="{6B46118C-CAA2-984E-9E13-124B9C1B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1951"/>
              <a:ext cx="3674" cy="1693"/>
            </a:xfrm>
            <a:prstGeom prst="wedgeRectCallout">
              <a:avLst>
                <a:gd name="adj1" fmla="val -15569"/>
                <a:gd name="adj2" fmla="val 59157"/>
              </a:avLst>
            </a:prstGeom>
            <a:solidFill>
              <a:schemeClr val="bg1"/>
            </a:solidFill>
            <a:ln w="28575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graphicFrame>
          <p:nvGraphicFramePr>
            <p:cNvPr id="22536" name="Object 16">
              <a:extLst>
                <a:ext uri="{FF2B5EF4-FFF2-40B4-BE49-F238E27FC236}">
                  <a16:creationId xmlns:a16="http://schemas.microsoft.com/office/drawing/2014/main" id="{43B33AF2-F2FC-7C48-B7D4-0C0C7305CD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5" y="2026"/>
            <a:ext cx="110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7" name="Équation" r:id="rId3" imgW="40373300" imgH="19011900" progId="Equation.3">
                    <p:embed/>
                  </p:oleObj>
                </mc:Choice>
                <mc:Fallback>
                  <p:oleObj name="Équation" r:id="rId3" imgW="40373300" imgH="19011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6"/>
                          <a:ext cx="110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17">
              <a:extLst>
                <a:ext uri="{FF2B5EF4-FFF2-40B4-BE49-F238E27FC236}">
                  <a16:creationId xmlns:a16="http://schemas.microsoft.com/office/drawing/2014/main" id="{10EF9047-5DC9-1040-9929-86C36347C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1" y="3139"/>
            <a:ext cx="85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8" name="Équation" r:id="rId5" imgW="31305500" imgH="19011900" progId="Equation.3">
                    <p:embed/>
                  </p:oleObj>
                </mc:Choice>
                <mc:Fallback>
                  <p:oleObj name="Équation" r:id="rId5" imgW="31305500" imgH="19011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3139"/>
                          <a:ext cx="85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Text Box 15">
              <a:extLst>
                <a:ext uri="{FF2B5EF4-FFF2-40B4-BE49-F238E27FC236}">
                  <a16:creationId xmlns:a16="http://schemas.microsoft.com/office/drawing/2014/main" id="{42B59061-2AD2-F044-8399-86A879B1D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" y="2046"/>
              <a:ext cx="3582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Pour une réaction d </a:t>
              </a:r>
              <a:r>
                <a:rPr lang="ja-JP" altLang="fr-FR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lang="fr-FR" altLang="ja-JP" dirty="0">
                  <a:latin typeface="Calibri" panose="020F0502020204030204" pitchFamily="34" charset="0"/>
                  <a:cs typeface="Calibri" panose="020F0502020204030204" pitchFamily="34" charset="0"/>
                </a:rPr>
                <a:t>équation</a:t>
              </a:r>
            </a:p>
            <a:p>
              <a:pPr algn="l"/>
              <a:endParaRPr lang="fr-FR" altLang="fr-FR" sz="1600" dirty="0"/>
            </a:p>
            <a:p>
              <a:pPr algn="l"/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ou</a:t>
              </a:r>
              <a:r>
                <a:rPr lang="fr-FR" altLang="fr-FR" dirty="0">
                  <a:latin typeface="Symbol" pitchFamily="2" charset="2"/>
                </a:rPr>
                <a:t> </a:t>
              </a:r>
              <a:r>
                <a:rPr lang="fr-FR" altLang="fr-FR" dirty="0" err="1">
                  <a:latin typeface="Symbol" pitchFamily="2" charset="2"/>
                </a:rPr>
                <a:t>n</a:t>
              </a:r>
              <a:r>
                <a:rPr lang="fr-FR" altLang="fr-FR" baseline="-25000" dirty="0" err="1"/>
                <a:t>j</a:t>
              </a:r>
              <a:r>
                <a:rPr lang="fr-FR" altLang="fr-FR" dirty="0"/>
                <a:t> </a:t>
              </a: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est le coefficient stœchiométrique:  </a:t>
              </a:r>
            </a:p>
            <a:p>
              <a:pPr algn="l"/>
              <a:r>
                <a:rPr lang="fr-FR" altLang="fr-FR" dirty="0"/>
                <a:t>     </a:t>
              </a:r>
              <a:r>
                <a:rPr lang="fr-FR" altLang="fr-FR" sz="2000" dirty="0" err="1">
                  <a:latin typeface="Symbol" pitchFamily="2" charset="2"/>
                </a:rPr>
                <a:t>n</a:t>
              </a:r>
              <a:r>
                <a:rPr lang="fr-FR" altLang="fr-FR" sz="2000" baseline="-25000" dirty="0" err="1"/>
                <a:t>j</a:t>
              </a:r>
              <a:r>
                <a:rPr lang="fr-FR" altLang="fr-FR" sz="2000" baseline="-25000" dirty="0"/>
                <a:t> 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&lt; 0 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2" charset="2"/>
                </a:rPr>
                <a:t> </a:t>
              </a:r>
              <a:r>
                <a:rPr lang="fr-FR" altLang="fr-FR" sz="2000" dirty="0" err="1">
                  <a:latin typeface="Calibri" panose="020F0502020204030204" pitchFamily="34" charset="0"/>
                  <a:cs typeface="Calibri" panose="020F0502020204030204" pitchFamily="34" charset="0"/>
                  <a:sym typeface="Symbol" pitchFamily="2" charset="2"/>
                </a:rPr>
                <a:t>A</a:t>
              </a:r>
              <a:r>
                <a:rPr lang="fr-FR" altLang="fr-FR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2" charset="2"/>
                </a:rPr>
                <a:t> est consommé par la réaction (réactif) </a:t>
              </a:r>
            </a:p>
            <a:p>
              <a:pPr algn="l"/>
              <a:r>
                <a:rPr lang="fr-FR" altLang="fr-FR" sz="2000" dirty="0">
                  <a:latin typeface="Symbol" pitchFamily="2" charset="2"/>
                </a:rPr>
                <a:t>      </a:t>
              </a:r>
              <a:r>
                <a:rPr lang="fr-FR" altLang="fr-FR" sz="2000" dirty="0" err="1">
                  <a:latin typeface="Symbol" pitchFamily="2" charset="2"/>
                </a:rPr>
                <a:t>n</a:t>
              </a:r>
              <a:r>
                <a:rPr lang="fr-FR" altLang="fr-FR" sz="2000" baseline="-25000" dirty="0" err="1"/>
                <a:t>j</a:t>
              </a:r>
              <a:r>
                <a:rPr lang="fr-FR" altLang="fr-FR" sz="2000" baseline="-25000" dirty="0"/>
                <a:t> 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&gt; 0 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2" charset="2"/>
                </a:rPr>
                <a:t> </a:t>
              </a:r>
              <a:r>
                <a:rPr lang="fr-FR" altLang="fr-FR" sz="2000" dirty="0" err="1">
                  <a:latin typeface="Calibri" panose="020F0502020204030204" pitchFamily="34" charset="0"/>
                  <a:cs typeface="Calibri" panose="020F0502020204030204" pitchFamily="34" charset="0"/>
                  <a:sym typeface="Symbol" pitchFamily="2" charset="2"/>
                </a:rPr>
                <a:t>A</a:t>
              </a:r>
              <a:r>
                <a:rPr lang="fr-FR" altLang="fr-FR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r>
                <a:rPr lang="fr-FR" altLang="fr-FR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2" charset="2"/>
                </a:rPr>
                <a:t> est formé par la réaction (produit) </a:t>
              </a:r>
            </a:p>
            <a:p>
              <a:pPr algn="l"/>
              <a:endParaRPr lang="fr-FR" altLang="fr-FR" sz="800" dirty="0"/>
            </a:p>
            <a:p>
              <a:pPr algn="l"/>
              <a:r>
                <a:rPr lang="fr-FR" altLang="fr-FR" dirty="0">
                  <a:solidFill>
                    <a:srgbClr val="CC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 nombre de mol est invariant si: </a:t>
              </a:r>
              <a:endParaRPr lang="fr-FR" alt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3760CA90-7DB8-4444-8C34-F9B5E8662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14	Examen d</a:t>
            </a:r>
            <a:r>
              <a:rPr lang="ja-JP" altLang="fr-FR" sz="3200">
                <a:ea typeface="ＭＳ Ｐゴシック" panose="020B0600070205080204" pitchFamily="34" charset="-128"/>
              </a:rPr>
              <a:t>’</a:t>
            </a:r>
            <a:r>
              <a:rPr lang="fr-FR" altLang="ja-JP" sz="3200" dirty="0">
                <a:ea typeface="ＭＳ Ｐゴシック" panose="020B0600070205080204" pitchFamily="34" charset="-128"/>
              </a:rPr>
              <a:t>une étude </a:t>
            </a:r>
          </a:p>
          <a:p>
            <a:pPr algn="l">
              <a:tabLst>
                <a:tab pos="762000" algn="l"/>
              </a:tabLst>
            </a:pPr>
            <a:r>
              <a:rPr lang="fr-FR" altLang="ja-JP" sz="3200" dirty="0">
                <a:ea typeface="ＭＳ Ｐゴシック" panose="020B0600070205080204" pitchFamily="34" charset="-128"/>
              </a:rPr>
              <a:t>		en réacteur idéal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FA338CD3-ACEB-B94A-8C66-EC811930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068888"/>
            <a:ext cx="1976437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23554" name="Text Box 3">
            <a:extLst>
              <a:ext uri="{FF2B5EF4-FFF2-40B4-BE49-F238E27FC236}">
                <a16:creationId xmlns:a16="http://schemas.microsoft.com/office/drawing/2014/main" id="{C4A7E104-917E-0B42-8A9A-F3589D9E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992313"/>
            <a:ext cx="1368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Réacteur </a:t>
            </a:r>
          </a:p>
        </p:txBody>
      </p:sp>
      <p:sp>
        <p:nvSpPr>
          <p:cNvPr id="23555" name="Text Box 14">
            <a:extLst>
              <a:ext uri="{FF2B5EF4-FFF2-40B4-BE49-F238E27FC236}">
                <a16:creationId xmlns:a16="http://schemas.microsoft.com/office/drawing/2014/main" id="{A2ECD990-E619-EC44-AF8F-B183B2244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2595563"/>
            <a:ext cx="59821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buClr>
                <a:srgbClr val="0099FF"/>
              </a:buClr>
            </a:pP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	* Fermé </a:t>
            </a:r>
          </a:p>
          <a:p>
            <a:pPr algn="l">
              <a:buClr>
                <a:srgbClr val="0099FF"/>
              </a:buClr>
            </a:pP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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flux d 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>
                <a:latin typeface="Calibri" panose="020F0502020204030204" pitchFamily="34" charset="0"/>
                <a:cs typeface="Calibri" panose="020F0502020204030204" pitchFamily="34" charset="0"/>
              </a:rPr>
              <a:t>entrée et de sortie nuls</a:t>
            </a:r>
          </a:p>
          <a:p>
            <a:pPr algn="l">
              <a:buClr>
                <a:srgbClr val="0099FF"/>
              </a:buClr>
            </a:pP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				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=	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  <a:p>
            <a:pPr algn="l">
              <a:buClr>
                <a:srgbClr val="0099FF"/>
              </a:buClr>
            </a:pPr>
            <a:endParaRPr lang="fr-FR" altLang="fr-F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rgbClr val="0099FF"/>
              </a:buClr>
            </a:pP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	 * Semi fermé </a:t>
            </a:r>
          </a:p>
          <a:p>
            <a:pPr algn="l">
              <a:buClr>
                <a:srgbClr val="0099FF"/>
              </a:buClr>
            </a:pP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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flux d 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>
                <a:latin typeface="Calibri" panose="020F0502020204030204" pitchFamily="34" charset="0"/>
                <a:cs typeface="Calibri" panose="020F0502020204030204" pitchFamily="34" charset="0"/>
              </a:rPr>
              <a:t>entrée ou de sortie nul</a:t>
            </a:r>
          </a:p>
          <a:p>
            <a:pPr algn="l">
              <a:buClr>
                <a:srgbClr val="0099FF"/>
              </a:buClr>
            </a:pP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C15A88-3985-5641-BCD2-EFB717F2A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14	Examen d</a:t>
            </a:r>
            <a:r>
              <a:rPr lang="ja-JP" altLang="fr-FR" sz="3200">
                <a:ea typeface="ＭＳ Ｐゴシック" panose="020B0600070205080204" pitchFamily="34" charset="-128"/>
              </a:rPr>
              <a:t>’</a:t>
            </a:r>
            <a:r>
              <a:rPr lang="fr-FR" altLang="ja-JP" sz="3200" dirty="0">
                <a:ea typeface="ＭＳ Ｐゴシック" panose="020B0600070205080204" pitchFamily="34" charset="-128"/>
              </a:rPr>
              <a:t>une étude </a:t>
            </a:r>
          </a:p>
          <a:p>
            <a:pPr algn="l">
              <a:tabLst>
                <a:tab pos="762000" algn="l"/>
              </a:tabLst>
            </a:pPr>
            <a:r>
              <a:rPr lang="fr-FR" altLang="ja-JP" sz="3200" dirty="0">
                <a:ea typeface="ＭＳ Ｐゴシック" panose="020B0600070205080204" pitchFamily="34" charset="-128"/>
              </a:rPr>
              <a:t>		en réacteur idéal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77B4A716-C0E7-D74B-BE42-E7C2BCA39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872638"/>
            <a:ext cx="7988300" cy="234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flux de 		débit de 		débit 		 flux de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A 	+	production	= 	d 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accumulation 	+	A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entrant 		chimique 		 de A dans le 		sortant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		de A		réacteur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0 		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n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r V 				0 </a:t>
            </a: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69C1B0E6-6A8E-7E4E-BFEC-F4D257270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43579"/>
              </p:ext>
            </p:extLst>
          </p:nvPr>
        </p:nvGraphicFramePr>
        <p:xfrm>
          <a:off x="5024438" y="3636351"/>
          <a:ext cx="5715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Équation" r:id="rId3" imgW="13169900" imgH="16675100" progId="Equation.3">
                  <p:embed/>
                </p:oleObj>
              </mc:Choice>
              <mc:Fallback>
                <p:oleObj name="Équation" r:id="rId3" imgW="13169900" imgH="16675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3636351"/>
                        <a:ext cx="5715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29E2CF8-738D-2D49-AE07-4BF83518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933450" indent="-933450" algn="l">
              <a:buAutoNum type="arabicPlain" startAt="15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fermé parfaitement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agité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7">
            <a:extLst>
              <a:ext uri="{FF2B5EF4-FFF2-40B4-BE49-F238E27FC236}">
                <a16:creationId xmlns:a16="http://schemas.microsoft.com/office/drawing/2014/main" id="{0844A6C8-8448-0344-B2C5-8D81C1E1D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2717800"/>
            <a:ext cx="42464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On suppose le milieu indilatable </a:t>
            </a:r>
          </a:p>
        </p:txBody>
      </p:sp>
      <p:sp>
        <p:nvSpPr>
          <p:cNvPr id="25603" name="Text Box 8">
            <a:extLst>
              <a:ext uri="{FF2B5EF4-FFF2-40B4-BE49-F238E27FC236}">
                <a16:creationId xmlns:a16="http://schemas.microsoft.com/office/drawing/2014/main" id="{73F0E8A5-F387-8C45-A5E1-BD48124B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3130550"/>
            <a:ext cx="7408863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				A 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 produits</a:t>
            </a:r>
            <a:endParaRPr lang="fr-FR" alt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Ces réactions sont du type: </a:t>
            </a:r>
          </a:p>
          <a:p>
            <a:pPr algn="l"/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				A + 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n</a:t>
            </a:r>
            <a:r>
              <a:rPr lang="fr-FR" alt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 produits (ordre 0/B ou large excès</a:t>
            </a:r>
          </a:p>
          <a:p>
            <a:pPr algn="l"/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					de B: r = k</a:t>
            </a:r>
            <a:r>
              <a:rPr lang="fr-FR" altLang="fr-F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o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 C</a:t>
            </a:r>
            <a:r>
              <a:rPr lang="fr-FR" altLang="fr-F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A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 </a:t>
            </a:r>
            <a:r>
              <a:rPr lang="fr-FR" altLang="fr-FR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C</a:t>
            </a:r>
            <a:r>
              <a:rPr lang="fr-FR" altLang="fr-FR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n</a:t>
            </a:r>
            <a:r>
              <a:rPr lang="fr-FR" altLang="fr-FR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Bo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  k C</a:t>
            </a:r>
            <a:r>
              <a:rPr lang="fr-FR" altLang="fr-F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A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 </a:t>
            </a:r>
          </a:p>
        </p:txBody>
      </p:sp>
      <p:grpSp>
        <p:nvGrpSpPr>
          <p:cNvPr id="25604" name="Group 11">
            <a:extLst>
              <a:ext uri="{FF2B5EF4-FFF2-40B4-BE49-F238E27FC236}">
                <a16:creationId xmlns:a16="http://schemas.microsoft.com/office/drawing/2014/main" id="{CC1FDDEA-E51C-6947-A8C7-02B868FC04F8}"/>
              </a:ext>
            </a:extLst>
          </p:cNvPr>
          <p:cNvGrpSpPr>
            <a:grpSpLocks/>
          </p:cNvGrpSpPr>
          <p:nvPr/>
        </p:nvGrpSpPr>
        <p:grpSpPr bwMode="auto">
          <a:xfrm>
            <a:off x="1317625" y="4470400"/>
            <a:ext cx="4724400" cy="1062038"/>
            <a:chOff x="830" y="2816"/>
            <a:chExt cx="2976" cy="669"/>
          </a:xfrm>
        </p:grpSpPr>
        <p:graphicFrame>
          <p:nvGraphicFramePr>
            <p:cNvPr id="25608" name="Object 9">
              <a:extLst>
                <a:ext uri="{FF2B5EF4-FFF2-40B4-BE49-F238E27FC236}">
                  <a16:creationId xmlns:a16="http://schemas.microsoft.com/office/drawing/2014/main" id="{80F8E99E-EC24-474E-8E57-E38E926F2B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0" y="2816"/>
            <a:ext cx="2976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8" name="Équation" r:id="rId3" imgW="108839000" imgH="16675100" progId="Equation.3">
                    <p:embed/>
                  </p:oleObj>
                </mc:Choice>
                <mc:Fallback>
                  <p:oleObj name="Équation" r:id="rId3" imgW="108839000" imgH="16675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2816"/>
                          <a:ext cx="2976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Text Box 10">
              <a:extLst>
                <a:ext uri="{FF2B5EF4-FFF2-40B4-BE49-F238E27FC236}">
                  <a16:creationId xmlns:a16="http://schemas.microsoft.com/office/drawing/2014/main" id="{03F37D10-690D-1547-9EF3-FC26F722E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7" y="3081"/>
              <a:ext cx="7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800" i="1"/>
                <a:t>milieu </a:t>
              </a:r>
            </a:p>
            <a:p>
              <a:r>
                <a:rPr lang="fr-FR" altLang="fr-FR" sz="1800" i="1"/>
                <a:t>indilatable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3F3E5773-2812-C04B-A6F0-8548826E3905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5316283"/>
            <a:ext cx="2139950" cy="600075"/>
            <a:chOff x="3559" y="3386"/>
            <a:chExt cx="1348" cy="378"/>
          </a:xfrm>
        </p:grpSpPr>
        <p:graphicFrame>
          <p:nvGraphicFramePr>
            <p:cNvPr id="25606" name="Object 12">
              <a:extLst>
                <a:ext uri="{FF2B5EF4-FFF2-40B4-BE49-F238E27FC236}">
                  <a16:creationId xmlns:a16="http://schemas.microsoft.com/office/drawing/2014/main" id="{0F07C44D-F966-1946-8723-8083B3C48D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3" y="3418"/>
            <a:ext cx="11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9" name="Équation" r:id="rId5" imgW="41541700" imgH="10236200" progId="Equation.3">
                    <p:embed/>
                  </p:oleObj>
                </mc:Choice>
                <mc:Fallback>
                  <p:oleObj name="Équation" r:id="rId5" imgW="41541700" imgH="10236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3418"/>
                          <a:ext cx="113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7" name="Rectangle 13">
              <a:extLst>
                <a:ext uri="{FF2B5EF4-FFF2-40B4-BE49-F238E27FC236}">
                  <a16:creationId xmlns:a16="http://schemas.microsoft.com/office/drawing/2014/main" id="{980DD58A-F618-C745-B076-8C86083AA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3386"/>
              <a:ext cx="1348" cy="37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FCA3448B-5315-CD43-A5EF-43A46B78B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933450" indent="-933450" algn="l">
              <a:buAutoNum type="arabicPlain" startAt="15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fermé parfaitement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agité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06A6572-EFF6-5C40-9E92-307DF6749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415256"/>
            <a:ext cx="657409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tabLst>
                <a:tab pos="762000" algn="l"/>
              </a:tabLst>
            </a:pPr>
            <a:r>
              <a:rPr lang="fr-FR" altLang="fr-FR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151	</a:t>
            </a: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cas d</a:t>
            </a:r>
            <a:r>
              <a:rPr lang="ja-JP" altLang="fr-FR" sz="2400" kern="0">
                <a:solidFill>
                  <a:srgbClr val="40A3D1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une réaction du 1</a:t>
            </a:r>
            <a:r>
              <a:rPr lang="fr-FR" altLang="ja-JP" sz="2400" kern="0" baseline="300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er</a:t>
            </a:r>
            <a:r>
              <a:rPr lang="fr-FR" altLang="ja-JP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 ordre (r = k C</a:t>
            </a:r>
            <a:r>
              <a:rPr lang="fr-FR" altLang="ja-JP" sz="2400" kern="0" baseline="-250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A</a:t>
            </a:r>
            <a:r>
              <a:rPr lang="fr-FR" altLang="ja-JP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)</a:t>
            </a:r>
            <a:endParaRPr lang="fr-FR" altLang="fr-FR" sz="3200" kern="0" dirty="0">
              <a:solidFill>
                <a:srgbClr val="40A3D1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0F3DB8DD-E6CD-8047-AADD-89BB2C788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90" y="2640582"/>
            <a:ext cx="618477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Soit la réaction: 	A 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  B + C 	(P et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T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 constants)</a:t>
            </a:r>
          </a:p>
          <a:p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  <a:sym typeface="Symbol" pitchFamily="2" charset="2"/>
            </a:endParaRPr>
          </a:p>
          <a:p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Le réacteur est alimenté en A pur 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Quelle est la valeur de X?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653220D-C0FD-D442-A585-3D43C1EE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933450" indent="-933450" algn="l">
              <a:buAutoNum type="arabicPlain" startAt="15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fermé parfaitement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agité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1546C53-BFC9-3B4B-B0E2-D49C71C8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651226"/>
            <a:ext cx="657409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1333500" indent="-1333500" algn="l">
              <a:tabLst>
                <a:tab pos="762000" algn="l"/>
              </a:tabLst>
            </a:pPr>
            <a:r>
              <a:rPr lang="fr-FR" altLang="fr-FR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152	</a:t>
            </a: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cas d </a:t>
            </a:r>
            <a:r>
              <a:rPr lang="ja-JP" altLang="fr-FR" sz="2400" kern="0">
                <a:solidFill>
                  <a:srgbClr val="40A3D1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une cinétique r = k</a:t>
            </a:r>
            <a:r>
              <a:rPr lang="fr-FR" altLang="ja-JP" sz="2400" kern="0" baseline="-250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o</a:t>
            </a:r>
            <a:r>
              <a:rPr lang="fr-FR" altLang="ja-JP" sz="2400" kern="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. Volume de 			réacteur variable </a:t>
            </a:r>
            <a:endParaRPr lang="fr-FR" altLang="fr-FR" sz="3200" kern="0" dirty="0">
              <a:solidFill>
                <a:srgbClr val="40A3D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866FB34-BDA5-C840-BC9F-5E414011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90" y="4698686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Bilan sur le réactif A: 	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1E34F84-50B3-DC41-94D4-17917EDE2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57201"/>
              </p:ext>
            </p:extLst>
          </p:nvPr>
        </p:nvGraphicFramePr>
        <p:xfrm>
          <a:off x="3213165" y="5166999"/>
          <a:ext cx="17653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Équation" r:id="rId3" imgW="40665400" imgH="16675100" progId="Equation.3">
                  <p:embed/>
                </p:oleObj>
              </mc:Choice>
              <mc:Fallback>
                <p:oleObj name="Équation" r:id="rId3" imgW="40665400" imgH="16675100" progId="Equation.3">
                  <p:embed/>
                  <p:pic>
                    <p:nvPicPr>
                      <p:cNvPr id="27651" name="Object 10">
                        <a:extLst>
                          <a:ext uri="{FF2B5EF4-FFF2-40B4-BE49-F238E27FC236}">
                            <a16:creationId xmlns:a16="http://schemas.microsoft.com/office/drawing/2014/main" id="{04D3F642-014F-5549-AE39-B6673ABC6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65" y="5166999"/>
                        <a:ext cx="17653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586EAD4E-BB32-1B42-A69B-57A207A05A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" y="97012"/>
            <a:ext cx="8458200" cy="1143000"/>
          </a:xfrm>
        </p:spPr>
        <p:txBody>
          <a:bodyPr/>
          <a:lstStyle/>
          <a:p>
            <a:pPr algn="l"/>
            <a:r>
              <a:rPr lang="fr-FR" altLang="fr-FR" dirty="0">
                <a:ea typeface="ＭＳ Ｐゴシック" panose="020B0600070205080204" pitchFamily="34" charset="-128"/>
              </a:rPr>
              <a:t>Génie de la Réaction </a:t>
            </a:r>
            <a:br>
              <a:rPr lang="fr-FR" altLang="fr-FR" dirty="0">
                <a:ea typeface="ＭＳ Ｐゴシック" panose="020B0600070205080204" pitchFamily="34" charset="-128"/>
              </a:rPr>
            </a:br>
            <a:r>
              <a:rPr lang="fr-FR" altLang="fr-FR" dirty="0">
                <a:ea typeface="ＭＳ Ｐゴシック" panose="020B0600070205080204" pitchFamily="34" charset="-128"/>
              </a:rPr>
              <a:t>Chimique   </a:t>
            </a:r>
          </a:p>
        </p:txBody>
      </p:sp>
      <p:sp>
        <p:nvSpPr>
          <p:cNvPr id="3076" name="ZoneTexte 1">
            <a:extLst>
              <a:ext uri="{FF2B5EF4-FFF2-40B4-BE49-F238E27FC236}">
                <a16:creationId xmlns:a16="http://schemas.microsoft.com/office/drawing/2014/main" id="{0D3A45D5-5892-E64B-A000-E7EAC8C1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11613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58D7C8A-9348-8A4C-A967-D87612C26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779" y="2903538"/>
            <a:ext cx="674415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rgbClr val="336600"/>
              </a:buClr>
              <a:buFont typeface="Symbol" pitchFamily="2" charset="2"/>
              <a:buChar char="·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rgbClr val="CC0000"/>
              </a:buClr>
              <a:buFont typeface="Symbol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*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fr-FR" dirty="0"/>
              <a:t>2 réactions simultanées et instantanées: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r-FR" altLang="fr-FR" dirty="0"/>
              <a:t>A + B  →  R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r-FR" altLang="fr-FR" dirty="0"/>
              <a:t>B + R  →  S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176460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0F3DB8DD-E6CD-8047-AADD-89BB2C788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852" y="1566528"/>
            <a:ext cx="3876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  B + C 	(P et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T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 constants)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653220D-C0FD-D442-A585-3D43C1EE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933450" indent="-933450" algn="l">
              <a:buAutoNum type="arabicPlain" startAt="15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fermé parfaitement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agité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390E6BC4-1127-1D4E-919E-631EFA4C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42706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Bilan sur le réactif A: 	</a:t>
            </a:r>
          </a:p>
        </p:txBody>
      </p:sp>
    </p:spTree>
    <p:extLst>
      <p:ext uri="{BB962C8B-B14F-4D97-AF65-F5344CB8AC3E}">
        <p14:creationId xmlns:p14="http://schemas.microsoft.com/office/powerpoint/2010/main" val="456780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3">
            <a:extLst>
              <a:ext uri="{FF2B5EF4-FFF2-40B4-BE49-F238E27FC236}">
                <a16:creationId xmlns:a16="http://schemas.microsoft.com/office/drawing/2014/main" id="{BA5E8D9F-23B4-D848-B9C0-38809B78C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1831975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Bilan sur le réactif A: 	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54ED3B6-2406-814F-84A7-081A747B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933450" indent="-933450" algn="l">
              <a:buAutoNum type="arabicPlain" startAt="15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fermé parfaitement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agité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4333D895-98BD-714C-A770-CCA93191A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" y="1595120"/>
            <a:ext cx="7772400" cy="1143000"/>
          </a:xfrm>
        </p:spPr>
        <p:txBody>
          <a:bodyPr/>
          <a:lstStyle/>
          <a:p>
            <a:pPr marL="1333500" indent="-1333500" algn="l">
              <a:tabLst>
                <a:tab pos="762000" algn="l"/>
              </a:tabLst>
            </a:pPr>
            <a:r>
              <a:rPr lang="en-GB" altLang="fr-FR" sz="2400">
                <a:solidFill>
                  <a:srgbClr val="6D1E7F"/>
                </a:solidFill>
                <a:ea typeface="ＭＳ Ｐゴシック" panose="020B0600070205080204" pitchFamily="34" charset="-128"/>
              </a:rPr>
              <a:t>Semibatch reactor </a:t>
            </a:r>
            <a:r>
              <a:rPr lang="en-GB" altLang="fr-FR" sz="3200">
                <a:solidFill>
                  <a:srgbClr val="6D1E7F"/>
                </a:solidFill>
                <a:ea typeface="ＭＳ Ｐゴシック" panose="020B0600070205080204" pitchFamily="34" charset="-128"/>
              </a:rPr>
              <a:t>    </a:t>
            </a:r>
          </a:p>
        </p:txBody>
      </p:sp>
      <p:sp>
        <p:nvSpPr>
          <p:cNvPr id="28674" name="Text Box 3">
            <a:extLst>
              <a:ext uri="{FF2B5EF4-FFF2-40B4-BE49-F238E27FC236}">
                <a16:creationId xmlns:a16="http://schemas.microsoft.com/office/drawing/2014/main" id="{8A1C0F8F-772D-A747-9F04-0622E1AFD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004820"/>
            <a:ext cx="7988300" cy="234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flux de 		débit de 		débit 		 flux de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A 	+	production	= 	d 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accumulation 	+	A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entrant 		chimique 		 de A dans le 		sortant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		de A		réacteur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n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r V 				0 </a:t>
            </a: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E5AC5E31-113E-774C-A33A-A99C24B85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492973"/>
              </p:ext>
            </p:extLst>
          </p:nvPr>
        </p:nvGraphicFramePr>
        <p:xfrm>
          <a:off x="5024438" y="4793933"/>
          <a:ext cx="5715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Équation" r:id="rId3" imgW="13169900" imgH="16675100" progId="Equation.3">
                  <p:embed/>
                </p:oleObj>
              </mc:Choice>
              <mc:Fallback>
                <p:oleObj name="Équation" r:id="rId3" imgW="13169900" imgH="16675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4793933"/>
                        <a:ext cx="5715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5">
            <a:extLst>
              <a:ext uri="{FF2B5EF4-FFF2-40B4-BE49-F238E27FC236}">
                <a16:creationId xmlns:a16="http://schemas.microsoft.com/office/drawing/2014/main" id="{B537896E-2803-C84E-BA3D-3D33875D5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2506345"/>
            <a:ext cx="6922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le cas où un réactif A est ajouté dans le réacteur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0E60BB-4373-CC4E-BC38-A2724102B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982663" indent="-982663"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16 	 Réacteur semi-fermé uniforme 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D4B6BDA4-6C62-764B-BFD7-CD92B5C0C2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" y="1214120"/>
            <a:ext cx="8013700" cy="1651000"/>
          </a:xfrm>
        </p:spPr>
        <p:txBody>
          <a:bodyPr/>
          <a:lstStyle/>
          <a:p>
            <a:pPr marL="1333500" indent="-1333500" algn="l">
              <a:tabLst>
                <a:tab pos="762000" algn="l"/>
              </a:tabLst>
            </a:pPr>
            <a:r>
              <a:rPr lang="en-GB" altLang="fr-FR" sz="2400">
                <a:solidFill>
                  <a:srgbClr val="6D1E7F"/>
                </a:solidFill>
                <a:ea typeface="ＭＳ Ｐゴシック" panose="020B0600070205080204" pitchFamily="34" charset="-128"/>
              </a:rPr>
              <a:t>Perfectly mixed flow reactor (CSTR) in steady-state </a:t>
            </a:r>
            <a:endParaRPr lang="en-GB" altLang="fr-FR" sz="3200">
              <a:solidFill>
                <a:srgbClr val="6D1E7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698" name="Text Box 6">
            <a:extLst>
              <a:ext uri="{FF2B5EF4-FFF2-40B4-BE49-F238E27FC236}">
                <a16:creationId xmlns:a16="http://schemas.microsoft.com/office/drawing/2014/main" id="{EE3BCE86-CB73-DF4B-B086-88B9E8E94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99105"/>
            <a:ext cx="7010400" cy="1938992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réacteur agité est caractérisé par la composition </a:t>
            </a:r>
          </a:p>
          <a:p>
            <a:pPr algn="l"/>
            <a:r>
              <a:rPr lang="fr-FR" altLang="fr-FR" dirty="0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instantanément uniforme du mélange réactionnel </a:t>
            </a:r>
            <a:r>
              <a:rPr lang="fr-FR" altLang="fr-FR" dirty="0" err="1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</a:t>
            </a:r>
            <a:r>
              <a:rPr lang="ja-JP" altLang="fr-FR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fr-FR" altLang="fr-FR" dirty="0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contient. </a:t>
            </a:r>
          </a:p>
          <a:p>
            <a:pPr algn="l"/>
            <a:r>
              <a:rPr lang="fr-FR" altLang="fr-FR" dirty="0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Ceci implique que la composition du mélange en sortie </a:t>
            </a:r>
          </a:p>
          <a:p>
            <a:pPr algn="l"/>
            <a:r>
              <a:rPr lang="fr-FR" altLang="fr-FR" dirty="0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 identique à celle du réacteur au même instant.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D47DBD-101D-8440-BD49-5862B2D11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55650" indent="-755650" algn="l">
              <a:buAutoNum type="arabicPlain" startAt="17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parfaitement agité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continu 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>
            <a:extLst>
              <a:ext uri="{FF2B5EF4-FFF2-40B4-BE49-F238E27FC236}">
                <a16:creationId xmlns:a16="http://schemas.microsoft.com/office/drawing/2014/main" id="{34742C9D-AEF2-7046-B619-C73F6A359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2199640"/>
            <a:ext cx="7988300" cy="291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ctr"/>
                <a:tab pos="1244600" algn="ctr"/>
                <a:tab pos="2387600" algn="ctr"/>
                <a:tab pos="3429000" algn="ctr"/>
                <a:tab pos="4762500" algn="ctr"/>
                <a:tab pos="6096000" algn="ctr"/>
                <a:tab pos="7048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flux de 		débit de 		débit 		 flux de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A 	+	production	= 	d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accumulation 	+	A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entrant 		chimique 		 de A dans le 		sortant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		de A		réacteur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n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r V 		0		F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n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r V 		0		Q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				0		</a:t>
            </a:r>
            <a:endParaRPr lang="fr-FR" altLang="fr-FR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0723" name="Object 5">
            <a:extLst>
              <a:ext uri="{FF2B5EF4-FFF2-40B4-BE49-F238E27FC236}">
                <a16:creationId xmlns:a16="http://schemas.microsoft.com/office/drawing/2014/main" id="{F6FBA7EC-67D5-2F45-96B4-95E382312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471382"/>
              </p:ext>
            </p:extLst>
          </p:nvPr>
        </p:nvGraphicFramePr>
        <p:xfrm>
          <a:off x="2443163" y="4576128"/>
          <a:ext cx="990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Équation" r:id="rId3" imgW="22821900" imgH="18427700" progId="Equation.3">
                  <p:embed/>
                </p:oleObj>
              </mc:Choice>
              <mc:Fallback>
                <p:oleObj name="Équation" r:id="rId3" imgW="22821900" imgH="1842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4576128"/>
                        <a:ext cx="990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6">
            <a:extLst>
              <a:ext uri="{FF2B5EF4-FFF2-40B4-BE49-F238E27FC236}">
                <a16:creationId xmlns:a16="http://schemas.microsoft.com/office/drawing/2014/main" id="{3E3A5C96-8560-D84F-A572-5BA99CB3C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47400"/>
              </p:ext>
            </p:extLst>
          </p:nvPr>
        </p:nvGraphicFramePr>
        <p:xfrm>
          <a:off x="7223125" y="4625340"/>
          <a:ext cx="10017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Équation" r:id="rId5" imgW="23114000" imgH="18427700" progId="Equation.3">
                  <p:embed/>
                </p:oleObj>
              </mc:Choice>
              <mc:Fallback>
                <p:oleObj name="Équation" r:id="rId5" imgW="23114000" imgH="1842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4625340"/>
                        <a:ext cx="10017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66E0F4A-52FD-124D-9B53-D7C0F91E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55650" indent="-755650" algn="l">
              <a:buAutoNum type="arabicPlain" startAt="17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parfaitement agité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continu 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4">
            <a:extLst>
              <a:ext uri="{FF2B5EF4-FFF2-40B4-BE49-F238E27FC236}">
                <a16:creationId xmlns:a16="http://schemas.microsoft.com/office/drawing/2014/main" id="{1EF9D2C7-B81F-1F4B-988D-4FE536EEA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4050" y="2532063"/>
          <a:ext cx="1028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Équation" r:id="rId3" imgW="23698200" imgH="18427700" progId="Equation.3">
                  <p:embed/>
                </p:oleObj>
              </mc:Choice>
              <mc:Fallback>
                <p:oleObj name="Équation" r:id="rId3" imgW="23698200" imgH="1842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532063"/>
                        <a:ext cx="1028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Rectangle 7">
            <a:extLst>
              <a:ext uri="{FF2B5EF4-FFF2-40B4-BE49-F238E27FC236}">
                <a16:creationId xmlns:a16="http://schemas.microsoft.com/office/drawing/2014/main" id="{CEAECB9F-D43F-A942-A6E5-6028EF3DF2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9700" y="1308100"/>
            <a:ext cx="7772400" cy="1143000"/>
          </a:xfrm>
          <a:noFill/>
        </p:spPr>
        <p:txBody>
          <a:bodyPr/>
          <a:lstStyle/>
          <a:p>
            <a:pPr marL="1330325" indent="-1330325" algn="l">
              <a:lnSpc>
                <a:spcPct val="120000"/>
              </a:lnSpc>
              <a:tabLst>
                <a:tab pos="2100263" algn="l"/>
              </a:tabLst>
            </a:pPr>
            <a:br>
              <a:rPr lang="fr-FR" altLang="fr-FR" sz="3200" dirty="0">
                <a:ea typeface="ＭＳ Ｐゴシック" panose="020B0600070205080204" pitchFamily="34" charset="-128"/>
              </a:rPr>
            </a:b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171 	Temps de passage dans un réacteur continu</a:t>
            </a:r>
            <a:endParaRPr lang="fr-FR" altLang="fr-FR" sz="3200" dirty="0">
              <a:solidFill>
                <a:srgbClr val="40A3D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747" name="Text Box 8">
            <a:extLst>
              <a:ext uri="{FF2B5EF4-FFF2-40B4-BE49-F238E27FC236}">
                <a16:creationId xmlns:a16="http://schemas.microsoft.com/office/drawing/2014/main" id="{4EB4BD17-8DA7-104E-812B-1AC148A0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346450"/>
            <a:ext cx="56702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 err="1">
                <a:solidFill>
                  <a:srgbClr val="CC0000"/>
                </a:solidFill>
                <a:latin typeface="Symbol" pitchFamily="2" charset="2"/>
              </a:rPr>
              <a:t>t</a:t>
            </a:r>
            <a:r>
              <a:rPr lang="fr-FR" altLang="fr-FR" dirty="0">
                <a:solidFill>
                  <a:srgbClr val="CC0000"/>
                </a:solidFill>
              </a:rPr>
              <a:t>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est appelé</a:t>
            </a:r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temps de passage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fr-FR" i="1" dirty="0">
                <a:solidFill>
                  <a:srgbClr val="6D1E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time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fr-FR" altLang="fr-FR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48" name="Text Box 9">
            <a:extLst>
              <a:ext uri="{FF2B5EF4-FFF2-40B4-BE49-F238E27FC236}">
                <a16:creationId xmlns:a16="http://schemas.microsoft.com/office/drawing/2014/main" id="{AF6F65DC-FFF7-9E4C-897D-95D612C08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4017963"/>
            <a:ext cx="7576177" cy="1200329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Intérêt: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Permet d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exprimer les résultats en fonction d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</a:p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temps caractéristique sans connaître les dimensions</a:t>
            </a:r>
          </a:p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absolues de l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installation. </a:t>
            </a:r>
            <a:endParaRPr lang="fr-FR" altLang="fr-FR" dirty="0">
              <a:solidFill>
                <a:srgbClr val="0099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6B1377-9143-6F4A-A4B9-D09451F16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55650" indent="-755650" algn="l">
              <a:buAutoNum type="arabicPlain" startAt="17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parfaitement agité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continu 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7D4C4953-8EF8-9240-905B-61CCAFC9E7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05000" y="3937000"/>
            <a:ext cx="6797675" cy="2335213"/>
          </a:xfrm>
          <a:prstGeom prst="wedgeRoundRectCallout">
            <a:avLst>
              <a:gd name="adj1" fmla="val -43278"/>
              <a:gd name="adj2" fmla="val 60060"/>
              <a:gd name="adj3" fmla="val 16667"/>
            </a:avLst>
          </a:prstGeom>
          <a:solidFill>
            <a:schemeClr val="bg1"/>
          </a:solidFill>
          <a:ln w="28575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fr-FR" alt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Qo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est mesuré dans les conditions de température et de pression qui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règnent à l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entrée du réacteur, </a:t>
            </a:r>
            <a:r>
              <a:rPr lang="fr-FR" altLang="ja-JP" sz="1800" dirty="0" err="1">
                <a:latin typeface="Symbol" pitchFamily="2" charset="2"/>
                <a:cs typeface="Calibri" panose="020F0502020204030204" pitchFamily="34" charset="0"/>
              </a:rPr>
              <a:t>t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 est le temps nécessaire pour faire passer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dans le réacteur un volume de mélange égal à son propre volume (ou le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temps nécessaire pour remplir le réacteur).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Dans certaines conditions (milieu indilatable, écoulement purement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convectif à l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entrée et à la sortie du réacteur), </a:t>
            </a:r>
            <a:r>
              <a:rPr lang="fr-FR" altLang="ja-JP" sz="1800" dirty="0" err="1">
                <a:latin typeface="Symbol" pitchFamily="2" charset="2"/>
                <a:cs typeface="Calibri" panose="020F0502020204030204" pitchFamily="34" charset="0"/>
              </a:rPr>
              <a:t>t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 est égal au temps de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séjour moyen du mélange réactionnel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9" name="Object 2">
            <a:extLst>
              <a:ext uri="{FF2B5EF4-FFF2-40B4-BE49-F238E27FC236}">
                <a16:creationId xmlns:a16="http://schemas.microsoft.com/office/drawing/2014/main" id="{B7B389F5-CE6B-1E46-9FAD-5E6AFDCED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709863"/>
          <a:ext cx="2082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Équation" r:id="rId3" imgW="47980600" imgH="10236200" progId="Equation.3">
                  <p:embed/>
                </p:oleObj>
              </mc:Choice>
              <mc:Fallback>
                <p:oleObj name="Équation" r:id="rId3" imgW="47980600" imgH="10236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09863"/>
                        <a:ext cx="2082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Text Box 4">
            <a:extLst>
              <a:ext uri="{FF2B5EF4-FFF2-40B4-BE49-F238E27FC236}">
                <a16:creationId xmlns:a16="http://schemas.microsoft.com/office/drawing/2014/main" id="{0DA0C00C-5ED5-794D-A6BA-A2F97AE36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35280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32771" name="Text Box 5">
            <a:extLst>
              <a:ext uri="{FF2B5EF4-FFF2-40B4-BE49-F238E27FC236}">
                <a16:creationId xmlns:a16="http://schemas.microsoft.com/office/drawing/2014/main" id="{DC7727D1-A2C1-B041-ACF8-1C10CA32F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4017963"/>
            <a:ext cx="7458709" cy="830997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Les résultats peuvent également être exprimé en fonction </a:t>
            </a:r>
          </a:p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d 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un nombre adimensionnel de </a:t>
            </a:r>
            <a:r>
              <a:rPr lang="fr-FR" altLang="ja-JP" dirty="0" err="1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Damkhöhler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fr-FR" altLang="fr-FR" dirty="0">
              <a:solidFill>
                <a:srgbClr val="0099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0" name="AutoShape 6">
            <a:extLst>
              <a:ext uri="{FF2B5EF4-FFF2-40B4-BE49-F238E27FC236}">
                <a16:creationId xmlns:a16="http://schemas.microsoft.com/office/drawing/2014/main" id="{F8D34703-DDAF-2D47-A94E-F2BBC6766C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57688" y="3167063"/>
            <a:ext cx="4200525" cy="1042987"/>
          </a:xfrm>
          <a:prstGeom prst="wedgeRoundRectCallout">
            <a:avLst>
              <a:gd name="adj1" fmla="val -39194"/>
              <a:gd name="adj2" fmla="val 72222"/>
              <a:gd name="adj3" fmla="val 16667"/>
            </a:avLst>
          </a:prstGeom>
          <a:solidFill>
            <a:schemeClr val="bg1"/>
          </a:solidFill>
          <a:ln w="28575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800">
                <a:latin typeface="Calibri" panose="020F0502020204030204" pitchFamily="34" charset="0"/>
                <a:cs typeface="Calibri" panose="020F0502020204030204" pitchFamily="34" charset="0"/>
              </a:rPr>
              <a:t>Expression de Da établie pour </a:t>
            </a:r>
          </a:p>
          <a:p>
            <a:r>
              <a:rPr lang="fr-FR" altLang="fr-FR" sz="1800">
                <a:latin typeface="Calibri" panose="020F0502020204030204" pitchFamily="34" charset="0"/>
                <a:cs typeface="Calibri" panose="020F0502020204030204" pitchFamily="34" charset="0"/>
              </a:rPr>
              <a:t>une réaction d 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>
                <a:latin typeface="Calibri" panose="020F0502020204030204" pitchFamily="34" charset="0"/>
                <a:cs typeface="Calibri" panose="020F0502020204030204" pitchFamily="34" charset="0"/>
              </a:rPr>
              <a:t>ordre n par rapport à </a:t>
            </a:r>
          </a:p>
          <a:p>
            <a:r>
              <a:rPr lang="fr-FR" altLang="fr-FR" sz="1800">
                <a:latin typeface="Calibri" panose="020F0502020204030204" pitchFamily="34" charset="0"/>
                <a:cs typeface="Calibri" panose="020F0502020204030204" pitchFamily="34" charset="0"/>
              </a:rPr>
              <a:t>un réactif A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888532-416A-C141-9655-77AF63FE7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55650" indent="-755650" algn="l">
              <a:buAutoNum type="arabicPlain" startAt="17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parfaitement agité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continu 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07D762F2-9140-6743-9BDF-5C731AACAB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1600" y="1206500"/>
            <a:ext cx="7772400" cy="1143000"/>
          </a:xfrm>
          <a:noFill/>
        </p:spPr>
        <p:txBody>
          <a:bodyPr/>
          <a:lstStyle/>
          <a:p>
            <a:pPr marL="952500" indent="-952500" algn="l">
              <a:lnSpc>
                <a:spcPct val="120000"/>
              </a:lnSpc>
              <a:tabLst>
                <a:tab pos="1709738" algn="l"/>
              </a:tabLst>
            </a:pPr>
            <a:br>
              <a:rPr lang="fr-FR" altLang="fr-FR" sz="3200" dirty="0">
                <a:solidFill>
                  <a:srgbClr val="40A3D1"/>
                </a:solidFill>
                <a:ea typeface="ＭＳ Ｐゴシック" panose="020B0600070205080204" pitchFamily="34" charset="-128"/>
              </a:rPr>
            </a:b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172 	réaction sans dilatation de cinétique r = k C</a:t>
            </a:r>
            <a:r>
              <a:rPr lang="fr-FR" altLang="fr-FR" sz="2400" baseline="-250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A </a:t>
            </a: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C</a:t>
            </a:r>
            <a:r>
              <a:rPr lang="fr-FR" altLang="fr-FR" sz="2400" baseline="-250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B</a:t>
            </a:r>
            <a:endParaRPr lang="fr-FR" altLang="fr-FR" sz="2400" dirty="0">
              <a:solidFill>
                <a:srgbClr val="40A3D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794" name="Text Box 3">
            <a:extLst>
              <a:ext uri="{FF2B5EF4-FFF2-40B4-BE49-F238E27FC236}">
                <a16:creationId xmlns:a16="http://schemas.microsoft.com/office/drawing/2014/main" id="{D958E220-2A32-8B4F-B8E8-D818E18B1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2413000"/>
            <a:ext cx="2769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1800">
                <a:latin typeface="Calibri" panose="020F0502020204030204" pitchFamily="34" charset="0"/>
                <a:cs typeface="Calibri" panose="020F0502020204030204" pitchFamily="34" charset="0"/>
              </a:rPr>
              <a:t>Rappel: régime permanent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03318569-87BA-0840-A9A0-6EAC5A654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851150"/>
            <a:ext cx="74088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Réaction de type: 		 A + 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n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fr-FR" altLang="fr-FR" dirty="0">
                <a:latin typeface="Symbol" pitchFamily="2" charset="2"/>
                <a:cs typeface="Calibri" panose="020F0502020204030204" pitchFamily="34" charset="0"/>
              </a:rPr>
              <a:t> 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 produits </a:t>
            </a:r>
          </a:p>
          <a:p>
            <a:pPr algn="l"/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B est supposé être en excès  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827A9D12-9349-964F-9E4C-FDE6E17B2759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3602038"/>
            <a:ext cx="7988300" cy="2228850"/>
            <a:chOff x="320" y="2461"/>
            <a:chExt cx="5032" cy="1404"/>
          </a:xfrm>
        </p:grpSpPr>
        <p:sp>
          <p:nvSpPr>
            <p:cNvPr id="33797" name="Text Box 12">
              <a:extLst>
                <a:ext uri="{FF2B5EF4-FFF2-40B4-BE49-F238E27FC236}">
                  <a16:creationId xmlns:a16="http://schemas.microsoft.com/office/drawing/2014/main" id="{C3853B34-DE55-924E-8171-2C8D902A8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" y="2461"/>
              <a:ext cx="5032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	flux de 		débit de 		débit 		 flux de </a:t>
              </a:r>
            </a:p>
            <a:p>
              <a:pPr algn="l">
                <a:lnSpc>
                  <a:spcPct val="50000"/>
                </a:lnSpc>
                <a:spcBef>
                  <a:spcPct val="50000"/>
                </a:spcBef>
              </a:pP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	A 	+	production	= 	d </a:t>
              </a:r>
              <a:r>
                <a:rPr lang="ja-JP" altLang="fr-FR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lang="fr-FR" altLang="ja-JP">
                  <a:latin typeface="Calibri" panose="020F0502020204030204" pitchFamily="34" charset="0"/>
                  <a:cs typeface="Calibri" panose="020F0502020204030204" pitchFamily="34" charset="0"/>
                </a:rPr>
                <a:t>accumulation 	+	A </a:t>
              </a:r>
            </a:p>
            <a:p>
              <a:pPr algn="l">
                <a:lnSpc>
                  <a:spcPct val="50000"/>
                </a:lnSpc>
                <a:spcBef>
                  <a:spcPct val="50000"/>
                </a:spcBef>
              </a:pP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	entrant 		chimique 		 de A dans le 		sortant  </a:t>
              </a:r>
            </a:p>
            <a:p>
              <a:pPr algn="l">
                <a:lnSpc>
                  <a:spcPct val="50000"/>
                </a:lnSpc>
                <a:spcBef>
                  <a:spcPct val="50000"/>
                </a:spcBef>
              </a:pP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			de A		réacteur 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	C</a:t>
              </a:r>
              <a:r>
                <a:rPr lang="fr-FR" altLang="fr-FR" baseline="-25000">
                  <a:latin typeface="Calibri" panose="020F0502020204030204" pitchFamily="34" charset="0"/>
                  <a:cs typeface="Calibri" panose="020F0502020204030204" pitchFamily="34" charset="0"/>
                </a:rPr>
                <a:t>Ao</a:t>
              </a:r>
              <a:r>
                <a:rPr lang="fr-FR" altLang="fr-FR">
                  <a:latin typeface="Calibri" panose="020F0502020204030204" pitchFamily="34" charset="0"/>
                  <a:cs typeface="Calibri" panose="020F0502020204030204" pitchFamily="34" charset="0"/>
                </a:rPr>
                <a:t> 				0		</a:t>
              </a:r>
              <a:endParaRPr lang="fr-FR" altLang="fr-FR" baseline="-25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33798" name="Object 13">
              <a:extLst>
                <a:ext uri="{FF2B5EF4-FFF2-40B4-BE49-F238E27FC236}">
                  <a16:creationId xmlns:a16="http://schemas.microsoft.com/office/drawing/2014/main" id="{3D18A741-5D16-EF4A-B03A-1F6340AA2C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9" y="3361"/>
            <a:ext cx="62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8" name="Équation" r:id="rId3" imgW="22821900" imgH="18427700" progId="Equation.3">
                    <p:embed/>
                  </p:oleObj>
                </mc:Choice>
                <mc:Fallback>
                  <p:oleObj name="Équation" r:id="rId3" imgW="22821900" imgH="18427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3361"/>
                          <a:ext cx="62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14">
              <a:extLst>
                <a:ext uri="{FF2B5EF4-FFF2-40B4-BE49-F238E27FC236}">
                  <a16:creationId xmlns:a16="http://schemas.microsoft.com/office/drawing/2014/main" id="{FE68762D-FB5A-544E-BDC8-3D78872BB5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0" y="3336"/>
            <a:ext cx="631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9" name="Équation" r:id="rId5" imgW="23114000" imgH="18427700" progId="Equation.3">
                    <p:embed/>
                  </p:oleObj>
                </mc:Choice>
                <mc:Fallback>
                  <p:oleObj name="Équation" r:id="rId5" imgW="23114000" imgH="18427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0" y="3336"/>
                          <a:ext cx="631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50419632-7AEB-784B-9545-CFB44740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55650" indent="-755650" algn="l">
              <a:buAutoNum type="arabicPlain" startAt="17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parfaitement agité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continu 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>
            <a:extLst>
              <a:ext uri="{FF2B5EF4-FFF2-40B4-BE49-F238E27FC236}">
                <a16:creationId xmlns:a16="http://schemas.microsoft.com/office/drawing/2014/main" id="{5761F7CC-4540-BE43-8330-54A420A9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212975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Bilan sur le réactif A: 	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4B875C5-992F-A441-AD3F-BE742910A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849563"/>
            <a:ext cx="33226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/>
              <a:t>C</a:t>
            </a:r>
            <a:r>
              <a:rPr lang="fr-FR" altLang="fr-FR" baseline="-25000"/>
              <a:t>Ao   </a:t>
            </a:r>
            <a:r>
              <a:rPr lang="fr-FR" altLang="fr-FR"/>
              <a:t>-   k C</a:t>
            </a:r>
            <a:r>
              <a:rPr lang="fr-FR" altLang="fr-FR" baseline="-25000"/>
              <a:t>A</a:t>
            </a:r>
            <a:r>
              <a:rPr lang="fr-FR" altLang="fr-FR"/>
              <a:t> C</a:t>
            </a:r>
            <a:r>
              <a:rPr lang="fr-FR" altLang="fr-FR" baseline="-25000"/>
              <a:t>B </a:t>
            </a:r>
            <a:r>
              <a:rPr lang="fr-FR" altLang="fr-FR">
                <a:latin typeface="Symbol" pitchFamily="2" charset="2"/>
              </a:rPr>
              <a:t>t</a:t>
            </a:r>
            <a:r>
              <a:rPr lang="fr-FR" altLang="fr-FR" baseline="-25000"/>
              <a:t>    </a:t>
            </a:r>
            <a:r>
              <a:rPr lang="fr-FR" altLang="fr-FR"/>
              <a:t>=    C</a:t>
            </a:r>
            <a:r>
              <a:rPr lang="fr-FR" altLang="fr-FR" baseline="-25000"/>
              <a:t>A</a:t>
            </a:r>
            <a:endParaRPr lang="fr-FR" altLang="fr-FR" sz="2000" baseline="-25000"/>
          </a:p>
          <a:p>
            <a:pPr algn="l"/>
            <a:endParaRPr lang="fr-FR" altLang="fr-FR" sz="2000"/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7E3168A3-D6FF-2D43-8A81-DF6D65A53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527425"/>
            <a:ext cx="64363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Le milieu étant indilatable	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=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(1 - X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				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n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F8FB384A-0153-8043-9585-EFCBD392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4370388"/>
            <a:ext cx="64524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  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-   k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(1 - X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) (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n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t</a:t>
            </a:r>
            <a:r>
              <a:rPr lang="fr-FR" altLang="fr-FR" baseline="-25000" dirty="0">
                <a:latin typeface="Symbol" pitchFamily="2" charset="2"/>
                <a:cs typeface="Calibri" panose="020F0502020204030204" pitchFamily="34" charset="0"/>
              </a:rPr>
              <a:t>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(1 - X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fr-FR" altLang="fr-FR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fr-FR" alt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7307A6F6-133D-A645-8965-CCC301D61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5068888"/>
            <a:ext cx="405752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= k (1 - X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) (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n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t</a:t>
            </a:r>
            <a:endParaRPr lang="fr-FR" altLang="fr-FR" sz="2000" baseline="-25000" dirty="0">
              <a:latin typeface="Symbol" pitchFamily="2" charset="2"/>
              <a:cs typeface="Calibri" panose="020F0502020204030204" pitchFamily="34" charset="0"/>
            </a:endParaRPr>
          </a:p>
          <a:p>
            <a:pPr algn="l"/>
            <a:endParaRPr lang="fr-FR" alt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6FD055-5100-DF4A-98C7-AB8ECE185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55650" indent="-755650" algn="l">
              <a:buAutoNum type="arabicPlain" startAt="17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parfaitement agité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continu 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42" grpId="0" autoUpdateAnimBg="0"/>
      <p:bldP spid="44043" grpId="0" autoUpdateAnimBg="0"/>
      <p:bldP spid="4404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C00B51C-370F-BF4C-8095-8B1C6CBD50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1600" y="1511300"/>
            <a:ext cx="7772400" cy="1143000"/>
          </a:xfrm>
          <a:noFill/>
        </p:spPr>
        <p:txBody>
          <a:bodyPr/>
          <a:lstStyle/>
          <a:p>
            <a:pPr marL="952500" indent="-952500" algn="l">
              <a:lnSpc>
                <a:spcPct val="120000"/>
              </a:lnSpc>
              <a:tabLst>
                <a:tab pos="1709738" algn="l"/>
              </a:tabLst>
            </a:pPr>
            <a:br>
              <a:rPr lang="fr-FR" altLang="fr-FR" sz="3200" dirty="0">
                <a:solidFill>
                  <a:srgbClr val="40A3D1"/>
                </a:solidFill>
                <a:ea typeface="ＭＳ Ｐゴシック" panose="020B0600070205080204" pitchFamily="34" charset="-128"/>
              </a:rPr>
            </a:b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173 	Pyrolyse de l</a:t>
            </a:r>
            <a:r>
              <a:rPr lang="ja-JP" altLang="fr-FR" sz="2400">
                <a:solidFill>
                  <a:srgbClr val="40A3D1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éthane </a:t>
            </a:r>
            <a:endParaRPr lang="fr-FR" altLang="fr-FR" sz="2400" dirty="0">
              <a:solidFill>
                <a:srgbClr val="40A3D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42" name="Text Box 3">
            <a:extLst>
              <a:ext uri="{FF2B5EF4-FFF2-40B4-BE49-F238E27FC236}">
                <a16:creationId xmlns:a16="http://schemas.microsoft.com/office/drawing/2014/main" id="{96351548-C7C6-2549-9AAB-783D1A6F4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2767013"/>
            <a:ext cx="75670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La réaction se déroule à </a:t>
            </a:r>
            <a:r>
              <a:rPr lang="fr-FR" altLang="fr-FR" sz="2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 </a:t>
            </a:r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K; à ces niveaux de température, elle est </a:t>
            </a:r>
          </a:p>
          <a:p>
            <a:pPr algn="l"/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quasiment </a:t>
            </a:r>
            <a:r>
              <a:rPr lang="fr-FR" altLang="fr-FR" sz="2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irréversible</a:t>
            </a:r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 et du </a:t>
            </a:r>
            <a:r>
              <a:rPr lang="fr-FR" altLang="fr-FR" sz="2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premier ordre</a:t>
            </a:r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 par rapport à l </a:t>
            </a:r>
            <a:r>
              <a:rPr lang="ja-JP" altLang="fr-FR" sz="20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2000">
                <a:latin typeface="Calibri" panose="020F0502020204030204" pitchFamily="34" charset="0"/>
                <a:cs typeface="Calibri" panose="020F0502020204030204" pitchFamily="34" charset="0"/>
              </a:rPr>
              <a:t>éthane. </a:t>
            </a:r>
            <a:endParaRPr lang="fr-FR" altLang="fr-F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843" name="Text Box 9">
            <a:extLst>
              <a:ext uri="{FF2B5EF4-FFF2-40B4-BE49-F238E27FC236}">
                <a16:creationId xmlns:a16="http://schemas.microsoft.com/office/drawing/2014/main" id="{4A6BFAD9-90D7-3D4F-9BF3-A0D7A26B1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3525838"/>
            <a:ext cx="8728075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665163" indent="-665163" defTabSz="762000">
              <a:tabLst>
                <a:tab pos="2100263" algn="l"/>
                <a:tab pos="2949575" algn="l"/>
                <a:tab pos="3810000" algn="l"/>
                <a:tab pos="54276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tabLst>
                <a:tab pos="2100263" algn="l"/>
                <a:tab pos="2949575" algn="l"/>
                <a:tab pos="3810000" algn="l"/>
                <a:tab pos="54276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tabLst>
                <a:tab pos="2100263" algn="l"/>
                <a:tab pos="2949575" algn="l"/>
                <a:tab pos="3810000" algn="l"/>
                <a:tab pos="54276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tabLst>
                <a:tab pos="2100263" algn="l"/>
                <a:tab pos="2949575" algn="l"/>
                <a:tab pos="3810000" algn="l"/>
                <a:tab pos="54276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tabLst>
                <a:tab pos="2100263" algn="l"/>
                <a:tab pos="2949575" algn="l"/>
                <a:tab pos="3810000" algn="l"/>
                <a:tab pos="54276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100263" algn="l"/>
                <a:tab pos="2949575" algn="l"/>
                <a:tab pos="3810000" algn="l"/>
                <a:tab pos="54276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100263" algn="l"/>
                <a:tab pos="2949575" algn="l"/>
                <a:tab pos="3810000" algn="l"/>
                <a:tab pos="54276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100263" algn="l"/>
                <a:tab pos="2949575" algn="l"/>
                <a:tab pos="3810000" algn="l"/>
                <a:tab pos="54276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2100263" algn="l"/>
                <a:tab pos="2949575" algn="l"/>
                <a:tab pos="3810000" algn="l"/>
                <a:tab pos="54276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fr-FR" altLang="fr-FR" sz="2800">
                <a:latin typeface="Calibri" panose="020F0502020204030204" pitchFamily="34" charset="0"/>
                <a:cs typeface="Calibri" panose="020F0502020204030204" pitchFamily="34" charset="0"/>
              </a:rPr>
              <a:t>	C</a:t>
            </a:r>
            <a:r>
              <a:rPr lang="fr-FR" altLang="fr-FR" sz="28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altLang="fr-FR" sz="280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fr-FR" altLang="fr-FR" sz="2800" baseline="-2500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altLang="fr-FR" sz="280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fr-FR" altLang="fr-FR" sz="280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</a:t>
            </a:r>
            <a:r>
              <a:rPr lang="fr-FR" altLang="fr-FR" sz="2800">
                <a:latin typeface="Calibri" panose="020F0502020204030204" pitchFamily="34" charset="0"/>
                <a:cs typeface="Calibri" panose="020F0502020204030204" pitchFamily="34" charset="0"/>
              </a:rPr>
              <a:t>  	C</a:t>
            </a:r>
            <a:r>
              <a:rPr lang="fr-FR" altLang="fr-FR" sz="28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altLang="fr-FR" sz="280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fr-FR" altLang="fr-FR" sz="2800" baseline="-25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altLang="fr-FR" sz="2800">
                <a:latin typeface="Calibri" panose="020F0502020204030204" pitchFamily="34" charset="0"/>
                <a:cs typeface="Calibri" panose="020F0502020204030204" pitchFamily="34" charset="0"/>
              </a:rPr>
              <a:t> + H</a:t>
            </a:r>
            <a:r>
              <a:rPr lang="fr-FR" altLang="fr-FR" sz="2800" baseline="-25000">
                <a:latin typeface="Calibri" panose="020F0502020204030204" pitchFamily="34" charset="0"/>
                <a:cs typeface="Calibri" panose="020F0502020204030204" pitchFamily="34" charset="0"/>
              </a:rPr>
              <a:t>2	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k = 0,132 s</a:t>
            </a:r>
            <a:r>
              <a:rPr lang="fr-FR" altLang="fr-FR" baseline="3000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(1000K)</a:t>
            </a:r>
            <a:r>
              <a:rPr lang="fr-FR" altLang="fr-FR" sz="2800" baseline="-2500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fr-FR" altLang="fr-F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fr-FR" altLang="fr-FR" sz="1400">
                <a:latin typeface="Calibri" panose="020F0502020204030204" pitchFamily="34" charset="0"/>
                <a:cs typeface="Calibri" panose="020F0502020204030204" pitchFamily="34" charset="0"/>
              </a:rPr>
              <a:t>		k </a:t>
            </a:r>
            <a:endParaRPr lang="fr-FR" altLang="fr-FR" sz="1400" baseline="-25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fr-FR" altLang="fr-FR" sz="140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fr-FR" altLang="fr-FR" sz="1400" baseline="-25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fr-FR" alt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fr-FR" alt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844" name="Text Box 10">
            <a:extLst>
              <a:ext uri="{FF2B5EF4-FFF2-40B4-BE49-F238E27FC236}">
                <a16:creationId xmlns:a16="http://schemas.microsoft.com/office/drawing/2014/main" id="{A5B8D0BA-7692-F54C-B798-5F8A7242D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4367213"/>
            <a:ext cx="836664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La réaction se déroule en </a:t>
            </a:r>
            <a:r>
              <a:rPr lang="fr-FR" altLang="fr-FR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gazeuse</a:t>
            </a: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sous </a:t>
            </a:r>
            <a:r>
              <a:rPr lang="fr-FR" altLang="fr-FR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pression atmosphérique</a:t>
            </a:r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à partir </a:t>
            </a:r>
          </a:p>
          <a:p>
            <a:pPr algn="l"/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ja-JP" altLang="fr-FR" sz="20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éthane </a:t>
            </a:r>
            <a:r>
              <a:rPr lang="fr-FR" altLang="ja-JP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altLang="ja-JP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fr-FR" altLang="ja-JP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altLang="ja-JP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fr-FR" altLang="ja-JP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cm</a:t>
            </a:r>
            <a:r>
              <a:rPr lang="fr-FR" altLang="ja-JP" sz="2000" baseline="30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altLang="ja-JP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.s</a:t>
            </a:r>
            <a:r>
              <a:rPr lang="fr-FR" altLang="ja-JP" sz="2000" baseline="30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à T</a:t>
            </a:r>
            <a:r>
              <a:rPr lang="fr-FR" altLang="ja-JP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altLang="ja-JP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27°C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) dans un réacteur de </a:t>
            </a:r>
            <a:r>
              <a:rPr lang="fr-FR" altLang="ja-JP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 cm</a:t>
            </a:r>
            <a:r>
              <a:rPr lang="fr-FR" altLang="ja-JP" sz="2000" baseline="30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l"/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On cherche à déterminer le taux de conversion de l</a:t>
            </a:r>
            <a:r>
              <a:rPr lang="ja-JP" altLang="fr-FR" sz="20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éthane. </a:t>
            </a:r>
            <a:endParaRPr lang="fr-FR" alt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BAAAEED-559C-A84C-B150-0F5EB153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55650" indent="-755650" algn="l">
              <a:buAutoNum type="arabicPlain" startAt="17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parfaitement agité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continu 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ZoneTexte 1">
            <a:extLst>
              <a:ext uri="{FF2B5EF4-FFF2-40B4-BE49-F238E27FC236}">
                <a16:creationId xmlns:a16="http://schemas.microsoft.com/office/drawing/2014/main" id="{0D3A45D5-5892-E64B-A000-E7EAC8C1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11613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E3C41483-3D8A-E641-9A05-5FC6AE5FB408}"/>
              </a:ext>
            </a:extLst>
          </p:cNvPr>
          <p:cNvGrpSpPr>
            <a:grpSpLocks/>
          </p:cNvGrpSpPr>
          <p:nvPr/>
        </p:nvGrpSpPr>
        <p:grpSpPr bwMode="auto">
          <a:xfrm>
            <a:off x="2372995" y="3596323"/>
            <a:ext cx="3856038" cy="1743075"/>
            <a:chOff x="1360" y="2448"/>
            <a:chExt cx="3152" cy="1709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2C1DEDC3-496F-014F-8F22-DC6795F5E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448"/>
              <a:ext cx="3152" cy="16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altLang="fr-FR" sz="1800" kern="0">
                <a:solidFill>
                  <a:srgbClr val="FFFFFF"/>
                </a:solidFill>
                <a:cs typeface="Times New Roman"/>
              </a:endParaRPr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CB0CC788-87A0-E444-AD59-75555E84D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253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kern="0">
                <a:solidFill>
                  <a:srgbClr val="FFFFFF"/>
                </a:solidFill>
                <a:cs typeface="Times New Roman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28D62BDC-96D4-1249-9D21-3C3D4290FD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35" y="2749"/>
              <a:ext cx="0" cy="21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kern="0">
                <a:solidFill>
                  <a:srgbClr val="FFFFFF"/>
                </a:solidFill>
                <a:cs typeface="Times New Roman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81B0E8A-7B50-0D4A-937F-06E822DC0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" y="2792"/>
              <a:ext cx="1861" cy="1038"/>
            </a:xfrm>
            <a:custGeom>
              <a:avLst/>
              <a:gdLst>
                <a:gd name="T0" fmla="*/ 0 w 2375"/>
                <a:gd name="T1" fmla="*/ 81 h 1379"/>
                <a:gd name="T2" fmla="*/ 37 w 2375"/>
                <a:gd name="T3" fmla="*/ 78 h 1379"/>
                <a:gd name="T4" fmla="*/ 54 w 2375"/>
                <a:gd name="T5" fmla="*/ 74 h 1379"/>
                <a:gd name="T6" fmla="*/ 68 w 2375"/>
                <a:gd name="T7" fmla="*/ 65 h 1379"/>
                <a:gd name="T8" fmla="*/ 74 w 2375"/>
                <a:gd name="T9" fmla="*/ 49 h 1379"/>
                <a:gd name="T10" fmla="*/ 81 w 2375"/>
                <a:gd name="T11" fmla="*/ 31 h 1379"/>
                <a:gd name="T12" fmla="*/ 85 w 2375"/>
                <a:gd name="T13" fmla="*/ 17 h 1379"/>
                <a:gd name="T14" fmla="*/ 95 w 2375"/>
                <a:gd name="T15" fmla="*/ 5 h 1379"/>
                <a:gd name="T16" fmla="*/ 114 w 2375"/>
                <a:gd name="T17" fmla="*/ 2 h 1379"/>
                <a:gd name="T18" fmla="*/ 191 w 2375"/>
                <a:gd name="T19" fmla="*/ 2 h 1379"/>
                <a:gd name="T20" fmla="*/ 200 w 2375"/>
                <a:gd name="T21" fmla="*/ 2 h 13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75"/>
                <a:gd name="T34" fmla="*/ 0 h 1379"/>
                <a:gd name="T35" fmla="*/ 2375 w 2375"/>
                <a:gd name="T36" fmla="*/ 1379 h 137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75" h="1379">
                  <a:moveTo>
                    <a:pt x="0" y="1379"/>
                  </a:moveTo>
                  <a:cubicBezTo>
                    <a:pt x="160" y="1364"/>
                    <a:pt x="320" y="1350"/>
                    <a:pt x="424" y="1331"/>
                  </a:cubicBezTo>
                  <a:cubicBezTo>
                    <a:pt x="528" y="1312"/>
                    <a:pt x="564" y="1300"/>
                    <a:pt x="624" y="1267"/>
                  </a:cubicBezTo>
                  <a:cubicBezTo>
                    <a:pt x="684" y="1234"/>
                    <a:pt x="745" y="1200"/>
                    <a:pt x="784" y="1131"/>
                  </a:cubicBezTo>
                  <a:cubicBezTo>
                    <a:pt x="823" y="1062"/>
                    <a:pt x="831" y="951"/>
                    <a:pt x="856" y="851"/>
                  </a:cubicBezTo>
                  <a:cubicBezTo>
                    <a:pt x="881" y="751"/>
                    <a:pt x="915" y="627"/>
                    <a:pt x="936" y="531"/>
                  </a:cubicBezTo>
                  <a:cubicBezTo>
                    <a:pt x="957" y="435"/>
                    <a:pt x="957" y="352"/>
                    <a:pt x="984" y="275"/>
                  </a:cubicBezTo>
                  <a:cubicBezTo>
                    <a:pt x="1011" y="198"/>
                    <a:pt x="1043" y="111"/>
                    <a:pt x="1096" y="67"/>
                  </a:cubicBezTo>
                  <a:cubicBezTo>
                    <a:pt x="1149" y="23"/>
                    <a:pt x="1119" y="22"/>
                    <a:pt x="1304" y="11"/>
                  </a:cubicBezTo>
                  <a:cubicBezTo>
                    <a:pt x="1489" y="0"/>
                    <a:pt x="2041" y="4"/>
                    <a:pt x="2208" y="3"/>
                  </a:cubicBezTo>
                  <a:cubicBezTo>
                    <a:pt x="2375" y="2"/>
                    <a:pt x="2339" y="2"/>
                    <a:pt x="2304" y="3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kern="0">
                <a:solidFill>
                  <a:srgbClr val="FFFFFF"/>
                </a:solidFill>
                <a:cs typeface="Times New Roman"/>
              </a:endParaRP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00DFADF9-33F4-9B4B-8F3D-4BD81763F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538"/>
              <a:ext cx="50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altLang="fr-FR" sz="1800" kern="0" dirty="0">
                  <a:solidFill>
                    <a:srgbClr val="0099FF"/>
                  </a:solidFill>
                  <a:cs typeface="Times New Roman"/>
                </a:rPr>
                <a:t>C</a:t>
              </a:r>
              <a:r>
                <a:rPr lang="fr-FR" altLang="fr-FR" sz="1800" kern="0" baseline="-25000" dirty="0">
                  <a:solidFill>
                    <a:srgbClr val="0099FF"/>
                  </a:solidFill>
                  <a:cs typeface="Times New Roman"/>
                </a:rPr>
                <a:t>R</a:t>
              </a:r>
              <a:endParaRPr lang="fr-FR" altLang="fr-FR" sz="1800" kern="0" dirty="0">
                <a:solidFill>
                  <a:srgbClr val="0099FF"/>
                </a:solidFill>
                <a:cs typeface="Times New Roman"/>
              </a:endParaRP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DF3062A7-6DBD-524B-9E2A-E8473CDC1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3768"/>
              <a:ext cx="2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altLang="fr-FR" sz="1800" kern="0" dirty="0" err="1">
                  <a:solidFill>
                    <a:srgbClr val="0099FF"/>
                  </a:solidFill>
                  <a:cs typeface="Times New Roman"/>
                </a:rPr>
                <a:t>t</a:t>
              </a:r>
              <a:endParaRPr lang="fr-FR" altLang="fr-FR" sz="1800" kern="0" dirty="0">
                <a:solidFill>
                  <a:srgbClr val="0099FF"/>
                </a:solidFill>
                <a:cs typeface="Times New Roman"/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C5540700-DF3C-1846-ACB8-1D267A9BA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3794"/>
              <a:ext cx="24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altLang="fr-FR" sz="1800" kern="0" dirty="0">
                  <a:solidFill>
                    <a:srgbClr val="0099FF"/>
                  </a:solidFill>
                  <a:cs typeface="Times New Roman"/>
                </a:rPr>
                <a:t>0</a:t>
              </a:r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3C4F3AC9-4EC2-094A-9326-E7C5F6D26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9" y="3189"/>
              <a:ext cx="1945" cy="635"/>
            </a:xfrm>
            <a:custGeom>
              <a:avLst/>
              <a:gdLst>
                <a:gd name="T0" fmla="*/ 0 w 1944"/>
                <a:gd name="T1" fmla="*/ 627 h 635"/>
                <a:gd name="T2" fmla="*/ 128 w 1944"/>
                <a:gd name="T3" fmla="*/ 547 h 635"/>
                <a:gd name="T4" fmla="*/ 200 w 1944"/>
                <a:gd name="T5" fmla="*/ 443 h 635"/>
                <a:gd name="T6" fmla="*/ 272 w 1944"/>
                <a:gd name="T7" fmla="*/ 291 h 635"/>
                <a:gd name="T8" fmla="*/ 320 w 1944"/>
                <a:gd name="T9" fmla="*/ 163 h 635"/>
                <a:gd name="T10" fmla="*/ 424 w 1944"/>
                <a:gd name="T11" fmla="*/ 43 h 635"/>
                <a:gd name="T12" fmla="*/ 568 w 1944"/>
                <a:gd name="T13" fmla="*/ 3 h 635"/>
                <a:gd name="T14" fmla="*/ 672 w 1944"/>
                <a:gd name="T15" fmla="*/ 27 h 635"/>
                <a:gd name="T16" fmla="*/ 760 w 1944"/>
                <a:gd name="T17" fmla="*/ 107 h 635"/>
                <a:gd name="T18" fmla="*/ 848 w 1944"/>
                <a:gd name="T19" fmla="*/ 235 h 635"/>
                <a:gd name="T20" fmla="*/ 960 w 1944"/>
                <a:gd name="T21" fmla="*/ 371 h 635"/>
                <a:gd name="T22" fmla="*/ 1072 w 1944"/>
                <a:gd name="T23" fmla="*/ 499 h 635"/>
                <a:gd name="T24" fmla="*/ 1168 w 1944"/>
                <a:gd name="T25" fmla="*/ 539 h 635"/>
                <a:gd name="T26" fmla="*/ 1288 w 1944"/>
                <a:gd name="T27" fmla="*/ 587 h 635"/>
                <a:gd name="T28" fmla="*/ 1432 w 1944"/>
                <a:gd name="T29" fmla="*/ 619 h 635"/>
                <a:gd name="T30" fmla="*/ 1576 w 1944"/>
                <a:gd name="T31" fmla="*/ 619 h 635"/>
                <a:gd name="T32" fmla="*/ 1592 w 1944"/>
                <a:gd name="T33" fmla="*/ 619 h 635"/>
                <a:gd name="T34" fmla="*/ 1688 w 1944"/>
                <a:gd name="T35" fmla="*/ 619 h 635"/>
                <a:gd name="T36" fmla="*/ 1944 w 1944"/>
                <a:gd name="T37" fmla="*/ 635 h 6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44"/>
                <a:gd name="T58" fmla="*/ 0 h 635"/>
                <a:gd name="T59" fmla="*/ 1944 w 1944"/>
                <a:gd name="T60" fmla="*/ 635 h 6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44" h="635">
                  <a:moveTo>
                    <a:pt x="0" y="627"/>
                  </a:moveTo>
                  <a:cubicBezTo>
                    <a:pt x="47" y="602"/>
                    <a:pt x="95" y="578"/>
                    <a:pt x="128" y="547"/>
                  </a:cubicBezTo>
                  <a:cubicBezTo>
                    <a:pt x="161" y="516"/>
                    <a:pt x="176" y="486"/>
                    <a:pt x="200" y="443"/>
                  </a:cubicBezTo>
                  <a:cubicBezTo>
                    <a:pt x="224" y="400"/>
                    <a:pt x="252" y="338"/>
                    <a:pt x="272" y="291"/>
                  </a:cubicBezTo>
                  <a:cubicBezTo>
                    <a:pt x="292" y="244"/>
                    <a:pt x="295" y="204"/>
                    <a:pt x="320" y="163"/>
                  </a:cubicBezTo>
                  <a:cubicBezTo>
                    <a:pt x="345" y="122"/>
                    <a:pt x="383" y="70"/>
                    <a:pt x="424" y="43"/>
                  </a:cubicBezTo>
                  <a:cubicBezTo>
                    <a:pt x="465" y="16"/>
                    <a:pt x="527" y="6"/>
                    <a:pt x="568" y="3"/>
                  </a:cubicBezTo>
                  <a:cubicBezTo>
                    <a:pt x="609" y="0"/>
                    <a:pt x="640" y="10"/>
                    <a:pt x="672" y="27"/>
                  </a:cubicBezTo>
                  <a:cubicBezTo>
                    <a:pt x="704" y="44"/>
                    <a:pt x="731" y="72"/>
                    <a:pt x="760" y="107"/>
                  </a:cubicBezTo>
                  <a:cubicBezTo>
                    <a:pt x="789" y="142"/>
                    <a:pt x="815" y="191"/>
                    <a:pt x="848" y="235"/>
                  </a:cubicBezTo>
                  <a:cubicBezTo>
                    <a:pt x="881" y="279"/>
                    <a:pt x="923" y="327"/>
                    <a:pt x="960" y="371"/>
                  </a:cubicBezTo>
                  <a:cubicBezTo>
                    <a:pt x="997" y="415"/>
                    <a:pt x="1037" y="471"/>
                    <a:pt x="1072" y="499"/>
                  </a:cubicBezTo>
                  <a:cubicBezTo>
                    <a:pt x="1107" y="527"/>
                    <a:pt x="1132" y="524"/>
                    <a:pt x="1168" y="539"/>
                  </a:cubicBezTo>
                  <a:cubicBezTo>
                    <a:pt x="1204" y="554"/>
                    <a:pt x="1244" y="574"/>
                    <a:pt x="1288" y="587"/>
                  </a:cubicBezTo>
                  <a:cubicBezTo>
                    <a:pt x="1332" y="600"/>
                    <a:pt x="1384" y="614"/>
                    <a:pt x="1432" y="619"/>
                  </a:cubicBezTo>
                  <a:cubicBezTo>
                    <a:pt x="1480" y="624"/>
                    <a:pt x="1549" y="619"/>
                    <a:pt x="1576" y="619"/>
                  </a:cubicBezTo>
                  <a:cubicBezTo>
                    <a:pt x="1603" y="619"/>
                    <a:pt x="1573" y="619"/>
                    <a:pt x="1592" y="619"/>
                  </a:cubicBezTo>
                  <a:cubicBezTo>
                    <a:pt x="1611" y="619"/>
                    <a:pt x="1629" y="616"/>
                    <a:pt x="1688" y="619"/>
                  </a:cubicBezTo>
                  <a:cubicBezTo>
                    <a:pt x="1747" y="622"/>
                    <a:pt x="1891" y="632"/>
                    <a:pt x="1944" y="635"/>
                  </a:cubicBezTo>
                </a:path>
              </a:pathLst>
            </a:cu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kern="0">
                <a:solidFill>
                  <a:srgbClr val="FFFFFF"/>
                </a:solidFill>
                <a:cs typeface="Times New Roman"/>
              </a:endParaRPr>
            </a:p>
          </p:txBody>
        </p:sp>
      </p:grpSp>
      <p:sp>
        <p:nvSpPr>
          <p:cNvPr id="15" name="Text Box 46">
            <a:extLst>
              <a:ext uri="{FF2B5EF4-FFF2-40B4-BE49-F238E27FC236}">
                <a16:creationId xmlns:a16="http://schemas.microsoft.com/office/drawing/2014/main" id="{8AFA2C56-EDBC-5146-B2E7-E0C6E11C4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88" y="2319020"/>
            <a:ext cx="3659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rgbClr val="336600"/>
              </a:buClr>
              <a:buFont typeface="Symbol" pitchFamily="2" charset="2"/>
              <a:buChar char="·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rgbClr val="CC0000"/>
              </a:buClr>
              <a:buFont typeface="Symbol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*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fr-FR" sz="2400" b="1"/>
              <a:t>Premier mode opératoire: </a:t>
            </a:r>
            <a:endParaRPr lang="fr-FR" altLang="fr-FR" sz="240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9FF85489-5E89-CC41-84E3-F363B110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" y="35975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36600"/>
              </a:buClr>
              <a:buFont typeface="Symbol" pitchFamily="2" charset="2"/>
              <a:buChar char="·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Symbol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*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fr-FR" altLang="fr-FR" sz="2400" dirty="0"/>
              <a:t>A + B  →  R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fr-FR" altLang="fr-FR" sz="2400" dirty="0"/>
              <a:t>B + R  →  S 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A0C2CC2-F4EE-A746-AA2E-87635CD0B0CA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3209290"/>
            <a:ext cx="1062037" cy="506413"/>
            <a:chOff x="903298" y="4107997"/>
            <a:chExt cx="1062039" cy="506115"/>
          </a:xfrm>
        </p:grpSpPr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31173E57-B8DD-3E47-AC19-D3BEF9B57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10" y="4115935"/>
              <a:ext cx="376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C268D475-F114-0944-B00F-7CF69B00A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298" y="4115935"/>
              <a:ext cx="1062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6F931E84-6185-764D-A8E7-077176785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224" y="4107997"/>
              <a:ext cx="0" cy="434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2" name="Text Box 47">
              <a:extLst>
                <a:ext uri="{FF2B5EF4-FFF2-40B4-BE49-F238E27FC236}">
                  <a16:creationId xmlns:a16="http://schemas.microsoft.com/office/drawing/2014/main" id="{888F7CB1-5F06-6949-9119-9399D0704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236" y="4152447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fr-FR" altLang="fr-FR" sz="2400"/>
                <a:t>B</a:t>
              </a:r>
            </a:p>
          </p:txBody>
        </p:sp>
      </p:grpSp>
      <p:grpSp>
        <p:nvGrpSpPr>
          <p:cNvPr id="33" name="Groupe 80">
            <a:extLst>
              <a:ext uri="{FF2B5EF4-FFF2-40B4-BE49-F238E27FC236}">
                <a16:creationId xmlns:a16="http://schemas.microsoft.com/office/drawing/2014/main" id="{5BD09044-A737-FD45-84F2-938E0D59D947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3118803"/>
            <a:ext cx="946150" cy="1374775"/>
            <a:chOff x="1695462" y="4017510"/>
            <a:chExt cx="946151" cy="1374775"/>
          </a:xfrm>
        </p:grpSpPr>
        <p:sp>
          <p:nvSpPr>
            <p:cNvPr id="34" name="Arc 31">
              <a:extLst>
                <a:ext uri="{FF2B5EF4-FFF2-40B4-BE49-F238E27FC236}">
                  <a16:creationId xmlns:a16="http://schemas.microsoft.com/office/drawing/2014/main" id="{182F4CFE-EC3E-9841-83C3-D84D16FB8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049" y="5133522"/>
              <a:ext cx="944564" cy="2587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80" h="21600" stroke="0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80" y="929"/>
                  </a:lnTo>
                  <a:close/>
                </a:path>
              </a:pathLst>
            </a:custGeom>
            <a:solidFill>
              <a:srgbClr val="0099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E88AA265-8219-AF4D-9F8B-4C838AB09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462" y="4668385"/>
              <a:ext cx="946151" cy="479425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36" name="Arc 33">
              <a:extLst>
                <a:ext uri="{FF2B5EF4-FFF2-40B4-BE49-F238E27FC236}">
                  <a16:creationId xmlns:a16="http://schemas.microsoft.com/office/drawing/2014/main" id="{0681D020-0D0D-FF4D-A1D3-34D8177AACA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95462" y="4252460"/>
              <a:ext cx="942976" cy="2587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</a:path>
                <a:path w="43180" h="21600" stroke="0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  <a:lnTo>
                    <a:pt x="21580" y="0"/>
                  </a:lnTo>
                  <a:lnTo>
                    <a:pt x="431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DC9F25B2-DCB2-2C49-9171-023862932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62" y="4504872"/>
              <a:ext cx="0" cy="639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0FAFD1B1-37F5-8647-B8B2-A5CC896DD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613" y="4501697"/>
              <a:ext cx="0" cy="639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75CCC23D-CF44-444D-945C-6AE042F5B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012" y="4017510"/>
              <a:ext cx="0" cy="108743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0" name="Oval 37">
              <a:extLst>
                <a:ext uri="{FF2B5EF4-FFF2-40B4-BE49-F238E27FC236}">
                  <a16:creationId xmlns:a16="http://schemas.microsoft.com/office/drawing/2014/main" id="{A33D7EDF-808C-E246-B3B8-22F0916AB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162" y="5085897"/>
              <a:ext cx="193675" cy="396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41" name="Oval 38">
              <a:extLst>
                <a:ext uri="{FF2B5EF4-FFF2-40B4-BE49-F238E27FC236}">
                  <a16:creationId xmlns:a16="http://schemas.microsoft.com/office/drawing/2014/main" id="{695F0909-939F-9447-9299-B2DC4882C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600" y="5087485"/>
              <a:ext cx="193675" cy="38100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42" name="Text Box 47">
              <a:extLst>
                <a:ext uri="{FF2B5EF4-FFF2-40B4-BE49-F238E27FC236}">
                  <a16:creationId xmlns:a16="http://schemas.microsoft.com/office/drawing/2014/main" id="{50E2F0E9-6A35-0B4E-9E9E-4665F9BEC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150" y="4696734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fr-FR" altLang="fr-FR" sz="240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5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2">
            <a:extLst>
              <a:ext uri="{FF2B5EF4-FFF2-40B4-BE49-F238E27FC236}">
                <a16:creationId xmlns:a16="http://schemas.microsoft.com/office/drawing/2014/main" id="{0E81E4F8-FAE7-9E45-8FBD-3460A93B4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212975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Bilan sur l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éthane: 	</a:t>
            </a: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15CE59A-8299-4E4C-858D-12019086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55650" indent="-755650" algn="l">
              <a:buAutoNum type="arabicPlain" startAt="17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parfaitement agité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continu 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097E6C-6ECC-224F-8824-301EC004C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55650" indent="-755650" algn="l">
              <a:buAutoNum type="arabicPlain" startAt="17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parfaitement agité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continu 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>
            <a:extLst>
              <a:ext uri="{FF2B5EF4-FFF2-40B4-BE49-F238E27FC236}">
                <a16:creationId xmlns:a16="http://schemas.microsoft.com/office/drawing/2014/main" id="{23B0EC6C-D333-C04D-9AF3-F91551CFB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212975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Bilan sur l</a:t>
            </a:r>
            <a:r>
              <a:rPr lang="ja-JP" altLang="fr-FR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éthane: 	</a:t>
            </a: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245ABA0-E6CE-9240-A2CE-78EA2271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55650" indent="-755650" algn="l">
              <a:buAutoNum type="arabicPlain" startAt="17"/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Réacteur parfaitement agité 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continu 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7">
            <a:extLst>
              <a:ext uri="{FF2B5EF4-FFF2-40B4-BE49-F238E27FC236}">
                <a16:creationId xmlns:a16="http://schemas.microsoft.com/office/drawing/2014/main" id="{B664D30E-82FC-DF4F-BFF4-2DFB19AF9E05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3159127"/>
            <a:ext cx="8091488" cy="2473325"/>
            <a:chOff x="318" y="1358"/>
            <a:chExt cx="5097" cy="1558"/>
          </a:xfrm>
        </p:grpSpPr>
        <p:sp>
          <p:nvSpPr>
            <p:cNvPr id="39950" name="Text Box 3">
              <a:extLst>
                <a:ext uri="{FF2B5EF4-FFF2-40B4-BE49-F238E27FC236}">
                  <a16:creationId xmlns:a16="http://schemas.microsoft.com/office/drawing/2014/main" id="{2464D173-9A73-9741-9E94-7A754FFAA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1358"/>
              <a:ext cx="5032" cy="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1500" algn="ctr"/>
                  <a:tab pos="1244600" algn="ctr"/>
                  <a:tab pos="2387600" algn="ctr"/>
                  <a:tab pos="3429000" algn="ctr"/>
                  <a:tab pos="4762500" algn="ctr"/>
                  <a:tab pos="6096000" algn="ctr"/>
                  <a:tab pos="70485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	flux de 		débit de 		débit 		 flux de </a:t>
              </a:r>
            </a:p>
            <a:p>
              <a:pPr algn="l">
                <a:lnSpc>
                  <a:spcPct val="50000"/>
                </a:lnSpc>
                <a:spcBef>
                  <a:spcPct val="50000"/>
                </a:spcBef>
              </a:pP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	A 	+	production	= 	d</a:t>
              </a:r>
              <a:r>
                <a:rPr lang="ja-JP" altLang="fr-FR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lang="fr-FR" altLang="ja-JP" dirty="0">
                  <a:latin typeface="Calibri" panose="020F0502020204030204" pitchFamily="34" charset="0"/>
                  <a:cs typeface="Calibri" panose="020F0502020204030204" pitchFamily="34" charset="0"/>
                </a:rPr>
                <a:t>accumulation 	+	A </a:t>
              </a:r>
            </a:p>
            <a:p>
              <a:pPr algn="l">
                <a:lnSpc>
                  <a:spcPct val="50000"/>
                </a:lnSpc>
                <a:spcBef>
                  <a:spcPct val="50000"/>
                </a:spcBef>
              </a:pP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	entrant 		chimique 		 de A dans le 		sortant  </a:t>
              </a:r>
            </a:p>
            <a:p>
              <a:pPr algn="l">
                <a:lnSpc>
                  <a:spcPct val="50000"/>
                </a:lnSpc>
                <a:spcBef>
                  <a:spcPct val="50000"/>
                </a:spcBef>
              </a:pP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			de A		réacteur 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	F</a:t>
              </a:r>
              <a:r>
                <a:rPr lang="fr-FR" altLang="fr-FR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		</a:t>
              </a:r>
              <a:r>
                <a:rPr lang="fr-FR" altLang="fr-FR" dirty="0" err="1">
                  <a:latin typeface="Symbol" pitchFamily="2" charset="2"/>
                  <a:cs typeface="Calibri" panose="020F0502020204030204" pitchFamily="34" charset="0"/>
                </a:rPr>
                <a:t>n</a:t>
              </a:r>
              <a:r>
                <a:rPr lang="fr-FR" altLang="fr-FR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r </a:t>
              </a:r>
              <a:r>
                <a:rPr lang="fr-FR" altLang="fr-FR" dirty="0" err="1">
                  <a:latin typeface="Calibri" panose="020F0502020204030204" pitchFamily="34" charset="0"/>
                  <a:cs typeface="Calibri" panose="020F0502020204030204" pitchFamily="34" charset="0"/>
                </a:rPr>
                <a:t>dV</a:t>
              </a: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		0		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endPara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39951" name="Object 5">
              <a:extLst>
                <a:ext uri="{FF2B5EF4-FFF2-40B4-BE49-F238E27FC236}">
                  <a16:creationId xmlns:a16="http://schemas.microsoft.com/office/drawing/2014/main" id="{835D568E-AA78-EA49-BB4C-C7B3B4F0EE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820770"/>
                </p:ext>
              </p:extLst>
            </p:nvPr>
          </p:nvGraphicFramePr>
          <p:xfrm>
            <a:off x="4087" y="2214"/>
            <a:ext cx="132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5" name="Équation" r:id="rId3" imgW="48564800" imgH="18135600" progId="Equation.3">
                    <p:embed/>
                  </p:oleObj>
                </mc:Choice>
                <mc:Fallback>
                  <p:oleObj name="Équation" r:id="rId3" imgW="48564800" imgH="18135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2214"/>
                          <a:ext cx="132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39" name="Text Box 8">
            <a:extLst>
              <a:ext uri="{FF2B5EF4-FFF2-40B4-BE49-F238E27FC236}">
                <a16:creationId xmlns:a16="http://schemas.microsoft.com/office/drawing/2014/main" id="{39AEC3D1-FEF4-0942-97CA-45480322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549" y="2142808"/>
            <a:ext cx="46024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fr-FR" altLang="fr-FR" i="1" dirty="0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Bilan dans une tranche de réacteur </a:t>
            </a:r>
          </a:p>
          <a:p>
            <a:pPr algn="r"/>
            <a:r>
              <a:rPr lang="fr-FR" altLang="fr-FR" i="1" dirty="0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volume élémentaire </a:t>
            </a:r>
            <a:r>
              <a:rPr lang="fr-FR" altLang="fr-FR" i="1" dirty="0" err="1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dV</a:t>
            </a:r>
            <a:r>
              <a:rPr lang="fr-FR" altLang="fr-FR" i="1" dirty="0">
                <a:solidFill>
                  <a:srgbClr val="00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39940" name="Group 18">
            <a:extLst>
              <a:ext uri="{FF2B5EF4-FFF2-40B4-BE49-F238E27FC236}">
                <a16:creationId xmlns:a16="http://schemas.microsoft.com/office/drawing/2014/main" id="{091D3203-7D32-3A4C-BFE1-501086096461}"/>
              </a:ext>
            </a:extLst>
          </p:cNvPr>
          <p:cNvGrpSpPr>
            <a:grpSpLocks/>
          </p:cNvGrpSpPr>
          <p:nvPr/>
        </p:nvGrpSpPr>
        <p:grpSpPr bwMode="auto">
          <a:xfrm>
            <a:off x="5140325" y="1929765"/>
            <a:ext cx="3522663" cy="690563"/>
            <a:chOff x="3238" y="1734"/>
            <a:chExt cx="2219" cy="435"/>
          </a:xfrm>
        </p:grpSpPr>
        <p:sp>
          <p:nvSpPr>
            <p:cNvPr id="39941" name="Line 9">
              <a:extLst>
                <a:ext uri="{FF2B5EF4-FFF2-40B4-BE49-F238E27FC236}">
                  <a16:creationId xmlns:a16="http://schemas.microsoft.com/office/drawing/2014/main" id="{D5F2FC61-61BF-2443-8A71-79D188CCC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734"/>
              <a:ext cx="2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9942" name="Line 10">
              <a:extLst>
                <a:ext uri="{FF2B5EF4-FFF2-40B4-BE49-F238E27FC236}">
                  <a16:creationId xmlns:a16="http://schemas.microsoft.com/office/drawing/2014/main" id="{2D4DAC6C-F2C7-754D-AB87-CF9C81042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2166"/>
              <a:ext cx="2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9943" name="Line 11">
              <a:extLst>
                <a:ext uri="{FF2B5EF4-FFF2-40B4-BE49-F238E27FC236}">
                  <a16:creationId xmlns:a16="http://schemas.microsoft.com/office/drawing/2014/main" id="{732E8BC3-8DAE-3044-AE43-79DAF9722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73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9944" name="Line 12">
              <a:extLst>
                <a:ext uri="{FF2B5EF4-FFF2-40B4-BE49-F238E27FC236}">
                  <a16:creationId xmlns:a16="http://schemas.microsoft.com/office/drawing/2014/main" id="{3EFB57FC-B9B7-274B-93D2-BF3381268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173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9945" name="Text Box 13">
              <a:extLst>
                <a:ext uri="{FF2B5EF4-FFF2-40B4-BE49-F238E27FC236}">
                  <a16:creationId xmlns:a16="http://schemas.microsoft.com/office/drawing/2014/main" id="{13897FE6-B9BF-214E-AC70-6F4971639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" y="1806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 sz="2000"/>
                <a:t>dV</a:t>
              </a:r>
              <a:endParaRPr lang="fr-FR" altLang="fr-FR"/>
            </a:p>
          </p:txBody>
        </p:sp>
        <p:sp>
          <p:nvSpPr>
            <p:cNvPr id="39946" name="Line 14">
              <a:extLst>
                <a:ext uri="{FF2B5EF4-FFF2-40B4-BE49-F238E27FC236}">
                  <a16:creationId xmlns:a16="http://schemas.microsoft.com/office/drawing/2014/main" id="{BC9B39F2-4ADC-7943-9607-D25DB7102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2016"/>
              <a:ext cx="4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9947" name="Line 15">
              <a:extLst>
                <a:ext uri="{FF2B5EF4-FFF2-40B4-BE49-F238E27FC236}">
                  <a16:creationId xmlns:a16="http://schemas.microsoft.com/office/drawing/2014/main" id="{90CDD8A9-6391-494B-A038-C8B4BDDE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" y="2016"/>
              <a:ext cx="4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9948" name="Text Box 16">
              <a:extLst>
                <a:ext uri="{FF2B5EF4-FFF2-40B4-BE49-F238E27FC236}">
                  <a16:creationId xmlns:a16="http://schemas.microsoft.com/office/drawing/2014/main" id="{FE8F045E-C10B-9E46-B747-9D3B0C55B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" y="1755"/>
              <a:ext cx="2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 sz="2000"/>
                <a:t>F</a:t>
              </a:r>
              <a:r>
                <a:rPr lang="fr-FR" altLang="fr-FR" sz="2000" baseline="-25000"/>
                <a:t>A</a:t>
              </a:r>
              <a:endParaRPr lang="fr-FR" altLang="fr-FR" sz="2000"/>
            </a:p>
          </p:txBody>
        </p:sp>
        <p:sp>
          <p:nvSpPr>
            <p:cNvPr id="39949" name="Text Box 17">
              <a:extLst>
                <a:ext uri="{FF2B5EF4-FFF2-40B4-BE49-F238E27FC236}">
                  <a16:creationId xmlns:a16="http://schemas.microsoft.com/office/drawing/2014/main" id="{C35185B2-4A19-F049-8B69-E6813BE24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755"/>
              <a:ext cx="7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 sz="2000"/>
                <a:t>F</a:t>
              </a:r>
              <a:r>
                <a:rPr lang="fr-FR" altLang="fr-FR" sz="2000" baseline="-25000"/>
                <a:t>A  </a:t>
              </a:r>
              <a:r>
                <a:rPr lang="fr-FR" altLang="fr-FR" sz="2000"/>
                <a:t>+ dF</a:t>
              </a:r>
              <a:r>
                <a:rPr lang="fr-FR" altLang="fr-FR" sz="2000" baseline="-25000"/>
                <a:t>A</a:t>
              </a: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A76BF0C2-F895-9742-88BC-8F10599AD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25488" indent="-725488"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18 	Réacteur en écoulement piston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2">
            <a:extLst>
              <a:ext uri="{FF2B5EF4-FFF2-40B4-BE49-F238E27FC236}">
                <a16:creationId xmlns:a16="http://schemas.microsoft.com/office/drawing/2014/main" id="{9ABEF85E-826D-3C49-BE56-D9E269CA8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274161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0099FF"/>
                </a:solidFill>
                <a:latin typeface="Symbol" pitchFamily="2" charset="2"/>
              </a:rPr>
              <a:t>n</a:t>
            </a:r>
            <a:r>
              <a:rPr lang="fr-FR" altLang="fr-FR" baseline="-25000">
                <a:solidFill>
                  <a:srgbClr val="0099FF"/>
                </a:solidFill>
              </a:rPr>
              <a:t>A </a:t>
            </a:r>
            <a:r>
              <a:rPr lang="fr-FR" altLang="fr-FR">
                <a:solidFill>
                  <a:srgbClr val="0099FF"/>
                </a:solidFill>
              </a:rPr>
              <a:t> =   -1 	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AD08E85E-B77D-5F41-B414-5C663BBA7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521075"/>
            <a:ext cx="58903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= Q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= 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(1 - X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 	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d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=  -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dX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C241B8F5-5B68-D846-B4AC-5BE3502C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4324350"/>
            <a:ext cx="375006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dV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= 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dX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dX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fr-FR" altLang="fr-FR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fr-FR" alt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1FF62BFF-BFC6-2F4E-9151-86853AC19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4953000"/>
            <a:ext cx="2386012" cy="461665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fr-FR" altLang="fr-FR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altLang="fr-FR" dirty="0" err="1">
                <a:solidFill>
                  <a:srgbClr val="CC0000"/>
                </a:solidFill>
                <a:latin typeface="Symbol" pitchFamily="2" charset="2"/>
                <a:cs typeface="Calibri" panose="020F0502020204030204" pitchFamily="34" charset="0"/>
              </a:rPr>
              <a:t>t</a:t>
            </a:r>
            <a:r>
              <a:rPr lang="fr-FR" altLang="fr-FR" dirty="0">
                <a:solidFill>
                  <a:srgbClr val="CC0000"/>
                </a:solidFill>
                <a:latin typeface="Symbol" pitchFamily="2" charset="2"/>
                <a:cs typeface="Calibri" panose="020F0502020204030204" pitchFamily="34" charset="0"/>
              </a:rPr>
              <a:t> </a:t>
            </a:r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baseline="-25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 C</a:t>
            </a:r>
            <a:r>
              <a:rPr lang="fr-FR" altLang="fr-FR" baseline="-25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dX</a:t>
            </a:r>
            <a:r>
              <a:rPr lang="fr-FR" altLang="fr-FR" baseline="-25000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fr-FR" altLang="fr-FR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33024A-E792-F74D-8836-3DFDF2B4A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25488" indent="-725488"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18 	Réacteur en écoulement piston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1" grpId="0" autoUpdateAnimBg="0"/>
      <p:bldP spid="5018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9029179-BB54-3242-8A75-E32EFDA1E7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1600" y="1511300"/>
            <a:ext cx="8007350" cy="1143000"/>
          </a:xfrm>
          <a:noFill/>
        </p:spPr>
        <p:txBody>
          <a:bodyPr/>
          <a:lstStyle/>
          <a:p>
            <a:pPr marL="1330325" indent="-1330325" algn="l">
              <a:lnSpc>
                <a:spcPct val="120000"/>
              </a:lnSpc>
              <a:tabLst>
                <a:tab pos="2100263" algn="l"/>
              </a:tabLst>
            </a:pPr>
            <a:br>
              <a:rPr lang="fr-FR" altLang="fr-FR" sz="3200" dirty="0">
                <a:solidFill>
                  <a:srgbClr val="40A3D1"/>
                </a:solidFill>
                <a:ea typeface="ＭＳ Ｐゴシック" panose="020B0600070205080204" pitchFamily="34" charset="-128"/>
              </a:rPr>
            </a:b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181 	Réaction du 1</a:t>
            </a:r>
            <a:r>
              <a:rPr lang="fr-FR" altLang="fr-FR" sz="2400" baseline="300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er</a:t>
            </a: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 ordre (r = k C</a:t>
            </a:r>
            <a:r>
              <a:rPr lang="fr-FR" altLang="fr-FR" sz="2400" baseline="-250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A</a:t>
            </a: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) sans dilatation </a:t>
            </a:r>
            <a:endParaRPr lang="fr-FR" altLang="fr-FR" sz="3200" dirty="0">
              <a:solidFill>
                <a:srgbClr val="40A3D1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C9B392F1-CD57-8F4A-A8A6-AB336DC84A5B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4902835"/>
            <a:ext cx="2139950" cy="600075"/>
            <a:chOff x="3559" y="3386"/>
            <a:chExt cx="1348" cy="378"/>
          </a:xfrm>
        </p:grpSpPr>
        <p:graphicFrame>
          <p:nvGraphicFramePr>
            <p:cNvPr id="41990" name="Object 9">
              <a:extLst>
                <a:ext uri="{FF2B5EF4-FFF2-40B4-BE49-F238E27FC236}">
                  <a16:creationId xmlns:a16="http://schemas.microsoft.com/office/drawing/2014/main" id="{01BD5AAB-5D28-D041-85A5-7B04539A9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7" y="3418"/>
            <a:ext cx="104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5" name="Équation" r:id="rId3" imgW="38328600" imgH="10236200" progId="Equation.3">
                    <p:embed/>
                  </p:oleObj>
                </mc:Choice>
                <mc:Fallback>
                  <p:oleObj name="Équation" r:id="rId3" imgW="38328600" imgH="10236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3418"/>
                          <a:ext cx="104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1" name="Rectangle 10">
              <a:extLst>
                <a:ext uri="{FF2B5EF4-FFF2-40B4-BE49-F238E27FC236}">
                  <a16:creationId xmlns:a16="http://schemas.microsoft.com/office/drawing/2014/main" id="{B326E2F7-CB4D-C843-AEA0-C2FB07E2B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3386"/>
              <a:ext cx="1348" cy="37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</p:grpSp>
      <p:sp>
        <p:nvSpPr>
          <p:cNvPr id="51211" name="Text Box 11">
            <a:extLst>
              <a:ext uri="{FF2B5EF4-FFF2-40B4-BE49-F238E27FC236}">
                <a16:creationId xmlns:a16="http://schemas.microsoft.com/office/drawing/2014/main" id="{B8646E70-04D8-4B41-9291-FD5D4066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048635"/>
            <a:ext cx="68259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Q =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,  	F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	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 	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=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(1 - X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AAFD5054-D900-9F41-84D4-C6BA5036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3845560"/>
            <a:ext cx="35541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k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(1 - X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altLang="fr-FR" dirty="0" err="1">
                <a:latin typeface="Symbol" pitchFamily="2" charset="2"/>
                <a:cs typeface="Calibri" panose="020F0502020204030204" pitchFamily="34" charset="0"/>
              </a:rPr>
              <a:t>t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=  C</a:t>
            </a:r>
            <a:r>
              <a:rPr lang="fr-FR" altLang="fr-F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dX</a:t>
            </a:r>
            <a:r>
              <a:rPr lang="fr-FR" altLang="fr-FR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fr-FR" altLang="fr-FR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fr-FR" alt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15" name="AutoShape 15">
            <a:extLst>
              <a:ext uri="{FF2B5EF4-FFF2-40B4-BE49-F238E27FC236}">
                <a16:creationId xmlns:a16="http://schemas.microsoft.com/office/drawing/2014/main" id="{9610BC16-0578-6042-A730-19C5DB8D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4250373"/>
            <a:ext cx="3678237" cy="939800"/>
          </a:xfrm>
          <a:prstGeom prst="wedgeRectCallout">
            <a:avLst>
              <a:gd name="adj1" fmla="val 66963"/>
              <a:gd name="adj2" fmla="val 6588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800" i="1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 analogue à celle obtenue </a:t>
            </a:r>
          </a:p>
          <a:p>
            <a:r>
              <a:rPr lang="fr-FR" altLang="fr-FR" sz="1800" i="1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réacteur fermé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15BEC9-28C8-1F44-B766-0CA8F748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25488" indent="-725488"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18 	Réacteur en écoulement piston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1" grpId="0" autoUpdateAnimBg="0"/>
      <p:bldP spid="51212" grpId="0" autoUpdateAnimBg="0"/>
      <p:bldP spid="5121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7567D4B4-C379-FA4A-B049-4E75E778E9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1600" y="985520"/>
            <a:ext cx="8007350" cy="1143000"/>
          </a:xfrm>
          <a:noFill/>
        </p:spPr>
        <p:txBody>
          <a:bodyPr/>
          <a:lstStyle/>
          <a:p>
            <a:pPr marL="1330325" indent="-1330325" algn="l">
              <a:lnSpc>
                <a:spcPct val="120000"/>
              </a:lnSpc>
              <a:tabLst>
                <a:tab pos="2100263" algn="l"/>
              </a:tabLst>
            </a:pPr>
            <a:br>
              <a:rPr lang="fr-FR" altLang="fr-FR" sz="3200" dirty="0">
                <a:solidFill>
                  <a:srgbClr val="40A3D1"/>
                </a:solidFill>
                <a:ea typeface="ＭＳ Ｐゴシック" panose="020B0600070205080204" pitchFamily="34" charset="-128"/>
              </a:rPr>
            </a:br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182 	Oxydation catalytique du dioxyde de soufre  </a:t>
            </a:r>
            <a:endParaRPr lang="fr-FR" altLang="fr-FR" sz="3200" dirty="0">
              <a:solidFill>
                <a:srgbClr val="40A3D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3010" name="Text Box 11">
            <a:extLst>
              <a:ext uri="{FF2B5EF4-FFF2-40B4-BE49-F238E27FC236}">
                <a16:creationId xmlns:a16="http://schemas.microsoft.com/office/drawing/2014/main" id="{8C2689F8-E26B-EC47-92C8-A23C7B7B0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939415"/>
            <a:ext cx="77662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 </a:t>
            </a:r>
            <a:r>
              <a:rPr lang="ja-JP" altLang="fr-FR" sz="20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expression de la vitesse de réaction lorsque l </a:t>
            </a:r>
            <a:r>
              <a:rPr lang="ja-JP" altLang="fr-FR" sz="20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on utilise un catalyseur </a:t>
            </a:r>
          </a:p>
          <a:p>
            <a:pPr algn="l"/>
            <a:r>
              <a:rPr lang="fr-FR" alt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au vanadium est de la forme:  </a:t>
            </a:r>
          </a:p>
        </p:txBody>
      </p:sp>
      <p:graphicFrame>
        <p:nvGraphicFramePr>
          <p:cNvPr id="43011" name="Object 12">
            <a:extLst>
              <a:ext uri="{FF2B5EF4-FFF2-40B4-BE49-F238E27FC236}">
                <a16:creationId xmlns:a16="http://schemas.microsoft.com/office/drawing/2014/main" id="{7A60F61B-9223-014C-BF91-F6D15230F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989494"/>
              </p:ext>
            </p:extLst>
          </p:nvPr>
        </p:nvGraphicFramePr>
        <p:xfrm>
          <a:off x="541338" y="3588703"/>
          <a:ext cx="80533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Équation" r:id="rId3" imgW="182880000" imgH="10096500" progId="Equation.3">
                  <p:embed/>
                </p:oleObj>
              </mc:Choice>
              <mc:Fallback>
                <p:oleObj name="Équation" r:id="rId3" imgW="182880000" imgH="10096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588703"/>
                        <a:ext cx="80533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13">
            <a:extLst>
              <a:ext uri="{FF2B5EF4-FFF2-40B4-BE49-F238E27FC236}">
                <a16:creationId xmlns:a16="http://schemas.microsoft.com/office/drawing/2014/main" id="{DD2A8498-36C0-0C44-B74E-4899F0A3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4118928"/>
            <a:ext cx="8277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Les pressions sont exprimées en atmosphère; les constantes cinétiques sont:  </a:t>
            </a:r>
          </a:p>
        </p:txBody>
      </p:sp>
      <p:graphicFrame>
        <p:nvGraphicFramePr>
          <p:cNvPr id="43013" name="Object 14">
            <a:extLst>
              <a:ext uri="{FF2B5EF4-FFF2-40B4-BE49-F238E27FC236}">
                <a16:creationId xmlns:a16="http://schemas.microsoft.com/office/drawing/2014/main" id="{55C39BC6-51C9-4B4B-B7BB-0D94F16FD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13076"/>
              </p:ext>
            </p:extLst>
          </p:nvPr>
        </p:nvGraphicFramePr>
        <p:xfrm>
          <a:off x="1690688" y="4442778"/>
          <a:ext cx="589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Équation" r:id="rId5" imgW="135750300" imgH="15214600" progId="Equation.3">
                  <p:embed/>
                </p:oleObj>
              </mc:Choice>
              <mc:Fallback>
                <p:oleObj name="Équation" r:id="rId5" imgW="135750300" imgH="15214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442778"/>
                        <a:ext cx="5892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15">
            <a:extLst>
              <a:ext uri="{FF2B5EF4-FFF2-40B4-BE49-F238E27FC236}">
                <a16:creationId xmlns:a16="http://schemas.microsoft.com/office/drawing/2014/main" id="{BB675389-1505-FC42-9199-02813A73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5066665"/>
            <a:ext cx="84531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On traite un mélange contenant 6,26% de SO</a:t>
            </a:r>
            <a:r>
              <a:rPr lang="fr-FR" altLang="fr-FR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, 8,30% de O</a:t>
            </a:r>
            <a:r>
              <a:rPr lang="fr-FR" altLang="fr-FR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 et 85,44% d </a:t>
            </a:r>
            <a:r>
              <a:rPr lang="ja-JP" altLang="fr-FR" sz="20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2000">
                <a:latin typeface="Calibri" panose="020F0502020204030204" pitchFamily="34" charset="0"/>
                <a:cs typeface="Calibri" panose="020F0502020204030204" pitchFamily="34" charset="0"/>
              </a:rPr>
              <a:t>inerte</a:t>
            </a:r>
          </a:p>
          <a:p>
            <a:pPr algn="l"/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à 750 K dans un réacteur piston.   La pression totale est successivement fixée à </a:t>
            </a:r>
          </a:p>
          <a:p>
            <a:pPr algn="l"/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1 puis 2 atm. </a:t>
            </a:r>
          </a:p>
        </p:txBody>
      </p:sp>
      <p:grpSp>
        <p:nvGrpSpPr>
          <p:cNvPr id="43015" name="Group 18">
            <a:extLst>
              <a:ext uri="{FF2B5EF4-FFF2-40B4-BE49-F238E27FC236}">
                <a16:creationId xmlns:a16="http://schemas.microsoft.com/office/drawing/2014/main" id="{AD727338-C392-1A46-9623-E42DBBEBE29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74863"/>
            <a:ext cx="8237538" cy="954087"/>
            <a:chOff x="240" y="1307"/>
            <a:chExt cx="5189" cy="601"/>
          </a:xfrm>
        </p:grpSpPr>
        <p:sp>
          <p:nvSpPr>
            <p:cNvPr id="43016" name="Rectangle 9">
              <a:extLst>
                <a:ext uri="{FF2B5EF4-FFF2-40B4-BE49-F238E27FC236}">
                  <a16:creationId xmlns:a16="http://schemas.microsoft.com/office/drawing/2014/main" id="{81A58F63-24F0-CE40-A3FB-5436D9821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07"/>
              <a:ext cx="518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571500" indent="-571500" defTabSz="762000">
                <a:tabLst>
                  <a:tab pos="1709738" algn="ctr"/>
                  <a:tab pos="2479675" algn="ctr"/>
                  <a:tab pos="3340100" algn="ctr"/>
                  <a:tab pos="4670425" algn="ctr"/>
                  <a:tab pos="57150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tabLst>
                  <a:tab pos="1709738" algn="ctr"/>
                  <a:tab pos="2479675" algn="ctr"/>
                  <a:tab pos="3340100" algn="ctr"/>
                  <a:tab pos="4670425" algn="ctr"/>
                  <a:tab pos="57150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tabLst>
                  <a:tab pos="1709738" algn="ctr"/>
                  <a:tab pos="2479675" algn="ctr"/>
                  <a:tab pos="3340100" algn="ctr"/>
                  <a:tab pos="4670425" algn="ctr"/>
                  <a:tab pos="57150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tabLst>
                  <a:tab pos="1709738" algn="ctr"/>
                  <a:tab pos="2479675" algn="ctr"/>
                  <a:tab pos="3340100" algn="ctr"/>
                  <a:tab pos="4670425" algn="ctr"/>
                  <a:tab pos="57150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tabLst>
                  <a:tab pos="1709738" algn="ctr"/>
                  <a:tab pos="2479675" algn="ctr"/>
                  <a:tab pos="3340100" algn="ctr"/>
                  <a:tab pos="4670425" algn="ctr"/>
                  <a:tab pos="57150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09738" algn="ctr"/>
                  <a:tab pos="2479675" algn="ctr"/>
                  <a:tab pos="3340100" algn="ctr"/>
                  <a:tab pos="4670425" algn="ctr"/>
                  <a:tab pos="57150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09738" algn="ctr"/>
                  <a:tab pos="2479675" algn="ctr"/>
                  <a:tab pos="3340100" algn="ctr"/>
                  <a:tab pos="4670425" algn="ctr"/>
                  <a:tab pos="57150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09738" algn="ctr"/>
                  <a:tab pos="2479675" algn="ctr"/>
                  <a:tab pos="3340100" algn="ctr"/>
                  <a:tab pos="4670425" algn="ctr"/>
                  <a:tab pos="57150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09738" algn="ctr"/>
                  <a:tab pos="2479675" algn="ctr"/>
                  <a:tab pos="3340100" algn="ctr"/>
                  <a:tab pos="4670425" algn="ctr"/>
                  <a:tab pos="57150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		</a:t>
              </a: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SO</a:t>
              </a:r>
              <a:r>
                <a:rPr lang="fr-FR" altLang="fr-FR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	+  	½ O</a:t>
              </a:r>
              <a:r>
                <a:rPr lang="fr-FR" altLang="fr-FR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		SO</a:t>
              </a:r>
              <a:r>
                <a:rPr lang="fr-FR" altLang="fr-FR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algn="l"/>
              <a:r>
                <a:rPr lang="fr-FR" alt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		A		B		C</a:t>
              </a:r>
            </a:p>
          </p:txBody>
        </p:sp>
        <p:sp>
          <p:nvSpPr>
            <p:cNvPr id="43017" name="Line 16">
              <a:extLst>
                <a:ext uri="{FF2B5EF4-FFF2-40B4-BE49-F238E27FC236}">
                  <a16:creationId xmlns:a16="http://schemas.microsoft.com/office/drawing/2014/main" id="{E0E58C95-2252-4A4C-B87F-8218EF16E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610"/>
              <a:ext cx="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018" name="Line 17">
              <a:extLst>
                <a:ext uri="{FF2B5EF4-FFF2-40B4-BE49-F238E27FC236}">
                  <a16:creationId xmlns:a16="http://schemas.microsoft.com/office/drawing/2014/main" id="{0294F210-2E93-CF47-9786-847AEFFC5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" y="1673"/>
              <a:ext cx="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9F4BFFBA-BF07-9D47-B6C8-B1B8E0EA7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25488" indent="-725488"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18 	Réacteur en écoulement piston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4">
            <a:extLst>
              <a:ext uri="{FF2B5EF4-FFF2-40B4-BE49-F238E27FC236}">
                <a16:creationId xmlns:a16="http://schemas.microsoft.com/office/drawing/2014/main" id="{BB81F801-C791-6342-ADEC-73B1E310D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737995"/>
            <a:ext cx="85783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2000" dirty="0">
                <a:solidFill>
                  <a:srgbClr val="40A3D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Quelle est la masse de catalyseur (w) à mettre en œuvre pour obtenir un taux de</a:t>
            </a:r>
          </a:p>
          <a:p>
            <a:pPr algn="l"/>
            <a:r>
              <a:rPr lang="fr-FR" altLang="fr-FR" sz="2000" dirty="0">
                <a:solidFill>
                  <a:srgbClr val="40A3D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 X donné? 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D6EB5C8D-F63D-0E49-866B-A29B8DCC074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841307"/>
            <a:ext cx="7793038" cy="2508249"/>
            <a:chOff x="336" y="2049"/>
            <a:chExt cx="4909" cy="1580"/>
          </a:xfrm>
        </p:grpSpPr>
        <p:grpSp>
          <p:nvGrpSpPr>
            <p:cNvPr id="44036" name="Group 11">
              <a:extLst>
                <a:ext uri="{FF2B5EF4-FFF2-40B4-BE49-F238E27FC236}">
                  <a16:creationId xmlns:a16="http://schemas.microsoft.com/office/drawing/2014/main" id="{7D1A51CE-87B6-1C41-A348-8D178EAE3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" y="2049"/>
              <a:ext cx="4226" cy="585"/>
              <a:chOff x="347" y="2049"/>
              <a:chExt cx="4226" cy="585"/>
            </a:xfrm>
          </p:grpSpPr>
          <p:graphicFrame>
            <p:nvGraphicFramePr>
              <p:cNvPr id="44038" name="Object 5">
                <a:extLst>
                  <a:ext uri="{FF2B5EF4-FFF2-40B4-BE49-F238E27FC236}">
                    <a16:creationId xmlns:a16="http://schemas.microsoft.com/office/drawing/2014/main" id="{ED967BB6-BBFE-8C44-9537-CD7A7275E0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81" y="2355"/>
              <a:ext cx="3392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63" name="Équation" r:id="rId3" imgW="124053600" imgH="10236200" progId="Equation.3">
                      <p:embed/>
                    </p:oleObj>
                  </mc:Choice>
                  <mc:Fallback>
                    <p:oleObj name="Équation" r:id="rId3" imgW="124053600" imgH="102362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1" y="2355"/>
                            <a:ext cx="3392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39" name="Text Box 6">
                <a:extLst>
                  <a:ext uri="{FF2B5EF4-FFF2-40B4-BE49-F238E27FC236}">
                    <a16:creationId xmlns:a16="http://schemas.microsoft.com/office/drawing/2014/main" id="{D8BBC025-2DC1-6349-9BBC-821B53EDF8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" y="2049"/>
                <a:ext cx="230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fr-FR" altLang="fr-FR" sz="2000">
                    <a:latin typeface="Calibri" panose="020F0502020204030204" pitchFamily="34" charset="0"/>
                    <a:cs typeface="Calibri" panose="020F0502020204030204" pitchFamily="34" charset="0"/>
                  </a:rPr>
                  <a:t>Bilan sur SO</a:t>
                </a:r>
                <a:r>
                  <a:rPr lang="fr-FR" altLang="fr-FR" sz="200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fr-FR" altLang="fr-FR" sz="2000">
                    <a:latin typeface="Calibri" panose="020F0502020204030204" pitchFamily="34" charset="0"/>
                    <a:cs typeface="Calibri" panose="020F0502020204030204" pitchFamily="34" charset="0"/>
                  </a:rPr>
                  <a:t> (réactif en défaut):  </a:t>
                </a:r>
              </a:p>
            </p:txBody>
          </p:sp>
        </p:grpSp>
        <p:sp>
          <p:nvSpPr>
            <p:cNvPr id="44037" name="Text Box 8">
              <a:extLst>
                <a:ext uri="{FF2B5EF4-FFF2-40B4-BE49-F238E27FC236}">
                  <a16:creationId xmlns:a16="http://schemas.microsoft.com/office/drawing/2014/main" id="{0D0448BA-0112-9E4E-AE90-C44A4A520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047"/>
              <a:ext cx="490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On calcule le débit molaire à l </a:t>
              </a:r>
              <a:r>
                <a:rPr lang="ja-JP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lang="fr-FR" altLang="ja-JP" sz="1800">
                  <a:latin typeface="Calibri" panose="020F0502020204030204" pitchFamily="34" charset="0"/>
                  <a:cs typeface="Calibri" panose="020F0502020204030204" pitchFamily="34" charset="0"/>
                </a:rPr>
                <a:t>entrée du réacteur pour chacun des composants: </a:t>
              </a:r>
            </a:p>
            <a:p>
              <a:pPr algn="l"/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fr-FR" altLang="fr-FR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=  F</a:t>
              </a:r>
              <a:r>
                <a:rPr lang="fr-FR" altLang="fr-FR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Io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+ F</a:t>
              </a:r>
              <a:r>
                <a:rPr lang="fr-FR" altLang="fr-FR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Ao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+ F</a:t>
              </a:r>
              <a:r>
                <a:rPr lang="fr-FR" altLang="fr-FR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Bo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 =   3,016.10 </a:t>
              </a:r>
              <a:r>
                <a:rPr lang="fr-FR" altLang="fr-FR" sz="1800" baseline="30000">
                  <a:latin typeface="Calibri" panose="020F0502020204030204" pitchFamily="34" charset="0"/>
                  <a:cs typeface="Calibri" panose="020F0502020204030204" pitchFamily="34" charset="0"/>
                </a:rPr>
                <a:t>-3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kmol.s</a:t>
              </a:r>
              <a:r>
                <a:rPr lang="fr-FR" altLang="fr-FR" sz="1800" baseline="30000">
                  <a:latin typeface="Calibri" panose="020F0502020204030204" pitchFamily="34" charset="0"/>
                  <a:cs typeface="Calibri" panose="020F0502020204030204" pitchFamily="34" charset="0"/>
                </a:rPr>
                <a:t>-1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; 	F</a:t>
              </a:r>
              <a:r>
                <a:rPr lang="fr-FR" altLang="fr-FR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Io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 =   2,577.10 </a:t>
              </a:r>
              <a:r>
                <a:rPr lang="fr-FR" altLang="fr-FR" sz="1800" baseline="30000">
                  <a:latin typeface="Calibri" panose="020F0502020204030204" pitchFamily="34" charset="0"/>
                  <a:cs typeface="Calibri" panose="020F0502020204030204" pitchFamily="34" charset="0"/>
                </a:rPr>
                <a:t>-3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kmol.s</a:t>
              </a:r>
              <a:r>
                <a:rPr lang="fr-FR" altLang="fr-FR" sz="1800" baseline="30000">
                  <a:latin typeface="Calibri" panose="020F0502020204030204" pitchFamily="34" charset="0"/>
                  <a:cs typeface="Calibri" panose="020F0502020204030204" pitchFamily="34" charset="0"/>
                </a:rPr>
                <a:t>-1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algn="l"/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fr-FR" altLang="fr-FR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Ao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 =   1,888.10 </a:t>
              </a:r>
              <a:r>
                <a:rPr lang="fr-FR" altLang="fr-FR" sz="1800" baseline="30000">
                  <a:latin typeface="Calibri" panose="020F0502020204030204" pitchFamily="34" charset="0"/>
                  <a:cs typeface="Calibri" panose="020F0502020204030204" pitchFamily="34" charset="0"/>
                </a:rPr>
                <a:t>-4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kmol.s</a:t>
              </a:r>
              <a:r>
                <a:rPr lang="fr-FR" altLang="fr-FR" sz="1800" baseline="30000">
                  <a:latin typeface="Calibri" panose="020F0502020204030204" pitchFamily="34" charset="0"/>
                  <a:cs typeface="Calibri" panose="020F0502020204030204" pitchFamily="34" charset="0"/>
                </a:rPr>
                <a:t>-1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; 	F</a:t>
              </a:r>
              <a:r>
                <a:rPr lang="fr-FR" altLang="fr-FR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Bo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 =   2,503.10 </a:t>
              </a:r>
              <a:r>
                <a:rPr lang="fr-FR" altLang="fr-FR" sz="1800" baseline="30000">
                  <a:latin typeface="Calibri" panose="020F0502020204030204" pitchFamily="34" charset="0"/>
                  <a:cs typeface="Calibri" panose="020F0502020204030204" pitchFamily="34" charset="0"/>
                </a:rPr>
                <a:t>-4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kmol.s</a:t>
              </a:r>
              <a:r>
                <a:rPr lang="fr-FR" altLang="fr-FR" sz="1800" baseline="30000">
                  <a:latin typeface="Calibri" panose="020F0502020204030204" pitchFamily="34" charset="0"/>
                  <a:cs typeface="Calibri" panose="020F0502020204030204" pitchFamily="34" charset="0"/>
                </a:rPr>
                <a:t>-1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; 	F</a:t>
              </a:r>
              <a:r>
                <a:rPr lang="fr-FR" altLang="fr-FR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Co</a:t>
              </a:r>
              <a:r>
                <a:rPr lang="fr-FR" altLang="fr-FR" sz="1800">
                  <a:latin typeface="Calibri" panose="020F0502020204030204" pitchFamily="34" charset="0"/>
                  <a:cs typeface="Calibri" panose="020F0502020204030204" pitchFamily="34" charset="0"/>
                </a:rPr>
                <a:t>  =  0 </a:t>
              </a:r>
            </a:p>
          </p:txBody>
        </p:sp>
      </p:grpSp>
      <p:sp>
        <p:nvSpPr>
          <p:cNvPr id="53258" name="Text Box 10">
            <a:extLst>
              <a:ext uri="{FF2B5EF4-FFF2-40B4-BE49-F238E27FC236}">
                <a16:creationId xmlns:a16="http://schemas.microsoft.com/office/drawing/2014/main" id="{A51FFA87-E5EE-824A-9E54-6740E8D3D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2652395"/>
            <a:ext cx="7594130" cy="1938992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sz="2000" i="1">
                <a:latin typeface="Calibri" panose="020F0502020204030204" pitchFamily="34" charset="0"/>
                <a:cs typeface="Calibri" panose="020F0502020204030204" pitchFamily="34" charset="0"/>
              </a:rPr>
              <a:t>	Analyse du problème en fonction des questions posées au §14: </a:t>
            </a:r>
          </a:p>
          <a:p>
            <a:pPr algn="l"/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Réaction unique, équilibrée de cinétique complexe mais connue </a:t>
            </a:r>
          </a:p>
          <a:p>
            <a:pPr algn="l"/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Régime permanent </a:t>
            </a:r>
          </a:p>
          <a:p>
            <a:pPr algn="l"/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Réacteur Piston </a:t>
            </a:r>
          </a:p>
          <a:p>
            <a:pPr algn="l"/>
            <a:r>
              <a:rPr lang="fr-FR" altLang="fr-FR" sz="2000">
                <a:latin typeface="Calibri" panose="020F0502020204030204" pitchFamily="34" charset="0"/>
                <a:cs typeface="Calibri" panose="020F0502020204030204" pitchFamily="34" charset="0"/>
              </a:rPr>
              <a:t>Dilatation chimique </a:t>
            </a:r>
          </a:p>
          <a:p>
            <a:pPr algn="l"/>
            <a:endParaRPr lang="fr-FR" altLang="fr-FR" sz="2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5035F6F-EC2C-BC45-9557-38108159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25488" indent="-725488"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18 	Réacteur en écoulement piston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>
            <a:extLst>
              <a:ext uri="{FF2B5EF4-FFF2-40B4-BE49-F238E27FC236}">
                <a16:creationId xmlns:a16="http://schemas.microsoft.com/office/drawing/2014/main" id="{E578D42D-DCC7-654B-A129-598936C1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2440623"/>
            <a:ext cx="6384440" cy="253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I  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=  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Io				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  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=  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Ao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(1 - X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fr-FR" altLang="fr-FR" baseline="-25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fr-FR" altLang="fr-FR" sz="2000" baseline="-25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B  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=  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altLang="fr-FR" sz="3200">
                <a:latin typeface="Calibri" panose="020F0502020204030204" pitchFamily="34" charset="0"/>
                <a:cs typeface="Calibri" panose="020F0502020204030204" pitchFamily="34" charset="0"/>
              </a:rPr>
              <a:t>½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Ao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		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C  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=  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Ao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algn="l"/>
            <a:endParaRPr lang="fr-FR" altLang="fr-FR" baseline="-25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F  = 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Io  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+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Ao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(1 - X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) +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altLang="fr-FR" sz="3200">
                <a:latin typeface="Calibri" panose="020F0502020204030204" pitchFamily="34" charset="0"/>
                <a:cs typeface="Calibri" panose="020F0502020204030204" pitchFamily="34" charset="0"/>
              </a:rPr>
              <a:t>½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Ao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+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Ao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algn="l"/>
            <a:r>
              <a:rPr lang="fr-FR" altLang="fr-FR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algn="l"/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F  = 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o  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altLang="fr-FR" sz="3200">
                <a:latin typeface="Calibri" panose="020F0502020204030204" pitchFamily="34" charset="0"/>
                <a:cs typeface="Calibri" panose="020F0502020204030204" pitchFamily="34" charset="0"/>
              </a:rPr>
              <a:t>½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 F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Ao 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altLang="fr-FR" baseline="-25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altLang="fr-F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5058" name="Text Box 6">
            <a:extLst>
              <a:ext uri="{FF2B5EF4-FFF2-40B4-BE49-F238E27FC236}">
                <a16:creationId xmlns:a16="http://schemas.microsoft.com/office/drawing/2014/main" id="{D7855FF2-132A-514D-8760-1CE0279A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905635"/>
            <a:ext cx="780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Débit molaire dans le réacteur en chacun des composants:	</a:t>
            </a:r>
          </a:p>
        </p:txBody>
      </p:sp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243D53B0-1AAB-174B-8497-FB9A3DCEB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89848"/>
              </p:ext>
            </p:extLst>
          </p:nvPr>
        </p:nvGraphicFramePr>
        <p:xfrm>
          <a:off x="1270000" y="5012373"/>
          <a:ext cx="5664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Équation" r:id="rId3" imgW="130492500" imgH="16675100" progId="Equation.3">
                  <p:embed/>
                </p:oleObj>
              </mc:Choice>
              <mc:Fallback>
                <p:oleObj name="Équation" r:id="rId3" imgW="130492500" imgH="16675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5012373"/>
                        <a:ext cx="56642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35E46C4-6BCA-8B40-A5BA-1D5650AB5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25488" indent="-725488"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18 	Réacteur en écoulement piston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F3EF113E-6224-5B44-BCBB-E6A57C140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2960688"/>
          <a:ext cx="307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7" name="Équation" r:id="rId3" imgW="70802500" imgH="21069300" progId="Equation.3">
                  <p:embed/>
                </p:oleObj>
              </mc:Choice>
              <mc:Fallback>
                <p:oleObj name="Équation" r:id="rId3" imgW="70802500" imgH="21069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960688"/>
                        <a:ext cx="3073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A011462A-675A-204F-B1B7-A9CFD5E64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4713" y="2803525"/>
          <a:ext cx="320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8" name="Équation" r:id="rId5" imgW="73723500" imgH="24574500" progId="Equation.3">
                  <p:embed/>
                </p:oleObj>
              </mc:Choice>
              <mc:Fallback>
                <p:oleObj name="Équation" r:id="rId5" imgW="73723500" imgH="2457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2803525"/>
                        <a:ext cx="3200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12F5DE88-ADAC-5C44-9497-C015390FC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4386263"/>
          <a:ext cx="304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9" name="Équation" r:id="rId7" imgW="70218300" imgH="21069300" progId="Equation.3">
                  <p:embed/>
                </p:oleObj>
              </mc:Choice>
              <mc:Fallback>
                <p:oleObj name="Équation" r:id="rId7" imgW="70218300" imgH="21069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386263"/>
                        <a:ext cx="3048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id="{28EC360F-7F55-7144-AAD2-12334362E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7425" y="4375150"/>
          <a:ext cx="1651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0" name="Équation" r:id="rId9" imgW="38036500" imgH="18427700" progId="Equation.3">
                  <p:embed/>
                </p:oleObj>
              </mc:Choice>
              <mc:Fallback>
                <p:oleObj name="Équation" r:id="rId9" imgW="38036500" imgH="18427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4375150"/>
                        <a:ext cx="1651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0BA0EB0-30BD-4448-AA34-52E6310A4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25488" indent="-725488"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18 	Réacteur en écoulement piston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ZoneTexte 1">
            <a:extLst>
              <a:ext uri="{FF2B5EF4-FFF2-40B4-BE49-F238E27FC236}">
                <a16:creationId xmlns:a16="http://schemas.microsoft.com/office/drawing/2014/main" id="{0D3A45D5-5892-E64B-A000-E7EAC8C1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11613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15" name="Text Box 46">
            <a:extLst>
              <a:ext uri="{FF2B5EF4-FFF2-40B4-BE49-F238E27FC236}">
                <a16:creationId xmlns:a16="http://schemas.microsoft.com/office/drawing/2014/main" id="{8AFA2C56-EDBC-5146-B2E7-E0C6E11C4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35" y="2319020"/>
            <a:ext cx="3537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rgbClr val="336600"/>
              </a:buClr>
              <a:buFont typeface="Symbol" pitchFamily="2" charset="2"/>
              <a:buChar char="·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rgbClr val="CC0000"/>
              </a:buClr>
              <a:buFont typeface="Symbol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*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fr-FR" sz="2400" b="1"/>
              <a:t>Second mode opératoire: </a:t>
            </a:r>
            <a:endParaRPr lang="fr-FR" altLang="fr-FR" sz="240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9FF85489-5E89-CC41-84E3-F363B110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" y="35975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36600"/>
              </a:buClr>
              <a:buFont typeface="Symbol" pitchFamily="2" charset="2"/>
              <a:buChar char="·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Symbol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*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fr-FR" altLang="fr-FR" sz="2400" dirty="0"/>
              <a:t>A + B  →  R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fr-FR" altLang="fr-FR" sz="2400" dirty="0"/>
              <a:t>B + R  →  S 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97412A0-63FE-9940-908D-D3E5AC2E0963}"/>
              </a:ext>
            </a:extLst>
          </p:cNvPr>
          <p:cNvGrpSpPr>
            <a:grpSpLocks/>
          </p:cNvGrpSpPr>
          <p:nvPr/>
        </p:nvGrpSpPr>
        <p:grpSpPr bwMode="auto">
          <a:xfrm>
            <a:off x="2464435" y="3657283"/>
            <a:ext cx="3856038" cy="1743075"/>
            <a:chOff x="1717793" y="4221559"/>
            <a:chExt cx="3856037" cy="1741924"/>
          </a:xfrm>
        </p:grpSpPr>
        <p:grpSp>
          <p:nvGrpSpPr>
            <p:cNvPr id="44" name="Group 24">
              <a:extLst>
                <a:ext uri="{FF2B5EF4-FFF2-40B4-BE49-F238E27FC236}">
                  <a16:creationId xmlns:a16="http://schemas.microsoft.com/office/drawing/2014/main" id="{3700CBCF-2123-F74C-837E-D18A3B4C5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7793" y="4221559"/>
              <a:ext cx="3856037" cy="1741924"/>
              <a:chOff x="1360" y="2448"/>
              <a:chExt cx="3152" cy="1709"/>
            </a:xfrm>
          </p:grpSpPr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4B74188B-3314-CE4E-9D5E-92D70B47D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2448"/>
                <a:ext cx="3152" cy="16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altLang="fr-FR" sz="1800" kern="0">
                  <a:solidFill>
                    <a:srgbClr val="FFFFFF"/>
                  </a:solidFill>
                  <a:cs typeface="Times New Roman"/>
                </a:endParaRP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413930A0-9857-B24F-BA27-B9FA69D87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7" y="2537"/>
                <a:ext cx="0" cy="14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stealth" w="lg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1800" kern="0">
                  <a:solidFill>
                    <a:srgbClr val="FFFFFF"/>
                  </a:solidFill>
                  <a:cs typeface="Times New Roman"/>
                </a:endParaRPr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0F55D2E6-3265-CE4E-9028-581D603BD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35" y="2749"/>
                <a:ext cx="0" cy="21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stealth" w="lg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1800" kern="0">
                  <a:solidFill>
                    <a:srgbClr val="FFFFFF"/>
                  </a:solidFill>
                  <a:cs typeface="Times New Roman"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A2E121E-7E91-9A48-A2A2-8C1512E62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5" y="2792"/>
                <a:ext cx="1861" cy="1038"/>
              </a:xfrm>
              <a:custGeom>
                <a:avLst/>
                <a:gdLst>
                  <a:gd name="T0" fmla="*/ 0 w 2375"/>
                  <a:gd name="T1" fmla="*/ 81 h 1379"/>
                  <a:gd name="T2" fmla="*/ 37 w 2375"/>
                  <a:gd name="T3" fmla="*/ 78 h 1379"/>
                  <a:gd name="T4" fmla="*/ 54 w 2375"/>
                  <a:gd name="T5" fmla="*/ 74 h 1379"/>
                  <a:gd name="T6" fmla="*/ 68 w 2375"/>
                  <a:gd name="T7" fmla="*/ 65 h 1379"/>
                  <a:gd name="T8" fmla="*/ 74 w 2375"/>
                  <a:gd name="T9" fmla="*/ 49 h 1379"/>
                  <a:gd name="T10" fmla="*/ 81 w 2375"/>
                  <a:gd name="T11" fmla="*/ 31 h 1379"/>
                  <a:gd name="T12" fmla="*/ 85 w 2375"/>
                  <a:gd name="T13" fmla="*/ 17 h 1379"/>
                  <a:gd name="T14" fmla="*/ 95 w 2375"/>
                  <a:gd name="T15" fmla="*/ 5 h 1379"/>
                  <a:gd name="T16" fmla="*/ 114 w 2375"/>
                  <a:gd name="T17" fmla="*/ 2 h 1379"/>
                  <a:gd name="T18" fmla="*/ 191 w 2375"/>
                  <a:gd name="T19" fmla="*/ 2 h 1379"/>
                  <a:gd name="T20" fmla="*/ 200 w 2375"/>
                  <a:gd name="T21" fmla="*/ 2 h 13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75"/>
                  <a:gd name="T34" fmla="*/ 0 h 1379"/>
                  <a:gd name="T35" fmla="*/ 2375 w 2375"/>
                  <a:gd name="T36" fmla="*/ 1379 h 13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75" h="1379">
                    <a:moveTo>
                      <a:pt x="0" y="1379"/>
                    </a:moveTo>
                    <a:cubicBezTo>
                      <a:pt x="160" y="1364"/>
                      <a:pt x="320" y="1350"/>
                      <a:pt x="424" y="1331"/>
                    </a:cubicBezTo>
                    <a:cubicBezTo>
                      <a:pt x="528" y="1312"/>
                      <a:pt x="564" y="1300"/>
                      <a:pt x="624" y="1267"/>
                    </a:cubicBezTo>
                    <a:cubicBezTo>
                      <a:pt x="684" y="1234"/>
                      <a:pt x="745" y="1200"/>
                      <a:pt x="784" y="1131"/>
                    </a:cubicBezTo>
                    <a:cubicBezTo>
                      <a:pt x="823" y="1062"/>
                      <a:pt x="831" y="951"/>
                      <a:pt x="856" y="851"/>
                    </a:cubicBezTo>
                    <a:cubicBezTo>
                      <a:pt x="881" y="751"/>
                      <a:pt x="915" y="627"/>
                      <a:pt x="936" y="531"/>
                    </a:cubicBezTo>
                    <a:cubicBezTo>
                      <a:pt x="957" y="435"/>
                      <a:pt x="957" y="352"/>
                      <a:pt x="984" y="275"/>
                    </a:cubicBezTo>
                    <a:cubicBezTo>
                      <a:pt x="1011" y="198"/>
                      <a:pt x="1043" y="111"/>
                      <a:pt x="1096" y="67"/>
                    </a:cubicBezTo>
                    <a:cubicBezTo>
                      <a:pt x="1149" y="23"/>
                      <a:pt x="1119" y="22"/>
                      <a:pt x="1304" y="11"/>
                    </a:cubicBezTo>
                    <a:cubicBezTo>
                      <a:pt x="1489" y="0"/>
                      <a:pt x="2041" y="4"/>
                      <a:pt x="2208" y="3"/>
                    </a:cubicBezTo>
                    <a:cubicBezTo>
                      <a:pt x="2375" y="2"/>
                      <a:pt x="2339" y="2"/>
                      <a:pt x="2304" y="3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1800" kern="0">
                  <a:solidFill>
                    <a:srgbClr val="FFFFFF"/>
                  </a:solidFill>
                  <a:cs typeface="Times New Roman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B30EFBAC-D4E9-1745-8836-688505B36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538"/>
                <a:ext cx="502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altLang="fr-FR" sz="1800" kern="0" dirty="0">
                    <a:solidFill>
                      <a:srgbClr val="0099FF"/>
                    </a:solidFill>
                    <a:cs typeface="Times New Roman"/>
                  </a:rPr>
                  <a:t>C</a:t>
                </a:r>
                <a:r>
                  <a:rPr lang="fr-FR" altLang="fr-FR" sz="1800" kern="0" baseline="-25000" dirty="0">
                    <a:solidFill>
                      <a:srgbClr val="0099FF"/>
                    </a:solidFill>
                    <a:cs typeface="Times New Roman"/>
                  </a:rPr>
                  <a:t>R</a:t>
                </a:r>
                <a:endParaRPr lang="fr-FR" altLang="fr-FR" sz="1800" kern="0" dirty="0">
                  <a:solidFill>
                    <a:srgbClr val="0099FF"/>
                  </a:solidFill>
                  <a:cs typeface="Times New Roman"/>
                </a:endParaRPr>
              </a:p>
            </p:txBody>
          </p:sp>
          <p:sp>
            <p:nvSpPr>
              <p:cNvPr id="51" name="Text Box 14">
                <a:extLst>
                  <a:ext uri="{FF2B5EF4-FFF2-40B4-BE49-F238E27FC236}">
                    <a16:creationId xmlns:a16="http://schemas.microsoft.com/office/drawing/2014/main" id="{ECAF51C1-9303-A040-B5B0-B435C59E7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" y="3768"/>
                <a:ext cx="2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altLang="fr-FR" sz="1800" kern="0" dirty="0" err="1">
                    <a:solidFill>
                      <a:srgbClr val="0099FF"/>
                    </a:solidFill>
                    <a:cs typeface="Times New Roman"/>
                  </a:rPr>
                  <a:t>t</a:t>
                </a:r>
                <a:endParaRPr lang="fr-FR" altLang="fr-FR" sz="1800" kern="0" dirty="0">
                  <a:solidFill>
                    <a:srgbClr val="0099FF"/>
                  </a:solidFill>
                  <a:cs typeface="Times New Roman"/>
                </a:endParaRPr>
              </a:p>
            </p:txBody>
          </p: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1F0E0F06-9D2E-CD44-BF89-5639723E2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4" y="3794"/>
                <a:ext cx="244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altLang="fr-FR" sz="1800" kern="0" dirty="0">
                    <a:solidFill>
                      <a:srgbClr val="0099FF"/>
                    </a:solidFill>
                    <a:cs typeface="Times New Roman"/>
                  </a:rPr>
                  <a:t>0</a:t>
                </a:r>
              </a:p>
            </p:txBody>
          </p:sp>
        </p:grpSp>
        <p:cxnSp>
          <p:nvCxnSpPr>
            <p:cNvPr id="45" name="Connecteur droit 21">
              <a:extLst>
                <a:ext uri="{FF2B5EF4-FFF2-40B4-BE49-F238E27FC236}">
                  <a16:creationId xmlns:a16="http://schemas.microsoft.com/office/drawing/2014/main" id="{2447653C-C0D3-8E45-B0C8-B329CE276BCB}"/>
                </a:ext>
              </a:extLst>
            </p:cNvPr>
            <p:cNvCxnSpPr>
              <a:cxnSpLocks/>
              <a:endCxn id="48" idx="0"/>
            </p:cNvCxnSpPr>
            <p:nvPr/>
          </p:nvCxnSpPr>
          <p:spPr bwMode="auto">
            <a:xfrm>
              <a:off x="2998328" y="5608874"/>
              <a:ext cx="2458672" cy="18762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8388005-0B87-A54E-8CE6-09EC6CFA222E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3544570"/>
            <a:ext cx="1062037" cy="506413"/>
            <a:chOff x="903298" y="4107997"/>
            <a:chExt cx="1062039" cy="506115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A6094B60-E431-7645-9AE4-DC8E77B84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10" y="4115935"/>
              <a:ext cx="376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8D44CB39-5B18-7B48-94BF-74AEBC652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298" y="4115935"/>
              <a:ext cx="1062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ED866CF5-7DCE-0549-9F30-02723FBA0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224" y="4107997"/>
              <a:ext cx="0" cy="434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7" name="Text Box 47">
              <a:extLst>
                <a:ext uri="{FF2B5EF4-FFF2-40B4-BE49-F238E27FC236}">
                  <a16:creationId xmlns:a16="http://schemas.microsoft.com/office/drawing/2014/main" id="{3C08F7EB-5F84-D446-A6CC-818CDDBE1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236" y="4152447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fr-FR" altLang="fr-FR" sz="2400"/>
                <a:t>A</a:t>
              </a:r>
            </a:p>
          </p:txBody>
        </p:sp>
      </p:grpSp>
      <p:grpSp>
        <p:nvGrpSpPr>
          <p:cNvPr id="58" name="Groupe 80">
            <a:extLst>
              <a:ext uri="{FF2B5EF4-FFF2-40B4-BE49-F238E27FC236}">
                <a16:creationId xmlns:a16="http://schemas.microsoft.com/office/drawing/2014/main" id="{43F5FD83-E450-D348-9ECB-1B0FD38D3B9B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3454083"/>
            <a:ext cx="946150" cy="1374775"/>
            <a:chOff x="1695462" y="4017510"/>
            <a:chExt cx="946151" cy="1374775"/>
          </a:xfrm>
        </p:grpSpPr>
        <p:sp>
          <p:nvSpPr>
            <p:cNvPr id="59" name="Arc 31">
              <a:extLst>
                <a:ext uri="{FF2B5EF4-FFF2-40B4-BE49-F238E27FC236}">
                  <a16:creationId xmlns:a16="http://schemas.microsoft.com/office/drawing/2014/main" id="{F4630E12-BB29-CF47-A969-FD1DA1DA9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049" y="5133522"/>
              <a:ext cx="944564" cy="2587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80" h="21600" stroke="0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80" y="929"/>
                  </a:lnTo>
                  <a:close/>
                </a:path>
              </a:pathLst>
            </a:custGeom>
            <a:solidFill>
              <a:srgbClr val="0099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" name="Rectangle 32">
              <a:extLst>
                <a:ext uri="{FF2B5EF4-FFF2-40B4-BE49-F238E27FC236}">
                  <a16:creationId xmlns:a16="http://schemas.microsoft.com/office/drawing/2014/main" id="{8FC36763-10CD-D947-A88B-A791B79F9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462" y="4668385"/>
              <a:ext cx="946151" cy="479425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61" name="Arc 33">
              <a:extLst>
                <a:ext uri="{FF2B5EF4-FFF2-40B4-BE49-F238E27FC236}">
                  <a16:creationId xmlns:a16="http://schemas.microsoft.com/office/drawing/2014/main" id="{00360D5D-3421-5544-B899-2A316BF0312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95462" y="4252460"/>
              <a:ext cx="942976" cy="2587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</a:path>
                <a:path w="43180" h="21600" stroke="0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  <a:lnTo>
                    <a:pt x="21580" y="0"/>
                  </a:lnTo>
                  <a:lnTo>
                    <a:pt x="431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139D3634-FE61-0548-8813-28DD3F966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62" y="4504872"/>
              <a:ext cx="0" cy="639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5CBC22AC-6433-984A-B731-AAFF07E4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613" y="4501697"/>
              <a:ext cx="0" cy="639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6DB7C8D4-97D3-3540-86AA-05BE6B7D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012" y="4017510"/>
              <a:ext cx="0" cy="108743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" name="Oval 37">
              <a:extLst>
                <a:ext uri="{FF2B5EF4-FFF2-40B4-BE49-F238E27FC236}">
                  <a16:creationId xmlns:a16="http://schemas.microsoft.com/office/drawing/2014/main" id="{A94E1BD9-78DE-5245-93A5-16CB73AD2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162" y="5085897"/>
              <a:ext cx="193675" cy="3968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66" name="Oval 38">
              <a:extLst>
                <a:ext uri="{FF2B5EF4-FFF2-40B4-BE49-F238E27FC236}">
                  <a16:creationId xmlns:a16="http://schemas.microsoft.com/office/drawing/2014/main" id="{72578B28-5775-5F49-8A48-02A1140A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600" y="5087485"/>
              <a:ext cx="193675" cy="38100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67" name="Text Box 47">
              <a:extLst>
                <a:ext uri="{FF2B5EF4-FFF2-40B4-BE49-F238E27FC236}">
                  <a16:creationId xmlns:a16="http://schemas.microsoft.com/office/drawing/2014/main" id="{6608FDED-10A1-C145-B07B-AEB3BA916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150" y="4696734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fr-FR" altLang="fr-FR" sz="2400"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68" name="Connecteur droit 18">
            <a:extLst>
              <a:ext uri="{FF2B5EF4-FFF2-40B4-BE49-F238E27FC236}">
                <a16:creationId xmlns:a16="http://schemas.microsoft.com/office/drawing/2014/main" id="{77D02E1E-7057-3845-9781-D80552D3ABA3}"/>
              </a:ext>
            </a:extLst>
          </p:cNvPr>
          <p:cNvCxnSpPr>
            <a:cxnSpLocks/>
          </p:cNvCxnSpPr>
          <p:nvPr/>
        </p:nvCxnSpPr>
        <p:spPr bwMode="auto">
          <a:xfrm>
            <a:off x="3011488" y="5063808"/>
            <a:ext cx="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934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3">
            <a:extLst>
              <a:ext uri="{FF2B5EF4-FFF2-40B4-BE49-F238E27FC236}">
                <a16:creationId xmlns:a16="http://schemas.microsoft.com/office/drawing/2014/main" id="{CD6C900D-E747-AF49-AAA2-84DED3566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3" y="2239963"/>
          <a:ext cx="8129587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Équation" r:id="rId3" imgW="182880000" imgH="78295500" progId="Equation.3">
                  <p:embed/>
                </p:oleObj>
              </mc:Choice>
              <mc:Fallback>
                <p:oleObj name="Équation" r:id="rId3" imgW="182880000" imgH="7829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239963"/>
                        <a:ext cx="8129587" cy="347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9D252AB-153A-B94A-87FF-4E7085A71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25488" indent="-725488"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18 	Réacteur en écoulement piston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12AD760A-0AD2-6542-BF56-4951F31F1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1386205"/>
            <a:ext cx="7772400" cy="1143000"/>
          </a:xfrm>
        </p:spPr>
        <p:txBody>
          <a:bodyPr/>
          <a:lstStyle/>
          <a:p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Oxydation de SO2 en réacteur piston</a:t>
            </a:r>
            <a:r>
              <a:rPr lang="fr-FR" altLang="fr-FR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grpSp>
        <p:nvGrpSpPr>
          <p:cNvPr id="48130" name="Group 7">
            <a:extLst>
              <a:ext uri="{FF2B5EF4-FFF2-40B4-BE49-F238E27FC236}">
                <a16:creationId xmlns:a16="http://schemas.microsoft.com/office/drawing/2014/main" id="{36CD80E8-00B0-8B49-A6DE-222AD2EFEDA7}"/>
              </a:ext>
            </a:extLst>
          </p:cNvPr>
          <p:cNvGrpSpPr>
            <a:grpSpLocks/>
          </p:cNvGrpSpPr>
          <p:nvPr/>
        </p:nvGrpSpPr>
        <p:grpSpPr bwMode="auto">
          <a:xfrm>
            <a:off x="1354138" y="2070418"/>
            <a:ext cx="6096000" cy="3786187"/>
            <a:chOff x="853" y="1525"/>
            <a:chExt cx="3840" cy="2385"/>
          </a:xfrm>
        </p:grpSpPr>
        <p:graphicFrame>
          <p:nvGraphicFramePr>
            <p:cNvPr id="48132" name="Object 4">
              <a:extLst>
                <a:ext uri="{FF2B5EF4-FFF2-40B4-BE49-F238E27FC236}">
                  <a16:creationId xmlns:a16="http://schemas.microsoft.com/office/drawing/2014/main" id="{98681F03-7239-F44A-9CF5-EC587128A8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3" y="1525"/>
            <a:ext cx="3840" cy="2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8" name="Feuille de calcul" r:id="rId3" imgW="10883900" imgH="6756400" progId="Excel.Sheet.8">
                    <p:embed/>
                  </p:oleObj>
                </mc:Choice>
                <mc:Fallback>
                  <p:oleObj name="Feuille de calcul" r:id="rId3" imgW="10883900" imgH="6756400" progId="Excel.Shee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1525"/>
                          <a:ext cx="3840" cy="2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3" name="Line 5">
              <a:extLst>
                <a:ext uri="{FF2B5EF4-FFF2-40B4-BE49-F238E27FC236}">
                  <a16:creationId xmlns:a16="http://schemas.microsoft.com/office/drawing/2014/main" id="{228F3D83-74EB-4343-8A97-C4B441EAC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6" y="2861"/>
              <a:ext cx="70" cy="33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8134" name="Line 6">
              <a:extLst>
                <a:ext uri="{FF2B5EF4-FFF2-40B4-BE49-F238E27FC236}">
                  <a16:creationId xmlns:a16="http://schemas.microsoft.com/office/drawing/2014/main" id="{4CD0ACF6-8E20-A54C-8D37-19E6D121E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4" y="2580"/>
              <a:ext cx="44" cy="4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48131" name="Text Box 8">
            <a:extLst>
              <a:ext uri="{FF2B5EF4-FFF2-40B4-BE49-F238E27FC236}">
                <a16:creationId xmlns:a16="http://schemas.microsoft.com/office/drawing/2014/main" id="{55659283-C047-684E-B645-FD3C48DC3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653" y="4144328"/>
            <a:ext cx="7200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bar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401390B-EC40-7C46-829B-8AC61988C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25488" indent="-725488"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18 	Réacteur en écoulement piston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5B3C8CE-928F-AB40-8100-1EEE9E5E7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1325245"/>
            <a:ext cx="7772400" cy="1143000"/>
          </a:xfrm>
        </p:spPr>
        <p:txBody>
          <a:bodyPr/>
          <a:lstStyle/>
          <a:p>
            <a:r>
              <a:rPr lang="fr-FR" altLang="fr-FR" sz="2400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Oxydation de SO2 en réacteur piston</a:t>
            </a:r>
            <a:r>
              <a:rPr lang="fr-FR" altLang="fr-FR" dirty="0">
                <a:solidFill>
                  <a:srgbClr val="40A3D1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graphicFrame>
        <p:nvGraphicFramePr>
          <p:cNvPr id="49154" name="Object 7">
            <a:extLst>
              <a:ext uri="{FF2B5EF4-FFF2-40B4-BE49-F238E27FC236}">
                <a16:creationId xmlns:a16="http://schemas.microsoft.com/office/drawing/2014/main" id="{107F7B42-EDD8-2847-8099-87C8B2261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93292"/>
              </p:ext>
            </p:extLst>
          </p:nvPr>
        </p:nvGraphicFramePr>
        <p:xfrm>
          <a:off x="1257300" y="1974533"/>
          <a:ext cx="6819900" cy="378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Feuille de calcul" r:id="rId3" imgW="10883900" imgH="6756400" progId="Excel.Sheet.8">
                  <p:embed/>
                </p:oleObj>
              </mc:Choice>
              <mc:Fallback>
                <p:oleObj name="Feuille de calcul" r:id="rId3" imgW="10883900" imgH="675640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974533"/>
                        <a:ext cx="6819900" cy="378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5" name="Group 10">
            <a:extLst>
              <a:ext uri="{FF2B5EF4-FFF2-40B4-BE49-F238E27FC236}">
                <a16:creationId xmlns:a16="http://schemas.microsoft.com/office/drawing/2014/main" id="{49C89D2E-8D8D-FC45-ABB7-65EB153F0470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3688080"/>
            <a:ext cx="711200" cy="481013"/>
            <a:chOff x="3734" y="2592"/>
            <a:chExt cx="448" cy="303"/>
          </a:xfrm>
        </p:grpSpPr>
        <p:sp>
          <p:nvSpPr>
            <p:cNvPr id="49158" name="Line 8">
              <a:extLst>
                <a:ext uri="{FF2B5EF4-FFF2-40B4-BE49-F238E27FC236}">
                  <a16:creationId xmlns:a16="http://schemas.microsoft.com/office/drawing/2014/main" id="{11BFE388-1BB8-2748-A327-DAEEAE226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862"/>
              <a:ext cx="67" cy="33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9159" name="Line 9">
              <a:extLst>
                <a:ext uri="{FF2B5EF4-FFF2-40B4-BE49-F238E27FC236}">
                  <a16:creationId xmlns:a16="http://schemas.microsoft.com/office/drawing/2014/main" id="{B0F06B77-57FB-744F-A8D0-B17497EAA4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8" y="2592"/>
              <a:ext cx="34" cy="3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49156" name="Text Box 11">
            <a:extLst>
              <a:ext uri="{FF2B5EF4-FFF2-40B4-BE49-F238E27FC236}">
                <a16:creationId xmlns:a16="http://schemas.microsoft.com/office/drawing/2014/main" id="{032714BB-F49F-CE45-82CB-DC5B90B85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653" y="4022408"/>
            <a:ext cx="7200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bar</a:t>
            </a:r>
          </a:p>
        </p:txBody>
      </p:sp>
      <p:sp>
        <p:nvSpPr>
          <p:cNvPr id="49157" name="Text Box 12">
            <a:extLst>
              <a:ext uri="{FF2B5EF4-FFF2-40B4-BE49-F238E27FC236}">
                <a16:creationId xmlns:a16="http://schemas.microsoft.com/office/drawing/2014/main" id="{CE50FF59-C3C8-D349-BDC1-825EC3691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353" y="4738688"/>
            <a:ext cx="7200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bar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657EE0-E2BD-B043-B4C2-6C8CE53C4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marL="725488" indent="-725488"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18 	Réacteur en écoulement piston</a:t>
            </a:r>
          </a:p>
          <a:p>
            <a:pPr algn="l">
              <a:tabLst>
                <a:tab pos="1196975" algn="l"/>
              </a:tabLst>
            </a:pPr>
            <a:r>
              <a:rPr lang="fr-FR" altLang="fr-FR" sz="3200" dirty="0">
                <a:ea typeface="ＭＳ Ｐゴシック" panose="020B0600070205080204" pitchFamily="34" charset="-128"/>
              </a:rPr>
              <a:t>	en régime permanent</a:t>
            </a:r>
            <a:endParaRPr lang="fr-FR" altLang="fr-FR" sz="32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Oval 5">
            <a:extLst>
              <a:ext uri="{FF2B5EF4-FFF2-40B4-BE49-F238E27FC236}">
                <a16:creationId xmlns:a16="http://schemas.microsoft.com/office/drawing/2014/main" id="{AFC28213-7F5E-A447-BCC0-9330AC53C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86200"/>
            <a:ext cx="2984500" cy="1511300"/>
          </a:xfrm>
          <a:prstGeom prst="ellipse">
            <a:avLst/>
          </a:prstGeom>
          <a:solidFill>
            <a:srgbClr val="CC0000"/>
          </a:solidFill>
          <a:ln w="127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 sz="1000" b="1">
              <a:solidFill>
                <a:schemeClr val="bg1"/>
              </a:solidFill>
            </a:endParaRPr>
          </a:p>
          <a:p>
            <a:r>
              <a:rPr lang="fr-FR" altLang="fr-FR" b="1">
                <a:solidFill>
                  <a:schemeClr val="bg1"/>
                </a:solidFill>
              </a:rPr>
              <a:t>Génie de la Réaction </a:t>
            </a:r>
          </a:p>
          <a:p>
            <a:r>
              <a:rPr lang="fr-FR" altLang="fr-FR" b="1">
                <a:solidFill>
                  <a:schemeClr val="bg1"/>
                </a:solidFill>
              </a:rPr>
              <a:t>Chimique </a:t>
            </a:r>
          </a:p>
        </p:txBody>
      </p:sp>
      <p:sp>
        <p:nvSpPr>
          <p:cNvPr id="4098" name="Oval 7">
            <a:extLst>
              <a:ext uri="{FF2B5EF4-FFF2-40B4-BE49-F238E27FC236}">
                <a16:creationId xmlns:a16="http://schemas.microsoft.com/office/drawing/2014/main" id="{92926C97-100B-B54B-8864-190E09D8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679700"/>
            <a:ext cx="1892300" cy="965200"/>
          </a:xfrm>
          <a:prstGeom prst="ellipse">
            <a:avLst/>
          </a:prstGeom>
          <a:solidFill>
            <a:srgbClr val="009900"/>
          </a:solidFill>
          <a:ln w="12700">
            <a:solidFill>
              <a:srgbClr val="0099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2000">
                <a:solidFill>
                  <a:schemeClr val="bg1"/>
                </a:solidFill>
              </a:rPr>
              <a:t>Mécanique </a:t>
            </a:r>
          </a:p>
          <a:p>
            <a:r>
              <a:rPr lang="fr-FR" altLang="fr-FR" sz="2000">
                <a:solidFill>
                  <a:schemeClr val="bg1"/>
                </a:solidFill>
              </a:rPr>
              <a:t>des fluides</a:t>
            </a:r>
          </a:p>
        </p:txBody>
      </p:sp>
      <p:sp>
        <p:nvSpPr>
          <p:cNvPr id="4099" name="Oval 10">
            <a:extLst>
              <a:ext uri="{FF2B5EF4-FFF2-40B4-BE49-F238E27FC236}">
                <a16:creationId xmlns:a16="http://schemas.microsoft.com/office/drawing/2014/main" id="{16802423-4769-8441-A87A-028A4C1A4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2070100"/>
            <a:ext cx="1892300" cy="965200"/>
          </a:xfrm>
          <a:prstGeom prst="ellipse">
            <a:avLst/>
          </a:prstGeom>
          <a:solidFill>
            <a:srgbClr val="0099FF"/>
          </a:solidFill>
          <a:ln w="12700">
            <a:solidFill>
              <a:srgbClr val="0099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2000">
                <a:solidFill>
                  <a:schemeClr val="bg1"/>
                </a:solidFill>
              </a:rPr>
              <a:t>Cinétique </a:t>
            </a:r>
          </a:p>
          <a:p>
            <a:r>
              <a:rPr lang="fr-FR" altLang="fr-FR" sz="2000">
                <a:solidFill>
                  <a:schemeClr val="bg1"/>
                </a:solidFill>
              </a:rPr>
              <a:t>chimique </a:t>
            </a:r>
          </a:p>
        </p:txBody>
      </p:sp>
      <p:sp>
        <p:nvSpPr>
          <p:cNvPr id="4100" name="AutoShape 12">
            <a:extLst>
              <a:ext uri="{FF2B5EF4-FFF2-40B4-BE49-F238E27FC236}">
                <a16:creationId xmlns:a16="http://schemas.microsoft.com/office/drawing/2014/main" id="{EE3DC694-9538-894D-A188-D4F5EF4D6012}"/>
              </a:ext>
            </a:extLst>
          </p:cNvPr>
          <p:cNvSpPr>
            <a:spLocks noChangeArrowheads="1"/>
          </p:cNvSpPr>
          <p:nvPr/>
        </p:nvSpPr>
        <p:spPr bwMode="auto">
          <a:xfrm rot="2945894">
            <a:off x="2387600" y="3657600"/>
            <a:ext cx="685800" cy="241300"/>
          </a:xfrm>
          <a:prstGeom prst="rightArrow">
            <a:avLst>
              <a:gd name="adj1" fmla="val 50000"/>
              <a:gd name="adj2" fmla="val 71053"/>
            </a:avLst>
          </a:prstGeom>
          <a:solidFill>
            <a:srgbClr val="3366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4101" name="AutoShape 13">
            <a:extLst>
              <a:ext uri="{FF2B5EF4-FFF2-40B4-BE49-F238E27FC236}">
                <a16:creationId xmlns:a16="http://schemas.microsoft.com/office/drawing/2014/main" id="{E9FD0F52-A3E4-B84F-BA21-2AAEF6B24555}"/>
              </a:ext>
            </a:extLst>
          </p:cNvPr>
          <p:cNvSpPr>
            <a:spLocks noChangeArrowheads="1"/>
          </p:cNvSpPr>
          <p:nvPr/>
        </p:nvSpPr>
        <p:spPr bwMode="auto">
          <a:xfrm rot="5405894">
            <a:off x="3822700" y="3352800"/>
            <a:ext cx="685800" cy="241300"/>
          </a:xfrm>
          <a:prstGeom prst="rightArrow">
            <a:avLst>
              <a:gd name="adj1" fmla="val 50000"/>
              <a:gd name="adj2" fmla="val 71053"/>
            </a:avLst>
          </a:prstGeom>
          <a:solidFill>
            <a:srgbClr val="3366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4102" name="Oval 15">
            <a:extLst>
              <a:ext uri="{FF2B5EF4-FFF2-40B4-BE49-F238E27FC236}">
                <a16:creationId xmlns:a16="http://schemas.microsoft.com/office/drawing/2014/main" id="{64D8AE37-F2B8-0044-B06F-A5E01DBBB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565400"/>
            <a:ext cx="2095500" cy="10668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2000">
                <a:solidFill>
                  <a:schemeClr val="bg1"/>
                </a:solidFill>
              </a:rPr>
              <a:t>Thermodynamique </a:t>
            </a:r>
          </a:p>
        </p:txBody>
      </p:sp>
      <p:sp>
        <p:nvSpPr>
          <p:cNvPr id="4103" name="AutoShape 16">
            <a:extLst>
              <a:ext uri="{FF2B5EF4-FFF2-40B4-BE49-F238E27FC236}">
                <a16:creationId xmlns:a16="http://schemas.microsoft.com/office/drawing/2014/main" id="{A98BD35C-634E-D04D-8710-5274BF863599}"/>
              </a:ext>
            </a:extLst>
          </p:cNvPr>
          <p:cNvSpPr>
            <a:spLocks noChangeArrowheads="1"/>
          </p:cNvSpPr>
          <p:nvPr/>
        </p:nvSpPr>
        <p:spPr bwMode="auto">
          <a:xfrm rot="7712960">
            <a:off x="5372100" y="3746500"/>
            <a:ext cx="685800" cy="241300"/>
          </a:xfrm>
          <a:prstGeom prst="rightArrow">
            <a:avLst>
              <a:gd name="adj1" fmla="val 50000"/>
              <a:gd name="adj2" fmla="val 71053"/>
            </a:avLst>
          </a:prstGeom>
          <a:solidFill>
            <a:srgbClr val="3366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4104" name="Oval 17">
            <a:extLst>
              <a:ext uri="{FF2B5EF4-FFF2-40B4-BE49-F238E27FC236}">
                <a16:creationId xmlns:a16="http://schemas.microsoft.com/office/drawing/2014/main" id="{E62A0C6A-02D7-814B-9AC3-C05BF6E1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016500"/>
            <a:ext cx="2095500" cy="1066800"/>
          </a:xfrm>
          <a:prstGeom prst="ellipse">
            <a:avLst/>
          </a:prstGeom>
          <a:solidFill>
            <a:srgbClr val="336600"/>
          </a:solidFill>
          <a:ln w="12700">
            <a:solidFill>
              <a:srgbClr val="33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 sz="800">
              <a:solidFill>
                <a:schemeClr val="bg1"/>
              </a:solidFill>
            </a:endParaRPr>
          </a:p>
          <a:p>
            <a:r>
              <a:rPr lang="fr-FR" altLang="fr-FR" sz="2000">
                <a:solidFill>
                  <a:schemeClr val="bg1"/>
                </a:solidFill>
              </a:rPr>
              <a:t>Transferts de </a:t>
            </a:r>
          </a:p>
          <a:p>
            <a:r>
              <a:rPr lang="fr-FR" altLang="fr-FR" sz="2000">
                <a:solidFill>
                  <a:schemeClr val="bg1"/>
                </a:solidFill>
              </a:rPr>
              <a:t>matière et de </a:t>
            </a:r>
          </a:p>
          <a:p>
            <a:r>
              <a:rPr lang="fr-FR" altLang="fr-FR" sz="2000">
                <a:solidFill>
                  <a:schemeClr val="bg1"/>
                </a:solidFill>
              </a:rPr>
              <a:t>chaleur</a:t>
            </a:r>
          </a:p>
        </p:txBody>
      </p:sp>
      <p:sp>
        <p:nvSpPr>
          <p:cNvPr id="4105" name="AutoShape 18">
            <a:extLst>
              <a:ext uri="{FF2B5EF4-FFF2-40B4-BE49-F238E27FC236}">
                <a16:creationId xmlns:a16="http://schemas.microsoft.com/office/drawing/2014/main" id="{31AD5228-6C53-224F-8876-CE1BB2666C7B}"/>
              </a:ext>
            </a:extLst>
          </p:cNvPr>
          <p:cNvSpPr>
            <a:spLocks noChangeArrowheads="1"/>
          </p:cNvSpPr>
          <p:nvPr/>
        </p:nvSpPr>
        <p:spPr bwMode="auto">
          <a:xfrm rot="-8742671">
            <a:off x="5600700" y="5041900"/>
            <a:ext cx="685800" cy="241300"/>
          </a:xfrm>
          <a:prstGeom prst="rightArrow">
            <a:avLst>
              <a:gd name="adj1" fmla="val 50000"/>
              <a:gd name="adj2" fmla="val 71053"/>
            </a:avLst>
          </a:prstGeom>
          <a:solidFill>
            <a:srgbClr val="3366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4106" name="Rectangle 19">
            <a:extLst>
              <a:ext uri="{FF2B5EF4-FFF2-40B4-BE49-F238E27FC236}">
                <a16:creationId xmlns:a16="http://schemas.microsoft.com/office/drawing/2014/main" id="{D88FF5F9-2E4E-BB46-8027-477EDDEEA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698500"/>
            <a:ext cx="2184400" cy="939800"/>
          </a:xfrm>
          <a:prstGeom prst="rect">
            <a:avLst/>
          </a:prstGeom>
          <a:solidFill>
            <a:schemeClr val="bg1"/>
          </a:solidFill>
          <a:ln w="57150">
            <a:solidFill>
              <a:srgbClr val="CC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4107" name="Text Box 20">
            <a:extLst>
              <a:ext uri="{FF2B5EF4-FFF2-40B4-BE49-F238E27FC236}">
                <a16:creationId xmlns:a16="http://schemas.microsoft.com/office/drawing/2014/main" id="{D6D4C552-9844-D349-B783-181DB4476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30275"/>
            <a:ext cx="115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fr-FR" altLang="fr-FR" dirty="0"/>
              <a:t>Chimie </a:t>
            </a:r>
          </a:p>
        </p:txBody>
      </p:sp>
      <p:sp>
        <p:nvSpPr>
          <p:cNvPr id="4108" name="Text Box 5">
            <a:extLst>
              <a:ext uri="{FF2B5EF4-FFF2-40B4-BE49-F238E27FC236}">
                <a16:creationId xmlns:a16="http://schemas.microsoft.com/office/drawing/2014/main" id="{98700211-2DE8-BD4C-A21A-932E6A6DD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3736975"/>
            <a:ext cx="193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 sz="2000" dirty="0">
                <a:solidFill>
                  <a:srgbClr val="6D1E7F"/>
                </a:solidFill>
              </a:rPr>
              <a:t>Fluid mechanics </a:t>
            </a:r>
          </a:p>
        </p:txBody>
      </p:sp>
      <p:sp>
        <p:nvSpPr>
          <p:cNvPr id="4109" name="Text Box 5">
            <a:extLst>
              <a:ext uri="{FF2B5EF4-FFF2-40B4-BE49-F238E27FC236}">
                <a16:creationId xmlns:a16="http://schemas.microsoft.com/office/drawing/2014/main" id="{5CC05731-62FC-304F-81B2-AC30AACCA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1844675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 sz="2000" dirty="0">
                <a:solidFill>
                  <a:srgbClr val="6D1E7F"/>
                </a:solidFill>
              </a:rPr>
              <a:t>Kinetics</a:t>
            </a:r>
          </a:p>
        </p:txBody>
      </p:sp>
      <p:sp>
        <p:nvSpPr>
          <p:cNvPr id="4110" name="Text Box 5">
            <a:extLst>
              <a:ext uri="{FF2B5EF4-FFF2-40B4-BE49-F238E27FC236}">
                <a16:creationId xmlns:a16="http://schemas.microsoft.com/office/drawing/2014/main" id="{42CB026C-EDC7-0840-9853-B1936B402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54075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 sz="2000" dirty="0">
                <a:solidFill>
                  <a:srgbClr val="6D1E7F"/>
                </a:solidFill>
              </a:rPr>
              <a:t>Chemistry </a:t>
            </a:r>
          </a:p>
        </p:txBody>
      </p:sp>
      <p:sp>
        <p:nvSpPr>
          <p:cNvPr id="4111" name="Text Box 5">
            <a:extLst>
              <a:ext uri="{FF2B5EF4-FFF2-40B4-BE49-F238E27FC236}">
                <a16:creationId xmlns:a16="http://schemas.microsoft.com/office/drawing/2014/main" id="{CBC162B4-E86C-1A42-A983-E4F8DD4B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3724275"/>
            <a:ext cx="1941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 sz="2000" dirty="0">
                <a:solidFill>
                  <a:srgbClr val="6D1E7F"/>
                </a:solidFill>
              </a:rPr>
              <a:t>Thermodynamic </a:t>
            </a:r>
          </a:p>
        </p:txBody>
      </p:sp>
      <p:sp>
        <p:nvSpPr>
          <p:cNvPr id="4112" name="Text Box 5">
            <a:extLst>
              <a:ext uri="{FF2B5EF4-FFF2-40B4-BE49-F238E27FC236}">
                <a16:creationId xmlns:a16="http://schemas.microsoft.com/office/drawing/2014/main" id="{FBA329A3-DC96-BF44-811F-7989C5E6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600575"/>
            <a:ext cx="258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 sz="2000" dirty="0">
                <a:solidFill>
                  <a:srgbClr val="6D1E7F"/>
                </a:solidFill>
              </a:rPr>
              <a:t>Heat and mass transfer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58EDB1EA-762A-EF43-9197-576B7A7BE9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68299" y="157839"/>
            <a:ext cx="7891305" cy="1143000"/>
          </a:xfrm>
        </p:spPr>
        <p:txBody>
          <a:bodyPr/>
          <a:lstStyle/>
          <a:p>
            <a:pPr algn="just"/>
            <a:r>
              <a:rPr lang="fr-FR" altLang="fr-FR" dirty="0">
                <a:ea typeface="ＭＳ Ｐゴシック" panose="020B0600070205080204" pitchFamily="34" charset="-128"/>
              </a:rPr>
              <a:t>Compétences attendues    </a:t>
            </a:r>
          </a:p>
        </p:txBody>
      </p:sp>
      <p:sp>
        <p:nvSpPr>
          <p:cNvPr id="6146" name="Text Box 9">
            <a:extLst>
              <a:ext uri="{FF2B5EF4-FFF2-40B4-BE49-F238E27FC236}">
                <a16:creationId xmlns:a16="http://schemas.microsoft.com/office/drawing/2014/main" id="{E6A7F9CD-4BFD-964D-8F7E-D0DE8917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46" y="2339972"/>
            <a:ext cx="854891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Écriture des bilans thermiques (chapitre III) et de matière (chapitre I) dans des réacteurs idéaux (piston et parfaitement agités) </a:t>
            </a:r>
          </a:p>
          <a:p>
            <a:pPr algn="just"/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altLang="fr-FR" dirty="0">
                <a:latin typeface="Calibri" panose="020F0502020204030204" pitchFamily="34" charset="0"/>
                <a:cs typeface="Calibri" panose="020F0502020204030204" pitchFamily="34" charset="0"/>
              </a:rPr>
              <a:t>Ces bilans doivent être écrits avec facilité dans des conditions ordinaires mais également lorsque le débit volumique varie dans le réacteur (chapitre I) , lorsque la réaction est équilibrée (chapitre I et III) ou pour plusieurs réactions se déroulant simultanément (chapitre II).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8143378-72AF-4D49-9D3C-81D133B414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9100" y="128813"/>
            <a:ext cx="7772400" cy="1143000"/>
          </a:xfrm>
        </p:spPr>
        <p:txBody>
          <a:bodyPr/>
          <a:lstStyle/>
          <a:p>
            <a:pPr algn="l"/>
            <a:r>
              <a:rPr lang="fr-FR" altLang="fr-FR" dirty="0">
                <a:ea typeface="ＭＳ Ｐゴシック" panose="020B0600070205080204" pitchFamily="34" charset="-128"/>
              </a:rPr>
              <a:t>Chapitre I  </a:t>
            </a:r>
          </a:p>
        </p:txBody>
      </p:sp>
      <p:sp>
        <p:nvSpPr>
          <p:cNvPr id="7170" name="Text Box 3">
            <a:extLst>
              <a:ext uri="{FF2B5EF4-FFF2-40B4-BE49-F238E27FC236}">
                <a16:creationId xmlns:a16="http://schemas.microsoft.com/office/drawing/2014/main" id="{BBF59CA0-46E8-EA4E-B52B-FE168B690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094" y="1888173"/>
            <a:ext cx="626017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4400" dirty="0">
                <a:solidFill>
                  <a:srgbClr val="40A3D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Bilans de matière dans les </a:t>
            </a:r>
          </a:p>
          <a:p>
            <a:r>
              <a:rPr lang="fr-FR" altLang="fr-FR" sz="4400" dirty="0">
                <a:solidFill>
                  <a:srgbClr val="40A3D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réacteur idéaux</a:t>
            </a:r>
            <a:r>
              <a:rPr lang="fr-FR" altLang="fr-FR" sz="3200" dirty="0">
                <a:solidFill>
                  <a:srgbClr val="40A3D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7171" name="Text Box 4">
            <a:extLst>
              <a:ext uri="{FF2B5EF4-FFF2-40B4-BE49-F238E27FC236}">
                <a16:creationId xmlns:a16="http://schemas.microsoft.com/office/drawing/2014/main" id="{5B830615-36D1-154B-9D0D-9D75592C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57" y="3724910"/>
            <a:ext cx="31750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3200">
                <a:latin typeface="Calibri" panose="020F0502020204030204" pitchFamily="34" charset="0"/>
                <a:cs typeface="Calibri" panose="020F0502020204030204" pitchFamily="34" charset="0"/>
              </a:rPr>
              <a:t>Réaction unique   </a:t>
            </a:r>
          </a:p>
        </p:txBody>
      </p:sp>
      <p:sp>
        <p:nvSpPr>
          <p:cNvPr id="7172" name="Text Box 5">
            <a:extLst>
              <a:ext uri="{FF2B5EF4-FFF2-40B4-BE49-F238E27FC236}">
                <a16:creationId xmlns:a16="http://schemas.microsoft.com/office/drawing/2014/main" id="{0DCFDCDE-0370-7640-A41A-9575173EE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873" y="4572635"/>
            <a:ext cx="4649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fr-FR" sz="2800">
                <a:solidFill>
                  <a:srgbClr val="6D1E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 balance in ideal reactors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81A9C08F-844D-CF46-AAE1-C29E99A694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" y="149860"/>
            <a:ext cx="7772400" cy="1143000"/>
          </a:xfrm>
        </p:spPr>
        <p:txBody>
          <a:bodyPr/>
          <a:lstStyle/>
          <a:p>
            <a:pPr algn="l"/>
            <a:r>
              <a:rPr lang="fr-FR" altLang="fr-FR" sz="3200" dirty="0">
                <a:ea typeface="ＭＳ Ｐゴシック" panose="020B0600070205080204" pitchFamily="34" charset="-128"/>
              </a:rPr>
              <a:t>Problème de la baignoire   </a:t>
            </a:r>
          </a:p>
        </p:txBody>
      </p:sp>
      <p:sp>
        <p:nvSpPr>
          <p:cNvPr id="8194" name="Text Box 4">
            <a:extLst>
              <a:ext uri="{FF2B5EF4-FFF2-40B4-BE49-F238E27FC236}">
                <a16:creationId xmlns:a16="http://schemas.microsoft.com/office/drawing/2014/main" id="{36FA14B1-D7AC-644E-8A71-8B8699DF1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06" y="1910080"/>
            <a:ext cx="8484439" cy="349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Une baignoire, de volume utile (</a:t>
            </a:r>
            <a:r>
              <a:rPr lang="fr-FR" altLang="ja-JP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jusqu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au trop plein) 0,3 m3 est alimentée  par deux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robinets d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eau chaude  et d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eau froide. On ouvre ces deux robinets de façon à délivrer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0,1 l.s</a:t>
            </a:r>
            <a:r>
              <a:rPr lang="fr-FR" altLang="fr-F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eau froide (15°C) et 0,08 l.s</a:t>
            </a:r>
            <a:r>
              <a:rPr lang="fr-FR" altLang="ja-JP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eau chaude (60°C).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Bien entendu, la bonde de baignoire fuit avec un débit estimé par le plombier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(qui n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a toutefois pas pu réparer) à 0,02 l.s</a:t>
            </a:r>
            <a:r>
              <a:rPr lang="fr-FR" altLang="ja-JP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Cette baignoire est utilisée par le fils de la maison pour fabriquer l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hydrogène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(et l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oxygène) nécessaire au fonctionnement de sa fusée (qui n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a jamais volé). </a:t>
            </a:r>
          </a:p>
          <a:p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Il réalise l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électrolyse de 100 l.h</a:t>
            </a:r>
            <a:r>
              <a:rPr lang="fr-FR" altLang="ja-JP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eau.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fr-FR" alt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10000"/>
              </a:lnSpc>
              <a:buFont typeface="Times" pitchFamily="2" charset="0"/>
              <a:buNone/>
            </a:pP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1) Ecrire les réactions d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oxydoréduction de l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eau à l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anode et à la cathode. </a:t>
            </a:r>
          </a:p>
          <a:p>
            <a:pPr>
              <a:lnSpc>
                <a:spcPct val="110000"/>
              </a:lnSpc>
            </a:pP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2) Combien de temps faut-il pour remplir la baignoire ? </a:t>
            </a:r>
          </a:p>
          <a:p>
            <a:pPr>
              <a:lnSpc>
                <a:spcPct val="80000"/>
              </a:lnSpc>
            </a:pPr>
            <a:r>
              <a:rPr lang="fr-FR" alt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3) Quel est le débit d</a:t>
            </a:r>
            <a:r>
              <a:rPr lang="ja-JP" altLang="fr-FR" sz="18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hydrogène produit en m</a:t>
            </a:r>
            <a:r>
              <a:rPr lang="fr-FR" altLang="ja-JP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.h</a:t>
            </a:r>
            <a:r>
              <a:rPr lang="fr-FR" altLang="ja-JP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-1 </a:t>
            </a:r>
            <a:r>
              <a:rPr lang="fr-FR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fr-FR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27583</TotalTime>
  <Words>3006</Words>
  <Application>Microsoft Macintosh PowerPoint</Application>
  <PresentationFormat>Affichage à l'écran (4:3)</PresentationFormat>
  <Paragraphs>406</Paragraphs>
  <Slides>52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52</vt:i4>
      </vt:variant>
    </vt:vector>
  </HeadingPairs>
  <TitlesOfParts>
    <vt:vector size="62" baseType="lpstr">
      <vt:lpstr>ＭＳ Ｐゴシック</vt:lpstr>
      <vt:lpstr>Arial</vt:lpstr>
      <vt:lpstr>Calibri</vt:lpstr>
      <vt:lpstr>Calibri Courant</vt:lpstr>
      <vt:lpstr>Symbol</vt:lpstr>
      <vt:lpstr>Times</vt:lpstr>
      <vt:lpstr>Times New Roman</vt:lpstr>
      <vt:lpstr>Modèle par défaut</vt:lpstr>
      <vt:lpstr>Feuille de calcul</vt:lpstr>
      <vt:lpstr>Équation</vt:lpstr>
      <vt:lpstr>Génie de la Réaction  Chimique   </vt:lpstr>
      <vt:lpstr>Présentation PowerPoint</vt:lpstr>
      <vt:lpstr>Génie de la Réaction  Chimique   </vt:lpstr>
      <vt:lpstr>Présentation PowerPoint</vt:lpstr>
      <vt:lpstr>Présentation PowerPoint</vt:lpstr>
      <vt:lpstr>Présentation PowerPoint</vt:lpstr>
      <vt:lpstr>Compétences attendues    </vt:lpstr>
      <vt:lpstr>Chapitre I  </vt:lpstr>
      <vt:lpstr>Problème de la baignoire   </vt:lpstr>
      <vt:lpstr>Problème de la baignoire   </vt:lpstr>
      <vt:lpstr>Problème de la baignoire   </vt:lpstr>
      <vt:lpstr>Problème de la baignoire   </vt:lpstr>
      <vt:lpstr>11  Formulation générale des bilans  dans les réacteurs    </vt:lpstr>
      <vt:lpstr>121 Réacteurs discontinus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1332 Réaction équilibrée     </vt:lpstr>
      <vt:lpstr>  1341 Système fermé    </vt:lpstr>
      <vt:lpstr>   1342 Système ouvert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Semibatch reactor     </vt:lpstr>
      <vt:lpstr>Perfectly mixed flow reactor (CSTR) in steady-state </vt:lpstr>
      <vt:lpstr>Présentation PowerPoint</vt:lpstr>
      <vt:lpstr> 171  Temps de passage dans un réacteur continu</vt:lpstr>
      <vt:lpstr>Présentation PowerPoint</vt:lpstr>
      <vt:lpstr> 172  réaction sans dilatation de cinétique r = k CA CB</vt:lpstr>
      <vt:lpstr>Présentation PowerPoint</vt:lpstr>
      <vt:lpstr> 173  Pyrolyse de l’éthane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181  Réaction du 1er ordre (r = k CA) sans dilatation </vt:lpstr>
      <vt:lpstr> 182  Oxydation catalytique du dioxyde de soufre  </vt:lpstr>
      <vt:lpstr>Présentation PowerPoint</vt:lpstr>
      <vt:lpstr>Présentation PowerPoint</vt:lpstr>
      <vt:lpstr>Présentation PowerPoint</vt:lpstr>
      <vt:lpstr>Présentation PowerPoint</vt:lpstr>
      <vt:lpstr>Oxydation de SO2 en réacteur piston </vt:lpstr>
      <vt:lpstr>Oxydation de SO2 en réacteur piston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Mercadier</dc:creator>
  <cp:lastModifiedBy>Microsoft Office User</cp:lastModifiedBy>
  <cp:revision>150</cp:revision>
  <cp:lastPrinted>1999-12-03T12:18:29Z</cp:lastPrinted>
  <dcterms:created xsi:type="dcterms:W3CDTF">1999-12-02T10:21:58Z</dcterms:created>
  <dcterms:modified xsi:type="dcterms:W3CDTF">2024-03-11T01:11:20Z</dcterms:modified>
</cp:coreProperties>
</file>