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4"/>
    <p:restoredTop sz="94665"/>
  </p:normalViewPr>
  <p:slideViewPr>
    <p:cSldViewPr snapToGrid="0" snapToObjects="1">
      <p:cViewPr varScale="1">
        <p:scale>
          <a:sx n="104" d="100"/>
          <a:sy n="104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59D213-C88A-F344-9B69-99B9D811A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934F93-785D-FE4B-B401-A008848F2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7FA9C-868A-C441-AFDB-B681C058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0DAE5-0650-794A-8EE9-DFC07915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B5358-C77A-9D40-90EC-963BE5BA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89C68B7E-DD82-A848-9BAB-EFDA140A9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64300"/>
            <a:ext cx="908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18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E508C5-1325-D040-A4C6-354DEDCD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67FB7E-2499-2440-8035-7D0BF2079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9B2F30-178D-BA4D-816B-00C21777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7AEEE-91DD-A046-9C78-5A200D76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F2BA0-62B4-3A46-B887-8F8D0A22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26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C11CED-FE88-5640-AF33-CF9074D8F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85242E-661E-AD4F-A14F-0A553BF75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CFF910-BA3A-4443-84C7-F5DAD061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98D210-B974-C749-B470-08266174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44711-1A3C-2F40-A039-B694DBCD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0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DF9C4-84BC-FC47-ADA6-6C9049CF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5F219-91D5-374B-8927-A19A170B7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20F39B-D1BF-8445-98EC-75A7FA85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CAA3D-BE7A-8C46-A2B2-8B4AA19B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0970-D9A9-BE4B-B0E2-B0527F71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0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32ED-2DDC-7246-8844-7FE1977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7E79A1-3159-5645-BC80-B1C26BFE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1DA42F-8301-AC4D-A97B-01351D11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7F606F-4D27-534A-8C12-973AFBFE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DA8AD-1026-5145-A1FC-E7A73D1E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42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C6B89-9982-4541-8BC5-22E0B0E0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4114BE-E227-A447-BF0A-42C7E84C2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209CE9-C409-AB4E-9893-0C37162CD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76C9F3-FE33-2A40-9FC4-4D510890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6EAF76-0A31-2747-834A-3DC26C39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0BAA3-30A8-4F42-B88D-EEF20DDE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17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213CF-071A-8D47-91C1-15266111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0411E3-792D-0549-82E4-68376941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E97F50-09F2-EF44-A836-A03074FC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18BD31-0377-9341-8367-A4B6381F6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1DA62E-2038-E343-BFF8-A4F6A392F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9E651D-F4C0-D646-9C7D-F9DF641E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B0978A-DC80-B244-9504-8968D05B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630368-C138-3946-A483-4D10640C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9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21B83B-C3AE-8647-B373-08F81C2F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74198D-9FF4-D142-8D2D-EECF044C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7549F9-4FDE-A748-8528-89457B66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A7FC12-7AB5-C24D-9DF4-D8F97EEC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41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4638C8-7EA5-7A4E-9CAA-68734D11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449335-322C-4F4D-99C4-C622B4A7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73C54A-3652-1F44-9C85-CADC3D11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44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20AD2-ACC1-B041-8D4A-51D1F85AE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143F4-B959-C84C-8FEF-54E84264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896499-BD05-8245-B03B-B9B708872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0BD449-2AFF-8743-8ABF-142CBE6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243B44-B36D-0C48-AEDC-399289C8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C23B0C-C69F-E149-ACEE-A2E8C27C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5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72979-BA55-4942-A03F-22DFA9180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4D892F-D3F8-5E4B-9021-733268704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E2A9C2-EB37-FE49-B20B-E3D84B221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45DE29-E489-2B4F-8B1B-C9CF0430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4A448-C69E-5C41-A9C8-BC69DCAD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98213-E4AD-3445-A1AD-460828CD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62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F177F6-7187-A542-ABF2-2D1F0855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490106-09DE-854B-B086-2937E8BE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BEF74-9709-6C41-B438-04EDB040E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470E-D33D-424A-A774-52F9B6235493}" type="datetimeFigureOut">
              <a:rPr lang="fr-FR" smtClean="0"/>
              <a:t>01/02/2021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34277-F260-AC40-AA4E-EE936416C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3E804-B005-4F48-992E-165DCB8A8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66F52-769A-064D-A6A4-A22EC216F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23" y="401029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Bilan dans des réacteurs parfaitement agités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A77A08-221C-E24A-B1F7-9B88535E1BD9}"/>
              </a:ext>
            </a:extLst>
          </p:cNvPr>
          <p:cNvSpPr txBox="1"/>
          <p:nvPr/>
        </p:nvSpPr>
        <p:spPr>
          <a:xfrm>
            <a:off x="441010" y="4200847"/>
            <a:ext cx="16930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baseline="-25000" dirty="0"/>
              <a:t>1</a:t>
            </a:r>
            <a:r>
              <a:rPr lang="fr-FR" dirty="0"/>
              <a:t> = 0,5 m</a:t>
            </a:r>
            <a:r>
              <a:rPr lang="fr-FR" baseline="30000" dirty="0"/>
              <a:t>3</a:t>
            </a:r>
            <a:r>
              <a:rPr lang="fr-FR" dirty="0"/>
              <a:t>.h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/>
              <a:t>Q</a:t>
            </a:r>
            <a:r>
              <a:rPr lang="fr-FR" baseline="-25000" dirty="0"/>
              <a:t>2</a:t>
            </a:r>
            <a:r>
              <a:rPr lang="fr-FR" dirty="0"/>
              <a:t> = 1 m</a:t>
            </a:r>
            <a:r>
              <a:rPr lang="fr-FR" baseline="30000" dirty="0"/>
              <a:t>3</a:t>
            </a:r>
            <a:r>
              <a:rPr lang="fr-FR" dirty="0"/>
              <a:t>.h</a:t>
            </a:r>
            <a:r>
              <a:rPr lang="fr-FR" baseline="30000" dirty="0"/>
              <a:t>-1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/>
              <a:t> = 1,1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= 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V</a:t>
            </a:r>
            <a:r>
              <a:rPr lang="fr-FR" baseline="-25000" dirty="0"/>
              <a:t>1</a:t>
            </a:r>
            <a:r>
              <a:rPr lang="fr-FR" dirty="0"/>
              <a:t> = 1 m</a:t>
            </a:r>
            <a:r>
              <a:rPr lang="fr-FR" baseline="30000" dirty="0"/>
              <a:t>3</a:t>
            </a:r>
            <a:r>
              <a:rPr lang="fr-FR" dirty="0"/>
              <a:t> </a:t>
            </a:r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  <a:r>
              <a:rPr lang="fr-FR" dirty="0"/>
              <a:t> = 0,5 m</a:t>
            </a:r>
            <a:r>
              <a:rPr lang="fr-FR" baseline="30000" dirty="0"/>
              <a:t>3</a:t>
            </a:r>
            <a:r>
              <a:rPr lang="fr-FR" dirty="0"/>
              <a:t>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CB27F7-F3DD-F942-AF51-D9E525829DCC}"/>
              </a:ext>
            </a:extLst>
          </p:cNvPr>
          <p:cNvSpPr txBox="1"/>
          <p:nvPr/>
        </p:nvSpPr>
        <p:spPr>
          <a:xfrm>
            <a:off x="2703443" y="596347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?, C</a:t>
            </a:r>
            <a:r>
              <a:rPr lang="fr-FR" baseline="-25000" dirty="0"/>
              <a:t>B</a:t>
            </a:r>
            <a:r>
              <a:rPr lang="fr-FR" dirty="0"/>
              <a:t>? 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ED2014D-08D5-4244-A899-A94D7201C6B8}"/>
              </a:ext>
            </a:extLst>
          </p:cNvPr>
          <p:cNvGrpSpPr/>
          <p:nvPr/>
        </p:nvGrpSpPr>
        <p:grpSpPr>
          <a:xfrm>
            <a:off x="1075328" y="1676385"/>
            <a:ext cx="5014914" cy="3090863"/>
            <a:chOff x="6116452" y="3474066"/>
            <a:chExt cx="5014914" cy="3090863"/>
          </a:xfrm>
        </p:grpSpPr>
        <p:sp>
          <p:nvSpPr>
            <p:cNvPr id="18" name="Line 43">
              <a:extLst>
                <a:ext uri="{FF2B5EF4-FFF2-40B4-BE49-F238E27FC236}">
                  <a16:creationId xmlns:a16="http://schemas.microsoft.com/office/drawing/2014/main" id="{AA48670E-F389-FC42-B314-9D253F89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9289" y="5355254"/>
              <a:ext cx="0" cy="12096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9" name="Group 122">
              <a:extLst>
                <a:ext uri="{FF2B5EF4-FFF2-40B4-BE49-F238E27FC236}">
                  <a16:creationId xmlns:a16="http://schemas.microsoft.com/office/drawing/2014/main" id="{3AA7368B-30F1-FB46-B00F-5409252CB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6452" y="3474066"/>
              <a:ext cx="5014914" cy="2917826"/>
              <a:chOff x="2685" y="719"/>
              <a:chExt cx="3159" cy="1838"/>
            </a:xfrm>
          </p:grpSpPr>
          <p:sp>
            <p:nvSpPr>
              <p:cNvPr id="22" name="Line 35">
                <a:extLst>
                  <a:ext uri="{FF2B5EF4-FFF2-40B4-BE49-F238E27FC236}">
                    <a16:creationId xmlns:a16="http://schemas.microsoft.com/office/drawing/2014/main" id="{1BF1FB4D-D0E3-5443-AC64-2016346B5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5" y="1129"/>
                <a:ext cx="2281" cy="1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AutoShape 30">
                <a:extLst>
                  <a:ext uri="{FF2B5EF4-FFF2-40B4-BE49-F238E27FC236}">
                    <a16:creationId xmlns:a16="http://schemas.microsoft.com/office/drawing/2014/main" id="{F56286D6-8048-0147-A032-2FB89615B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888"/>
                <a:ext cx="752" cy="75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4" name="Line 31">
                <a:extLst>
                  <a:ext uri="{FF2B5EF4-FFF2-40B4-BE49-F238E27FC236}">
                    <a16:creationId xmlns:a16="http://schemas.microsoft.com/office/drawing/2014/main" id="{887A0486-D88B-F54F-A45B-443444BFF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" y="719"/>
                <a:ext cx="0" cy="6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Line 32">
                <a:extLst>
                  <a:ext uri="{FF2B5EF4-FFF2-40B4-BE49-F238E27FC236}">
                    <a16:creationId xmlns:a16="http://schemas.microsoft.com/office/drawing/2014/main" id="{948CC6C3-356E-4947-A3D0-0CCCF9D76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" y="72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Oval 33">
                <a:extLst>
                  <a:ext uri="{FF2B5EF4-FFF2-40B4-BE49-F238E27FC236}">
                    <a16:creationId xmlns:a16="http://schemas.microsoft.com/office/drawing/2014/main" id="{E66D5098-FBA9-594D-83D7-1869DFF13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1322"/>
                <a:ext cx="135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7" name="Oval 34">
                <a:extLst>
                  <a:ext uri="{FF2B5EF4-FFF2-40B4-BE49-F238E27FC236}">
                    <a16:creationId xmlns:a16="http://schemas.microsoft.com/office/drawing/2014/main" id="{652093F9-32DD-5742-8D91-C8E6C7C98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320"/>
                <a:ext cx="135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8" name="Line 36">
                <a:extLst>
                  <a:ext uri="{FF2B5EF4-FFF2-40B4-BE49-F238E27FC236}">
                    <a16:creationId xmlns:a16="http://schemas.microsoft.com/office/drawing/2014/main" id="{F938A5C5-2AF8-584B-8357-44EA5A1C8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114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Line 38">
                <a:extLst>
                  <a:ext uri="{FF2B5EF4-FFF2-40B4-BE49-F238E27FC236}">
                    <a16:creationId xmlns:a16="http://schemas.microsoft.com/office/drawing/2014/main" id="{5BCDCED3-2244-154D-8869-0A67238E9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" y="1132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" name="Text Box 39">
                <a:extLst>
                  <a:ext uri="{FF2B5EF4-FFF2-40B4-BE49-F238E27FC236}">
                    <a16:creationId xmlns:a16="http://schemas.microsoft.com/office/drawing/2014/main" id="{7882FFA7-99EE-B443-89DF-13AA7744F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5" y="1281"/>
                <a:ext cx="5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Q</a:t>
                </a:r>
                <a:r>
                  <a:rPr lang="fr-FR" altLang="fr-FR" sz="1800" baseline="-25000" dirty="0"/>
                  <a:t>1</a:t>
                </a:r>
                <a:r>
                  <a:rPr lang="fr-FR" altLang="fr-FR" sz="1800" dirty="0"/>
                  <a:t>, </a:t>
                </a:r>
                <a:r>
                  <a:rPr lang="fr-FR" altLang="fr-FR" sz="1800" dirty="0" err="1"/>
                  <a:t>C</a:t>
                </a:r>
                <a:r>
                  <a:rPr lang="fr-FR" altLang="fr-FR" sz="1800" baseline="-25000" dirty="0" err="1"/>
                  <a:t>Ao</a:t>
                </a:r>
                <a:endParaRPr lang="fr-FR" altLang="fr-FR" sz="1800" dirty="0"/>
              </a:p>
            </p:txBody>
          </p:sp>
          <p:sp>
            <p:nvSpPr>
              <p:cNvPr id="31" name="Text Box 41">
                <a:extLst>
                  <a:ext uri="{FF2B5EF4-FFF2-40B4-BE49-F238E27FC236}">
                    <a16:creationId xmlns:a16="http://schemas.microsoft.com/office/drawing/2014/main" id="{C2C85EB7-663B-7A48-B770-E1BE95DFB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4" y="968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1</a:t>
                </a:r>
                <a:endParaRPr lang="fr-FR" altLang="fr-FR" sz="1800" b="1" dirty="0"/>
              </a:p>
            </p:txBody>
          </p:sp>
          <p:sp>
            <p:nvSpPr>
              <p:cNvPr id="32" name="Line 42">
                <a:extLst>
                  <a:ext uri="{FF2B5EF4-FFF2-40B4-BE49-F238E27FC236}">
                    <a16:creationId xmlns:a16="http://schemas.microsoft.com/office/drawing/2014/main" id="{ED9AF2FA-0BE8-3240-9657-4D11ACCA2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125"/>
                <a:ext cx="9" cy="78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" name="Line 43">
                <a:extLst>
                  <a:ext uri="{FF2B5EF4-FFF2-40B4-BE49-F238E27FC236}">
                    <a16:creationId xmlns:a16="http://schemas.microsoft.com/office/drawing/2014/main" id="{1629259A-8E55-E844-AD7C-2AC493388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1" y="1144"/>
                <a:ext cx="0" cy="7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" name="Text Box 48">
                <a:extLst>
                  <a:ext uri="{FF2B5EF4-FFF2-40B4-BE49-F238E27FC236}">
                    <a16:creationId xmlns:a16="http://schemas.microsoft.com/office/drawing/2014/main" id="{9D5C1A21-5A8E-F240-B529-0A97A3AC8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8" y="857"/>
                <a:ext cx="6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C</a:t>
                </a:r>
                <a:r>
                  <a:rPr lang="fr-FR" altLang="fr-FR" sz="1800" baseline="-25000" dirty="0"/>
                  <a:t>A</a:t>
                </a:r>
                <a:r>
                  <a:rPr lang="fr-FR" altLang="fr-FR" sz="1800" dirty="0"/>
                  <a:t>, C</a:t>
                </a:r>
                <a:r>
                  <a:rPr lang="fr-FR" altLang="fr-FR" sz="1800" baseline="-25000" dirty="0"/>
                  <a:t>B</a:t>
                </a:r>
                <a:endParaRPr lang="fr-FR" altLang="fr-FR" sz="1800" dirty="0"/>
              </a:p>
            </p:txBody>
          </p:sp>
          <p:grpSp>
            <p:nvGrpSpPr>
              <p:cNvPr id="35" name="Group 118">
                <a:extLst>
                  <a:ext uri="{FF2B5EF4-FFF2-40B4-BE49-F238E27FC236}">
                    <a16:creationId xmlns:a16="http://schemas.microsoft.com/office/drawing/2014/main" id="{CB9AB2FA-7AE5-AC4F-9C11-D0F3AB20F5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2" y="1531"/>
                <a:ext cx="473" cy="1"/>
                <a:chOff x="2772" y="1489"/>
                <a:chExt cx="473" cy="1"/>
              </a:xfrm>
            </p:grpSpPr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77C884EB-A82F-224D-B483-FD1FDE460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2" y="1490"/>
                  <a:ext cx="473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0" name="Line 49">
                  <a:extLst>
                    <a:ext uri="{FF2B5EF4-FFF2-40B4-BE49-F238E27FC236}">
                      <a16:creationId xmlns:a16="http://schemas.microsoft.com/office/drawing/2014/main" id="{AB44AF0C-E179-B448-98B6-D26280F1A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9" y="1489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6" name="Text Box 50">
                <a:extLst>
                  <a:ext uri="{FF2B5EF4-FFF2-40B4-BE49-F238E27FC236}">
                    <a16:creationId xmlns:a16="http://schemas.microsoft.com/office/drawing/2014/main" id="{B04D913B-8E53-E04D-9F2D-F8BE3D3E6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9" y="2324"/>
                <a:ext cx="5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Q</a:t>
                </a:r>
                <a:r>
                  <a:rPr lang="fr-FR" altLang="fr-FR" sz="1800" baseline="-25000" dirty="0"/>
                  <a:t>2</a:t>
                </a:r>
                <a:r>
                  <a:rPr lang="fr-FR" altLang="fr-FR" sz="1800" dirty="0"/>
                  <a:t>, C</a:t>
                </a:r>
                <a:r>
                  <a:rPr lang="fr-FR" altLang="fr-FR" sz="1800" baseline="-25000" dirty="0"/>
                  <a:t>BO</a:t>
                </a:r>
                <a:endParaRPr lang="fr-FR" altLang="fr-FR" sz="1800" dirty="0"/>
              </a:p>
            </p:txBody>
          </p:sp>
          <p:sp>
            <p:nvSpPr>
              <p:cNvPr id="37" name="Line 51">
                <a:extLst>
                  <a:ext uri="{FF2B5EF4-FFF2-40B4-BE49-F238E27FC236}">
                    <a16:creationId xmlns:a16="http://schemas.microsoft.com/office/drawing/2014/main" id="{E7EEE9D7-F5C9-DE40-90F9-5AAADBF5D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904"/>
                <a:ext cx="186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8" name="Line 52">
                <a:extLst>
                  <a:ext uri="{FF2B5EF4-FFF2-40B4-BE49-F238E27FC236}">
                    <a16:creationId xmlns:a16="http://schemas.microsoft.com/office/drawing/2014/main" id="{5C03A968-4346-9540-91B7-2B552B35D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6" y="1904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" name="Text Box 53">
                <a:extLst>
                  <a:ext uri="{FF2B5EF4-FFF2-40B4-BE49-F238E27FC236}">
                    <a16:creationId xmlns:a16="http://schemas.microsoft.com/office/drawing/2014/main" id="{63E25F2A-DBC0-C64E-A720-A943FDA25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" y="1403"/>
                <a:ext cx="69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R = 1</a:t>
                </a:r>
                <a:endParaRPr lang="fr-FR" altLang="fr-FR" sz="1800" baseline="-25000" dirty="0"/>
              </a:p>
            </p:txBody>
          </p:sp>
          <p:grpSp>
            <p:nvGrpSpPr>
              <p:cNvPr id="40" name="Group 100">
                <a:extLst>
                  <a:ext uri="{FF2B5EF4-FFF2-40B4-BE49-F238E27FC236}">
                    <a16:creationId xmlns:a16="http://schemas.microsoft.com/office/drawing/2014/main" id="{BC72A982-C5B9-714A-9E9A-8FBFB808F9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1" y="1703"/>
                <a:ext cx="440" cy="561"/>
                <a:chOff x="3184" y="1727"/>
                <a:chExt cx="440" cy="561"/>
              </a:xfrm>
            </p:grpSpPr>
            <p:sp>
              <p:nvSpPr>
                <p:cNvPr id="44" name="AutoShape 101">
                  <a:extLst>
                    <a:ext uri="{FF2B5EF4-FFF2-40B4-BE49-F238E27FC236}">
                      <a16:creationId xmlns:a16="http://schemas.microsoft.com/office/drawing/2014/main" id="{608C0775-6C4A-8A4B-B5FA-180C2B536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1830"/>
                  <a:ext cx="440" cy="45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5" name="Line 102">
                  <a:extLst>
                    <a:ext uri="{FF2B5EF4-FFF2-40B4-BE49-F238E27FC236}">
                      <a16:creationId xmlns:a16="http://schemas.microsoft.com/office/drawing/2014/main" id="{5D64428E-5A27-6949-A0B9-8568B5325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7"/>
                  <a:ext cx="0" cy="3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6" name="Line 103">
                  <a:extLst>
                    <a:ext uri="{FF2B5EF4-FFF2-40B4-BE49-F238E27FC236}">
                      <a16:creationId xmlns:a16="http://schemas.microsoft.com/office/drawing/2014/main" id="{E1169123-F5BB-2D4C-8E7E-0B40A8EEC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9"/>
                  <a:ext cx="0" cy="10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" name="Oval 104">
                  <a:extLst>
                    <a:ext uri="{FF2B5EF4-FFF2-40B4-BE49-F238E27FC236}">
                      <a16:creationId xmlns:a16="http://schemas.microsoft.com/office/drawing/2014/main" id="{A98EA757-92EF-374A-B4BE-5AFFCDC1B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2" y="2094"/>
                  <a:ext cx="78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8" name="Oval 105">
                  <a:extLst>
                    <a:ext uri="{FF2B5EF4-FFF2-40B4-BE49-F238E27FC236}">
                      <a16:creationId xmlns:a16="http://schemas.microsoft.com/office/drawing/2014/main" id="{6709A55F-7AB7-594E-89DB-4834BA92A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9" y="2093"/>
                  <a:ext cx="79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</p:grpSp>
          <p:sp>
            <p:nvSpPr>
              <p:cNvPr id="41" name="Text Box 111">
                <a:extLst>
                  <a:ext uri="{FF2B5EF4-FFF2-40B4-BE49-F238E27FC236}">
                    <a16:creationId xmlns:a16="http://schemas.microsoft.com/office/drawing/2014/main" id="{D22C97A5-DB14-9D43-913F-6F92A50D7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9" y="1827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2</a:t>
                </a:r>
                <a:endParaRPr lang="fr-FR" altLang="fr-FR" sz="1800" b="1" dirty="0"/>
              </a:p>
            </p:txBody>
          </p:sp>
          <p:sp>
            <p:nvSpPr>
              <p:cNvPr id="42" name="Line 117">
                <a:extLst>
                  <a:ext uri="{FF2B5EF4-FFF2-40B4-BE49-F238E27FC236}">
                    <a16:creationId xmlns:a16="http://schemas.microsoft.com/office/drawing/2014/main" id="{0718C9A4-AA69-F24D-8168-795B3693A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6" y="1905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3" name="Line 121">
                <a:extLst>
                  <a:ext uri="{FF2B5EF4-FFF2-40B4-BE49-F238E27FC236}">
                    <a16:creationId xmlns:a16="http://schemas.microsoft.com/office/drawing/2014/main" id="{9D60CA65-2AA2-8D4E-A39A-B81310C18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0" y="1128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1A6D3F59-D32A-274E-85DB-68A6511B42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869205" y="4658620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117">
              <a:extLst>
                <a:ext uri="{FF2B5EF4-FFF2-40B4-BE49-F238E27FC236}">
                  <a16:creationId xmlns:a16="http://schemas.microsoft.com/office/drawing/2014/main" id="{E846ED6C-9817-5545-A3A2-9292D8B4EB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8393878" y="6210282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4359D7F3-61CD-2B4F-BEF4-E4E05CFBA65A}"/>
              </a:ext>
            </a:extLst>
          </p:cNvPr>
          <p:cNvSpPr txBox="1"/>
          <p:nvPr/>
        </p:nvSpPr>
        <p:spPr>
          <a:xfrm>
            <a:off x="7909560" y="2621927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 = 0,2 mol.l</a:t>
            </a:r>
            <a:r>
              <a:rPr lang="fr-FR" baseline="30000" dirty="0"/>
              <a:t>-1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733D7-88A4-184D-A61B-4B2E555AC266}"/>
              </a:ext>
            </a:extLst>
          </p:cNvPr>
          <p:cNvSpPr txBox="1"/>
          <p:nvPr/>
        </p:nvSpPr>
        <p:spPr>
          <a:xfrm>
            <a:off x="7909560" y="2072640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Solutions 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9F96A81-C7BC-F543-9BD3-55A644225811}"/>
              </a:ext>
            </a:extLst>
          </p:cNvPr>
          <p:cNvSpPr txBox="1"/>
          <p:nvPr/>
        </p:nvSpPr>
        <p:spPr>
          <a:xfrm>
            <a:off x="7909560" y="3079127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baseline="-25000" dirty="0"/>
              <a:t>B</a:t>
            </a:r>
            <a:r>
              <a:rPr lang="fr-FR" dirty="0"/>
              <a:t> = 0,5 mol.l</a:t>
            </a:r>
            <a:r>
              <a:rPr lang="fr-FR" baseline="30000" dirty="0"/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77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23" y="401029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Bilan dans des réacteurs parfaitement agités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BA77A08-221C-E24A-B1F7-9B88535E1BD9}"/>
              </a:ext>
            </a:extLst>
          </p:cNvPr>
          <p:cNvSpPr txBox="1"/>
          <p:nvPr/>
        </p:nvSpPr>
        <p:spPr>
          <a:xfrm>
            <a:off x="441010" y="4200847"/>
            <a:ext cx="169309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baseline="-25000" dirty="0"/>
              <a:t>1</a:t>
            </a:r>
            <a:r>
              <a:rPr lang="fr-FR" dirty="0"/>
              <a:t> = 0,5 m</a:t>
            </a:r>
            <a:r>
              <a:rPr lang="fr-FR" baseline="30000" dirty="0"/>
              <a:t>3</a:t>
            </a:r>
            <a:r>
              <a:rPr lang="fr-FR" dirty="0"/>
              <a:t>.h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/>
              <a:t>Q</a:t>
            </a:r>
            <a:r>
              <a:rPr lang="fr-FR" baseline="-25000" dirty="0"/>
              <a:t>2</a:t>
            </a:r>
            <a:r>
              <a:rPr lang="fr-FR" dirty="0"/>
              <a:t> = 1 m</a:t>
            </a:r>
            <a:r>
              <a:rPr lang="fr-FR" baseline="30000" dirty="0"/>
              <a:t>3</a:t>
            </a:r>
            <a:r>
              <a:rPr lang="fr-FR" dirty="0"/>
              <a:t>.h</a:t>
            </a:r>
            <a:r>
              <a:rPr lang="fr-FR" baseline="30000" dirty="0"/>
              <a:t>-1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/>
              <a:t> = 1,1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= 1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V</a:t>
            </a:r>
            <a:r>
              <a:rPr lang="fr-FR" baseline="-25000" dirty="0"/>
              <a:t>1</a:t>
            </a:r>
            <a:r>
              <a:rPr lang="fr-FR" dirty="0"/>
              <a:t> = 1 m</a:t>
            </a:r>
            <a:r>
              <a:rPr lang="fr-FR" baseline="30000" dirty="0"/>
              <a:t>3</a:t>
            </a:r>
            <a:r>
              <a:rPr lang="fr-FR" dirty="0"/>
              <a:t> </a:t>
            </a:r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  <a:r>
              <a:rPr lang="fr-FR" dirty="0"/>
              <a:t> = 0,5 m</a:t>
            </a:r>
            <a:r>
              <a:rPr lang="fr-FR" baseline="30000" dirty="0"/>
              <a:t>3</a:t>
            </a:r>
            <a:r>
              <a:rPr lang="fr-FR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B07754-8D55-F241-9312-330B7B423353}"/>
              </a:ext>
            </a:extLst>
          </p:cNvPr>
          <p:cNvSpPr txBox="1"/>
          <p:nvPr/>
        </p:nvSpPr>
        <p:spPr>
          <a:xfrm flipH="1">
            <a:off x="6873064" y="2026905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1: Identifier les débits qui circulent dans chacune des branches (en fonction de Q</a:t>
            </a:r>
            <a:r>
              <a:rPr lang="fr-FR" baseline="-25000" dirty="0"/>
              <a:t>1</a:t>
            </a:r>
            <a:r>
              <a:rPr lang="fr-FR" dirty="0"/>
              <a:t> et Q</a:t>
            </a:r>
            <a:r>
              <a:rPr lang="fr-FR" baseline="-25000" dirty="0"/>
              <a:t>2</a:t>
            </a:r>
            <a:r>
              <a:rPr lang="fr-FR" dirty="0"/>
              <a:t>)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C4B7C1B-E76A-FC4A-B148-AC0A8FA7E032}"/>
              </a:ext>
            </a:extLst>
          </p:cNvPr>
          <p:cNvSpPr txBox="1"/>
          <p:nvPr/>
        </p:nvSpPr>
        <p:spPr>
          <a:xfrm flipH="1">
            <a:off x="6877547" y="2878549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2: Sur quelle entité chimique fait on les premiers bilans? A ou B? Pourquoi?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0D75995-E8A5-8C40-AD77-D6423A6210D8}"/>
              </a:ext>
            </a:extLst>
          </p:cNvPr>
          <p:cNvSpPr txBox="1"/>
          <p:nvPr/>
        </p:nvSpPr>
        <p:spPr>
          <a:xfrm flipH="1">
            <a:off x="6877547" y="3698816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3: Faire un bilan sur A dans chacun des réacteurs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E5407D-2FB4-164C-8076-4D69C788C8AE}"/>
              </a:ext>
            </a:extLst>
          </p:cNvPr>
          <p:cNvSpPr txBox="1"/>
          <p:nvPr/>
        </p:nvSpPr>
        <p:spPr>
          <a:xfrm flipH="1">
            <a:off x="6873064" y="4535518"/>
            <a:ext cx="468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4: Utiliser le fait que pour chaque mole de A consommée dans l’installation, une mole de B est également consommée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4CB27F7-F3DD-F942-AF51-D9E525829DCC}"/>
              </a:ext>
            </a:extLst>
          </p:cNvPr>
          <p:cNvSpPr txBox="1"/>
          <p:nvPr/>
        </p:nvSpPr>
        <p:spPr>
          <a:xfrm>
            <a:off x="2703443" y="5963478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?, C</a:t>
            </a:r>
            <a:r>
              <a:rPr lang="fr-FR" baseline="-25000" dirty="0"/>
              <a:t>B</a:t>
            </a:r>
            <a:r>
              <a:rPr lang="fr-FR" dirty="0"/>
              <a:t>? 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5ED2014D-08D5-4244-A899-A94D7201C6B8}"/>
              </a:ext>
            </a:extLst>
          </p:cNvPr>
          <p:cNvGrpSpPr/>
          <p:nvPr/>
        </p:nvGrpSpPr>
        <p:grpSpPr>
          <a:xfrm>
            <a:off x="1075328" y="1676385"/>
            <a:ext cx="5014914" cy="3090863"/>
            <a:chOff x="6116452" y="3474066"/>
            <a:chExt cx="5014914" cy="3090863"/>
          </a:xfrm>
        </p:grpSpPr>
        <p:sp>
          <p:nvSpPr>
            <p:cNvPr id="18" name="Line 43">
              <a:extLst>
                <a:ext uri="{FF2B5EF4-FFF2-40B4-BE49-F238E27FC236}">
                  <a16:creationId xmlns:a16="http://schemas.microsoft.com/office/drawing/2014/main" id="{AA48670E-F389-FC42-B314-9D253F89E1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99289" y="5355254"/>
              <a:ext cx="0" cy="12096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19" name="Group 122">
              <a:extLst>
                <a:ext uri="{FF2B5EF4-FFF2-40B4-BE49-F238E27FC236}">
                  <a16:creationId xmlns:a16="http://schemas.microsoft.com/office/drawing/2014/main" id="{3AA7368B-30F1-FB46-B00F-5409252CB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6452" y="3474066"/>
              <a:ext cx="5014914" cy="2917826"/>
              <a:chOff x="2685" y="719"/>
              <a:chExt cx="3159" cy="1838"/>
            </a:xfrm>
          </p:grpSpPr>
          <p:sp>
            <p:nvSpPr>
              <p:cNvPr id="22" name="Line 35">
                <a:extLst>
                  <a:ext uri="{FF2B5EF4-FFF2-40B4-BE49-F238E27FC236}">
                    <a16:creationId xmlns:a16="http://schemas.microsoft.com/office/drawing/2014/main" id="{1BF1FB4D-D0E3-5443-AC64-2016346B5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45" y="1129"/>
                <a:ext cx="2281" cy="12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AutoShape 30">
                <a:extLst>
                  <a:ext uri="{FF2B5EF4-FFF2-40B4-BE49-F238E27FC236}">
                    <a16:creationId xmlns:a16="http://schemas.microsoft.com/office/drawing/2014/main" id="{F56286D6-8048-0147-A032-2FB89615B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8" y="888"/>
                <a:ext cx="752" cy="752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4" name="Line 31">
                <a:extLst>
                  <a:ext uri="{FF2B5EF4-FFF2-40B4-BE49-F238E27FC236}">
                    <a16:creationId xmlns:a16="http://schemas.microsoft.com/office/drawing/2014/main" id="{887A0486-D88B-F54F-A45B-443444BFF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" y="719"/>
                <a:ext cx="0" cy="6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Line 32">
                <a:extLst>
                  <a:ext uri="{FF2B5EF4-FFF2-40B4-BE49-F238E27FC236}">
                    <a16:creationId xmlns:a16="http://schemas.microsoft.com/office/drawing/2014/main" id="{948CC6C3-356E-4947-A3D0-0CCCF9D76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8" y="722"/>
                <a:ext cx="0" cy="16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Oval 33">
                <a:extLst>
                  <a:ext uri="{FF2B5EF4-FFF2-40B4-BE49-F238E27FC236}">
                    <a16:creationId xmlns:a16="http://schemas.microsoft.com/office/drawing/2014/main" id="{E66D5098-FBA9-594D-83D7-1869DFF13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1322"/>
                <a:ext cx="135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7" name="Oval 34">
                <a:extLst>
                  <a:ext uri="{FF2B5EF4-FFF2-40B4-BE49-F238E27FC236}">
                    <a16:creationId xmlns:a16="http://schemas.microsoft.com/office/drawing/2014/main" id="{652093F9-32DD-5742-8D91-C8E6C7C98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320"/>
                <a:ext cx="135" cy="6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8" name="Line 36">
                <a:extLst>
                  <a:ext uri="{FF2B5EF4-FFF2-40B4-BE49-F238E27FC236}">
                    <a16:creationId xmlns:a16="http://schemas.microsoft.com/office/drawing/2014/main" id="{F938A5C5-2AF8-584B-8357-44EA5A1C8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1140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Line 38">
                <a:extLst>
                  <a:ext uri="{FF2B5EF4-FFF2-40B4-BE49-F238E27FC236}">
                    <a16:creationId xmlns:a16="http://schemas.microsoft.com/office/drawing/2014/main" id="{5BCDCED3-2244-154D-8869-0A67238E9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8" y="1132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0" name="Text Box 39">
                <a:extLst>
                  <a:ext uri="{FF2B5EF4-FFF2-40B4-BE49-F238E27FC236}">
                    <a16:creationId xmlns:a16="http://schemas.microsoft.com/office/drawing/2014/main" id="{7882FFA7-99EE-B443-89DF-13AA7744F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5" y="1281"/>
                <a:ext cx="56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Q</a:t>
                </a:r>
                <a:r>
                  <a:rPr lang="fr-FR" altLang="fr-FR" sz="1800" baseline="-25000" dirty="0"/>
                  <a:t>1</a:t>
                </a:r>
                <a:r>
                  <a:rPr lang="fr-FR" altLang="fr-FR" sz="1800" dirty="0"/>
                  <a:t>, </a:t>
                </a:r>
                <a:r>
                  <a:rPr lang="fr-FR" altLang="fr-FR" sz="1800" dirty="0" err="1"/>
                  <a:t>C</a:t>
                </a:r>
                <a:r>
                  <a:rPr lang="fr-FR" altLang="fr-FR" sz="1800" baseline="-25000" dirty="0" err="1"/>
                  <a:t>Ao</a:t>
                </a:r>
                <a:endParaRPr lang="fr-FR" altLang="fr-FR" sz="1800" dirty="0"/>
              </a:p>
            </p:txBody>
          </p:sp>
          <p:sp>
            <p:nvSpPr>
              <p:cNvPr id="31" name="Text Box 41">
                <a:extLst>
                  <a:ext uri="{FF2B5EF4-FFF2-40B4-BE49-F238E27FC236}">
                    <a16:creationId xmlns:a16="http://schemas.microsoft.com/office/drawing/2014/main" id="{C2C85EB7-663B-7A48-B770-E1BE95DFB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4" y="968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1</a:t>
                </a:r>
                <a:endParaRPr lang="fr-FR" altLang="fr-FR" sz="1800" b="1" dirty="0"/>
              </a:p>
            </p:txBody>
          </p:sp>
          <p:sp>
            <p:nvSpPr>
              <p:cNvPr id="32" name="Line 42">
                <a:extLst>
                  <a:ext uri="{FF2B5EF4-FFF2-40B4-BE49-F238E27FC236}">
                    <a16:creationId xmlns:a16="http://schemas.microsoft.com/office/drawing/2014/main" id="{ED9AF2FA-0BE8-3240-9657-4D11ACCA2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3" y="1125"/>
                <a:ext cx="9" cy="78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3" name="Line 43">
                <a:extLst>
                  <a:ext uri="{FF2B5EF4-FFF2-40B4-BE49-F238E27FC236}">
                    <a16:creationId xmlns:a16="http://schemas.microsoft.com/office/drawing/2014/main" id="{1629259A-8E55-E844-AD7C-2AC493388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1" y="1144"/>
                <a:ext cx="0" cy="762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4" name="Text Box 48">
                <a:extLst>
                  <a:ext uri="{FF2B5EF4-FFF2-40B4-BE49-F238E27FC236}">
                    <a16:creationId xmlns:a16="http://schemas.microsoft.com/office/drawing/2014/main" id="{9D5C1A21-5A8E-F240-B529-0A97A3AC8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8" y="857"/>
                <a:ext cx="65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C</a:t>
                </a:r>
                <a:r>
                  <a:rPr lang="fr-FR" altLang="fr-FR" sz="1800" baseline="-25000" dirty="0"/>
                  <a:t>A</a:t>
                </a:r>
                <a:r>
                  <a:rPr lang="fr-FR" altLang="fr-FR" sz="1800" dirty="0"/>
                  <a:t>, C</a:t>
                </a:r>
                <a:r>
                  <a:rPr lang="fr-FR" altLang="fr-FR" sz="1800" baseline="-25000" dirty="0"/>
                  <a:t>B</a:t>
                </a:r>
                <a:endParaRPr lang="fr-FR" altLang="fr-FR" sz="1800" dirty="0"/>
              </a:p>
            </p:txBody>
          </p:sp>
          <p:grpSp>
            <p:nvGrpSpPr>
              <p:cNvPr id="35" name="Group 118">
                <a:extLst>
                  <a:ext uri="{FF2B5EF4-FFF2-40B4-BE49-F238E27FC236}">
                    <a16:creationId xmlns:a16="http://schemas.microsoft.com/office/drawing/2014/main" id="{CB9AB2FA-7AE5-AC4F-9C11-D0F3AB20F5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2" y="1531"/>
                <a:ext cx="473" cy="1"/>
                <a:chOff x="2772" y="1489"/>
                <a:chExt cx="473" cy="1"/>
              </a:xfrm>
            </p:grpSpPr>
            <p:sp>
              <p:nvSpPr>
                <p:cNvPr id="49" name="Line 37">
                  <a:extLst>
                    <a:ext uri="{FF2B5EF4-FFF2-40B4-BE49-F238E27FC236}">
                      <a16:creationId xmlns:a16="http://schemas.microsoft.com/office/drawing/2014/main" id="{77C884EB-A82F-224D-B483-FD1FDE460A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2" y="1490"/>
                  <a:ext cx="473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0" name="Line 49">
                  <a:extLst>
                    <a:ext uri="{FF2B5EF4-FFF2-40B4-BE49-F238E27FC236}">
                      <a16:creationId xmlns:a16="http://schemas.microsoft.com/office/drawing/2014/main" id="{AB44AF0C-E179-B448-98B6-D26280F1A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9" y="1489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6" name="Text Box 50">
                <a:extLst>
                  <a:ext uri="{FF2B5EF4-FFF2-40B4-BE49-F238E27FC236}">
                    <a16:creationId xmlns:a16="http://schemas.microsoft.com/office/drawing/2014/main" id="{B04D913B-8E53-E04D-9F2D-F8BE3D3E6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9" y="2324"/>
                <a:ext cx="5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Q</a:t>
                </a:r>
                <a:r>
                  <a:rPr lang="fr-FR" altLang="fr-FR" sz="1800" baseline="-25000" dirty="0"/>
                  <a:t>2</a:t>
                </a:r>
                <a:r>
                  <a:rPr lang="fr-FR" altLang="fr-FR" sz="1800" dirty="0"/>
                  <a:t>, C</a:t>
                </a:r>
                <a:r>
                  <a:rPr lang="fr-FR" altLang="fr-FR" sz="1800" baseline="-25000" dirty="0"/>
                  <a:t>BO</a:t>
                </a:r>
                <a:endParaRPr lang="fr-FR" altLang="fr-FR" sz="1800" dirty="0"/>
              </a:p>
            </p:txBody>
          </p:sp>
          <p:sp>
            <p:nvSpPr>
              <p:cNvPr id="37" name="Line 51">
                <a:extLst>
                  <a:ext uri="{FF2B5EF4-FFF2-40B4-BE49-F238E27FC236}">
                    <a16:creationId xmlns:a16="http://schemas.microsoft.com/office/drawing/2014/main" id="{E7EEE9D7-F5C9-DE40-90F9-5AAADBF5D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904"/>
                <a:ext cx="186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8" name="Line 52">
                <a:extLst>
                  <a:ext uri="{FF2B5EF4-FFF2-40B4-BE49-F238E27FC236}">
                    <a16:creationId xmlns:a16="http://schemas.microsoft.com/office/drawing/2014/main" id="{5C03A968-4346-9540-91B7-2B552B35D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6" y="1904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9" name="Text Box 53">
                <a:extLst>
                  <a:ext uri="{FF2B5EF4-FFF2-40B4-BE49-F238E27FC236}">
                    <a16:creationId xmlns:a16="http://schemas.microsoft.com/office/drawing/2014/main" id="{63E25F2A-DBC0-C64E-A720-A943FDA25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0" y="1403"/>
                <a:ext cx="69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dirty="0"/>
                  <a:t>R = 1</a:t>
                </a:r>
                <a:endParaRPr lang="fr-FR" altLang="fr-FR" sz="1800" baseline="-25000" dirty="0"/>
              </a:p>
            </p:txBody>
          </p:sp>
          <p:grpSp>
            <p:nvGrpSpPr>
              <p:cNvPr id="40" name="Group 100">
                <a:extLst>
                  <a:ext uri="{FF2B5EF4-FFF2-40B4-BE49-F238E27FC236}">
                    <a16:creationId xmlns:a16="http://schemas.microsoft.com/office/drawing/2014/main" id="{BC72A982-C5B9-714A-9E9A-8FBFB808F9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1" y="1703"/>
                <a:ext cx="440" cy="561"/>
                <a:chOff x="3184" y="1727"/>
                <a:chExt cx="440" cy="561"/>
              </a:xfrm>
            </p:grpSpPr>
            <p:sp>
              <p:nvSpPr>
                <p:cNvPr id="44" name="AutoShape 101">
                  <a:extLst>
                    <a:ext uri="{FF2B5EF4-FFF2-40B4-BE49-F238E27FC236}">
                      <a16:creationId xmlns:a16="http://schemas.microsoft.com/office/drawing/2014/main" id="{608C0775-6C4A-8A4B-B5FA-180C2B536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1830"/>
                  <a:ext cx="440" cy="45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5" name="Line 102">
                  <a:extLst>
                    <a:ext uri="{FF2B5EF4-FFF2-40B4-BE49-F238E27FC236}">
                      <a16:creationId xmlns:a16="http://schemas.microsoft.com/office/drawing/2014/main" id="{5D64428E-5A27-6949-A0B9-8568B5325B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7"/>
                  <a:ext cx="0" cy="3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6" name="Line 103">
                  <a:extLst>
                    <a:ext uri="{FF2B5EF4-FFF2-40B4-BE49-F238E27FC236}">
                      <a16:creationId xmlns:a16="http://schemas.microsoft.com/office/drawing/2014/main" id="{E1169123-F5BB-2D4C-8E7E-0B40A8EECE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9"/>
                  <a:ext cx="0" cy="10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" name="Oval 104">
                  <a:extLst>
                    <a:ext uri="{FF2B5EF4-FFF2-40B4-BE49-F238E27FC236}">
                      <a16:creationId xmlns:a16="http://schemas.microsoft.com/office/drawing/2014/main" id="{A98EA757-92EF-374A-B4BE-5AFFCDC1BF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2" y="2094"/>
                  <a:ext cx="78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8" name="Oval 105">
                  <a:extLst>
                    <a:ext uri="{FF2B5EF4-FFF2-40B4-BE49-F238E27FC236}">
                      <a16:creationId xmlns:a16="http://schemas.microsoft.com/office/drawing/2014/main" id="{6709A55F-7AB7-594E-89DB-4834BA92A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9" y="2093"/>
                  <a:ext cx="79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</p:grpSp>
          <p:sp>
            <p:nvSpPr>
              <p:cNvPr id="41" name="Text Box 111">
                <a:extLst>
                  <a:ext uri="{FF2B5EF4-FFF2-40B4-BE49-F238E27FC236}">
                    <a16:creationId xmlns:a16="http://schemas.microsoft.com/office/drawing/2014/main" id="{D22C97A5-DB14-9D43-913F-6F92A50D75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9" y="1827"/>
                <a:ext cx="27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2</a:t>
                </a:r>
                <a:endParaRPr lang="fr-FR" altLang="fr-FR" sz="1800" b="1" dirty="0"/>
              </a:p>
            </p:txBody>
          </p:sp>
          <p:sp>
            <p:nvSpPr>
              <p:cNvPr id="42" name="Line 117">
                <a:extLst>
                  <a:ext uri="{FF2B5EF4-FFF2-40B4-BE49-F238E27FC236}">
                    <a16:creationId xmlns:a16="http://schemas.microsoft.com/office/drawing/2014/main" id="{0718C9A4-AA69-F24D-8168-795B3693A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86" y="1905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3" name="Line 121">
                <a:extLst>
                  <a:ext uri="{FF2B5EF4-FFF2-40B4-BE49-F238E27FC236}">
                    <a16:creationId xmlns:a16="http://schemas.microsoft.com/office/drawing/2014/main" id="{9D60CA65-2AA2-8D4E-A39A-B81310C18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00" y="1128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20" name="Line 38">
              <a:extLst>
                <a:ext uri="{FF2B5EF4-FFF2-40B4-BE49-F238E27FC236}">
                  <a16:creationId xmlns:a16="http://schemas.microsoft.com/office/drawing/2014/main" id="{1A6D3F59-D32A-274E-85DB-68A6511B42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9869205" y="4658620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117">
              <a:extLst>
                <a:ext uri="{FF2B5EF4-FFF2-40B4-BE49-F238E27FC236}">
                  <a16:creationId xmlns:a16="http://schemas.microsoft.com/office/drawing/2014/main" id="{E846ED6C-9817-5545-A3A2-9292D8B4EB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8393878" y="6210282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AAE56230-5758-7148-BDB1-5924BC7AE038}"/>
              </a:ext>
            </a:extLst>
          </p:cNvPr>
          <p:cNvSpPr txBox="1"/>
          <p:nvPr/>
        </p:nvSpPr>
        <p:spPr>
          <a:xfrm>
            <a:off x="7909560" y="135636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Indices </a:t>
            </a:r>
          </a:p>
        </p:txBody>
      </p:sp>
    </p:spTree>
    <p:extLst>
      <p:ext uri="{BB962C8B-B14F-4D97-AF65-F5344CB8AC3E}">
        <p14:creationId xmlns:p14="http://schemas.microsoft.com/office/powerpoint/2010/main" val="23603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23" y="401029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Bilan dans des réacteurs parfaitement agités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7B07754-8D55-F241-9312-330B7B423353}"/>
              </a:ext>
            </a:extLst>
          </p:cNvPr>
          <p:cNvSpPr txBox="1"/>
          <p:nvPr/>
        </p:nvSpPr>
        <p:spPr>
          <a:xfrm flipH="1">
            <a:off x="6873064" y="2026905"/>
            <a:ext cx="468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Indice 1: Identifier les débits qui circulent dans chacune des branches (en fonction de Q</a:t>
            </a:r>
            <a:r>
              <a:rPr lang="fr-FR" baseline="-25000" dirty="0"/>
              <a:t>1</a:t>
            </a:r>
            <a:r>
              <a:rPr lang="fr-FR" dirty="0"/>
              <a:t> et Q</a:t>
            </a:r>
            <a:r>
              <a:rPr lang="fr-FR" baseline="-25000" dirty="0"/>
              <a:t>2</a:t>
            </a:r>
            <a:r>
              <a:rPr lang="fr-FR" dirty="0"/>
              <a:t>) </a:t>
            </a:r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0B978C0C-0FAB-AB43-BE40-0658685C84E1}"/>
              </a:ext>
            </a:extLst>
          </p:cNvPr>
          <p:cNvGrpSpPr/>
          <p:nvPr/>
        </p:nvGrpSpPr>
        <p:grpSpPr>
          <a:xfrm>
            <a:off x="2005919" y="2026905"/>
            <a:ext cx="4876800" cy="3090863"/>
            <a:chOff x="2005919" y="2026905"/>
            <a:chExt cx="4876800" cy="3090863"/>
          </a:xfrm>
        </p:grpSpPr>
        <p:sp>
          <p:nvSpPr>
            <p:cNvPr id="85" name="Line 43">
              <a:extLst>
                <a:ext uri="{FF2B5EF4-FFF2-40B4-BE49-F238E27FC236}">
                  <a16:creationId xmlns:a16="http://schemas.microsoft.com/office/drawing/2014/main" id="{9959B31F-EBA9-B541-BE83-837D94D4C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645" y="3908093"/>
              <a:ext cx="0" cy="12096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Line 35">
              <a:extLst>
                <a:ext uri="{FF2B5EF4-FFF2-40B4-BE49-F238E27FC236}">
                  <a16:creationId xmlns:a16="http://schemas.microsoft.com/office/drawing/2014/main" id="{4D0B769C-FD81-6245-A7A1-F3FFF08D3C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6807" y="2677780"/>
              <a:ext cx="3621088" cy="1905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AutoShape 30">
              <a:extLst>
                <a:ext uri="{FF2B5EF4-FFF2-40B4-BE49-F238E27FC236}">
                  <a16:creationId xmlns:a16="http://schemas.microsoft.com/office/drawing/2014/main" id="{145A0841-AECA-6541-A614-128E707E7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569" y="2295193"/>
              <a:ext cx="1193800" cy="11938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 sz="1800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7FF3ECE4-D5B6-1449-AAD1-A944640F8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944" y="2026905"/>
              <a:ext cx="0" cy="1019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0DD7BA65-59BD-544F-98D3-D1CC1B357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944" y="2031668"/>
              <a:ext cx="0" cy="2667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Oval 33">
              <a:extLst>
                <a:ext uri="{FF2B5EF4-FFF2-40B4-BE49-F238E27FC236}">
                  <a16:creationId xmlns:a16="http://schemas.microsoft.com/office/drawing/2014/main" id="{E8BD95A0-0B96-2A4A-9079-4A3082C00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632" y="2984168"/>
              <a:ext cx="214313" cy="1047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 sz="1800"/>
            </a:p>
          </p:txBody>
        </p:sp>
        <p:sp>
          <p:nvSpPr>
            <p:cNvPr id="23" name="Oval 34">
              <a:extLst>
                <a:ext uri="{FF2B5EF4-FFF2-40B4-BE49-F238E27FC236}">
                  <a16:creationId xmlns:a16="http://schemas.microsoft.com/office/drawing/2014/main" id="{459F4A29-5B4E-9E48-8293-A9F593C6B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769" y="2980993"/>
              <a:ext cx="214313" cy="1047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 sz="1800"/>
            </a:p>
          </p:txBody>
        </p:sp>
        <p:sp>
          <p:nvSpPr>
            <p:cNvPr id="24" name="Line 36">
              <a:extLst>
                <a:ext uri="{FF2B5EF4-FFF2-40B4-BE49-F238E27FC236}">
                  <a16:creationId xmlns:a16="http://schemas.microsoft.com/office/drawing/2014/main" id="{5510351E-39EA-264F-B441-33C747F8F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1294" y="2695243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Line 38">
              <a:extLst>
                <a:ext uri="{FF2B5EF4-FFF2-40B4-BE49-F238E27FC236}">
                  <a16:creationId xmlns:a16="http://schemas.microsoft.com/office/drawing/2014/main" id="{4D79BC4B-E967-054F-9E6F-B5BAE230CA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069" y="2682543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 Box 39">
              <a:extLst>
                <a:ext uri="{FF2B5EF4-FFF2-40B4-BE49-F238E27FC236}">
                  <a16:creationId xmlns:a16="http://schemas.microsoft.com/office/drawing/2014/main" id="{FB9C1A3D-1CED-A44B-9702-13868E1C3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869" y="3014330"/>
              <a:ext cx="8890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Q</a:t>
              </a:r>
              <a:r>
                <a:rPr lang="fr-FR" altLang="fr-FR" sz="1400" baseline="-25000" dirty="0"/>
                <a:t>1</a:t>
              </a:r>
              <a:endParaRPr lang="fr-FR" altLang="fr-FR" sz="1400" dirty="0"/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395E94AF-051A-8C44-B59A-2F923599E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594" y="2422193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800" b="1" dirty="0"/>
                <a:t>V</a:t>
              </a:r>
              <a:r>
                <a:rPr lang="fr-FR" altLang="fr-FR" sz="1800" b="1" baseline="-25000" dirty="0"/>
                <a:t>1</a:t>
              </a:r>
              <a:endParaRPr lang="fr-FR" altLang="fr-FR" sz="1800" b="1" dirty="0"/>
            </a:p>
          </p:txBody>
        </p:sp>
        <p:sp>
          <p:nvSpPr>
            <p:cNvPr id="28" name="Line 42">
              <a:extLst>
                <a:ext uri="{FF2B5EF4-FFF2-40B4-BE49-F238E27FC236}">
                  <a16:creationId xmlns:a16="http://schemas.microsoft.com/office/drawing/2014/main" id="{FF6196D7-0079-1640-B034-01726AD1E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2257" y="2671430"/>
              <a:ext cx="14288" cy="123825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Line 43">
              <a:extLst>
                <a:ext uri="{FF2B5EF4-FFF2-40B4-BE49-F238E27FC236}">
                  <a16:creationId xmlns:a16="http://schemas.microsoft.com/office/drawing/2014/main" id="{8FB7ABF2-84D1-C14F-9DB0-0B29DEFA1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6332" y="2701593"/>
              <a:ext cx="0" cy="1209675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Text Box 48">
              <a:extLst>
                <a:ext uri="{FF2B5EF4-FFF2-40B4-BE49-F238E27FC236}">
                  <a16:creationId xmlns:a16="http://schemas.microsoft.com/office/drawing/2014/main" id="{C91DCD33-9BCC-5846-BCD1-882A4C49C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319" y="2353930"/>
              <a:ext cx="10414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Q</a:t>
              </a:r>
              <a:r>
                <a:rPr lang="fr-FR" altLang="fr-FR" sz="1400" baseline="-25000" dirty="0"/>
                <a:t>1</a:t>
              </a:r>
              <a:r>
                <a:rPr lang="fr-FR" altLang="fr-FR" sz="1400" dirty="0"/>
                <a:t> + Q</a:t>
              </a:r>
              <a:r>
                <a:rPr lang="fr-FR" altLang="fr-FR" sz="1400" baseline="-25000" dirty="0"/>
                <a:t>2</a:t>
              </a:r>
              <a:endParaRPr lang="fr-FR" altLang="fr-FR" sz="1400" dirty="0"/>
            </a:p>
          </p:txBody>
        </p:sp>
        <p:grpSp>
          <p:nvGrpSpPr>
            <p:cNvPr id="32" name="Group 118">
              <a:extLst>
                <a:ext uri="{FF2B5EF4-FFF2-40B4-BE49-F238E27FC236}">
                  <a16:creationId xmlns:a16="http://schemas.microsoft.com/office/drawing/2014/main" id="{46E48F6F-FF11-6E43-8723-D11B9F423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5919" y="3315955"/>
              <a:ext cx="750888" cy="1588"/>
              <a:chOff x="2772" y="1489"/>
              <a:chExt cx="473" cy="1"/>
            </a:xfrm>
          </p:grpSpPr>
          <p:sp>
            <p:nvSpPr>
              <p:cNvPr id="48" name="Line 37">
                <a:extLst>
                  <a:ext uri="{FF2B5EF4-FFF2-40B4-BE49-F238E27FC236}">
                    <a16:creationId xmlns:a16="http://schemas.microsoft.com/office/drawing/2014/main" id="{79EF0D55-C2CB-8A48-96B9-84C06D674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1490"/>
                <a:ext cx="473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9" name="Line 49">
                <a:extLst>
                  <a:ext uri="{FF2B5EF4-FFF2-40B4-BE49-F238E27FC236}">
                    <a16:creationId xmlns:a16="http://schemas.microsoft.com/office/drawing/2014/main" id="{F1019FF8-8565-A345-B048-FEC2921F9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9" y="1489"/>
                <a:ext cx="141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3" name="Text Box 50">
              <a:extLst>
                <a:ext uri="{FF2B5EF4-FFF2-40B4-BE49-F238E27FC236}">
                  <a16:creationId xmlns:a16="http://schemas.microsoft.com/office/drawing/2014/main" id="{9CA3B82D-6FB3-BA4F-BC72-3A2F1237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532" y="4574843"/>
              <a:ext cx="9175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Q</a:t>
              </a:r>
              <a:r>
                <a:rPr lang="fr-FR" altLang="fr-FR" sz="1400" baseline="-25000" dirty="0"/>
                <a:t>2</a:t>
              </a:r>
              <a:endParaRPr lang="fr-FR" altLang="fr-FR" sz="1400" dirty="0"/>
            </a:p>
          </p:txBody>
        </p:sp>
        <p:sp>
          <p:nvSpPr>
            <p:cNvPr id="34" name="Line 51">
              <a:extLst>
                <a:ext uri="{FF2B5EF4-FFF2-40B4-BE49-F238E27FC236}">
                  <a16:creationId xmlns:a16="http://schemas.microsoft.com/office/drawing/2014/main" id="{726C7C2B-9704-9647-A72F-91670B3C7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157" y="3908093"/>
              <a:ext cx="296545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Line 52">
              <a:extLst>
                <a:ext uri="{FF2B5EF4-FFF2-40B4-BE49-F238E27FC236}">
                  <a16:creationId xmlns:a16="http://schemas.microsoft.com/office/drawing/2014/main" id="{6DE59D45-DBAB-2B47-8DD9-25E277567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3519" y="3908093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" name="Group 100">
              <a:extLst>
                <a:ext uri="{FF2B5EF4-FFF2-40B4-BE49-F238E27FC236}">
                  <a16:creationId xmlns:a16="http://schemas.microsoft.com/office/drawing/2014/main" id="{C93BB250-F81F-DC44-9F1B-CE1BDC44CD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9332" y="3589005"/>
              <a:ext cx="698500" cy="890588"/>
              <a:chOff x="3184" y="1727"/>
              <a:chExt cx="440" cy="561"/>
            </a:xfrm>
          </p:grpSpPr>
          <p:sp>
            <p:nvSpPr>
              <p:cNvPr id="43" name="AutoShape 101">
                <a:extLst>
                  <a:ext uri="{FF2B5EF4-FFF2-40B4-BE49-F238E27FC236}">
                    <a16:creationId xmlns:a16="http://schemas.microsoft.com/office/drawing/2014/main" id="{7DF68848-4CCF-4E42-9DBC-FEDB42BEA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1830"/>
                <a:ext cx="440" cy="458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44" name="Line 102">
                <a:extLst>
                  <a:ext uri="{FF2B5EF4-FFF2-40B4-BE49-F238E27FC236}">
                    <a16:creationId xmlns:a16="http://schemas.microsoft.com/office/drawing/2014/main" id="{191CE48E-3F1B-624F-9A8A-3F1AE167B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1727"/>
                <a:ext cx="0" cy="3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5" name="Line 103">
                <a:extLst>
                  <a:ext uri="{FF2B5EF4-FFF2-40B4-BE49-F238E27FC236}">
                    <a16:creationId xmlns:a16="http://schemas.microsoft.com/office/drawing/2014/main" id="{356EE15E-1E65-CC49-9B20-1914BC7E6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0" y="1729"/>
                <a:ext cx="0" cy="10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6" name="Oval 104">
                <a:extLst>
                  <a:ext uri="{FF2B5EF4-FFF2-40B4-BE49-F238E27FC236}">
                    <a16:creationId xmlns:a16="http://schemas.microsoft.com/office/drawing/2014/main" id="{74C7F826-FC72-234E-91AF-5A868B170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2" y="2094"/>
                <a:ext cx="78" cy="4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47" name="Oval 105">
                <a:extLst>
                  <a:ext uri="{FF2B5EF4-FFF2-40B4-BE49-F238E27FC236}">
                    <a16:creationId xmlns:a16="http://schemas.microsoft.com/office/drawing/2014/main" id="{A732D5EB-83A6-A04F-83FD-081EB6114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" y="2093"/>
                <a:ext cx="79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</p:grpSp>
        <p:sp>
          <p:nvSpPr>
            <p:cNvPr id="38" name="Text Box 111">
              <a:extLst>
                <a:ext uri="{FF2B5EF4-FFF2-40B4-BE49-F238E27FC236}">
                  <a16:creationId xmlns:a16="http://schemas.microsoft.com/office/drawing/2014/main" id="{B38C12E4-DAE7-2846-A31B-6CA1DEFCA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532" y="3785855"/>
              <a:ext cx="428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800" b="1" dirty="0"/>
                <a:t>V</a:t>
              </a:r>
              <a:r>
                <a:rPr lang="fr-FR" altLang="fr-FR" sz="1800" b="1" baseline="-25000" dirty="0"/>
                <a:t>2</a:t>
              </a:r>
              <a:endParaRPr lang="fr-FR" altLang="fr-FR" sz="1800" b="1" dirty="0"/>
            </a:p>
          </p:txBody>
        </p:sp>
        <p:sp>
          <p:nvSpPr>
            <p:cNvPr id="39" name="Line 117">
              <a:extLst>
                <a:ext uri="{FF2B5EF4-FFF2-40B4-BE49-F238E27FC236}">
                  <a16:creationId xmlns:a16="http://schemas.microsoft.com/office/drawing/2014/main" id="{AE83316B-47A0-ED45-A4E9-C0B2ACB94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4394" y="3909680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Line 121">
              <a:extLst>
                <a:ext uri="{FF2B5EF4-FFF2-40B4-BE49-F238E27FC236}">
                  <a16:creationId xmlns:a16="http://schemas.microsoft.com/office/drawing/2014/main" id="{8C00F05F-B6FB-1641-BF6F-F4E6EA52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119" y="2676193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1E97060B-85F2-FE4A-97C8-410D6925A8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620561" y="3211459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6" name="Line 117">
              <a:extLst>
                <a:ext uri="{FF2B5EF4-FFF2-40B4-BE49-F238E27FC236}">
                  <a16:creationId xmlns:a16="http://schemas.microsoft.com/office/drawing/2014/main" id="{4A4D5663-C03E-2549-B76C-D9B9BA30C3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4145234" y="4763121"/>
              <a:ext cx="22383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7" name="Text Box 48">
              <a:extLst>
                <a:ext uri="{FF2B5EF4-FFF2-40B4-BE49-F238E27FC236}">
                  <a16:creationId xmlns:a16="http://schemas.microsoft.com/office/drawing/2014/main" id="{E56C9AA6-77FF-8445-822A-F1BE5E117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822" y="3129900"/>
              <a:ext cx="1041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Q</a:t>
              </a:r>
              <a:r>
                <a:rPr lang="fr-FR" altLang="fr-FR" sz="1400" baseline="-25000" dirty="0"/>
                <a:t>1</a:t>
              </a:r>
              <a:r>
                <a:rPr lang="fr-FR" altLang="fr-FR" sz="1400" dirty="0"/>
                <a:t> + Q</a:t>
              </a:r>
              <a:r>
                <a:rPr lang="fr-FR" altLang="fr-FR" sz="1400" baseline="-25000" dirty="0"/>
                <a:t>2</a:t>
              </a:r>
              <a:endParaRPr lang="fr-FR" altLang="fr-FR" sz="1400" dirty="0"/>
            </a:p>
          </p:txBody>
        </p:sp>
        <p:sp>
          <p:nvSpPr>
            <p:cNvPr id="88" name="Text Box 48">
              <a:extLst>
                <a:ext uri="{FF2B5EF4-FFF2-40B4-BE49-F238E27FC236}">
                  <a16:creationId xmlns:a16="http://schemas.microsoft.com/office/drawing/2014/main" id="{B2CFBDB5-1FF0-D84A-90F8-0BF5CCC88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660" y="3987627"/>
              <a:ext cx="10414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Q</a:t>
              </a:r>
              <a:r>
                <a:rPr lang="fr-FR" altLang="fr-FR" sz="1400" baseline="-25000" dirty="0"/>
                <a:t>1</a:t>
              </a:r>
              <a:r>
                <a:rPr lang="fr-FR" altLang="fr-FR" sz="1400" dirty="0"/>
                <a:t> + 2Q</a:t>
              </a:r>
              <a:r>
                <a:rPr lang="fr-FR" altLang="fr-FR" sz="1400" baseline="-25000" dirty="0"/>
                <a:t>2</a:t>
              </a:r>
              <a:endParaRPr lang="fr-FR" altLang="fr-FR" sz="1400" dirty="0"/>
            </a:p>
          </p:txBody>
        </p:sp>
        <p:sp>
          <p:nvSpPr>
            <p:cNvPr id="89" name="Text Box 48">
              <a:extLst>
                <a:ext uri="{FF2B5EF4-FFF2-40B4-BE49-F238E27FC236}">
                  <a16:creationId xmlns:a16="http://schemas.microsoft.com/office/drawing/2014/main" id="{53CFB392-B07E-D049-9FE8-7F60E3472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984" y="2374591"/>
              <a:ext cx="13192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2(Q</a:t>
              </a:r>
              <a:r>
                <a:rPr lang="fr-FR" altLang="fr-FR" sz="1400" baseline="-25000" dirty="0"/>
                <a:t>1</a:t>
              </a:r>
              <a:r>
                <a:rPr lang="fr-FR" altLang="fr-FR" sz="1400" dirty="0"/>
                <a:t> + Q</a:t>
              </a:r>
              <a:r>
                <a:rPr lang="fr-FR" altLang="fr-FR" sz="1400" baseline="-25000" dirty="0"/>
                <a:t>2</a:t>
              </a:r>
              <a:r>
                <a:rPr lang="fr-FR" altLang="fr-FR" sz="1400" dirty="0"/>
                <a:t>)</a:t>
              </a:r>
            </a:p>
          </p:txBody>
        </p:sp>
        <p:sp>
          <p:nvSpPr>
            <p:cNvPr id="90" name="Text Box 48">
              <a:extLst>
                <a:ext uri="{FF2B5EF4-FFF2-40B4-BE49-F238E27FC236}">
                  <a16:creationId xmlns:a16="http://schemas.microsoft.com/office/drawing/2014/main" id="{294EA569-B2A2-8349-B104-0F4EDFEB1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2144" y="2374591"/>
              <a:ext cx="13192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2(Q</a:t>
              </a:r>
              <a:r>
                <a:rPr lang="fr-FR" altLang="fr-FR" sz="1400" baseline="-25000" dirty="0"/>
                <a:t>1</a:t>
              </a:r>
              <a:r>
                <a:rPr lang="fr-FR" altLang="fr-FR" sz="1400" dirty="0"/>
                <a:t> + Q</a:t>
              </a:r>
              <a:r>
                <a:rPr lang="fr-FR" altLang="fr-FR" sz="1400" baseline="-25000" dirty="0"/>
                <a:t>2</a:t>
              </a:r>
              <a:r>
                <a:rPr lang="fr-FR" altLang="fr-F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64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23" y="401029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Bilan dans des réacteurs parfaitement agités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E63A0D5-0840-A344-8CE5-33B684F845A2}"/>
              </a:ext>
            </a:extLst>
          </p:cNvPr>
          <p:cNvGrpSpPr/>
          <p:nvPr/>
        </p:nvGrpSpPr>
        <p:grpSpPr>
          <a:xfrm>
            <a:off x="908639" y="2192578"/>
            <a:ext cx="4876800" cy="3129344"/>
            <a:chOff x="2005919" y="2026905"/>
            <a:chExt cx="4876800" cy="3129344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0B978C0C-0FAB-AB43-BE40-0658685C84E1}"/>
                </a:ext>
              </a:extLst>
            </p:cNvPr>
            <p:cNvGrpSpPr/>
            <p:nvPr/>
          </p:nvGrpSpPr>
          <p:grpSpPr>
            <a:xfrm>
              <a:off x="2005919" y="2026905"/>
              <a:ext cx="4876800" cy="3090863"/>
              <a:chOff x="2005919" y="2026905"/>
              <a:chExt cx="4876800" cy="3090863"/>
            </a:xfrm>
          </p:grpSpPr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9959B31F-EBA9-B541-BE83-837D94D4C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645" y="3908093"/>
                <a:ext cx="0" cy="1209675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Line 35">
                <a:extLst>
                  <a:ext uri="{FF2B5EF4-FFF2-40B4-BE49-F238E27FC236}">
                    <a16:creationId xmlns:a16="http://schemas.microsoft.com/office/drawing/2014/main" id="{4D0B769C-FD81-6245-A7A1-F3FFF08D3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6807" y="2677780"/>
                <a:ext cx="3621088" cy="1905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AutoShape 30">
                <a:extLst>
                  <a:ext uri="{FF2B5EF4-FFF2-40B4-BE49-F238E27FC236}">
                    <a16:creationId xmlns:a16="http://schemas.microsoft.com/office/drawing/2014/main" id="{145A0841-AECA-6541-A614-128E707E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569" y="2295193"/>
                <a:ext cx="1193800" cy="1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0" name="Line 31">
                <a:extLst>
                  <a:ext uri="{FF2B5EF4-FFF2-40B4-BE49-F238E27FC236}">
                    <a16:creationId xmlns:a16="http://schemas.microsoft.com/office/drawing/2014/main" id="{7FF3ECE4-D5B6-1449-AAD1-A944640F8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944" y="2026905"/>
                <a:ext cx="0" cy="1019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Line 32">
                <a:extLst>
                  <a:ext uri="{FF2B5EF4-FFF2-40B4-BE49-F238E27FC236}">
                    <a16:creationId xmlns:a16="http://schemas.microsoft.com/office/drawing/2014/main" id="{0DD7BA65-59BD-544F-98D3-D1CC1B357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944" y="2031668"/>
                <a:ext cx="0" cy="2667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" name="Oval 33">
                <a:extLst>
                  <a:ext uri="{FF2B5EF4-FFF2-40B4-BE49-F238E27FC236}">
                    <a16:creationId xmlns:a16="http://schemas.microsoft.com/office/drawing/2014/main" id="{E8BD95A0-0B96-2A4A-9079-4A3082C00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632" y="2984168"/>
                <a:ext cx="214313" cy="1047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3" name="Oval 34">
                <a:extLst>
                  <a:ext uri="{FF2B5EF4-FFF2-40B4-BE49-F238E27FC236}">
                    <a16:creationId xmlns:a16="http://schemas.microsoft.com/office/drawing/2014/main" id="{459F4A29-5B4E-9E48-8293-A9F593C6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769" y="2980993"/>
                <a:ext cx="214313" cy="1047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4" name="Line 36">
                <a:extLst>
                  <a:ext uri="{FF2B5EF4-FFF2-40B4-BE49-F238E27FC236}">
                    <a16:creationId xmlns:a16="http://schemas.microsoft.com/office/drawing/2014/main" id="{5510351E-39EA-264F-B441-33C747F8F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294" y="269524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Line 38">
                <a:extLst>
                  <a:ext uri="{FF2B5EF4-FFF2-40B4-BE49-F238E27FC236}">
                    <a16:creationId xmlns:a16="http://schemas.microsoft.com/office/drawing/2014/main" id="{4D79BC4B-E967-054F-9E6F-B5BAE230C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069" y="268254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Text Box 39">
                <a:extLst>
                  <a:ext uri="{FF2B5EF4-FFF2-40B4-BE49-F238E27FC236}">
                    <a16:creationId xmlns:a16="http://schemas.microsoft.com/office/drawing/2014/main" id="{FB9C1A3D-1CED-A44B-9702-13868E1C3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3869" y="3014330"/>
                <a:ext cx="8890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endParaRPr lang="fr-FR" altLang="fr-FR" sz="1400" dirty="0"/>
              </a:p>
            </p:txBody>
          </p:sp>
          <p:sp>
            <p:nvSpPr>
              <p:cNvPr id="27" name="Text Box 41">
                <a:extLst>
                  <a:ext uri="{FF2B5EF4-FFF2-40B4-BE49-F238E27FC236}">
                    <a16:creationId xmlns:a16="http://schemas.microsoft.com/office/drawing/2014/main" id="{395E94AF-051A-8C44-B59A-2F923599E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3594" y="2422193"/>
                <a:ext cx="428625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1</a:t>
                </a:r>
                <a:endParaRPr lang="fr-FR" altLang="fr-FR" sz="1800" b="1" dirty="0"/>
              </a:p>
            </p:txBody>
          </p:sp>
          <p:sp>
            <p:nvSpPr>
              <p:cNvPr id="28" name="Line 42">
                <a:extLst>
                  <a:ext uri="{FF2B5EF4-FFF2-40B4-BE49-F238E27FC236}">
                    <a16:creationId xmlns:a16="http://schemas.microsoft.com/office/drawing/2014/main" id="{FF6196D7-0079-1640-B034-01726AD1E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2257" y="2671430"/>
                <a:ext cx="14288" cy="123825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Line 43">
                <a:extLst>
                  <a:ext uri="{FF2B5EF4-FFF2-40B4-BE49-F238E27FC236}">
                    <a16:creationId xmlns:a16="http://schemas.microsoft.com/office/drawing/2014/main" id="{8FB7ABF2-84D1-C14F-9DB0-0B29DEFA1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6332" y="2701593"/>
                <a:ext cx="0" cy="1209675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" name="Text Box 48">
                <a:extLst>
                  <a:ext uri="{FF2B5EF4-FFF2-40B4-BE49-F238E27FC236}">
                    <a16:creationId xmlns:a16="http://schemas.microsoft.com/office/drawing/2014/main" id="{C91DCD33-9BCC-5846-BCD1-882A4C49C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1319" y="2353930"/>
                <a:ext cx="1041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grpSp>
            <p:nvGrpSpPr>
              <p:cNvPr id="32" name="Group 118">
                <a:extLst>
                  <a:ext uri="{FF2B5EF4-FFF2-40B4-BE49-F238E27FC236}">
                    <a16:creationId xmlns:a16="http://schemas.microsoft.com/office/drawing/2014/main" id="{46E48F6F-FF11-6E43-8723-D11B9F4231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5919" y="3315955"/>
                <a:ext cx="750888" cy="1588"/>
                <a:chOff x="2772" y="1489"/>
                <a:chExt cx="473" cy="1"/>
              </a:xfrm>
            </p:grpSpPr>
            <p:sp>
              <p:nvSpPr>
                <p:cNvPr id="48" name="Line 37">
                  <a:extLst>
                    <a:ext uri="{FF2B5EF4-FFF2-40B4-BE49-F238E27FC236}">
                      <a16:creationId xmlns:a16="http://schemas.microsoft.com/office/drawing/2014/main" id="{79EF0D55-C2CB-8A48-96B9-84C06D674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2" y="1490"/>
                  <a:ext cx="473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9" name="Line 49">
                  <a:extLst>
                    <a:ext uri="{FF2B5EF4-FFF2-40B4-BE49-F238E27FC236}">
                      <a16:creationId xmlns:a16="http://schemas.microsoft.com/office/drawing/2014/main" id="{F1019FF8-8565-A345-B048-FEC2921F9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9" y="1489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3" name="Text Box 50">
                <a:extLst>
                  <a:ext uri="{FF2B5EF4-FFF2-40B4-BE49-F238E27FC236}">
                    <a16:creationId xmlns:a16="http://schemas.microsoft.com/office/drawing/2014/main" id="{9CA3B82D-6FB3-BA4F-BC72-3A2F1237B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3532" y="4574843"/>
                <a:ext cx="91757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sp>
            <p:nvSpPr>
              <p:cNvPr id="34" name="Line 51">
                <a:extLst>
                  <a:ext uri="{FF2B5EF4-FFF2-40B4-BE49-F238E27FC236}">
                    <a16:creationId xmlns:a16="http://schemas.microsoft.com/office/drawing/2014/main" id="{726C7C2B-9704-9647-A72F-91670B3C7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157" y="3908093"/>
                <a:ext cx="2965450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" name="Line 52">
                <a:extLst>
                  <a:ext uri="{FF2B5EF4-FFF2-40B4-BE49-F238E27FC236}">
                    <a16:creationId xmlns:a16="http://schemas.microsoft.com/office/drawing/2014/main" id="{6DE59D45-DBAB-2B47-8DD9-25E277567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3519" y="390809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7" name="Group 100">
                <a:extLst>
                  <a:ext uri="{FF2B5EF4-FFF2-40B4-BE49-F238E27FC236}">
                    <a16:creationId xmlns:a16="http://schemas.microsoft.com/office/drawing/2014/main" id="{C93BB250-F81F-DC44-9F1B-CE1BDC44C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9332" y="3589005"/>
                <a:ext cx="698500" cy="890588"/>
                <a:chOff x="3184" y="1727"/>
                <a:chExt cx="440" cy="561"/>
              </a:xfrm>
            </p:grpSpPr>
            <p:sp>
              <p:nvSpPr>
                <p:cNvPr id="43" name="AutoShape 101">
                  <a:extLst>
                    <a:ext uri="{FF2B5EF4-FFF2-40B4-BE49-F238E27FC236}">
                      <a16:creationId xmlns:a16="http://schemas.microsoft.com/office/drawing/2014/main" id="{7DF68848-4CCF-4E42-9DBC-FEDB42BEA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1830"/>
                  <a:ext cx="440" cy="45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4" name="Line 102">
                  <a:extLst>
                    <a:ext uri="{FF2B5EF4-FFF2-40B4-BE49-F238E27FC236}">
                      <a16:creationId xmlns:a16="http://schemas.microsoft.com/office/drawing/2014/main" id="{191CE48E-3F1B-624F-9A8A-3F1AE167B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7"/>
                  <a:ext cx="0" cy="3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" name="Line 103">
                  <a:extLst>
                    <a:ext uri="{FF2B5EF4-FFF2-40B4-BE49-F238E27FC236}">
                      <a16:creationId xmlns:a16="http://schemas.microsoft.com/office/drawing/2014/main" id="{356EE15E-1E65-CC49-9B20-1914BC7E6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9"/>
                  <a:ext cx="0" cy="10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6" name="Oval 104">
                  <a:extLst>
                    <a:ext uri="{FF2B5EF4-FFF2-40B4-BE49-F238E27FC236}">
                      <a16:creationId xmlns:a16="http://schemas.microsoft.com/office/drawing/2014/main" id="{74C7F826-FC72-234E-91AF-5A868B170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2" y="2094"/>
                  <a:ext cx="78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7" name="Oval 105">
                  <a:extLst>
                    <a:ext uri="{FF2B5EF4-FFF2-40B4-BE49-F238E27FC236}">
                      <a16:creationId xmlns:a16="http://schemas.microsoft.com/office/drawing/2014/main" id="{A732D5EB-83A6-A04F-83FD-081EB6114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9" y="2093"/>
                  <a:ext cx="79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</p:grpSp>
          <p:sp>
            <p:nvSpPr>
              <p:cNvPr id="38" name="Text Box 111">
                <a:extLst>
                  <a:ext uri="{FF2B5EF4-FFF2-40B4-BE49-F238E27FC236}">
                    <a16:creationId xmlns:a16="http://schemas.microsoft.com/office/drawing/2014/main" id="{B38C12E4-DAE7-2846-A31B-6CA1DEFCA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532" y="3785855"/>
                <a:ext cx="428625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2</a:t>
                </a:r>
                <a:endParaRPr lang="fr-FR" altLang="fr-FR" sz="1800" b="1" dirty="0"/>
              </a:p>
            </p:txBody>
          </p:sp>
          <p:sp>
            <p:nvSpPr>
              <p:cNvPr id="39" name="Line 117">
                <a:extLst>
                  <a:ext uri="{FF2B5EF4-FFF2-40B4-BE49-F238E27FC236}">
                    <a16:creationId xmlns:a16="http://schemas.microsoft.com/office/drawing/2014/main" id="{AE83316B-47A0-ED45-A4E9-C0B2ACB94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4394" y="3909680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" name="Line 121">
                <a:extLst>
                  <a:ext uri="{FF2B5EF4-FFF2-40B4-BE49-F238E27FC236}">
                    <a16:creationId xmlns:a16="http://schemas.microsoft.com/office/drawing/2014/main" id="{8C00F05F-B6FB-1641-BF6F-F4E6EA526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119" y="267619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3" name="Line 38">
                <a:extLst>
                  <a:ext uri="{FF2B5EF4-FFF2-40B4-BE49-F238E27FC236}">
                    <a16:creationId xmlns:a16="http://schemas.microsoft.com/office/drawing/2014/main" id="{1E97060B-85F2-FE4A-97C8-410D6925A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620561" y="3211459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6" name="Line 117">
                <a:extLst>
                  <a:ext uri="{FF2B5EF4-FFF2-40B4-BE49-F238E27FC236}">
                    <a16:creationId xmlns:a16="http://schemas.microsoft.com/office/drawing/2014/main" id="{4A4D5663-C03E-2549-B76C-D9B9BA30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145234" y="4763121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7" name="Text Box 48">
                <a:extLst>
                  <a:ext uri="{FF2B5EF4-FFF2-40B4-BE49-F238E27FC236}">
                    <a16:creationId xmlns:a16="http://schemas.microsoft.com/office/drawing/2014/main" id="{E56C9AA6-77FF-8445-822A-F1BE5E117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7822" y="3129900"/>
                <a:ext cx="10414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sp>
            <p:nvSpPr>
              <p:cNvPr id="88" name="Text Box 48">
                <a:extLst>
                  <a:ext uri="{FF2B5EF4-FFF2-40B4-BE49-F238E27FC236}">
                    <a16:creationId xmlns:a16="http://schemas.microsoft.com/office/drawing/2014/main" id="{B2CFBDB5-1FF0-D84A-90F8-0BF5CCC881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6660" y="3987627"/>
                <a:ext cx="10414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+ 2Q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sp>
            <p:nvSpPr>
              <p:cNvPr id="89" name="Text Box 48">
                <a:extLst>
                  <a:ext uri="{FF2B5EF4-FFF2-40B4-BE49-F238E27FC236}">
                    <a16:creationId xmlns:a16="http://schemas.microsoft.com/office/drawing/2014/main" id="{53CFB392-B07E-D049-9FE8-7F60E3472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984" y="2374591"/>
                <a:ext cx="131921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2(Q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r>
                  <a:rPr lang="fr-FR" altLang="fr-FR" sz="1400" dirty="0"/>
                  <a:t>)</a:t>
                </a:r>
              </a:p>
            </p:txBody>
          </p:sp>
          <p:sp>
            <p:nvSpPr>
              <p:cNvPr id="90" name="Text Box 48">
                <a:extLst>
                  <a:ext uri="{FF2B5EF4-FFF2-40B4-BE49-F238E27FC236}">
                    <a16:creationId xmlns:a16="http://schemas.microsoft.com/office/drawing/2014/main" id="{294EA569-B2A2-8349-B104-0F4EDFEB1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144" y="2374591"/>
                <a:ext cx="131921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2(Q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r>
                  <a:rPr lang="fr-FR" altLang="fr-FR" sz="1400" dirty="0"/>
                  <a:t>)</a:t>
                </a:r>
              </a:p>
            </p:txBody>
          </p:sp>
        </p:grpSp>
        <p:sp>
          <p:nvSpPr>
            <p:cNvPr id="50" name="Text Box 39">
              <a:extLst>
                <a:ext uri="{FF2B5EF4-FFF2-40B4-BE49-F238E27FC236}">
                  <a16:creationId xmlns:a16="http://schemas.microsoft.com/office/drawing/2014/main" id="{F9D7DB67-AD0F-604A-B9B4-871388EC6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869" y="3380090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 err="1"/>
                <a:t>C</a:t>
              </a:r>
              <a:r>
                <a:rPr lang="fr-FR" altLang="fr-FR" sz="1400" baseline="-25000" dirty="0" err="1"/>
                <a:t>Ao</a:t>
              </a:r>
              <a:endParaRPr lang="fr-FR" altLang="fr-FR" sz="1400" dirty="0"/>
            </a:p>
          </p:txBody>
        </p:sp>
        <p:sp>
          <p:nvSpPr>
            <p:cNvPr id="51" name="Text Box 39">
              <a:extLst>
                <a:ext uri="{FF2B5EF4-FFF2-40B4-BE49-F238E27FC236}">
                  <a16:creationId xmlns:a16="http://schemas.microsoft.com/office/drawing/2014/main" id="{D975E98A-89F0-9D4A-A65A-109520DE1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024" y="4848472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 err="1"/>
                <a:t>C</a:t>
              </a:r>
              <a:r>
                <a:rPr lang="fr-FR" altLang="fr-FR" sz="1400" baseline="-25000" dirty="0" err="1"/>
                <a:t>Bo</a:t>
              </a:r>
              <a:endParaRPr lang="fr-FR" altLang="fr-FR" sz="1400" dirty="0"/>
            </a:p>
          </p:txBody>
        </p:sp>
        <p:sp>
          <p:nvSpPr>
            <p:cNvPr id="52" name="Text Box 39">
              <a:extLst>
                <a:ext uri="{FF2B5EF4-FFF2-40B4-BE49-F238E27FC236}">
                  <a16:creationId xmlns:a16="http://schemas.microsoft.com/office/drawing/2014/main" id="{16A42AB7-CFC4-3341-A104-05CF78C54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954" y="4249048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>
                  <a:solidFill>
                    <a:srgbClr val="C00000"/>
                  </a:solidFill>
                </a:rPr>
                <a:t>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A1</a:t>
              </a:r>
              <a:r>
                <a:rPr lang="fr-FR" altLang="fr-FR" sz="1400" dirty="0">
                  <a:solidFill>
                    <a:srgbClr val="C00000"/>
                  </a:solidFill>
                </a:rPr>
                <a:t>, 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B1</a:t>
              </a:r>
              <a:endParaRPr lang="fr-FR" alt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 Box 39">
              <a:extLst>
                <a:ext uri="{FF2B5EF4-FFF2-40B4-BE49-F238E27FC236}">
                  <a16:creationId xmlns:a16="http://schemas.microsoft.com/office/drawing/2014/main" id="{29AC166C-F380-4C4A-AA34-F2F5C35E6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605" y="2725071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>
                  <a:solidFill>
                    <a:srgbClr val="C00000"/>
                  </a:solidFill>
                </a:rPr>
                <a:t>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A</a:t>
              </a:r>
              <a:r>
                <a:rPr lang="fr-FR" altLang="fr-FR" sz="1400" dirty="0">
                  <a:solidFill>
                    <a:srgbClr val="C00000"/>
                  </a:solidFill>
                </a:rPr>
                <a:t>, 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B</a:t>
              </a:r>
              <a:endParaRPr lang="fr-FR" alt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03E579C5-59D6-5244-962A-9AD9E49CE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165" y="2724293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C</a:t>
              </a:r>
              <a:r>
                <a:rPr lang="fr-FR" altLang="fr-FR" sz="1400" baseline="-25000" dirty="0"/>
                <a:t>A</a:t>
              </a:r>
              <a:r>
                <a:rPr lang="fr-FR" altLang="fr-FR" sz="1400" dirty="0"/>
                <a:t>, C</a:t>
              </a:r>
              <a:r>
                <a:rPr lang="fr-FR" altLang="fr-FR" sz="1400" baseline="-25000" dirty="0"/>
                <a:t>B</a:t>
              </a:r>
              <a:endParaRPr lang="fr-FR" altLang="fr-FR" sz="1400" dirty="0"/>
            </a:p>
          </p:txBody>
        </p:sp>
        <p:sp>
          <p:nvSpPr>
            <p:cNvPr id="55" name="Text Box 39">
              <a:extLst>
                <a:ext uri="{FF2B5EF4-FFF2-40B4-BE49-F238E27FC236}">
                  <a16:creationId xmlns:a16="http://schemas.microsoft.com/office/drawing/2014/main" id="{F184C8F3-4312-AA46-931A-642FA2952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4485" y="3349911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>
                  <a:solidFill>
                    <a:srgbClr val="C00000"/>
                  </a:solidFill>
                </a:rPr>
                <a:t>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A</a:t>
              </a:r>
              <a:r>
                <a:rPr lang="fr-FR" altLang="fr-FR" sz="1400" dirty="0">
                  <a:solidFill>
                    <a:srgbClr val="C00000"/>
                  </a:solidFill>
                </a:rPr>
                <a:t>, 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B</a:t>
              </a:r>
              <a:endParaRPr lang="fr-FR" altLang="fr-FR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83741E1-57DD-EE42-A857-80AEDDF4B385}"/>
              </a:ext>
            </a:extLst>
          </p:cNvPr>
          <p:cNvSpPr txBox="1"/>
          <p:nvPr/>
        </p:nvSpPr>
        <p:spPr>
          <a:xfrm>
            <a:off x="7909560" y="1356360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Bilan sur A, réacteur 1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CAA481-6DD5-4446-A479-FE1D8D784E7B}"/>
              </a:ext>
            </a:extLst>
          </p:cNvPr>
          <p:cNvSpPr txBox="1"/>
          <p:nvPr/>
        </p:nvSpPr>
        <p:spPr>
          <a:xfrm>
            <a:off x="6955189" y="1823246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/>
              <a:t> + (Q</a:t>
            </a:r>
            <a:r>
              <a:rPr lang="fr-FR" baseline="-25000" dirty="0"/>
              <a:t>1</a:t>
            </a:r>
            <a:r>
              <a:rPr lang="fr-FR" dirty="0"/>
              <a:t> + 2Q</a:t>
            </a:r>
            <a:r>
              <a:rPr lang="fr-FR" baseline="-25000" dirty="0"/>
              <a:t>2</a:t>
            </a:r>
            <a:r>
              <a:rPr lang="fr-FR" dirty="0"/>
              <a:t>) C</a:t>
            </a:r>
            <a:r>
              <a:rPr lang="fr-FR" baseline="-25000" dirty="0"/>
              <a:t>A1</a:t>
            </a:r>
            <a:r>
              <a:rPr lang="fr-FR" dirty="0"/>
              <a:t> – k C</a:t>
            </a:r>
            <a:r>
              <a:rPr lang="fr-FR" baseline="-25000" dirty="0"/>
              <a:t>A</a:t>
            </a:r>
            <a:r>
              <a:rPr lang="fr-FR" dirty="0"/>
              <a:t> V</a:t>
            </a:r>
            <a:r>
              <a:rPr lang="fr-FR" baseline="-25000" dirty="0"/>
              <a:t>1 </a:t>
            </a:r>
            <a:r>
              <a:rPr lang="fr-FR" dirty="0"/>
              <a:t> =  2 (Q</a:t>
            </a:r>
            <a:r>
              <a:rPr lang="fr-FR" baseline="-25000" dirty="0"/>
              <a:t>1</a:t>
            </a:r>
            <a:r>
              <a:rPr lang="fr-FR" dirty="0"/>
              <a:t> + Q</a:t>
            </a:r>
            <a:r>
              <a:rPr lang="fr-FR" baseline="-25000" dirty="0"/>
              <a:t>2</a:t>
            </a:r>
            <a:r>
              <a:rPr lang="fr-FR" dirty="0"/>
              <a:t>) C</a:t>
            </a:r>
            <a:r>
              <a:rPr lang="fr-FR" baseline="-25000" dirty="0"/>
              <a:t>A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BC091AD-9223-F84B-89A1-0E5702D60CD7}"/>
              </a:ext>
            </a:extLst>
          </p:cNvPr>
          <p:cNvSpPr txBox="1"/>
          <p:nvPr/>
        </p:nvSpPr>
        <p:spPr>
          <a:xfrm>
            <a:off x="7909560" y="2773680"/>
            <a:ext cx="23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Bilan sur A, réacteur 2  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DDCB9DC-0261-BA4C-B4BC-69576F534631}"/>
              </a:ext>
            </a:extLst>
          </p:cNvPr>
          <p:cNvSpPr txBox="1"/>
          <p:nvPr/>
        </p:nvSpPr>
        <p:spPr>
          <a:xfrm>
            <a:off x="6955189" y="3240566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(Q</a:t>
            </a:r>
            <a:r>
              <a:rPr lang="fr-FR" baseline="-25000" dirty="0"/>
              <a:t>1</a:t>
            </a:r>
            <a:r>
              <a:rPr lang="fr-FR" dirty="0"/>
              <a:t> + Q</a:t>
            </a:r>
            <a:r>
              <a:rPr lang="fr-FR" baseline="-25000" dirty="0"/>
              <a:t>2</a:t>
            </a:r>
            <a:r>
              <a:rPr lang="fr-FR" dirty="0"/>
              <a:t>) C</a:t>
            </a:r>
            <a:r>
              <a:rPr lang="fr-FR" baseline="-25000" dirty="0"/>
              <a:t>A</a:t>
            </a:r>
            <a:r>
              <a:rPr lang="fr-FR" dirty="0"/>
              <a:t> – k C</a:t>
            </a:r>
            <a:r>
              <a:rPr lang="fr-FR" baseline="-25000" dirty="0"/>
              <a:t>A1</a:t>
            </a:r>
            <a:r>
              <a:rPr lang="fr-FR" dirty="0"/>
              <a:t> V</a:t>
            </a:r>
            <a:r>
              <a:rPr lang="fr-FR" baseline="-25000" dirty="0"/>
              <a:t>2 </a:t>
            </a:r>
            <a:r>
              <a:rPr lang="fr-FR" dirty="0"/>
              <a:t> =  (Q</a:t>
            </a:r>
            <a:r>
              <a:rPr lang="fr-FR" baseline="-25000" dirty="0"/>
              <a:t>1</a:t>
            </a:r>
            <a:r>
              <a:rPr lang="fr-FR" dirty="0"/>
              <a:t> + 2Q</a:t>
            </a:r>
            <a:r>
              <a:rPr lang="fr-FR" baseline="-25000" dirty="0"/>
              <a:t>2</a:t>
            </a:r>
            <a:r>
              <a:rPr lang="fr-FR" dirty="0"/>
              <a:t>) C</a:t>
            </a:r>
            <a:r>
              <a:rPr lang="fr-FR" baseline="-25000" dirty="0"/>
              <a:t>A1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1FD1A-9487-514A-915B-FF753103D6D8}"/>
                  </a:ext>
                </a:extLst>
              </p:cNvPr>
              <p:cNvSpPr txBox="1"/>
              <p:nvPr/>
            </p:nvSpPr>
            <p:spPr>
              <a:xfrm>
                <a:off x="6519924" y="4010500"/>
                <a:ext cx="4066819" cy="71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dirty="0" smtClean="0"/>
                          <m:t> </m:t>
                        </m:r>
                        <m:sSub>
                          <m:sSubPr>
                            <m:ctrlPr>
                              <a:rPr lang="fr-FR" dirty="0" smtClean="0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dirty="0" smtClean="0"/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dirty="0" smtClean="0"/>
                              <m:t>Ao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fr-FR" dirty="0" smtClean="0"/>
                          <m:t>2 (</m:t>
                        </m:r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dirty="0" smtClean="0"/>
                          <m:t> + </m:t>
                        </m:r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fr-FR" dirty="0" smtClean="0"/>
                          <m:t>)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 smtClean="0"/>
                          <m:t>V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 smtClean="0"/>
                          <m:t>–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 </m:t>
                        </m:r>
                        <m:f>
                          <m:f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fr-FR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fr-FR" baseline="-25000" dirty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fr-FR" baseline="-25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fr-FR" baseline="-25000" dirty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fr-FR" baseline="-25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fr-FR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fr-FR" baseline="-25000" dirty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fr-FR" baseline="-25000" dirty="0" smtClean="0"/>
                              <m:t>2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V</m:t>
                            </m:r>
                            <m:r>
                              <m:rPr>
                                <m:nor/>
                              </m:rPr>
                              <a:rPr lang="fr-FR" b="0" i="0" baseline="-25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fr-FR" b="0" i="0" dirty="0" smtClean="0"/>
                              <m:t> </m:t>
                            </m:r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1FD1A-9487-514A-915B-FF753103D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24" y="4010500"/>
                <a:ext cx="4066819" cy="718979"/>
              </a:xfrm>
              <a:prstGeom prst="rect">
                <a:avLst/>
              </a:prstGeom>
              <a:blipFill>
                <a:blip r:embed="rId2"/>
                <a:stretch>
                  <a:fillRect l="-3106" t="-12281" r="-1553" b="-192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ZoneTexte 58">
            <a:extLst>
              <a:ext uri="{FF2B5EF4-FFF2-40B4-BE49-F238E27FC236}">
                <a16:creationId xmlns:a16="http://schemas.microsoft.com/office/drawing/2014/main" id="{16EE4E60-8A6D-F347-9BEE-3DD28EDAFAFA}"/>
              </a:ext>
            </a:extLst>
          </p:cNvPr>
          <p:cNvSpPr txBox="1"/>
          <p:nvPr/>
        </p:nvSpPr>
        <p:spPr>
          <a:xfrm>
            <a:off x="7635453" y="540501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 = 0,2 mol.l</a:t>
            </a:r>
            <a:r>
              <a:rPr lang="fr-FR" baseline="30000" dirty="0"/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707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/>
      <p:bldP spid="57" grpId="0"/>
      <p:bldP spid="58" grpId="0"/>
      <p:bldP spid="11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23" y="401029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/>
              <a:t>Bilan dans des réacteurs parfaitement agités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7E63A0D5-0840-A344-8CE5-33B684F845A2}"/>
              </a:ext>
            </a:extLst>
          </p:cNvPr>
          <p:cNvGrpSpPr/>
          <p:nvPr/>
        </p:nvGrpSpPr>
        <p:grpSpPr>
          <a:xfrm>
            <a:off x="908639" y="2192578"/>
            <a:ext cx="4876800" cy="3129344"/>
            <a:chOff x="2005919" y="2026905"/>
            <a:chExt cx="4876800" cy="3129344"/>
          </a:xfrm>
        </p:grpSpPr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0B978C0C-0FAB-AB43-BE40-0658685C84E1}"/>
                </a:ext>
              </a:extLst>
            </p:cNvPr>
            <p:cNvGrpSpPr/>
            <p:nvPr/>
          </p:nvGrpSpPr>
          <p:grpSpPr>
            <a:xfrm>
              <a:off x="2005919" y="2026905"/>
              <a:ext cx="4876800" cy="3090863"/>
              <a:chOff x="2005919" y="2026905"/>
              <a:chExt cx="4876800" cy="3090863"/>
            </a:xfrm>
          </p:grpSpPr>
          <p:sp>
            <p:nvSpPr>
              <p:cNvPr id="85" name="Line 43">
                <a:extLst>
                  <a:ext uri="{FF2B5EF4-FFF2-40B4-BE49-F238E27FC236}">
                    <a16:creationId xmlns:a16="http://schemas.microsoft.com/office/drawing/2014/main" id="{9959B31F-EBA9-B541-BE83-837D94D4C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0645" y="3908093"/>
                <a:ext cx="0" cy="1209675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Line 35">
                <a:extLst>
                  <a:ext uri="{FF2B5EF4-FFF2-40B4-BE49-F238E27FC236}">
                    <a16:creationId xmlns:a16="http://schemas.microsoft.com/office/drawing/2014/main" id="{4D0B769C-FD81-6245-A7A1-F3FFF08D3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56807" y="2677780"/>
                <a:ext cx="3621088" cy="1905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9" name="AutoShape 30">
                <a:extLst>
                  <a:ext uri="{FF2B5EF4-FFF2-40B4-BE49-F238E27FC236}">
                    <a16:creationId xmlns:a16="http://schemas.microsoft.com/office/drawing/2014/main" id="{145A0841-AECA-6541-A614-128E707E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569" y="2295193"/>
                <a:ext cx="1193800" cy="11938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0" name="Line 31">
                <a:extLst>
                  <a:ext uri="{FF2B5EF4-FFF2-40B4-BE49-F238E27FC236}">
                    <a16:creationId xmlns:a16="http://schemas.microsoft.com/office/drawing/2014/main" id="{7FF3ECE4-D5B6-1449-AAD1-A944640F8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944" y="2026905"/>
                <a:ext cx="0" cy="1019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1" name="Line 32">
                <a:extLst>
                  <a:ext uri="{FF2B5EF4-FFF2-40B4-BE49-F238E27FC236}">
                    <a16:creationId xmlns:a16="http://schemas.microsoft.com/office/drawing/2014/main" id="{0DD7BA65-59BD-544F-98D3-D1CC1B357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944" y="2031668"/>
                <a:ext cx="0" cy="26670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2" name="Oval 33">
                <a:extLst>
                  <a:ext uri="{FF2B5EF4-FFF2-40B4-BE49-F238E27FC236}">
                    <a16:creationId xmlns:a16="http://schemas.microsoft.com/office/drawing/2014/main" id="{E8BD95A0-0B96-2A4A-9079-4A3082C00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3632" y="2984168"/>
                <a:ext cx="214313" cy="1047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3" name="Oval 34">
                <a:extLst>
                  <a:ext uri="{FF2B5EF4-FFF2-40B4-BE49-F238E27FC236}">
                    <a16:creationId xmlns:a16="http://schemas.microsoft.com/office/drawing/2014/main" id="{459F4A29-5B4E-9E48-8293-A9F593C6B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4769" y="2980993"/>
                <a:ext cx="214313" cy="1047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fr-FR" altLang="fr-FR" sz="1800"/>
              </a:p>
            </p:txBody>
          </p:sp>
          <p:sp>
            <p:nvSpPr>
              <p:cNvPr id="24" name="Line 36">
                <a:extLst>
                  <a:ext uri="{FF2B5EF4-FFF2-40B4-BE49-F238E27FC236}">
                    <a16:creationId xmlns:a16="http://schemas.microsoft.com/office/drawing/2014/main" id="{5510351E-39EA-264F-B441-33C747F8F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1294" y="269524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5" name="Line 38">
                <a:extLst>
                  <a:ext uri="{FF2B5EF4-FFF2-40B4-BE49-F238E27FC236}">
                    <a16:creationId xmlns:a16="http://schemas.microsoft.com/office/drawing/2014/main" id="{4D79BC4B-E967-054F-9E6F-B5BAE230C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4069" y="268254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6" name="Text Box 39">
                <a:extLst>
                  <a:ext uri="{FF2B5EF4-FFF2-40B4-BE49-F238E27FC236}">
                    <a16:creationId xmlns:a16="http://schemas.microsoft.com/office/drawing/2014/main" id="{FB9C1A3D-1CED-A44B-9702-13868E1C3E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3869" y="3014330"/>
                <a:ext cx="8890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endParaRPr lang="fr-FR" altLang="fr-FR" sz="1400" dirty="0"/>
              </a:p>
            </p:txBody>
          </p:sp>
          <p:sp>
            <p:nvSpPr>
              <p:cNvPr id="27" name="Text Box 41">
                <a:extLst>
                  <a:ext uri="{FF2B5EF4-FFF2-40B4-BE49-F238E27FC236}">
                    <a16:creationId xmlns:a16="http://schemas.microsoft.com/office/drawing/2014/main" id="{395E94AF-051A-8C44-B59A-2F923599E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3594" y="2422193"/>
                <a:ext cx="428625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1</a:t>
                </a:r>
                <a:endParaRPr lang="fr-FR" altLang="fr-FR" sz="1800" b="1" dirty="0"/>
              </a:p>
            </p:txBody>
          </p:sp>
          <p:sp>
            <p:nvSpPr>
              <p:cNvPr id="28" name="Line 42">
                <a:extLst>
                  <a:ext uri="{FF2B5EF4-FFF2-40B4-BE49-F238E27FC236}">
                    <a16:creationId xmlns:a16="http://schemas.microsoft.com/office/drawing/2014/main" id="{FF6196D7-0079-1640-B034-01726AD1E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2257" y="2671430"/>
                <a:ext cx="14288" cy="123825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29" name="Line 43">
                <a:extLst>
                  <a:ext uri="{FF2B5EF4-FFF2-40B4-BE49-F238E27FC236}">
                    <a16:creationId xmlns:a16="http://schemas.microsoft.com/office/drawing/2014/main" id="{8FB7ABF2-84D1-C14F-9DB0-0B29DEFA1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6332" y="2701593"/>
                <a:ext cx="0" cy="1209675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" name="Text Box 48">
                <a:extLst>
                  <a:ext uri="{FF2B5EF4-FFF2-40B4-BE49-F238E27FC236}">
                    <a16:creationId xmlns:a16="http://schemas.microsoft.com/office/drawing/2014/main" id="{C91DCD33-9BCC-5846-BCD1-882A4C49C3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1319" y="2353930"/>
                <a:ext cx="1041400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grpSp>
            <p:nvGrpSpPr>
              <p:cNvPr id="32" name="Group 118">
                <a:extLst>
                  <a:ext uri="{FF2B5EF4-FFF2-40B4-BE49-F238E27FC236}">
                    <a16:creationId xmlns:a16="http://schemas.microsoft.com/office/drawing/2014/main" id="{46E48F6F-FF11-6E43-8723-D11B9F4231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05919" y="3315955"/>
                <a:ext cx="750888" cy="1588"/>
                <a:chOff x="2772" y="1489"/>
                <a:chExt cx="473" cy="1"/>
              </a:xfrm>
            </p:grpSpPr>
            <p:sp>
              <p:nvSpPr>
                <p:cNvPr id="48" name="Line 37">
                  <a:extLst>
                    <a:ext uri="{FF2B5EF4-FFF2-40B4-BE49-F238E27FC236}">
                      <a16:creationId xmlns:a16="http://schemas.microsoft.com/office/drawing/2014/main" id="{79EF0D55-C2CB-8A48-96B9-84C06D6746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2" y="1490"/>
                  <a:ext cx="473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9" name="Line 49">
                  <a:extLst>
                    <a:ext uri="{FF2B5EF4-FFF2-40B4-BE49-F238E27FC236}">
                      <a16:creationId xmlns:a16="http://schemas.microsoft.com/office/drawing/2014/main" id="{F1019FF8-8565-A345-B048-FEC2921F9E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59" y="1489"/>
                  <a:ext cx="141" cy="0"/>
                </a:xfrm>
                <a:prstGeom prst="line">
                  <a:avLst/>
                </a:prstGeom>
                <a:noFill/>
                <a:ln w="9525">
                  <a:solidFill>
                    <a:schemeClr val="accent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3" name="Text Box 50">
                <a:extLst>
                  <a:ext uri="{FF2B5EF4-FFF2-40B4-BE49-F238E27FC236}">
                    <a16:creationId xmlns:a16="http://schemas.microsoft.com/office/drawing/2014/main" id="{9CA3B82D-6FB3-BA4F-BC72-3A2F1237BA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3532" y="4574843"/>
                <a:ext cx="917575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sp>
            <p:nvSpPr>
              <p:cNvPr id="34" name="Line 51">
                <a:extLst>
                  <a:ext uri="{FF2B5EF4-FFF2-40B4-BE49-F238E27FC236}">
                    <a16:creationId xmlns:a16="http://schemas.microsoft.com/office/drawing/2014/main" id="{726C7C2B-9704-9647-A72F-91670B3C7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3157" y="3908093"/>
                <a:ext cx="2965450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5" name="Line 52">
                <a:extLst>
                  <a:ext uri="{FF2B5EF4-FFF2-40B4-BE49-F238E27FC236}">
                    <a16:creationId xmlns:a16="http://schemas.microsoft.com/office/drawing/2014/main" id="{6DE59D45-DBAB-2B47-8DD9-25E277567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3519" y="390809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7" name="Group 100">
                <a:extLst>
                  <a:ext uri="{FF2B5EF4-FFF2-40B4-BE49-F238E27FC236}">
                    <a16:creationId xmlns:a16="http://schemas.microsoft.com/office/drawing/2014/main" id="{C93BB250-F81F-DC44-9F1B-CE1BDC44C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09332" y="3589005"/>
                <a:ext cx="698500" cy="890588"/>
                <a:chOff x="3184" y="1727"/>
                <a:chExt cx="440" cy="561"/>
              </a:xfrm>
            </p:grpSpPr>
            <p:sp>
              <p:nvSpPr>
                <p:cNvPr id="43" name="AutoShape 101">
                  <a:extLst>
                    <a:ext uri="{FF2B5EF4-FFF2-40B4-BE49-F238E27FC236}">
                      <a16:creationId xmlns:a16="http://schemas.microsoft.com/office/drawing/2014/main" id="{7DF68848-4CCF-4E42-9DBC-FEDB42BEA6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4" y="1830"/>
                  <a:ext cx="440" cy="458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4" name="Line 102">
                  <a:extLst>
                    <a:ext uri="{FF2B5EF4-FFF2-40B4-BE49-F238E27FC236}">
                      <a16:creationId xmlns:a16="http://schemas.microsoft.com/office/drawing/2014/main" id="{191CE48E-3F1B-624F-9A8A-3F1AE167B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7"/>
                  <a:ext cx="0" cy="3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5" name="Line 103">
                  <a:extLst>
                    <a:ext uri="{FF2B5EF4-FFF2-40B4-BE49-F238E27FC236}">
                      <a16:creationId xmlns:a16="http://schemas.microsoft.com/office/drawing/2014/main" id="{356EE15E-1E65-CC49-9B20-1914BC7E6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0" y="1729"/>
                  <a:ext cx="0" cy="102"/>
                </a:xfrm>
                <a:prstGeom prst="lin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6" name="Oval 104">
                  <a:extLst>
                    <a:ext uri="{FF2B5EF4-FFF2-40B4-BE49-F238E27FC236}">
                      <a16:creationId xmlns:a16="http://schemas.microsoft.com/office/drawing/2014/main" id="{74C7F826-FC72-234E-91AF-5A868B170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22" y="2094"/>
                  <a:ext cx="78" cy="41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  <p:sp>
              <p:nvSpPr>
                <p:cNvPr id="47" name="Oval 105">
                  <a:extLst>
                    <a:ext uri="{FF2B5EF4-FFF2-40B4-BE49-F238E27FC236}">
                      <a16:creationId xmlns:a16="http://schemas.microsoft.com/office/drawing/2014/main" id="{A732D5EB-83A6-A04F-83FD-081EB6114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99" y="2093"/>
                  <a:ext cx="79" cy="4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fr-FR" altLang="fr-FR" sz="1800"/>
                </a:p>
              </p:txBody>
            </p:sp>
          </p:grpSp>
          <p:sp>
            <p:nvSpPr>
              <p:cNvPr id="38" name="Text Box 111">
                <a:extLst>
                  <a:ext uri="{FF2B5EF4-FFF2-40B4-BE49-F238E27FC236}">
                    <a16:creationId xmlns:a16="http://schemas.microsoft.com/office/drawing/2014/main" id="{B38C12E4-DAE7-2846-A31B-6CA1DEFCAC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532" y="3785855"/>
                <a:ext cx="428625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800" b="1" dirty="0"/>
                  <a:t>V</a:t>
                </a:r>
                <a:r>
                  <a:rPr lang="fr-FR" altLang="fr-FR" sz="1800" b="1" baseline="-25000" dirty="0"/>
                  <a:t>2</a:t>
                </a:r>
                <a:endParaRPr lang="fr-FR" altLang="fr-FR" sz="1800" b="1" dirty="0"/>
              </a:p>
            </p:txBody>
          </p:sp>
          <p:sp>
            <p:nvSpPr>
              <p:cNvPr id="39" name="Line 117">
                <a:extLst>
                  <a:ext uri="{FF2B5EF4-FFF2-40B4-BE49-F238E27FC236}">
                    <a16:creationId xmlns:a16="http://schemas.microsoft.com/office/drawing/2014/main" id="{AE83316B-47A0-ED45-A4E9-C0B2ACB94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4394" y="3909680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2" name="Line 121">
                <a:extLst>
                  <a:ext uri="{FF2B5EF4-FFF2-40B4-BE49-F238E27FC236}">
                    <a16:creationId xmlns:a16="http://schemas.microsoft.com/office/drawing/2014/main" id="{8C00F05F-B6FB-1641-BF6F-F4E6EA526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119" y="2676193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3" name="Line 38">
                <a:extLst>
                  <a:ext uri="{FF2B5EF4-FFF2-40B4-BE49-F238E27FC236}">
                    <a16:creationId xmlns:a16="http://schemas.microsoft.com/office/drawing/2014/main" id="{1E97060B-85F2-FE4A-97C8-410D6925A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620561" y="3211459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6" name="Line 117">
                <a:extLst>
                  <a:ext uri="{FF2B5EF4-FFF2-40B4-BE49-F238E27FC236}">
                    <a16:creationId xmlns:a16="http://schemas.microsoft.com/office/drawing/2014/main" id="{4A4D5663-C03E-2549-B76C-D9B9BA30C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H="1">
                <a:off x="4145234" y="4763121"/>
                <a:ext cx="223838" cy="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87" name="Text Box 48">
                <a:extLst>
                  <a:ext uri="{FF2B5EF4-FFF2-40B4-BE49-F238E27FC236}">
                    <a16:creationId xmlns:a16="http://schemas.microsoft.com/office/drawing/2014/main" id="{E56C9AA6-77FF-8445-822A-F1BE5E117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7822" y="3129900"/>
                <a:ext cx="10414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sp>
            <p:nvSpPr>
              <p:cNvPr id="88" name="Text Box 48">
                <a:extLst>
                  <a:ext uri="{FF2B5EF4-FFF2-40B4-BE49-F238E27FC236}">
                    <a16:creationId xmlns:a16="http://schemas.microsoft.com/office/drawing/2014/main" id="{B2CFBDB5-1FF0-D84A-90F8-0BF5CCC881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6660" y="3987627"/>
                <a:ext cx="104140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+ 2Q</a:t>
                </a:r>
                <a:r>
                  <a:rPr lang="fr-FR" altLang="fr-FR" sz="1400" baseline="-25000" dirty="0"/>
                  <a:t>2</a:t>
                </a:r>
                <a:endParaRPr lang="fr-FR" altLang="fr-FR" sz="1400" dirty="0"/>
              </a:p>
            </p:txBody>
          </p:sp>
          <p:sp>
            <p:nvSpPr>
              <p:cNvPr id="89" name="Text Box 48">
                <a:extLst>
                  <a:ext uri="{FF2B5EF4-FFF2-40B4-BE49-F238E27FC236}">
                    <a16:creationId xmlns:a16="http://schemas.microsoft.com/office/drawing/2014/main" id="{53CFB392-B07E-D049-9FE8-7F60E3472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9984" y="2374591"/>
                <a:ext cx="131921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2(Q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r>
                  <a:rPr lang="fr-FR" altLang="fr-FR" sz="1400" dirty="0"/>
                  <a:t>)</a:t>
                </a:r>
              </a:p>
            </p:txBody>
          </p:sp>
          <p:sp>
            <p:nvSpPr>
              <p:cNvPr id="90" name="Text Box 48">
                <a:extLst>
                  <a:ext uri="{FF2B5EF4-FFF2-40B4-BE49-F238E27FC236}">
                    <a16:creationId xmlns:a16="http://schemas.microsoft.com/office/drawing/2014/main" id="{294EA569-B2A2-8349-B104-0F4EDFEB16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144" y="2374591"/>
                <a:ext cx="131921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fr-FR" altLang="fr-FR" sz="1400" dirty="0"/>
                  <a:t>2(Q</a:t>
                </a:r>
                <a:r>
                  <a:rPr lang="fr-FR" altLang="fr-FR" sz="1400" baseline="-25000" dirty="0"/>
                  <a:t>1</a:t>
                </a:r>
                <a:r>
                  <a:rPr lang="fr-FR" altLang="fr-FR" sz="1400" dirty="0"/>
                  <a:t> + Q</a:t>
                </a:r>
                <a:r>
                  <a:rPr lang="fr-FR" altLang="fr-FR" sz="1400" baseline="-25000" dirty="0"/>
                  <a:t>2</a:t>
                </a:r>
                <a:r>
                  <a:rPr lang="fr-FR" altLang="fr-FR" sz="1400" dirty="0"/>
                  <a:t>)</a:t>
                </a:r>
              </a:p>
            </p:txBody>
          </p:sp>
        </p:grpSp>
        <p:sp>
          <p:nvSpPr>
            <p:cNvPr id="50" name="Text Box 39">
              <a:extLst>
                <a:ext uri="{FF2B5EF4-FFF2-40B4-BE49-F238E27FC236}">
                  <a16:creationId xmlns:a16="http://schemas.microsoft.com/office/drawing/2014/main" id="{F9D7DB67-AD0F-604A-B9B4-871388EC6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3869" y="3380090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 err="1"/>
                <a:t>C</a:t>
              </a:r>
              <a:r>
                <a:rPr lang="fr-FR" altLang="fr-FR" sz="1400" baseline="-25000" dirty="0" err="1"/>
                <a:t>Ao</a:t>
              </a:r>
              <a:endParaRPr lang="fr-FR" altLang="fr-FR" sz="1400" dirty="0"/>
            </a:p>
          </p:txBody>
        </p:sp>
        <p:sp>
          <p:nvSpPr>
            <p:cNvPr id="51" name="Text Box 39">
              <a:extLst>
                <a:ext uri="{FF2B5EF4-FFF2-40B4-BE49-F238E27FC236}">
                  <a16:creationId xmlns:a16="http://schemas.microsoft.com/office/drawing/2014/main" id="{D975E98A-89F0-9D4A-A65A-109520DE1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024" y="4848472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 err="1"/>
                <a:t>C</a:t>
              </a:r>
              <a:r>
                <a:rPr lang="fr-FR" altLang="fr-FR" sz="1400" baseline="-25000" dirty="0" err="1"/>
                <a:t>Bo</a:t>
              </a:r>
              <a:endParaRPr lang="fr-FR" altLang="fr-FR" sz="1400" dirty="0"/>
            </a:p>
          </p:txBody>
        </p:sp>
        <p:sp>
          <p:nvSpPr>
            <p:cNvPr id="52" name="Text Box 39">
              <a:extLst>
                <a:ext uri="{FF2B5EF4-FFF2-40B4-BE49-F238E27FC236}">
                  <a16:creationId xmlns:a16="http://schemas.microsoft.com/office/drawing/2014/main" id="{16A42AB7-CFC4-3341-A104-05CF78C54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954" y="4249048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>
                  <a:solidFill>
                    <a:srgbClr val="C00000"/>
                  </a:solidFill>
                </a:rPr>
                <a:t>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A1</a:t>
              </a:r>
              <a:r>
                <a:rPr lang="fr-FR" altLang="fr-FR" sz="1400" dirty="0">
                  <a:solidFill>
                    <a:srgbClr val="C00000"/>
                  </a:solidFill>
                </a:rPr>
                <a:t>, 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B1</a:t>
              </a:r>
              <a:endParaRPr lang="fr-FR" alt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 Box 39">
              <a:extLst>
                <a:ext uri="{FF2B5EF4-FFF2-40B4-BE49-F238E27FC236}">
                  <a16:creationId xmlns:a16="http://schemas.microsoft.com/office/drawing/2014/main" id="{29AC166C-F380-4C4A-AA34-F2F5C35E6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9605" y="2725071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>
                  <a:solidFill>
                    <a:srgbClr val="C00000"/>
                  </a:solidFill>
                </a:rPr>
                <a:t>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A</a:t>
              </a:r>
              <a:r>
                <a:rPr lang="fr-FR" altLang="fr-FR" sz="1400" dirty="0">
                  <a:solidFill>
                    <a:srgbClr val="C00000"/>
                  </a:solidFill>
                </a:rPr>
                <a:t>, 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B</a:t>
              </a:r>
              <a:endParaRPr lang="fr-FR" altLang="fr-FR" sz="1400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 Box 39">
              <a:extLst>
                <a:ext uri="{FF2B5EF4-FFF2-40B4-BE49-F238E27FC236}">
                  <a16:creationId xmlns:a16="http://schemas.microsoft.com/office/drawing/2014/main" id="{03E579C5-59D6-5244-962A-9AD9E49CE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1165" y="2724293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/>
                <a:t>C</a:t>
              </a:r>
              <a:r>
                <a:rPr lang="fr-FR" altLang="fr-FR" sz="1400" baseline="-25000" dirty="0"/>
                <a:t>A</a:t>
              </a:r>
              <a:r>
                <a:rPr lang="fr-FR" altLang="fr-FR" sz="1400" dirty="0"/>
                <a:t>, C</a:t>
              </a:r>
              <a:r>
                <a:rPr lang="fr-FR" altLang="fr-FR" sz="1400" baseline="-25000" dirty="0"/>
                <a:t>B</a:t>
              </a:r>
              <a:endParaRPr lang="fr-FR" altLang="fr-FR" sz="1400" dirty="0"/>
            </a:p>
          </p:txBody>
        </p:sp>
        <p:sp>
          <p:nvSpPr>
            <p:cNvPr id="55" name="Text Box 39">
              <a:extLst>
                <a:ext uri="{FF2B5EF4-FFF2-40B4-BE49-F238E27FC236}">
                  <a16:creationId xmlns:a16="http://schemas.microsoft.com/office/drawing/2014/main" id="{F184C8F3-4312-AA46-931A-642FA2952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4485" y="3349911"/>
              <a:ext cx="8890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fr-FR" altLang="fr-FR" sz="1400" dirty="0">
                  <a:solidFill>
                    <a:srgbClr val="C00000"/>
                  </a:solidFill>
                </a:rPr>
                <a:t>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A</a:t>
              </a:r>
              <a:r>
                <a:rPr lang="fr-FR" altLang="fr-FR" sz="1400" dirty="0">
                  <a:solidFill>
                    <a:srgbClr val="C00000"/>
                  </a:solidFill>
                </a:rPr>
                <a:t>, C</a:t>
              </a:r>
              <a:r>
                <a:rPr lang="fr-FR" altLang="fr-FR" sz="1400" baseline="-25000" dirty="0">
                  <a:solidFill>
                    <a:srgbClr val="C00000"/>
                  </a:solidFill>
                </a:rPr>
                <a:t>B</a:t>
              </a:r>
              <a:endParaRPr lang="fr-FR" altLang="fr-FR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D83741E1-57DD-EE42-A857-80AEDDF4B385}"/>
              </a:ext>
            </a:extLst>
          </p:cNvPr>
          <p:cNvSpPr txBox="1"/>
          <p:nvPr/>
        </p:nvSpPr>
        <p:spPr>
          <a:xfrm>
            <a:off x="7117080" y="1356360"/>
            <a:ext cx="432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Consommation de A = Consommation de B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CAA481-6DD5-4446-A479-FE1D8D784E7B}"/>
              </a:ext>
            </a:extLst>
          </p:cNvPr>
          <p:cNvSpPr txBox="1"/>
          <p:nvPr/>
        </p:nvSpPr>
        <p:spPr>
          <a:xfrm>
            <a:off x="6955189" y="1823246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/>
              <a:t> - (Q</a:t>
            </a:r>
            <a:r>
              <a:rPr lang="fr-FR" baseline="-25000" dirty="0"/>
              <a:t>1</a:t>
            </a:r>
            <a:r>
              <a:rPr lang="fr-FR" dirty="0"/>
              <a:t> + Q</a:t>
            </a:r>
            <a:r>
              <a:rPr lang="fr-FR" baseline="-25000" dirty="0"/>
              <a:t>2</a:t>
            </a:r>
            <a:r>
              <a:rPr lang="fr-FR" dirty="0"/>
              <a:t>) C</a:t>
            </a:r>
            <a:r>
              <a:rPr lang="fr-FR" baseline="-25000" dirty="0"/>
              <a:t>A</a:t>
            </a:r>
            <a:r>
              <a:rPr lang="fr-FR" dirty="0"/>
              <a:t> = Q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- (Q</a:t>
            </a:r>
            <a:r>
              <a:rPr lang="fr-FR" baseline="-25000" dirty="0"/>
              <a:t>1</a:t>
            </a:r>
            <a:r>
              <a:rPr lang="fr-FR" dirty="0"/>
              <a:t> + Q</a:t>
            </a:r>
            <a:r>
              <a:rPr lang="fr-FR" baseline="-25000" dirty="0"/>
              <a:t>2</a:t>
            </a:r>
            <a:r>
              <a:rPr lang="fr-FR" dirty="0"/>
              <a:t>) C</a:t>
            </a:r>
            <a:r>
              <a:rPr lang="fr-FR" baseline="-25000" dirty="0"/>
              <a:t>B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1FD1A-9487-514A-915B-FF753103D6D8}"/>
                  </a:ext>
                </a:extLst>
              </p:cNvPr>
              <p:cNvSpPr txBox="1"/>
              <p:nvPr/>
            </p:nvSpPr>
            <p:spPr>
              <a:xfrm>
                <a:off x="6519924" y="4010500"/>
                <a:ext cx="3143489" cy="484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C</a:t>
                </a:r>
                <a:r>
                  <a:rPr lang="fr-FR" baseline="-25000" dirty="0"/>
                  <a:t>B  </a:t>
                </a:r>
                <a:r>
                  <a:rPr lang="fr-FR" dirty="0"/>
                  <a:t>=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 smtClean="0"/>
                          <m:t>C</m:t>
                        </m:r>
                        <m:r>
                          <a:rPr lang="fr-FR" b="0" i="1" baseline="-2500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o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− </m:t>
                        </m:r>
                        <m:r>
                          <m:rPr>
                            <m:nor/>
                          </m:rPr>
                          <a:rPr lang="fr-FR" dirty="0" smtClean="0"/>
                          <m:t>(</m:t>
                        </m:r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dirty="0" smtClean="0"/>
                          <m:t> + </m:t>
                        </m:r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fr-FR" dirty="0" smtClean="0"/>
                          <m:t>)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CA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fr-FR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 smtClean="0"/>
                          <m:t>C</m:t>
                        </m:r>
                        <m:r>
                          <a:rPr lang="fr-FR" b="0" i="1" baseline="-25000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o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dirty="0" smtClean="0"/>
                          <m:t>(</m:t>
                        </m:r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dirty="0" smtClean="0"/>
                          <m:t> + </m:t>
                        </m:r>
                        <m:r>
                          <m:rPr>
                            <m:nor/>
                          </m:rPr>
                          <a:rPr lang="fr-FR" dirty="0" smtClean="0"/>
                          <m:t>Q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fr-FR" dirty="0" smtClean="0"/>
                          <m:t>)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1C21FD1A-9487-514A-915B-FF753103D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24" y="4010500"/>
                <a:ext cx="3143489" cy="484363"/>
              </a:xfrm>
              <a:prstGeom prst="rect">
                <a:avLst/>
              </a:prstGeom>
              <a:blipFill>
                <a:blip r:embed="rId2"/>
                <a:stretch>
                  <a:fillRect l="-4016" t="-15385" b="-256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ZoneTexte 58">
            <a:extLst>
              <a:ext uri="{FF2B5EF4-FFF2-40B4-BE49-F238E27FC236}">
                <a16:creationId xmlns:a16="http://schemas.microsoft.com/office/drawing/2014/main" id="{16EE4E60-8A6D-F347-9BEE-3DD28EDAFAFA}"/>
              </a:ext>
            </a:extLst>
          </p:cNvPr>
          <p:cNvSpPr txBox="1"/>
          <p:nvPr/>
        </p:nvSpPr>
        <p:spPr>
          <a:xfrm>
            <a:off x="7635453" y="540501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  <a:r>
              <a:rPr lang="fr-FR" baseline="-25000" dirty="0"/>
              <a:t>B</a:t>
            </a:r>
            <a:r>
              <a:rPr lang="fr-FR" dirty="0"/>
              <a:t> = 0,5 mol.l</a:t>
            </a:r>
            <a:r>
              <a:rPr lang="fr-FR" baseline="30000" dirty="0"/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64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" grpId="0"/>
      <p:bldP spid="11" grpId="0"/>
      <p:bldP spid="5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436</Words>
  <Application>Microsoft Macintosh PowerPoint</Application>
  <PresentationFormat>Grand écran</PresentationFormat>
  <Paragraphs>93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Calibri Courant</vt:lpstr>
      <vt:lpstr>Calibri Light</vt:lpstr>
      <vt:lpstr>Cambria Math</vt:lpstr>
      <vt:lpstr>Times New Roman</vt:lpstr>
      <vt:lpstr>Thème Office</vt:lpstr>
      <vt:lpstr>Bilan dans des réacteurs parfaitement agités </vt:lpstr>
      <vt:lpstr>Bilan dans des réacteurs parfaitement agités </vt:lpstr>
      <vt:lpstr>Bilan dans des réacteurs parfaitement agités </vt:lpstr>
      <vt:lpstr>Bilan dans des réacteurs parfaitement agités </vt:lpstr>
      <vt:lpstr>Bilan dans des réacteurs parfaitement agités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15</cp:revision>
  <dcterms:created xsi:type="dcterms:W3CDTF">2020-03-16T17:50:32Z</dcterms:created>
  <dcterms:modified xsi:type="dcterms:W3CDTF">2021-02-01T13:29:31Z</dcterms:modified>
</cp:coreProperties>
</file>