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0"/>
    <p:restoredTop sz="94665"/>
  </p:normalViewPr>
  <p:slideViewPr>
    <p:cSldViewPr snapToGrid="0" snapToObjects="1">
      <p:cViewPr varScale="1">
        <p:scale>
          <a:sx n="88" d="100"/>
          <a:sy n="88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E3AD6-651C-F74B-94E7-AE20B7767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79990B-ED3C-8842-8EB6-1C56A4AA7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5C831C-1583-364A-A05E-91286D70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0C4FDB-7A14-E74E-898C-857E3671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2FC7F8-6B1D-8648-A0BC-85A38A11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23884588-3D83-0446-82A0-059486B513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64300"/>
            <a:ext cx="908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31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C5170-7FD0-BE46-961C-FEC01E70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D3124E-0D16-894D-9B95-7C8796E2E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113AD1-4B17-3040-A5BB-D80FCCC1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362B63-4BF6-2441-9640-64046EE0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3F9B7B-6B71-FC4B-BBC3-4F669AA5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31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2A1A3E-F860-254D-B8B7-D9AD40D5B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DFD2A4-5DFA-F147-91C8-4AC0071F2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CD38DF-1DB4-FE4E-9A7E-8611BDFD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1C7EF-2AB8-E84B-B476-BD45C437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370078-8952-7144-A0A4-67BB73B4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74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DCC92-3F54-8549-89E9-6D5DF06A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5D1953-232F-D349-B58F-332BBE34D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E818CA-62A4-0346-86A8-CC9CD779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66E886-B82B-DA49-B8CE-BBD427D5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071FD5-1618-E842-87E3-5E050472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7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8625E-A677-E74F-895B-9C2A367A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390895-A492-7C47-AB64-D97C5DD3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124C7E-FCF2-1E43-A38C-031FB131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85AC7-33BC-4B47-AA99-E6B728B3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F41639-396B-D84E-A76C-47250C1C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DE826F-2DE6-D14F-8406-DE828B17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ADFCD-5782-F541-ADF7-A8EFE498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8C477D-9BE1-F448-9BC0-72E8D49C4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AEB1AB-18BE-0D4F-BB64-53516073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7CFE4D-9CCF-2F44-A613-0E6E665D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FBA342-3E5A-C245-98C6-4F263885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9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4161A-2F7E-7F46-805B-4EBC5101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383847-CD5B-5648-A8B5-97A81D86B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8650F0-1D00-534A-8BA1-7E27E1E2F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674727-D530-D241-BB37-187198D96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7893E3-913C-0E46-9555-EB9792F7C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F0713B-2AED-2342-8FE2-A512CAE9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EC8D4C-C09B-3C46-AA23-8E926517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2D5260-647B-6645-A388-58DA8317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91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3BC51-78B6-5147-BB24-224968FB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F0080-B7D6-1842-B960-BB6A7C1A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B9DD4E-E9A3-0548-BEF7-F8A92FF6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AF65C0-806F-4444-AB6E-FFA623E6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47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5DD86B-156E-614C-8750-8C29CDB6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50EABC-E785-2B4E-BE09-0E6F665B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93D2D-18F0-CE49-9FC4-95D3CCB6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1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15E38-05CE-434C-A9BF-F30D9A40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463886-56F1-4A44-9E04-96C57441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CBEB4A-F909-C341-A31E-C41F63CC0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11732D-83E5-534D-9505-9606486A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A161DC-EF87-814A-9291-127F18F0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0B09DD-136D-214F-A5C3-D4B603D5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4C72A-5FF5-E648-9939-20675E37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A7FCAA-844C-DB42-8D2F-689639F36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A92FD5-ADCF-9449-80F3-EA61F6667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8DAE0C-B54A-3D4A-961E-17BDE3F9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0BB4AB-6106-5D49-8181-17DB35DB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C5909E-58E7-4A4C-9319-2EC1C061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1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E2DA991-6891-B641-9AF0-2FC319E5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97159C-A14C-7746-9613-93D39019B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4C905-E617-4943-A84D-09A7A7638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9BD5-1219-5943-8BAF-7D79E94A9EB4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69A46F-CCFB-904A-BA65-B6A525230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9D09B6-4B96-674A-A792-7673D5451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57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en-GB" sz="3600" dirty="0"/>
              <a:t>Ethyl acetate Hydrolysis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BA77A08-221C-E24A-B1F7-9B88535E1BD9}"/>
              </a:ext>
            </a:extLst>
          </p:cNvPr>
          <p:cNvSpPr txBox="1"/>
          <p:nvPr/>
        </p:nvSpPr>
        <p:spPr>
          <a:xfrm>
            <a:off x="1036930" y="3101156"/>
            <a:ext cx="18854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</a:t>
            </a:r>
            <a:r>
              <a:rPr lang="fr-FR" baseline="-25000" dirty="0" err="1"/>
              <a:t>Aoo</a:t>
            </a:r>
            <a:r>
              <a:rPr lang="fr-FR" dirty="0"/>
              <a:t> = 0,1 mol.l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r>
              <a:rPr lang="fr-FR" dirty="0" err="1"/>
              <a:t>C</a:t>
            </a:r>
            <a:r>
              <a:rPr lang="fr-FR" baseline="-25000" dirty="0" err="1"/>
              <a:t>Boo</a:t>
            </a:r>
            <a:r>
              <a:rPr lang="fr-FR" dirty="0"/>
              <a:t> = 0,15 mol.l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Batch </a:t>
            </a:r>
            <a:r>
              <a:rPr lang="fr-FR" dirty="0" err="1"/>
              <a:t>reactor</a:t>
            </a:r>
            <a:endParaRPr lang="fr-FR" dirty="0"/>
          </a:p>
          <a:p>
            <a:r>
              <a:rPr lang="fr-FR" dirty="0"/>
              <a:t>V</a:t>
            </a:r>
            <a:r>
              <a:rPr lang="fr-FR" baseline="-25000" dirty="0"/>
              <a:t>A</a:t>
            </a:r>
            <a:r>
              <a:rPr lang="fr-FR" dirty="0"/>
              <a:t> = 25 l </a:t>
            </a:r>
          </a:p>
          <a:p>
            <a:r>
              <a:rPr lang="fr-FR" dirty="0"/>
              <a:t>V</a:t>
            </a:r>
            <a:r>
              <a:rPr lang="fr-FR" baseline="-25000" dirty="0"/>
              <a:t>B</a:t>
            </a:r>
            <a:r>
              <a:rPr lang="fr-FR" dirty="0"/>
              <a:t> = 20 l  </a:t>
            </a:r>
          </a:p>
          <a:p>
            <a:endParaRPr lang="fr-FR" dirty="0"/>
          </a:p>
          <a:p>
            <a:r>
              <a:rPr lang="fr-FR" dirty="0"/>
              <a:t>CSTR &amp; Plug flow</a:t>
            </a:r>
          </a:p>
          <a:p>
            <a:r>
              <a:rPr lang="fr-FR" dirty="0"/>
              <a:t>Q</a:t>
            </a:r>
            <a:r>
              <a:rPr lang="fr-FR" baseline="-25000" dirty="0"/>
              <a:t>A</a:t>
            </a:r>
            <a:r>
              <a:rPr lang="fr-FR" dirty="0"/>
              <a:t> = 2,5 l.min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r>
              <a:rPr lang="fr-FR" dirty="0"/>
              <a:t>Q</a:t>
            </a:r>
            <a:r>
              <a:rPr lang="fr-FR" baseline="-25000" dirty="0"/>
              <a:t>B</a:t>
            </a:r>
            <a:r>
              <a:rPr lang="fr-FR" dirty="0"/>
              <a:t> = 2 l.min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CB27F7-F3DD-F942-AF51-D9E525829DCC}"/>
              </a:ext>
            </a:extLst>
          </p:cNvPr>
          <p:cNvSpPr txBox="1"/>
          <p:nvPr/>
        </p:nvSpPr>
        <p:spPr>
          <a:xfrm>
            <a:off x="4540561" y="5915044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</a:t>
            </a:r>
            <a:r>
              <a:rPr lang="fr-FR" baseline="-25000" dirty="0" err="1"/>
              <a:t>Batch</a:t>
            </a:r>
            <a:r>
              <a:rPr lang="fr-FR" dirty="0"/>
              <a:t>? V</a:t>
            </a:r>
            <a:r>
              <a:rPr lang="fr-FR" baseline="-25000" dirty="0"/>
              <a:t>CSTR</a:t>
            </a:r>
            <a:r>
              <a:rPr lang="fr-FR" dirty="0"/>
              <a:t>? V</a:t>
            </a:r>
            <a:r>
              <a:rPr lang="fr-FR" baseline="-25000" dirty="0"/>
              <a:t>PF</a:t>
            </a:r>
            <a:r>
              <a:rPr lang="fr-FR" dirty="0"/>
              <a:t>?</a:t>
            </a:r>
            <a:r>
              <a:rPr lang="fr-FR" baseline="-25000" dirty="0"/>
              <a:t> </a:t>
            </a:r>
            <a:r>
              <a:rPr lang="fr-FR" dirty="0"/>
              <a:t> 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359D7F3-61CD-2B4F-BEF4-E4E05CFBA65A}"/>
              </a:ext>
            </a:extLst>
          </p:cNvPr>
          <p:cNvSpPr txBox="1"/>
          <p:nvPr/>
        </p:nvSpPr>
        <p:spPr>
          <a:xfrm>
            <a:off x="9274720" y="2969658"/>
            <a:ext cx="190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</a:t>
            </a:r>
            <a:r>
              <a:rPr lang="fr-FR" baseline="-25000" dirty="0" err="1"/>
              <a:t>Batch</a:t>
            </a:r>
            <a:r>
              <a:rPr lang="fr-FR" dirty="0"/>
              <a:t> = 11 min 47s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B5733D7-88A4-184D-A61B-4B2E555AC266}"/>
              </a:ext>
            </a:extLst>
          </p:cNvPr>
          <p:cNvSpPr txBox="1"/>
          <p:nvPr/>
        </p:nvSpPr>
        <p:spPr>
          <a:xfrm>
            <a:off x="9274720" y="242037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Solutions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9F96A81-C7BC-F543-9BD3-55A644225811}"/>
              </a:ext>
            </a:extLst>
          </p:cNvPr>
          <p:cNvSpPr txBox="1"/>
          <p:nvPr/>
        </p:nvSpPr>
        <p:spPr>
          <a:xfrm>
            <a:off x="9274720" y="3426858"/>
            <a:ext cx="133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CSTR</a:t>
            </a:r>
            <a:r>
              <a:rPr lang="fr-FR" dirty="0"/>
              <a:t> = 350 l</a:t>
            </a:r>
            <a:r>
              <a:rPr lang="fr-FR" baseline="30000" dirty="0"/>
              <a:t> </a:t>
            </a:r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7F244FA-3F0F-8043-8AB7-7EAF867144EE}"/>
              </a:ext>
            </a:extLst>
          </p:cNvPr>
          <p:cNvSpPr txBox="1"/>
          <p:nvPr/>
        </p:nvSpPr>
        <p:spPr>
          <a:xfrm>
            <a:off x="9279203" y="404990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PF</a:t>
            </a:r>
            <a:r>
              <a:rPr lang="fr-FR" dirty="0"/>
              <a:t> = 53 l</a:t>
            </a:r>
            <a:r>
              <a:rPr lang="fr-FR" baseline="30000" dirty="0"/>
              <a:t> </a:t>
            </a:r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B2A652-5FF5-E24D-B942-8CC600EF1397}"/>
              </a:ext>
            </a:extLst>
          </p:cNvPr>
          <p:cNvSpPr txBox="1"/>
          <p:nvPr/>
        </p:nvSpPr>
        <p:spPr>
          <a:xfrm>
            <a:off x="1287556" y="1519795"/>
            <a:ext cx="5877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</a:t>
            </a:r>
            <a:r>
              <a:rPr lang="fr-FR" baseline="-25000" dirty="0"/>
              <a:t>3</a:t>
            </a:r>
            <a:r>
              <a:rPr lang="fr-FR" dirty="0"/>
              <a:t>COOC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5</a:t>
            </a:r>
            <a:r>
              <a:rPr lang="fr-FR" dirty="0"/>
              <a:t>     +     OH</a:t>
            </a:r>
            <a:r>
              <a:rPr lang="fr-FR" baseline="30000" dirty="0"/>
              <a:t>-</a:t>
            </a:r>
            <a:r>
              <a:rPr lang="fr-FR" dirty="0"/>
              <a:t>        →            CH</a:t>
            </a:r>
            <a:r>
              <a:rPr lang="fr-FR" baseline="-25000" dirty="0"/>
              <a:t>3</a:t>
            </a:r>
            <a:r>
              <a:rPr lang="fr-FR" dirty="0"/>
              <a:t>COO</a:t>
            </a:r>
            <a:r>
              <a:rPr lang="fr-FR" baseline="30000" dirty="0"/>
              <a:t>-</a:t>
            </a:r>
            <a:r>
              <a:rPr lang="fr-FR" dirty="0"/>
              <a:t>     +     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5</a:t>
            </a:r>
            <a:r>
              <a:rPr lang="fr-FR" dirty="0"/>
              <a:t>OH </a:t>
            </a:r>
          </a:p>
          <a:p>
            <a:r>
              <a:rPr lang="fr-FR" dirty="0"/>
              <a:t>          A 		  B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BB0157F-4652-E045-87FB-782D14962DC2}"/>
              </a:ext>
            </a:extLst>
          </p:cNvPr>
          <p:cNvSpPr txBox="1"/>
          <p:nvPr/>
        </p:nvSpPr>
        <p:spPr>
          <a:xfrm>
            <a:off x="2376988" y="2414512"/>
            <a:ext cx="369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  =  k C</a:t>
            </a:r>
            <a:r>
              <a:rPr lang="fr-FR" baseline="-25000" dirty="0"/>
              <a:t>A</a:t>
            </a:r>
            <a:r>
              <a:rPr lang="fr-FR" dirty="0"/>
              <a:t> C</a:t>
            </a:r>
            <a:r>
              <a:rPr lang="fr-FR" baseline="-25000" dirty="0"/>
              <a:t>B</a:t>
            </a:r>
            <a:r>
              <a:rPr lang="fr-FR" dirty="0"/>
              <a:t>    </a:t>
            </a:r>
            <a:r>
              <a:rPr lang="fr-FR" dirty="0" err="1"/>
              <a:t>with</a:t>
            </a:r>
            <a:r>
              <a:rPr lang="fr-FR" dirty="0"/>
              <a:t> k  =  7 l.mol</a:t>
            </a:r>
            <a:r>
              <a:rPr lang="fr-FR" baseline="30000" dirty="0"/>
              <a:t>-1</a:t>
            </a:r>
            <a:r>
              <a:rPr lang="fr-FR" dirty="0"/>
              <a:t>.min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E46CE31-8D2C-8043-BA99-B1CC9AF4684A}"/>
              </a:ext>
            </a:extLst>
          </p:cNvPr>
          <p:cNvSpPr txBox="1"/>
          <p:nvPr/>
        </p:nvSpPr>
        <p:spPr>
          <a:xfrm>
            <a:off x="3474770" y="3127702"/>
            <a:ext cx="52424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The proportions of </a:t>
            </a:r>
            <a:r>
              <a:rPr lang="fr-FR" dirty="0" err="1"/>
              <a:t>ethyl</a:t>
            </a:r>
            <a:r>
              <a:rPr lang="fr-FR" dirty="0"/>
              <a:t> </a:t>
            </a:r>
            <a:r>
              <a:rPr lang="fr-FR" dirty="0" err="1"/>
              <a:t>acetate</a:t>
            </a:r>
            <a:r>
              <a:rPr lang="fr-FR" dirty="0"/>
              <a:t> and soda </a:t>
            </a:r>
            <a:r>
              <a:rPr lang="fr-FR" dirty="0" err="1"/>
              <a:t>introduced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in the batch </a:t>
            </a:r>
            <a:r>
              <a:rPr lang="fr-FR" dirty="0" err="1"/>
              <a:t>reactor</a:t>
            </a:r>
            <a:r>
              <a:rPr lang="fr-FR" dirty="0"/>
              <a:t> and in the </a:t>
            </a: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reactors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are the </a:t>
            </a:r>
            <a:r>
              <a:rPr lang="fr-FR" dirty="0" err="1"/>
              <a:t>same</a:t>
            </a:r>
            <a:r>
              <a:rPr lang="fr-FR" dirty="0"/>
              <a:t>  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After</a:t>
            </a:r>
            <a:r>
              <a:rPr lang="fr-FR" dirty="0"/>
              <a:t> dilution the initial concentrations are </a:t>
            </a:r>
            <a:r>
              <a:rPr lang="fr-FR" dirty="0" err="1"/>
              <a:t>therefore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the </a:t>
            </a:r>
            <a:r>
              <a:rPr lang="fr-FR" dirty="0" err="1"/>
              <a:t>same</a:t>
            </a:r>
            <a:r>
              <a:rPr lang="fr-FR" dirty="0"/>
              <a:t> in the 3 </a:t>
            </a:r>
            <a:r>
              <a:rPr lang="fr-FR" dirty="0" err="1"/>
              <a:t>reactors</a:t>
            </a:r>
            <a:r>
              <a:rPr lang="fr-FR" dirty="0"/>
              <a:t>: </a:t>
            </a:r>
          </a:p>
          <a:p>
            <a:pPr algn="ctr"/>
            <a:r>
              <a:rPr lang="fr-FR" dirty="0"/>
              <a:t>C</a:t>
            </a:r>
            <a:r>
              <a:rPr lang="fr-FR" baseline="-25000" dirty="0"/>
              <a:t>Ao</a:t>
            </a:r>
            <a:r>
              <a:rPr lang="fr-FR" dirty="0"/>
              <a:t> = 0,056 mol.l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pPr algn="ctr"/>
            <a:r>
              <a:rPr lang="fr-FR" dirty="0" err="1"/>
              <a:t>C</a:t>
            </a:r>
            <a:r>
              <a:rPr lang="fr-FR" baseline="-25000" dirty="0" err="1"/>
              <a:t>Bo</a:t>
            </a:r>
            <a:r>
              <a:rPr lang="fr-FR" dirty="0"/>
              <a:t> = 0,066 mol.l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2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en-GB" sz="3600" dirty="0"/>
              <a:t>Ethyl acetate Hydrolysis</a:t>
            </a:r>
            <a:endParaRPr lang="fr-FR" sz="360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B2A652-5FF5-E24D-B942-8CC600EF1397}"/>
              </a:ext>
            </a:extLst>
          </p:cNvPr>
          <p:cNvSpPr txBox="1"/>
          <p:nvPr/>
        </p:nvSpPr>
        <p:spPr>
          <a:xfrm>
            <a:off x="1287556" y="1519795"/>
            <a:ext cx="5877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</a:t>
            </a:r>
            <a:r>
              <a:rPr lang="fr-FR" baseline="-25000" dirty="0"/>
              <a:t>3</a:t>
            </a:r>
            <a:r>
              <a:rPr lang="fr-FR" dirty="0"/>
              <a:t>COOC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5</a:t>
            </a:r>
            <a:r>
              <a:rPr lang="fr-FR" dirty="0"/>
              <a:t>     +     OH</a:t>
            </a:r>
            <a:r>
              <a:rPr lang="fr-FR" baseline="30000" dirty="0"/>
              <a:t>-</a:t>
            </a:r>
            <a:r>
              <a:rPr lang="fr-FR" dirty="0"/>
              <a:t>        →            CH</a:t>
            </a:r>
            <a:r>
              <a:rPr lang="fr-FR" baseline="-25000" dirty="0"/>
              <a:t>3</a:t>
            </a:r>
            <a:r>
              <a:rPr lang="fr-FR" dirty="0"/>
              <a:t>COO</a:t>
            </a:r>
            <a:r>
              <a:rPr lang="fr-FR" baseline="30000" dirty="0"/>
              <a:t>-</a:t>
            </a:r>
            <a:r>
              <a:rPr lang="fr-FR" dirty="0"/>
              <a:t>     +     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5</a:t>
            </a:r>
            <a:r>
              <a:rPr lang="fr-FR" dirty="0"/>
              <a:t>OH </a:t>
            </a:r>
          </a:p>
          <a:p>
            <a:r>
              <a:rPr lang="fr-FR" dirty="0"/>
              <a:t>          A 		  B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E4361BD-2A4D-6746-812A-49E4280F3CE0}"/>
              </a:ext>
            </a:extLst>
          </p:cNvPr>
          <p:cNvSpPr txBox="1"/>
          <p:nvPr/>
        </p:nvSpPr>
        <p:spPr>
          <a:xfrm flipH="1">
            <a:off x="6937459" y="3070092"/>
            <a:ext cx="468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Indication 1: use the concentrations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mixing</a:t>
            </a:r>
            <a:r>
              <a:rPr lang="fr-FR" dirty="0"/>
              <a:t>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F8CA5D5-12E3-7549-AC52-AED0126278DA}"/>
              </a:ext>
            </a:extLst>
          </p:cNvPr>
          <p:cNvSpPr txBox="1"/>
          <p:nvPr/>
        </p:nvSpPr>
        <p:spPr>
          <a:xfrm flipH="1">
            <a:off x="6941942" y="3921736"/>
            <a:ext cx="468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Indication 2: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reactor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a balance on </a:t>
            </a:r>
            <a:r>
              <a:rPr lang="fr-FR" dirty="0" err="1"/>
              <a:t>ethyl</a:t>
            </a:r>
            <a:r>
              <a:rPr lang="fr-FR" dirty="0"/>
              <a:t> </a:t>
            </a:r>
            <a:r>
              <a:rPr lang="fr-FR" dirty="0" err="1"/>
              <a:t>acetate</a:t>
            </a:r>
            <a:r>
              <a:rPr lang="fr-FR" dirty="0"/>
              <a:t> (A)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6029AAD-3C9F-3B4E-8C7A-4655CA8757AE}"/>
              </a:ext>
            </a:extLst>
          </p:cNvPr>
          <p:cNvSpPr txBox="1"/>
          <p:nvPr/>
        </p:nvSpPr>
        <p:spPr>
          <a:xfrm flipH="1">
            <a:off x="6941942" y="4742003"/>
            <a:ext cx="468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Indication 3: B </a:t>
            </a:r>
            <a:r>
              <a:rPr lang="fr-FR" dirty="0" err="1"/>
              <a:t>consumption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equal</a:t>
            </a:r>
            <a:r>
              <a:rPr lang="fr-FR" dirty="0"/>
              <a:t> to A </a:t>
            </a:r>
            <a:r>
              <a:rPr lang="fr-FR" dirty="0" err="1"/>
              <a:t>consumption</a:t>
            </a:r>
            <a:r>
              <a:rPr lang="fr-FR" dirty="0"/>
              <a:t>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E36F61D-3C5A-2846-94A2-242F9776E5F0}"/>
              </a:ext>
            </a:extLst>
          </p:cNvPr>
          <p:cNvSpPr txBox="1"/>
          <p:nvPr/>
        </p:nvSpPr>
        <p:spPr>
          <a:xfrm flipH="1">
            <a:off x="6937459" y="5578705"/>
            <a:ext cx="4684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Indication 4: for batch and plug flow </a:t>
            </a:r>
            <a:r>
              <a:rPr lang="fr-FR" dirty="0" err="1"/>
              <a:t>reactors</a:t>
            </a:r>
            <a:r>
              <a:rPr lang="fr-FR" dirty="0"/>
              <a:t>, </a:t>
            </a:r>
            <a:r>
              <a:rPr lang="fr-FR" dirty="0" err="1"/>
              <a:t>integrate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a </a:t>
            </a:r>
            <a:r>
              <a:rPr lang="fr-FR" dirty="0" err="1"/>
              <a:t>decomposition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simple </a:t>
            </a:r>
            <a:r>
              <a:rPr lang="fr-FR" dirty="0" err="1"/>
              <a:t>elements</a:t>
            </a:r>
            <a:r>
              <a:rPr lang="fr-FR" dirty="0"/>
              <a:t> (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)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C95CAE-2981-B844-ACD7-001F0A2FAE58}"/>
              </a:ext>
            </a:extLst>
          </p:cNvPr>
          <p:cNvSpPr txBox="1"/>
          <p:nvPr/>
        </p:nvSpPr>
        <p:spPr>
          <a:xfrm>
            <a:off x="7973955" y="239954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Indices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A84F13A-0E6D-E64A-9264-BA1CD0D8D066}"/>
              </a:ext>
            </a:extLst>
          </p:cNvPr>
          <p:cNvSpPr txBox="1"/>
          <p:nvPr/>
        </p:nvSpPr>
        <p:spPr>
          <a:xfrm>
            <a:off x="663443" y="2352075"/>
            <a:ext cx="192713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</a:t>
            </a:r>
            <a:r>
              <a:rPr lang="fr-FR" baseline="-25000" dirty="0" err="1"/>
              <a:t>Aoo</a:t>
            </a:r>
            <a:r>
              <a:rPr lang="fr-FR" dirty="0"/>
              <a:t> = 0,1 mol.l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r>
              <a:rPr lang="fr-FR" dirty="0" err="1"/>
              <a:t>C</a:t>
            </a:r>
            <a:r>
              <a:rPr lang="fr-FR" baseline="-25000" dirty="0" err="1"/>
              <a:t>Boo</a:t>
            </a:r>
            <a:r>
              <a:rPr lang="fr-FR" dirty="0"/>
              <a:t> = 0,15 mol.l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After</a:t>
            </a:r>
            <a:r>
              <a:rPr lang="fr-FR" dirty="0"/>
              <a:t> dilution </a:t>
            </a:r>
          </a:p>
          <a:p>
            <a:r>
              <a:rPr lang="fr-FR" dirty="0" err="1"/>
              <a:t>C</a:t>
            </a:r>
            <a:r>
              <a:rPr lang="fr-FR" baseline="-25000" dirty="0" err="1"/>
              <a:t>Ao</a:t>
            </a:r>
            <a:r>
              <a:rPr lang="fr-FR" dirty="0"/>
              <a:t> = 0,056 mol.l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r>
              <a:rPr lang="fr-FR" dirty="0" err="1"/>
              <a:t>C</a:t>
            </a:r>
            <a:r>
              <a:rPr lang="fr-FR" baseline="-25000" dirty="0" err="1"/>
              <a:t>Bo</a:t>
            </a:r>
            <a:r>
              <a:rPr lang="fr-FR" dirty="0"/>
              <a:t> = 0,066 mol.l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Batch </a:t>
            </a:r>
            <a:r>
              <a:rPr lang="fr-FR" dirty="0" err="1"/>
              <a:t>reactor</a:t>
            </a:r>
            <a:endParaRPr lang="fr-FR" dirty="0"/>
          </a:p>
          <a:p>
            <a:r>
              <a:rPr lang="fr-FR" dirty="0"/>
              <a:t>V</a:t>
            </a:r>
            <a:r>
              <a:rPr lang="fr-FR" baseline="-25000" dirty="0"/>
              <a:t>A</a:t>
            </a:r>
            <a:r>
              <a:rPr lang="fr-FR" dirty="0"/>
              <a:t> = 25 l </a:t>
            </a:r>
          </a:p>
          <a:p>
            <a:r>
              <a:rPr lang="fr-FR" dirty="0"/>
              <a:t>V</a:t>
            </a:r>
            <a:r>
              <a:rPr lang="fr-FR" baseline="-25000" dirty="0"/>
              <a:t>B</a:t>
            </a:r>
            <a:r>
              <a:rPr lang="fr-FR" dirty="0"/>
              <a:t> = 20 l  </a:t>
            </a:r>
          </a:p>
          <a:p>
            <a:endParaRPr lang="fr-FR" dirty="0"/>
          </a:p>
          <a:p>
            <a:r>
              <a:rPr lang="fr-FR" dirty="0"/>
              <a:t>CSTR &amp; Plug flow</a:t>
            </a:r>
          </a:p>
          <a:p>
            <a:r>
              <a:rPr lang="fr-FR" dirty="0"/>
              <a:t>Q</a:t>
            </a:r>
            <a:r>
              <a:rPr lang="fr-FR" baseline="-25000" dirty="0"/>
              <a:t>A</a:t>
            </a:r>
            <a:r>
              <a:rPr lang="fr-FR" dirty="0"/>
              <a:t> = 2,5 l.min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r>
              <a:rPr lang="fr-FR" dirty="0"/>
              <a:t>Q</a:t>
            </a:r>
            <a:r>
              <a:rPr lang="fr-FR" baseline="-25000" dirty="0"/>
              <a:t>B</a:t>
            </a:r>
            <a:r>
              <a:rPr lang="fr-FR" dirty="0"/>
              <a:t> = 2 l.min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C3953AA-2BC2-D040-B63D-9086F8ECBFEF}"/>
              </a:ext>
            </a:extLst>
          </p:cNvPr>
          <p:cNvSpPr txBox="1"/>
          <p:nvPr/>
        </p:nvSpPr>
        <p:spPr>
          <a:xfrm>
            <a:off x="3046615" y="2232107"/>
            <a:ext cx="369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  =  k C</a:t>
            </a:r>
            <a:r>
              <a:rPr lang="fr-FR" baseline="-25000" dirty="0"/>
              <a:t>A</a:t>
            </a:r>
            <a:r>
              <a:rPr lang="fr-FR" dirty="0"/>
              <a:t> C</a:t>
            </a:r>
            <a:r>
              <a:rPr lang="fr-FR" baseline="-25000" dirty="0"/>
              <a:t>B</a:t>
            </a:r>
            <a:r>
              <a:rPr lang="fr-FR" dirty="0"/>
              <a:t>    avec k  =  7 l.mol</a:t>
            </a:r>
            <a:r>
              <a:rPr lang="fr-FR" baseline="30000" dirty="0"/>
              <a:t>-1</a:t>
            </a:r>
            <a:r>
              <a:rPr lang="fr-FR" dirty="0"/>
              <a:t>.min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74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en-GB" sz="3600" dirty="0"/>
              <a:t>Ethyl acetate Hydrolysis</a:t>
            </a:r>
            <a:endParaRPr lang="fr-FR" sz="360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AB2A652-5FF5-E24D-B942-8CC600EF1397}"/>
                  </a:ext>
                </a:extLst>
              </p:cNvPr>
              <p:cNvSpPr txBox="1"/>
              <p:nvPr/>
            </p:nvSpPr>
            <p:spPr>
              <a:xfrm>
                <a:off x="1287556" y="1519795"/>
                <a:ext cx="5732210" cy="2012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>
                    <a:solidFill>
                      <a:srgbClr val="C00000"/>
                    </a:solidFill>
                  </a:rPr>
                  <a:t>Mass balance for A in batch </a:t>
                </a:r>
                <a:r>
                  <a:rPr lang="fr-FR" b="1" dirty="0" err="1">
                    <a:solidFill>
                      <a:srgbClr val="C00000"/>
                    </a:solidFill>
                  </a:rPr>
                  <a:t>reactor</a:t>
                </a:r>
                <a:endParaRPr lang="fr-FR" b="1" dirty="0">
                  <a:solidFill>
                    <a:srgbClr val="C00000"/>
                  </a:solidFill>
                </a:endParaRPr>
              </a:p>
              <a:p>
                <a:endParaRPr lang="fr-FR" b="1" dirty="0">
                  <a:solidFill>
                    <a:srgbClr val="C00000"/>
                  </a:solidFill>
                </a:endParaRPr>
              </a:p>
              <a:p>
                <a:r>
                  <a:rPr lang="fr-FR" dirty="0"/>
                  <a:t>             - k C</a:t>
                </a:r>
                <a:r>
                  <a:rPr lang="fr-FR" baseline="-25000" dirty="0"/>
                  <a:t>A</a:t>
                </a:r>
                <a:r>
                  <a:rPr lang="fr-FR" dirty="0"/>
                  <a:t> C</a:t>
                </a:r>
                <a:r>
                  <a:rPr lang="fr-FR" baseline="-25000" dirty="0"/>
                  <a:t>B </a:t>
                </a:r>
                <a:r>
                  <a:rPr lang="fr-FR" dirty="0"/>
                  <a:t>V                      =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dn</m:t>
                        </m:r>
                        <m:r>
                          <m:rPr>
                            <m:sty m:val="p"/>
                          </m:rPr>
                          <a:rPr lang="fr-FR" b="0" i="0" baseline="-25000" smtClean="0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i="1" dirty="0"/>
                  <a:t>Chemical production of A </a:t>
                </a:r>
                <a:r>
                  <a:rPr lang="fr-FR" dirty="0"/>
                  <a:t>		  </a:t>
                </a:r>
                <a:r>
                  <a:rPr lang="fr-FR" i="1" dirty="0"/>
                  <a:t>accumulation of A </a:t>
                </a:r>
              </a:p>
              <a:p>
                <a:endParaRPr lang="fr-FR" dirty="0"/>
              </a:p>
              <a:p>
                <a:r>
                  <a:rPr lang="fr-FR" dirty="0"/>
                  <a:t>             - k C</a:t>
                </a:r>
                <a:r>
                  <a:rPr lang="fr-FR" baseline="-25000" dirty="0"/>
                  <a:t>A</a:t>
                </a:r>
                <a:r>
                  <a:rPr lang="fr-FR" dirty="0"/>
                  <a:t> C</a:t>
                </a:r>
                <a:r>
                  <a:rPr lang="fr-FR" baseline="-25000" dirty="0"/>
                  <a:t>B </a:t>
                </a:r>
                <a:r>
                  <a:rPr lang="fr-FR" dirty="0"/>
                  <a:t>                        =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dC</m:t>
                        </m:r>
                        <m:r>
                          <m:rPr>
                            <m:sty m:val="p"/>
                          </m:rPr>
                          <a:rPr lang="fr-FR" b="0" i="0" baseline="-25000" smtClean="0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AB2A652-5FF5-E24D-B942-8CC600EF1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56" y="1519795"/>
                <a:ext cx="5732210" cy="2012987"/>
              </a:xfrm>
              <a:prstGeom prst="rect">
                <a:avLst/>
              </a:prstGeom>
              <a:blipFill>
                <a:blip r:embed="rId2"/>
                <a:stretch>
                  <a:fillRect l="-662" t="-1899" b="-12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60425BA1-61D5-4E40-8403-B06EBB11B8C5}"/>
              </a:ext>
            </a:extLst>
          </p:cNvPr>
          <p:cNvSpPr txBox="1"/>
          <p:nvPr/>
        </p:nvSpPr>
        <p:spPr>
          <a:xfrm>
            <a:off x="842893" y="3827342"/>
            <a:ext cx="55501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Desired</a:t>
            </a:r>
            <a:r>
              <a:rPr lang="fr-FR" dirty="0"/>
              <a:t> </a:t>
            </a:r>
            <a:r>
              <a:rPr lang="fr-FR" dirty="0" err="1"/>
              <a:t>reaction</a:t>
            </a:r>
            <a:r>
              <a:rPr lang="fr-FR" dirty="0"/>
              <a:t> rate X = 0,9 </a:t>
            </a:r>
          </a:p>
          <a:p>
            <a:r>
              <a:rPr lang="fr-FR" dirty="0"/>
              <a:t>Once the </a:t>
            </a:r>
            <a:r>
              <a:rPr lang="fr-FR" dirty="0" err="1"/>
              <a:t>two</a:t>
            </a:r>
            <a:r>
              <a:rPr lang="fr-FR" dirty="0"/>
              <a:t> solutions are mixed, the </a:t>
            </a:r>
            <a:r>
              <a:rPr lang="fr-FR" dirty="0" err="1"/>
              <a:t>density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constant</a:t>
            </a:r>
          </a:p>
          <a:p>
            <a:r>
              <a:rPr lang="fr-FR" dirty="0"/>
              <a:t>C</a:t>
            </a:r>
            <a:r>
              <a:rPr lang="fr-FR" baseline="-25000" dirty="0"/>
              <a:t>A</a:t>
            </a:r>
            <a:r>
              <a:rPr lang="fr-FR" dirty="0"/>
              <a:t> = C</a:t>
            </a:r>
            <a:r>
              <a:rPr lang="fr-FR" baseline="-25000" dirty="0"/>
              <a:t>Ao</a:t>
            </a:r>
            <a:r>
              <a:rPr lang="fr-FR" dirty="0"/>
              <a:t> (1-X) = 0,1 C</a:t>
            </a:r>
            <a:r>
              <a:rPr lang="fr-FR" baseline="-25000" dirty="0"/>
              <a:t>Ao</a:t>
            </a:r>
            <a:r>
              <a:rPr lang="fr-FR" dirty="0"/>
              <a:t> 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consumption</a:t>
            </a:r>
            <a:r>
              <a:rPr lang="fr-FR" dirty="0"/>
              <a:t> = B </a:t>
            </a:r>
            <a:r>
              <a:rPr lang="fr-FR" dirty="0" err="1"/>
              <a:t>consumption</a:t>
            </a:r>
            <a:r>
              <a:rPr lang="fr-FR" dirty="0"/>
              <a:t> </a:t>
            </a:r>
          </a:p>
          <a:p>
            <a:r>
              <a:rPr lang="fr-FR" dirty="0"/>
              <a:t>C</a:t>
            </a:r>
            <a:r>
              <a:rPr lang="fr-FR" baseline="-25000" dirty="0"/>
              <a:t>Ao</a:t>
            </a:r>
            <a:r>
              <a:rPr lang="fr-FR" dirty="0"/>
              <a:t> -  C</a:t>
            </a:r>
            <a:r>
              <a:rPr lang="fr-FR" baseline="-25000" dirty="0"/>
              <a:t>A</a:t>
            </a:r>
            <a:r>
              <a:rPr lang="fr-FR" dirty="0"/>
              <a:t>   = </a:t>
            </a:r>
            <a:r>
              <a:rPr lang="fr-FR" dirty="0" err="1"/>
              <a:t>C</a:t>
            </a:r>
            <a:r>
              <a:rPr lang="fr-FR" baseline="-25000" dirty="0" err="1"/>
              <a:t>Bo</a:t>
            </a:r>
            <a:r>
              <a:rPr lang="fr-FR" dirty="0"/>
              <a:t> -  C</a:t>
            </a:r>
            <a:r>
              <a:rPr lang="fr-FR" baseline="-25000" dirty="0"/>
              <a:t>B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AF450C6-7141-594C-B4BC-5D9C90414614}"/>
                  </a:ext>
                </a:extLst>
              </p:cNvPr>
              <p:cNvSpPr/>
              <p:nvPr/>
            </p:nvSpPr>
            <p:spPr>
              <a:xfrm>
                <a:off x="6246668" y="4455173"/>
                <a:ext cx="6096000" cy="77566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fr-FR" dirty="0"/>
              </a:p>
              <a:p>
                <a:r>
                  <a:rPr lang="fr-FR" dirty="0"/>
                  <a:t>             - k C</a:t>
                </a:r>
                <a:r>
                  <a:rPr lang="fr-FR" baseline="-25000" dirty="0"/>
                  <a:t>A</a:t>
                </a:r>
                <a:r>
                  <a:rPr lang="fr-FR" dirty="0"/>
                  <a:t> ((</a:t>
                </a:r>
                <a:r>
                  <a:rPr lang="fr-FR" dirty="0" err="1"/>
                  <a:t>C</a:t>
                </a:r>
                <a:r>
                  <a:rPr lang="fr-FR" baseline="-25000" dirty="0" err="1"/>
                  <a:t>Bo</a:t>
                </a:r>
                <a:r>
                  <a:rPr lang="fr-FR" dirty="0"/>
                  <a:t> – </a:t>
                </a:r>
                <a:r>
                  <a:rPr lang="fr-FR" dirty="0" err="1"/>
                  <a:t>C</a:t>
                </a:r>
                <a:r>
                  <a:rPr lang="fr-FR" baseline="-25000" dirty="0" err="1"/>
                  <a:t>Ao</a:t>
                </a:r>
                <a:r>
                  <a:rPr lang="fr-FR" dirty="0"/>
                  <a:t>) + C</a:t>
                </a:r>
                <a:r>
                  <a:rPr lang="fr-FR" baseline="-25000" dirty="0"/>
                  <a:t>A</a:t>
                </a:r>
                <a:r>
                  <a:rPr lang="fr-FR" dirty="0"/>
                  <a:t>)   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dC</m:t>
                        </m:r>
                        <m:r>
                          <m:rPr>
                            <m:sty m:val="p"/>
                          </m:rPr>
                          <a:rPr lang="fr-FR" b="0" i="0" baseline="-25000" smtClean="0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AF450C6-7141-594C-B4BC-5D9C90414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668" y="4455173"/>
                <a:ext cx="6096000" cy="77566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5E97F2A-13B5-604A-BD5D-57362D5678A6}"/>
                  </a:ext>
                </a:extLst>
              </p:cNvPr>
              <p:cNvSpPr txBox="1"/>
              <p:nvPr/>
            </p:nvSpPr>
            <p:spPr>
              <a:xfrm>
                <a:off x="5394348" y="5438544"/>
                <a:ext cx="5970545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Ao</m:t>
                              </m:r>
                            </m:sub>
                          </m:s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fr-FR" baseline="-25000">
                              <a:latin typeface="Cambria Math" panose="02040503050406030204" pitchFamily="18" charset="0"/>
                            </a:rPr>
                            <m:t>Bo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b="0" i="0" baseline="-2500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b="0" i="0" baseline="-25000" smtClean="0">
                                      <a:latin typeface="Cambria Math" panose="02040503050406030204" pitchFamily="18" charset="0"/>
                                    </a:rPr>
                                    <m:t>Ao</m:t>
                                  </m:r>
                                </m:den>
                              </m:f>
                            </m:e>
                          </m:d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fr-FR" b="0" i="0" baseline="-25000" smtClean="0">
                                          <a:latin typeface="Cambria Math" panose="02040503050406030204" pitchFamily="18" charset="0"/>
                                        </a:rPr>
                                        <m:t>Bo</m:t>
                                      </m:r>
                                      <m: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b="0" i="0" smtClean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b="0" i="0" smtClean="0">
                                              <a:latin typeface="Cambria Math" panose="02040503050406030204" pitchFamily="18" charset="0"/>
                                            </a:rPr>
                                            <m:t>Ao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baseline="-250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b="0" i="0" baseline="-25000" smtClean="0">
                                      <a:latin typeface="Cambria Math" panose="02040503050406030204" pitchFamily="18" charset="0"/>
                                    </a:rPr>
                                    <m:t>Bo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5E97F2A-13B5-604A-BD5D-57362D567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348" y="5438544"/>
                <a:ext cx="5970545" cy="714683"/>
              </a:xfrm>
              <a:prstGeom prst="rect">
                <a:avLst/>
              </a:prstGeom>
              <a:blipFill>
                <a:blip r:embed="rId4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>
            <a:extLst>
              <a:ext uri="{FF2B5EF4-FFF2-40B4-BE49-F238E27FC236}">
                <a16:creationId xmlns:a16="http://schemas.microsoft.com/office/drawing/2014/main" id="{CF2D3699-C72B-D342-8484-E33B71586B97}"/>
              </a:ext>
            </a:extLst>
          </p:cNvPr>
          <p:cNvSpPr txBox="1"/>
          <p:nvPr/>
        </p:nvSpPr>
        <p:spPr>
          <a:xfrm>
            <a:off x="7846783" y="621363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C00000"/>
                </a:solidFill>
              </a:rPr>
              <a:t>t</a:t>
            </a:r>
            <a:r>
              <a:rPr lang="fr-FR" b="1" dirty="0">
                <a:solidFill>
                  <a:srgbClr val="C00000"/>
                </a:solidFill>
              </a:rPr>
              <a:t> = 11 min 47s </a:t>
            </a:r>
          </a:p>
        </p:txBody>
      </p:sp>
    </p:spTree>
    <p:extLst>
      <p:ext uri="{BB962C8B-B14F-4D97-AF65-F5344CB8AC3E}">
        <p14:creationId xmlns:p14="http://schemas.microsoft.com/office/powerpoint/2010/main" val="127731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en-GB" sz="3600" dirty="0"/>
              <a:t>Ethyl acetate Hydrolysis</a:t>
            </a:r>
            <a:endParaRPr lang="fr-FR" sz="360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AB2A652-5FF5-E24D-B942-8CC600EF1397}"/>
                  </a:ext>
                </a:extLst>
              </p:cNvPr>
              <p:cNvSpPr txBox="1"/>
              <p:nvPr/>
            </p:nvSpPr>
            <p:spPr>
              <a:xfrm>
                <a:off x="1287556" y="1519795"/>
                <a:ext cx="3732497" cy="1105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>
                    <a:solidFill>
                      <a:srgbClr val="C00000"/>
                    </a:solidFill>
                  </a:rPr>
                  <a:t>Décomposition </a:t>
                </a:r>
                <a:r>
                  <a:rPr lang="fr-FR" b="1" dirty="0" err="1">
                    <a:solidFill>
                      <a:srgbClr val="C00000"/>
                    </a:solidFill>
                  </a:rPr>
                  <a:t>into</a:t>
                </a:r>
                <a:r>
                  <a:rPr lang="fr-FR" b="1" dirty="0">
                    <a:solidFill>
                      <a:srgbClr val="C00000"/>
                    </a:solidFill>
                  </a:rPr>
                  <a:t> simple </a:t>
                </a:r>
                <a:r>
                  <a:rPr lang="fr-FR" b="1" dirty="0" err="1">
                    <a:solidFill>
                      <a:srgbClr val="C00000"/>
                    </a:solidFill>
                  </a:rPr>
                  <a:t>elements</a:t>
                </a:r>
                <a:r>
                  <a:rPr lang="fr-FR" b="1" dirty="0">
                    <a:solidFill>
                      <a:srgbClr val="C00000"/>
                    </a:solidFill>
                  </a:rPr>
                  <a:t> </a:t>
                </a:r>
              </a:p>
              <a:p>
                <a:endParaRPr lang="fr-FR" b="1" dirty="0">
                  <a:solidFill>
                    <a:srgbClr val="C00000"/>
                  </a:solidFill>
                </a:endParaRPr>
              </a:p>
              <a:p>
                <a:r>
                  <a:rPr lang="fr-FR" dirty="0"/>
                  <a:t>-k </a:t>
                </a:r>
                <a:r>
                  <a:rPr lang="fr-FR" dirty="0" err="1"/>
                  <a:t>dt</a:t>
                </a:r>
                <a:r>
                  <a:rPr lang="fr-FR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dC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Bo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Ao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AB2A652-5FF5-E24D-B942-8CC600EF1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56" y="1519795"/>
                <a:ext cx="3732497" cy="1105046"/>
              </a:xfrm>
              <a:prstGeom prst="rect">
                <a:avLst/>
              </a:prstGeom>
              <a:blipFill>
                <a:blip r:embed="rId2"/>
                <a:stretch>
                  <a:fillRect l="-1017" t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8762132-4CFD-B649-853E-C63A98475EAA}"/>
                  </a:ext>
                </a:extLst>
              </p:cNvPr>
              <p:cNvSpPr txBox="1"/>
              <p:nvPr/>
            </p:nvSpPr>
            <p:spPr>
              <a:xfrm>
                <a:off x="1287556" y="2941601"/>
                <a:ext cx="4029308" cy="83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Bo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Ao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fr-FR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Bo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Ao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8762132-4CFD-B649-853E-C63A9847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56" y="2941601"/>
                <a:ext cx="4029308" cy="839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0D7B7DFE-9508-B148-A9EE-EDB20BE90636}"/>
              </a:ext>
            </a:extLst>
          </p:cNvPr>
          <p:cNvSpPr txBox="1"/>
          <p:nvPr/>
        </p:nvSpPr>
        <p:spPr>
          <a:xfrm>
            <a:off x="1239273" y="3780998"/>
            <a:ext cx="333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Je multiplie par C</a:t>
            </a:r>
            <a:r>
              <a:rPr lang="fr-FR" baseline="-25000" dirty="0"/>
              <a:t>A</a:t>
            </a:r>
            <a:r>
              <a:rPr lang="fr-FR" dirty="0"/>
              <a:t>, ce qui donne: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CA8FEF2-8D2E-5E4C-BAF5-056787839574}"/>
                  </a:ext>
                </a:extLst>
              </p:cNvPr>
              <p:cNvSpPr txBox="1"/>
              <p:nvPr/>
            </p:nvSpPr>
            <p:spPr>
              <a:xfrm>
                <a:off x="1282790" y="4122701"/>
                <a:ext cx="3662669" cy="827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Bo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Ao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fr-FR" dirty="0"/>
                  <a:t>  =  a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Bo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Ao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CA8FEF2-8D2E-5E4C-BAF5-056787839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90" y="4122701"/>
                <a:ext cx="3662669" cy="827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5CA582F-BB28-DE42-A643-752F357392B5}"/>
                  </a:ext>
                </a:extLst>
              </p:cNvPr>
              <p:cNvSpPr txBox="1"/>
              <p:nvPr/>
            </p:nvSpPr>
            <p:spPr>
              <a:xfrm>
                <a:off x="1285875" y="5014913"/>
                <a:ext cx="3779624" cy="519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On prend C</a:t>
                </a:r>
                <a:r>
                  <a:rPr lang="fr-FR" baseline="-25000" dirty="0"/>
                  <a:t>A</a:t>
                </a:r>
                <a:r>
                  <a:rPr lang="fr-FR" dirty="0"/>
                  <a:t> = 0 alors: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Bo</m:t>
                                </m:r>
                              </m:sub>
                            </m:s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Ao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fr-FR" dirty="0"/>
                  <a:t>  =  a </a:t>
                </a: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5CA582F-BB28-DE42-A643-752F3573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75" y="5014913"/>
                <a:ext cx="3779624" cy="519181"/>
              </a:xfrm>
              <a:prstGeom prst="rect">
                <a:avLst/>
              </a:prstGeom>
              <a:blipFill>
                <a:blip r:embed="rId5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A0F173B-F131-D04A-8FC8-B40E7FFE9CDA}"/>
                  </a:ext>
                </a:extLst>
              </p:cNvPr>
              <p:cNvSpPr txBox="1"/>
              <p:nvPr/>
            </p:nvSpPr>
            <p:spPr>
              <a:xfrm>
                <a:off x="6620906" y="2176024"/>
                <a:ext cx="5041380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Je multiplie par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Bo</m:t>
                                </m:r>
                              </m:sub>
                            </m:s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Ao</m:t>
                                </m:r>
                              </m:sub>
                            </m:sSub>
                          </m:e>
                        </m:d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/>
                  <a:t>, ce qui donne: </a:t>
                </a: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A0F173B-F131-D04A-8FC8-B40E7FFE9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906" y="2176024"/>
                <a:ext cx="5041380" cy="404983"/>
              </a:xfrm>
              <a:prstGeom prst="rect">
                <a:avLst/>
              </a:prstGeom>
              <a:blipFill>
                <a:blip r:embed="rId6"/>
                <a:stretch>
                  <a:fillRect l="-754" b="-212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C83B4CE2-EC95-E543-A8CC-72CDDAC9594C}"/>
                  </a:ext>
                </a:extLst>
              </p:cNvPr>
              <p:cNvSpPr txBox="1"/>
              <p:nvPr/>
            </p:nvSpPr>
            <p:spPr>
              <a:xfrm>
                <a:off x="6620906" y="2653373"/>
                <a:ext cx="2623154" cy="84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fr-FR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Bo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Ao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C83B4CE2-EC95-E543-A8CC-72CDDAC9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906" y="2653373"/>
                <a:ext cx="2623154" cy="84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5DF954C-6ED7-1043-9397-4D699ABD987B}"/>
                  </a:ext>
                </a:extLst>
              </p:cNvPr>
              <p:cNvSpPr/>
              <p:nvPr/>
            </p:nvSpPr>
            <p:spPr>
              <a:xfrm>
                <a:off x="6620906" y="3339598"/>
                <a:ext cx="4645246" cy="519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/>
                  <a:t>On prend C</a:t>
                </a:r>
                <a:r>
                  <a:rPr lang="fr-FR" baseline="-25000" dirty="0"/>
                  <a:t>A</a:t>
                </a:r>
                <a:r>
                  <a:rPr lang="fr-FR" dirty="0"/>
                  <a:t> = - (</a:t>
                </a:r>
                <a:r>
                  <a:rPr lang="fr-FR" dirty="0" err="1"/>
                  <a:t>C</a:t>
                </a:r>
                <a:r>
                  <a:rPr lang="fr-FR" baseline="-25000" dirty="0" err="1"/>
                  <a:t>Bo</a:t>
                </a:r>
                <a:r>
                  <a:rPr lang="fr-FR" dirty="0" err="1"/>
                  <a:t>-C</a:t>
                </a:r>
                <a:r>
                  <a:rPr lang="fr-FR" baseline="-25000" dirty="0" err="1"/>
                  <a:t>Ao</a:t>
                </a:r>
                <a:r>
                  <a:rPr lang="fr-FR" dirty="0"/>
                  <a:t>)  alors: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Bo</m:t>
                                </m:r>
                              </m:sub>
                            </m:s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Ao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fr-FR" dirty="0"/>
                  <a:t>  =  b 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5DF954C-6ED7-1043-9397-4D699ABD9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906" y="3339598"/>
                <a:ext cx="4645246" cy="519181"/>
              </a:xfrm>
              <a:prstGeom prst="rect">
                <a:avLst/>
              </a:prstGeom>
              <a:blipFill>
                <a:blip r:embed="rId8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28DB47E-9C75-294D-97B4-F5E60E9D85A3}"/>
                  </a:ext>
                </a:extLst>
              </p:cNvPr>
              <p:cNvSpPr txBox="1"/>
              <p:nvPr/>
            </p:nvSpPr>
            <p:spPr>
              <a:xfrm>
                <a:off x="6938893" y="4314038"/>
                <a:ext cx="3938129" cy="86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k </a:t>
                </a:r>
                <a:r>
                  <a:rPr lang="fr-FR" dirty="0" err="1"/>
                  <a:t>dt</a:t>
                </a:r>
                <a:r>
                  <a:rPr lang="fr-FR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b>
                            </m:s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fr-FR" dirty="0"/>
                          <m:t> −</m:t>
                        </m:r>
                        <m:f>
                          <m:f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0" smtClean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0" smtClean="0">
                                            <a:latin typeface="Cambria Math" panose="02040503050406030204" pitchFamily="18" charset="0"/>
                                          </a:rPr>
                                          <m:t>Bo</m:t>
                                        </m:r>
                                      </m:sub>
                                    </m:sSub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0" smtClean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0" smtClean="0">
                                            <a:latin typeface="Cambria Math" panose="02040503050406030204" pitchFamily="18" charset="0"/>
                                          </a:rPr>
                                          <m:t>Ao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28DB47E-9C75-294D-97B4-F5E60E9D8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893" y="4314038"/>
                <a:ext cx="3938129" cy="867032"/>
              </a:xfrm>
              <a:prstGeom prst="rect">
                <a:avLst/>
              </a:prstGeom>
              <a:blipFill>
                <a:blip r:embed="rId9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36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16" grpId="0"/>
      <p:bldP spid="19" grpId="0"/>
      <p:bldP spid="21" grpId="0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en-GB" sz="3600" dirty="0"/>
              <a:t>Ethyl acetate Hydrolysis</a:t>
            </a:r>
            <a:endParaRPr lang="fr-FR" sz="360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B2A652-5FF5-E24D-B942-8CC600EF1397}"/>
              </a:ext>
            </a:extLst>
          </p:cNvPr>
          <p:cNvSpPr txBox="1"/>
          <p:nvPr/>
        </p:nvSpPr>
        <p:spPr>
          <a:xfrm>
            <a:off x="1287556" y="1519795"/>
            <a:ext cx="59515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Mass balance on A in a continus </a:t>
            </a:r>
            <a:r>
              <a:rPr lang="fr-FR" b="1" dirty="0" err="1">
                <a:solidFill>
                  <a:srgbClr val="C00000"/>
                </a:solidFill>
              </a:rPr>
              <a:t>stirred</a:t>
            </a:r>
            <a:r>
              <a:rPr lang="fr-FR" b="1" dirty="0">
                <a:solidFill>
                  <a:srgbClr val="C00000"/>
                </a:solidFill>
              </a:rPr>
              <a:t> tank </a:t>
            </a:r>
            <a:r>
              <a:rPr lang="fr-FR" b="1" dirty="0" err="1">
                <a:solidFill>
                  <a:srgbClr val="C00000"/>
                </a:solidFill>
              </a:rPr>
              <a:t>reactor</a:t>
            </a:r>
            <a:r>
              <a:rPr lang="fr-FR" b="1" dirty="0">
                <a:solidFill>
                  <a:srgbClr val="C00000"/>
                </a:solidFill>
              </a:rPr>
              <a:t> </a:t>
            </a:r>
          </a:p>
          <a:p>
            <a:endParaRPr lang="fr-FR" b="1" dirty="0">
              <a:solidFill>
                <a:srgbClr val="C00000"/>
              </a:solidFill>
            </a:endParaRPr>
          </a:p>
          <a:p>
            <a:r>
              <a:rPr lang="fr-FR" dirty="0"/>
              <a:t>     Q </a:t>
            </a:r>
            <a:r>
              <a:rPr lang="fr-FR" dirty="0" err="1"/>
              <a:t>C</a:t>
            </a:r>
            <a:r>
              <a:rPr lang="fr-FR" baseline="-25000" dirty="0" err="1"/>
              <a:t>Ao</a:t>
            </a:r>
            <a:r>
              <a:rPr lang="fr-FR" dirty="0"/>
              <a:t>         -            k C</a:t>
            </a:r>
            <a:r>
              <a:rPr lang="fr-FR" baseline="-25000" dirty="0"/>
              <a:t>A</a:t>
            </a:r>
            <a:r>
              <a:rPr lang="fr-FR" dirty="0"/>
              <a:t> C</a:t>
            </a:r>
            <a:r>
              <a:rPr lang="fr-FR" baseline="-25000" dirty="0"/>
              <a:t>B </a:t>
            </a:r>
            <a:r>
              <a:rPr lang="fr-FR" dirty="0"/>
              <a:t>V              =                         Q C</a:t>
            </a:r>
            <a:r>
              <a:rPr lang="fr-FR" baseline="-25000" dirty="0"/>
              <a:t>A</a:t>
            </a:r>
            <a:r>
              <a:rPr lang="fr-FR" dirty="0"/>
              <a:t> </a:t>
            </a:r>
          </a:p>
          <a:p>
            <a:r>
              <a:rPr lang="fr-FR" i="1" dirty="0" err="1"/>
              <a:t>Inlet</a:t>
            </a:r>
            <a:r>
              <a:rPr lang="fr-FR" i="1" dirty="0"/>
              <a:t> flow 	   Chemical </a:t>
            </a:r>
            <a:r>
              <a:rPr lang="fr-FR" dirty="0"/>
              <a:t>		  </a:t>
            </a:r>
            <a:r>
              <a:rPr lang="fr-FR" i="1" dirty="0" err="1"/>
              <a:t>Outlet</a:t>
            </a:r>
            <a:r>
              <a:rPr lang="fr-FR" i="1" dirty="0"/>
              <a:t> flow</a:t>
            </a:r>
          </a:p>
          <a:p>
            <a:r>
              <a:rPr lang="fr-FR" i="1" dirty="0"/>
              <a:t>  rate of A 	production of A 		     rate of A  </a:t>
            </a:r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425BA1-61D5-4E40-8403-B06EBB11B8C5}"/>
              </a:ext>
            </a:extLst>
          </p:cNvPr>
          <p:cNvSpPr txBox="1"/>
          <p:nvPr/>
        </p:nvSpPr>
        <p:spPr>
          <a:xfrm>
            <a:off x="842893" y="3827342"/>
            <a:ext cx="55501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Desired</a:t>
            </a:r>
            <a:r>
              <a:rPr lang="fr-FR" dirty="0"/>
              <a:t> </a:t>
            </a:r>
            <a:r>
              <a:rPr lang="fr-FR" dirty="0" err="1"/>
              <a:t>reaction</a:t>
            </a:r>
            <a:r>
              <a:rPr lang="fr-FR" dirty="0"/>
              <a:t> rate X = 0,9 </a:t>
            </a:r>
          </a:p>
          <a:p>
            <a:r>
              <a:rPr lang="fr-FR" dirty="0"/>
              <a:t>Once the </a:t>
            </a:r>
            <a:r>
              <a:rPr lang="fr-FR" dirty="0" err="1"/>
              <a:t>two</a:t>
            </a:r>
            <a:r>
              <a:rPr lang="fr-FR" dirty="0"/>
              <a:t> solutions are mixed, the </a:t>
            </a:r>
            <a:r>
              <a:rPr lang="fr-FR" dirty="0" err="1"/>
              <a:t>density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constant</a:t>
            </a:r>
          </a:p>
          <a:p>
            <a:r>
              <a:rPr lang="fr-FR" dirty="0"/>
              <a:t>C</a:t>
            </a:r>
            <a:r>
              <a:rPr lang="fr-FR" baseline="-25000" dirty="0"/>
              <a:t>A</a:t>
            </a:r>
            <a:r>
              <a:rPr lang="fr-FR" dirty="0"/>
              <a:t> = C</a:t>
            </a:r>
            <a:r>
              <a:rPr lang="fr-FR" baseline="-25000" dirty="0"/>
              <a:t>Ao</a:t>
            </a:r>
            <a:r>
              <a:rPr lang="fr-FR" dirty="0"/>
              <a:t> (1-X) = 0,1 C</a:t>
            </a:r>
            <a:r>
              <a:rPr lang="fr-FR" baseline="-25000" dirty="0"/>
              <a:t>Ao</a:t>
            </a:r>
            <a:r>
              <a:rPr lang="fr-FR" dirty="0"/>
              <a:t> 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consumption</a:t>
            </a:r>
            <a:r>
              <a:rPr lang="fr-FR" dirty="0"/>
              <a:t> = B </a:t>
            </a:r>
            <a:r>
              <a:rPr lang="fr-FR" dirty="0" err="1"/>
              <a:t>consumption</a:t>
            </a:r>
            <a:r>
              <a:rPr lang="fr-FR" dirty="0"/>
              <a:t> </a:t>
            </a:r>
          </a:p>
          <a:p>
            <a:r>
              <a:rPr lang="fr-FR" dirty="0"/>
              <a:t>C</a:t>
            </a:r>
            <a:r>
              <a:rPr lang="fr-FR" baseline="-25000" dirty="0"/>
              <a:t>Ao</a:t>
            </a:r>
            <a:r>
              <a:rPr lang="fr-FR" dirty="0"/>
              <a:t> -  C</a:t>
            </a:r>
            <a:r>
              <a:rPr lang="fr-FR" baseline="-25000" dirty="0"/>
              <a:t>A</a:t>
            </a:r>
            <a:r>
              <a:rPr lang="fr-FR" dirty="0"/>
              <a:t>   = </a:t>
            </a:r>
            <a:r>
              <a:rPr lang="fr-FR" dirty="0" err="1"/>
              <a:t>C</a:t>
            </a:r>
            <a:r>
              <a:rPr lang="fr-FR" baseline="-25000" dirty="0" err="1"/>
              <a:t>Bo</a:t>
            </a:r>
            <a:r>
              <a:rPr lang="fr-FR" dirty="0"/>
              <a:t> -  C</a:t>
            </a:r>
            <a:r>
              <a:rPr lang="fr-FR" baseline="-25000" dirty="0"/>
              <a:t>B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5E97F2A-13B5-604A-BD5D-57362D5678A6}"/>
                  </a:ext>
                </a:extLst>
              </p:cNvPr>
              <p:cNvSpPr txBox="1"/>
              <p:nvPr/>
            </p:nvSpPr>
            <p:spPr>
              <a:xfrm>
                <a:off x="7287782" y="4888824"/>
                <a:ext cx="3003579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fr-FR" b="0" i="0" baseline="-2500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fr-FR" baseline="-2500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fr-FR" b="0" i="0" baseline="-2500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fr-FR" baseline="-250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fr-FR" b="0" i="0" baseline="-25000" smtClean="0">
                                  <a:latin typeface="Cambria Math" panose="02040503050406030204" pitchFamily="18" charset="0"/>
                                </a:rPr>
                                <m:t>Bo</m:t>
                              </m:r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fr-FR" baseline="-25000">
                                  <a:latin typeface="Cambria Math" panose="02040503050406030204" pitchFamily="18" charset="0"/>
                                </a:rPr>
                                <m:t>Ao</m:t>
                              </m:r>
                            </m:e>
                          </m:d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fr-FR" baseline="-250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5E97F2A-13B5-604A-BD5D-57362D567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82" y="4888824"/>
                <a:ext cx="3003579" cy="669094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>
            <a:extLst>
              <a:ext uri="{FF2B5EF4-FFF2-40B4-BE49-F238E27FC236}">
                <a16:creationId xmlns:a16="http://schemas.microsoft.com/office/drawing/2014/main" id="{CF2D3699-C72B-D342-8484-E33B71586B97}"/>
              </a:ext>
            </a:extLst>
          </p:cNvPr>
          <p:cNvSpPr txBox="1"/>
          <p:nvPr/>
        </p:nvSpPr>
        <p:spPr>
          <a:xfrm>
            <a:off x="7846783" y="621363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V = 348 l </a:t>
            </a:r>
          </a:p>
        </p:txBody>
      </p:sp>
      <p:grpSp>
        <p:nvGrpSpPr>
          <p:cNvPr id="15" name="Group 119">
            <a:extLst>
              <a:ext uri="{FF2B5EF4-FFF2-40B4-BE49-F238E27FC236}">
                <a16:creationId xmlns:a16="http://schemas.microsoft.com/office/drawing/2014/main" id="{DC6AF398-698C-7E44-9A4E-ED24F1EBC306}"/>
              </a:ext>
            </a:extLst>
          </p:cNvPr>
          <p:cNvGrpSpPr>
            <a:grpSpLocks/>
          </p:cNvGrpSpPr>
          <p:nvPr/>
        </p:nvGrpSpPr>
        <p:grpSpPr bwMode="auto">
          <a:xfrm>
            <a:off x="7970123" y="1759468"/>
            <a:ext cx="2530475" cy="1484312"/>
            <a:chOff x="283" y="2741"/>
            <a:chExt cx="1594" cy="935"/>
          </a:xfrm>
        </p:grpSpPr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38557ABE-B895-454D-AF50-6270B9417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" y="2803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" name="Arc 14">
              <a:extLst>
                <a:ext uri="{FF2B5EF4-FFF2-40B4-BE49-F238E27FC236}">
                  <a16:creationId xmlns:a16="http://schemas.microsoft.com/office/drawing/2014/main" id="{7558955D-F737-9949-8339-A141DE6D8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" y="3444"/>
              <a:ext cx="595" cy="163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180" h="21600" stroke="0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180" y="929"/>
                  </a:lnTo>
                  <a:close/>
                </a:path>
              </a:pathLst>
            </a:custGeom>
            <a:gradFill rotWithShape="0">
              <a:gsLst>
                <a:gs pos="0">
                  <a:srgbClr val="009900"/>
                </a:gs>
                <a:gs pos="100000">
                  <a:srgbClr val="FFFFFF"/>
                </a:gs>
              </a:gsLst>
              <a:lin ang="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6B582C26-7E19-F94B-AD57-F3FB86462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3151"/>
              <a:ext cx="596" cy="302"/>
            </a:xfrm>
            <a:prstGeom prst="rect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r-FR" altLang="fr-FR" sz="2400"/>
            </a:p>
          </p:txBody>
        </p:sp>
        <p:sp>
          <p:nvSpPr>
            <p:cNvPr id="19" name="Arc 16">
              <a:extLst>
                <a:ext uri="{FF2B5EF4-FFF2-40B4-BE49-F238E27FC236}">
                  <a16:creationId xmlns:a16="http://schemas.microsoft.com/office/drawing/2014/main" id="{8A46B2D0-23B6-3541-BEE8-762162502C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96" y="2889"/>
              <a:ext cx="594" cy="163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</a:path>
                <a:path w="43180" h="21600" stroke="0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  <a:lnTo>
                    <a:pt x="21580" y="0"/>
                  </a:lnTo>
                  <a:lnTo>
                    <a:pt x="431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7AB57690-A3D9-454D-B732-1929B90DE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" y="3048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4E41BD28-1933-EA46-96F3-934713A47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2" y="3046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565BE760-DAC5-504E-882B-08014BFC7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8" y="2741"/>
              <a:ext cx="0" cy="685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66F5620E-C3F2-2F44-B8AC-E72852B70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3414"/>
              <a:ext cx="122" cy="25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r-FR" altLang="fr-FR" sz="2400"/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69E54401-7C3E-A542-83D2-01362BDA5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3415"/>
              <a:ext cx="122" cy="24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r-FR" altLang="fr-FR" sz="2400"/>
            </a:p>
          </p:txBody>
        </p:sp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CC8C0C54-280A-EB42-93BE-2CD13A7F8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2803"/>
              <a:ext cx="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D39892EA-B420-8C43-B124-AC29CC60C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9" y="2798"/>
              <a:ext cx="0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" name="Line 24">
              <a:extLst>
                <a:ext uri="{FF2B5EF4-FFF2-40B4-BE49-F238E27FC236}">
                  <a16:creationId xmlns:a16="http://schemas.microsoft.com/office/drawing/2014/main" id="{6326163F-83F4-5E44-8B71-7B304F048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" y="36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C12F7643-67D4-B641-B058-2CE944D22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3676"/>
              <a:ext cx="5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" name="Line 26">
              <a:extLst>
                <a:ext uri="{FF2B5EF4-FFF2-40B4-BE49-F238E27FC236}">
                  <a16:creationId xmlns:a16="http://schemas.microsoft.com/office/drawing/2014/main" id="{1D50A617-C551-A04C-A7A7-A680018C4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9" y="3675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177BEC37-4D71-6F4A-ABE6-127A4BF77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817"/>
              <a:ext cx="5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fr-FR" altLang="fr-FR" sz="1800" dirty="0" err="1">
                  <a:latin typeface="+mn-lt"/>
                </a:rPr>
                <a:t>F</a:t>
              </a:r>
              <a:r>
                <a:rPr lang="fr-FR" altLang="fr-FR" sz="1800" baseline="-25000" dirty="0" err="1">
                  <a:latin typeface="+mn-lt"/>
                </a:rPr>
                <a:t>Ao</a:t>
              </a:r>
              <a:r>
                <a:rPr lang="fr-FR" altLang="fr-FR" sz="1800" dirty="0">
                  <a:latin typeface="+mn-lt"/>
                </a:rPr>
                <a:t>, </a:t>
              </a:r>
              <a:r>
                <a:rPr lang="fr-FR" altLang="fr-FR" sz="1800" dirty="0" err="1">
                  <a:latin typeface="+mn-lt"/>
                </a:rPr>
                <a:t>F</a:t>
              </a:r>
              <a:r>
                <a:rPr lang="fr-FR" altLang="fr-FR" sz="1800" baseline="-25000" dirty="0" err="1">
                  <a:latin typeface="+mn-lt"/>
                </a:rPr>
                <a:t>Bo</a:t>
              </a:r>
              <a:endParaRPr lang="fr-FR" altLang="fr-FR" sz="1800" dirty="0">
                <a:latin typeface="+mn-lt"/>
              </a:endParaRPr>
            </a:p>
          </p:txBody>
        </p:sp>
      </p:grpSp>
      <p:sp>
        <p:nvSpPr>
          <p:cNvPr id="33" name="Text Box 29">
            <a:extLst>
              <a:ext uri="{FF2B5EF4-FFF2-40B4-BE49-F238E27FC236}">
                <a16:creationId xmlns:a16="http://schemas.microsoft.com/office/drawing/2014/main" id="{68087E56-FD09-DE4B-B9B3-C219ADD1E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6206" y="2846905"/>
            <a:ext cx="9626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rgbClr val="336600"/>
              </a:buClr>
              <a:buFont typeface="Symbol" pitchFamily="2" charset="2"/>
              <a:buChar char="·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rgbClr val="CC0000"/>
              </a:buClr>
              <a:buFont typeface="Symbol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*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800" dirty="0">
                <a:latin typeface="+mn-lt"/>
              </a:rPr>
              <a:t>F</a:t>
            </a:r>
            <a:r>
              <a:rPr lang="fr-FR" altLang="fr-FR" sz="1800" baseline="-25000" dirty="0">
                <a:latin typeface="+mn-lt"/>
              </a:rPr>
              <a:t>A</a:t>
            </a:r>
            <a:r>
              <a:rPr lang="fr-FR" altLang="fr-FR" sz="1800" dirty="0">
                <a:latin typeface="+mn-lt"/>
              </a:rPr>
              <a:t>, F</a:t>
            </a:r>
            <a:r>
              <a:rPr lang="fr-FR" altLang="fr-FR" sz="1800" baseline="-25000" dirty="0">
                <a:latin typeface="+mn-lt"/>
              </a:rPr>
              <a:t>B</a:t>
            </a:r>
            <a:r>
              <a:rPr lang="fr-FR" altLang="fr-FR" sz="1800" dirty="0">
                <a:latin typeface="+mn-lt"/>
              </a:rPr>
              <a:t>, </a:t>
            </a:r>
            <a:r>
              <a:rPr lang="fr-FR" altLang="fr-FR" sz="1800" dirty="0" err="1">
                <a:latin typeface="+mn-lt"/>
              </a:rPr>
              <a:t>F</a:t>
            </a:r>
            <a:r>
              <a:rPr lang="fr-FR" altLang="fr-FR" sz="1800" baseline="-25000" dirty="0" err="1">
                <a:latin typeface="+mn-lt"/>
              </a:rPr>
              <a:t>p</a:t>
            </a:r>
            <a:endParaRPr lang="fr-FR" altLang="fr-FR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58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22" grpId="0"/>
      <p:bldP spid="2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en-GB" sz="3600" dirty="0"/>
              <a:t>Ethyl acetate Hydrolysis</a:t>
            </a:r>
            <a:endParaRPr lang="fr-FR" sz="360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B2A652-5FF5-E24D-B942-8CC600EF1397}"/>
              </a:ext>
            </a:extLst>
          </p:cNvPr>
          <p:cNvSpPr txBox="1"/>
          <p:nvPr/>
        </p:nvSpPr>
        <p:spPr>
          <a:xfrm>
            <a:off x="1287556" y="1519795"/>
            <a:ext cx="61237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Mass balance on A in a plug flow </a:t>
            </a:r>
            <a:r>
              <a:rPr lang="fr-FR" b="1" dirty="0" err="1">
                <a:solidFill>
                  <a:srgbClr val="C00000"/>
                </a:solidFill>
              </a:rPr>
              <a:t>reactor</a:t>
            </a:r>
            <a:r>
              <a:rPr lang="fr-FR" b="1" dirty="0">
                <a:solidFill>
                  <a:srgbClr val="C00000"/>
                </a:solidFill>
              </a:rPr>
              <a:t> </a:t>
            </a:r>
          </a:p>
          <a:p>
            <a:r>
              <a:rPr lang="fr-FR" dirty="0"/>
              <a:t>       F</a:t>
            </a:r>
            <a:r>
              <a:rPr lang="fr-FR" baseline="-25000" dirty="0"/>
              <a:t>A</a:t>
            </a:r>
            <a:r>
              <a:rPr lang="fr-FR" dirty="0"/>
              <a:t>               -               r </a:t>
            </a:r>
            <a:r>
              <a:rPr lang="fr-FR" dirty="0" err="1"/>
              <a:t>dV</a:t>
            </a:r>
            <a:r>
              <a:rPr lang="fr-FR" dirty="0"/>
              <a:t> 		=                     F</a:t>
            </a:r>
            <a:r>
              <a:rPr lang="fr-FR" baseline="-25000" dirty="0"/>
              <a:t>A</a:t>
            </a:r>
            <a:r>
              <a:rPr lang="fr-FR" dirty="0"/>
              <a:t> + </a:t>
            </a:r>
            <a:r>
              <a:rPr lang="fr-FR" dirty="0" err="1"/>
              <a:t>dF</a:t>
            </a:r>
            <a:r>
              <a:rPr lang="fr-FR" baseline="-25000" dirty="0" err="1"/>
              <a:t>A</a:t>
            </a:r>
            <a:endParaRPr lang="fr-FR" dirty="0"/>
          </a:p>
          <a:p>
            <a:r>
              <a:rPr lang="fr-FR" dirty="0"/>
              <a:t>    Q C</a:t>
            </a:r>
            <a:r>
              <a:rPr lang="fr-FR" baseline="-25000" dirty="0"/>
              <a:t>A</a:t>
            </a:r>
            <a:r>
              <a:rPr lang="fr-FR" dirty="0"/>
              <a:t>             -            k C</a:t>
            </a:r>
            <a:r>
              <a:rPr lang="fr-FR" baseline="-25000" dirty="0"/>
              <a:t>A</a:t>
            </a:r>
            <a:r>
              <a:rPr lang="fr-FR" dirty="0"/>
              <a:t> C</a:t>
            </a:r>
            <a:r>
              <a:rPr lang="fr-FR" baseline="-25000" dirty="0"/>
              <a:t>B </a:t>
            </a:r>
            <a:r>
              <a:rPr lang="fr-FR" dirty="0" err="1"/>
              <a:t>dV</a:t>
            </a:r>
            <a:r>
              <a:rPr lang="fr-FR" dirty="0"/>
              <a:t>              =                 Q C</a:t>
            </a:r>
            <a:r>
              <a:rPr lang="fr-FR" baseline="-25000" dirty="0"/>
              <a:t>A</a:t>
            </a:r>
            <a:r>
              <a:rPr lang="fr-FR" dirty="0"/>
              <a:t> + Q </a:t>
            </a:r>
            <a:r>
              <a:rPr lang="fr-FR" dirty="0" err="1"/>
              <a:t>dC</a:t>
            </a:r>
            <a:r>
              <a:rPr lang="fr-FR" baseline="-25000" dirty="0" err="1"/>
              <a:t>A</a:t>
            </a:r>
            <a:r>
              <a:rPr lang="fr-FR" dirty="0"/>
              <a:t> </a:t>
            </a:r>
          </a:p>
          <a:p>
            <a:r>
              <a:rPr lang="fr-FR" i="1" dirty="0" err="1"/>
              <a:t>Inlet</a:t>
            </a:r>
            <a:r>
              <a:rPr lang="fr-FR" i="1" dirty="0"/>
              <a:t> flow 	   Chemical </a:t>
            </a:r>
            <a:r>
              <a:rPr lang="fr-FR" dirty="0"/>
              <a:t>		  </a:t>
            </a:r>
            <a:r>
              <a:rPr lang="fr-FR" i="1" dirty="0" err="1"/>
              <a:t>Outlet</a:t>
            </a:r>
            <a:r>
              <a:rPr lang="fr-FR" i="1" dirty="0"/>
              <a:t> flow</a:t>
            </a:r>
          </a:p>
          <a:p>
            <a:r>
              <a:rPr lang="fr-FR" i="1" dirty="0"/>
              <a:t>  rate of A 	production of A 		     rate of A  </a:t>
            </a:r>
          </a:p>
          <a:p>
            <a:endParaRPr lang="fr-FR" dirty="0"/>
          </a:p>
          <a:p>
            <a:r>
              <a:rPr lang="fr-FR" dirty="0"/>
              <a:t>       - k C</a:t>
            </a:r>
            <a:r>
              <a:rPr lang="fr-FR" baseline="-25000" dirty="0"/>
              <a:t>A</a:t>
            </a:r>
            <a:r>
              <a:rPr lang="fr-FR" dirty="0"/>
              <a:t> ((</a:t>
            </a:r>
            <a:r>
              <a:rPr lang="fr-FR" dirty="0" err="1"/>
              <a:t>C</a:t>
            </a:r>
            <a:r>
              <a:rPr lang="fr-FR" baseline="-25000" dirty="0" err="1"/>
              <a:t>Bo</a:t>
            </a:r>
            <a:r>
              <a:rPr lang="fr-FR" dirty="0"/>
              <a:t> – C</a:t>
            </a:r>
            <a:r>
              <a:rPr lang="fr-FR" baseline="-25000" dirty="0"/>
              <a:t>Ao</a:t>
            </a:r>
            <a:r>
              <a:rPr lang="fr-FR" dirty="0"/>
              <a:t>) + C</a:t>
            </a:r>
            <a:r>
              <a:rPr lang="fr-FR" baseline="-25000" dirty="0"/>
              <a:t>A</a:t>
            </a:r>
            <a:r>
              <a:rPr lang="fr-FR" dirty="0"/>
              <a:t>) </a:t>
            </a:r>
            <a:r>
              <a:rPr lang="fr-FR" dirty="0" err="1"/>
              <a:t>dV</a:t>
            </a:r>
            <a:r>
              <a:rPr lang="fr-FR" dirty="0"/>
              <a:t>                   = 	Q </a:t>
            </a:r>
            <a:r>
              <a:rPr lang="fr-FR" dirty="0" err="1"/>
              <a:t>dC</a:t>
            </a:r>
            <a:r>
              <a:rPr lang="fr-FR" baseline="-25000" dirty="0" err="1"/>
              <a:t>A</a:t>
            </a:r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425BA1-61D5-4E40-8403-B06EBB11B8C5}"/>
              </a:ext>
            </a:extLst>
          </p:cNvPr>
          <p:cNvSpPr txBox="1"/>
          <p:nvPr/>
        </p:nvSpPr>
        <p:spPr>
          <a:xfrm>
            <a:off x="842893" y="3827342"/>
            <a:ext cx="55501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Desired</a:t>
            </a:r>
            <a:r>
              <a:rPr lang="fr-FR" dirty="0"/>
              <a:t> </a:t>
            </a:r>
            <a:r>
              <a:rPr lang="fr-FR" dirty="0" err="1"/>
              <a:t>reaction</a:t>
            </a:r>
            <a:r>
              <a:rPr lang="fr-FR" dirty="0"/>
              <a:t> rate X = 0,9 </a:t>
            </a:r>
          </a:p>
          <a:p>
            <a:r>
              <a:rPr lang="fr-FR" dirty="0"/>
              <a:t>Once the </a:t>
            </a:r>
            <a:r>
              <a:rPr lang="fr-FR" dirty="0" err="1"/>
              <a:t>two</a:t>
            </a:r>
            <a:r>
              <a:rPr lang="fr-FR" dirty="0"/>
              <a:t> solutions are mixed, the </a:t>
            </a:r>
            <a:r>
              <a:rPr lang="fr-FR" dirty="0" err="1"/>
              <a:t>density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constant</a:t>
            </a:r>
          </a:p>
          <a:p>
            <a:r>
              <a:rPr lang="fr-FR" dirty="0"/>
              <a:t>C</a:t>
            </a:r>
            <a:r>
              <a:rPr lang="fr-FR" baseline="-25000" dirty="0"/>
              <a:t>A</a:t>
            </a:r>
            <a:r>
              <a:rPr lang="fr-FR" dirty="0"/>
              <a:t> = C</a:t>
            </a:r>
            <a:r>
              <a:rPr lang="fr-FR" baseline="-25000" dirty="0"/>
              <a:t>ao</a:t>
            </a:r>
            <a:r>
              <a:rPr lang="fr-FR" dirty="0"/>
              <a:t> (1-X) = 0,1 C</a:t>
            </a:r>
            <a:r>
              <a:rPr lang="fr-FR" baseline="-25000" dirty="0"/>
              <a:t>Ao</a:t>
            </a:r>
            <a:r>
              <a:rPr lang="fr-FR" dirty="0"/>
              <a:t> 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consumption</a:t>
            </a:r>
            <a:r>
              <a:rPr lang="fr-FR" dirty="0"/>
              <a:t> = B </a:t>
            </a:r>
            <a:r>
              <a:rPr lang="fr-FR" dirty="0" err="1"/>
              <a:t>consumption</a:t>
            </a:r>
            <a:r>
              <a:rPr lang="fr-FR" dirty="0"/>
              <a:t> </a:t>
            </a:r>
          </a:p>
          <a:p>
            <a:r>
              <a:rPr lang="fr-FR" dirty="0"/>
              <a:t>C</a:t>
            </a:r>
            <a:r>
              <a:rPr lang="fr-FR" baseline="-25000" dirty="0"/>
              <a:t>Ao</a:t>
            </a:r>
            <a:r>
              <a:rPr lang="fr-FR" dirty="0"/>
              <a:t> -  C</a:t>
            </a:r>
            <a:r>
              <a:rPr lang="fr-FR" baseline="-25000" dirty="0"/>
              <a:t>A</a:t>
            </a:r>
            <a:r>
              <a:rPr lang="fr-FR" dirty="0"/>
              <a:t>   = </a:t>
            </a:r>
            <a:r>
              <a:rPr lang="fr-FR" dirty="0" err="1"/>
              <a:t>C</a:t>
            </a:r>
            <a:r>
              <a:rPr lang="fr-FR" baseline="-25000" dirty="0" err="1"/>
              <a:t>Bo</a:t>
            </a:r>
            <a:r>
              <a:rPr lang="fr-FR" dirty="0"/>
              <a:t> -  C</a:t>
            </a:r>
            <a:r>
              <a:rPr lang="fr-FR" baseline="-25000" dirty="0"/>
              <a:t>B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AF450C6-7141-594C-B4BC-5D9C90414614}"/>
                  </a:ext>
                </a:extLst>
              </p:cNvPr>
              <p:cNvSpPr/>
              <p:nvPr/>
            </p:nvSpPr>
            <p:spPr>
              <a:xfrm>
                <a:off x="6246668" y="4455173"/>
                <a:ext cx="6096000" cy="80560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fr-FR" dirty="0"/>
              </a:p>
              <a:p>
                <a:r>
                  <a:rPr lang="fr-FR" dirty="0"/>
                  <a:t>             - k C</a:t>
                </a:r>
                <a:r>
                  <a:rPr lang="fr-FR" baseline="-25000" dirty="0"/>
                  <a:t>A</a:t>
                </a:r>
                <a:r>
                  <a:rPr lang="fr-FR" dirty="0"/>
                  <a:t> ((</a:t>
                </a:r>
                <a:r>
                  <a:rPr lang="fr-FR" dirty="0" err="1"/>
                  <a:t>C</a:t>
                </a:r>
                <a:r>
                  <a:rPr lang="fr-FR" baseline="-25000" dirty="0" err="1"/>
                  <a:t>Bo</a:t>
                </a:r>
                <a:r>
                  <a:rPr lang="fr-FR" dirty="0"/>
                  <a:t> – </a:t>
                </a:r>
                <a:r>
                  <a:rPr lang="fr-FR" dirty="0" err="1"/>
                  <a:t>C</a:t>
                </a:r>
                <a:r>
                  <a:rPr lang="fr-FR" baseline="-25000" dirty="0" err="1"/>
                  <a:t>Ao</a:t>
                </a:r>
                <a:r>
                  <a:rPr lang="fr-FR" dirty="0"/>
                  <a:t>) + C</a:t>
                </a:r>
                <a:r>
                  <a:rPr lang="fr-FR" baseline="-25000" dirty="0"/>
                  <a:t>A</a:t>
                </a:r>
                <a:r>
                  <a:rPr lang="fr-FR" dirty="0"/>
                  <a:t>)   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dC</m:t>
                        </m:r>
                        <m:r>
                          <m:rPr>
                            <m:sty m:val="p"/>
                          </m:rPr>
                          <a:rPr lang="fr-FR" b="0" i="0" baseline="-25000" smtClean="0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fr-FR" dirty="0" smtClean="0">
                            <a:latin typeface="Symbol" pitchFamily="2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fr-FR" dirty="0" smtClean="0">
                            <a:latin typeface="Symbol" pitchFamily="2" charset="2"/>
                          </a:rPr>
                          <m:t> 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.        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FR" dirty="0" smtClean="0"/>
                          <m:t>avec</m:t>
                        </m:r>
                        <m:r>
                          <m:rPr>
                            <m:nor/>
                          </m:rPr>
                          <a:rPr lang="fr-FR" dirty="0" smtClean="0"/>
                          <m:t> </m:t>
                        </m:r>
                        <m:r>
                          <m:rPr>
                            <m:nor/>
                          </m:rPr>
                          <a:rPr lang="fr-FR" dirty="0" smtClean="0">
                            <a:latin typeface="Symbol" pitchFamily="2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fr-FR" dirty="0" smtClean="0">
                            <a:latin typeface="Symbol" pitchFamily="2" charset="2"/>
                          </a:rPr>
                          <m:t> = </m:t>
                        </m:r>
                        <m:f>
                          <m:f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</m:oMath>
                </a14:m>
                <a:endParaRPr lang="fr-FR" dirty="0">
                  <a:latin typeface="Symbol" pitchFamily="2" charset="2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AF450C6-7141-594C-B4BC-5D9C90414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668" y="4455173"/>
                <a:ext cx="6096000" cy="805605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5E97F2A-13B5-604A-BD5D-57362D5678A6}"/>
                  </a:ext>
                </a:extLst>
              </p:cNvPr>
              <p:cNvSpPr txBox="1"/>
              <p:nvPr/>
            </p:nvSpPr>
            <p:spPr>
              <a:xfrm>
                <a:off x="5394348" y="5438544"/>
                <a:ext cx="570457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 smtClean="0">
                          <a:latin typeface="Symbol" pitchFamily="2" charset="2"/>
                        </a:rPr>
                        <m:t>t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fr-FR" baseline="-25000">
                              <a:latin typeface="Cambria Math" panose="02040503050406030204" pitchFamily="18" charset="0"/>
                            </a:rPr>
                            <m:t>Ao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fr-FR" b="0" i="0" baseline="-2500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fr-FR" baseline="-2500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b="0" i="0" baseline="-2500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b="0" i="0" baseline="-25000" smtClean="0">
                                      <a:latin typeface="Cambria Math" panose="02040503050406030204" pitchFamily="18" charset="0"/>
                                    </a:rPr>
                                    <m:t>Ao</m:t>
                                  </m:r>
                                </m:den>
                              </m:f>
                            </m:e>
                          </m:d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fr-FR" b="0" i="0" baseline="-25000" smtClean="0">
                                          <a:latin typeface="Cambria Math" panose="02040503050406030204" pitchFamily="18" charset="0"/>
                                        </a:rPr>
                                        <m:t>Bo</m:t>
                                      </m:r>
                                      <m: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fr-FR" baseline="-25000">
                                          <a:latin typeface="Cambria Math" panose="02040503050406030204" pitchFamily="18" charset="0"/>
                                        </a:rPr>
                                        <m:t>Ao</m:t>
                                      </m:r>
                                    </m:e>
                                  </m:d>
                                  <m: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baseline="-250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b="0" i="0" baseline="-25000" smtClean="0">
                                      <a:latin typeface="Cambria Math" panose="02040503050406030204" pitchFamily="18" charset="0"/>
                                    </a:rPr>
                                    <m:t>Bo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5E97F2A-13B5-604A-BD5D-57362D567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348" y="5438544"/>
                <a:ext cx="5704574" cy="714683"/>
              </a:xfrm>
              <a:prstGeom prst="rect">
                <a:avLst/>
              </a:prstGeom>
              <a:blipFill>
                <a:blip r:embed="rId3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>
            <a:extLst>
              <a:ext uri="{FF2B5EF4-FFF2-40B4-BE49-F238E27FC236}">
                <a16:creationId xmlns:a16="http://schemas.microsoft.com/office/drawing/2014/main" id="{CF2D3699-C72B-D342-8484-E33B71586B97}"/>
              </a:ext>
            </a:extLst>
          </p:cNvPr>
          <p:cNvSpPr txBox="1"/>
          <p:nvPr/>
        </p:nvSpPr>
        <p:spPr>
          <a:xfrm>
            <a:off x="7846783" y="621363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V = 53 l  </a:t>
            </a:r>
          </a:p>
        </p:txBody>
      </p:sp>
      <p:grpSp>
        <p:nvGrpSpPr>
          <p:cNvPr id="15" name="Group 18">
            <a:extLst>
              <a:ext uri="{FF2B5EF4-FFF2-40B4-BE49-F238E27FC236}">
                <a16:creationId xmlns:a16="http://schemas.microsoft.com/office/drawing/2014/main" id="{F7F60D9B-28FF-FC42-944D-ABE2ADCF0DED}"/>
              </a:ext>
            </a:extLst>
          </p:cNvPr>
          <p:cNvGrpSpPr>
            <a:grpSpLocks/>
          </p:cNvGrpSpPr>
          <p:nvPr/>
        </p:nvGrpSpPr>
        <p:grpSpPr bwMode="auto">
          <a:xfrm>
            <a:off x="7968273" y="1659291"/>
            <a:ext cx="3522663" cy="690563"/>
            <a:chOff x="3238" y="1734"/>
            <a:chExt cx="2219" cy="435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2C72DAF8-270A-844D-A3E3-AA5C8DCF8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734"/>
              <a:ext cx="2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A38E6470-E546-8647-8A64-F48BF16E0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2166"/>
              <a:ext cx="2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7577CA50-4B49-2541-82EA-55EFB6316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73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85EFB293-DC72-124E-8A6F-89CB01302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" y="173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004DD89C-2F1B-BD43-8916-9A44502B7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" y="1806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fr-FR" altLang="fr-FR" sz="2000"/>
                <a:t>dV</a:t>
              </a:r>
              <a:endParaRPr lang="fr-FR" altLang="fr-FR" sz="2400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1D7708F7-0B66-594F-9701-EB1DA2C6A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2016"/>
              <a:ext cx="4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A4EE8D71-4B63-4743-B063-7E344E8CF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" y="2016"/>
              <a:ext cx="4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" name="Text Box 16">
              <a:extLst>
                <a:ext uri="{FF2B5EF4-FFF2-40B4-BE49-F238E27FC236}">
                  <a16:creationId xmlns:a16="http://schemas.microsoft.com/office/drawing/2014/main" id="{D55C2CD8-44FF-024A-9BFC-751C13337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" y="1755"/>
              <a:ext cx="2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fr-FR" altLang="fr-FR" sz="2000"/>
                <a:t>F</a:t>
              </a:r>
              <a:r>
                <a:rPr lang="fr-FR" altLang="fr-FR" sz="2000" baseline="-25000"/>
                <a:t>A</a:t>
              </a:r>
              <a:endParaRPr lang="fr-FR" altLang="fr-FR" sz="2000"/>
            </a:p>
          </p:txBody>
        </p:sp>
        <p:sp>
          <p:nvSpPr>
            <p:cNvPr id="25" name="Text Box 17">
              <a:extLst>
                <a:ext uri="{FF2B5EF4-FFF2-40B4-BE49-F238E27FC236}">
                  <a16:creationId xmlns:a16="http://schemas.microsoft.com/office/drawing/2014/main" id="{4F05682B-EE90-8B41-8891-7656F8E2F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755"/>
              <a:ext cx="7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fr-FR" altLang="fr-FR" sz="2000"/>
                <a:t>F</a:t>
              </a:r>
              <a:r>
                <a:rPr lang="fr-FR" altLang="fr-FR" sz="2000" baseline="-25000"/>
                <a:t>A  </a:t>
              </a:r>
              <a:r>
                <a:rPr lang="fr-FR" altLang="fr-FR" sz="2000"/>
                <a:t>+ dF</a:t>
              </a:r>
              <a:r>
                <a:rPr lang="fr-FR" altLang="fr-FR" sz="2000" baseline="-25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62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22" grpId="0"/>
      <p:bldP spid="22" grpId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12744</TotalTime>
  <Words>689</Words>
  <Application>Microsoft Macintosh PowerPoint</Application>
  <PresentationFormat>Grand écran</PresentationFormat>
  <Paragraphs>119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Calibri Courant</vt:lpstr>
      <vt:lpstr>Calibri Light</vt:lpstr>
      <vt:lpstr>Cambria Math</vt:lpstr>
      <vt:lpstr>Symbol</vt:lpstr>
      <vt:lpstr>Times New Roman</vt:lpstr>
      <vt:lpstr>Thème Office</vt:lpstr>
      <vt:lpstr>Ethyl acetate Hydrolysis</vt:lpstr>
      <vt:lpstr>Ethyl acetate Hydrolysis</vt:lpstr>
      <vt:lpstr>Ethyl acetate Hydrolysis</vt:lpstr>
      <vt:lpstr>Ethyl acetate Hydrolysis</vt:lpstr>
      <vt:lpstr>Ethyl acetate Hydrolysis</vt:lpstr>
      <vt:lpstr>Ethyl acetate Hydrolysis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Hydrolyse acaline de l’acétate d’éthyle </dc:title>
  <dc:creator>Microsoft Office User</dc:creator>
  <cp:lastModifiedBy>Microsoft Office User</cp:lastModifiedBy>
  <cp:revision>29</cp:revision>
  <dcterms:created xsi:type="dcterms:W3CDTF">2020-03-17T08:12:50Z</dcterms:created>
  <dcterms:modified xsi:type="dcterms:W3CDTF">2022-11-18T02:57:09Z</dcterms:modified>
</cp:coreProperties>
</file>