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2"/>
    <p:restoredTop sz="94665"/>
  </p:normalViewPr>
  <p:slideViewPr>
    <p:cSldViewPr snapToGrid="0" snapToObjects="1">
      <p:cViewPr varScale="1">
        <p:scale>
          <a:sx n="86" d="100"/>
          <a:sy n="86" d="100"/>
        </p:scale>
        <p:origin x="2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0.15000000000000002</c:v>
                </c:pt>
                <c:pt idx="2">
                  <c:v>0.25</c:v>
                </c:pt>
                <c:pt idx="3">
                  <c:v>0.35</c:v>
                </c:pt>
                <c:pt idx="4">
                  <c:v>0.44999999999999996</c:v>
                </c:pt>
                <c:pt idx="5">
                  <c:v>0.54999999999999993</c:v>
                </c:pt>
                <c:pt idx="6">
                  <c:v>0.64999999999999991</c:v>
                </c:pt>
                <c:pt idx="7">
                  <c:v>0.74999999999999989</c:v>
                </c:pt>
                <c:pt idx="8">
                  <c:v>0.84999999999999987</c:v>
                </c:pt>
                <c:pt idx="9">
                  <c:v>0.94999999999999984</c:v>
                </c:pt>
              </c:numCache>
            </c:numRef>
          </c:xVal>
          <c:y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</c:v>
                </c:pt>
                <c:pt idx="9">
                  <c:v>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8-1C41-8E97-B90F76653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610559"/>
        <c:axId val="744935935"/>
      </c:scatterChart>
      <c:valAx>
        <c:axId val="74261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4935935"/>
        <c:crosses val="autoZero"/>
        <c:crossBetween val="midCat"/>
      </c:valAx>
      <c:valAx>
        <c:axId val="74493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261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0.15000000000000002</c:v>
                </c:pt>
                <c:pt idx="2">
                  <c:v>0.25</c:v>
                </c:pt>
                <c:pt idx="3">
                  <c:v>0.35</c:v>
                </c:pt>
                <c:pt idx="4">
                  <c:v>0.44999999999999996</c:v>
                </c:pt>
                <c:pt idx="5">
                  <c:v>0.54999999999999993</c:v>
                </c:pt>
                <c:pt idx="6">
                  <c:v>0.64999999999999991</c:v>
                </c:pt>
                <c:pt idx="7">
                  <c:v>0.74999999999999989</c:v>
                </c:pt>
                <c:pt idx="8">
                  <c:v>0.84999999999999987</c:v>
                </c:pt>
                <c:pt idx="9">
                  <c:v>0.94999999999999984</c:v>
                </c:pt>
              </c:numCache>
            </c:numRef>
          </c:xVal>
          <c:y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</c:v>
                </c:pt>
                <c:pt idx="9">
                  <c:v>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8-1C41-8E97-B90F76653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610559"/>
        <c:axId val="744935935"/>
      </c:scatterChart>
      <c:valAx>
        <c:axId val="74261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4935935"/>
        <c:crosses val="autoZero"/>
        <c:crossBetween val="midCat"/>
      </c:valAx>
      <c:valAx>
        <c:axId val="74493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261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0.15000000000000002</c:v>
                </c:pt>
                <c:pt idx="2">
                  <c:v>0.25</c:v>
                </c:pt>
                <c:pt idx="3">
                  <c:v>0.35</c:v>
                </c:pt>
                <c:pt idx="4">
                  <c:v>0.44999999999999996</c:v>
                </c:pt>
                <c:pt idx="5">
                  <c:v>0.54999999999999993</c:v>
                </c:pt>
                <c:pt idx="6">
                  <c:v>0.64999999999999991</c:v>
                </c:pt>
                <c:pt idx="7">
                  <c:v>0.74999999999999989</c:v>
                </c:pt>
                <c:pt idx="8">
                  <c:v>0.84999999999999987</c:v>
                </c:pt>
                <c:pt idx="9">
                  <c:v>0.94999999999999984</c:v>
                </c:pt>
              </c:numCache>
            </c:numRef>
          </c:xVal>
          <c:y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</c:v>
                </c:pt>
                <c:pt idx="9">
                  <c:v>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8-1C41-8E97-B90F76653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610559"/>
        <c:axId val="744935935"/>
      </c:scatterChart>
      <c:valAx>
        <c:axId val="74261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4935935"/>
        <c:crosses val="autoZero"/>
        <c:crossBetween val="midCat"/>
      </c:valAx>
      <c:valAx>
        <c:axId val="74493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261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09315-1C31-D940-94A2-171EE9D6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01141D-A460-F941-9339-E6A5051E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1BE79-2D44-8247-A3AF-773B68B5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15CDA-4A93-674F-B47B-19957F99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D346D-BAD8-874E-B882-188BBEE6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C3765-430A-A843-9BBA-176733D4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6F7E09-01A5-E14A-A486-E368D2D8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E09A63-C686-9244-957D-2423B435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EEF81-7A06-6048-9AE0-961C12D7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6B41B-C48C-914F-B7CC-C6F56150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B77540-2FFE-E240-BFF8-C47CA49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FC8099-9606-1342-9BF1-9F8675EE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2F82F-A988-824B-8554-CAB493D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34734-BFAB-5B4D-BD0E-FC2A1A7D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10EED-272C-F345-A6BA-A879501D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977A-0AD2-684B-8C24-7B064EE7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CE17B-6AD1-C744-8899-8F2618D3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B643A0-EC18-F448-805C-FF7C75B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F707F-EC24-A641-A1BE-3762335C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3B95D-2346-364C-9621-EEFE6C70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5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66E1-B409-E54A-AECA-AE1E7901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A6A14F-D443-4442-84A0-373A0EA8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E69E1-962B-194E-89C4-D260305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E7807-74A1-A34C-8C3B-D0F0844C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8D35E1-F334-A942-86AC-5F50EBA1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5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9ED3-600D-364A-8D7F-A6CF670E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C7080A-09A3-5749-83DA-BF2BC1F0D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FBC9B4-1918-FD48-90C1-B287F1E3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1369E-AF69-BA4E-8AA4-462A8EEA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7B71ED-3C38-4B4F-A2A3-F3DB8789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52266-BA80-7043-8ADE-924BCCF1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A29D-A927-8A42-895F-B3B22935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886A8-4D00-2E4E-9A89-BF630019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8EAB1E-429E-D349-8910-C4765180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DEF868-FB4F-D54E-A774-5C36B5A6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16EFFC-949A-9B4B-8188-285300592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08BA57-E192-5746-91F4-EC5FF015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A5D509-BE59-9E41-A2D6-0CF245D6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2F358A-59EC-0847-8498-66FCDBB5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C84D3-5D00-AA40-AC46-3872EB17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59B68D-C9DC-F247-8ACC-2321E4A3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A3A7D5-B41B-3942-A753-B3888995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0B1D97-A0D5-AF4F-8D54-F9A74AE9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006527-D8CA-7040-86B1-4E2A11A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9DBBFE-A20F-584F-9469-B5346B75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C6238-9D1C-274D-B02D-DDDA4E15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2C28B-771D-0244-9F0C-AFDB08C9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D2D8-94F8-D049-932B-ED029BFB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1B629-734F-DB43-AFC4-AA17FC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4BB79-1959-154E-93A5-B1FEC51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8F9EB-B016-9A44-8940-1923716A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A4C81-06D7-0743-8A9B-A79C429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A553-A347-454B-9826-002F45B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E643F-685C-874D-98E9-8B98A2FD0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0E09C-E313-F64F-8618-B9AC5345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C27C9A-B22E-D34A-B51A-BE1E87FC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4E0709-1BAC-A845-91E9-A9150BF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21080-9642-DC43-BED9-D1C4CEBE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3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302C2B-324F-514E-A8ED-93E0A74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7B4C2F-60BD-A042-B464-82AAA041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992F3-1CDD-0C4D-AA7A-204B9541E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2BA9-2F1C-7845-BD8D-E81E607C8AE6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6AB09-98BF-AD4A-A74B-4FE4613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6D96C-6533-3C47-9CB7-0D30550FF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B906-3ECE-AA49-8397-E2CBC90A6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9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Yield</a:t>
            </a:r>
            <a:r>
              <a:rPr lang="fr-FR" sz="3600" dirty="0"/>
              <a:t> estimation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59D7F3-61CD-2B4F-BEF4-E4E05CFBA65A}"/>
              </a:ext>
            </a:extLst>
          </p:cNvPr>
          <p:cNvSpPr txBox="1"/>
          <p:nvPr/>
        </p:nvSpPr>
        <p:spPr>
          <a:xfrm>
            <a:off x="8629264" y="182666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2)</a:t>
            </a:r>
            <a:r>
              <a:rPr lang="fr-FR" dirty="0"/>
              <a:t> C</a:t>
            </a:r>
            <a:r>
              <a:rPr lang="fr-FR" baseline="-25000" dirty="0"/>
              <a:t>R</a:t>
            </a:r>
            <a:r>
              <a:rPr lang="fr-FR" dirty="0"/>
              <a:t>  = 72 </a:t>
            </a:r>
            <a:r>
              <a:rPr lang="fr-FR" dirty="0" err="1"/>
              <a:t>u.a</a:t>
            </a:r>
            <a:r>
              <a:rPr lang="fr-FR" dirty="0"/>
              <a:t>.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733D7-88A4-184D-A61B-4B2E555AC266}"/>
              </a:ext>
            </a:extLst>
          </p:cNvPr>
          <p:cNvSpPr txBox="1"/>
          <p:nvPr/>
        </p:nvSpPr>
        <p:spPr>
          <a:xfrm>
            <a:off x="8629264" y="127737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F96A81-C7BC-F543-9BD3-55A644225811}"/>
              </a:ext>
            </a:extLst>
          </p:cNvPr>
          <p:cNvSpPr txBox="1"/>
          <p:nvPr/>
        </p:nvSpPr>
        <p:spPr>
          <a:xfrm>
            <a:off x="8629264" y="237799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3)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C</a:t>
            </a:r>
            <a:r>
              <a:rPr lang="fr-FR" baseline="-25000" dirty="0"/>
              <a:t>R</a:t>
            </a:r>
            <a:r>
              <a:rPr lang="fr-FR" dirty="0"/>
              <a:t>  = 63,5 </a:t>
            </a:r>
            <a:r>
              <a:rPr lang="fr-FR" dirty="0" err="1"/>
              <a:t>u.a</a:t>
            </a:r>
            <a:r>
              <a:rPr lang="fr-FR" dirty="0"/>
              <a:t>.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2911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breaks down in R and S </a:t>
            </a:r>
          </a:p>
          <a:p>
            <a:r>
              <a:rPr lang="fr-FR" dirty="0" err="1"/>
              <a:t>Isothermal</a:t>
            </a:r>
            <a:r>
              <a:rPr lang="fr-FR" dirty="0"/>
              <a:t> batch </a:t>
            </a:r>
            <a:r>
              <a:rPr lang="fr-FR" dirty="0" err="1"/>
              <a:t>reactor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assume constant </a:t>
            </a:r>
            <a:r>
              <a:rPr lang="fr-FR" dirty="0" err="1"/>
              <a:t>density</a:t>
            </a:r>
            <a:r>
              <a:rPr lang="fr-FR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1287556" y="3194005"/>
            <a:ext cx="60593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Indications  </a:t>
            </a:r>
          </a:p>
          <a:p>
            <a:r>
              <a:rPr lang="fr-FR" dirty="0"/>
              <a:t>The addition of R ou de S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reaction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So R and S are </a:t>
            </a:r>
            <a:r>
              <a:rPr lang="fr-FR" dirty="0" err="1"/>
              <a:t>products</a:t>
            </a:r>
            <a:r>
              <a:rPr lang="fr-FR" dirty="0"/>
              <a:t> et do not </a:t>
            </a:r>
            <a:r>
              <a:rPr lang="fr-FR" dirty="0" err="1"/>
              <a:t>interfere</a:t>
            </a:r>
            <a:r>
              <a:rPr lang="fr-FR" dirty="0"/>
              <a:t> in the </a:t>
            </a:r>
            <a:r>
              <a:rPr lang="fr-FR" dirty="0" err="1"/>
              <a:t>reaction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have A → </a:t>
            </a:r>
            <a:r>
              <a:rPr lang="fr-FR" dirty="0">
                <a:latin typeface="Symbol" pitchFamily="2" charset="2"/>
              </a:rPr>
              <a:t>a</a:t>
            </a:r>
            <a:r>
              <a:rPr lang="fr-FR" dirty="0"/>
              <a:t> R et A → </a:t>
            </a:r>
            <a:r>
              <a:rPr lang="fr-FR" dirty="0">
                <a:latin typeface="Symbol" pitchFamily="2" charset="2"/>
              </a:rPr>
              <a:t>b</a:t>
            </a:r>
            <a:r>
              <a:rPr lang="fr-FR" dirty="0"/>
              <a:t> S or A → </a:t>
            </a:r>
            <a:r>
              <a:rPr lang="fr-FR" dirty="0">
                <a:latin typeface="Symbol" pitchFamily="2" charset="2"/>
              </a:rPr>
              <a:t>a</a:t>
            </a:r>
            <a:r>
              <a:rPr lang="fr-FR" dirty="0"/>
              <a:t> R + </a:t>
            </a:r>
            <a:r>
              <a:rPr lang="fr-FR" dirty="0">
                <a:latin typeface="Symbol" pitchFamily="2" charset="2"/>
              </a:rPr>
              <a:t>b</a:t>
            </a:r>
            <a:r>
              <a:rPr lang="fr-FR" dirty="0"/>
              <a:t> S </a:t>
            </a:r>
          </a:p>
          <a:p>
            <a:pPr lvl="1"/>
            <a:endParaRPr lang="fr-FR" dirty="0"/>
          </a:p>
          <a:p>
            <a:pPr lvl="0"/>
            <a:r>
              <a:rPr lang="fr-FR" dirty="0">
                <a:solidFill>
                  <a:prstClr val="black"/>
                </a:solidFill>
              </a:rPr>
              <a:t>The </a:t>
            </a:r>
            <a:r>
              <a:rPr lang="fr-FR" dirty="0" err="1">
                <a:solidFill>
                  <a:prstClr val="black"/>
                </a:solidFill>
              </a:rPr>
              <a:t>sum</a:t>
            </a:r>
            <a:r>
              <a:rPr lang="fr-FR" dirty="0">
                <a:solidFill>
                  <a:prstClr val="black"/>
                </a:solidFill>
              </a:rPr>
              <a:t> of the </a:t>
            </a:r>
            <a:r>
              <a:rPr lang="fr-FR" dirty="0" err="1">
                <a:solidFill>
                  <a:prstClr val="black"/>
                </a:solidFill>
              </a:rPr>
              <a:t>number</a:t>
            </a:r>
            <a:r>
              <a:rPr lang="fr-FR" dirty="0">
                <a:solidFill>
                  <a:prstClr val="black"/>
                </a:solidFill>
              </a:rPr>
              <a:t> of moles of A, R and S </a:t>
            </a:r>
            <a:r>
              <a:rPr lang="fr-FR" dirty="0" err="1">
                <a:solidFill>
                  <a:prstClr val="black"/>
                </a:solidFill>
              </a:rPr>
              <a:t>is</a:t>
            </a:r>
            <a:r>
              <a:rPr lang="fr-FR" dirty="0">
                <a:solidFill>
                  <a:prstClr val="black"/>
                </a:solidFill>
              </a:rPr>
              <a:t> constant </a:t>
            </a:r>
          </a:p>
          <a:p>
            <a:pPr lvl="1"/>
            <a:r>
              <a:rPr lang="fr-FR" dirty="0"/>
              <a:t>So </a:t>
            </a:r>
            <a:r>
              <a:rPr lang="fr-FR" dirty="0" err="1"/>
              <a:t>n</a:t>
            </a:r>
            <a:r>
              <a:rPr lang="fr-FR" baseline="-25000" dirty="0" err="1"/>
              <a:t>Ao</a:t>
            </a:r>
            <a:r>
              <a:rPr lang="fr-FR" dirty="0"/>
              <a:t> = </a:t>
            </a:r>
            <a:r>
              <a:rPr lang="fr-FR" dirty="0" err="1"/>
              <a:t>n</a:t>
            </a:r>
            <a:r>
              <a:rPr lang="fr-FR" baseline="-25000" dirty="0" err="1"/>
              <a:t>A</a:t>
            </a:r>
            <a:r>
              <a:rPr lang="fr-FR" dirty="0"/>
              <a:t> + </a:t>
            </a:r>
            <a:r>
              <a:rPr lang="fr-FR" dirty="0" err="1"/>
              <a:t>n</a:t>
            </a:r>
            <a:r>
              <a:rPr lang="fr-FR" baseline="-25000" dirty="0" err="1"/>
              <a:t>R</a:t>
            </a:r>
            <a:r>
              <a:rPr lang="fr-FR" dirty="0"/>
              <a:t> + </a:t>
            </a:r>
            <a:r>
              <a:rPr lang="fr-FR" dirty="0" err="1"/>
              <a:t>n</a:t>
            </a:r>
            <a:r>
              <a:rPr lang="fr-FR" baseline="-25000" dirty="0" err="1"/>
              <a:t>S</a:t>
            </a:r>
            <a:r>
              <a:rPr lang="fr-FR" dirty="0"/>
              <a:t>  or C</a:t>
            </a:r>
            <a:r>
              <a:rPr lang="fr-FR" baseline="-25000" dirty="0"/>
              <a:t>Ao</a:t>
            </a:r>
            <a:r>
              <a:rPr lang="fr-FR" dirty="0"/>
              <a:t> = C</a:t>
            </a:r>
            <a:r>
              <a:rPr lang="fr-FR" baseline="-25000" dirty="0"/>
              <a:t>A</a:t>
            </a:r>
            <a:r>
              <a:rPr lang="fr-FR" dirty="0"/>
              <a:t> + C</a:t>
            </a:r>
            <a:r>
              <a:rPr lang="fr-FR" baseline="-25000" dirty="0"/>
              <a:t>R</a:t>
            </a:r>
            <a:r>
              <a:rPr lang="fr-FR" dirty="0"/>
              <a:t> + C</a:t>
            </a:r>
            <a:r>
              <a:rPr lang="fr-FR" baseline="-25000" dirty="0"/>
              <a:t>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olidFill>
                  <a:prstClr val="black"/>
                </a:solidFill>
              </a:rPr>
              <a:t>The </a:t>
            </a:r>
            <a:r>
              <a:rPr lang="fr-FR" dirty="0" err="1">
                <a:solidFill>
                  <a:prstClr val="black"/>
                </a:solidFill>
              </a:rPr>
              <a:t>only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possibility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is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then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A → R and A → S </a:t>
            </a: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r>
              <a:rPr lang="fr-FR" dirty="0"/>
              <a:t>Be </a:t>
            </a:r>
            <a:r>
              <a:rPr lang="fr-FR" dirty="0" err="1"/>
              <a:t>careful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know the </a:t>
            </a:r>
            <a:r>
              <a:rPr lang="fr-FR" dirty="0" err="1"/>
              <a:t>orders</a:t>
            </a:r>
            <a:r>
              <a:rPr lang="fr-FR" dirty="0"/>
              <a:t> of the </a:t>
            </a:r>
            <a:r>
              <a:rPr lang="fr-FR" dirty="0" err="1"/>
              <a:t>reactions</a:t>
            </a:r>
            <a:r>
              <a:rPr lang="fr-FR" dirty="0"/>
              <a:t>! 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15455E-B2F7-284F-BE50-59D8899C59BB}"/>
                  </a:ext>
                </a:extLst>
              </p:cNvPr>
              <p:cNvSpPr txBox="1"/>
              <p:nvPr/>
            </p:nvSpPr>
            <p:spPr>
              <a:xfrm>
                <a:off x="4295247" y="2403106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C</a:t>
                </a:r>
                <a:r>
                  <a:rPr lang="fr-FR" b="0" baseline="-25000" dirty="0"/>
                  <a:t>R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CSTR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?,</m:t>
                    </m:r>
                    <m:r>
                      <m:rPr>
                        <m:nor/>
                      </m:rPr>
                      <a:rPr lang="fr-FR" b="0" dirty="0" smtClean="0"/>
                      <m:t>C</m:t>
                    </m:r>
                    <m:r>
                      <m:rPr>
                        <m:nor/>
                      </m:rPr>
                      <a:rPr lang="fr-FR" b="0" baseline="-25000" dirty="0" smtClean="0"/>
                      <m:t>R</m:t>
                    </m:r>
                    <m:r>
                      <a:rPr lang="fr-FR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15455E-B2F7-284F-BE50-59D8899C5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47" y="2403106"/>
                <a:ext cx="1830950" cy="369332"/>
              </a:xfrm>
              <a:prstGeom prst="rect">
                <a:avLst/>
              </a:prstGeom>
              <a:blipFill>
                <a:blip r:embed="rId2"/>
                <a:stretch>
                  <a:fillRect l="-2069" t="-3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D949E9B8-A934-C44B-8D90-4E37777862CE}"/>
              </a:ext>
            </a:extLst>
          </p:cNvPr>
          <p:cNvSpPr txBox="1"/>
          <p:nvPr/>
        </p:nvSpPr>
        <p:spPr>
          <a:xfrm>
            <a:off x="8633747" y="2772438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3)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C</a:t>
            </a:r>
            <a:r>
              <a:rPr lang="fr-FR" baseline="-25000" dirty="0"/>
              <a:t>R</a:t>
            </a:r>
            <a:r>
              <a:rPr lang="fr-FR" dirty="0"/>
              <a:t>  = 54 </a:t>
            </a:r>
            <a:r>
              <a:rPr lang="fr-FR" dirty="0" err="1"/>
              <a:t>u.a</a:t>
            </a:r>
            <a:r>
              <a:rPr lang="fr-FR" dirty="0"/>
              <a:t>. (RPAC) </a:t>
            </a:r>
          </a:p>
          <a:p>
            <a:r>
              <a:rPr lang="fr-FR" dirty="0"/>
              <a:t>    C</a:t>
            </a:r>
            <a:r>
              <a:rPr lang="fr-FR" baseline="-25000" dirty="0"/>
              <a:t>R</a:t>
            </a:r>
            <a:r>
              <a:rPr lang="fr-FR" dirty="0"/>
              <a:t>  = 42 </a:t>
            </a:r>
            <a:r>
              <a:rPr lang="fr-FR" dirty="0" err="1"/>
              <a:t>u.a</a:t>
            </a:r>
            <a:r>
              <a:rPr lang="fr-FR" dirty="0"/>
              <a:t>. (Piston)</a:t>
            </a:r>
          </a:p>
        </p:txBody>
      </p:sp>
    </p:spTree>
    <p:extLst>
      <p:ext uri="{BB962C8B-B14F-4D97-AF65-F5344CB8AC3E}">
        <p14:creationId xmlns:p14="http://schemas.microsoft.com/office/powerpoint/2010/main" val="27328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3" grpId="0"/>
      <p:bldP spid="53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Yield</a:t>
            </a:r>
            <a:r>
              <a:rPr lang="fr-FR" sz="3600" dirty="0"/>
              <a:t> estimation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44235C-D737-3349-B56F-0351884018EC}"/>
              </a:ext>
            </a:extLst>
          </p:cNvPr>
          <p:cNvSpPr txBox="1"/>
          <p:nvPr/>
        </p:nvSpPr>
        <p:spPr>
          <a:xfrm>
            <a:off x="1287556" y="1343637"/>
            <a:ext cx="308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→ R;      A → S </a:t>
            </a:r>
          </a:p>
          <a:p>
            <a:r>
              <a:rPr lang="fr-FR" dirty="0"/>
              <a:t>Constant </a:t>
            </a:r>
            <a:r>
              <a:rPr lang="fr-FR" dirty="0" err="1"/>
              <a:t>density</a:t>
            </a:r>
            <a:r>
              <a:rPr lang="fr-FR" dirty="0"/>
              <a:t>, C</a:t>
            </a:r>
            <a:r>
              <a:rPr lang="fr-FR" baseline="-25000" dirty="0"/>
              <a:t>A</a:t>
            </a:r>
            <a:r>
              <a:rPr lang="fr-FR" dirty="0"/>
              <a:t> = C</a:t>
            </a:r>
            <a:r>
              <a:rPr lang="fr-FR" baseline="-25000" dirty="0"/>
              <a:t>Ao</a:t>
            </a:r>
            <a:r>
              <a:rPr lang="fr-FR" dirty="0"/>
              <a:t> (1-X)</a:t>
            </a:r>
            <a:endParaRPr lang="fr-FR" dirty="0">
              <a:latin typeface="Symbol" pitchFamily="2" charset="2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C845D9FD-544E-374E-B3D4-47A01463A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504837"/>
              </p:ext>
            </p:extLst>
          </p:nvPr>
        </p:nvGraphicFramePr>
        <p:xfrm>
          <a:off x="981635" y="2971800"/>
          <a:ext cx="6784788" cy="338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7C85E9A0-CFDF-F94B-9D21-8D5B3CB31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38301"/>
              </p:ext>
            </p:extLst>
          </p:nvPr>
        </p:nvGraphicFramePr>
        <p:xfrm>
          <a:off x="1117600" y="221792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8041956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5906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044131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254414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17960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589569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37093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376333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604304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901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100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Symbol" pitchFamily="2" charset="2"/>
                        </a:rPr>
                        <a:t>F’</a:t>
                      </a:r>
                      <a:r>
                        <a:rPr lang="fr-FR" baseline="-25000" dirty="0"/>
                        <a:t>R/A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44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46C1B74-48B3-CC43-83A5-13E8BD0743B3}"/>
                  </a:ext>
                </a:extLst>
              </p:cNvPr>
              <p:cNvSpPr txBox="1"/>
              <p:nvPr/>
            </p:nvSpPr>
            <p:spPr>
              <a:xfrm>
                <a:off x="8982635" y="3872753"/>
                <a:ext cx="1601913" cy="158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F’</a:t>
                </a:r>
                <a:r>
                  <a:rPr lang="fr-FR" baseline="-25000" dirty="0"/>
                  <a:t>R/A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000" dirty="0">
                    <a:latin typeface="Symbol" pitchFamily="2" charset="2"/>
                  </a:rPr>
                  <a:t>F’</a:t>
                </a:r>
                <a:r>
                  <a:rPr lang="fr-FR" sz="2000" baseline="-25000" dirty="0"/>
                  <a:t>R/A</a:t>
                </a:r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sz="2400" dirty="0" smtClean="0">
                            <a:latin typeface="Symbol" pitchFamily="2" charset="2"/>
                          </a:rPr>
                          <m:t>D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fr-FR" sz="2400" dirty="0" smtClean="0">
                            <a:latin typeface="Symbol" pitchFamily="2" charset="2"/>
                          </a:rPr>
                          <m:t>D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46C1B74-48B3-CC43-83A5-13E8BD07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35" y="3872753"/>
                <a:ext cx="1601913" cy="1586781"/>
              </a:xfrm>
              <a:prstGeom prst="rect">
                <a:avLst/>
              </a:prstGeom>
              <a:blipFill>
                <a:blip r:embed="rId3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F251360-6CCC-8C4B-9892-305AECC6C5FA}"/>
              </a:ext>
            </a:extLst>
          </p:cNvPr>
          <p:cNvSpPr txBox="1"/>
          <p:nvPr/>
        </p:nvSpPr>
        <p:spPr>
          <a:xfrm>
            <a:off x="568714" y="3482352"/>
            <a:ext cx="6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endParaRPr lang="fr-FR" dirty="0"/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63E6F9-60C0-CA48-948B-08F344E2B49D}"/>
              </a:ext>
            </a:extLst>
          </p:cNvPr>
          <p:cNvSpPr txBox="1"/>
          <p:nvPr/>
        </p:nvSpPr>
        <p:spPr>
          <a:xfrm>
            <a:off x="7194176" y="61582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241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Yield</a:t>
            </a:r>
            <a:r>
              <a:rPr lang="fr-FR" sz="3600" dirty="0"/>
              <a:t> estimation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44235C-D737-3349-B56F-0351884018EC}"/>
              </a:ext>
            </a:extLst>
          </p:cNvPr>
          <p:cNvSpPr txBox="1"/>
          <p:nvPr/>
        </p:nvSpPr>
        <p:spPr>
          <a:xfrm>
            <a:off x="1287556" y="1343637"/>
            <a:ext cx="3391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→ R;      A → S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b="1" dirty="0" err="1">
                <a:solidFill>
                  <a:srgbClr val="C00000"/>
                </a:solidFill>
              </a:rPr>
              <a:t>Continuous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stirred</a:t>
            </a:r>
            <a:r>
              <a:rPr lang="fr-FR" b="1" dirty="0">
                <a:solidFill>
                  <a:srgbClr val="C00000"/>
                </a:solidFill>
              </a:rPr>
              <a:t> tank </a:t>
            </a:r>
            <a:r>
              <a:rPr lang="fr-FR" b="1" dirty="0" err="1">
                <a:solidFill>
                  <a:srgbClr val="C00000"/>
                </a:solidFill>
              </a:rPr>
              <a:t>reactor</a:t>
            </a:r>
            <a:r>
              <a:rPr lang="fr-FR" b="1" dirty="0">
                <a:solidFill>
                  <a:srgbClr val="C00000"/>
                </a:solidFill>
              </a:rPr>
              <a:t> </a:t>
            </a:r>
          </a:p>
          <a:p>
            <a:endParaRPr lang="fr-FR" dirty="0"/>
          </a:p>
          <a:p>
            <a:r>
              <a:rPr lang="fr-FR" dirty="0"/>
              <a:t>Objective: C</a:t>
            </a:r>
            <a:r>
              <a:rPr lang="fr-FR" baseline="-25000" dirty="0"/>
              <a:t>A</a:t>
            </a:r>
            <a:r>
              <a:rPr lang="fr-FR" dirty="0"/>
              <a:t> =  10 </a:t>
            </a:r>
            <a:r>
              <a:rPr lang="fr-FR" dirty="0" err="1"/>
              <a:t>u.a</a:t>
            </a:r>
            <a:r>
              <a:rPr lang="fr-FR" dirty="0"/>
              <a:t>. soit X = 0,9</a:t>
            </a:r>
            <a:endParaRPr lang="fr-FR" dirty="0">
              <a:latin typeface="Symbol" pitchFamily="2" charset="2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C845D9FD-544E-374E-B3D4-47A01463A343}"/>
              </a:ext>
            </a:extLst>
          </p:cNvPr>
          <p:cNvGraphicFramePr/>
          <p:nvPr/>
        </p:nvGraphicFramePr>
        <p:xfrm>
          <a:off x="981635" y="2971800"/>
          <a:ext cx="6784788" cy="338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Groupe 56">
            <a:extLst>
              <a:ext uri="{FF2B5EF4-FFF2-40B4-BE49-F238E27FC236}">
                <a16:creationId xmlns:a16="http://schemas.microsoft.com/office/drawing/2014/main" id="{6C5B58F6-7CB5-A744-A4FB-39FC3EB56EBD}"/>
              </a:ext>
            </a:extLst>
          </p:cNvPr>
          <p:cNvGrpSpPr/>
          <p:nvPr/>
        </p:nvGrpSpPr>
        <p:grpSpPr>
          <a:xfrm>
            <a:off x="1398494" y="4086408"/>
            <a:ext cx="5580530" cy="1922185"/>
            <a:chOff x="1398494" y="4343400"/>
            <a:chExt cx="5580530" cy="1665193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4A56E32-EB43-1B4F-BE17-19CD3DAFE07F}"/>
                </a:ext>
              </a:extLst>
            </p:cNvPr>
            <p:cNvCxnSpPr>
              <a:cxnSpLocks/>
            </p:cNvCxnSpPr>
            <p:nvPr/>
          </p:nvCxnSpPr>
          <p:spPr>
            <a:xfrm>
              <a:off x="6979024" y="4343400"/>
              <a:ext cx="0" cy="1653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5FC841C-26BA-264F-A1E4-86E151B08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8494" y="4343400"/>
              <a:ext cx="5580530" cy="67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9E17236-11BE-2146-B494-02A07801B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8494" y="4343400"/>
              <a:ext cx="1220564" cy="123723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49370F0-2E8E-584F-8195-DB2F53278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368" y="4350175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1574177-F53D-5D46-9B73-5D17779C1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2476" y="4360208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9883225-F2E8-5448-986A-B2AE46B27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560" y="4363570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CD0DABE-4112-B64E-ADA1-9D964449C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052" y="4354606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876B83D-7D47-594A-96EF-52016D32C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720" y="4354606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7BDFA11-33CF-DC47-B99D-96CE005D9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5765" y="4359089"/>
              <a:ext cx="1588798" cy="16203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9EEA092-528B-7340-9DFE-0918A1209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257" y="4359089"/>
              <a:ext cx="1569905" cy="16248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F5779A8-2451-7143-A243-675CB1B11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2849" y="4962017"/>
              <a:ext cx="1036175" cy="10465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94F775-AF06-EC48-91A1-40C62FDB2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4933" y="5580634"/>
              <a:ext cx="414091" cy="4279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79DB6255-D5ED-A248-A11C-EF0C261B51EE}"/>
              </a:ext>
            </a:extLst>
          </p:cNvPr>
          <p:cNvSpPr txBox="1"/>
          <p:nvPr/>
        </p:nvSpPr>
        <p:spPr>
          <a:xfrm>
            <a:off x="568714" y="3482352"/>
            <a:ext cx="6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endParaRPr lang="fr-FR" dirty="0"/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90BB8B-C134-A14A-9E1E-60CDA8891C91}"/>
              </a:ext>
            </a:extLst>
          </p:cNvPr>
          <p:cNvSpPr txBox="1"/>
          <p:nvPr/>
        </p:nvSpPr>
        <p:spPr>
          <a:xfrm>
            <a:off x="7194176" y="61582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ADE45D9-B148-1B43-B27F-33E7E8243C69}"/>
              </a:ext>
            </a:extLst>
          </p:cNvPr>
          <p:cNvSpPr txBox="1"/>
          <p:nvPr/>
        </p:nvSpPr>
        <p:spPr>
          <a:xfrm>
            <a:off x="8408504" y="1133059"/>
            <a:ext cx="20815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= 0,9 </a:t>
            </a:r>
          </a:p>
          <a:p>
            <a:endParaRPr lang="fr-FR" dirty="0"/>
          </a:p>
          <a:p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r>
              <a:rPr lang="fr-FR" dirty="0"/>
              <a:t> = 0,8 </a:t>
            </a:r>
          </a:p>
          <a:p>
            <a:endParaRPr lang="fr-FR" dirty="0"/>
          </a:p>
          <a:p>
            <a:r>
              <a:rPr lang="fr-FR" dirty="0"/>
              <a:t>Y</a:t>
            </a:r>
            <a:r>
              <a:rPr lang="fr-FR" baseline="-25000" dirty="0"/>
              <a:t>R/A</a:t>
            </a:r>
            <a:r>
              <a:rPr lang="fr-FR" dirty="0"/>
              <a:t> = X </a:t>
            </a:r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r>
              <a:rPr lang="fr-FR" dirty="0"/>
              <a:t> = 0,72 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baseline="-25000" dirty="0"/>
              <a:t>R</a:t>
            </a:r>
            <a:r>
              <a:rPr lang="fr-FR" dirty="0"/>
              <a:t> = 72 </a:t>
            </a:r>
            <a:r>
              <a:rPr lang="fr-FR" dirty="0" err="1"/>
              <a:t>u.a</a:t>
            </a:r>
            <a:r>
              <a:rPr lang="fr-FR" dirty="0"/>
              <a:t>.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7FE882F-984A-E743-AC9D-E0130788B35A}"/>
              </a:ext>
            </a:extLst>
          </p:cNvPr>
          <p:cNvSpPr txBox="1"/>
          <p:nvPr/>
        </p:nvSpPr>
        <p:spPr>
          <a:xfrm>
            <a:off x="8401878" y="4366591"/>
            <a:ext cx="2797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= 70, C</a:t>
            </a:r>
            <a:r>
              <a:rPr lang="fr-FR" baseline="-25000" dirty="0"/>
              <a:t>A</a:t>
            </a:r>
            <a:r>
              <a:rPr lang="fr-FR" dirty="0"/>
              <a:t> = 10,  X = 0,857 </a:t>
            </a:r>
          </a:p>
          <a:p>
            <a:endParaRPr lang="fr-FR" dirty="0"/>
          </a:p>
          <a:p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r>
              <a:rPr lang="fr-FR" dirty="0"/>
              <a:t> = 0,9 </a:t>
            </a:r>
          </a:p>
          <a:p>
            <a:endParaRPr lang="fr-FR" dirty="0"/>
          </a:p>
          <a:p>
            <a:r>
              <a:rPr lang="fr-FR" dirty="0"/>
              <a:t>Y</a:t>
            </a:r>
            <a:r>
              <a:rPr lang="fr-FR" baseline="-25000" dirty="0"/>
              <a:t>R/A</a:t>
            </a:r>
            <a:r>
              <a:rPr lang="fr-FR" dirty="0"/>
              <a:t> = X </a:t>
            </a:r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r>
              <a:rPr lang="fr-FR" dirty="0"/>
              <a:t> = 0,771 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baseline="-25000" dirty="0"/>
              <a:t>R</a:t>
            </a:r>
            <a:r>
              <a:rPr lang="fr-FR" dirty="0"/>
              <a:t> = 54 </a:t>
            </a:r>
            <a:r>
              <a:rPr lang="fr-FR" dirty="0" err="1"/>
              <a:t>u.a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02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Yield</a:t>
            </a:r>
            <a:r>
              <a:rPr lang="fr-FR" sz="3600" dirty="0"/>
              <a:t> estimation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44235C-D737-3349-B56F-0351884018EC}"/>
              </a:ext>
            </a:extLst>
          </p:cNvPr>
          <p:cNvSpPr txBox="1"/>
          <p:nvPr/>
        </p:nvSpPr>
        <p:spPr>
          <a:xfrm>
            <a:off x="1287556" y="1343637"/>
            <a:ext cx="174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→ R;      A → S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Plug flow</a:t>
            </a:r>
            <a:endParaRPr lang="fr-FR" b="1" dirty="0">
              <a:solidFill>
                <a:srgbClr val="C00000"/>
              </a:solidFill>
            </a:endParaRPr>
          </a:p>
          <a:p>
            <a:endParaRPr lang="fr-FR" dirty="0"/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C845D9FD-544E-374E-B3D4-47A01463A343}"/>
              </a:ext>
            </a:extLst>
          </p:cNvPr>
          <p:cNvGraphicFramePr/>
          <p:nvPr/>
        </p:nvGraphicFramePr>
        <p:xfrm>
          <a:off x="981635" y="2971800"/>
          <a:ext cx="6784788" cy="338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4A56E32-EB43-1B4F-BE17-19CD3DAFE07F}"/>
              </a:ext>
            </a:extLst>
          </p:cNvPr>
          <p:cNvCxnSpPr>
            <a:cxnSpLocks/>
          </p:cNvCxnSpPr>
          <p:nvPr/>
        </p:nvCxnSpPr>
        <p:spPr>
          <a:xfrm>
            <a:off x="6969016" y="4086408"/>
            <a:ext cx="10008" cy="19109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9E17236-11BE-2146-B494-02A07801B021}"/>
              </a:ext>
            </a:extLst>
          </p:cNvPr>
          <p:cNvCxnSpPr>
            <a:cxnSpLocks/>
          </p:cNvCxnSpPr>
          <p:nvPr/>
        </p:nvCxnSpPr>
        <p:spPr>
          <a:xfrm flipH="1">
            <a:off x="1397152" y="3805517"/>
            <a:ext cx="2828479" cy="217674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9370F0-2E8E-584F-8195-DB2F53278636}"/>
              </a:ext>
            </a:extLst>
          </p:cNvPr>
          <p:cNvCxnSpPr>
            <a:cxnSpLocks/>
          </p:cNvCxnSpPr>
          <p:nvPr/>
        </p:nvCxnSpPr>
        <p:spPr>
          <a:xfrm flipH="1">
            <a:off x="4185719" y="3601358"/>
            <a:ext cx="622015" cy="23247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1574177-F53D-5D46-9B73-5D17779C1551}"/>
              </a:ext>
            </a:extLst>
          </p:cNvPr>
          <p:cNvCxnSpPr>
            <a:cxnSpLocks/>
          </p:cNvCxnSpPr>
          <p:nvPr/>
        </p:nvCxnSpPr>
        <p:spPr>
          <a:xfrm flipH="1">
            <a:off x="2282476" y="3715182"/>
            <a:ext cx="2284977" cy="22653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9883225-F2E8-5448-986A-B2AE46B27606}"/>
              </a:ext>
            </a:extLst>
          </p:cNvPr>
          <p:cNvCxnSpPr>
            <a:cxnSpLocks/>
          </p:cNvCxnSpPr>
          <p:nvPr/>
        </p:nvCxnSpPr>
        <p:spPr>
          <a:xfrm flipH="1">
            <a:off x="2904560" y="3589592"/>
            <a:ext cx="2385103" cy="239434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CD0DABE-4112-B64E-ADA1-9D964449C7D1}"/>
              </a:ext>
            </a:extLst>
          </p:cNvPr>
          <p:cNvCxnSpPr>
            <a:cxnSpLocks/>
          </p:cNvCxnSpPr>
          <p:nvPr/>
        </p:nvCxnSpPr>
        <p:spPr>
          <a:xfrm flipH="1">
            <a:off x="3541052" y="3596875"/>
            <a:ext cx="2315837" cy="23781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876B83D-7D47-594A-96EF-52016D32CFD6}"/>
              </a:ext>
            </a:extLst>
          </p:cNvPr>
          <p:cNvCxnSpPr>
            <a:cxnSpLocks/>
          </p:cNvCxnSpPr>
          <p:nvPr/>
        </p:nvCxnSpPr>
        <p:spPr>
          <a:xfrm flipH="1">
            <a:off x="4132720" y="3734930"/>
            <a:ext cx="2217280" cy="224004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7BDFA11-33CF-DC47-B99D-96CE005D9DD6}"/>
              </a:ext>
            </a:extLst>
          </p:cNvPr>
          <p:cNvCxnSpPr>
            <a:cxnSpLocks/>
          </p:cNvCxnSpPr>
          <p:nvPr/>
        </p:nvCxnSpPr>
        <p:spPr>
          <a:xfrm flipH="1">
            <a:off x="4755765" y="3921943"/>
            <a:ext cx="1991921" cy="205751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9EEA092-528B-7340-9DFE-0918A1209495}"/>
              </a:ext>
            </a:extLst>
          </p:cNvPr>
          <p:cNvCxnSpPr>
            <a:cxnSpLocks/>
          </p:cNvCxnSpPr>
          <p:nvPr/>
        </p:nvCxnSpPr>
        <p:spPr>
          <a:xfrm flipH="1">
            <a:off x="5392256" y="4363572"/>
            <a:ext cx="1588799" cy="162037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F5779A8-2451-7143-A243-675CB1B1176D}"/>
              </a:ext>
            </a:extLst>
          </p:cNvPr>
          <p:cNvCxnSpPr>
            <a:cxnSpLocks/>
          </p:cNvCxnSpPr>
          <p:nvPr/>
        </p:nvCxnSpPr>
        <p:spPr>
          <a:xfrm flipH="1">
            <a:off x="5942849" y="4975289"/>
            <a:ext cx="1036175" cy="103330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494F775-AF06-EC48-91A1-40C62FDB2ACB}"/>
              </a:ext>
            </a:extLst>
          </p:cNvPr>
          <p:cNvCxnSpPr>
            <a:cxnSpLocks/>
          </p:cNvCxnSpPr>
          <p:nvPr/>
        </p:nvCxnSpPr>
        <p:spPr>
          <a:xfrm flipH="1">
            <a:off x="6564933" y="5600700"/>
            <a:ext cx="404083" cy="40789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9DB6255-D5ED-A248-A11C-EF0C261B51EE}"/>
              </a:ext>
            </a:extLst>
          </p:cNvPr>
          <p:cNvSpPr txBox="1"/>
          <p:nvPr/>
        </p:nvSpPr>
        <p:spPr>
          <a:xfrm>
            <a:off x="568714" y="3482352"/>
            <a:ext cx="6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itchFamily="2" charset="2"/>
              </a:rPr>
              <a:t>F’</a:t>
            </a:r>
            <a:r>
              <a:rPr lang="fr-FR" baseline="-25000" dirty="0"/>
              <a:t>R/A</a:t>
            </a:r>
            <a:endParaRPr lang="fr-FR" dirty="0"/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90BB8B-C134-A14A-9E1E-60CDA8891C91}"/>
              </a:ext>
            </a:extLst>
          </p:cNvPr>
          <p:cNvSpPr txBox="1"/>
          <p:nvPr/>
        </p:nvSpPr>
        <p:spPr>
          <a:xfrm>
            <a:off x="7194176" y="61582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ADE45D9-B148-1B43-B27F-33E7E8243C69}"/>
                  </a:ext>
                </a:extLst>
              </p:cNvPr>
              <p:cNvSpPr txBox="1"/>
              <p:nvPr/>
            </p:nvSpPr>
            <p:spPr>
              <a:xfrm>
                <a:off x="8408504" y="1133059"/>
                <a:ext cx="3439531" cy="2130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 = 0,9 </a:t>
                </a:r>
              </a:p>
              <a:p>
                <a:endParaRPr lang="fr-FR" dirty="0"/>
              </a:p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  <m:e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R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/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 smtClean="0"/>
                          <m:t>X</m:t>
                        </m:r>
                      </m:e>
                    </m:nary>
                  </m:oMath>
                </a14:m>
                <a:r>
                  <a:rPr lang="fr-FR" dirty="0"/>
                  <a:t>  </a:t>
                </a:r>
              </a:p>
              <a:p>
                <a:endParaRPr lang="fr-FR" dirty="0"/>
              </a:p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= 0,635 (</a:t>
                </a:r>
                <a:r>
                  <a:rPr lang="fr-FR" dirty="0" err="1"/>
                  <a:t>Trapezoidal</a:t>
                </a:r>
                <a:r>
                  <a:rPr lang="fr-FR" dirty="0"/>
                  <a:t> </a:t>
                </a:r>
                <a:r>
                  <a:rPr lang="fr-FR" dirty="0" err="1"/>
                  <a:t>method</a:t>
                </a:r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 C</a:t>
                </a:r>
                <a:r>
                  <a:rPr lang="fr-FR" baseline="-25000" dirty="0"/>
                  <a:t>R</a:t>
                </a:r>
                <a:r>
                  <a:rPr lang="fr-FR" dirty="0"/>
                  <a:t> = 63,5 </a:t>
                </a:r>
                <a:r>
                  <a:rPr lang="fr-FR" dirty="0" err="1"/>
                  <a:t>u.a</a:t>
                </a:r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ADE45D9-B148-1B43-B27F-33E7E824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04" y="1133059"/>
                <a:ext cx="3439531" cy="2130648"/>
              </a:xfrm>
              <a:prstGeom prst="rect">
                <a:avLst/>
              </a:prstGeom>
              <a:blipFill>
                <a:blip r:embed="rId3"/>
                <a:stretch>
                  <a:fillRect l="-1103" t="-1183" b="-3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FE882F-984A-E743-AC9D-E0130788B35A}"/>
                  </a:ext>
                </a:extLst>
              </p:cNvPr>
              <p:cNvSpPr txBox="1"/>
              <p:nvPr/>
            </p:nvSpPr>
            <p:spPr>
              <a:xfrm>
                <a:off x="8401878" y="4366591"/>
                <a:ext cx="2797561" cy="2130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/>
                  <a:t> = 70, C</a:t>
                </a:r>
                <a:r>
                  <a:rPr lang="fr-FR" baseline="-25000" dirty="0"/>
                  <a:t>A</a:t>
                </a:r>
                <a:r>
                  <a:rPr lang="fr-FR" dirty="0"/>
                  <a:t> = 10,  X = 0,857 </a:t>
                </a:r>
              </a:p>
              <a:p>
                <a:endParaRPr lang="fr-FR" dirty="0"/>
              </a:p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  <m:e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R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/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 smtClean="0"/>
                          <m:t>X</m:t>
                        </m:r>
                      </m:e>
                    </m:nary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= 0,60 </a:t>
                </a:r>
              </a:p>
              <a:p>
                <a:endParaRPr lang="fr-FR" dirty="0"/>
              </a:p>
              <a:p>
                <a:r>
                  <a:rPr lang="fr-FR" dirty="0"/>
                  <a:t>C</a:t>
                </a:r>
                <a:r>
                  <a:rPr lang="fr-FR" baseline="-25000" dirty="0"/>
                  <a:t>R</a:t>
                </a:r>
                <a:r>
                  <a:rPr lang="fr-FR" dirty="0"/>
                  <a:t> = 42 </a:t>
                </a:r>
                <a:r>
                  <a:rPr lang="fr-FR" dirty="0" err="1"/>
                  <a:t>u.a</a:t>
                </a:r>
                <a:r>
                  <a:rPr lang="fr-FR" dirty="0"/>
                  <a:t>. </a:t>
                </a: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FE882F-984A-E743-AC9D-E0130788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878" y="4366591"/>
                <a:ext cx="2797561" cy="2130648"/>
              </a:xfrm>
              <a:prstGeom prst="rect">
                <a:avLst/>
              </a:prstGeom>
              <a:blipFill>
                <a:blip r:embed="rId4"/>
                <a:stretch>
                  <a:fillRect l="-1810" t="-1183" r="-452" b="-29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71E2DF-2F0C-DB4A-8B5F-5AFE62B06304}"/>
              </a:ext>
            </a:extLst>
          </p:cNvPr>
          <p:cNvCxnSpPr>
            <a:cxnSpLocks/>
          </p:cNvCxnSpPr>
          <p:nvPr/>
        </p:nvCxnSpPr>
        <p:spPr>
          <a:xfrm flipH="1">
            <a:off x="4807735" y="3598589"/>
            <a:ext cx="12374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EE01803-94D0-7947-A731-3AA85D1742E1}"/>
              </a:ext>
            </a:extLst>
          </p:cNvPr>
          <p:cNvCxnSpPr>
            <a:cxnSpLocks/>
          </p:cNvCxnSpPr>
          <p:nvPr/>
        </p:nvCxnSpPr>
        <p:spPr>
          <a:xfrm flipH="1" flipV="1">
            <a:off x="6045201" y="3601825"/>
            <a:ext cx="609599" cy="24205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F9AD1FF-61D5-524E-BB84-53B14371FB02}"/>
              </a:ext>
            </a:extLst>
          </p:cNvPr>
          <p:cNvCxnSpPr>
            <a:cxnSpLocks/>
          </p:cNvCxnSpPr>
          <p:nvPr/>
        </p:nvCxnSpPr>
        <p:spPr>
          <a:xfrm flipH="1" flipV="1">
            <a:off x="6654584" y="3843884"/>
            <a:ext cx="314432" cy="2381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FAB5BCD-66A1-EC43-B7B4-E1BFB27181C6}"/>
              </a:ext>
            </a:extLst>
          </p:cNvPr>
          <p:cNvCxnSpPr>
            <a:cxnSpLocks/>
          </p:cNvCxnSpPr>
          <p:nvPr/>
        </p:nvCxnSpPr>
        <p:spPr>
          <a:xfrm flipH="1">
            <a:off x="1690956" y="4962180"/>
            <a:ext cx="1036175" cy="103330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377</Words>
  <Application>Microsoft Macintosh PowerPoint</Application>
  <PresentationFormat>Grand écran</PresentationFormat>
  <Paragraphs>92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Courant</vt:lpstr>
      <vt:lpstr>Calibri Light</vt:lpstr>
      <vt:lpstr>Cambria Math</vt:lpstr>
      <vt:lpstr>Symbol</vt:lpstr>
      <vt:lpstr>Thème Office</vt:lpstr>
      <vt:lpstr>Yield estimation</vt:lpstr>
      <vt:lpstr>Yield estimation</vt:lpstr>
      <vt:lpstr>Yield estimation</vt:lpstr>
      <vt:lpstr>Yield estimation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du rendement </dc:title>
  <dc:creator>Microsoft Office User</dc:creator>
  <cp:lastModifiedBy>Microsoft Office User</cp:lastModifiedBy>
  <cp:revision>29</cp:revision>
  <dcterms:created xsi:type="dcterms:W3CDTF">2020-03-24T07:38:32Z</dcterms:created>
  <dcterms:modified xsi:type="dcterms:W3CDTF">2022-11-14T11:03:24Z</dcterms:modified>
</cp:coreProperties>
</file>