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2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0"/>
    <p:restoredTop sz="94665"/>
  </p:normalViewPr>
  <p:slideViewPr>
    <p:cSldViewPr snapToGrid="0" snapToObjects="1">
      <p:cViewPr>
        <p:scale>
          <a:sx n="100" d="100"/>
          <a:sy n="100" d="100"/>
        </p:scale>
        <p:origin x="-612" y="-4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D5AFEE-D07B-7D4C-8C12-46AC3D21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4F98D6-17CD-6644-A7C8-1BB1EB21C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CDBF81-BCDF-784B-ADDD-788EB88F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858B9-20A0-3343-BC7D-ED8DD485C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9AFD7A-EF55-EC41-8B7E-9D5DC6AB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239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7C4599-FD1D-7A4F-9726-C2FF03CB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63ABFB-F055-8048-9BC1-F438D1C8B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BD9C37-24F3-F24C-8743-09BE74231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C9DCE3-161D-9247-80D0-07C15A5F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733430-33F1-3F48-A1B4-7641E71E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76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82D0A39-D6A7-D24B-BF00-78608144C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55D89A-7DAD-024E-BE96-8CC44A4BD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5825FE-F413-5F42-B32D-8F516653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565233-4D4D-A549-A535-D4FCE74B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20C3D-3750-6C47-81B7-2968764C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0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B1439F-5D0E-F441-BA80-D2A05C25D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FADB1-8CCD-FA48-9819-C27270062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E7D1A0-99CA-0B4C-8309-728BB36A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6BE395-9BEB-404B-AD2B-F3C92F83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518B45-BCFC-2F43-9AF6-F7AF6DDC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7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81BFA3-D3A8-1640-A03A-F0BDB4E45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5F583-6AE3-814B-ACE0-E2F751A8E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9C6469-AA74-AC42-BE91-FEAAB64A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40F98-6273-0C48-A031-A8778893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8BB7CE-C7CE-C04E-BBB9-5C9031E2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318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C43F0-D9DA-F949-A098-03C3A312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15E35-85B4-E14F-BC18-B03FEC16A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29E9E7-B41E-CB4E-8870-02677D060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784099-4DD2-774C-AF62-1BA13BB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10C89F-185F-5C42-8EC4-F456AA94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095B6D-D57D-244E-84AD-805D3F8C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09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40B60-9055-2F4A-BF91-C3C884FC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94EEF6-A846-6348-8299-765CA6113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FE93CE-A3F8-A446-87B9-C505C23F2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1B7F7B-F6CD-FC42-8C53-26489FEB2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316E1CD-AAEA-E04F-8551-F2E9D0956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F6C49A-549B-6340-8CA4-C88AF72A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4AA66E-B968-9C4F-94A6-78C2C95D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FA2410-2AC3-9F49-9F96-D308C8E9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344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EE5CA-14F9-3747-8677-4EA9CFDB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E8B9B7-FDEC-5C49-BCD2-5C9ADD39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543058-61CC-D84E-A30C-5D001BB7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053CA0-EF59-F248-B298-7D2D9F83C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81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864BD98-137C-1542-BEEE-A3638DA7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5D1DA7-C31B-B644-83F2-DBD070FF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98F5A9-5CB5-944C-920F-E9C8F8B0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90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17D08-FD1C-5548-93D8-D362BD9F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347A57-1F34-7B41-94B3-032A001E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B2319F-3F09-FB41-BC50-6C6EAD15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34FB5C-B0C6-D54F-B7D4-0B3DE284C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E07E6C-234A-1949-9B66-02B85DD6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F41968-7A36-C448-AB73-FA0053D2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7139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FA361-502F-0245-AC5F-8408E7BB5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9A26C-5E1D-5C4C-9F14-810A451C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11EE88-5DB6-E24B-8B25-CEFD0DE02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779099-AE3C-764E-BEEB-2A198F6A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6F7556-F3D8-7E40-B63A-80B0F822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8596165-1B2B-FF48-AAA8-B56FC3764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75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223F5D-F897-0148-B19C-434B3C13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416BD8-E4CA-8D40-A89A-52180AB3B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AF142C-5DC6-CC47-A6E5-A4A0734A8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105DD-DC5B-4B48-92C1-96385D0E8F98}" type="datetimeFigureOut">
              <a:rPr lang="fr-FR" smtClean="0"/>
              <a:t>08/04/2024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0DCBA-FA6D-BA4A-B853-219CD266F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F6874-DCAB-CC42-9186-1C95AABCE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A3A3E-458F-A24C-B98A-34AAD9877C30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1">
            <a:extLst>
              <a:ext uri="{FF2B5EF4-FFF2-40B4-BE49-F238E27FC236}">
                <a16:creationId xmlns:a16="http://schemas.microsoft.com/office/drawing/2014/main" id="{DEC19935-6039-A149-B41A-7F15C72B986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464300"/>
            <a:ext cx="9080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0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E20FFA-5DCE-204B-866D-91F857E91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 err="1"/>
              <a:t>Chlorination</a:t>
            </a:r>
            <a:r>
              <a:rPr lang="fr-FR" sz="3600" dirty="0"/>
              <a:t> </a:t>
            </a:r>
            <a:r>
              <a:rPr lang="fr-FR" sz="3600" dirty="0" err="1"/>
              <a:t>reactions</a:t>
            </a:r>
            <a:r>
              <a:rPr lang="fr-FR" sz="3600" dirty="0"/>
              <a:t> 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359D7F3-61CD-2B4F-BEF4-E4E05CFBA65A}"/>
                  </a:ext>
                </a:extLst>
              </p:cNvPr>
              <p:cNvSpPr txBox="1"/>
              <p:nvPr/>
            </p:nvSpPr>
            <p:spPr>
              <a:xfrm>
                <a:off x="8629264" y="1826663"/>
                <a:ext cx="1961627" cy="571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/>
                  <a:t>1)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fr-FR" dirty="0"/>
                  <a:t>= 0,072</a:t>
                </a: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4359D7F3-61CD-2B4F-BEF4-E4E05CFBA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264" y="1826663"/>
                <a:ext cx="1961627" cy="571823"/>
              </a:xfrm>
              <a:prstGeom prst="rect">
                <a:avLst/>
              </a:prstGeom>
              <a:blipFill>
                <a:blip r:embed="rId2"/>
                <a:stretch>
                  <a:fillRect l="-641" r="-12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ZoneTexte 51">
            <a:extLst>
              <a:ext uri="{FF2B5EF4-FFF2-40B4-BE49-F238E27FC236}">
                <a16:creationId xmlns:a16="http://schemas.microsoft.com/office/drawing/2014/main" id="{8B5733D7-88A4-184D-A61B-4B2E555AC266}"/>
              </a:ext>
            </a:extLst>
          </p:cNvPr>
          <p:cNvSpPr txBox="1"/>
          <p:nvPr/>
        </p:nvSpPr>
        <p:spPr>
          <a:xfrm>
            <a:off x="8629264" y="1277376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Solutions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9F96A81-C7BC-F543-9BD3-55A644225811}"/>
                  </a:ext>
                </a:extLst>
              </p:cNvPr>
              <p:cNvSpPr txBox="1"/>
              <p:nvPr/>
            </p:nvSpPr>
            <p:spPr>
              <a:xfrm>
                <a:off x="8629264" y="2377992"/>
                <a:ext cx="1530484" cy="53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prstClr val="black"/>
                    </a:solidFill>
                  </a:rPr>
                  <a:t>2)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r-FR" dirty="0"/>
                  <a:t> = 0,80 </a:t>
                </a:r>
                <a:r>
                  <a:rPr lang="fr-FR" baseline="30000" dirty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59F96A81-C7BC-F543-9BD3-55A644225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264" y="2377992"/>
                <a:ext cx="1530484" cy="532838"/>
              </a:xfrm>
              <a:prstGeom prst="rect">
                <a:avLst/>
              </a:prstGeom>
              <a:blipFill>
                <a:blip r:embed="rId3"/>
                <a:stretch>
                  <a:fillRect l="-8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/>
              <p:nvPr/>
            </p:nvSpPr>
            <p:spPr>
              <a:xfrm>
                <a:off x="1287556" y="1519795"/>
                <a:ext cx="2819554" cy="103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</m:t>
                    </m:r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AB2A652-5FF5-E24D-B942-8CC600EF1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556" y="1519795"/>
                <a:ext cx="2819554" cy="1031501"/>
              </a:xfrm>
              <a:prstGeom prst="rect">
                <a:avLst/>
              </a:prstGeom>
              <a:blipFill>
                <a:blip r:embed="rId4"/>
                <a:stretch>
                  <a:fillRect l="-13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0BB0157F-4652-E045-87FB-782D14962DC2}"/>
              </a:ext>
            </a:extLst>
          </p:cNvPr>
          <p:cNvSpPr txBox="1"/>
          <p:nvPr/>
        </p:nvSpPr>
        <p:spPr>
          <a:xfrm>
            <a:off x="1287556" y="3605104"/>
            <a:ext cx="40559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</a:t>
            </a:r>
            <a:r>
              <a:rPr lang="fr-FR" dirty="0" err="1"/>
              <a:t>order</a:t>
            </a:r>
            <a:r>
              <a:rPr lang="fr-FR" dirty="0"/>
              <a:t> </a:t>
            </a:r>
            <a:r>
              <a:rPr lang="fr-FR" dirty="0" err="1"/>
              <a:t>reactions</a:t>
            </a:r>
            <a:r>
              <a:rPr lang="fr-FR" dirty="0"/>
              <a:t>      </a:t>
            </a:r>
          </a:p>
          <a:p>
            <a:r>
              <a:rPr lang="fr-FR" dirty="0"/>
              <a:t>k</a:t>
            </a:r>
            <a:r>
              <a:rPr lang="fr-FR" baseline="-25000" dirty="0"/>
              <a:t>1</a:t>
            </a:r>
            <a:r>
              <a:rPr lang="fr-FR" dirty="0"/>
              <a:t> = 3;   k</a:t>
            </a:r>
            <a:r>
              <a:rPr lang="fr-FR" baseline="-25000" dirty="0"/>
              <a:t>2</a:t>
            </a:r>
            <a:r>
              <a:rPr lang="fr-FR" dirty="0"/>
              <a:t> = 1;   k</a:t>
            </a:r>
            <a:r>
              <a:rPr lang="fr-FR" baseline="-25000" dirty="0"/>
              <a:t>3</a:t>
            </a:r>
            <a:r>
              <a:rPr lang="fr-FR" dirty="0"/>
              <a:t> = 1;   k</a:t>
            </a:r>
            <a:r>
              <a:rPr lang="fr-FR" baseline="-25000" dirty="0"/>
              <a:t>4</a:t>
            </a:r>
            <a:r>
              <a:rPr lang="fr-FR" dirty="0"/>
              <a:t> = 20;   k</a:t>
            </a:r>
            <a:r>
              <a:rPr lang="fr-FR" baseline="-25000" dirty="0"/>
              <a:t>5</a:t>
            </a:r>
            <a:r>
              <a:rPr lang="fr-FR" dirty="0"/>
              <a:t> = 8     </a:t>
            </a:r>
          </a:p>
          <a:p>
            <a:r>
              <a:rPr lang="fr-FR" dirty="0"/>
              <a:t>C</a:t>
            </a:r>
            <a:r>
              <a:rPr lang="fr-FR" baseline="-25000" dirty="0"/>
              <a:t>Ao</a:t>
            </a:r>
            <a:r>
              <a:rPr lang="fr-FR" dirty="0"/>
              <a:t> = 2C</a:t>
            </a:r>
            <a:r>
              <a:rPr lang="fr-FR" baseline="-25000" dirty="0"/>
              <a:t>Bo</a:t>
            </a:r>
            <a:r>
              <a:rPr lang="fr-FR" dirty="0"/>
              <a:t> ; </a:t>
            </a:r>
            <a:r>
              <a:rPr lang="fr-FR" dirty="0" err="1"/>
              <a:t>excess</a:t>
            </a:r>
            <a:r>
              <a:rPr lang="fr-FR" dirty="0"/>
              <a:t> of </a:t>
            </a:r>
            <a:r>
              <a:rPr lang="fr-FR" dirty="0" err="1"/>
              <a:t>chlorine</a:t>
            </a:r>
            <a:endParaRPr lang="fr-FR" dirty="0"/>
          </a:p>
          <a:p>
            <a:r>
              <a:rPr lang="fr-FR" dirty="0"/>
              <a:t>CSTR </a:t>
            </a:r>
          </a:p>
          <a:p>
            <a:r>
              <a:rPr lang="fr-FR" dirty="0"/>
              <a:t>Constant </a:t>
            </a:r>
            <a:r>
              <a:rPr lang="fr-FR" dirty="0" err="1"/>
              <a:t>density</a:t>
            </a:r>
            <a:r>
              <a:rPr lang="fr-FR" dirty="0"/>
              <a:t> </a:t>
            </a:r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15455E-B2F7-284F-BE50-59D8899C59BB}"/>
                  </a:ext>
                </a:extLst>
              </p:cNvPr>
              <p:cNvSpPr txBox="1"/>
              <p:nvPr/>
            </p:nvSpPr>
            <p:spPr>
              <a:xfrm>
                <a:off x="4210081" y="5076039"/>
                <a:ext cx="5082930" cy="5718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?,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fr-FR" dirty="0"/>
                  <a:t> ?,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i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i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Ao</m:t>
                                </m:r>
                              </m:sub>
                            </m:s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?,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fr-FR" dirty="0"/>
                  <a:t> ?, 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415455E-B2F7-284F-BE50-59D8899C5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0081" y="5076039"/>
                <a:ext cx="5082930" cy="5718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EADDEF5-4B97-BF49-B43E-3C100409095A}"/>
              </a:ext>
            </a:extLst>
          </p:cNvPr>
          <p:cNvCxnSpPr/>
          <p:nvPr/>
        </p:nvCxnSpPr>
        <p:spPr>
          <a:xfrm>
            <a:off x="1645920" y="1946366"/>
            <a:ext cx="770709" cy="4316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4941D81-2053-5D4F-8FA8-A8A4C915779B}"/>
              </a:ext>
            </a:extLst>
          </p:cNvPr>
          <p:cNvSpPr txBox="1"/>
          <p:nvPr/>
        </p:nvSpPr>
        <p:spPr>
          <a:xfrm>
            <a:off x="2063932" y="1914417"/>
            <a:ext cx="3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60E534-13B3-7347-B98F-4C903F412E55}"/>
              </a:ext>
            </a:extLst>
          </p:cNvPr>
          <p:cNvSpPr txBox="1"/>
          <p:nvPr/>
        </p:nvSpPr>
        <p:spPr>
          <a:xfrm>
            <a:off x="1854926" y="266381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C1D0277-AB9E-5D46-91B3-DA585F28D64B}"/>
              </a:ext>
            </a:extLst>
          </p:cNvPr>
          <p:cNvSpPr txBox="1"/>
          <p:nvPr/>
        </p:nvSpPr>
        <p:spPr>
          <a:xfrm>
            <a:off x="1287556" y="25868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CD49FFA8-326F-0E4F-8BD5-3AC453C5773F}"/>
              </a:ext>
            </a:extLst>
          </p:cNvPr>
          <p:cNvCxnSpPr>
            <a:cxnSpLocks/>
          </p:cNvCxnSpPr>
          <p:nvPr/>
        </p:nvCxnSpPr>
        <p:spPr>
          <a:xfrm flipV="1">
            <a:off x="1645920" y="2490512"/>
            <a:ext cx="770709" cy="2125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F0CD22C-DA2F-8A4A-AFBE-7B92BEDC01BB}"/>
              </a:ext>
            </a:extLst>
          </p:cNvPr>
          <p:cNvCxnSpPr>
            <a:cxnSpLocks/>
          </p:cNvCxnSpPr>
          <p:nvPr/>
        </p:nvCxnSpPr>
        <p:spPr>
          <a:xfrm flipV="1">
            <a:off x="2834641" y="1990831"/>
            <a:ext cx="783770" cy="3161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C6B58A97-3C60-1D4A-9A80-FFFBC1723F4B}"/>
              </a:ext>
            </a:extLst>
          </p:cNvPr>
          <p:cNvSpPr txBox="1"/>
          <p:nvPr/>
        </p:nvSpPr>
        <p:spPr>
          <a:xfrm>
            <a:off x="3143797" y="218919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73FA270-E911-874E-B07F-05DA2231586D}"/>
                  </a:ext>
                </a:extLst>
              </p:cNvPr>
              <p:cNvSpPr txBox="1"/>
              <p:nvPr/>
            </p:nvSpPr>
            <p:spPr>
              <a:xfrm>
                <a:off x="8637971" y="2935342"/>
                <a:ext cx="1698350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>
                    <a:solidFill>
                      <a:prstClr val="black"/>
                    </a:solidFill>
                  </a:rPr>
                  <a:t>3)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latin typeface="Cambria Math" panose="02040503050406030204" pitchFamily="18" charset="0"/>
                                      </a:rPr>
                                      <m:t>Ao</m:t>
                                    </m:r>
                                  </m:sub>
                                </m:sSub>
                                <m:r>
                                  <a:rPr lang="fr-FR" sz="14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fr-FR" sz="140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fr-FR" sz="140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fr-FR" dirty="0"/>
                  <a:t>= ---</a:t>
                </a:r>
                <a:r>
                  <a:rPr lang="fr-FR" baseline="30000" dirty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73FA270-E911-874E-B07F-05DA2231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971" y="2935342"/>
                <a:ext cx="1698350" cy="465256"/>
              </a:xfrm>
              <a:prstGeom prst="rect">
                <a:avLst/>
              </a:prstGeom>
              <a:blipFill>
                <a:blip r:embed="rId6"/>
                <a:stretch>
                  <a:fillRect l="-741" t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602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03E28-3505-E248-A063-1A8A6899EDE1}"/>
              </a:ext>
            </a:extLst>
          </p:cNvPr>
          <p:cNvSpPr/>
          <p:nvPr/>
        </p:nvSpPr>
        <p:spPr>
          <a:xfrm>
            <a:off x="615206" y="24753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Mass balance on A in a CSTR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     Q C</a:t>
            </a:r>
            <a:r>
              <a:rPr lang="fr-FR" baseline="-25000" dirty="0"/>
              <a:t>Ao</a:t>
            </a:r>
            <a:r>
              <a:rPr lang="fr-FR" dirty="0"/>
              <a:t>       -         k</a:t>
            </a:r>
            <a:r>
              <a:rPr lang="fr-FR" baseline="-25000" dirty="0"/>
              <a:t>1</a:t>
            </a:r>
            <a:r>
              <a:rPr lang="fr-FR" dirty="0"/>
              <a:t> C</a:t>
            </a:r>
            <a:r>
              <a:rPr lang="fr-FR" baseline="-25000" dirty="0"/>
              <a:t>A</a:t>
            </a:r>
            <a:r>
              <a:rPr lang="fr-FR" dirty="0"/>
              <a:t> V    -  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</a:t>
            </a:r>
            <a:r>
              <a:rPr lang="fr-FR" dirty="0"/>
              <a:t> V           =                 Q C</a:t>
            </a:r>
            <a:r>
              <a:rPr lang="fr-FR" baseline="-25000" dirty="0"/>
              <a:t>A</a:t>
            </a:r>
            <a:r>
              <a:rPr lang="fr-FR" dirty="0"/>
              <a:t> </a:t>
            </a:r>
          </a:p>
          <a:p>
            <a:r>
              <a:rPr lang="fr-FR" i="1" dirty="0" err="1"/>
              <a:t>Inlet</a:t>
            </a:r>
            <a:r>
              <a:rPr lang="fr-FR" i="1" dirty="0"/>
              <a:t> flow 	   Chemical </a:t>
            </a:r>
            <a:r>
              <a:rPr lang="fr-FR" dirty="0"/>
              <a:t>		  </a:t>
            </a:r>
            <a:r>
              <a:rPr lang="fr-FR" i="1" dirty="0" err="1"/>
              <a:t>Outlet</a:t>
            </a:r>
            <a:r>
              <a:rPr lang="fr-FR" i="1" dirty="0"/>
              <a:t> flow</a:t>
            </a:r>
          </a:p>
          <a:p>
            <a:r>
              <a:rPr lang="fr-FR" i="1" dirty="0"/>
              <a:t>  rate of A 	production of A 		     rate of A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DA2E966-6989-3941-A660-70DDCA560105}"/>
                  </a:ext>
                </a:extLst>
              </p:cNvPr>
              <p:cNvSpPr txBox="1"/>
              <p:nvPr/>
            </p:nvSpPr>
            <p:spPr>
              <a:xfrm>
                <a:off x="1492627" y="3952650"/>
                <a:ext cx="2644250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Ao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dirty="0" smtClean="0">
                              <a:latin typeface="Symbol" pitchFamily="2" charset="2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DA2E966-6989-3941-A660-70DDCA560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627" y="3952650"/>
                <a:ext cx="2644250" cy="659540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D259AD3-4683-7E45-9CFD-3A5AFB9AE5F8}"/>
              </a:ext>
            </a:extLst>
          </p:cNvPr>
          <p:cNvSpPr/>
          <p:nvPr/>
        </p:nvSpPr>
        <p:spPr>
          <a:xfrm>
            <a:off x="619689" y="471201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Mass balance on R in a CSTR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     0       +         k</a:t>
            </a:r>
            <a:r>
              <a:rPr lang="fr-FR" baseline="-25000" dirty="0"/>
              <a:t>1</a:t>
            </a:r>
            <a:r>
              <a:rPr lang="fr-FR" dirty="0"/>
              <a:t> C</a:t>
            </a:r>
            <a:r>
              <a:rPr lang="fr-FR" baseline="-25000" dirty="0"/>
              <a:t>A</a:t>
            </a:r>
            <a:r>
              <a:rPr lang="fr-FR" dirty="0"/>
              <a:t> V    -   k</a:t>
            </a:r>
            <a:r>
              <a:rPr lang="fr-FR" baseline="-25000" dirty="0"/>
              <a:t>4</a:t>
            </a:r>
            <a:r>
              <a:rPr lang="fr-FR" dirty="0"/>
              <a:t> C</a:t>
            </a:r>
            <a:r>
              <a:rPr lang="fr-FR" baseline="-25000" dirty="0"/>
              <a:t>R</a:t>
            </a:r>
            <a:r>
              <a:rPr lang="fr-FR" dirty="0"/>
              <a:t> V           =         Q C</a:t>
            </a:r>
            <a:r>
              <a:rPr lang="fr-FR" baseline="-25000" dirty="0"/>
              <a:t>R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0EEAE4C-BFC8-D34B-A8CB-F0DC551F8434}"/>
                  </a:ext>
                </a:extLst>
              </p:cNvPr>
              <p:cNvSpPr txBox="1"/>
              <p:nvPr/>
            </p:nvSpPr>
            <p:spPr>
              <a:xfrm>
                <a:off x="1483663" y="5799373"/>
                <a:ext cx="3427477" cy="5425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Y</a:t>
                </a:r>
                <a:r>
                  <a:rPr lang="fr-FR" baseline="-25000" dirty="0"/>
                  <a:t>R/A</a:t>
                </a:r>
                <a:r>
                  <a:rPr lang="fr-FR" dirty="0"/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Ao</m:t>
                            </m:r>
                          </m:sub>
                        </m:sSub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t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e>
                              <m: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fr-FR" dirty="0" smtClean="0">
                                <a:latin typeface="Symbol" pitchFamily="2" charset="2"/>
                              </a:rPr>
                              <m:t>t</m:t>
                            </m:r>
                          </m:e>
                        </m:d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</m:e>
                                  <m:sub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nor/>
                              </m:rPr>
                              <a:rPr lang="fr-FR" dirty="0" smtClean="0">
                                <a:latin typeface="Symbol" pitchFamily="2" charset="2"/>
                              </a:rPr>
                              <m:t>t</m:t>
                            </m:r>
                          </m:e>
                        </m:d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0EEAE4C-BFC8-D34B-A8CB-F0DC551F8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63" y="5799373"/>
                <a:ext cx="3427477" cy="542584"/>
              </a:xfrm>
              <a:prstGeom prst="rect">
                <a:avLst/>
              </a:prstGeom>
              <a:blipFill>
                <a:blip r:embed="rId3"/>
                <a:stretch>
                  <a:fillRect l="-1476" b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E541CF0-6D3F-9542-9F47-9D2711ACA008}"/>
                  </a:ext>
                </a:extLst>
              </p:cNvPr>
              <p:cNvSpPr txBox="1"/>
              <p:nvPr/>
            </p:nvSpPr>
            <p:spPr>
              <a:xfrm>
                <a:off x="6055659" y="4131167"/>
                <a:ext cx="5555239" cy="1967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Y</a:t>
                </a:r>
                <a:r>
                  <a:rPr lang="fr-FR" baseline="-25000" dirty="0"/>
                  <a:t>R/A</a:t>
                </a:r>
                <a:r>
                  <a:rPr lang="fr-FR" dirty="0"/>
                  <a:t> 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ill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be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maximum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</m:sub>
                        </m:sSub>
                      </m:num>
                      <m:den>
                        <m:r>
                          <a:rPr lang="fr-FR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t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/>
              </a:p>
              <a:p>
                <a:r>
                  <a:rPr lang="fr-FR" dirty="0"/>
                  <a:t>I.e.: </a:t>
                </a:r>
              </a:p>
              <a:p>
                <a:r>
                  <a:rPr lang="fr-FR" dirty="0"/>
                  <a:t>k</a:t>
                </a:r>
                <a:r>
                  <a:rPr lang="fr-FR" baseline="-25000" dirty="0"/>
                  <a:t>1</a:t>
                </a:r>
                <a:r>
                  <a:rPr lang="fr-FR" dirty="0"/>
                  <a:t>(1+k</a:t>
                </a:r>
                <a:r>
                  <a:rPr lang="fr-FR" baseline="-25000" dirty="0"/>
                  <a:t>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>
                        <a:latin typeface="Symbol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fr-FR" b="0" i="0" dirty="0" smtClean="0"/>
                      <m:t>)(1+</m:t>
                    </m:r>
                  </m:oMath>
                </a14:m>
                <a:r>
                  <a:rPr lang="fr-FR" dirty="0"/>
                  <a:t>(k</a:t>
                </a:r>
                <a:r>
                  <a:rPr lang="fr-FR" baseline="-25000" dirty="0"/>
                  <a:t>1</a:t>
                </a:r>
                <a:r>
                  <a:rPr lang="fr-FR" dirty="0"/>
                  <a:t>+k</a:t>
                </a:r>
                <a:r>
                  <a:rPr lang="fr-FR" baseline="-25000" dirty="0"/>
                  <a:t>2</a:t>
                </a:r>
                <a:r>
                  <a:rPr lang="fr-FR" dirty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>
                        <a:latin typeface="Symbol" pitchFamily="2" charset="2"/>
                      </a:rPr>
                      <m:t>t</m:t>
                    </m:r>
                  </m:oMath>
                </a14:m>
                <a:r>
                  <a:rPr lang="fr-FR" dirty="0"/>
                  <a:t>) - k</a:t>
                </a:r>
                <a:r>
                  <a:rPr lang="fr-FR" baseline="-25000" dirty="0"/>
                  <a:t>1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>
                        <a:latin typeface="Symbol" pitchFamily="2" charset="2"/>
                      </a:rPr>
                      <m:t>t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fr-FR" dirty="0" smtClean="0"/>
                          <m:t>k</m:t>
                        </m:r>
                        <m:r>
                          <m:rPr>
                            <m:nor/>
                          </m:rPr>
                          <a:rPr lang="fr-FR" b="0" i="0" baseline="-25000" dirty="0" smtClean="0"/>
                          <m:t>4</m:t>
                        </m:r>
                        <m:d>
                          <m:d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fr-FR" b="0" i="0" dirty="0" smtClean="0"/>
                              <m:t>1+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(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fr-FR" baseline="-25000" dirty="0" smtClean="0"/>
                              <m:t>1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+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fr-FR" b="0" i="0" baseline="-25000" dirty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fr-FR" dirty="0" smtClean="0"/>
                              <m:t>)</m:t>
                            </m:r>
                            <m:r>
                              <m:rPr>
                                <m:nor/>
                              </m:rPr>
                              <a:rPr lang="fr-FR" dirty="0" smtClean="0">
                                <a:latin typeface="Symbol" pitchFamily="2" charset="2"/>
                              </a:rPr>
                              <m:t>t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fr-FR" b="0" i="0" dirty="0" smtClean="0"/>
                          <m:t>+</m:t>
                        </m:r>
                        <m:r>
                          <m:rPr>
                            <m:nor/>
                          </m:rPr>
                          <a:rPr lang="fr-FR" dirty="0" smtClean="0"/>
                          <m:t>(</m:t>
                        </m:r>
                        <m:r>
                          <m:rPr>
                            <m:nor/>
                          </m:rPr>
                          <a:rPr lang="fr-FR" dirty="0" smtClean="0"/>
                          <m:t>k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fr-FR" dirty="0" smtClean="0"/>
                          <m:t>+</m:t>
                        </m:r>
                        <m:r>
                          <m:rPr>
                            <m:nor/>
                          </m:rPr>
                          <a:rPr lang="fr-FR" dirty="0" smtClean="0"/>
                          <m:t>k</m:t>
                        </m:r>
                        <m:r>
                          <m:rPr>
                            <m:nor/>
                          </m:rPr>
                          <a:rPr lang="fr-FR" b="0" i="0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fr-FR" dirty="0" smtClean="0"/>
                          <m:t>)(1+</m:t>
                        </m:r>
                        <m:r>
                          <m:rPr>
                            <m:nor/>
                          </m:rPr>
                          <a:rPr lang="fr-FR" dirty="0" smtClean="0"/>
                          <m:t>k</m:t>
                        </m:r>
                        <m:r>
                          <m:rPr>
                            <m:nor/>
                          </m:rPr>
                          <a:rPr lang="fr-FR" b="0" i="0" baseline="-25000" dirty="0" smtClean="0"/>
                          <m:t>4</m:t>
                        </m:r>
                        <m:r>
                          <m:rPr>
                            <m:nor/>
                          </m:rPr>
                          <a:rPr lang="fr-FR" dirty="0" smtClean="0">
                            <a:latin typeface="Symbol" pitchFamily="2" charset="2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fr-FR" b="0" i="0" dirty="0" smtClean="0"/>
                          <m:t>)</m:t>
                        </m:r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k</a:t>
                </a:r>
                <a:r>
                  <a:rPr lang="fr-FR" baseline="-25000" dirty="0"/>
                  <a:t>1</a:t>
                </a:r>
                <a:r>
                  <a:rPr lang="fr-FR" dirty="0"/>
                  <a:t> - k</a:t>
                </a:r>
                <a:r>
                  <a:rPr lang="fr-FR" baseline="-25000" dirty="0"/>
                  <a:t>1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/>
                      <m:t>k</m:t>
                    </m:r>
                    <m:r>
                      <m:rPr>
                        <m:nor/>
                      </m:rPr>
                      <a:rPr lang="fr-FR" b="0" i="0" baseline="-25000" dirty="0" smtClean="0"/>
                      <m:t>4 </m:t>
                    </m:r>
                    <m:r>
                      <m:rPr>
                        <m:nor/>
                      </m:rPr>
                      <a:rPr lang="fr-FR" dirty="0" smtClean="0"/>
                      <m:t>(</m:t>
                    </m:r>
                    <m:r>
                      <m:rPr>
                        <m:nor/>
                      </m:rPr>
                      <a:rPr lang="fr-FR" dirty="0" smtClean="0"/>
                      <m:t>k</m:t>
                    </m:r>
                    <m:r>
                      <m:rPr>
                        <m:nor/>
                      </m:rPr>
                      <a:rPr lang="fr-FR" baseline="-25000" dirty="0" smtClean="0"/>
                      <m:t>1</m:t>
                    </m:r>
                    <m:r>
                      <m:rPr>
                        <m:nor/>
                      </m:rPr>
                      <a:rPr lang="fr-FR" dirty="0" smtClean="0"/>
                      <m:t>+</m:t>
                    </m:r>
                    <m:r>
                      <m:rPr>
                        <m:nor/>
                      </m:rPr>
                      <a:rPr lang="fr-FR" dirty="0" smtClean="0"/>
                      <m:t>k</m:t>
                    </m:r>
                    <m:r>
                      <m:rPr>
                        <m:nor/>
                      </m:rPr>
                      <a:rPr lang="fr-FR" b="0" i="0" baseline="-25000" dirty="0" smtClean="0"/>
                      <m:t>2</m:t>
                    </m:r>
                    <m:r>
                      <m:rPr>
                        <m:nor/>
                      </m:rPr>
                      <a:rPr lang="fr-FR" dirty="0" smtClean="0"/>
                      <m:t>)</m:t>
                    </m:r>
                    <m:r>
                      <m:rPr>
                        <m:nor/>
                      </m:rPr>
                      <a:rPr lang="fr-FR" dirty="0" smtClean="0">
                        <a:latin typeface="Symbol" pitchFamily="2" charset="2"/>
                      </a:rPr>
                      <m:t>t</m:t>
                    </m:r>
                  </m:oMath>
                </a14:m>
                <a:r>
                  <a:rPr lang="fr-FR" baseline="30000" dirty="0"/>
                  <a:t>2</a:t>
                </a:r>
                <a:r>
                  <a:rPr lang="fr-FR" dirty="0"/>
                  <a:t> = 0 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dirty="0" smtClean="0">
                        <a:latin typeface="Symbol" pitchFamily="2" charset="2"/>
                      </a:rPr>
                      <m:t>t</m:t>
                    </m:r>
                  </m:oMath>
                </a14:m>
                <a:r>
                  <a:rPr lang="fr-FR" baseline="30000" dirty="0"/>
                  <a:t>2</a:t>
                </a:r>
                <a:r>
                  <a:rPr lang="fr-FR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dirty="0" smtClean="0"/>
                          <m:t>k</m:t>
                        </m:r>
                        <m:r>
                          <m:rPr>
                            <m:nor/>
                          </m:rPr>
                          <a:rPr lang="fr-FR" b="0" i="0" baseline="-25000" dirty="0" smtClean="0"/>
                          <m:t>4</m:t>
                        </m:r>
                        <m:r>
                          <m:rPr>
                            <m:nor/>
                          </m:rPr>
                          <a:rPr lang="fr-FR" b="0" baseline="-25000" dirty="0" smtClean="0"/>
                          <m:t> </m:t>
                        </m:r>
                        <m:r>
                          <m:rPr>
                            <m:nor/>
                          </m:rPr>
                          <a:rPr lang="fr-FR" dirty="0" smtClean="0"/>
                          <m:t>(</m:t>
                        </m:r>
                        <m:r>
                          <m:rPr>
                            <m:nor/>
                          </m:rPr>
                          <a:rPr lang="fr-FR" dirty="0" smtClean="0"/>
                          <m:t>k</m:t>
                        </m:r>
                        <m:r>
                          <m:rPr>
                            <m:nor/>
                          </m:rPr>
                          <a:rPr lang="fr-FR" baseline="-25000" dirty="0" smtClean="0"/>
                          <m:t>1</m:t>
                        </m:r>
                        <m:r>
                          <m:rPr>
                            <m:nor/>
                          </m:rPr>
                          <a:rPr lang="fr-FR" dirty="0" smtClean="0"/>
                          <m:t>+</m:t>
                        </m:r>
                        <m:r>
                          <m:rPr>
                            <m:nor/>
                          </m:rPr>
                          <a:rPr lang="fr-FR" dirty="0" smtClean="0"/>
                          <m:t>k</m:t>
                        </m:r>
                        <m:r>
                          <m:rPr>
                            <m:nor/>
                          </m:rPr>
                          <a:rPr lang="fr-FR" b="0" i="0" baseline="-25000" dirty="0" smtClean="0"/>
                          <m:t>2</m:t>
                        </m:r>
                        <m:r>
                          <m:rPr>
                            <m:nor/>
                          </m:rPr>
                          <a:rPr lang="fr-FR" dirty="0" smtClean="0"/>
                          <m:t>)</m:t>
                        </m:r>
                      </m:den>
                    </m:f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soit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fr-FR" dirty="0" smtClean="0">
                        <a:latin typeface="Symbol" pitchFamily="2" charset="2"/>
                      </a:rPr>
                      <m:t>t</m:t>
                    </m:r>
                    <m:r>
                      <m:rPr>
                        <m:nor/>
                      </m:rPr>
                      <a:rPr lang="fr-FR" b="0" i="0" dirty="0" smtClean="0">
                        <a:latin typeface="Symbol" pitchFamily="2" charset="2"/>
                      </a:rPr>
                      <m:t> 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   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fr-FR" dirty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fr-FR" baseline="-25000" dirty="0"/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fr-FR" dirty="0"/>
                                  <m:t>+</m:t>
                                </m:r>
                                <m:r>
                                  <m:rPr>
                                    <m:nor/>
                                  </m:rPr>
                                  <a:rPr lang="fr-FR" dirty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fr-FR" baseline="-25000" dirty="0"/>
                                  <m:t>2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fr-FR" dirty="0"/>
                              <m:t>k</m:t>
                            </m:r>
                            <m:r>
                              <m:rPr>
                                <m:nor/>
                              </m:rPr>
                              <a:rPr lang="fr-FR" baseline="-25000" dirty="0"/>
                              <m:t>4 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dirty="0"/>
                  <a:t>  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E541CF0-6D3F-9542-9F47-9D2711ACA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659" y="4131167"/>
                <a:ext cx="5555239" cy="1967718"/>
              </a:xfrm>
              <a:prstGeom prst="rect">
                <a:avLst/>
              </a:prstGeom>
              <a:blipFill>
                <a:blip r:embed="rId4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8E5F4-A854-BE47-A73B-365E4F5C353E}"/>
                  </a:ext>
                </a:extLst>
              </p:cNvPr>
              <p:cNvSpPr/>
              <p:nvPr/>
            </p:nvSpPr>
            <p:spPr>
              <a:xfrm>
                <a:off x="6055659" y="5919029"/>
                <a:ext cx="4413644" cy="8133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/>
                  <a:t>=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fr-F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m:rPr>
                                        <m:nor/>
                                      </m:rPr>
                                      <a:rPr lang="fr-FR" dirty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fr-FR" baseline="-25000" dirty="0"/>
                                      <m:t>4</m:t>
                                    </m:r>
                                  </m:e>
                                </m:rad>
                                <m:r>
                                  <a:rPr lang="fr-FR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fr-FR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baseline="-25000" dirty="0"/>
                                          <m:t>1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dirty="0"/>
                                          <m:t>+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dirty="0"/>
                                          <m:t>k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fr-FR" baseline="-25000" dirty="0"/>
                                          <m:t>2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fr-FR" baseline="-25000" dirty="0"/>
                                      <m:t> 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fr-FR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fr-FR" dirty="0"/>
                  <a:t>     =  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0,072 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9C8E5F4-A854-BE47-A73B-365E4F5C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659" y="5919029"/>
                <a:ext cx="4413644" cy="8133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20223D7-203B-F94E-B4E6-0B4A2E028752}"/>
                  </a:ext>
                </a:extLst>
              </p:cNvPr>
              <p:cNvSpPr txBox="1"/>
              <p:nvPr/>
            </p:nvSpPr>
            <p:spPr>
              <a:xfrm>
                <a:off x="1039359" y="1154031"/>
                <a:ext cx="2819554" cy="103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</m:t>
                    </m:r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20223D7-203B-F94E-B4E6-0B4A2E028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59" y="1154031"/>
                <a:ext cx="2819554" cy="1031501"/>
              </a:xfrm>
              <a:prstGeom prst="rect">
                <a:avLst/>
              </a:prstGeom>
              <a:blipFill>
                <a:blip r:embed="rId6"/>
                <a:stretch>
                  <a:fillRect l="-17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40E44AB-F4A5-A14A-9E02-9D259D894A8C}"/>
              </a:ext>
            </a:extLst>
          </p:cNvPr>
          <p:cNvCxnSpPr/>
          <p:nvPr/>
        </p:nvCxnSpPr>
        <p:spPr>
          <a:xfrm>
            <a:off x="1397723" y="1580602"/>
            <a:ext cx="770709" cy="4316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4D336DF-12AE-AE4D-B28E-DE3BC0FB9AA3}"/>
              </a:ext>
            </a:extLst>
          </p:cNvPr>
          <p:cNvSpPr txBox="1"/>
          <p:nvPr/>
        </p:nvSpPr>
        <p:spPr>
          <a:xfrm>
            <a:off x="1815735" y="1548653"/>
            <a:ext cx="3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34B8E5-4B8D-C840-AC79-4D5FB8720FA2}"/>
              </a:ext>
            </a:extLst>
          </p:cNvPr>
          <p:cNvSpPr txBox="1"/>
          <p:nvPr/>
        </p:nvSpPr>
        <p:spPr>
          <a:xfrm>
            <a:off x="1606729" y="22980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F12BE17-2AE6-4E46-8FBC-EB177AA3F7A9}"/>
              </a:ext>
            </a:extLst>
          </p:cNvPr>
          <p:cNvSpPr txBox="1"/>
          <p:nvPr/>
        </p:nvSpPr>
        <p:spPr>
          <a:xfrm>
            <a:off x="1039359" y="22210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BE461E0-BAE4-494B-8DB7-E3405B3BD665}"/>
              </a:ext>
            </a:extLst>
          </p:cNvPr>
          <p:cNvCxnSpPr>
            <a:cxnSpLocks/>
          </p:cNvCxnSpPr>
          <p:nvPr/>
        </p:nvCxnSpPr>
        <p:spPr>
          <a:xfrm flipV="1">
            <a:off x="1397723" y="2124748"/>
            <a:ext cx="770709" cy="2125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79E9E87-6357-D543-8AE7-FC97547ED17A}"/>
              </a:ext>
            </a:extLst>
          </p:cNvPr>
          <p:cNvCxnSpPr>
            <a:cxnSpLocks/>
          </p:cNvCxnSpPr>
          <p:nvPr/>
        </p:nvCxnSpPr>
        <p:spPr>
          <a:xfrm flipV="1">
            <a:off x="2586444" y="1625067"/>
            <a:ext cx="783770" cy="3161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D163A71-4989-B54F-81B1-9B001CD1EAF7}"/>
              </a:ext>
            </a:extLst>
          </p:cNvPr>
          <p:cNvSpPr txBox="1"/>
          <p:nvPr/>
        </p:nvSpPr>
        <p:spPr>
          <a:xfrm>
            <a:off x="2895600" y="18234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C6CEB20A-BAB9-9D4B-9C87-103D323F8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 err="1"/>
              <a:t>Chlorination</a:t>
            </a:r>
            <a:r>
              <a:rPr lang="fr-FR" sz="3600" dirty="0"/>
              <a:t> </a:t>
            </a:r>
            <a:r>
              <a:rPr lang="fr-FR" sz="3600" dirty="0" err="1"/>
              <a:t>reactions</a:t>
            </a:r>
            <a:r>
              <a:rPr lang="fr-F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34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803E28-3505-E248-A063-1A8A6899EDE1}"/>
              </a:ext>
            </a:extLst>
          </p:cNvPr>
          <p:cNvSpPr/>
          <p:nvPr/>
        </p:nvSpPr>
        <p:spPr>
          <a:xfrm>
            <a:off x="615206" y="24753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Mass balance on B in a CSTR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     Q </a:t>
            </a:r>
            <a:r>
              <a:rPr lang="fr-FR" dirty="0" err="1"/>
              <a:t>C</a:t>
            </a:r>
            <a:r>
              <a:rPr lang="fr-FR" baseline="-25000" dirty="0" err="1"/>
              <a:t>Bo</a:t>
            </a:r>
            <a:r>
              <a:rPr lang="fr-FR" dirty="0"/>
              <a:t>       -         k</a:t>
            </a:r>
            <a:r>
              <a:rPr lang="fr-FR" baseline="-25000" dirty="0"/>
              <a:t>3</a:t>
            </a:r>
            <a:r>
              <a:rPr lang="fr-FR" dirty="0"/>
              <a:t> C</a:t>
            </a:r>
            <a:r>
              <a:rPr lang="fr-FR" baseline="-25000" dirty="0"/>
              <a:t>B</a:t>
            </a:r>
            <a:r>
              <a:rPr lang="fr-FR" dirty="0"/>
              <a:t> V               =                 Q C</a:t>
            </a:r>
            <a:r>
              <a:rPr lang="fr-FR" baseline="-25000" dirty="0"/>
              <a:t>B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DA2E966-6989-3941-A660-70DDCA560105}"/>
                  </a:ext>
                </a:extLst>
              </p:cNvPr>
              <p:cNvSpPr txBox="1"/>
              <p:nvPr/>
            </p:nvSpPr>
            <p:spPr>
              <a:xfrm>
                <a:off x="1845326" y="3521574"/>
                <a:ext cx="1892762" cy="659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fr-FR" dirty="0" smtClean="0">
                              <a:latin typeface="Symbol" pitchFamily="2" charset="2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DA2E966-6989-3941-A660-70DDCA560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26" y="3521574"/>
                <a:ext cx="1892762" cy="659540"/>
              </a:xfrm>
              <a:prstGeom prst="rect">
                <a:avLst/>
              </a:prstGeom>
              <a:blipFill>
                <a:blip r:embed="rId2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2D259AD3-4683-7E45-9CFD-3A5AFB9AE5F8}"/>
              </a:ext>
            </a:extLst>
          </p:cNvPr>
          <p:cNvSpPr/>
          <p:nvPr/>
        </p:nvSpPr>
        <p:spPr>
          <a:xfrm>
            <a:off x="619689" y="441156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Mass balance on </a:t>
            </a:r>
            <a:r>
              <a:rPr lang="fr-FR" b="1" dirty="0" err="1">
                <a:solidFill>
                  <a:srgbClr val="C00000"/>
                </a:solidFill>
              </a:rPr>
              <a:t>T</a:t>
            </a:r>
            <a:r>
              <a:rPr lang="fr-FR" b="1" dirty="0">
                <a:solidFill>
                  <a:srgbClr val="C00000"/>
                </a:solidFill>
              </a:rPr>
              <a:t> in a CSTR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     0    +   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</a:t>
            </a:r>
            <a:r>
              <a:rPr lang="fr-FR" dirty="0"/>
              <a:t> V    +    k</a:t>
            </a:r>
            <a:r>
              <a:rPr lang="fr-FR" baseline="-25000" dirty="0"/>
              <a:t>3</a:t>
            </a:r>
            <a:r>
              <a:rPr lang="fr-FR" dirty="0"/>
              <a:t> C</a:t>
            </a:r>
            <a:r>
              <a:rPr lang="fr-FR" baseline="-25000" dirty="0"/>
              <a:t>B</a:t>
            </a:r>
            <a:r>
              <a:rPr lang="fr-FR" dirty="0"/>
              <a:t> V    -    k</a:t>
            </a:r>
            <a:r>
              <a:rPr lang="fr-FR" baseline="-25000" dirty="0"/>
              <a:t>5</a:t>
            </a:r>
            <a:r>
              <a:rPr lang="fr-FR" dirty="0"/>
              <a:t> C</a:t>
            </a:r>
            <a:r>
              <a:rPr lang="fr-FR" baseline="-25000" dirty="0"/>
              <a:t>T</a:t>
            </a:r>
            <a:r>
              <a:rPr lang="fr-FR" dirty="0"/>
              <a:t> V     =     Q C</a:t>
            </a:r>
            <a:r>
              <a:rPr lang="fr-FR" baseline="-25000" dirty="0"/>
              <a:t>T</a:t>
            </a:r>
            <a:r>
              <a:rPr lang="fr-FR" dirty="0"/>
              <a:t> </a:t>
            </a:r>
          </a:p>
          <a:p>
            <a:r>
              <a:rPr lang="fr-FR" dirty="0"/>
              <a:t>	 k</a:t>
            </a:r>
            <a:r>
              <a:rPr lang="fr-FR" baseline="-25000" dirty="0"/>
              <a:t>2</a:t>
            </a:r>
            <a:r>
              <a:rPr lang="fr-FR" dirty="0"/>
              <a:t> C</a:t>
            </a:r>
            <a:r>
              <a:rPr lang="fr-FR" baseline="-25000" dirty="0"/>
              <a:t>A</a:t>
            </a:r>
            <a:r>
              <a:rPr lang="fr-FR" dirty="0"/>
              <a:t>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  +    k</a:t>
            </a:r>
            <a:r>
              <a:rPr lang="fr-FR" baseline="-25000" dirty="0"/>
              <a:t>3</a:t>
            </a:r>
            <a:r>
              <a:rPr lang="fr-FR" dirty="0"/>
              <a:t> C</a:t>
            </a:r>
            <a:r>
              <a:rPr lang="fr-FR" baseline="-25000" dirty="0"/>
              <a:t>B</a:t>
            </a:r>
            <a:r>
              <a:rPr lang="fr-FR" dirty="0"/>
              <a:t> </a:t>
            </a:r>
            <a:r>
              <a:rPr lang="fr-FR" dirty="0" err="1">
                <a:latin typeface="Symbol" pitchFamily="2" charset="2"/>
              </a:rPr>
              <a:t>t</a:t>
            </a:r>
            <a:r>
              <a:rPr lang="fr-FR" dirty="0"/>
              <a:t>     =    (1+k</a:t>
            </a:r>
            <a:r>
              <a:rPr lang="fr-FR" baseline="-25000" dirty="0"/>
              <a:t>5</a:t>
            </a:r>
            <a:r>
              <a:rPr lang="fr-FR" dirty="0">
                <a:latin typeface="Symbol" pitchFamily="2" charset="2"/>
              </a:rPr>
              <a:t>t)</a:t>
            </a:r>
            <a:r>
              <a:rPr lang="fr-FR" dirty="0"/>
              <a:t>C</a:t>
            </a:r>
            <a:r>
              <a:rPr lang="fr-FR" baseline="-25000" dirty="0"/>
              <a:t>T</a:t>
            </a:r>
            <a:r>
              <a:rPr lang="fr-FR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0EEAE4C-BFC8-D34B-A8CB-F0DC551F8434}"/>
                  </a:ext>
                </a:extLst>
              </p:cNvPr>
              <p:cNvSpPr txBox="1"/>
              <p:nvPr/>
            </p:nvSpPr>
            <p:spPr>
              <a:xfrm>
                <a:off x="827828" y="5842345"/>
                <a:ext cx="5268172" cy="665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Ao</m:t>
                              </m:r>
                            </m:sub>
                          </m:sSub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>
                                  <a:latin typeface="Symbol" pitchFamily="2" charset="2"/>
                                </a:rPr>
                                <m:t>t</m:t>
                              </m:r>
                            </m:e>
                          </m:d>
                          <m:r>
                            <a:rPr lang="fr-FR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>
                                  <a:latin typeface="Symbol" pitchFamily="2" charset="2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fr-FR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>
                                              <a:latin typeface="Cambria Math" panose="02040503050406030204" pitchFamily="18" charset="0"/>
                                            </a:rPr>
                                            <m:t>k</m:t>
                                          </m:r>
                                        </m:e>
                                        <m:sub>
                                          <m:r>
                                            <a:rPr lang="fr-F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fr-FR" dirty="0">
                                      <a:latin typeface="Symbol" pitchFamily="2" charset="2"/>
                                    </a:rPr>
                                    <m:t>t</m:t>
                                  </m:r>
                                </m:e>
                              </m:d>
                            </m:den>
                          </m:f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>
                                  <a:latin typeface="Symbol" pitchFamily="2" charset="2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dirty="0">
                                      <a:latin typeface="Symbol" pitchFamily="2" charset="2"/>
                                    </a:rPr>
                                    <m:t>t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0EEAE4C-BFC8-D34B-A8CB-F0DC551F8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8" y="5842345"/>
                <a:ext cx="5268172" cy="665375"/>
              </a:xfrm>
              <a:prstGeom prst="rect">
                <a:avLst/>
              </a:prstGeom>
              <a:blipFill>
                <a:blip r:embed="rId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20223D7-203B-F94E-B4E6-0B4A2E028752}"/>
                  </a:ext>
                </a:extLst>
              </p:cNvPr>
              <p:cNvSpPr txBox="1"/>
              <p:nvPr/>
            </p:nvSpPr>
            <p:spPr>
              <a:xfrm>
                <a:off x="1039359" y="1154031"/>
                <a:ext cx="2819554" cy="103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</m:t>
                    </m:r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20223D7-203B-F94E-B4E6-0B4A2E028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59" y="1154031"/>
                <a:ext cx="2819554" cy="1031501"/>
              </a:xfrm>
              <a:prstGeom prst="rect">
                <a:avLst/>
              </a:prstGeom>
              <a:blipFill>
                <a:blip r:embed="rId4"/>
                <a:stretch>
                  <a:fillRect l="-17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40E44AB-F4A5-A14A-9E02-9D259D894A8C}"/>
              </a:ext>
            </a:extLst>
          </p:cNvPr>
          <p:cNvCxnSpPr/>
          <p:nvPr/>
        </p:nvCxnSpPr>
        <p:spPr>
          <a:xfrm>
            <a:off x="1397723" y="1580602"/>
            <a:ext cx="770709" cy="4316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4D336DF-12AE-AE4D-B28E-DE3BC0FB9AA3}"/>
              </a:ext>
            </a:extLst>
          </p:cNvPr>
          <p:cNvSpPr txBox="1"/>
          <p:nvPr/>
        </p:nvSpPr>
        <p:spPr>
          <a:xfrm>
            <a:off x="1815735" y="1548653"/>
            <a:ext cx="3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34B8E5-4B8D-C840-AC79-4D5FB8720FA2}"/>
              </a:ext>
            </a:extLst>
          </p:cNvPr>
          <p:cNvSpPr txBox="1"/>
          <p:nvPr/>
        </p:nvSpPr>
        <p:spPr>
          <a:xfrm>
            <a:off x="1606729" y="22980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F12BE17-2AE6-4E46-8FBC-EB177AA3F7A9}"/>
              </a:ext>
            </a:extLst>
          </p:cNvPr>
          <p:cNvSpPr txBox="1"/>
          <p:nvPr/>
        </p:nvSpPr>
        <p:spPr>
          <a:xfrm>
            <a:off x="1039359" y="22210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BE461E0-BAE4-494B-8DB7-E3405B3BD665}"/>
              </a:ext>
            </a:extLst>
          </p:cNvPr>
          <p:cNvCxnSpPr>
            <a:cxnSpLocks/>
          </p:cNvCxnSpPr>
          <p:nvPr/>
        </p:nvCxnSpPr>
        <p:spPr>
          <a:xfrm flipV="1">
            <a:off x="1397723" y="2124748"/>
            <a:ext cx="770709" cy="2125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79E9E87-6357-D543-8AE7-FC97547ED17A}"/>
              </a:ext>
            </a:extLst>
          </p:cNvPr>
          <p:cNvCxnSpPr>
            <a:cxnSpLocks/>
          </p:cNvCxnSpPr>
          <p:nvPr/>
        </p:nvCxnSpPr>
        <p:spPr>
          <a:xfrm flipV="1">
            <a:off x="2586444" y="1625067"/>
            <a:ext cx="783770" cy="3161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D163A71-4989-B54F-81B1-9B001CD1EAF7}"/>
              </a:ext>
            </a:extLst>
          </p:cNvPr>
          <p:cNvSpPr txBox="1"/>
          <p:nvPr/>
        </p:nvSpPr>
        <p:spPr>
          <a:xfrm>
            <a:off x="2895600" y="18234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C2AAEBF-0EFE-AA4D-8599-55461C3A3FA1}"/>
                  </a:ext>
                </a:extLst>
              </p:cNvPr>
              <p:cNvSpPr txBox="1"/>
              <p:nvPr/>
            </p:nvSpPr>
            <p:spPr>
              <a:xfrm>
                <a:off x="6515934" y="2780629"/>
                <a:ext cx="5388270" cy="7234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>
                                  <a:latin typeface="Symbol" pitchFamily="2" charset="2"/>
                                </a:rPr>
                                <m:t>t</m:t>
                              </m:r>
                            </m:e>
                          </m:d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>
                                  <a:latin typeface="Symbol" pitchFamily="2" charset="2"/>
                                </a:rPr>
                                <m:t>t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>
                                  <a:latin typeface="Symbol" pitchFamily="2" charset="2"/>
                                </a:rPr>
                                <m:t>t</m:t>
                              </m:r>
                            </m:e>
                          </m:d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dirty="0">
                                      <a:latin typeface="Symbol" pitchFamily="2" charset="2"/>
                                    </a:rPr>
                                    <m:t>t</m:t>
                                  </m:r>
                                </m:e>
                              </m:d>
                              <m:r>
                                <a:rPr lang="fr-FR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dirty="0">
                                      <a:latin typeface="Symbol" pitchFamily="2" charset="2"/>
                                    </a:rPr>
                                    <m:t>t</m:t>
                                  </m:r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dirty="0">
                                      <a:latin typeface="Symbol" pitchFamily="2" charset="2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C2AAEBF-0EFE-AA4D-8599-55461C3A3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934" y="2780629"/>
                <a:ext cx="5388270" cy="7234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281207-1F58-FA42-893F-B6D6BF102DFE}"/>
                  </a:ext>
                </a:extLst>
              </p:cNvPr>
              <p:cNvSpPr/>
              <p:nvPr/>
            </p:nvSpPr>
            <p:spPr>
              <a:xfrm>
                <a:off x="8144908" y="4107149"/>
                <a:ext cx="1084528" cy="5257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R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den>
                    </m:f>
                    <m:r>
                      <a:rPr lang="fr-FR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fr-FR" dirty="0"/>
                  <a:t>0,8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281207-1F58-FA42-893F-B6D6BF102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908" y="4107149"/>
                <a:ext cx="1084528" cy="525721"/>
              </a:xfrm>
              <a:prstGeom prst="rect">
                <a:avLst/>
              </a:prstGeom>
              <a:blipFill>
                <a:blip r:embed="rId6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itre 1">
            <a:extLst>
              <a:ext uri="{FF2B5EF4-FFF2-40B4-BE49-F238E27FC236}">
                <a16:creationId xmlns:a16="http://schemas.microsoft.com/office/drawing/2014/main" id="{19F6B432-2BAB-D342-B262-AFF584A9A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 err="1"/>
              <a:t>Chlorination</a:t>
            </a:r>
            <a:r>
              <a:rPr lang="fr-FR" sz="3600" dirty="0"/>
              <a:t> </a:t>
            </a:r>
            <a:r>
              <a:rPr lang="fr-FR" sz="3600" dirty="0" err="1"/>
              <a:t>reactions</a:t>
            </a:r>
            <a:r>
              <a:rPr lang="fr-F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854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  <p:bldP spid="27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E3BE5057-09FC-524F-98CF-B0A3860F574F}"/>
              </a:ext>
            </a:extLst>
          </p:cNvPr>
          <p:cNvGrpSpPr/>
          <p:nvPr/>
        </p:nvGrpSpPr>
        <p:grpSpPr>
          <a:xfrm rot="10800000">
            <a:off x="9659470" y="515471"/>
            <a:ext cx="2124636" cy="430306"/>
            <a:chOff x="9659470" y="515471"/>
            <a:chExt cx="2124636" cy="430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B8DA65-305A-F24B-8B7D-3ED4D80DDDF5}"/>
                </a:ext>
              </a:extLst>
            </p:cNvPr>
            <p:cNvSpPr/>
            <p:nvPr userDrawn="1"/>
          </p:nvSpPr>
          <p:spPr>
            <a:xfrm>
              <a:off x="9659470" y="515471"/>
              <a:ext cx="430306" cy="430306"/>
            </a:xfrm>
            <a:prstGeom prst="rect">
              <a:avLst/>
            </a:prstGeom>
            <a:solidFill>
              <a:srgbClr val="7727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B954C-853F-0B41-B905-331D8E10FFB4}"/>
                </a:ext>
              </a:extLst>
            </p:cNvPr>
            <p:cNvSpPr/>
            <p:nvPr userDrawn="1"/>
          </p:nvSpPr>
          <p:spPr>
            <a:xfrm>
              <a:off x="10506635" y="515471"/>
              <a:ext cx="430306" cy="430306"/>
            </a:xfrm>
            <a:prstGeom prst="rect">
              <a:avLst/>
            </a:prstGeom>
            <a:solidFill>
              <a:srgbClr val="39A9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61CBF4-7947-3D42-88EA-9866D14A4F02}"/>
                </a:ext>
              </a:extLst>
            </p:cNvPr>
            <p:cNvSpPr/>
            <p:nvPr userDrawn="1"/>
          </p:nvSpPr>
          <p:spPr>
            <a:xfrm>
              <a:off x="11353800" y="515471"/>
              <a:ext cx="430306" cy="430306"/>
            </a:xfrm>
            <a:prstGeom prst="rect">
              <a:avLst/>
            </a:prstGeom>
            <a:solidFill>
              <a:srgbClr val="CDC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0" i="0" dirty="0">
                <a:latin typeface="Calibri Courant"/>
              </a:endParaRP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CB656F5C-13B8-FC40-8582-6E45462E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06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E6BEC35-3866-C84E-B039-A3B4DB3E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640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41C7045-BD7D-784E-AB51-B4F48FAB2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893" y="108221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DA2E966-6989-3941-A660-70DDCA560105}"/>
                  </a:ext>
                </a:extLst>
              </p:cNvPr>
              <p:cNvSpPr txBox="1"/>
              <p:nvPr/>
            </p:nvSpPr>
            <p:spPr>
              <a:xfrm>
                <a:off x="1023439" y="3131034"/>
                <a:ext cx="482119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Ao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= 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>
                                  <a:latin typeface="Symbol" pitchFamily="2" charset="2"/>
                                </a:rPr>
                                <m:t>t</m:t>
                              </m:r>
                            </m:e>
                          </m:d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DA2E966-6989-3941-A660-70DDCA560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39" y="3131034"/>
                <a:ext cx="4821192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20223D7-203B-F94E-B4E6-0B4A2E028752}"/>
                  </a:ext>
                </a:extLst>
              </p:cNvPr>
              <p:cNvSpPr txBox="1"/>
              <p:nvPr/>
            </p:nvSpPr>
            <p:spPr>
              <a:xfrm>
                <a:off x="1039359" y="1154031"/>
                <a:ext cx="2819554" cy="10315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A   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  <m:r>
                      <a:rPr lang="fr-FR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    </m:t>
                    </m:r>
                    <m:groupChr>
                      <m:groupChrPr>
                        <m:chr m:val="→"/>
                        <m:vertJc m:val="bot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</m:e>
                          <m:sub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m:rPr>
                            <m:brk m:alnAt="2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groupChr>
                  </m:oMath>
                </a14:m>
                <a:r>
                  <a:rPr lang="fr-FR" dirty="0"/>
                  <a:t>     S </a:t>
                </a:r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20223D7-203B-F94E-B4E6-0B4A2E028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359" y="1154031"/>
                <a:ext cx="2819554" cy="1031501"/>
              </a:xfrm>
              <a:prstGeom prst="rect">
                <a:avLst/>
              </a:prstGeom>
              <a:blipFill>
                <a:blip r:embed="rId3"/>
                <a:stretch>
                  <a:fillRect l="-17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40E44AB-F4A5-A14A-9E02-9D259D894A8C}"/>
              </a:ext>
            </a:extLst>
          </p:cNvPr>
          <p:cNvCxnSpPr/>
          <p:nvPr/>
        </p:nvCxnSpPr>
        <p:spPr>
          <a:xfrm>
            <a:off x="1397723" y="1580602"/>
            <a:ext cx="770709" cy="43162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04D336DF-12AE-AE4D-B28E-DE3BC0FB9AA3}"/>
              </a:ext>
            </a:extLst>
          </p:cNvPr>
          <p:cNvSpPr txBox="1"/>
          <p:nvPr/>
        </p:nvSpPr>
        <p:spPr>
          <a:xfrm>
            <a:off x="1815735" y="1548653"/>
            <a:ext cx="352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534B8E5-4B8D-C840-AC79-4D5FB8720FA2}"/>
              </a:ext>
            </a:extLst>
          </p:cNvPr>
          <p:cNvSpPr txBox="1"/>
          <p:nvPr/>
        </p:nvSpPr>
        <p:spPr>
          <a:xfrm>
            <a:off x="1606729" y="229805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F12BE17-2AE6-4E46-8FBC-EB177AA3F7A9}"/>
              </a:ext>
            </a:extLst>
          </p:cNvPr>
          <p:cNvSpPr txBox="1"/>
          <p:nvPr/>
        </p:nvSpPr>
        <p:spPr>
          <a:xfrm>
            <a:off x="1039359" y="22210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9BE461E0-BAE4-494B-8DB7-E3405B3BD665}"/>
              </a:ext>
            </a:extLst>
          </p:cNvPr>
          <p:cNvCxnSpPr>
            <a:cxnSpLocks/>
          </p:cNvCxnSpPr>
          <p:nvPr/>
        </p:nvCxnSpPr>
        <p:spPr>
          <a:xfrm flipV="1">
            <a:off x="1397723" y="2124748"/>
            <a:ext cx="770709" cy="21251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79E9E87-6357-D543-8AE7-FC97547ED17A}"/>
              </a:ext>
            </a:extLst>
          </p:cNvPr>
          <p:cNvCxnSpPr>
            <a:cxnSpLocks/>
          </p:cNvCxnSpPr>
          <p:nvPr/>
        </p:nvCxnSpPr>
        <p:spPr>
          <a:xfrm flipV="1">
            <a:off x="2586444" y="1625067"/>
            <a:ext cx="783770" cy="3161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FD163A71-4989-B54F-81B1-9B001CD1EAF7}"/>
              </a:ext>
            </a:extLst>
          </p:cNvPr>
          <p:cNvSpPr txBox="1"/>
          <p:nvPr/>
        </p:nvSpPr>
        <p:spPr>
          <a:xfrm>
            <a:off x="2895600" y="182342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fr-F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fr-F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6C9D2BC-1786-6C42-ABEA-B9997113EF45}"/>
                  </a:ext>
                </a:extLst>
              </p:cNvPr>
              <p:cNvSpPr txBox="1"/>
              <p:nvPr/>
            </p:nvSpPr>
            <p:spPr>
              <a:xfrm>
                <a:off x="1019083" y="4419903"/>
                <a:ext cx="3548664" cy="674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a:rPr lang="fr-FR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fr-FR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 </m:t>
                      </m:r>
                      <m:d>
                        <m:dPr>
                          <m:begChr m:val="["/>
                          <m:endChr m:val="]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b>
                                  <m:r>
                                    <a:rPr lang="fr-FR" b="0" i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k</m:t>
                                      </m:r>
                                    </m:e>
                                    <m:sub>
                                      <m:r>
                                        <a:rPr lang="fr-FR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FR" dirty="0">
                                      <a:latin typeface="Symbol" pitchFamily="2" charset="2"/>
                                    </a:rPr>
                                    <m:t>t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6C9D2BC-1786-6C42-ABEA-B9997113E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3" y="4419903"/>
                <a:ext cx="3548664" cy="674865"/>
              </a:xfrm>
              <a:prstGeom prst="rect">
                <a:avLst/>
              </a:prstGeom>
              <a:blipFill>
                <a:blip r:embed="rId4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9B2FA766-163B-AD4E-8DED-BC680C0ED2CD}"/>
              </a:ext>
            </a:extLst>
          </p:cNvPr>
          <p:cNvSpPr txBox="1"/>
          <p:nvPr/>
        </p:nvSpPr>
        <p:spPr>
          <a:xfrm>
            <a:off x="1194209" y="5467002"/>
            <a:ext cx="9859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 sélectivité en R par rapport à la quantité de A transformée décroit uniformément au cours du temps </a:t>
            </a: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44E5A645-0F64-6A4D-99AD-FAA72D30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000" y="566048"/>
            <a:ext cx="9144000" cy="659187"/>
          </a:xfrm>
        </p:spPr>
        <p:txBody>
          <a:bodyPr>
            <a:normAutofit/>
          </a:bodyPr>
          <a:lstStyle/>
          <a:p>
            <a:r>
              <a:rPr lang="fr-FR" sz="3600" dirty="0" err="1"/>
              <a:t>Chlorination</a:t>
            </a:r>
            <a:r>
              <a:rPr lang="fr-FR" sz="3600" dirty="0"/>
              <a:t> </a:t>
            </a:r>
            <a:r>
              <a:rPr lang="fr-FR" sz="3600" dirty="0" err="1"/>
              <a:t>reactions</a:t>
            </a:r>
            <a:r>
              <a:rPr lang="fr-FR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933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14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330</Words>
  <Application>Microsoft Office PowerPoint</Application>
  <PresentationFormat>宽屏</PresentationFormat>
  <Paragraphs>72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Calibri Courant</vt:lpstr>
      <vt:lpstr>Arial</vt:lpstr>
      <vt:lpstr>Calibri</vt:lpstr>
      <vt:lpstr>Calibri Light</vt:lpstr>
      <vt:lpstr>Cambria Math</vt:lpstr>
      <vt:lpstr>Symbol</vt:lpstr>
      <vt:lpstr>Times New Roman</vt:lpstr>
      <vt:lpstr>Thème Office</vt:lpstr>
      <vt:lpstr>Chlorination reactions </vt:lpstr>
      <vt:lpstr>Chlorination reactions </vt:lpstr>
      <vt:lpstr>Chlorination reactions </vt:lpstr>
      <vt:lpstr>Chlorination reactions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Réaction autocatalytique </dc:title>
  <dc:creator>Microsoft Office User</dc:creator>
  <cp:lastModifiedBy>Yueqiang Cao</cp:lastModifiedBy>
  <cp:revision>42</cp:revision>
  <dcterms:created xsi:type="dcterms:W3CDTF">2020-03-23T12:57:43Z</dcterms:created>
  <dcterms:modified xsi:type="dcterms:W3CDTF">2024-04-08T08:52:30Z</dcterms:modified>
</cp:coreProperties>
</file>