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8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4665"/>
  </p:normalViewPr>
  <p:slideViewPr>
    <p:cSldViewPr snapToGrid="0" snapToObjects="1">
      <p:cViewPr varScale="1">
        <p:scale>
          <a:sx n="61" d="100"/>
          <a:sy n="61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E3AD6-651C-F74B-94E7-AE20B7767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79990B-ED3C-8842-8EB6-1C56A4AA7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C831C-1583-364A-A05E-91286D70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0C4FDB-7A14-E74E-898C-857E3671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2FC7F8-6B1D-8648-A0BC-85A38A11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23884588-3D83-0446-82A0-059486B513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64300"/>
            <a:ext cx="908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31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C5170-7FD0-BE46-961C-FEC01E70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D3124E-0D16-894D-9B95-7C8796E2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113AD1-4B17-3040-A5BB-D80FCCC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362B63-4BF6-2441-9640-64046EE0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F9B7B-6B71-FC4B-BBC3-4F669AA5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1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2A1A3E-F860-254D-B8B7-D9AD40D5B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DFD2A4-5DFA-F147-91C8-4AC0071F2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CD38DF-1DB4-FE4E-9A7E-8611BDFD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1C7EF-2AB8-E84B-B476-BD45C437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370078-8952-7144-A0A4-67BB73B4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7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DCC92-3F54-8549-89E9-6D5DF06A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D1953-232F-D349-B58F-332BBE34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818CA-62A4-0346-86A8-CC9CD779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66E886-B82B-DA49-B8CE-BBD427D5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071FD5-1618-E842-87E3-5E050472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8625E-A677-E74F-895B-9C2A367A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390895-A492-7C47-AB64-D97C5DD3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124C7E-FCF2-1E43-A38C-031FB131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85AC7-33BC-4B47-AA99-E6B728B3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41639-396B-D84E-A76C-47250C1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E826F-2DE6-D14F-8406-DE828B17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ADFCD-5782-F541-ADF7-A8EFE498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8C477D-9BE1-F448-9BC0-72E8D49C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AEB1AB-18BE-0D4F-BB64-53516073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7CFE4D-9CCF-2F44-A613-0E6E665D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FBA342-3E5A-C245-98C6-4F263885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161A-2F7E-7F46-805B-4EBC5101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383847-CD5B-5648-A8B5-97A81D86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8650F0-1D00-534A-8BA1-7E27E1E2F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674727-D530-D241-BB37-187198D96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7893E3-913C-0E46-9555-EB9792F7C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F0713B-2AED-2342-8FE2-A512CAE9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EC8D4C-C09B-3C46-AA23-8E926517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2D5260-647B-6645-A388-58DA8317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1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3BC51-78B6-5147-BB24-224968FB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F0080-B7D6-1842-B960-BB6A7C1A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B9DD4E-E9A3-0548-BEF7-F8A92FF6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F65C0-806F-4444-AB6E-FFA623E6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7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5DD86B-156E-614C-8750-8C29CDB6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50EABC-E785-2B4E-BE09-0E6F665B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93D2D-18F0-CE49-9FC4-95D3CCB6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15E38-05CE-434C-A9BF-F30D9A40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63886-56F1-4A44-9E04-96C57441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CBEB4A-F909-C341-A31E-C41F63CC0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11732D-83E5-534D-9505-9606486A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A161DC-EF87-814A-9291-127F18F0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B09DD-136D-214F-A5C3-D4B603D5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4C72A-5FF5-E648-9939-20675E37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A7FCAA-844C-DB42-8D2F-689639F3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A92FD5-ADCF-9449-80F3-EA61F6667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DAE0C-B54A-3D4A-961E-17BDE3F9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0BB4AB-6106-5D49-8181-17DB35DB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C5909E-58E7-4A4C-9319-2EC1C061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1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2DA991-6891-B641-9AF0-2FC319E5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97159C-A14C-7746-9613-93D39019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4C905-E617-4943-A84D-09A7A7638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9BD5-1219-5943-8BAF-7D79E94A9EB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9A46F-CCFB-904A-BA65-B6A525230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D09B6-4B96-674A-A792-7673D5451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CAF5-D6F6-A649-85E0-23C62D38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Serpentin de refroidissement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BA77A08-221C-E24A-B1F7-9B88535E1BD9}"/>
              </a:ext>
            </a:extLst>
          </p:cNvPr>
          <p:cNvSpPr txBox="1"/>
          <p:nvPr/>
        </p:nvSpPr>
        <p:spPr>
          <a:xfrm>
            <a:off x="1036930" y="3101156"/>
            <a:ext cx="21190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baseline="-25000" dirty="0" err="1"/>
              <a:t>Aoo</a:t>
            </a:r>
            <a:r>
              <a:rPr lang="fr-FR" dirty="0"/>
              <a:t> = 1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 err="1"/>
              <a:t>T</a:t>
            </a:r>
            <a:r>
              <a:rPr lang="fr-FR" baseline="-25000" dirty="0" err="1"/>
              <a:t>Ao</a:t>
            </a:r>
            <a:r>
              <a:rPr lang="fr-FR" dirty="0"/>
              <a:t> = 25°C</a:t>
            </a:r>
          </a:p>
          <a:p>
            <a:r>
              <a:rPr lang="fr-FR" dirty="0"/>
              <a:t>Q</a:t>
            </a:r>
            <a:r>
              <a:rPr lang="fr-FR" baseline="-25000" dirty="0"/>
              <a:t>A</a:t>
            </a:r>
            <a:r>
              <a:rPr lang="fr-FR" dirty="0"/>
              <a:t> = 25 cm</a:t>
            </a:r>
            <a:r>
              <a:rPr lang="fr-FR" baseline="30000" dirty="0"/>
              <a:t>3</a:t>
            </a:r>
            <a:r>
              <a:rPr lang="fr-FR" dirty="0"/>
              <a:t>.s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C</a:t>
            </a:r>
            <a:r>
              <a:rPr lang="fr-FR" baseline="-25000" dirty="0" err="1"/>
              <a:t>Boo</a:t>
            </a:r>
            <a:r>
              <a:rPr lang="fr-FR" dirty="0"/>
              <a:t> = 5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 err="1"/>
              <a:t>T</a:t>
            </a:r>
            <a:r>
              <a:rPr lang="fr-FR" baseline="-25000" dirty="0" err="1"/>
              <a:t>Bo</a:t>
            </a:r>
            <a:r>
              <a:rPr lang="fr-FR" dirty="0"/>
              <a:t> = 20°C</a:t>
            </a:r>
          </a:p>
          <a:p>
            <a:r>
              <a:rPr lang="fr-FR" dirty="0"/>
              <a:t>Q</a:t>
            </a:r>
            <a:r>
              <a:rPr lang="fr-FR" baseline="-25000" dirty="0"/>
              <a:t>B</a:t>
            </a:r>
            <a:r>
              <a:rPr lang="fr-FR" dirty="0"/>
              <a:t> = 10 cm</a:t>
            </a:r>
            <a:r>
              <a:rPr lang="fr-FR" baseline="30000" dirty="0"/>
              <a:t>3</a:t>
            </a:r>
            <a:r>
              <a:rPr lang="fr-FR" dirty="0"/>
              <a:t>.s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V = 6l </a:t>
            </a:r>
            <a:endParaRPr lang="fr-FR" dirty="0">
              <a:latin typeface="Symbol" pitchFamily="2" charset="2"/>
            </a:endParaRPr>
          </a:p>
          <a:p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 = -41850 J.mol</a:t>
            </a:r>
            <a:r>
              <a:rPr lang="fr-FR" baseline="30000" dirty="0"/>
              <a:t>-1</a:t>
            </a:r>
            <a:r>
              <a:rPr lang="fr-FR" dirty="0"/>
              <a:t>  </a:t>
            </a:r>
          </a:p>
          <a:p>
            <a:r>
              <a:rPr lang="fr-FR" dirty="0"/>
              <a:t>h = 594 J.m</a:t>
            </a:r>
            <a:r>
              <a:rPr lang="fr-FR" baseline="30000" dirty="0"/>
              <a:t>-2</a:t>
            </a:r>
            <a:r>
              <a:rPr lang="fr-FR" dirty="0"/>
              <a:t>.s</a:t>
            </a:r>
            <a:r>
              <a:rPr lang="fr-FR" baseline="30000" dirty="0"/>
              <a:t>-1</a:t>
            </a:r>
            <a:r>
              <a:rPr lang="fr-FR" dirty="0"/>
              <a:t>.K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>
                <a:latin typeface="Symbol" pitchFamily="2" charset="2"/>
              </a:rPr>
              <a:t>l</a:t>
            </a:r>
            <a:r>
              <a:rPr lang="fr-FR" dirty="0"/>
              <a:t> =  16 W.m</a:t>
            </a:r>
            <a:r>
              <a:rPr lang="fr-FR" baseline="30000" dirty="0"/>
              <a:t>-1</a:t>
            </a:r>
            <a:r>
              <a:rPr lang="fr-FR" dirty="0"/>
              <a:t>.K</a:t>
            </a:r>
            <a:r>
              <a:rPr lang="fr-FR" baseline="30000" dirty="0"/>
              <a:t>-1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CB27F7-F3DD-F942-AF51-D9E525829DCC}"/>
              </a:ext>
            </a:extLst>
          </p:cNvPr>
          <p:cNvSpPr txBox="1"/>
          <p:nvPr/>
        </p:nvSpPr>
        <p:spPr>
          <a:xfrm>
            <a:off x="4540561" y="591504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q? X? S?</a:t>
            </a:r>
            <a:r>
              <a:rPr lang="fr-FR" baseline="-25000" dirty="0"/>
              <a:t> </a:t>
            </a:r>
            <a:r>
              <a:rPr lang="fr-FR" dirty="0"/>
              <a:t> 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359D7F3-61CD-2B4F-BEF4-E4E05CFBA65A}"/>
              </a:ext>
            </a:extLst>
          </p:cNvPr>
          <p:cNvSpPr txBox="1"/>
          <p:nvPr/>
        </p:nvSpPr>
        <p:spPr>
          <a:xfrm>
            <a:off x="8777181" y="2969658"/>
            <a:ext cx="332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  = Q</a:t>
            </a:r>
            <a:r>
              <a:rPr lang="fr-FR" baseline="-25000" dirty="0"/>
              <a:t>B</a:t>
            </a:r>
            <a:r>
              <a:rPr lang="fr-FR" dirty="0"/>
              <a:t> </a:t>
            </a:r>
            <a:r>
              <a:rPr lang="fr-FR" dirty="0" err="1">
                <a:latin typeface="Symbol" pitchFamily="2" charset="2"/>
              </a:rPr>
              <a:t>r</a:t>
            </a:r>
            <a:r>
              <a:rPr lang="fr-FR" baseline="-25000" dirty="0" err="1"/>
              <a:t>eau</a:t>
            </a:r>
            <a:r>
              <a:rPr lang="fr-FR" dirty="0" err="1"/>
              <a:t>Cp</a:t>
            </a:r>
            <a:r>
              <a:rPr lang="fr-FR" baseline="-25000" dirty="0" err="1"/>
              <a:t>eau</a:t>
            </a:r>
            <a:r>
              <a:rPr lang="fr-FR" dirty="0"/>
              <a:t>(T</a:t>
            </a:r>
            <a:r>
              <a:rPr lang="fr-FR" baseline="-25000" dirty="0"/>
              <a:t>S</a:t>
            </a:r>
            <a:r>
              <a:rPr lang="fr-FR" dirty="0"/>
              <a:t>-</a:t>
            </a:r>
            <a:r>
              <a:rPr lang="fr-FR" dirty="0" err="1"/>
              <a:t>T</a:t>
            </a:r>
            <a:r>
              <a:rPr lang="fr-FR" baseline="-25000" dirty="0" err="1"/>
              <a:t>Bo</a:t>
            </a:r>
            <a:r>
              <a:rPr lang="fr-FR" dirty="0"/>
              <a:t>) + r V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 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5733D7-88A4-184D-A61B-4B2E555AC266}"/>
              </a:ext>
            </a:extLst>
          </p:cNvPr>
          <p:cNvSpPr txBox="1"/>
          <p:nvPr/>
        </p:nvSpPr>
        <p:spPr>
          <a:xfrm>
            <a:off x="9274720" y="242037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Solutions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9F96A81-C7BC-F543-9BD3-55A644225811}"/>
              </a:ext>
            </a:extLst>
          </p:cNvPr>
          <p:cNvSpPr txBox="1"/>
          <p:nvPr/>
        </p:nvSpPr>
        <p:spPr>
          <a:xfrm>
            <a:off x="9274720" y="342685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A</a:t>
            </a:r>
            <a:r>
              <a:rPr lang="fr-FR" dirty="0"/>
              <a:t> = 0,935</a:t>
            </a:r>
            <a:r>
              <a:rPr lang="fr-FR" baseline="30000" dirty="0"/>
              <a:t> 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7F244FA-3F0F-8043-8AB7-7EAF867144EE}"/>
              </a:ext>
            </a:extLst>
          </p:cNvPr>
          <p:cNvSpPr txBox="1"/>
          <p:nvPr/>
        </p:nvSpPr>
        <p:spPr>
          <a:xfrm>
            <a:off x="9279203" y="41305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 = 0,179 m</a:t>
            </a:r>
            <a:r>
              <a:rPr lang="fr-FR" baseline="30000" dirty="0"/>
              <a:t>2</a:t>
            </a:r>
            <a:r>
              <a:rPr lang="fr-FR" dirty="0"/>
              <a:t> </a:t>
            </a:r>
            <a:r>
              <a:rPr lang="fr-FR" baseline="30000" dirty="0"/>
              <a:t> </a:t>
            </a:r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B2A652-5FF5-E24D-B942-8CC600EF1397}"/>
              </a:ext>
            </a:extLst>
          </p:cNvPr>
          <p:cNvSpPr txBox="1"/>
          <p:nvPr/>
        </p:nvSpPr>
        <p:spPr>
          <a:xfrm>
            <a:off x="1287556" y="1519795"/>
            <a:ext cx="5877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5</a:t>
            </a:r>
            <a:r>
              <a:rPr lang="fr-FR" dirty="0"/>
              <a:t>     +     OH</a:t>
            </a:r>
            <a:r>
              <a:rPr lang="fr-FR" baseline="30000" dirty="0"/>
              <a:t>-</a:t>
            </a:r>
            <a:r>
              <a:rPr lang="fr-FR" dirty="0"/>
              <a:t>        →            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/>
              <a:t>     +     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5</a:t>
            </a:r>
            <a:r>
              <a:rPr lang="fr-FR" dirty="0"/>
              <a:t>OH </a:t>
            </a:r>
          </a:p>
          <a:p>
            <a:r>
              <a:rPr lang="fr-FR" dirty="0"/>
              <a:t>          A 		  B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B0157F-4652-E045-87FB-782D14962DC2}"/>
              </a:ext>
            </a:extLst>
          </p:cNvPr>
          <p:cNvSpPr txBox="1"/>
          <p:nvPr/>
        </p:nvSpPr>
        <p:spPr>
          <a:xfrm>
            <a:off x="2376988" y="2414512"/>
            <a:ext cx="451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  =  k C</a:t>
            </a:r>
            <a:r>
              <a:rPr lang="fr-FR" baseline="-25000" dirty="0"/>
              <a:t>A</a:t>
            </a:r>
            <a:r>
              <a:rPr lang="fr-FR" dirty="0"/>
              <a:t> C</a:t>
            </a:r>
            <a:r>
              <a:rPr lang="fr-FR" baseline="-25000" dirty="0"/>
              <a:t>B</a:t>
            </a:r>
            <a:r>
              <a:rPr lang="fr-FR" dirty="0"/>
              <a:t>    avec k  =  0,11 l.mol</a:t>
            </a:r>
            <a:r>
              <a:rPr lang="fr-FR" baseline="30000" dirty="0"/>
              <a:t>-1</a:t>
            </a:r>
            <a:r>
              <a:rPr lang="fr-FR" dirty="0"/>
              <a:t>.s</a:t>
            </a:r>
            <a:r>
              <a:rPr lang="fr-FR" baseline="30000" dirty="0"/>
              <a:t>-1</a:t>
            </a:r>
            <a:r>
              <a:rPr lang="fr-FR" dirty="0"/>
              <a:t> (à 25°C) </a:t>
            </a:r>
          </a:p>
          <a:p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E46CE31-8D2C-8043-BA99-B1CC9AF4684A}"/>
              </a:ext>
            </a:extLst>
          </p:cNvPr>
          <p:cNvSpPr txBox="1"/>
          <p:nvPr/>
        </p:nvSpPr>
        <p:spPr>
          <a:xfrm>
            <a:off x="4001357" y="3127702"/>
            <a:ext cx="4189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Le réacteur est parfaitement agité continu </a:t>
            </a:r>
          </a:p>
          <a:p>
            <a:pPr algn="ctr"/>
            <a:r>
              <a:rPr lang="fr-FR" dirty="0"/>
              <a:t>Régime permanent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F4B8608-2250-1945-8742-C3E2086096CF}"/>
              </a:ext>
            </a:extLst>
          </p:cNvPr>
          <p:cNvSpPr txBox="1"/>
          <p:nvPr/>
        </p:nvSpPr>
        <p:spPr>
          <a:xfrm>
            <a:off x="9270239" y="3771999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(q = -767 W)  </a:t>
            </a:r>
            <a:r>
              <a:rPr lang="fr-FR" baseline="30000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2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Serpentin de refroidissement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BA77A08-221C-E24A-B1F7-9B88535E1BD9}"/>
              </a:ext>
            </a:extLst>
          </p:cNvPr>
          <p:cNvSpPr txBox="1"/>
          <p:nvPr/>
        </p:nvSpPr>
        <p:spPr>
          <a:xfrm>
            <a:off x="1036930" y="3101156"/>
            <a:ext cx="21190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baseline="-25000" dirty="0" err="1"/>
              <a:t>Aoo</a:t>
            </a:r>
            <a:r>
              <a:rPr lang="fr-FR" dirty="0"/>
              <a:t> = 1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 err="1"/>
              <a:t>T</a:t>
            </a:r>
            <a:r>
              <a:rPr lang="fr-FR" baseline="-25000" dirty="0" err="1"/>
              <a:t>Ao</a:t>
            </a:r>
            <a:r>
              <a:rPr lang="fr-FR" dirty="0"/>
              <a:t> = 25°C</a:t>
            </a:r>
          </a:p>
          <a:p>
            <a:r>
              <a:rPr lang="fr-FR" dirty="0"/>
              <a:t>Q</a:t>
            </a:r>
            <a:r>
              <a:rPr lang="fr-FR" baseline="-25000" dirty="0"/>
              <a:t>A</a:t>
            </a:r>
            <a:r>
              <a:rPr lang="fr-FR" dirty="0"/>
              <a:t> = 25 cm</a:t>
            </a:r>
            <a:r>
              <a:rPr lang="fr-FR" baseline="30000" dirty="0"/>
              <a:t>3</a:t>
            </a:r>
            <a:r>
              <a:rPr lang="fr-FR" dirty="0"/>
              <a:t>.s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C</a:t>
            </a:r>
            <a:r>
              <a:rPr lang="fr-FR" baseline="-25000" dirty="0" err="1"/>
              <a:t>Boo</a:t>
            </a:r>
            <a:r>
              <a:rPr lang="fr-FR" dirty="0"/>
              <a:t> = 5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 err="1"/>
              <a:t>T</a:t>
            </a:r>
            <a:r>
              <a:rPr lang="fr-FR" baseline="-25000" dirty="0" err="1"/>
              <a:t>Bo</a:t>
            </a:r>
            <a:r>
              <a:rPr lang="fr-FR" dirty="0"/>
              <a:t> = 20°C</a:t>
            </a:r>
          </a:p>
          <a:p>
            <a:r>
              <a:rPr lang="fr-FR" dirty="0"/>
              <a:t>Q</a:t>
            </a:r>
            <a:r>
              <a:rPr lang="fr-FR" baseline="-25000" dirty="0"/>
              <a:t>B</a:t>
            </a:r>
            <a:r>
              <a:rPr lang="fr-FR" dirty="0"/>
              <a:t> = 10 cm</a:t>
            </a:r>
            <a:r>
              <a:rPr lang="fr-FR" baseline="30000" dirty="0"/>
              <a:t>3</a:t>
            </a:r>
            <a:r>
              <a:rPr lang="fr-FR" dirty="0"/>
              <a:t>.s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 = -41850 J.mol</a:t>
            </a:r>
            <a:r>
              <a:rPr lang="fr-FR" baseline="30000" dirty="0"/>
              <a:t>-1</a:t>
            </a:r>
            <a:r>
              <a:rPr lang="fr-FR" dirty="0"/>
              <a:t>  </a:t>
            </a:r>
          </a:p>
          <a:p>
            <a:r>
              <a:rPr lang="fr-FR" dirty="0"/>
              <a:t>h = 594 J.m</a:t>
            </a:r>
            <a:r>
              <a:rPr lang="fr-FR" baseline="30000" dirty="0"/>
              <a:t>-2</a:t>
            </a:r>
            <a:r>
              <a:rPr lang="fr-FR" dirty="0"/>
              <a:t>.s</a:t>
            </a:r>
            <a:r>
              <a:rPr lang="fr-FR" baseline="30000" dirty="0"/>
              <a:t>-1</a:t>
            </a:r>
            <a:r>
              <a:rPr lang="fr-FR" dirty="0"/>
              <a:t>.K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>
                <a:latin typeface="Symbol" pitchFamily="2" charset="2"/>
              </a:rPr>
              <a:t>l</a:t>
            </a:r>
            <a:r>
              <a:rPr lang="fr-FR" dirty="0"/>
              <a:t> =  16 W.m</a:t>
            </a:r>
            <a:r>
              <a:rPr lang="fr-FR" baseline="30000" dirty="0"/>
              <a:t>-1</a:t>
            </a:r>
            <a:r>
              <a:rPr lang="fr-FR" dirty="0"/>
              <a:t>.K</a:t>
            </a:r>
            <a:r>
              <a:rPr lang="fr-FR" baseline="30000" dirty="0"/>
              <a:t>-1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CB27F7-F3DD-F942-AF51-D9E525829DCC}"/>
              </a:ext>
            </a:extLst>
          </p:cNvPr>
          <p:cNvSpPr txBox="1"/>
          <p:nvPr/>
        </p:nvSpPr>
        <p:spPr>
          <a:xfrm>
            <a:off x="4540561" y="591504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q? X? S?</a:t>
            </a:r>
            <a:r>
              <a:rPr lang="fr-FR" baseline="-25000" dirty="0"/>
              <a:t> </a:t>
            </a:r>
            <a:r>
              <a:rPr lang="fr-FR" dirty="0"/>
              <a:t> 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B2A652-5FF5-E24D-B942-8CC600EF1397}"/>
              </a:ext>
            </a:extLst>
          </p:cNvPr>
          <p:cNvSpPr txBox="1"/>
          <p:nvPr/>
        </p:nvSpPr>
        <p:spPr>
          <a:xfrm>
            <a:off x="1287556" y="1519795"/>
            <a:ext cx="5877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5</a:t>
            </a:r>
            <a:r>
              <a:rPr lang="fr-FR" dirty="0"/>
              <a:t>     +     OH</a:t>
            </a:r>
            <a:r>
              <a:rPr lang="fr-FR" baseline="30000" dirty="0"/>
              <a:t>-</a:t>
            </a:r>
            <a:r>
              <a:rPr lang="fr-FR" dirty="0"/>
              <a:t>        →            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/>
              <a:t>     +     C</a:t>
            </a:r>
            <a:r>
              <a:rPr lang="fr-FR" baseline="-25000" dirty="0"/>
              <a:t>2</a:t>
            </a:r>
            <a:r>
              <a:rPr lang="fr-FR" dirty="0"/>
              <a:t>H</a:t>
            </a:r>
            <a:r>
              <a:rPr lang="fr-FR" baseline="-25000" dirty="0"/>
              <a:t>5</a:t>
            </a:r>
            <a:r>
              <a:rPr lang="fr-FR" dirty="0"/>
              <a:t>OH </a:t>
            </a:r>
          </a:p>
          <a:p>
            <a:r>
              <a:rPr lang="fr-FR" dirty="0"/>
              <a:t>          A 		  B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B0157F-4652-E045-87FB-782D14962DC2}"/>
              </a:ext>
            </a:extLst>
          </p:cNvPr>
          <p:cNvSpPr txBox="1"/>
          <p:nvPr/>
        </p:nvSpPr>
        <p:spPr>
          <a:xfrm>
            <a:off x="2376988" y="2414512"/>
            <a:ext cx="451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  =  k C</a:t>
            </a:r>
            <a:r>
              <a:rPr lang="fr-FR" baseline="-25000" dirty="0"/>
              <a:t>A</a:t>
            </a:r>
            <a:r>
              <a:rPr lang="fr-FR" dirty="0"/>
              <a:t> C</a:t>
            </a:r>
            <a:r>
              <a:rPr lang="fr-FR" baseline="-25000" dirty="0"/>
              <a:t>B</a:t>
            </a:r>
            <a:r>
              <a:rPr lang="fr-FR" dirty="0"/>
              <a:t>    avec k  =  0,11 l.mol</a:t>
            </a:r>
            <a:r>
              <a:rPr lang="fr-FR" baseline="30000" dirty="0"/>
              <a:t>-1</a:t>
            </a:r>
            <a:r>
              <a:rPr lang="fr-FR" dirty="0"/>
              <a:t>.s</a:t>
            </a:r>
            <a:r>
              <a:rPr lang="fr-FR" baseline="30000" dirty="0"/>
              <a:t>-1</a:t>
            </a:r>
            <a:r>
              <a:rPr lang="fr-FR" dirty="0"/>
              <a:t> (à 25°C) </a:t>
            </a:r>
          </a:p>
          <a:p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E46CE31-8D2C-8043-BA99-B1CC9AF4684A}"/>
              </a:ext>
            </a:extLst>
          </p:cNvPr>
          <p:cNvSpPr txBox="1"/>
          <p:nvPr/>
        </p:nvSpPr>
        <p:spPr>
          <a:xfrm>
            <a:off x="2975903" y="3145385"/>
            <a:ext cx="41892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Le réacteur est parfaitement agité continu </a:t>
            </a:r>
          </a:p>
          <a:p>
            <a:pPr algn="ctr"/>
            <a:r>
              <a:rPr lang="fr-FR" dirty="0"/>
              <a:t>Régime permanent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Après dilution des deux solutions, </a:t>
            </a:r>
          </a:p>
          <a:p>
            <a:pPr algn="ctr"/>
            <a:r>
              <a:rPr lang="fr-FR" dirty="0"/>
              <a:t>le milieu est indilatable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0A0E85D-BFD6-A54F-979F-6C37C22213F7}"/>
              </a:ext>
            </a:extLst>
          </p:cNvPr>
          <p:cNvSpPr txBox="1"/>
          <p:nvPr/>
        </p:nvSpPr>
        <p:spPr>
          <a:xfrm flipH="1">
            <a:off x="7260187" y="1927097"/>
            <a:ext cx="468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Indice 1: Après dilution des deux solutions, </a:t>
            </a:r>
          </a:p>
          <a:p>
            <a:pPr algn="ctr"/>
            <a:r>
              <a:rPr lang="fr-FR" dirty="0"/>
              <a:t>le milieu est indilatable </a:t>
            </a:r>
          </a:p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5332A45-4532-3142-ABE3-9B630F7DCB7A}"/>
              </a:ext>
            </a:extLst>
          </p:cNvPr>
          <p:cNvSpPr txBox="1"/>
          <p:nvPr/>
        </p:nvSpPr>
        <p:spPr>
          <a:xfrm flipH="1">
            <a:off x="7264670" y="2778741"/>
            <a:ext cx="46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Indice 2: La conductivité thermique n’est pas 	utile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B7EB646-9BC1-F445-85CA-4E5B8E6E9B5C}"/>
              </a:ext>
            </a:extLst>
          </p:cNvPr>
          <p:cNvSpPr txBox="1"/>
          <p:nvPr/>
        </p:nvSpPr>
        <p:spPr>
          <a:xfrm flipH="1">
            <a:off x="7264670" y="3599008"/>
            <a:ext cx="468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Indice 3: La solution de A ressort à la même température qu’elle est rentrée alors que la solution de soude s’échauffe de 5°C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39803D4-5742-6845-98A7-38D12BB7537C}"/>
              </a:ext>
            </a:extLst>
          </p:cNvPr>
          <p:cNvSpPr txBox="1"/>
          <p:nvPr/>
        </p:nvSpPr>
        <p:spPr>
          <a:xfrm flipH="1">
            <a:off x="7260187" y="4570180"/>
            <a:ext cx="46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Indice 4: Faire un bilan sur A pour déterminer le taux de conversion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CBAF504-2C5A-0C47-BF79-CF816B1740AB}"/>
              </a:ext>
            </a:extLst>
          </p:cNvPr>
          <p:cNvSpPr txBox="1"/>
          <p:nvPr/>
        </p:nvSpPr>
        <p:spPr>
          <a:xfrm>
            <a:off x="8296683" y="125655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Indices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3AAD4DB-9213-134B-ADFE-E6526B0C2802}"/>
              </a:ext>
            </a:extLst>
          </p:cNvPr>
          <p:cNvSpPr txBox="1"/>
          <p:nvPr/>
        </p:nvSpPr>
        <p:spPr>
          <a:xfrm flipH="1">
            <a:off x="7264670" y="5273907"/>
            <a:ext cx="468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Indice 5: Calculer q </a:t>
            </a:r>
          </a:p>
        </p:txBody>
      </p:sp>
    </p:spTree>
    <p:extLst>
      <p:ext uri="{BB962C8B-B14F-4D97-AF65-F5344CB8AC3E}">
        <p14:creationId xmlns:p14="http://schemas.microsoft.com/office/powerpoint/2010/main" val="14538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B2A652-5FF5-E24D-B942-8CC600EF1397}"/>
              </a:ext>
            </a:extLst>
          </p:cNvPr>
          <p:cNvSpPr txBox="1"/>
          <p:nvPr/>
        </p:nvSpPr>
        <p:spPr>
          <a:xfrm>
            <a:off x="1287556" y="1519795"/>
            <a:ext cx="1034129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Bilan thermique en RPAC 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pPr>
              <a:spcBef>
                <a:spcPct val="50000"/>
              </a:spcBef>
            </a:pPr>
            <a:r>
              <a:rPr lang="fr-FR" altLang="fr-FR" dirty="0"/>
              <a:t>			Echauffement </a:t>
            </a:r>
          </a:p>
          <a:p>
            <a:r>
              <a:rPr lang="fr-FR" altLang="fr-FR" dirty="0"/>
              <a:t>Chaleur reçue 		des fluides  			Chaleur absorbée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fr-FR" dirty="0"/>
              <a:t>de l’extérieur   	=	</a:t>
            </a:r>
            <a:r>
              <a:rPr lang="fr-FR" altLang="ja-JP" dirty="0"/>
              <a:t>à la traversée </a:t>
            </a:r>
            <a:r>
              <a:rPr lang="fr-FR" altLang="fr-FR" dirty="0"/>
              <a:t>		+ 	par les réactions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fr-FR" altLang="ja-JP" dirty="0"/>
              <a:t>			</a:t>
            </a:r>
            <a:r>
              <a:rPr lang="fr-FR" altLang="fr-FR" dirty="0"/>
              <a:t>du réacteur </a:t>
            </a:r>
            <a:r>
              <a:rPr lang="fr-FR" altLang="ja-JP" dirty="0"/>
              <a:t>			chimiques </a:t>
            </a:r>
            <a:r>
              <a:rPr lang="fr-FR" altLang="fr-FR" dirty="0"/>
              <a:t>			</a:t>
            </a:r>
          </a:p>
          <a:p>
            <a:endParaRPr lang="fr-FR" dirty="0"/>
          </a:p>
          <a:p>
            <a:r>
              <a:rPr lang="fr-FR" dirty="0"/>
              <a:t>	q      = Q</a:t>
            </a:r>
            <a:r>
              <a:rPr lang="fr-FR" baseline="-25000" dirty="0"/>
              <a:t>A</a:t>
            </a:r>
            <a:r>
              <a:rPr lang="fr-FR" dirty="0"/>
              <a:t> </a:t>
            </a:r>
            <a:r>
              <a:rPr lang="fr-FR" dirty="0" err="1">
                <a:latin typeface="Symbol" pitchFamily="2" charset="2"/>
              </a:rPr>
              <a:t>r</a:t>
            </a:r>
            <a:r>
              <a:rPr lang="fr-FR" baseline="-25000" dirty="0" err="1"/>
              <a:t>eau</a:t>
            </a:r>
            <a:r>
              <a:rPr lang="fr-FR" dirty="0" err="1"/>
              <a:t>Cp</a:t>
            </a:r>
            <a:r>
              <a:rPr lang="fr-FR" baseline="-25000" dirty="0" err="1"/>
              <a:t>eau</a:t>
            </a:r>
            <a:r>
              <a:rPr lang="fr-FR" dirty="0"/>
              <a:t>(T</a:t>
            </a:r>
            <a:r>
              <a:rPr lang="fr-FR" baseline="-25000" dirty="0"/>
              <a:t>S</a:t>
            </a:r>
            <a:r>
              <a:rPr lang="fr-FR" dirty="0"/>
              <a:t>-</a:t>
            </a:r>
            <a:r>
              <a:rPr lang="fr-FR" dirty="0" err="1"/>
              <a:t>T</a:t>
            </a:r>
            <a:r>
              <a:rPr lang="fr-FR" baseline="-25000" dirty="0" err="1"/>
              <a:t>Ao</a:t>
            </a:r>
            <a:r>
              <a:rPr lang="fr-FR" dirty="0"/>
              <a:t>) + Q</a:t>
            </a:r>
            <a:r>
              <a:rPr lang="fr-FR" baseline="-25000" dirty="0"/>
              <a:t>B</a:t>
            </a:r>
            <a:r>
              <a:rPr lang="fr-FR" dirty="0"/>
              <a:t> </a:t>
            </a:r>
            <a:r>
              <a:rPr lang="fr-FR" dirty="0" err="1">
                <a:latin typeface="Symbol" pitchFamily="2" charset="2"/>
              </a:rPr>
              <a:t>r</a:t>
            </a:r>
            <a:r>
              <a:rPr lang="fr-FR" baseline="-25000" dirty="0" err="1"/>
              <a:t>eau</a:t>
            </a:r>
            <a:r>
              <a:rPr lang="fr-FR" dirty="0" err="1"/>
              <a:t>Cp</a:t>
            </a:r>
            <a:r>
              <a:rPr lang="fr-FR" baseline="-25000" dirty="0" err="1"/>
              <a:t>eau</a:t>
            </a:r>
            <a:r>
              <a:rPr lang="fr-FR" dirty="0"/>
              <a:t>(T</a:t>
            </a:r>
            <a:r>
              <a:rPr lang="fr-FR" baseline="-25000" dirty="0"/>
              <a:t>S</a:t>
            </a:r>
            <a:r>
              <a:rPr lang="fr-FR" dirty="0"/>
              <a:t>-</a:t>
            </a:r>
            <a:r>
              <a:rPr lang="fr-FR" dirty="0" err="1"/>
              <a:t>T</a:t>
            </a:r>
            <a:r>
              <a:rPr lang="fr-FR" baseline="-25000" dirty="0" err="1"/>
              <a:t>Bo</a:t>
            </a:r>
            <a:r>
              <a:rPr lang="fr-FR" dirty="0"/>
              <a:t>) + 	r V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 </a:t>
            </a:r>
          </a:p>
          <a:p>
            <a:r>
              <a:rPr lang="fr-FR" dirty="0"/>
              <a:t>	q      = 	     0	             + Q</a:t>
            </a:r>
            <a:r>
              <a:rPr lang="fr-FR" baseline="-25000" dirty="0"/>
              <a:t>B</a:t>
            </a:r>
            <a:r>
              <a:rPr lang="fr-FR" dirty="0"/>
              <a:t> </a:t>
            </a:r>
            <a:r>
              <a:rPr lang="fr-FR" dirty="0" err="1">
                <a:latin typeface="Symbol" pitchFamily="2" charset="2"/>
              </a:rPr>
              <a:t>r</a:t>
            </a:r>
            <a:r>
              <a:rPr lang="fr-FR" baseline="-25000" dirty="0" err="1"/>
              <a:t>eau</a:t>
            </a:r>
            <a:r>
              <a:rPr lang="fr-FR" dirty="0" err="1"/>
              <a:t>Cp</a:t>
            </a:r>
            <a:r>
              <a:rPr lang="fr-FR" baseline="-25000" dirty="0" err="1"/>
              <a:t>eau</a:t>
            </a:r>
            <a:r>
              <a:rPr lang="fr-FR" dirty="0"/>
              <a:t>(T</a:t>
            </a:r>
            <a:r>
              <a:rPr lang="fr-FR" baseline="-25000" dirty="0"/>
              <a:t>S</a:t>
            </a:r>
            <a:r>
              <a:rPr lang="fr-FR" dirty="0"/>
              <a:t>-</a:t>
            </a:r>
            <a:r>
              <a:rPr lang="fr-FR" dirty="0" err="1"/>
              <a:t>T</a:t>
            </a:r>
            <a:r>
              <a:rPr lang="fr-FR" baseline="-25000" dirty="0" err="1"/>
              <a:t>Bo</a:t>
            </a:r>
            <a:r>
              <a:rPr lang="fr-FR" dirty="0"/>
              <a:t>) + 	k C</a:t>
            </a:r>
            <a:r>
              <a:rPr lang="fr-FR" baseline="-25000" dirty="0"/>
              <a:t>A</a:t>
            </a:r>
            <a:r>
              <a:rPr lang="fr-FR" dirty="0"/>
              <a:t> C</a:t>
            </a:r>
            <a:r>
              <a:rPr lang="fr-FR" baseline="-25000" dirty="0"/>
              <a:t>B</a:t>
            </a:r>
            <a:r>
              <a:rPr lang="fr-FR" dirty="0"/>
              <a:t> V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 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4AFED4-18BB-864D-9A79-90A8FDFFF521}"/>
              </a:ext>
            </a:extLst>
          </p:cNvPr>
          <p:cNvSpPr txBox="1"/>
          <p:nvPr/>
        </p:nvSpPr>
        <p:spPr>
          <a:xfrm>
            <a:off x="1277471" y="5069541"/>
            <a:ext cx="6493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NB: Les solutions sont composées majoritairement d’eau  </a:t>
            </a:r>
          </a:p>
          <a:p>
            <a:r>
              <a:rPr lang="fr-FR" dirty="0"/>
              <a:t>Au niveau de l’échauffement, elles sont assimilées à de l’eau         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9DCD40C0-3445-D84B-A78F-74D6E73BBB81}"/>
              </a:ext>
            </a:extLst>
          </p:cNvPr>
          <p:cNvSpPr txBox="1">
            <a:spLocks/>
          </p:cNvSpPr>
          <p:nvPr/>
        </p:nvSpPr>
        <p:spPr>
          <a:xfrm>
            <a:off x="324000" y="566048"/>
            <a:ext cx="9144000" cy="659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Serpentin de refroidissement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27731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B2A652-5FF5-E24D-B942-8CC600EF1397}"/>
              </a:ext>
            </a:extLst>
          </p:cNvPr>
          <p:cNvSpPr txBox="1"/>
          <p:nvPr/>
        </p:nvSpPr>
        <p:spPr>
          <a:xfrm>
            <a:off x="1287556" y="1250855"/>
            <a:ext cx="6022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Bilan sur A en réacteur parfaitement agité continu 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dirty="0"/>
              <a:t>     </a:t>
            </a:r>
            <a:r>
              <a:rPr lang="fr-FR" dirty="0" err="1"/>
              <a:t>F</a:t>
            </a:r>
            <a:r>
              <a:rPr lang="fr-FR" baseline="-25000" dirty="0" err="1"/>
              <a:t>Ao</a:t>
            </a:r>
            <a:r>
              <a:rPr lang="fr-FR" dirty="0"/>
              <a:t>                -            k C</a:t>
            </a:r>
            <a:r>
              <a:rPr lang="fr-FR" baseline="-25000" dirty="0"/>
              <a:t>A</a:t>
            </a:r>
            <a:r>
              <a:rPr lang="fr-FR" dirty="0"/>
              <a:t> C</a:t>
            </a:r>
            <a:r>
              <a:rPr lang="fr-FR" baseline="-25000" dirty="0"/>
              <a:t>B </a:t>
            </a:r>
            <a:r>
              <a:rPr lang="fr-FR" dirty="0"/>
              <a:t>V              =               F</a:t>
            </a:r>
            <a:r>
              <a:rPr lang="fr-FR" baseline="-25000" dirty="0"/>
              <a:t>A</a:t>
            </a:r>
            <a:r>
              <a:rPr lang="fr-FR" dirty="0"/>
              <a:t> (= </a:t>
            </a:r>
            <a:r>
              <a:rPr lang="fr-FR" dirty="0" err="1"/>
              <a:t>F</a:t>
            </a:r>
            <a:r>
              <a:rPr lang="fr-FR" baseline="-25000" dirty="0" err="1"/>
              <a:t>Ao</a:t>
            </a:r>
            <a:r>
              <a:rPr lang="fr-FR" dirty="0"/>
              <a:t> (1-X))</a:t>
            </a: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0425BA1-61D5-4E40-8403-B06EBB11B8C5}"/>
                  </a:ext>
                </a:extLst>
              </p:cNvPr>
              <p:cNvSpPr txBox="1"/>
              <p:nvPr/>
            </p:nvSpPr>
            <p:spPr>
              <a:xfrm>
                <a:off x="842893" y="2200255"/>
                <a:ext cx="6990696" cy="23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Une fois le mélange des deux solutions effectué, le milieu est indilatable </a:t>
                </a:r>
              </a:p>
              <a:p>
                <a:r>
                  <a:rPr lang="fr-FR" dirty="0"/>
                  <a:t>C</a:t>
                </a:r>
                <a:r>
                  <a:rPr lang="fr-FR" baseline="-25000" dirty="0"/>
                  <a:t>A</a:t>
                </a:r>
                <a:r>
                  <a:rPr lang="fr-FR" dirty="0"/>
                  <a:t> = C</a:t>
                </a:r>
                <a:r>
                  <a:rPr lang="fr-FR" baseline="-25000" dirty="0"/>
                  <a:t>Ao</a:t>
                </a:r>
                <a:r>
                  <a:rPr lang="fr-FR" dirty="0"/>
                  <a:t> (1-X)</a:t>
                </a:r>
              </a:p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Ao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Aoo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 = 714 mol.m</a:t>
                </a:r>
                <a:r>
                  <a:rPr lang="fr-FR" baseline="30000" dirty="0"/>
                  <a:t>-3</a:t>
                </a:r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dirty="0"/>
                  <a:t>Consommation de A  =   Consommation de B </a:t>
                </a:r>
              </a:p>
              <a:p>
                <a:r>
                  <a:rPr lang="fr-FR" dirty="0" err="1"/>
                  <a:t>F</a:t>
                </a:r>
                <a:r>
                  <a:rPr lang="fr-FR" baseline="-25000" dirty="0" err="1"/>
                  <a:t>Ao</a:t>
                </a:r>
                <a:r>
                  <a:rPr lang="fr-FR" dirty="0"/>
                  <a:t> -  F</a:t>
                </a:r>
                <a:r>
                  <a:rPr lang="fr-FR" baseline="-25000" dirty="0"/>
                  <a:t>A</a:t>
                </a:r>
                <a:r>
                  <a:rPr lang="fr-FR" dirty="0"/>
                  <a:t>   = </a:t>
                </a:r>
                <a:r>
                  <a:rPr lang="fr-FR" dirty="0" err="1"/>
                  <a:t>F</a:t>
                </a:r>
                <a:r>
                  <a:rPr lang="fr-FR" baseline="-25000" dirty="0" err="1"/>
                  <a:t>Bo</a:t>
                </a:r>
                <a:r>
                  <a:rPr lang="fr-FR" dirty="0"/>
                  <a:t> -  F</a:t>
                </a:r>
                <a:r>
                  <a:rPr lang="fr-FR" baseline="-25000" dirty="0"/>
                  <a:t>B</a:t>
                </a:r>
                <a:r>
                  <a:rPr lang="fr-FR" dirty="0"/>
                  <a:t>      donc F</a:t>
                </a:r>
                <a:r>
                  <a:rPr lang="fr-FR" baseline="-25000" dirty="0"/>
                  <a:t>B</a:t>
                </a:r>
                <a:r>
                  <a:rPr lang="fr-FR" dirty="0"/>
                  <a:t>  =  </a:t>
                </a:r>
                <a:r>
                  <a:rPr lang="fr-FR" dirty="0" err="1"/>
                  <a:t>F</a:t>
                </a:r>
                <a:r>
                  <a:rPr lang="fr-FR" baseline="-25000" dirty="0" err="1"/>
                  <a:t>Bo</a:t>
                </a:r>
                <a:r>
                  <a:rPr lang="fr-FR" dirty="0"/>
                  <a:t> – </a:t>
                </a:r>
                <a:r>
                  <a:rPr lang="fr-FR" dirty="0" err="1"/>
                  <a:t>F</a:t>
                </a:r>
                <a:r>
                  <a:rPr lang="fr-FR" baseline="-25000" dirty="0" err="1"/>
                  <a:t>Ao</a:t>
                </a:r>
                <a:r>
                  <a:rPr lang="fr-FR" dirty="0" err="1"/>
                  <a:t>X</a:t>
                </a:r>
                <a:r>
                  <a:rPr lang="fr-FR" dirty="0"/>
                  <a:t>  soit C</a:t>
                </a:r>
                <a:r>
                  <a:rPr lang="fr-FR" baseline="-25000" dirty="0"/>
                  <a:t>B</a:t>
                </a:r>
                <a:r>
                  <a:rPr lang="fr-FR" dirty="0"/>
                  <a:t>  =  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Bo</a:t>
                </a:r>
                <a:r>
                  <a:rPr lang="fr-FR" dirty="0"/>
                  <a:t> – 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Ao</a:t>
                </a:r>
                <a:r>
                  <a:rPr lang="fr-FR" dirty="0" err="1"/>
                  <a:t>X</a:t>
                </a:r>
                <a:r>
                  <a:rPr lang="fr-FR" dirty="0"/>
                  <a:t> </a:t>
                </a:r>
              </a:p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oo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 = 1429 mol.m</a:t>
                </a:r>
                <a:r>
                  <a:rPr lang="fr-FR" baseline="30000" dirty="0"/>
                  <a:t>-3</a:t>
                </a: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0425BA1-61D5-4E40-8403-B06EBB11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93" y="2200255"/>
                <a:ext cx="6990696" cy="2343783"/>
              </a:xfrm>
              <a:prstGeom prst="rect">
                <a:avLst/>
              </a:prstGeom>
              <a:blipFill>
                <a:blip r:embed="rId2"/>
                <a:stretch>
                  <a:fillRect l="-543" t="-1075" b="-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19">
            <a:extLst>
              <a:ext uri="{FF2B5EF4-FFF2-40B4-BE49-F238E27FC236}">
                <a16:creationId xmlns:a16="http://schemas.microsoft.com/office/drawing/2014/main" id="{DC6AF398-698C-7E44-9A4E-ED24F1EBC306}"/>
              </a:ext>
            </a:extLst>
          </p:cNvPr>
          <p:cNvGrpSpPr>
            <a:grpSpLocks/>
          </p:cNvGrpSpPr>
          <p:nvPr/>
        </p:nvGrpSpPr>
        <p:grpSpPr bwMode="auto">
          <a:xfrm>
            <a:off x="7970123" y="1759468"/>
            <a:ext cx="2530475" cy="1484312"/>
            <a:chOff x="283" y="2741"/>
            <a:chExt cx="1594" cy="935"/>
          </a:xfrm>
        </p:grpSpPr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557ABE-B895-454D-AF50-6270B9417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2803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" name="Arc 14">
              <a:extLst>
                <a:ext uri="{FF2B5EF4-FFF2-40B4-BE49-F238E27FC236}">
                  <a16:creationId xmlns:a16="http://schemas.microsoft.com/office/drawing/2014/main" id="{7558955D-F737-9949-8339-A141DE6D8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" y="3444"/>
              <a:ext cx="595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80" h="21600" stroke="0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80" y="929"/>
                  </a:lnTo>
                  <a:close/>
                </a:path>
              </a:pathLst>
            </a:custGeom>
            <a:gradFill rotWithShape="0">
              <a:gsLst>
                <a:gs pos="0">
                  <a:srgbClr val="009900"/>
                </a:gs>
                <a:gs pos="100000">
                  <a:srgbClr val="FFFFFF"/>
                </a:gs>
              </a:gsLst>
              <a:lin ang="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6B582C26-7E19-F94B-AD57-F3FB8646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3151"/>
              <a:ext cx="596" cy="302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19" name="Arc 16">
              <a:extLst>
                <a:ext uri="{FF2B5EF4-FFF2-40B4-BE49-F238E27FC236}">
                  <a16:creationId xmlns:a16="http://schemas.microsoft.com/office/drawing/2014/main" id="{8A46B2D0-23B6-3541-BEE8-762162502C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96" y="2889"/>
              <a:ext cx="594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</a:path>
                <a:path w="43180" h="21600" stroke="0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  <a:lnTo>
                    <a:pt x="21580" y="0"/>
                  </a:lnTo>
                  <a:lnTo>
                    <a:pt x="431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7AB57690-A3D9-454D-B732-1929B90DE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3048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4E41BD28-1933-EA46-96F3-934713A47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3046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565BE760-DAC5-504E-882B-08014BFC7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2741"/>
              <a:ext cx="0" cy="68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66F5620E-C3F2-2F44-B8AC-E72852B70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3414"/>
              <a:ext cx="122" cy="25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69E54401-7C3E-A542-83D2-01362BDA5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3415"/>
              <a:ext cx="122" cy="24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CC8C0C54-280A-EB42-93BE-2CD13A7F8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2803"/>
              <a:ext cx="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D39892EA-B420-8C43-B124-AC29CC60C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9" y="2798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6326163F-83F4-5E44-8B71-7B304F048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36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C12F7643-67D4-B641-B058-2CE944D22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3676"/>
              <a:ext cx="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" name="Line 26">
              <a:extLst>
                <a:ext uri="{FF2B5EF4-FFF2-40B4-BE49-F238E27FC236}">
                  <a16:creationId xmlns:a16="http://schemas.microsoft.com/office/drawing/2014/main" id="{1D50A617-C551-A04C-A7A7-A680018C4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3675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177BEC37-4D71-6F4A-ABE6-127A4BF77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817"/>
              <a:ext cx="5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fr-FR" altLang="fr-FR" sz="1800" dirty="0" err="1">
                  <a:latin typeface="+mn-lt"/>
                </a:rPr>
                <a:t>F</a:t>
              </a:r>
              <a:r>
                <a:rPr lang="fr-FR" altLang="fr-FR" sz="1800" baseline="-25000" dirty="0" err="1">
                  <a:latin typeface="+mn-lt"/>
                </a:rPr>
                <a:t>Ao</a:t>
              </a:r>
              <a:r>
                <a:rPr lang="fr-FR" altLang="fr-FR" sz="1800" dirty="0">
                  <a:latin typeface="+mn-lt"/>
                </a:rPr>
                <a:t>, </a:t>
              </a:r>
              <a:r>
                <a:rPr lang="fr-FR" altLang="fr-FR" sz="1800" dirty="0" err="1">
                  <a:latin typeface="+mn-lt"/>
                </a:rPr>
                <a:t>F</a:t>
              </a:r>
              <a:r>
                <a:rPr lang="fr-FR" altLang="fr-FR" sz="1800" baseline="-25000" dirty="0" err="1">
                  <a:latin typeface="+mn-lt"/>
                </a:rPr>
                <a:t>Bo</a:t>
              </a:r>
              <a:endParaRPr lang="fr-FR" altLang="fr-FR" sz="1800" dirty="0">
                <a:latin typeface="+mn-lt"/>
              </a:endParaRPr>
            </a:p>
          </p:txBody>
        </p:sp>
      </p:grpSp>
      <p:sp>
        <p:nvSpPr>
          <p:cNvPr id="33" name="Text Box 29">
            <a:extLst>
              <a:ext uri="{FF2B5EF4-FFF2-40B4-BE49-F238E27FC236}">
                <a16:creationId xmlns:a16="http://schemas.microsoft.com/office/drawing/2014/main" id="{68087E56-FD09-DE4B-B9B3-C219ADD1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206" y="2846905"/>
            <a:ext cx="9626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rgbClr val="336600"/>
              </a:buClr>
              <a:buFont typeface="Symbol" pitchFamily="2" charset="2"/>
              <a:buChar char="·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rgbClr val="CC0000"/>
              </a:buClr>
              <a:buFont typeface="Symbol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*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+mn-lt"/>
              </a:rPr>
              <a:t>F</a:t>
            </a:r>
            <a:r>
              <a:rPr lang="fr-FR" altLang="fr-FR" sz="1800" baseline="-25000" dirty="0">
                <a:latin typeface="+mn-lt"/>
              </a:rPr>
              <a:t>A</a:t>
            </a:r>
            <a:r>
              <a:rPr lang="fr-FR" altLang="fr-FR" sz="1800" dirty="0">
                <a:latin typeface="+mn-lt"/>
              </a:rPr>
              <a:t>, F</a:t>
            </a:r>
            <a:r>
              <a:rPr lang="fr-FR" altLang="fr-FR" sz="1800" baseline="-25000" dirty="0">
                <a:latin typeface="+mn-lt"/>
              </a:rPr>
              <a:t>B</a:t>
            </a:r>
            <a:r>
              <a:rPr lang="fr-FR" altLang="fr-FR" sz="1800" dirty="0">
                <a:latin typeface="+mn-lt"/>
              </a:rPr>
              <a:t>, </a:t>
            </a:r>
            <a:r>
              <a:rPr lang="fr-FR" altLang="fr-FR" sz="1800" dirty="0" err="1">
                <a:latin typeface="+mn-lt"/>
              </a:rPr>
              <a:t>F</a:t>
            </a:r>
            <a:r>
              <a:rPr lang="fr-FR" altLang="fr-FR" sz="1800" baseline="-25000" dirty="0" err="1">
                <a:latin typeface="+mn-lt"/>
              </a:rPr>
              <a:t>p</a:t>
            </a:r>
            <a:endParaRPr lang="fr-FR" altLang="fr-FR" sz="18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F66D2EE-3A23-BA4C-9C7F-EBDF0E850E36}"/>
                  </a:ext>
                </a:extLst>
              </p:cNvPr>
              <p:cNvSpPr txBox="1"/>
              <p:nvPr/>
            </p:nvSpPr>
            <p:spPr>
              <a:xfrm>
                <a:off x="846991" y="4709670"/>
                <a:ext cx="7365991" cy="1641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k </a:t>
                </a:r>
                <a:r>
                  <a:rPr lang="fr-FR" strike="sngStrike" dirty="0"/>
                  <a:t>C</a:t>
                </a:r>
                <a:r>
                  <a:rPr lang="fr-FR" strike="sngStrike" baseline="-25000" dirty="0"/>
                  <a:t>Ao</a:t>
                </a:r>
                <a:r>
                  <a:rPr lang="fr-FR" dirty="0"/>
                  <a:t> (1-X)(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Bo</a:t>
                </a:r>
                <a:r>
                  <a:rPr lang="fr-FR" dirty="0"/>
                  <a:t> – </a:t>
                </a:r>
                <a:r>
                  <a:rPr lang="fr-FR" dirty="0" err="1"/>
                  <a:t>C</a:t>
                </a:r>
                <a:r>
                  <a:rPr lang="fr-FR" baseline="-25000" dirty="0" err="1"/>
                  <a:t>Ao</a:t>
                </a:r>
                <a:r>
                  <a:rPr lang="fr-FR" dirty="0" err="1"/>
                  <a:t>X</a:t>
                </a:r>
                <a:r>
                  <a:rPr lang="fr-FR" dirty="0"/>
                  <a:t>)</a:t>
                </a:r>
                <a:r>
                  <a:rPr lang="fr-FR" baseline="-25000" dirty="0"/>
                  <a:t> </a:t>
                </a:r>
                <a:r>
                  <a:rPr lang="fr-FR" dirty="0"/>
                  <a:t>V     =      Q </a:t>
                </a:r>
                <a:r>
                  <a:rPr lang="fr-FR" strike="sngStrike" dirty="0"/>
                  <a:t>C</a:t>
                </a:r>
                <a:r>
                  <a:rPr lang="fr-FR" strike="sngStrike" baseline="-25000" dirty="0"/>
                  <a:t>Ao</a:t>
                </a:r>
                <a:r>
                  <a:rPr lang="fr-FR" dirty="0"/>
                  <a:t> X             Avec Q = Q</a:t>
                </a:r>
                <a:r>
                  <a:rPr lang="fr-FR" baseline="-25000" dirty="0"/>
                  <a:t>A</a:t>
                </a:r>
                <a:r>
                  <a:rPr lang="fr-FR" dirty="0"/>
                  <a:t>+Q</a:t>
                </a:r>
                <a:r>
                  <a:rPr lang="fr-FR" baseline="-25000" dirty="0"/>
                  <a:t>B</a:t>
                </a:r>
                <a:r>
                  <a:rPr lang="fr-FR" dirty="0"/>
                  <a:t> = 35.10</a:t>
                </a:r>
                <a:r>
                  <a:rPr lang="fr-FR" baseline="30000" dirty="0"/>
                  <a:t>-6</a:t>
                </a:r>
                <a:r>
                  <a:rPr lang="fr-FR" dirty="0"/>
                  <a:t> m</a:t>
                </a:r>
                <a:r>
                  <a:rPr lang="fr-FR" baseline="30000" dirty="0"/>
                  <a:t>3</a:t>
                </a:r>
                <a:r>
                  <a:rPr lang="fr-FR" dirty="0"/>
                  <a:t>.s</a:t>
                </a:r>
                <a:r>
                  <a:rPr lang="fr-FR" baseline="30000" dirty="0"/>
                  <a:t>-1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kC</a:t>
                </a:r>
                <a:r>
                  <a:rPr lang="fr-FR" baseline="-25000" dirty="0" err="1"/>
                  <a:t>Ao</a:t>
                </a:r>
                <a:r>
                  <a:rPr lang="fr-FR" dirty="0" err="1"/>
                  <a:t>V</a:t>
                </a:r>
                <a:r>
                  <a:rPr lang="fr-FR" dirty="0"/>
                  <a:t> X</a:t>
                </a:r>
                <a:r>
                  <a:rPr lang="fr-FR" baseline="30000" dirty="0"/>
                  <a:t>2</a:t>
                </a:r>
                <a:r>
                  <a:rPr lang="fr-FR" dirty="0"/>
                  <a:t> – (</a:t>
                </a:r>
                <a:r>
                  <a:rPr lang="fr-FR" dirty="0" err="1"/>
                  <a:t>kC</a:t>
                </a:r>
                <a:r>
                  <a:rPr lang="fr-FR" baseline="-25000" dirty="0" err="1"/>
                  <a:t>Bo</a:t>
                </a:r>
                <a:r>
                  <a:rPr lang="fr-FR" dirty="0" err="1"/>
                  <a:t>V</a:t>
                </a:r>
                <a:r>
                  <a:rPr lang="fr-FR" dirty="0"/>
                  <a:t> + </a:t>
                </a:r>
                <a:r>
                  <a:rPr lang="fr-FR" dirty="0" err="1"/>
                  <a:t>kC</a:t>
                </a:r>
                <a:r>
                  <a:rPr lang="fr-FR" baseline="-25000" dirty="0" err="1"/>
                  <a:t>Ao</a:t>
                </a:r>
                <a:r>
                  <a:rPr lang="fr-FR" dirty="0" err="1"/>
                  <a:t>V</a:t>
                </a:r>
                <a:r>
                  <a:rPr lang="fr-FR" dirty="0"/>
                  <a:t> + Q) X + </a:t>
                </a:r>
                <a:r>
                  <a:rPr lang="fr-FR" dirty="0" err="1"/>
                  <a:t>kC</a:t>
                </a:r>
                <a:r>
                  <a:rPr lang="fr-FR" baseline="-25000" dirty="0" err="1"/>
                  <a:t>Bo</a:t>
                </a:r>
                <a:r>
                  <a:rPr lang="fr-FR" dirty="0" err="1"/>
                  <a:t>V</a:t>
                </a:r>
                <a:r>
                  <a:rPr lang="fr-FR" dirty="0"/>
                  <a:t>  =  0 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 −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Bo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</m:den>
                        </m:f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+1+ 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</m:e>
                    </m:d>
                  </m:oMath>
                </a14:m>
                <a:r>
                  <a:rPr lang="fr-FR" dirty="0"/>
                  <a:t> X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Bo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          A.N. X</a:t>
                </a:r>
                <a:r>
                  <a:rPr lang="fr-FR" baseline="30000" dirty="0"/>
                  <a:t>2</a:t>
                </a:r>
                <a:r>
                  <a:rPr lang="fr-FR" dirty="0"/>
                  <a:t> – 3,074 X + 2 = 0 ;      X = 0,935 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F66D2EE-3A23-BA4C-9C7F-EBDF0E85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91" y="4709670"/>
                <a:ext cx="7365991" cy="1641924"/>
              </a:xfrm>
              <a:prstGeom prst="rect">
                <a:avLst/>
              </a:prstGeom>
              <a:blipFill>
                <a:blip r:embed="rId3"/>
                <a:stretch>
                  <a:fillRect l="-688" t="-1538" r="-3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itre 1">
            <a:extLst>
              <a:ext uri="{FF2B5EF4-FFF2-40B4-BE49-F238E27FC236}">
                <a16:creationId xmlns:a16="http://schemas.microsoft.com/office/drawing/2014/main" id="{E68BC49A-7DA1-274F-A905-2D425CA5B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Serpentin de refroidissement </a:t>
            </a:r>
          </a:p>
        </p:txBody>
      </p:sp>
    </p:spTree>
    <p:extLst>
      <p:ext uri="{BB962C8B-B14F-4D97-AF65-F5344CB8AC3E}">
        <p14:creationId xmlns:p14="http://schemas.microsoft.com/office/powerpoint/2010/main" val="9358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B2A652-5FF5-E24D-B942-8CC600EF1397}"/>
              </a:ext>
            </a:extLst>
          </p:cNvPr>
          <p:cNvSpPr txBox="1"/>
          <p:nvPr/>
        </p:nvSpPr>
        <p:spPr>
          <a:xfrm>
            <a:off x="1287556" y="1250855"/>
            <a:ext cx="6022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Bilan sur A en réacteur parfaitement agité continu 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dirty="0"/>
              <a:t>     </a:t>
            </a:r>
            <a:r>
              <a:rPr lang="fr-FR" dirty="0" err="1"/>
              <a:t>F</a:t>
            </a:r>
            <a:r>
              <a:rPr lang="fr-FR" baseline="-25000" dirty="0" err="1"/>
              <a:t>Ao</a:t>
            </a:r>
            <a:r>
              <a:rPr lang="fr-FR" dirty="0"/>
              <a:t>                -            k C</a:t>
            </a:r>
            <a:r>
              <a:rPr lang="fr-FR" baseline="-25000" dirty="0"/>
              <a:t>A</a:t>
            </a:r>
            <a:r>
              <a:rPr lang="fr-FR" dirty="0"/>
              <a:t> C</a:t>
            </a:r>
            <a:r>
              <a:rPr lang="fr-FR" baseline="-25000" dirty="0"/>
              <a:t>B </a:t>
            </a:r>
            <a:r>
              <a:rPr lang="fr-FR" dirty="0"/>
              <a:t>V              =               F</a:t>
            </a:r>
            <a:r>
              <a:rPr lang="fr-FR" baseline="-25000" dirty="0"/>
              <a:t>A</a:t>
            </a:r>
            <a:r>
              <a:rPr lang="fr-FR" dirty="0"/>
              <a:t> (= </a:t>
            </a:r>
            <a:r>
              <a:rPr lang="fr-FR" dirty="0" err="1"/>
              <a:t>F</a:t>
            </a:r>
            <a:r>
              <a:rPr lang="fr-FR" baseline="-25000" dirty="0" err="1"/>
              <a:t>Ao</a:t>
            </a:r>
            <a:r>
              <a:rPr lang="fr-FR" dirty="0"/>
              <a:t> (1-X))</a:t>
            </a:r>
          </a:p>
          <a:p>
            <a:endParaRPr lang="fr-FR" dirty="0"/>
          </a:p>
        </p:txBody>
      </p:sp>
      <p:grpSp>
        <p:nvGrpSpPr>
          <p:cNvPr id="15" name="Group 119">
            <a:extLst>
              <a:ext uri="{FF2B5EF4-FFF2-40B4-BE49-F238E27FC236}">
                <a16:creationId xmlns:a16="http://schemas.microsoft.com/office/drawing/2014/main" id="{DC6AF398-698C-7E44-9A4E-ED24F1EBC306}"/>
              </a:ext>
            </a:extLst>
          </p:cNvPr>
          <p:cNvGrpSpPr>
            <a:grpSpLocks/>
          </p:cNvGrpSpPr>
          <p:nvPr/>
        </p:nvGrpSpPr>
        <p:grpSpPr bwMode="auto">
          <a:xfrm>
            <a:off x="7970123" y="1759468"/>
            <a:ext cx="2530475" cy="1484312"/>
            <a:chOff x="283" y="2741"/>
            <a:chExt cx="1594" cy="935"/>
          </a:xfrm>
        </p:grpSpPr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557ABE-B895-454D-AF50-6270B9417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2803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" name="Arc 14">
              <a:extLst>
                <a:ext uri="{FF2B5EF4-FFF2-40B4-BE49-F238E27FC236}">
                  <a16:creationId xmlns:a16="http://schemas.microsoft.com/office/drawing/2014/main" id="{7558955D-F737-9949-8339-A141DE6D8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" y="3444"/>
              <a:ext cx="595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80" h="21600" stroke="0" extrusionOk="0">
                  <a:moveTo>
                    <a:pt x="43180" y="929"/>
                  </a:moveTo>
                  <a:cubicBezTo>
                    <a:pt x="42682" y="12486"/>
                    <a:pt x="3316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80" y="929"/>
                  </a:lnTo>
                  <a:close/>
                </a:path>
              </a:pathLst>
            </a:custGeom>
            <a:gradFill rotWithShape="0">
              <a:gsLst>
                <a:gs pos="0">
                  <a:srgbClr val="009900"/>
                </a:gs>
                <a:gs pos="100000">
                  <a:srgbClr val="FFFFFF"/>
                </a:gs>
              </a:gsLst>
              <a:lin ang="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6B582C26-7E19-F94B-AD57-F3FB8646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3151"/>
              <a:ext cx="596" cy="302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19" name="Arc 16">
              <a:extLst>
                <a:ext uri="{FF2B5EF4-FFF2-40B4-BE49-F238E27FC236}">
                  <a16:creationId xmlns:a16="http://schemas.microsoft.com/office/drawing/2014/main" id="{8A46B2D0-23B6-3541-BEE8-762162502C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96" y="2889"/>
              <a:ext cx="594" cy="163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</a:path>
                <a:path w="43180" h="21600" stroke="0" extrusionOk="0">
                  <a:moveTo>
                    <a:pt x="43180" y="0"/>
                  </a:moveTo>
                  <a:cubicBezTo>
                    <a:pt x="43180" y="11929"/>
                    <a:pt x="33509" y="21600"/>
                    <a:pt x="21580" y="21600"/>
                  </a:cubicBezTo>
                  <a:cubicBezTo>
                    <a:pt x="10011" y="21600"/>
                    <a:pt x="496" y="12485"/>
                    <a:pt x="-1" y="927"/>
                  </a:cubicBezTo>
                  <a:lnTo>
                    <a:pt x="21580" y="0"/>
                  </a:lnTo>
                  <a:lnTo>
                    <a:pt x="431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7AB57690-A3D9-454D-B732-1929B90DE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3048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4E41BD28-1933-EA46-96F3-934713A47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3046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565BE760-DAC5-504E-882B-08014BFC7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2741"/>
              <a:ext cx="0" cy="68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66F5620E-C3F2-2F44-B8AC-E72852B70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3414"/>
              <a:ext cx="122" cy="25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69E54401-7C3E-A542-83D2-01362BDA5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3415"/>
              <a:ext cx="122" cy="24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fr-FR" altLang="fr-FR" sz="2400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CC8C0C54-280A-EB42-93BE-2CD13A7F8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2803"/>
              <a:ext cx="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D39892EA-B420-8C43-B124-AC29CC60C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9" y="2798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6326163F-83F4-5E44-8B71-7B304F048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36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C12F7643-67D4-B641-B058-2CE944D22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3676"/>
              <a:ext cx="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" name="Line 26">
              <a:extLst>
                <a:ext uri="{FF2B5EF4-FFF2-40B4-BE49-F238E27FC236}">
                  <a16:creationId xmlns:a16="http://schemas.microsoft.com/office/drawing/2014/main" id="{1D50A617-C551-A04C-A7A7-A680018C4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3675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177BEC37-4D71-6F4A-ABE6-127A4BF77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817"/>
              <a:ext cx="5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rgbClr val="336600"/>
                </a:buClr>
                <a:buFont typeface="Symbol" pitchFamily="2" charset="2"/>
                <a:buChar char="·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rgbClr val="CC0000"/>
                </a:buClr>
                <a:buFont typeface="Symbol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Char char="*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fr-FR" altLang="fr-FR" sz="1800" dirty="0" err="1">
                  <a:latin typeface="+mn-lt"/>
                </a:rPr>
                <a:t>F</a:t>
              </a:r>
              <a:r>
                <a:rPr lang="fr-FR" altLang="fr-FR" sz="1800" baseline="-25000" dirty="0" err="1">
                  <a:latin typeface="+mn-lt"/>
                </a:rPr>
                <a:t>Ao</a:t>
              </a:r>
              <a:r>
                <a:rPr lang="fr-FR" altLang="fr-FR" sz="1800" dirty="0">
                  <a:latin typeface="+mn-lt"/>
                </a:rPr>
                <a:t>, </a:t>
              </a:r>
              <a:r>
                <a:rPr lang="fr-FR" altLang="fr-FR" sz="1800" dirty="0" err="1">
                  <a:latin typeface="+mn-lt"/>
                </a:rPr>
                <a:t>F</a:t>
              </a:r>
              <a:r>
                <a:rPr lang="fr-FR" altLang="fr-FR" sz="1800" baseline="-25000" dirty="0" err="1">
                  <a:latin typeface="+mn-lt"/>
                </a:rPr>
                <a:t>Bo</a:t>
              </a:r>
              <a:endParaRPr lang="fr-FR" altLang="fr-FR" sz="1800" dirty="0">
                <a:latin typeface="+mn-lt"/>
              </a:endParaRPr>
            </a:p>
          </p:txBody>
        </p:sp>
      </p:grpSp>
      <p:sp>
        <p:nvSpPr>
          <p:cNvPr id="33" name="Text Box 29">
            <a:extLst>
              <a:ext uri="{FF2B5EF4-FFF2-40B4-BE49-F238E27FC236}">
                <a16:creationId xmlns:a16="http://schemas.microsoft.com/office/drawing/2014/main" id="{68087E56-FD09-DE4B-B9B3-C219ADD1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206" y="2846905"/>
            <a:ext cx="9626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rgbClr val="336600"/>
              </a:buClr>
              <a:buFont typeface="Symbol" pitchFamily="2" charset="2"/>
              <a:buChar char="·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rgbClr val="CC0000"/>
              </a:buClr>
              <a:buFont typeface="Symbol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Char char="*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800" dirty="0">
                <a:latin typeface="+mn-lt"/>
              </a:rPr>
              <a:t>F</a:t>
            </a:r>
            <a:r>
              <a:rPr lang="fr-FR" altLang="fr-FR" sz="1800" baseline="-25000" dirty="0">
                <a:latin typeface="+mn-lt"/>
              </a:rPr>
              <a:t>A</a:t>
            </a:r>
            <a:r>
              <a:rPr lang="fr-FR" altLang="fr-FR" sz="1800" dirty="0">
                <a:latin typeface="+mn-lt"/>
              </a:rPr>
              <a:t>, F</a:t>
            </a:r>
            <a:r>
              <a:rPr lang="fr-FR" altLang="fr-FR" sz="1800" baseline="-25000" dirty="0">
                <a:latin typeface="+mn-lt"/>
              </a:rPr>
              <a:t>B</a:t>
            </a:r>
            <a:r>
              <a:rPr lang="fr-FR" altLang="fr-FR" sz="1800" dirty="0">
                <a:latin typeface="+mn-lt"/>
              </a:rPr>
              <a:t>, </a:t>
            </a:r>
            <a:r>
              <a:rPr lang="fr-FR" altLang="fr-FR" sz="1800" dirty="0" err="1">
                <a:latin typeface="+mn-lt"/>
              </a:rPr>
              <a:t>F</a:t>
            </a:r>
            <a:r>
              <a:rPr lang="fr-FR" altLang="fr-FR" sz="1800" baseline="-25000" dirty="0" err="1">
                <a:latin typeface="+mn-lt"/>
              </a:rPr>
              <a:t>p</a:t>
            </a:r>
            <a:endParaRPr lang="fr-FR" altLang="fr-FR" sz="18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F66D2EE-3A23-BA4C-9C7F-EBDF0E850E36}"/>
                  </a:ext>
                </a:extLst>
              </p:cNvPr>
              <p:cNvSpPr txBox="1"/>
              <p:nvPr/>
            </p:nvSpPr>
            <p:spPr>
              <a:xfrm>
                <a:off x="1226306" y="2026336"/>
                <a:ext cx="7424981" cy="811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 −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Bo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</m:den>
                        </m:f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+1+ 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</m:e>
                    </m:d>
                  </m:oMath>
                </a14:m>
                <a:r>
                  <a:rPr lang="fr-FR" dirty="0"/>
                  <a:t> X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Bo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          A.N. X</a:t>
                </a:r>
                <a:r>
                  <a:rPr lang="fr-FR" baseline="30000" dirty="0"/>
                  <a:t>2</a:t>
                </a:r>
                <a:r>
                  <a:rPr lang="fr-FR" dirty="0"/>
                  <a:t> – 3,074 X + 2 = 0 ;      X = 0,935 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F66D2EE-3A23-BA4C-9C7F-EBDF0E85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06" y="2026336"/>
                <a:ext cx="7424981" cy="811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A6513CF8-FFC4-E24A-B2AD-E3437BF789B8}"/>
              </a:ext>
            </a:extLst>
          </p:cNvPr>
          <p:cNvSpPr txBox="1"/>
          <p:nvPr/>
        </p:nvSpPr>
        <p:spPr>
          <a:xfrm>
            <a:off x="1226306" y="2846672"/>
            <a:ext cx="4852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peut alors calculer le flux de chaleur échangé: </a:t>
            </a:r>
          </a:p>
          <a:p>
            <a:r>
              <a:rPr lang="fr-FR" dirty="0"/>
              <a:t>q  = Q</a:t>
            </a:r>
            <a:r>
              <a:rPr lang="fr-FR" baseline="-25000" dirty="0"/>
              <a:t>B</a:t>
            </a:r>
            <a:r>
              <a:rPr lang="fr-FR" dirty="0"/>
              <a:t> </a:t>
            </a:r>
            <a:r>
              <a:rPr lang="fr-FR" dirty="0" err="1">
                <a:latin typeface="Symbol" pitchFamily="2" charset="2"/>
              </a:rPr>
              <a:t>r</a:t>
            </a:r>
            <a:r>
              <a:rPr lang="fr-FR" baseline="-25000" dirty="0" err="1"/>
              <a:t>eau</a:t>
            </a:r>
            <a:r>
              <a:rPr lang="fr-FR" dirty="0" err="1"/>
              <a:t>Cp</a:t>
            </a:r>
            <a:r>
              <a:rPr lang="fr-FR" baseline="-25000" dirty="0" err="1"/>
              <a:t>eau</a:t>
            </a:r>
            <a:r>
              <a:rPr lang="fr-FR" dirty="0"/>
              <a:t>(T</a:t>
            </a:r>
            <a:r>
              <a:rPr lang="fr-FR" baseline="-25000" dirty="0"/>
              <a:t>S</a:t>
            </a:r>
            <a:r>
              <a:rPr lang="fr-FR" dirty="0"/>
              <a:t>-</a:t>
            </a:r>
            <a:r>
              <a:rPr lang="fr-FR" dirty="0" err="1"/>
              <a:t>T</a:t>
            </a:r>
            <a:r>
              <a:rPr lang="fr-FR" baseline="-25000" dirty="0" err="1"/>
              <a:t>Bo</a:t>
            </a:r>
            <a:r>
              <a:rPr lang="fr-FR" dirty="0"/>
              <a:t>) + r V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 </a:t>
            </a:r>
          </a:p>
          <a:p>
            <a:endParaRPr lang="fr-FR" dirty="0"/>
          </a:p>
          <a:p>
            <a:r>
              <a:rPr lang="fr-FR" dirty="0"/>
              <a:t>Ou q  = Q</a:t>
            </a:r>
            <a:r>
              <a:rPr lang="fr-FR" baseline="-25000" dirty="0"/>
              <a:t>B</a:t>
            </a:r>
            <a:r>
              <a:rPr lang="fr-FR" dirty="0"/>
              <a:t> </a:t>
            </a:r>
            <a:r>
              <a:rPr lang="fr-FR" dirty="0" err="1">
                <a:latin typeface="Symbol" pitchFamily="2" charset="2"/>
              </a:rPr>
              <a:t>r</a:t>
            </a:r>
            <a:r>
              <a:rPr lang="fr-FR" baseline="-25000" dirty="0" err="1"/>
              <a:t>eau</a:t>
            </a:r>
            <a:r>
              <a:rPr lang="fr-FR" dirty="0" err="1"/>
              <a:t>Cp</a:t>
            </a:r>
            <a:r>
              <a:rPr lang="fr-FR" baseline="-25000" dirty="0" err="1"/>
              <a:t>eau</a:t>
            </a:r>
            <a:r>
              <a:rPr lang="fr-FR" dirty="0"/>
              <a:t>(T</a:t>
            </a:r>
            <a:r>
              <a:rPr lang="fr-FR" baseline="-25000" dirty="0"/>
              <a:t>S</a:t>
            </a:r>
            <a:r>
              <a:rPr lang="fr-FR" dirty="0"/>
              <a:t>-</a:t>
            </a:r>
            <a:r>
              <a:rPr lang="fr-FR" dirty="0" err="1"/>
              <a:t>T</a:t>
            </a:r>
            <a:r>
              <a:rPr lang="fr-FR" baseline="-25000" dirty="0" err="1"/>
              <a:t>Bo</a:t>
            </a:r>
            <a:r>
              <a:rPr lang="fr-FR" dirty="0"/>
              <a:t>) + </a:t>
            </a:r>
            <a:r>
              <a:rPr lang="fr-FR" dirty="0" err="1"/>
              <a:t>F</a:t>
            </a:r>
            <a:r>
              <a:rPr lang="fr-FR" baseline="-25000" dirty="0" err="1"/>
              <a:t>Ao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 </a:t>
            </a:r>
          </a:p>
          <a:p>
            <a:endParaRPr lang="fr-FR" dirty="0"/>
          </a:p>
          <a:p>
            <a:r>
              <a:rPr lang="fr-FR" dirty="0"/>
              <a:t>A.N. q = -767 J.s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86494E-818C-FA4A-88D9-1F615F2C8F3E}"/>
              </a:ext>
            </a:extLst>
          </p:cNvPr>
          <p:cNvSpPr txBox="1"/>
          <p:nvPr/>
        </p:nvSpPr>
        <p:spPr>
          <a:xfrm>
            <a:off x="6103792" y="3506130"/>
            <a:ext cx="5947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 = h S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T </a:t>
            </a:r>
          </a:p>
          <a:p>
            <a:r>
              <a:rPr lang="fr-FR" dirty="0"/>
              <a:t>Où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T est la différence entre la température dans le réacteur </a:t>
            </a:r>
          </a:p>
          <a:p>
            <a:r>
              <a:rPr lang="fr-FR" dirty="0"/>
              <a:t>	et la température dans le serpentin  </a:t>
            </a:r>
          </a:p>
          <a:p>
            <a:endParaRPr lang="fr-FR" dirty="0"/>
          </a:p>
          <a:p>
            <a:r>
              <a:rPr lang="fr-FR" dirty="0"/>
              <a:t>Or, dans le serpentin, la température augmente de 15 à 20°C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4539894-ED32-F94E-8704-E919FB09098F}"/>
                  </a:ext>
                </a:extLst>
              </p:cNvPr>
              <p:cNvSpPr txBox="1"/>
              <p:nvPr/>
            </p:nvSpPr>
            <p:spPr>
              <a:xfrm>
                <a:off x="1602322" y="5140346"/>
                <a:ext cx="8000973" cy="14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Pour </a:t>
                </a:r>
                <a:r>
                  <a:rPr lang="fr-FR" dirty="0">
                    <a:latin typeface="Symbol" pitchFamily="2" charset="2"/>
                  </a:rPr>
                  <a:t>D</a:t>
                </a:r>
                <a:r>
                  <a:rPr lang="fr-FR" dirty="0"/>
                  <a:t>T on peut donc prendre soit la moyenne arithmétique, soit 25 – 17,5 = 7,5°C </a:t>
                </a:r>
              </a:p>
              <a:p>
                <a:r>
                  <a:rPr lang="fr-FR" dirty="0"/>
                  <a:t>Soit, mieux, la température moyenne logarithmique: </a:t>
                </a:r>
                <a14:m>
                  <m:oMath xmlns:m="http://schemas.openxmlformats.org/officeDocument/2006/math">
                    <m:r>
                      <a:rPr lang="fr-FR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</m:t>
                        </m:r>
                      </m:sub>
                    </m:sSub>
                    <m:r>
                      <a:rPr lang="fr-F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fr-F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fr-FR" sz="2400" dirty="0"/>
                  <a:t> </a:t>
                </a:r>
                <a:r>
                  <a:rPr lang="fr-FR" dirty="0"/>
                  <a:t>= 7,21°C </a:t>
                </a:r>
              </a:p>
              <a:p>
                <a:r>
                  <a:rPr lang="fr-FR" dirty="0"/>
                  <a:t>	</a:t>
                </a:r>
                <a:r>
                  <a:rPr lang="fr-FR" b="1" dirty="0"/>
                  <a:t>Alors S = 0,179 m</a:t>
                </a:r>
                <a:r>
                  <a:rPr lang="fr-FR" b="1" baseline="30000" dirty="0"/>
                  <a:t>2</a:t>
                </a:r>
                <a:r>
                  <a:rPr lang="fr-FR" b="1" dirty="0"/>
                  <a:t> </a:t>
                </a: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4539894-ED32-F94E-8704-E919FB09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22" y="5140346"/>
                <a:ext cx="8000973" cy="1421736"/>
              </a:xfrm>
              <a:prstGeom prst="rect">
                <a:avLst/>
              </a:prstGeom>
              <a:blipFill>
                <a:blip r:embed="rId3"/>
                <a:stretch>
                  <a:fillRect l="-634" t="-2655" b="-53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re 1">
            <a:extLst>
              <a:ext uri="{FF2B5EF4-FFF2-40B4-BE49-F238E27FC236}">
                <a16:creationId xmlns:a16="http://schemas.microsoft.com/office/drawing/2014/main" id="{6AB2004A-94C5-8B4B-A556-5CECC7154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Serpentin de refroidissement </a:t>
            </a:r>
          </a:p>
        </p:txBody>
      </p:sp>
    </p:spTree>
    <p:extLst>
      <p:ext uri="{BB962C8B-B14F-4D97-AF65-F5344CB8AC3E}">
        <p14:creationId xmlns:p14="http://schemas.microsoft.com/office/powerpoint/2010/main" val="394030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B2A652-5FF5-E24D-B942-8CC600EF1397}"/>
              </a:ext>
            </a:extLst>
          </p:cNvPr>
          <p:cNvSpPr txBox="1"/>
          <p:nvPr/>
        </p:nvSpPr>
        <p:spPr>
          <a:xfrm>
            <a:off x="1287556" y="1250855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Bonus: cette surface d’échange est-elle possible? 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513CF8-FFC4-E24A-B2AD-E3437BF789B8}"/>
              </a:ext>
            </a:extLst>
          </p:cNvPr>
          <p:cNvSpPr txBox="1"/>
          <p:nvPr/>
        </p:nvSpPr>
        <p:spPr>
          <a:xfrm>
            <a:off x="1110499" y="1976639"/>
            <a:ext cx="9216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on suppose que le réacteur est cylindrique avec h = D </a:t>
            </a:r>
          </a:p>
          <a:p>
            <a:endParaRPr lang="fr-FR" dirty="0"/>
          </a:p>
          <a:p>
            <a:r>
              <a:rPr lang="fr-FR" dirty="0"/>
              <a:t>Alors la surface d’échange latérale vaut S = </a:t>
            </a:r>
            <a:r>
              <a:rPr lang="fr-FR" dirty="0" err="1">
                <a:latin typeface="Symbol" pitchFamily="2" charset="2"/>
              </a:rPr>
              <a:t>p</a:t>
            </a:r>
            <a:r>
              <a:rPr lang="fr-FR" dirty="0" err="1"/>
              <a:t>hD</a:t>
            </a:r>
            <a:r>
              <a:rPr lang="fr-FR" dirty="0"/>
              <a:t> =  </a:t>
            </a:r>
            <a:r>
              <a:rPr lang="fr-FR" dirty="0">
                <a:latin typeface="Symbol" pitchFamily="2" charset="2"/>
              </a:rPr>
              <a:t>p</a:t>
            </a:r>
            <a:r>
              <a:rPr lang="fr-FR" dirty="0"/>
              <a:t>D</a:t>
            </a:r>
            <a:r>
              <a:rPr lang="fr-FR" baseline="30000" dirty="0"/>
              <a:t>2</a:t>
            </a:r>
            <a:endParaRPr lang="fr-FR" dirty="0"/>
          </a:p>
          <a:p>
            <a:endParaRPr lang="fr-FR" dirty="0"/>
          </a:p>
          <a:p>
            <a:r>
              <a:rPr lang="fr-FR" dirty="0"/>
              <a:t>Et V = </a:t>
            </a:r>
            <a:r>
              <a:rPr lang="fr-FR" dirty="0">
                <a:latin typeface="Symbol" pitchFamily="2" charset="2"/>
              </a:rPr>
              <a:t>p</a:t>
            </a:r>
            <a:r>
              <a:rPr lang="fr-FR" dirty="0"/>
              <a:t>D</a:t>
            </a:r>
            <a:r>
              <a:rPr lang="fr-FR" baseline="30000" dirty="0"/>
              <a:t>3</a:t>
            </a:r>
            <a:r>
              <a:rPr lang="fr-FR" dirty="0"/>
              <a:t>/4 = 6l </a:t>
            </a:r>
          </a:p>
          <a:p>
            <a:endParaRPr lang="fr-FR" dirty="0"/>
          </a:p>
          <a:p>
            <a:r>
              <a:rPr lang="fr-FR" dirty="0"/>
              <a:t>S = 0,12 m</a:t>
            </a:r>
            <a:r>
              <a:rPr lang="fr-FR" baseline="30000" dirty="0"/>
              <a:t>2</a:t>
            </a:r>
            <a:r>
              <a:rPr lang="fr-FR" dirty="0"/>
              <a:t> ce qui est du même ordre de grandeur que la surface nécessaire </a:t>
            </a:r>
          </a:p>
          <a:p>
            <a:r>
              <a:rPr lang="fr-FR" dirty="0"/>
              <a:t>La solution est donc plausible 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6AB2004A-94C5-8B4B-A556-5CECC7154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Serpentin de refroidissement </a:t>
            </a:r>
          </a:p>
        </p:txBody>
      </p:sp>
    </p:spTree>
    <p:extLst>
      <p:ext uri="{BB962C8B-B14F-4D97-AF65-F5344CB8AC3E}">
        <p14:creationId xmlns:p14="http://schemas.microsoft.com/office/powerpoint/2010/main" val="12610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9126</TotalTime>
  <Words>833</Words>
  <Application>Microsoft Macintosh PowerPoint</Application>
  <PresentationFormat>Grand écran</PresentationFormat>
  <Paragraphs>115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ＭＳ Ｐゴシック</vt:lpstr>
      <vt:lpstr>游ゴシック</vt:lpstr>
      <vt:lpstr>Arial</vt:lpstr>
      <vt:lpstr>Calibri</vt:lpstr>
      <vt:lpstr>Calibri Courant</vt:lpstr>
      <vt:lpstr>Calibri Light</vt:lpstr>
      <vt:lpstr>Cambria Math</vt:lpstr>
      <vt:lpstr>Symbol</vt:lpstr>
      <vt:lpstr>Times New Roman</vt:lpstr>
      <vt:lpstr>Thème Office</vt:lpstr>
      <vt:lpstr>Serpentin de refroidissement </vt:lpstr>
      <vt:lpstr>Serpentin de refroidissement </vt:lpstr>
      <vt:lpstr>Présentation PowerPoint</vt:lpstr>
      <vt:lpstr>Serpentin de refroidissement </vt:lpstr>
      <vt:lpstr>Serpentin de refroidissement </vt:lpstr>
      <vt:lpstr>Serpentin de refroidissement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Hydrolyse acaline de l’acétate d’éthyle </dc:title>
  <dc:creator>Microsoft Office User</dc:creator>
  <cp:lastModifiedBy>Microsoft Office User</cp:lastModifiedBy>
  <cp:revision>45</cp:revision>
  <dcterms:created xsi:type="dcterms:W3CDTF">2020-03-17T08:12:50Z</dcterms:created>
  <dcterms:modified xsi:type="dcterms:W3CDTF">2022-02-09T10:30:34Z</dcterms:modified>
</cp:coreProperties>
</file>