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9" r:id="rId2"/>
    <p:sldId id="258" r:id="rId3"/>
    <p:sldId id="280" r:id="rId4"/>
    <p:sldId id="281" r:id="rId5"/>
    <p:sldId id="282" r:id="rId6"/>
    <p:sldId id="283" r:id="rId7"/>
    <p:sldId id="275" r:id="rId8"/>
    <p:sldId id="273" r:id="rId9"/>
    <p:sldId id="265" r:id="rId10"/>
    <p:sldId id="286" r:id="rId11"/>
    <p:sldId id="285" r:id="rId12"/>
    <p:sldId id="268" r:id="rId13"/>
    <p:sldId id="293" r:id="rId14"/>
    <p:sldId id="292" r:id="rId15"/>
    <p:sldId id="296" r:id="rId16"/>
    <p:sldId id="294" r:id="rId17"/>
    <p:sldId id="295" r:id="rId18"/>
    <p:sldId id="259" r:id="rId19"/>
    <p:sldId id="264" r:id="rId20"/>
    <p:sldId id="261" r:id="rId21"/>
    <p:sldId id="262" r:id="rId22"/>
    <p:sldId id="289" r:id="rId23"/>
    <p:sldId id="297" r:id="rId24"/>
    <p:sldId id="287" r:id="rId25"/>
    <p:sldId id="288" r:id="rId26"/>
    <p:sldId id="260" r:id="rId27"/>
    <p:sldId id="272" r:id="rId28"/>
    <p:sldId id="278" r:id="rId29"/>
    <p:sldId id="290" r:id="rId30"/>
    <p:sldId id="263" r:id="rId31"/>
    <p:sldId id="270" r:id="rId32"/>
    <p:sldId id="29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C009-C0E3-41C3-9FB4-C7C481C8DE8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01AD5-0302-4E8B-AA66-158613F4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3474-0F20-4401-A5C2-CC31860E536A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0792-9456-4B3F-BF2F-1A7EDA4BE205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A7A-B6B1-4BCB-A5BC-3A70DF54C532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2894-7744-4B59-9779-DDFCCA77AD10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6DF-9C5F-4AC7-833F-89B645A0AD61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7FD4-2A4F-4D27-8869-178DD26B9B97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0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ED0B-0525-4D12-A242-A6B3CC5569E9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8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18FB-F846-4C9F-BFD0-DC547787223D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E85-4B7F-42D5-86EB-6926F8BB9066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E86-FD57-402D-9B19-5F97B565F089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5281-F3D6-4211-B57E-7AA15589F7F0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30E3-BE54-4B96-9E45-B371A38057B9}" type="datetime1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2DB8-E04A-45F4-8414-A9685B683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2" y="1412776"/>
            <a:ext cx="8040786" cy="428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b="1" smtClean="0"/>
              <a:t>第</a:t>
            </a:r>
            <a:r>
              <a:rPr lang="en-US" altLang="zh-CN" sz="3600" b="1" smtClean="0"/>
              <a:t>6</a:t>
            </a:r>
            <a:r>
              <a:rPr lang="zh-CN" altLang="en-US" sz="3600" b="1"/>
              <a:t>章</a:t>
            </a:r>
            <a:r>
              <a:rPr lang="en-US" altLang="zh-CN" sz="3600" b="1" smtClean="0"/>
              <a:t/>
            </a:r>
            <a:br>
              <a:rPr lang="en-US" altLang="zh-CN" sz="3600" b="1" smtClean="0"/>
            </a:br>
            <a:r>
              <a:rPr lang="zh-CN" altLang="en-US" sz="3600" b="1" smtClean="0"/>
              <a:t>刻板印象产生的认知基础</a:t>
            </a:r>
            <a:endParaRPr lang="zh-CN" altLang="en-US" sz="3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2204864"/>
            <a:ext cx="9036496" cy="392129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/>
              <a:t>类型化思维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优点：减少必须加工的数据量，让我们超越获取的信息并加以充实；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缺点：导致过于简化的刻板印象形成，过于概括化，进而给偏见提供依据。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zh-CN" smtClean="0"/>
              <a:t>Activité 2: Vous êtes d’accord avec l’auteure ou pas? Pourquoi?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祖晓梅，第八章，</a:t>
            </a:r>
            <a:r>
              <a:rPr lang="en-US" altLang="zh-CN" smtClean="0"/>
              <a:t>193</a:t>
            </a:r>
            <a:r>
              <a:rPr lang="zh-CN" altLang="en-US" smtClean="0"/>
              <a:t>页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有的刻版印象是正面的，有的是负面的。有些印象听起来有一定的道理，是比较正确的概括，有些却有简单化、固定化和以偏概全的问题。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852936"/>
            <a:ext cx="7211144" cy="3273227"/>
          </a:xfrm>
        </p:spPr>
        <p:txBody>
          <a:bodyPr/>
          <a:lstStyle/>
          <a:p>
            <a:pPr marL="0" indent="0">
              <a:buNone/>
            </a:pPr>
            <a:r>
              <a:rPr lang="fr-FR" altLang="zh-CN" smtClean="0"/>
              <a:t>Vidéo: The danger of a single story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2204864"/>
            <a:ext cx="8147248" cy="3921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你</a:t>
            </a:r>
            <a:r>
              <a:rPr lang="zh-CN" altLang="en-US" smtClean="0"/>
              <a:t>如何看待“黑人喊话”这一类的视频广告？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9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5031060" cy="647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52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869160"/>
            <a:ext cx="8291264" cy="12570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/>
              <a:t>电影片段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36644" cy="391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08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5445224"/>
            <a:ext cx="8075240" cy="68093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/>
              <a:t>电影片段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1175"/>
            <a:ext cx="7632848" cy="39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58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/>
          </a:bodyPr>
          <a:lstStyle/>
          <a:p>
            <a:pPr algn="l"/>
            <a:r>
              <a:rPr lang="fr-FR" altLang="zh-CN" sz="3200"/>
              <a:t>Activité 3: </a:t>
            </a:r>
            <a:r>
              <a:rPr lang="fr-FR" altLang="zh-CN" sz="3200" smtClean="0"/>
              <a:t/>
            </a:r>
            <a:br>
              <a:rPr lang="fr-FR" altLang="zh-CN" sz="3200" smtClean="0"/>
            </a:br>
            <a:r>
              <a:rPr lang="fr-FR" altLang="zh-CN" sz="3200" smtClean="0"/>
              <a:t>Que </a:t>
            </a:r>
            <a:r>
              <a:rPr lang="fr-FR" altLang="zh-CN" sz="3200"/>
              <a:t>pensez-vous des ces affirmations? Sont-elles justes, partiellement justes, ou injustes?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276872"/>
            <a:ext cx="8316416" cy="45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“十</a:t>
            </a:r>
            <a:r>
              <a:rPr lang="zh-CN" altLang="en-US"/>
              <a:t>个河南九个</a:t>
            </a:r>
            <a:r>
              <a:rPr lang="zh-CN" altLang="en-US" smtClean="0"/>
              <a:t>骗”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“上海人特别小气”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“不敢去新疆旅游，少数民族很野蛮，经常逼着游客买东西”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“黑人都好吃懒做，所以非洲才这么穷”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“女人嫁好老公才是最大的成功”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“同性恋是病，得治”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smtClean="0">
                <a:solidFill>
                  <a:schemeClr val="accent6"/>
                </a:solidFill>
              </a:rPr>
              <a:t>Un préjugé </a:t>
            </a:r>
            <a:r>
              <a:rPr lang="fr-FR" altLang="zh-CN" smtClean="0"/>
              <a:t>correspond à un sentiment, il s’agit d’un jugement préalable sur une personne ou un groupe de personnes sans posséder de connaissances suffisantes pour évaluer la situation.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96944" cy="1539603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第</a:t>
            </a:r>
            <a:r>
              <a:rPr lang="zh-CN" altLang="en-US" b="1"/>
              <a:t>三</a:t>
            </a:r>
            <a:r>
              <a:rPr lang="zh-CN" altLang="en-US" b="1" smtClean="0"/>
              <a:t>讲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/>
              <a:t>跨</a:t>
            </a:r>
            <a:r>
              <a:rPr lang="zh-CN" altLang="en-US" b="1" smtClean="0"/>
              <a:t>文化交际的障碍</a:t>
            </a:r>
            <a:r>
              <a:rPr lang="fr-FR" altLang="zh-CN" b="1" smtClean="0"/>
              <a:t/>
            </a:r>
            <a:br>
              <a:rPr lang="fr-FR" altLang="zh-CN" b="1" smtClean="0"/>
            </a:br>
            <a:r>
              <a:rPr lang="fr-FR" altLang="zh-CN" b="1" smtClean="0"/>
              <a:t>Barrières dans la 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7"/>
            <a:ext cx="90364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zh-CN" sz="3600" b="1" smtClean="0">
                <a:solidFill>
                  <a:schemeClr val="accent6"/>
                </a:solidFill>
              </a:rPr>
              <a:t>La discrimination sociale</a:t>
            </a:r>
          </a:p>
          <a:p>
            <a:pPr marL="0" indent="0">
              <a:buNone/>
            </a:pPr>
            <a:r>
              <a:rPr lang="en-US" altLang="zh-CN" sz="3600" smtClean="0"/>
              <a:t>C’</a:t>
            </a:r>
            <a:r>
              <a:rPr lang="fr-FR" altLang="zh-CN" sz="3600" smtClean="0"/>
              <a:t>est un processus lié au fait d'opérer une distinction concernant une personne ou une catégorie sociale en créant des frontières dites « discriminantes », c'est-à-dire produisant un rejet visant à l'exclusion sociale sur des critères tels que l'origine sociale ou ethnique, la religion, le genre, le niveau de son intelligence, l'état de santé, etc.</a:t>
            </a:r>
            <a:endParaRPr lang="zh-CN" altLang="en-US" sz="3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3600" b="1" smtClean="0">
                <a:solidFill>
                  <a:schemeClr val="accent6"/>
                </a:solidFill>
              </a:rPr>
              <a:t>Le racisme</a:t>
            </a:r>
          </a:p>
          <a:p>
            <a:pPr marL="0" indent="0">
              <a:buNone/>
            </a:pPr>
            <a:r>
              <a:rPr lang="fr-FR" altLang="zh-CN" sz="3600" smtClean="0"/>
              <a:t>C’est une idéologie qui, partant du postulat de l'existence de races au sein de l'espèce humaine, considère que certaines catégories de personnes sont intrinsèquement supérieures à d'autres.</a:t>
            </a:r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3754" y="2420888"/>
            <a:ext cx="4930774" cy="3705275"/>
          </a:xfrm>
        </p:spPr>
        <p:txBody>
          <a:bodyPr/>
          <a:lstStyle/>
          <a:p>
            <a:r>
              <a:rPr lang="en-US" altLang="zh-CN" smtClean="0"/>
              <a:t>Green book</a:t>
            </a:r>
          </a:p>
          <a:p>
            <a:r>
              <a:rPr lang="fr-FR" altLang="zh-CN" b="1" smtClean="0">
                <a:solidFill>
                  <a:schemeClr val="accent6"/>
                </a:solidFill>
              </a:rPr>
              <a:t>vidéo</a:t>
            </a:r>
            <a:r>
              <a:rPr lang="fr-FR" altLang="zh-CN" smtClean="0"/>
              <a:t> </a:t>
            </a:r>
            <a:r>
              <a:rPr lang="zh-CN" altLang="en-US" smtClean="0"/>
              <a:t>电影</a:t>
            </a:r>
            <a:r>
              <a:rPr lang="en-US" altLang="zh-CN" smtClean="0"/>
              <a:t>Hidden figures</a:t>
            </a:r>
            <a:r>
              <a:rPr lang="zh-CN" altLang="en-US" smtClean="0"/>
              <a:t>片段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33425"/>
            <a:ext cx="42862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0" y="5589240"/>
            <a:ext cx="5122912" cy="536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mtClean="0"/>
              <a:t>电影片段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344816" cy="462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外</a:t>
            </a:r>
            <a:r>
              <a:rPr lang="en-US" altLang="zh-CN" smtClean="0"/>
              <a:t>MOOC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smtClean="0">
                <a:solidFill>
                  <a:schemeClr val="accent6"/>
                </a:solidFill>
              </a:rPr>
              <a:t>vidéo</a:t>
            </a:r>
            <a:r>
              <a:rPr lang="en-US" altLang="zh-CN" smtClean="0"/>
              <a:t>: 2.10 Responding to diverse identities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70481" cy="94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8748464" cy="111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" y="4425082"/>
            <a:ext cx="8938975" cy="164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7520" y="2388021"/>
            <a:ext cx="5410944" cy="3777283"/>
          </a:xfrm>
        </p:spPr>
        <p:txBody>
          <a:bodyPr/>
          <a:lstStyle/>
          <a:p>
            <a:r>
              <a:rPr lang="zh-CN" altLang="en-US" smtClean="0"/>
              <a:t>认知层面</a:t>
            </a:r>
            <a:endParaRPr lang="en-US" altLang="zh-CN" smtClean="0"/>
          </a:p>
          <a:p>
            <a:r>
              <a:rPr lang="zh-CN" altLang="en-US"/>
              <a:t>情感</a:t>
            </a:r>
            <a:r>
              <a:rPr lang="zh-CN" altLang="en-US" smtClean="0"/>
              <a:t>层面</a:t>
            </a:r>
            <a:endParaRPr lang="en-US" altLang="zh-CN" smtClean="0"/>
          </a:p>
          <a:p>
            <a:r>
              <a:rPr lang="zh-CN" altLang="en-US"/>
              <a:t>行为层面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844824"/>
            <a:ext cx="7514416" cy="4176464"/>
          </a:xfrm>
        </p:spPr>
        <p:txBody>
          <a:bodyPr/>
          <a:lstStyle/>
          <a:p>
            <a:r>
              <a:rPr lang="zh-CN" altLang="en-US" smtClean="0"/>
              <a:t>故意 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b="1" smtClean="0"/>
              <a:t>视频</a:t>
            </a:r>
            <a:r>
              <a:rPr lang="zh-CN" altLang="en-US" smtClean="0"/>
              <a:t>：对亚裔或中国人的歧视</a:t>
            </a:r>
            <a:endParaRPr lang="en-US" altLang="zh-CN" smtClean="0"/>
          </a:p>
          <a:p>
            <a:r>
              <a:rPr lang="zh-CN" altLang="en-US" smtClean="0"/>
              <a:t>无知 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b="1" smtClean="0"/>
              <a:t>视频</a:t>
            </a:r>
            <a:r>
              <a:rPr lang="zh-CN" altLang="en-US" smtClean="0"/>
              <a:t>：“黑人仿妆”</a:t>
            </a:r>
            <a:endParaRPr lang="en-US" altLang="zh-CN" smtClean="0"/>
          </a:p>
          <a:p>
            <a:r>
              <a:rPr lang="zh-CN" altLang="en-US" smtClean="0"/>
              <a:t>无意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亲身经历，</a:t>
            </a:r>
            <a:r>
              <a:rPr lang="en-US" altLang="zh-CN" smtClean="0"/>
              <a:t>Hitler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pPr marL="0" indent="0">
              <a:buNone/>
            </a:pPr>
            <a:r>
              <a:rPr lang="fr-FR" altLang="zh-CN" smtClean="0"/>
              <a:t>Activité 4:</a:t>
            </a:r>
          </a:p>
          <a:p>
            <a:pPr marL="0" indent="0">
              <a:buNone/>
            </a:pPr>
            <a:r>
              <a:rPr lang="fr-FR" altLang="zh-CN" smtClean="0"/>
              <a:t>Discussion</a:t>
            </a:r>
          </a:p>
          <a:p>
            <a:r>
              <a:rPr lang="fr-FR" altLang="zh-CN" smtClean="0"/>
              <a:t>Vous connaissez d’autres gestes ou termes insultants vis-à-vis des asiatiques?</a:t>
            </a:r>
            <a:endParaRPr lang="fr-FR" altLang="zh-CN"/>
          </a:p>
          <a:p>
            <a:r>
              <a:rPr lang="en-US" altLang="zh-CN" smtClean="0"/>
              <a:t>Pensez-vous qu’il s’agit de la discrimination dans cet extrait du film d’animation </a:t>
            </a:r>
            <a:r>
              <a:rPr lang="en-US" altLang="zh-CN" i="1" smtClean="0"/>
              <a:t>The </a:t>
            </a:r>
            <a:r>
              <a:rPr lang="fr-FR" altLang="zh-CN" i="1"/>
              <a:t>Aristoc</a:t>
            </a:r>
            <a:r>
              <a:rPr lang="en-US" altLang="zh-CN" i="1"/>
              <a:t>r</a:t>
            </a:r>
            <a:r>
              <a:rPr lang="fr-FR" altLang="zh-CN" i="1"/>
              <a:t>at</a:t>
            </a:r>
            <a:r>
              <a:rPr lang="en-US" altLang="zh-CN" i="1" smtClean="0"/>
              <a:t>s</a:t>
            </a:r>
            <a:r>
              <a:rPr lang="en-US" altLang="zh-CN" smtClean="0"/>
              <a:t>? </a:t>
            </a:r>
            <a:r>
              <a:rPr lang="en-US" altLang="zh-CN" b="1" smtClean="0">
                <a:solidFill>
                  <a:schemeClr val="accent6"/>
                </a:solidFill>
              </a:rPr>
              <a:t>Vidéo</a:t>
            </a:r>
            <a:endParaRPr lang="en-US" altLang="zh-CN" b="1">
              <a:solidFill>
                <a:schemeClr val="accent6"/>
              </a:solidFill>
            </a:endParaRPr>
          </a:p>
          <a:p>
            <a:endParaRPr lang="fr-FR" altLang="zh-CN" smtClean="0"/>
          </a:p>
          <a:p>
            <a:pPr marL="0" indent="0">
              <a:buNone/>
            </a:pPr>
            <a:endParaRPr lang="fr-FR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2448272"/>
          </a:xfrm>
        </p:spPr>
        <p:txBody>
          <a:bodyPr>
            <a:normAutofit/>
          </a:bodyPr>
          <a:lstStyle/>
          <a:p>
            <a:r>
              <a:rPr lang="fr-FR" altLang="zh-CN" smtClean="0"/>
              <a:t>En français, il est extrêmement insultant de décrire un asiatique comme « jaune ». Savez-vous pourquoi?</a:t>
            </a:r>
          </a:p>
          <a:p>
            <a:r>
              <a:rPr lang="fr-FR" altLang="zh-CN" smtClean="0"/>
              <a:t>Comment les Chinois définissent leur couleur de peau?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Le « péril jaune 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" y="1340768"/>
            <a:ext cx="11340752" cy="187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4" y="3351896"/>
            <a:ext cx="3096344" cy="34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36" y="3429000"/>
            <a:ext cx="2387238" cy="33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48" y="3351896"/>
            <a:ext cx="2592288" cy="350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0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1916832"/>
            <a:ext cx="6131024" cy="3921299"/>
          </a:xfrm>
        </p:spPr>
        <p:txBody>
          <a:bodyPr/>
          <a:lstStyle/>
          <a:p>
            <a:r>
              <a:rPr lang="zh-CN" altLang="en-US" smtClean="0"/>
              <a:t>语言障碍；</a:t>
            </a:r>
            <a:endParaRPr lang="en-US" altLang="zh-CN" smtClean="0"/>
          </a:p>
          <a:p>
            <a:r>
              <a:rPr lang="zh-CN" altLang="en-US" smtClean="0"/>
              <a:t>知识和技巧的障碍；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6"/>
                </a:solidFill>
              </a:rPr>
              <a:t>态度的障碍。</a:t>
            </a:r>
            <a:endParaRPr lang="en-US" altLang="zh-CN" b="1" smtClean="0">
              <a:solidFill>
                <a:schemeClr val="accent6"/>
              </a:solidFill>
            </a:endParaRPr>
          </a:p>
          <a:p>
            <a:endParaRPr lang="en-US" altLang="zh-CN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3600" b="1" smtClean="0"/>
              <a:t>交叉学科：社会心理学</a:t>
            </a:r>
            <a:endParaRPr lang="zh-CN" altLang="en-US" sz="3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63" y="908720"/>
            <a:ext cx="8964488" cy="1440160"/>
          </a:xfrm>
        </p:spPr>
        <p:txBody>
          <a:bodyPr>
            <a:noAutofit/>
          </a:bodyPr>
          <a:lstStyle/>
          <a:p>
            <a:pPr algn="l"/>
            <a:r>
              <a:rPr lang="fr-FR" altLang="zh-CN" sz="3600" smtClean="0"/>
              <a:t>Activité 5</a:t>
            </a:r>
            <a:br>
              <a:rPr lang="fr-FR" altLang="zh-CN" sz="3600" smtClean="0"/>
            </a:br>
            <a:r>
              <a:rPr lang="fr-FR" altLang="zh-CN" sz="3600" smtClean="0"/>
              <a:t>Discussion. Comment réagisserez-vous dans des situations ci-dessus?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252117"/>
            <a:ext cx="8820472" cy="3273227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走在法国校园里，小卖部的店主说“</a:t>
            </a:r>
            <a:r>
              <a:rPr lang="ja-JP" altLang="en-US" sz="2800" smtClean="0"/>
              <a:t>こんにちは</a:t>
            </a:r>
            <a:r>
              <a:rPr lang="zh-CN" altLang="en-US" sz="2800" smtClean="0"/>
              <a:t>”；</a:t>
            </a:r>
            <a:endParaRPr lang="en-US" altLang="zh-CN" sz="2800" smtClean="0"/>
          </a:p>
          <a:p>
            <a:r>
              <a:rPr lang="zh-CN" altLang="en-US" sz="2800" smtClean="0"/>
              <a:t>走在巴黎的街道上，</a:t>
            </a:r>
            <a:r>
              <a:rPr lang="en-US" altLang="zh-CN" sz="2800" smtClean="0"/>
              <a:t>7</a:t>
            </a:r>
            <a:r>
              <a:rPr lang="zh-CN" altLang="en-US" sz="2800" smtClean="0"/>
              <a:t>、</a:t>
            </a:r>
            <a:r>
              <a:rPr lang="en-US" altLang="zh-CN" sz="2800" smtClean="0"/>
              <a:t>8</a:t>
            </a:r>
            <a:r>
              <a:rPr lang="zh-CN" altLang="en-US" sz="2800" smtClean="0"/>
              <a:t>岁的小朋友说“你好”；</a:t>
            </a:r>
            <a:endParaRPr lang="en-US" altLang="zh-CN" sz="2800" smtClean="0"/>
          </a:p>
          <a:p>
            <a:r>
              <a:rPr lang="zh-CN" altLang="en-US" sz="2800" smtClean="0"/>
              <a:t>法国人问你，中国人吃狗肉吗？</a:t>
            </a:r>
            <a:endParaRPr lang="en-US" altLang="zh-CN" sz="2800" smtClean="0"/>
          </a:p>
          <a:p>
            <a:r>
              <a:rPr lang="zh-CN" altLang="en-US" sz="2800" smtClean="0"/>
              <a:t>听到一帮外国男生在议论，中国姑娘都是</a:t>
            </a:r>
            <a:r>
              <a:rPr lang="en-US" altLang="zh-CN" sz="2800" smtClean="0"/>
              <a:t>easy girls</a:t>
            </a:r>
            <a:r>
              <a:rPr lang="zh-CN" altLang="en-US" sz="2800" smtClean="0"/>
              <a:t>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On est libre de parler du sexe en France? Harcèlement sexuel?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20" y="2244005"/>
            <a:ext cx="9144000" cy="46413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讨论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如何</a:t>
            </a:r>
            <a:r>
              <a:rPr lang="zh-CN" altLang="en-US"/>
              <a:t>避免或者克服刻板印象、偏见、文化中心主义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如何</a:t>
            </a:r>
            <a:r>
              <a:rPr lang="zh-CN" altLang="en-US"/>
              <a:t>避免在无意中对不同文化背景的人的冒犯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面对</a:t>
            </a:r>
            <a:r>
              <a:rPr lang="zh-CN" altLang="en-US"/>
              <a:t>他人的刻板印象、偏见，如何应对？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smtClean="0"/>
              <a:t>第一讲回顾</a:t>
            </a:r>
            <a:endParaRPr lang="en-US" altLang="zh-CN" b="1" smtClean="0"/>
          </a:p>
          <a:p>
            <a:pPr marL="0" indent="0" algn="ctr">
              <a:buNone/>
            </a:pPr>
            <a:endParaRPr lang="en-US" altLang="zh-CN" b="1"/>
          </a:p>
          <a:p>
            <a:pPr marL="0" indent="0" algn="ctr">
              <a:buNone/>
            </a:pPr>
            <a:endParaRPr lang="en-US" altLang="zh-CN" b="1" smtClean="0"/>
          </a:p>
          <a:p>
            <a:pPr marL="0" indent="0" algn="ctr">
              <a:buNone/>
            </a:pPr>
            <a:endParaRPr lang="en-US" altLang="zh-CN" b="1"/>
          </a:p>
          <a:p>
            <a:pPr marL="0" indent="0" algn="ctr">
              <a:buNone/>
            </a:pPr>
            <a:r>
              <a:rPr lang="zh-CN" altLang="en-US" b="1" smtClean="0"/>
              <a:t>群体的竞争和对立</a:t>
            </a:r>
            <a:endParaRPr lang="en-US" altLang="zh-CN" b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2516"/>
            <a:ext cx="5143885" cy="99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4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altLang="zh-CN" sz="3200" smtClean="0"/>
              <a:t>Activité 1: </a:t>
            </a:r>
            <a:br>
              <a:rPr lang="fr-FR" altLang="zh-CN" sz="3200" smtClean="0"/>
            </a:br>
            <a:r>
              <a:rPr lang="fr-FR" altLang="zh-CN" sz="3200"/>
              <a:t>Q</a:t>
            </a:r>
            <a:r>
              <a:rPr lang="fr-FR" altLang="zh-CN" sz="3200" smtClean="0"/>
              <a:t>ue pensez-vous des ces affirmations? Sont-elles justes, partiellement justes, ou injustes?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708920"/>
            <a:ext cx="5842992" cy="3417243"/>
          </a:xfrm>
        </p:spPr>
        <p:txBody>
          <a:bodyPr/>
          <a:lstStyle/>
          <a:p>
            <a:r>
              <a:rPr lang="zh-CN" altLang="en-US" smtClean="0"/>
              <a:t>法国人浪漫；          </a:t>
            </a:r>
            <a:endParaRPr lang="en-US" altLang="zh-CN" smtClean="0"/>
          </a:p>
          <a:p>
            <a:r>
              <a:rPr lang="zh-CN" altLang="en-US"/>
              <a:t>意大利</a:t>
            </a:r>
            <a:r>
              <a:rPr lang="zh-CN" altLang="en-US" smtClean="0"/>
              <a:t>人热情；</a:t>
            </a:r>
            <a:endParaRPr lang="en-US" altLang="zh-CN" smtClean="0"/>
          </a:p>
          <a:p>
            <a:r>
              <a:rPr lang="zh-CN" altLang="en-US" smtClean="0"/>
              <a:t>德国人严谨；</a:t>
            </a:r>
            <a:endParaRPr lang="en-US" altLang="zh-CN" smtClean="0"/>
          </a:p>
          <a:p>
            <a:r>
              <a:rPr lang="zh-CN" altLang="en-US" smtClean="0"/>
              <a:t>日本人有礼貌；</a:t>
            </a:r>
            <a:endParaRPr lang="en-US" altLang="zh-CN" smtClean="0"/>
          </a:p>
          <a:p>
            <a:r>
              <a:rPr lang="zh-CN" altLang="en-US" smtClean="0"/>
              <a:t>中国人勤劳；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0" y="2132856"/>
            <a:ext cx="8676456" cy="3993307"/>
          </a:xfrm>
        </p:spPr>
        <p:txBody>
          <a:bodyPr/>
          <a:lstStyle/>
          <a:p>
            <a:r>
              <a:rPr lang="zh-CN" altLang="en-US" smtClean="0"/>
              <a:t>韩国男人大男子主义；</a:t>
            </a:r>
            <a:endParaRPr lang="en-US" altLang="zh-CN" smtClean="0"/>
          </a:p>
          <a:p>
            <a:r>
              <a:rPr lang="zh-CN" altLang="en-US" smtClean="0"/>
              <a:t>中国人不讲公共秩序；</a:t>
            </a:r>
            <a:endParaRPr lang="en-US" altLang="zh-CN" smtClean="0"/>
          </a:p>
          <a:p>
            <a:r>
              <a:rPr lang="zh-CN" altLang="en-US" smtClean="0"/>
              <a:t>拉丁美洲人没有时间观念，干什么都会迟到。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fr-FR" altLang="zh-CN" b="1">
                <a:solidFill>
                  <a:schemeClr val="accent6"/>
                </a:solidFill>
              </a:rPr>
              <a:t>Le </a:t>
            </a:r>
            <a:r>
              <a:rPr lang="fr-FR" altLang="zh-CN" b="1" smtClean="0">
                <a:solidFill>
                  <a:schemeClr val="accent6"/>
                </a:solidFill>
              </a:rPr>
              <a:t>stéréotype </a:t>
            </a:r>
            <a:r>
              <a:rPr lang="fr-FR" altLang="zh-CN"/>
              <a:t>constitue une généralisation, un ensemble d’images mentales qui influencent notre rapport au réel.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fr-FR" altLang="zh-CN" sz="3600" b="1">
                <a:solidFill>
                  <a:schemeClr val="accent6"/>
                </a:solidFill>
              </a:rPr>
              <a:t>Le cliché</a:t>
            </a:r>
            <a:r>
              <a:rPr lang="fr-FR" altLang="zh-CN" sz="3600"/>
              <a:t>, comme le stéréotype, tire son origine des techniques de reproduction apparues au début du xixe siècle dans l’imprimerie, pour copier exactement un document ou une page imprimée</a:t>
            </a:r>
            <a:r>
              <a:rPr lang="fr-FR" altLang="zh-CN" sz="3600" smtClean="0"/>
              <a:t>.</a:t>
            </a:r>
            <a:endParaRPr lang="fr-FR" altLang="zh-CN" sz="36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569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smtClean="0"/>
              <a:t>回顾：人际沟通课</a:t>
            </a:r>
            <a:endParaRPr lang="en-US" altLang="zh-CN" sz="3600" b="1" smtClean="0"/>
          </a:p>
          <a:p>
            <a:pPr marL="0" indent="0" algn="ctr">
              <a:buNone/>
            </a:pPr>
            <a:endParaRPr lang="fr-FR" altLang="zh-CN" sz="3600" b="1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8180365" cy="10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672</Words>
  <Application>Microsoft Office PowerPoint</Application>
  <PresentationFormat>全屏显示(4:3)</PresentationFormat>
  <Paragraphs>113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跨文化交际 Communication interculturelle</vt:lpstr>
      <vt:lpstr>第三讲 跨文化交际的障碍 Barrières dans la communication interculturelle</vt:lpstr>
      <vt:lpstr>PowerPoint 演示文稿</vt:lpstr>
      <vt:lpstr>PowerPoint 演示文稿</vt:lpstr>
      <vt:lpstr>Activité 1:  Que pensez-vous des ces affirmations? Sont-elles justes, partiellement justes, ou injustes?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刻板印象产生的认知基础</vt:lpstr>
      <vt:lpstr>Activité 2: Vous êtes d’accord avec l’auteure ou pas? Pourquoi?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Activité 3:  Que pensez-vous des ces affirmations? Sont-elles justes, partiellement justes, ou injustes?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上外MOOC</vt:lpstr>
      <vt:lpstr>PowerPoint 演示文稿</vt:lpstr>
      <vt:lpstr>PowerPoint 演示文稿</vt:lpstr>
      <vt:lpstr>PowerPoint 演示文稿</vt:lpstr>
      <vt:lpstr>PowerPoint 演示文稿</vt:lpstr>
      <vt:lpstr>Le « péril jaune »</vt:lpstr>
      <vt:lpstr>Activité 5 Discussion. Comment réagisserez-vous dans des situations ci-dessus? </vt:lpstr>
      <vt:lpstr>On est libre de parler du sexe en France? Harcèlement sexuel?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跨文化交际 Communication interculturelle</dc:title>
  <dc:creator>lonovo</dc:creator>
  <cp:lastModifiedBy>lonovo</cp:lastModifiedBy>
  <cp:revision>85</cp:revision>
  <dcterms:created xsi:type="dcterms:W3CDTF">2021-09-21T08:04:46Z</dcterms:created>
  <dcterms:modified xsi:type="dcterms:W3CDTF">2022-06-14T08:37:43Z</dcterms:modified>
</cp:coreProperties>
</file>