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9" r:id="rId2"/>
    <p:sldId id="258" r:id="rId3"/>
    <p:sldId id="268" r:id="rId4"/>
    <p:sldId id="291" r:id="rId5"/>
    <p:sldId id="271" r:id="rId6"/>
    <p:sldId id="260" r:id="rId7"/>
    <p:sldId id="267" r:id="rId8"/>
    <p:sldId id="273" r:id="rId9"/>
    <p:sldId id="272" r:id="rId10"/>
    <p:sldId id="270" r:id="rId11"/>
    <p:sldId id="266" r:id="rId12"/>
    <p:sldId id="280" r:id="rId13"/>
    <p:sldId id="286" r:id="rId14"/>
    <p:sldId id="279" r:id="rId15"/>
    <p:sldId id="287" r:id="rId16"/>
    <p:sldId id="288" r:id="rId17"/>
    <p:sldId id="289" r:id="rId18"/>
    <p:sldId id="285" r:id="rId19"/>
    <p:sldId id="281" r:id="rId20"/>
    <p:sldId id="284" r:id="rId21"/>
    <p:sldId id="282" r:id="rId22"/>
    <p:sldId id="283" r:id="rId23"/>
    <p:sldId id="276" r:id="rId24"/>
    <p:sldId id="277" r:id="rId25"/>
    <p:sldId id="290" r:id="rId26"/>
    <p:sldId id="261" r:id="rId27"/>
    <p:sldId id="262" r:id="rId28"/>
    <p:sldId id="263" r:id="rId29"/>
    <p:sldId id="278" r:id="rId30"/>
    <p:sldId id="27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4681B-99D0-4689-BB1D-25F84C22482C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B8AC7-B5B4-4F0A-AD41-5F1396AC8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6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6C96-21B0-46F5-B57A-744622C63DF2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7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34C-B276-4811-99B1-5BE3AB72AEDA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0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6B8-832E-46B3-BB8A-B16091362536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1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1C4F-50C8-4A3A-9CD6-210FCB2DAC4F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1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FF1C-5044-40B4-B826-104EB3B385F6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7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EA80-F3F5-401E-A46E-EBC977D12BAD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5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2C4-8030-44B0-84AF-EA4A9235B0DC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38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9C04-FF27-4963-B236-4AB89162A5AE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8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969F-A238-44A6-8F07-229A9E3BA1F6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6590-A6A0-4658-A92E-A13CB5192286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2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8CAE-2E88-48A6-8D9E-B318FBBAF2A8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DB44-8B6C-4958-BE1C-D4A0E8AC93CA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ED4B-8220-45D1-B863-25F3D2829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9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zh-CN" altLang="en-US" b="1" smtClean="0"/>
              <a:t>跨文化交际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Communication interculturelle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3168352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7744" y="2852936"/>
            <a:ext cx="6419056" cy="3273227"/>
          </a:xfrm>
        </p:spPr>
        <p:txBody>
          <a:bodyPr/>
          <a:lstStyle/>
          <a:p>
            <a:r>
              <a:rPr lang="en-US" altLang="zh-CN" smtClean="0"/>
              <a:t>19</a:t>
            </a:r>
            <a:r>
              <a:rPr lang="zh-CN" altLang="en-US" smtClean="0"/>
              <a:t>级学长学姐分享视频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smtClean="0"/>
              <a:t>安全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060849"/>
            <a:ext cx="8085584" cy="4805288"/>
          </a:xfrm>
        </p:spPr>
        <p:txBody>
          <a:bodyPr/>
          <a:lstStyle/>
          <a:p>
            <a:r>
              <a:rPr lang="zh-CN" altLang="en-US" smtClean="0"/>
              <a:t>不要被偷、被抢、被骗；</a:t>
            </a:r>
            <a:endParaRPr lang="en-US" altLang="zh-CN" smtClean="0"/>
          </a:p>
          <a:p>
            <a:r>
              <a:rPr lang="zh-CN" altLang="en-US" smtClean="0"/>
              <a:t>看管好自己的东西，不要丢失；</a:t>
            </a:r>
            <a:endParaRPr lang="en-US" altLang="zh-CN" smtClean="0"/>
          </a:p>
          <a:p>
            <a:r>
              <a:rPr lang="zh-CN" altLang="en-US" smtClean="0"/>
              <a:t>吃好，住好，保持心情愉悦；</a:t>
            </a:r>
            <a:endParaRPr lang="en-US" altLang="zh-CN" smtClean="0"/>
          </a:p>
          <a:p>
            <a:r>
              <a:rPr lang="zh-CN" altLang="en-US" smtClean="0"/>
              <a:t>照顾好自己，保持身体健康；不同于国内的看病方式。</a:t>
            </a:r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5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2492896"/>
            <a:ext cx="6779096" cy="3489251"/>
          </a:xfrm>
        </p:spPr>
        <p:txBody>
          <a:bodyPr/>
          <a:lstStyle/>
          <a:p>
            <a:r>
              <a:rPr lang="zh-CN" altLang="en-US" smtClean="0"/>
              <a:t>案例分析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他们都采取了哪些适应策略？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4" b="15418"/>
          <a:stretch/>
        </p:blipFill>
        <p:spPr>
          <a:xfrm>
            <a:off x="323528" y="66377"/>
            <a:ext cx="4104456" cy="675678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5" b="5397"/>
          <a:stretch/>
        </p:blipFill>
        <p:spPr>
          <a:xfrm>
            <a:off x="4427984" y="934413"/>
            <a:ext cx="4680520" cy="47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336704" cy="470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96" y="908720"/>
            <a:ext cx="6456064" cy="45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9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3" t="10823" r="713" b="18921"/>
          <a:stretch/>
        </p:blipFill>
        <p:spPr>
          <a:xfrm>
            <a:off x="251520" y="-27384"/>
            <a:ext cx="4417232" cy="689638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t="31534" r="7309" b="37990"/>
          <a:stretch/>
        </p:blipFill>
        <p:spPr>
          <a:xfrm>
            <a:off x="4487168" y="1542413"/>
            <a:ext cx="4621336" cy="35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6" b="15097"/>
          <a:stretch/>
        </p:blipFill>
        <p:spPr>
          <a:xfrm>
            <a:off x="2401530" y="44624"/>
            <a:ext cx="4186694" cy="677281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4941168"/>
            <a:ext cx="7931224" cy="118499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mtClean="0"/>
              <a:t>bande annonce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7758969" cy="420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90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zh-CN" altLang="en-US" smtClean="0"/>
              <a:t>请你阅读案例并分析，下面这个留学生在文化适应时经历了哪些不同的阶段。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13" y="-6807"/>
            <a:ext cx="6840760" cy="151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68949" cy="361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0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496944" cy="1539603"/>
          </a:xfrm>
        </p:spPr>
        <p:txBody>
          <a:bodyPr>
            <a:normAutofit fontScale="90000"/>
          </a:bodyPr>
          <a:lstStyle/>
          <a:p>
            <a:r>
              <a:rPr lang="zh-CN" altLang="en-US" b="1" smtClean="0"/>
              <a:t>第五讲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文化适应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fr-FR" altLang="zh-CN" b="1" smtClean="0"/>
              <a:t>L’adaptation culturelle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A683-869D-4723-8B75-78F74302ADF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40960" cy="382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6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2088"/>
            <a:ext cx="7926281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4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468220" cy="371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4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3" y="44624"/>
            <a:ext cx="838006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1" y="2665497"/>
            <a:ext cx="9025433" cy="241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3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916832"/>
            <a:ext cx="7283152" cy="4209331"/>
          </a:xfrm>
        </p:spPr>
        <p:txBody>
          <a:bodyPr/>
          <a:lstStyle/>
          <a:p>
            <a:r>
              <a:rPr lang="zh-CN" altLang="en-US"/>
              <a:t>新奇，感觉到和自己的文化不一样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不</a:t>
            </a:r>
            <a:r>
              <a:rPr lang="zh-CN" altLang="en-US"/>
              <a:t>适应，</a:t>
            </a:r>
            <a:r>
              <a:rPr lang="zh-CN" altLang="en-US" smtClean="0"/>
              <a:t>难受；</a:t>
            </a:r>
            <a:endParaRPr lang="en-US" altLang="zh-CN" smtClean="0"/>
          </a:p>
          <a:p>
            <a:r>
              <a:rPr lang="zh-CN" altLang="en-US" smtClean="0"/>
              <a:t>恢复期，不再难受和焦虑；</a:t>
            </a:r>
            <a:endParaRPr lang="en-US" altLang="zh-CN" smtClean="0"/>
          </a:p>
          <a:p>
            <a:r>
              <a:rPr lang="zh-CN" altLang="en-US" smtClean="0"/>
              <a:t>完全适应；</a:t>
            </a:r>
            <a:endParaRPr lang="en-US" altLang="zh-CN"/>
          </a:p>
          <a:p>
            <a:r>
              <a:rPr lang="zh-CN" altLang="en-US" smtClean="0"/>
              <a:t>回国后的不适应。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2780928"/>
            <a:ext cx="7283152" cy="33452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小视频：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各国留学生对法国印象深刻的地方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20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4677" y="23586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讨论：</a:t>
            </a: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如何使自己尽快适应法国的留学生活？如何解决以上问题？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讨论：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在法国留学，应该一直和中国同学结伴而行吗？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讨论：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身</a:t>
            </a:r>
            <a:r>
              <a:rPr lang="zh-CN" altLang="en-US" smtClean="0"/>
              <a:t>为留学生，如何才能提高交到当地朋友的几率？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0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9792" y="2780928"/>
            <a:ext cx="5987008" cy="33452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视频：严文华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如何应对文化适应障碍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人际沟通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" y="2132855"/>
            <a:ext cx="9060815" cy="79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5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84" y="1270156"/>
            <a:ext cx="8892480" cy="201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5" y="3468748"/>
            <a:ext cx="8883231" cy="168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0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2276872"/>
            <a:ext cx="6275040" cy="3561259"/>
          </a:xfrm>
        </p:spPr>
        <p:txBody>
          <a:bodyPr/>
          <a:lstStyle/>
          <a:p>
            <a:pPr marL="0" indent="0">
              <a:buNone/>
            </a:pPr>
            <a:endParaRPr lang="en-US" altLang="zh-CN" b="1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3600" b="1" smtClean="0"/>
              <a:t>交叉学科</a:t>
            </a:r>
            <a:r>
              <a:rPr lang="zh-CN" altLang="en-US" sz="3600" b="1" smtClean="0"/>
              <a:t>：</a:t>
            </a:r>
            <a:r>
              <a:rPr lang="zh-CN" altLang="en-US" sz="3600" b="1"/>
              <a:t>心理</a:t>
            </a:r>
            <a:r>
              <a:rPr lang="zh-CN" altLang="en-US" sz="3600" b="1" smtClean="0"/>
              <a:t>学</a:t>
            </a:r>
            <a:endParaRPr lang="zh-CN" altLang="en-US" sz="36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DB8-E04A-45F4-8414-A9685B683A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5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915325" cy="279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2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836712"/>
            <a:ext cx="7200800" cy="4752528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复杂的行政手续，安置</a:t>
            </a:r>
            <a:endParaRPr lang="en-US" altLang="zh-CN" sz="3600" smtClean="0"/>
          </a:p>
          <a:p>
            <a:pPr marL="0" indent="0">
              <a:buNone/>
            </a:pPr>
            <a:r>
              <a:rPr lang="zh-CN" altLang="en-US" sz="3600"/>
              <a:t>手机</a:t>
            </a:r>
            <a:r>
              <a:rPr lang="zh-CN" altLang="en-US" sz="3600" smtClean="0"/>
              <a:t>号，住宿，长居，</a:t>
            </a:r>
            <a:r>
              <a:rPr lang="en-US" altLang="zh-CN" sz="3600" smtClean="0"/>
              <a:t>CAF</a:t>
            </a:r>
            <a:r>
              <a:rPr lang="zh-CN" altLang="en-US" sz="3600" smtClean="0"/>
              <a:t>，银行账户，学校注册</a:t>
            </a:r>
            <a:r>
              <a:rPr lang="en-US" altLang="zh-CN" sz="3600" smtClean="0"/>
              <a:t>……</a:t>
            </a:r>
          </a:p>
          <a:p>
            <a:endParaRPr lang="en-US" altLang="zh-CN" sz="3600"/>
          </a:p>
          <a:p>
            <a:r>
              <a:rPr lang="zh-CN" altLang="en-US" sz="3600" smtClean="0"/>
              <a:t>陌生的环境</a:t>
            </a:r>
            <a:endParaRPr lang="en-US" altLang="zh-CN" sz="3600" smtClean="0"/>
          </a:p>
          <a:p>
            <a:pPr marL="0" indent="0">
              <a:buNone/>
            </a:pPr>
            <a:r>
              <a:rPr lang="zh-CN" altLang="en-US" sz="3600"/>
              <a:t>新</a:t>
            </a:r>
            <a:r>
              <a:rPr lang="zh-CN" altLang="en-US" sz="3600" smtClean="0"/>
              <a:t>校园，新城市</a:t>
            </a:r>
            <a:r>
              <a:rPr lang="en-US" altLang="zh-CN" sz="3600" smtClean="0"/>
              <a:t>……</a:t>
            </a:r>
          </a:p>
          <a:p>
            <a:pPr marL="0" indent="0">
              <a:buNone/>
            </a:pPr>
            <a:r>
              <a:rPr lang="zh-CN" altLang="en-US" sz="3600" smtClean="0"/>
              <a:t>新国家，新文化</a:t>
            </a:r>
            <a:endParaRPr lang="en-US" altLang="zh-CN" sz="3600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7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412776"/>
            <a:ext cx="7859216" cy="4713387"/>
          </a:xfrm>
        </p:spPr>
        <p:txBody>
          <a:bodyPr/>
          <a:lstStyle/>
          <a:p>
            <a:r>
              <a:rPr lang="zh-CN" altLang="en-US" sz="3600"/>
              <a:t>孤独感</a:t>
            </a:r>
            <a:endParaRPr lang="en-US" altLang="zh-CN" sz="3600"/>
          </a:p>
          <a:p>
            <a:pPr marL="0" indent="0">
              <a:buNone/>
            </a:pPr>
            <a:r>
              <a:rPr lang="zh-CN" altLang="en-US" sz="3600"/>
              <a:t>房东，室友</a:t>
            </a:r>
            <a:endParaRPr lang="en-US" altLang="zh-CN" sz="3600"/>
          </a:p>
          <a:p>
            <a:endParaRPr lang="en-US" altLang="zh-CN" sz="3600"/>
          </a:p>
          <a:p>
            <a:r>
              <a:rPr lang="zh-CN" altLang="en-US" sz="3600"/>
              <a:t>饮食，语言</a:t>
            </a:r>
            <a:endParaRPr lang="en-US" altLang="zh-CN" sz="360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4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5" r="12745" b="7990"/>
          <a:stretch/>
        </p:blipFill>
        <p:spPr>
          <a:xfrm rot="16200000">
            <a:off x="1626004" y="-294139"/>
            <a:ext cx="5949055" cy="740187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2924944"/>
            <a:ext cx="6203032" cy="3201219"/>
          </a:xfrm>
        </p:spPr>
        <p:txBody>
          <a:bodyPr/>
          <a:lstStyle/>
          <a:p>
            <a:r>
              <a:rPr lang="zh-CN" altLang="en-US" smtClean="0"/>
              <a:t>视频：如何申请</a:t>
            </a:r>
            <a:r>
              <a:rPr lang="en-US" altLang="zh-CN" smtClean="0"/>
              <a:t>CAF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ED4B-8220-45D1-B863-25F3D2829C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262</Words>
  <Application>Microsoft Office PowerPoint</Application>
  <PresentationFormat>全屏显示(4:3)</PresentationFormat>
  <Paragraphs>72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跨文化交际 Communication interculturelle</vt:lpstr>
      <vt:lpstr>第五讲 文化适应 L’adaptation culturelle</vt:lpstr>
      <vt:lpstr>人际沟通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跨文化交际 Communication interculturelle</dc:title>
  <dc:creator>lonovo</dc:creator>
  <cp:lastModifiedBy>lonovo</cp:lastModifiedBy>
  <cp:revision>50</cp:revision>
  <dcterms:created xsi:type="dcterms:W3CDTF">2021-09-22T08:02:47Z</dcterms:created>
  <dcterms:modified xsi:type="dcterms:W3CDTF">2022-06-12T02:42:03Z</dcterms:modified>
</cp:coreProperties>
</file>