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9" r:id="rId2"/>
    <p:sldId id="258" r:id="rId3"/>
    <p:sldId id="280" r:id="rId4"/>
    <p:sldId id="297" r:id="rId5"/>
    <p:sldId id="298" r:id="rId6"/>
    <p:sldId id="299" r:id="rId7"/>
    <p:sldId id="300" r:id="rId8"/>
    <p:sldId id="301" r:id="rId9"/>
    <p:sldId id="316" r:id="rId10"/>
    <p:sldId id="315" r:id="rId11"/>
    <p:sldId id="302" r:id="rId12"/>
    <p:sldId id="303" r:id="rId13"/>
    <p:sldId id="338" r:id="rId14"/>
    <p:sldId id="314" r:id="rId15"/>
    <p:sldId id="337" r:id="rId16"/>
    <p:sldId id="304" r:id="rId17"/>
    <p:sldId id="306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17" r:id="rId33"/>
    <p:sldId id="305" r:id="rId34"/>
    <p:sldId id="318" r:id="rId35"/>
    <p:sldId id="319" r:id="rId36"/>
    <p:sldId id="320" r:id="rId37"/>
    <p:sldId id="308" r:id="rId38"/>
    <p:sldId id="309" r:id="rId39"/>
    <p:sldId id="321" r:id="rId40"/>
    <p:sldId id="310" r:id="rId41"/>
    <p:sldId id="311" r:id="rId42"/>
    <p:sldId id="313" r:id="rId43"/>
    <p:sldId id="312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C009-C0E3-41C3-9FB4-C7C481C8DE87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01AD5-0302-4E8B-AA66-158613F4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9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474-0F20-4401-A5C2-CC31860E536A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5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0792-9456-4B3F-BF2F-1A7EDA4BE205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A7A-B6B1-4BCB-A5BC-3A70DF54C532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2894-7744-4B59-9779-DDFCCA77AD10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5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6DF-9C5F-4AC7-833F-89B645A0AD61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FD4-2A4F-4D27-8869-178DD26B9B97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0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ED0B-0525-4D12-A242-A6B3CC5569E9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8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8FB-F846-4C9F-BFD0-DC547787223D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5E85-4B7F-42D5-86EB-6926F8BB9066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E86-FD57-402D-9B19-5F97B565F089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5281-F3D6-4211-B57E-7AA15589F7F0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3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30E3-BE54-4B96-9E45-B371A38057B9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3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zh-CN" altLang="en-US" b="1" smtClean="0"/>
              <a:t>跨文化交际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Communication interculturelle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3168352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388424" cy="446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2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Noam Chomsky  (1928-)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16832"/>
            <a:ext cx="3158062" cy="344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9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1988840"/>
            <a:ext cx="5626968" cy="4137323"/>
          </a:xfrm>
        </p:spPr>
        <p:txBody>
          <a:bodyPr/>
          <a:lstStyle/>
          <a:p>
            <a:r>
              <a:rPr lang="zh-CN" altLang="en-US" smtClean="0"/>
              <a:t>数字的表达</a:t>
            </a:r>
            <a:endParaRPr lang="en-US" altLang="zh-CN" smtClean="0"/>
          </a:p>
          <a:p>
            <a:r>
              <a:rPr lang="zh-CN" altLang="en-US" smtClean="0"/>
              <a:t>幽默的表达</a:t>
            </a:r>
            <a:endParaRPr lang="en-US" altLang="zh-CN" smtClean="0"/>
          </a:p>
          <a:p>
            <a:r>
              <a:rPr lang="zh-CN" altLang="en-US" smtClean="0"/>
              <a:t>翻译的困难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7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0851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b="1" smtClean="0"/>
              <a:t>电影片段</a:t>
            </a:r>
            <a:endParaRPr lang="zh-CN" altLang="en-US" sz="28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40" y="692696"/>
            <a:ext cx="7166616" cy="420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39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1" b="4584"/>
          <a:stretch/>
        </p:blipFill>
        <p:spPr>
          <a:xfrm>
            <a:off x="2267744" y="50041"/>
            <a:ext cx="4680520" cy="683534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1988840"/>
            <a:ext cx="5626968" cy="4137323"/>
          </a:xfrm>
        </p:spPr>
        <p:txBody>
          <a:bodyPr/>
          <a:lstStyle/>
          <a:p>
            <a:r>
              <a:rPr lang="zh-CN" altLang="en-US" smtClean="0"/>
              <a:t>数字的表达</a:t>
            </a:r>
            <a:endParaRPr lang="en-US" altLang="zh-CN" smtClean="0"/>
          </a:p>
          <a:p>
            <a:r>
              <a:rPr lang="zh-CN" altLang="en-US" smtClean="0"/>
              <a:t>幽默的表达</a:t>
            </a:r>
            <a:endParaRPr lang="en-US" altLang="zh-CN" smtClean="0"/>
          </a:p>
          <a:p>
            <a:r>
              <a:rPr lang="zh-CN" altLang="en-US" smtClean="0"/>
              <a:t>翻译的困难</a:t>
            </a:r>
            <a:endParaRPr lang="en-US" altLang="zh-CN" smtClean="0"/>
          </a:p>
          <a:p>
            <a:r>
              <a:rPr lang="zh-CN" altLang="en-US" smtClean="0"/>
              <a:t>话题的选择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b="1"/>
              <a:t>谈</a:t>
            </a:r>
            <a:r>
              <a:rPr lang="zh-CN" altLang="en-US" sz="2800" b="1" smtClean="0"/>
              <a:t>公务时：八不问</a:t>
            </a:r>
            <a:r>
              <a:rPr lang="en-US" altLang="zh-CN" sz="2800" b="1" smtClean="0"/>
              <a:t/>
            </a:r>
            <a:br>
              <a:rPr lang="en-US" altLang="zh-CN" sz="2800" b="1" smtClean="0"/>
            </a:br>
            <a:r>
              <a:rPr lang="zh-CN" altLang="en-US" sz="2800" b="1" smtClean="0"/>
              <a:t>第五章，</a:t>
            </a:r>
            <a:r>
              <a:rPr lang="en-US" altLang="zh-CN" sz="2800" b="1" smtClean="0"/>
              <a:t>p. 205</a:t>
            </a:r>
            <a:endParaRPr lang="zh-CN" altLang="en-US" sz="2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1916832"/>
            <a:ext cx="4978896" cy="4641379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收入支出</a:t>
            </a:r>
            <a:endParaRPr lang="en-US" altLang="zh-CN" smtClean="0"/>
          </a:p>
          <a:p>
            <a:r>
              <a:rPr lang="zh-CN" altLang="en-US"/>
              <a:t>年龄</a:t>
            </a:r>
            <a:r>
              <a:rPr lang="zh-CN" altLang="en-US" smtClean="0"/>
              <a:t>大小</a:t>
            </a:r>
            <a:endParaRPr lang="en-US" altLang="zh-CN" smtClean="0"/>
          </a:p>
          <a:p>
            <a:r>
              <a:rPr lang="zh-CN" altLang="en-US"/>
              <a:t>恋爱</a:t>
            </a:r>
            <a:r>
              <a:rPr lang="zh-CN" altLang="en-US" smtClean="0"/>
              <a:t>婚姻</a:t>
            </a:r>
            <a:endParaRPr lang="en-US" altLang="zh-CN" smtClean="0"/>
          </a:p>
          <a:p>
            <a:r>
              <a:rPr lang="zh-CN" altLang="en-US"/>
              <a:t>身体</a:t>
            </a:r>
            <a:r>
              <a:rPr lang="zh-CN" altLang="en-US" smtClean="0"/>
              <a:t>健康</a:t>
            </a:r>
            <a:endParaRPr lang="en-US" altLang="zh-CN" smtClean="0"/>
          </a:p>
          <a:p>
            <a:r>
              <a:rPr lang="zh-CN" altLang="en-US" smtClean="0"/>
              <a:t>家庭住址</a:t>
            </a:r>
            <a:endParaRPr lang="en-US" altLang="zh-CN" smtClean="0"/>
          </a:p>
          <a:p>
            <a:r>
              <a:rPr lang="zh-CN" altLang="en-US"/>
              <a:t>个人</a:t>
            </a:r>
            <a:r>
              <a:rPr lang="zh-CN" altLang="en-US" smtClean="0"/>
              <a:t>经历</a:t>
            </a:r>
            <a:endParaRPr lang="en-US" altLang="zh-CN" smtClean="0"/>
          </a:p>
          <a:p>
            <a:r>
              <a:rPr lang="zh-CN" altLang="en-US"/>
              <a:t>信仰</a:t>
            </a:r>
            <a:r>
              <a:rPr lang="zh-CN" altLang="en-US" smtClean="0"/>
              <a:t>政见</a:t>
            </a:r>
            <a:endParaRPr lang="en-US" altLang="zh-CN" smtClean="0"/>
          </a:p>
          <a:p>
            <a:r>
              <a:rPr lang="zh-CN" altLang="en-US"/>
              <a:t>所忙何事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3" y="2603150"/>
            <a:ext cx="4464496" cy="201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3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b="1" smtClean="0"/>
              <a:t>禁忌话题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fr-FR" altLang="zh-CN" sz="3200" b="1" smtClean="0"/>
              <a:t>Des sujets interdits/les tabous de la conversation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924944"/>
            <a:ext cx="6624736" cy="32012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祖晓梅 </a:t>
            </a:r>
            <a:r>
              <a:rPr lang="en-US" altLang="zh-CN" smtClean="0"/>
              <a:t>88-89</a:t>
            </a:r>
            <a:r>
              <a:rPr lang="zh-CN" altLang="en-US" smtClean="0"/>
              <a:t>页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在中国文化中，“性”是一个禁忌。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在英语文化中，</a:t>
            </a:r>
            <a:r>
              <a:rPr lang="en-US" altLang="zh-CN" smtClean="0"/>
              <a:t>fat</a:t>
            </a:r>
            <a:r>
              <a:rPr lang="zh-CN" altLang="en-US" smtClean="0"/>
              <a:t>是禁忌。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/>
              <a:t>如何应对尴尬场景和敏感话题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564904"/>
            <a:ext cx="8424936" cy="35612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去国外工作、学习、生活</a:t>
            </a:r>
            <a:r>
              <a:rPr lang="en-US" altLang="zh-CN" smtClean="0"/>
              <a:t>——</a:t>
            </a:r>
            <a:r>
              <a:rPr lang="zh-CN" altLang="en-US" smtClean="0"/>
              <a:t>最好的爱国教育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2564904"/>
            <a:ext cx="6419056" cy="3489251"/>
          </a:xfrm>
        </p:spPr>
        <p:txBody>
          <a:bodyPr/>
          <a:lstStyle/>
          <a:p>
            <a:r>
              <a:rPr lang="en-US" altLang="zh-CN" smtClean="0"/>
              <a:t>Youtube</a:t>
            </a:r>
            <a:r>
              <a:rPr lang="zh-CN" altLang="en-US" smtClean="0"/>
              <a:t>，</a:t>
            </a:r>
            <a:r>
              <a:rPr lang="en-US" altLang="zh-CN" smtClean="0"/>
              <a:t>Facebook</a:t>
            </a:r>
            <a:endParaRPr lang="en-US" altLang="zh-CN"/>
          </a:p>
          <a:p>
            <a:r>
              <a:rPr lang="zh-CN" altLang="en-US" smtClean="0"/>
              <a:t>许多法国媒体</a:t>
            </a:r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628800"/>
            <a:ext cx="8640960" cy="1971651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第</a:t>
            </a:r>
            <a:r>
              <a:rPr lang="zh-CN" altLang="en-US" b="1"/>
              <a:t>四</a:t>
            </a:r>
            <a:r>
              <a:rPr lang="zh-CN" altLang="en-US" b="1" smtClean="0"/>
              <a:t>讲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言语交际与非言语交际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fr-FR" altLang="zh-CN" b="1" smtClean="0"/>
              <a:t>Communication verbale et non-verbale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4008" y="2924944"/>
            <a:ext cx="4186808" cy="1143000"/>
          </a:xfrm>
        </p:spPr>
        <p:txBody>
          <a:bodyPr/>
          <a:lstStyle/>
          <a:p>
            <a:r>
              <a:rPr lang="zh-CN" altLang="en-US" smtClean="0"/>
              <a:t>外媒反华？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3" t="4541" r="-1" b="17022"/>
          <a:stretch/>
        </p:blipFill>
        <p:spPr>
          <a:xfrm>
            <a:off x="899592" y="82141"/>
            <a:ext cx="3939862" cy="6731235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9" b="7200"/>
          <a:stretch/>
        </p:blipFill>
        <p:spPr>
          <a:xfrm>
            <a:off x="944680" y="116068"/>
            <a:ext cx="3771336" cy="6722301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0" b="31132"/>
          <a:stretch/>
        </p:blipFill>
        <p:spPr>
          <a:xfrm>
            <a:off x="683568" y="260648"/>
            <a:ext cx="4680520" cy="6204106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2" b="5477"/>
          <a:stretch/>
        </p:blipFill>
        <p:spPr>
          <a:xfrm>
            <a:off x="1043608" y="44624"/>
            <a:ext cx="3647961" cy="6837198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9" b="5798"/>
          <a:stretch/>
        </p:blipFill>
        <p:spPr>
          <a:xfrm>
            <a:off x="683568" y="44624"/>
            <a:ext cx="3532624" cy="667137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2780928"/>
            <a:ext cx="45720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记者偏爱负面新闻</a:t>
            </a:r>
            <a:endParaRPr lang="en-US" altLang="zh-CN" smtClean="0"/>
          </a:p>
          <a:p>
            <a:r>
              <a:rPr lang="zh-CN" altLang="en-US" smtClean="0"/>
              <a:t>信息茧房</a:t>
            </a:r>
            <a:endParaRPr lang="en-US" altLang="zh-CN" smtClean="0"/>
          </a:p>
          <a:p>
            <a:r>
              <a:rPr lang="zh-CN" altLang="en-US" smtClean="0"/>
              <a:t>独立的思考和判断力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7744" y="2060848"/>
            <a:ext cx="6419056" cy="40653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视频：消失的声音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</a:t>
            </a:r>
            <a:r>
              <a:rPr lang="zh-CN" altLang="en-US" smtClean="0"/>
              <a:t>反华策划者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利益团体，政客，转移矛盾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1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14" y="0"/>
            <a:ext cx="512618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7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12</a:t>
            </a:r>
            <a:r>
              <a:rPr lang="zh-CN" altLang="en-US" smtClean="0"/>
              <a:t>章 和解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转移阶级矛盾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把公众注意力集中在一些看似解决社会问题的项目，但不会威胁到精英阶级的利益，同时在工人阶级中也有广泛的吸引力。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禁毒、恐怖主义、恋童癖、移民、堕胎</a:t>
            </a:r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5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2852936"/>
            <a:ext cx="6059016" cy="32732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“键盘侠”＞实践者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你在法国留学，有人跑来找你谈西藏、新疆、台湾，或是中国的政体，应该怎么应对？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提示：具体场景不同应对方式不同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2276872"/>
            <a:ext cx="6275040" cy="3561259"/>
          </a:xfrm>
        </p:spPr>
        <p:txBody>
          <a:bodyPr/>
          <a:lstStyle/>
          <a:p>
            <a:pPr marL="0" indent="0">
              <a:buNone/>
            </a:pPr>
            <a:endParaRPr lang="en-US" altLang="zh-CN" b="1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3600" b="1" smtClean="0"/>
              <a:t>交叉学科：</a:t>
            </a:r>
            <a:r>
              <a:rPr lang="zh-CN" altLang="en-US" sz="3600" b="1"/>
              <a:t>语言学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mtClean="0"/>
              <a:t>外国语学院     高攀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3" y="2972487"/>
            <a:ext cx="8633905" cy="71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smtClean="0"/>
              <a:t>讨论：我们能做什么？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0" y="2924944"/>
            <a:ext cx="6995120" cy="32012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了解我们的历史和对方的历史，知己知彼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8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非言语交际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276872"/>
            <a:ext cx="7139136" cy="3849291"/>
          </a:xfrm>
        </p:spPr>
        <p:txBody>
          <a:bodyPr/>
          <a:lstStyle/>
          <a:p>
            <a:r>
              <a:rPr lang="zh-CN" altLang="en-US" smtClean="0"/>
              <a:t>目光接触</a:t>
            </a:r>
            <a:endParaRPr lang="en-US" altLang="zh-CN" smtClean="0"/>
          </a:p>
          <a:p>
            <a:r>
              <a:rPr lang="zh-CN" altLang="en-US" smtClean="0"/>
              <a:t>手势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712" y="2924944"/>
            <a:ext cx="6707088" cy="32012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视频：不同国家的侮辱手势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非言语交际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808" y="2204864"/>
            <a:ext cx="5842992" cy="3921299"/>
          </a:xfrm>
        </p:spPr>
        <p:txBody>
          <a:bodyPr/>
          <a:lstStyle/>
          <a:p>
            <a:r>
              <a:rPr lang="zh-CN" altLang="en-US" smtClean="0"/>
              <a:t>目光接触</a:t>
            </a:r>
            <a:endParaRPr lang="en-US" altLang="zh-CN" smtClean="0"/>
          </a:p>
          <a:p>
            <a:r>
              <a:rPr lang="zh-CN" altLang="en-US" smtClean="0"/>
              <a:t>手势</a:t>
            </a:r>
            <a:endParaRPr lang="en-US" altLang="zh-CN" smtClean="0"/>
          </a:p>
          <a:p>
            <a:r>
              <a:rPr lang="zh-CN" altLang="en-US" smtClean="0"/>
              <a:t>身体姿势</a:t>
            </a:r>
            <a:endParaRPr lang="en-US" altLang="zh-CN" smtClean="0"/>
          </a:p>
          <a:p>
            <a:r>
              <a:rPr lang="zh-CN" altLang="en-US" smtClean="0"/>
              <a:t>音量和沉默</a:t>
            </a:r>
            <a:endParaRPr lang="en-US" altLang="zh-CN" smtClean="0"/>
          </a:p>
          <a:p>
            <a:r>
              <a:rPr lang="zh-CN" altLang="en-US" smtClean="0"/>
              <a:t>气味和色彩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3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Saint-Patrick, la Belgique</a:t>
            </a:r>
            <a:endParaRPr lang="zh-CN" altLang="en-US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6" y="1973447"/>
            <a:ext cx="5957887" cy="360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9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非言语交际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808" y="2204864"/>
            <a:ext cx="5842992" cy="3921299"/>
          </a:xfrm>
        </p:spPr>
        <p:txBody>
          <a:bodyPr/>
          <a:lstStyle/>
          <a:p>
            <a:r>
              <a:rPr lang="zh-CN" altLang="en-US" smtClean="0"/>
              <a:t>目光接触</a:t>
            </a:r>
            <a:endParaRPr lang="en-US" altLang="zh-CN" smtClean="0"/>
          </a:p>
          <a:p>
            <a:r>
              <a:rPr lang="zh-CN" altLang="en-US" smtClean="0"/>
              <a:t>手势</a:t>
            </a:r>
            <a:endParaRPr lang="en-US" altLang="zh-CN" smtClean="0"/>
          </a:p>
          <a:p>
            <a:r>
              <a:rPr lang="zh-CN" altLang="en-US" smtClean="0"/>
              <a:t>身体姿势</a:t>
            </a:r>
            <a:endParaRPr lang="en-US" altLang="zh-CN" smtClean="0"/>
          </a:p>
          <a:p>
            <a:r>
              <a:rPr lang="zh-CN" altLang="en-US" smtClean="0"/>
              <a:t>音量和沉默</a:t>
            </a:r>
            <a:endParaRPr lang="en-US" altLang="zh-CN" smtClean="0"/>
          </a:p>
          <a:p>
            <a:r>
              <a:rPr lang="zh-CN" altLang="en-US" smtClean="0"/>
              <a:t>气味和色彩</a:t>
            </a:r>
            <a:endParaRPr lang="en-US" altLang="zh-CN" smtClean="0"/>
          </a:p>
          <a:p>
            <a:r>
              <a:rPr lang="zh-CN" altLang="en-US"/>
              <a:t>身体接触</a:t>
            </a:r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484783"/>
            <a:ext cx="9252520" cy="38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800"/>
            <a:ext cx="9144000" cy="35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非言语交际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808" y="2204864"/>
            <a:ext cx="5842992" cy="3921299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目光接触</a:t>
            </a:r>
            <a:endParaRPr lang="en-US" altLang="zh-CN" smtClean="0"/>
          </a:p>
          <a:p>
            <a:r>
              <a:rPr lang="zh-CN" altLang="en-US" smtClean="0"/>
              <a:t>手势</a:t>
            </a:r>
            <a:endParaRPr lang="en-US" altLang="zh-CN" smtClean="0"/>
          </a:p>
          <a:p>
            <a:r>
              <a:rPr lang="zh-CN" altLang="en-US" smtClean="0"/>
              <a:t>身体姿势</a:t>
            </a:r>
            <a:endParaRPr lang="en-US" altLang="zh-CN" smtClean="0"/>
          </a:p>
          <a:p>
            <a:r>
              <a:rPr lang="zh-CN" altLang="en-US" smtClean="0"/>
              <a:t>音量和沉默</a:t>
            </a:r>
            <a:endParaRPr lang="en-US" altLang="zh-CN" smtClean="0"/>
          </a:p>
          <a:p>
            <a:r>
              <a:rPr lang="zh-CN" altLang="en-US" smtClean="0"/>
              <a:t>气味和色彩</a:t>
            </a:r>
            <a:endParaRPr lang="en-US" altLang="zh-CN" smtClean="0"/>
          </a:p>
          <a:p>
            <a:r>
              <a:rPr lang="zh-CN" altLang="en-US"/>
              <a:t>身体</a:t>
            </a:r>
            <a:r>
              <a:rPr lang="zh-CN" altLang="en-US" smtClean="0"/>
              <a:t>接触</a:t>
            </a:r>
            <a:endParaRPr lang="en-US" altLang="zh-CN" smtClean="0"/>
          </a:p>
          <a:p>
            <a:r>
              <a:rPr lang="zh-CN" altLang="en-US"/>
              <a:t>衣着</a:t>
            </a:r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4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864096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accent6"/>
                </a:solidFill>
              </a:rPr>
              <a:t>6</a:t>
            </a:r>
            <a:r>
              <a:rPr lang="en-US" altLang="zh-CN" sz="3200" b="1" smtClean="0">
                <a:solidFill>
                  <a:schemeClr val="accent6"/>
                </a:solidFill>
              </a:rPr>
              <a:t>. </a:t>
            </a:r>
            <a:r>
              <a:rPr lang="zh-CN" altLang="en-US" sz="3200" b="1" smtClean="0">
                <a:solidFill>
                  <a:schemeClr val="accent6"/>
                </a:solidFill>
              </a:rPr>
              <a:t>对沟通的知觉</a:t>
            </a:r>
            <a:endParaRPr lang="zh-CN" altLang="en-US" sz="3200" b="1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2348880"/>
            <a:ext cx="6563072" cy="3777283"/>
          </a:xfrm>
        </p:spPr>
        <p:txBody>
          <a:bodyPr/>
          <a:lstStyle/>
          <a:p>
            <a:r>
              <a:rPr lang="zh-CN" altLang="en-US" smtClean="0"/>
              <a:t>高情境文化  </a:t>
            </a:r>
            <a:r>
              <a:rPr lang="en-US" altLang="zh-CN" smtClean="0"/>
              <a:t>vs  </a:t>
            </a:r>
            <a:r>
              <a:rPr lang="zh-CN" altLang="en-US" smtClean="0"/>
              <a:t>低情境文化</a:t>
            </a:r>
            <a:endParaRPr lang="en-US" altLang="zh-CN" smtClean="0"/>
          </a:p>
          <a:p>
            <a:r>
              <a:rPr lang="zh-CN" altLang="en-US" smtClean="0"/>
              <a:t>中性表达  </a:t>
            </a:r>
            <a:r>
              <a:rPr lang="en-US" altLang="zh-CN" smtClean="0"/>
              <a:t>vs  </a:t>
            </a:r>
            <a:r>
              <a:rPr lang="zh-CN" altLang="en-US" smtClean="0"/>
              <a:t>感性文化</a:t>
            </a:r>
            <a:endParaRPr lang="en-US" altLang="zh-CN" smtClean="0"/>
          </a:p>
          <a:p>
            <a:r>
              <a:rPr lang="zh-CN" altLang="en-US" smtClean="0"/>
              <a:t>言语交际  </a:t>
            </a:r>
            <a:r>
              <a:rPr lang="en-US" altLang="zh-CN" smtClean="0"/>
              <a:t>vs  </a:t>
            </a:r>
            <a:r>
              <a:rPr lang="zh-CN" altLang="en-US" smtClean="0"/>
              <a:t>非言语交际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" y="1967072"/>
            <a:ext cx="9123986" cy="349206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844824"/>
            <a:ext cx="7571184" cy="4065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altLang="zh-CN" sz="4000" smtClean="0"/>
              <a:t>Tenue décontractée</a:t>
            </a:r>
            <a:br>
              <a:rPr lang="fr-FR" altLang="zh-CN" sz="4000" smtClean="0"/>
            </a:br>
            <a:r>
              <a:rPr lang="fr-FR" altLang="zh-CN" sz="4000" smtClean="0"/>
              <a:t>ou  tenue professionnelle?</a:t>
            </a:r>
          </a:p>
          <a:p>
            <a:pPr marL="0" indent="0" algn="ctr">
              <a:buNone/>
            </a:pPr>
            <a:endParaRPr lang="fr-FR" altLang="zh-CN" sz="4000"/>
          </a:p>
          <a:p>
            <a:pPr marL="0" indent="0" algn="ctr">
              <a:buNone/>
            </a:pPr>
            <a:r>
              <a:rPr lang="zh-CN" altLang="en-US" b="1" smtClean="0"/>
              <a:t>亲身经历：答辩穿无后跟凉鞋？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smtClean="0"/>
              <a:t>正式场合注意事项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556792"/>
            <a:ext cx="6984776" cy="4641379"/>
          </a:xfrm>
        </p:spPr>
        <p:txBody>
          <a:bodyPr>
            <a:normAutofit/>
          </a:bodyPr>
          <a:lstStyle/>
          <a:p>
            <a:r>
              <a:rPr lang="zh-CN" altLang="en-US" smtClean="0"/>
              <a:t>联络</a:t>
            </a:r>
            <a:endParaRPr lang="en-US" altLang="zh-CN" smtClean="0"/>
          </a:p>
          <a:p>
            <a:r>
              <a:rPr lang="zh-CN" altLang="en-US"/>
              <a:t>衣着</a:t>
            </a:r>
            <a:endParaRPr lang="en-US" altLang="zh-CN" smtClean="0"/>
          </a:p>
          <a:p>
            <a:r>
              <a:rPr lang="zh-CN" altLang="en-US" smtClean="0"/>
              <a:t>见面</a:t>
            </a:r>
            <a:endParaRPr lang="en-US" altLang="zh-CN" smtClean="0"/>
          </a:p>
          <a:p>
            <a:r>
              <a:rPr lang="zh-CN" altLang="en-US" smtClean="0"/>
              <a:t>餐饮</a:t>
            </a:r>
            <a:endParaRPr lang="en-US" altLang="zh-CN" smtClean="0"/>
          </a:p>
          <a:p>
            <a:r>
              <a:rPr lang="zh-CN" altLang="en-US" smtClean="0"/>
              <a:t>礼品</a:t>
            </a:r>
            <a:endParaRPr lang="en-US" altLang="zh-CN" smtClean="0"/>
          </a:p>
          <a:p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培训，不懂就问，多想多问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4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smtClean="0"/>
              <a:t>Ladies first?</a:t>
            </a:r>
            <a:br>
              <a:rPr lang="en-US" altLang="zh-CN" sz="3600" smtClean="0"/>
            </a:br>
            <a:r>
              <a:rPr lang="fr-FR" altLang="zh-CN" sz="3600" smtClean="0"/>
              <a:t>Après l</a:t>
            </a:r>
            <a:r>
              <a:rPr lang="en-US" altLang="zh-CN" sz="3600" smtClean="0"/>
              <a:t>es dames?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2492896"/>
            <a:ext cx="5050904" cy="3633267"/>
          </a:xfrm>
        </p:spPr>
        <p:txBody>
          <a:bodyPr/>
          <a:lstStyle/>
          <a:p>
            <a:r>
              <a:rPr lang="zh-CN" altLang="en-US"/>
              <a:t>开</a:t>
            </a:r>
            <a:r>
              <a:rPr lang="zh-CN" altLang="en-US" smtClean="0"/>
              <a:t>车门</a:t>
            </a:r>
            <a:endParaRPr lang="en-US" altLang="zh-CN" smtClean="0"/>
          </a:p>
          <a:p>
            <a:r>
              <a:rPr lang="zh-CN" altLang="en-US" smtClean="0"/>
              <a:t>拉椅子</a:t>
            </a:r>
            <a:endParaRPr lang="en-US" altLang="zh-CN" smtClean="0"/>
          </a:p>
          <a:p>
            <a:r>
              <a:rPr lang="zh-CN" altLang="en-US" smtClean="0"/>
              <a:t>乘电梯</a:t>
            </a:r>
            <a:endParaRPr lang="en-US" altLang="zh-CN" smtClean="0"/>
          </a:p>
          <a:p>
            <a:r>
              <a:rPr lang="zh-CN" altLang="en-US" smtClean="0"/>
              <a:t>开门 门帘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9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言语交际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19256" cy="3921299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mtClean="0"/>
              <a:t>语言塑造论：</a:t>
            </a:r>
            <a:r>
              <a:rPr lang="en-US" altLang="zh-CN" smtClean="0"/>
              <a:t>Sapir-Whorf</a:t>
            </a:r>
            <a:r>
              <a:rPr lang="zh-CN" altLang="en-US" smtClean="0"/>
              <a:t>假说</a:t>
            </a:r>
            <a:endParaRPr lang="en-US" altLang="zh-CN" smtClean="0"/>
          </a:p>
          <a:p>
            <a:pPr marL="0" indent="0" algn="ctr">
              <a:buNone/>
            </a:pPr>
            <a:r>
              <a:rPr lang="en-US" altLang="zh-CN" smtClean="0"/>
              <a:t>vs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 smtClean="0"/>
              <a:t>语言普遍论：</a:t>
            </a:r>
            <a:r>
              <a:rPr lang="en-US" altLang="zh-CN" smtClean="0"/>
              <a:t>Chomsky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mtClean="0"/>
              <a:t>  </a:t>
            </a:r>
            <a:endParaRPr lang="en-US" altLang="zh-CN" b="1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en-US" altLang="zh-CN" b="1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800" smtClean="0"/>
              <a:t>Edward Sapir (1884-1939)      Benjamin Lee Whorf </a:t>
            </a:r>
            <a:r>
              <a:rPr lang="en-US" altLang="zh-CN" sz="2800"/>
              <a:t>(</a:t>
            </a:r>
            <a:r>
              <a:rPr lang="en-US" altLang="zh-CN" sz="2800" smtClean="0"/>
              <a:t>1897-1941)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</a:t>
            </a:r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66269"/>
            <a:ext cx="1997926" cy="280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45379"/>
            <a:ext cx="2133741" cy="264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2708920"/>
            <a:ext cx="5050904" cy="3417243"/>
          </a:xfrm>
        </p:spPr>
        <p:txBody>
          <a:bodyPr/>
          <a:lstStyle/>
          <a:p>
            <a:r>
              <a:rPr lang="zh-CN" altLang="en-US" smtClean="0"/>
              <a:t>视频</a:t>
            </a:r>
            <a:r>
              <a:rPr lang="en-US" altLang="zh-CN" smtClean="0"/>
              <a:t>1</a:t>
            </a:r>
          </a:p>
          <a:p>
            <a:r>
              <a:rPr lang="zh-CN" altLang="en-US" smtClean="0"/>
              <a:t>视频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smtClean="0"/>
              <a:t>语言对思维的影响？</a:t>
            </a:r>
            <a:endParaRPr lang="zh-CN" altLang="en-US" sz="28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4922"/>
            <a:ext cx="3528392" cy="508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148064" y="2780928"/>
            <a:ext cx="3538736" cy="3345235"/>
          </a:xfrm>
        </p:spPr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稻田与数学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2852936"/>
            <a:ext cx="6203032" cy="32732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中国哲学  </a:t>
            </a:r>
            <a:r>
              <a:rPr lang="en-US" altLang="zh-CN" smtClean="0"/>
              <a:t>vs  </a:t>
            </a:r>
            <a:r>
              <a:rPr lang="zh-CN" altLang="en-US" smtClean="0"/>
              <a:t>西方哲学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463</Words>
  <Application>Microsoft Office PowerPoint</Application>
  <PresentationFormat>全屏显示(4:3)</PresentationFormat>
  <Paragraphs>162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主题​​</vt:lpstr>
      <vt:lpstr>跨文化交际 Communication interculturelle</vt:lpstr>
      <vt:lpstr>第四讲 言语交际与非言语交际 Communication verbale et non-verbale</vt:lpstr>
      <vt:lpstr>PowerPoint 演示文稿</vt:lpstr>
      <vt:lpstr>6. 对沟通的知觉</vt:lpstr>
      <vt:lpstr>言语交际</vt:lpstr>
      <vt:lpstr>PowerPoint 演示文稿</vt:lpstr>
      <vt:lpstr>PowerPoint 演示文稿</vt:lpstr>
      <vt:lpstr>语言对思维的影响？</vt:lpstr>
      <vt:lpstr>PowerPoint 演示文稿</vt:lpstr>
      <vt:lpstr>PowerPoint 演示文稿</vt:lpstr>
      <vt:lpstr>Noam Chomsky  (1928-)</vt:lpstr>
      <vt:lpstr>PowerPoint 演示文稿</vt:lpstr>
      <vt:lpstr>电影片段</vt:lpstr>
      <vt:lpstr>PowerPoint 演示文稿</vt:lpstr>
      <vt:lpstr>PowerPoint 演示文稿</vt:lpstr>
      <vt:lpstr>谈公务时：八不问 第五章，p. 205</vt:lpstr>
      <vt:lpstr>禁忌话题 Des sujets interdits/les tabous de la conversation</vt:lpstr>
      <vt:lpstr>如何应对尴尬场景和敏感话题</vt:lpstr>
      <vt:lpstr>PowerPoint 演示文稿</vt:lpstr>
      <vt:lpstr>外媒反华？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第12章 和解</vt:lpstr>
      <vt:lpstr>PowerPoint 演示文稿</vt:lpstr>
      <vt:lpstr>PowerPoint 演示文稿</vt:lpstr>
      <vt:lpstr>PowerPoint 演示文稿</vt:lpstr>
      <vt:lpstr>讨论：我们能做什么？</vt:lpstr>
      <vt:lpstr>非言语交际</vt:lpstr>
      <vt:lpstr>PowerPoint 演示文稿</vt:lpstr>
      <vt:lpstr>非言语交际</vt:lpstr>
      <vt:lpstr>Saint-Patrick, la Belgique</vt:lpstr>
      <vt:lpstr>非言语交际</vt:lpstr>
      <vt:lpstr>PowerPoint 演示文稿</vt:lpstr>
      <vt:lpstr>PowerPoint 演示文稿</vt:lpstr>
      <vt:lpstr>非言语交际</vt:lpstr>
      <vt:lpstr>PowerPoint 演示文稿</vt:lpstr>
      <vt:lpstr>PowerPoint 演示文稿</vt:lpstr>
      <vt:lpstr>正式场合注意事项</vt:lpstr>
      <vt:lpstr>Ladies first? Après les dames?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跨文化交际 Communication interculturelle</dc:title>
  <dc:creator>lonovo</dc:creator>
  <cp:lastModifiedBy>lonovo</cp:lastModifiedBy>
  <cp:revision>98</cp:revision>
  <dcterms:created xsi:type="dcterms:W3CDTF">2021-09-21T08:04:46Z</dcterms:created>
  <dcterms:modified xsi:type="dcterms:W3CDTF">2022-06-13T07:29:59Z</dcterms:modified>
</cp:coreProperties>
</file>