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9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857DB-6701-4821-9127-981A7FA07B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F664-5B86-441A-BF29-62CECEFCB6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zh-CN" altLang="en-US" b="1" smtClean="0"/>
              <a:t>跨文化交际</a:t>
            </a:r>
            <a:br>
              <a:rPr lang="en-US" altLang="zh-CN" b="1" smtClean="0"/>
            </a:br>
            <a:r>
              <a:rPr lang="en-US" altLang="zh-CN" b="1" smtClean="0"/>
              <a:t>Communication interculturelle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3168352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zh-CN" altLang="en-US"/>
              <a:t>第五讲 </a:t>
            </a:r>
            <a:r>
              <a:rPr lang="zh-CN" altLang="en-US" smtClean="0"/>
              <a:t>     </a:t>
            </a:r>
            <a:r>
              <a:rPr lang="zh-CN" altLang="en-US" smtClean="0"/>
              <a:t>跨文化适应                     </a:t>
            </a:r>
            <a:r>
              <a:rPr lang="en-US" altLang="zh-CN" smtClean="0"/>
              <a:t>1</a:t>
            </a:r>
            <a:r>
              <a:rPr lang="zh-CN" altLang="en-US" smtClean="0"/>
              <a:t>周</a:t>
            </a:r>
            <a:endParaRPr lang="en-US" altLang="zh-CN" smtClean="0"/>
          </a:p>
          <a:p>
            <a:r>
              <a:rPr lang="zh-CN" altLang="en-US" smtClean="0"/>
              <a:t>第六</a:t>
            </a:r>
            <a:r>
              <a:rPr lang="zh-CN" altLang="en-US"/>
              <a:t>讲 </a:t>
            </a:r>
            <a:r>
              <a:rPr lang="zh-CN" altLang="en-US" smtClean="0"/>
              <a:t>    </a:t>
            </a:r>
            <a:r>
              <a:rPr lang="zh-CN" altLang="en-US" smtClean="0"/>
              <a:t>文化挪用与文化输出    </a:t>
            </a:r>
            <a:r>
              <a:rPr lang="en-US" altLang="zh-CN" smtClean="0"/>
              <a:t>1</a:t>
            </a:r>
            <a:r>
              <a:rPr lang="zh-CN" altLang="en-US" smtClean="0"/>
              <a:t>周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            </a:t>
            </a:r>
            <a:r>
              <a:rPr lang="zh-CN" altLang="en-US" smtClean="0"/>
              <a:t>小组</a:t>
            </a:r>
            <a:r>
              <a:rPr lang="zh-CN" altLang="en-US" smtClean="0"/>
              <a:t>作业展示       </a:t>
            </a:r>
            <a:r>
              <a:rPr lang="zh-CN" altLang="en-US" smtClean="0"/>
              <a:t>          </a:t>
            </a:r>
            <a:r>
              <a:rPr lang="en-US" altLang="zh-CN" smtClean="0"/>
              <a:t>2</a:t>
            </a:r>
            <a:r>
              <a:rPr lang="zh-CN" altLang="en-US" smtClean="0"/>
              <a:t>周                                          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人际沟通</a:t>
            </a:r>
            <a:br>
              <a:rPr lang="en-US" altLang="zh-CN" b="1" smtClean="0"/>
            </a:br>
            <a:r>
              <a:rPr lang="zh-CN" altLang="en-US" b="1" smtClean="0"/>
              <a:t>小组报告题目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5272" y="2099989"/>
            <a:ext cx="7283152" cy="4497363"/>
          </a:xfrm>
        </p:spPr>
        <p:txBody>
          <a:bodyPr/>
          <a:lstStyle/>
          <a:p>
            <a:r>
              <a:rPr lang="zh-CN" altLang="en-US" smtClean="0"/>
              <a:t>跨文化交际学诞生及兴起的背景</a:t>
            </a:r>
            <a:endParaRPr lang="en-US" altLang="zh-CN" smtClean="0"/>
          </a:p>
          <a:p>
            <a:r>
              <a:rPr lang="zh-CN" altLang="en-US" smtClean="0"/>
              <a:t>中国跨文化交际研究的现状</a:t>
            </a:r>
            <a:endParaRPr lang="en-US" altLang="zh-CN" smtClean="0"/>
          </a:p>
          <a:p>
            <a:r>
              <a:rPr lang="zh-CN" altLang="en-US" smtClean="0"/>
              <a:t>课程的最终目标：实用性</a:t>
            </a:r>
            <a:endParaRPr lang="en-US" altLang="zh-CN" smtClean="0"/>
          </a:p>
          <a:p>
            <a:r>
              <a:rPr lang="zh-CN" altLang="en-US" smtClean="0"/>
              <a:t>人际沟通</a:t>
            </a:r>
            <a:r>
              <a:rPr lang="zh-CN" altLang="en-US"/>
              <a:t>课程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467544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mtClean="0"/>
              <a:t>课程概述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44824"/>
            <a:ext cx="8676456" cy="43533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                               10% </a:t>
            </a:r>
            <a:r>
              <a:rPr lang="zh-CN" altLang="en-US" smtClean="0"/>
              <a:t>出勤</a:t>
            </a:r>
            <a:r>
              <a:rPr lang="en-US" altLang="zh-CN" smtClean="0"/>
              <a:t>+</a:t>
            </a:r>
            <a:r>
              <a:rPr lang="zh-CN" altLang="en-US" smtClean="0"/>
              <a:t>课堂讨论及发言</a:t>
            </a:r>
            <a:endParaRPr lang="en-US" altLang="zh-CN" smtClean="0"/>
          </a:p>
          <a:p>
            <a:r>
              <a:rPr lang="en-US" altLang="zh-CN" smtClean="0"/>
              <a:t>40%</a:t>
            </a:r>
            <a:r>
              <a:rPr lang="zh-CN" altLang="en-US" smtClean="0"/>
              <a:t>平时分         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                                                               </a:t>
            </a:r>
            <a:r>
              <a:rPr lang="en-US" altLang="zh-CN" smtClean="0"/>
              <a:t>20%</a:t>
            </a:r>
            <a:r>
              <a:rPr lang="zh-CN" altLang="en-US" smtClean="0"/>
              <a:t>教师打分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        30% </a:t>
            </a:r>
            <a:r>
              <a:rPr lang="zh-CN" altLang="en-US" smtClean="0"/>
              <a:t>小组作业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                                        10%</a:t>
            </a:r>
            <a:r>
              <a:rPr lang="zh-CN" altLang="en-US"/>
              <a:t>互</a:t>
            </a:r>
            <a:r>
              <a:rPr lang="zh-CN" altLang="en-US" smtClean="0"/>
              <a:t>评分</a:t>
            </a:r>
            <a:endParaRPr lang="en-US" altLang="zh-CN" smtClean="0"/>
          </a:p>
          <a:p>
            <a:r>
              <a:rPr lang="en-US" altLang="zh-CN" smtClean="0"/>
              <a:t>60% </a:t>
            </a:r>
            <a:r>
              <a:rPr lang="zh-CN" altLang="en-US" smtClean="0"/>
              <a:t>期末考试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2843808" y="2175080"/>
            <a:ext cx="432048" cy="1728192"/>
          </a:xfrm>
          <a:prstGeom prst="leftBrace">
            <a:avLst>
              <a:gd name="adj1" fmla="val 8333"/>
              <a:gd name="adj2" fmla="val 298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5722732" y="3189073"/>
            <a:ext cx="432048" cy="1236577"/>
          </a:xfrm>
          <a:prstGeom prst="leftBrace">
            <a:avLst>
              <a:gd name="adj1" fmla="val 8333"/>
              <a:gd name="adj2" fmla="val 3826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smtClean="0"/>
              <a:t>考核方式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小组作业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r>
              <a:rPr lang="zh-CN" altLang="en-US" smtClean="0"/>
              <a:t>临近期中会专门</a:t>
            </a:r>
            <a:r>
              <a:rPr lang="zh-CN" altLang="en-US"/>
              <a:t>安排一节课进行分组和视频拍摄主题的讨论；</a:t>
            </a:r>
            <a:endParaRPr lang="en-US" altLang="zh-CN"/>
          </a:p>
          <a:p>
            <a:r>
              <a:rPr lang="zh-CN" altLang="en-US"/>
              <a:t>集中展示</a:t>
            </a:r>
            <a:r>
              <a:rPr lang="zh-CN" altLang="en-US" smtClean="0"/>
              <a:t>，</a:t>
            </a:r>
            <a:r>
              <a:rPr lang="zh-CN" altLang="en-US"/>
              <a:t>学</a:t>
            </a:r>
            <a:r>
              <a:rPr lang="zh-CN" altLang="en-US" smtClean="0"/>
              <a:t>期末留</a:t>
            </a:r>
            <a:r>
              <a:rPr lang="en-US" altLang="zh-CN"/>
              <a:t>2</a:t>
            </a:r>
            <a:r>
              <a:rPr lang="zh-CN" altLang="en-US"/>
              <a:t>周</a:t>
            </a:r>
            <a:r>
              <a:rPr lang="zh-CN" altLang="en-US" smtClean="0"/>
              <a:t>时间；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小组作业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132856"/>
            <a:ext cx="8075240" cy="3993307"/>
          </a:xfrm>
        </p:spPr>
        <p:txBody>
          <a:bodyPr>
            <a:normAutofit/>
          </a:bodyPr>
          <a:lstStyle/>
          <a:p>
            <a:r>
              <a:rPr lang="zh-CN" altLang="en-US" smtClean="0"/>
              <a:t>拍摄视频，时长在</a:t>
            </a:r>
            <a:r>
              <a:rPr lang="en-US" altLang="zh-CN" smtClean="0"/>
              <a:t>3-10</a:t>
            </a:r>
            <a:r>
              <a:rPr lang="zh-CN" altLang="en-US" smtClean="0"/>
              <a:t>分钟之间，用法语展现华理国卓学生的学习和生活，主题可自选；</a:t>
            </a:r>
            <a:endParaRPr lang="en-US" altLang="zh-CN" smtClean="0"/>
          </a:p>
          <a:p>
            <a:r>
              <a:rPr lang="zh-CN" altLang="en-US" smtClean="0"/>
              <a:t>小组：</a:t>
            </a:r>
            <a:r>
              <a:rPr lang="en-US" altLang="zh-CN" smtClean="0"/>
              <a:t>6-10</a:t>
            </a:r>
            <a:r>
              <a:rPr lang="zh-CN" altLang="en-US" smtClean="0"/>
              <a:t>个人</a:t>
            </a:r>
            <a:r>
              <a:rPr lang="zh-CN" altLang="en-US"/>
              <a:t>，必须为混合</a:t>
            </a:r>
            <a:r>
              <a:rPr lang="zh-CN" altLang="en-US" smtClean="0"/>
              <a:t>组（男女混合或班级混合）；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小组作业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每组展示完视频需要用法语作</a:t>
            </a:r>
            <a:r>
              <a:rPr lang="en-US" altLang="zh-CN"/>
              <a:t>3-5</a:t>
            </a:r>
            <a:r>
              <a:rPr lang="zh-CN" altLang="en-US"/>
              <a:t>分钟的解释，说说自己为什么选择这个主题，如何构思，拍摄过程中发生了什么趣事。视频拍摄必须全员参加（</a:t>
            </a:r>
            <a:r>
              <a:rPr lang="zh-CN" altLang="en-US" smtClean="0"/>
              <a:t>出镜，</a:t>
            </a:r>
            <a:r>
              <a:rPr lang="zh-CN" altLang="en-US"/>
              <a:t>或拍摄，或写剧本，或剪辑等），法语陈述可以由一人或多人</a:t>
            </a:r>
            <a:r>
              <a:rPr lang="zh-CN" altLang="en-US" smtClean="0"/>
              <a:t>完成</a:t>
            </a:r>
            <a:r>
              <a:rPr lang="zh-CN" altLang="en-US"/>
              <a:t>；</a:t>
            </a:r>
            <a:endParaRPr lang="en-US" altLang="zh-CN" smtClean="0"/>
          </a:p>
          <a:p>
            <a:r>
              <a:rPr lang="zh-CN" altLang="en-US" smtClean="0"/>
              <a:t>每组必须给别组现场点评至少一次。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期末考试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712" y="2060848"/>
            <a:ext cx="6707088" cy="4065315"/>
          </a:xfrm>
        </p:spPr>
        <p:txBody>
          <a:bodyPr/>
          <a:lstStyle/>
          <a:p>
            <a:r>
              <a:rPr lang="zh-CN" altLang="en-US" smtClean="0"/>
              <a:t>判断对错；</a:t>
            </a:r>
            <a:endParaRPr lang="en-US" altLang="zh-CN" smtClean="0"/>
          </a:p>
          <a:p>
            <a:r>
              <a:rPr lang="zh-CN" altLang="en-US"/>
              <a:t>单</a:t>
            </a:r>
            <a:r>
              <a:rPr lang="zh-CN" altLang="en-US" smtClean="0"/>
              <a:t>选题；</a:t>
            </a:r>
            <a:endParaRPr lang="en-US" altLang="zh-CN" smtClean="0"/>
          </a:p>
          <a:p>
            <a:r>
              <a:rPr lang="zh-CN" altLang="en-US" smtClean="0"/>
              <a:t>开放性问答题；</a:t>
            </a:r>
            <a:endParaRPr lang="en-US" altLang="zh-CN" smtClean="0"/>
          </a:p>
          <a:p>
            <a:r>
              <a:rPr lang="zh-CN" altLang="en-US" smtClean="0"/>
              <a:t>翻译（法译汉）。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使用语言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204864"/>
            <a:ext cx="8075240" cy="3921299"/>
          </a:xfrm>
        </p:spPr>
        <p:txBody>
          <a:bodyPr/>
          <a:lstStyle/>
          <a:p>
            <a:r>
              <a:rPr lang="zh-CN" altLang="en-US" smtClean="0"/>
              <a:t>授课汉语为主，法语、英语为辅；</a:t>
            </a:r>
            <a:endParaRPr lang="en-US" altLang="zh-CN" smtClean="0"/>
          </a:p>
          <a:p>
            <a:r>
              <a:rPr lang="zh-CN" altLang="en-US"/>
              <a:t>小组</a:t>
            </a:r>
            <a:r>
              <a:rPr lang="zh-CN" altLang="en-US" smtClean="0"/>
              <a:t>作业和期末考试（除了法译汉考题）均为法语，需要用法语完成。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课程内容安排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348880"/>
            <a:ext cx="9648056" cy="5544616"/>
          </a:xfrm>
        </p:spPr>
        <p:txBody>
          <a:bodyPr>
            <a:noAutofit/>
          </a:bodyPr>
          <a:lstStyle/>
          <a:p>
            <a:r>
              <a:rPr lang="zh-CN" altLang="en-US" smtClean="0"/>
              <a:t>第一讲      </a:t>
            </a:r>
            <a:r>
              <a:rPr lang="zh-CN" altLang="en-US" smtClean="0"/>
              <a:t>身份与文化                        </a:t>
            </a:r>
            <a:r>
              <a:rPr lang="en-US" altLang="zh-CN" smtClean="0"/>
              <a:t>2</a:t>
            </a:r>
            <a:r>
              <a:rPr lang="zh-CN" altLang="en-US" smtClean="0"/>
              <a:t>周</a:t>
            </a:r>
            <a:endParaRPr lang="en-US" altLang="zh-CN" smtClean="0"/>
          </a:p>
          <a:p>
            <a:r>
              <a:rPr lang="zh-CN" altLang="en-US"/>
              <a:t>第二</a:t>
            </a:r>
            <a:r>
              <a:rPr lang="zh-CN" altLang="en-US" smtClean="0"/>
              <a:t>讲      </a:t>
            </a:r>
            <a:r>
              <a:rPr lang="zh-CN" altLang="en-US" smtClean="0"/>
              <a:t>价值观                                 </a:t>
            </a:r>
            <a:r>
              <a:rPr lang="en-US" altLang="zh-CN" smtClean="0"/>
              <a:t>3</a:t>
            </a:r>
            <a:r>
              <a:rPr lang="zh-CN" altLang="en-US" smtClean="0"/>
              <a:t>周</a:t>
            </a:r>
            <a:endParaRPr lang="en-US" altLang="zh-CN" smtClean="0"/>
          </a:p>
          <a:p>
            <a:r>
              <a:rPr lang="zh-CN" altLang="en-US"/>
              <a:t>第三</a:t>
            </a:r>
            <a:r>
              <a:rPr lang="zh-CN" altLang="en-US" smtClean="0"/>
              <a:t>讲 </a:t>
            </a:r>
            <a:r>
              <a:rPr lang="zh-CN" altLang="en-US" smtClean="0"/>
              <a:t>     跨文化交际的障碍           </a:t>
            </a:r>
            <a:r>
              <a:rPr lang="en-US" altLang="zh-CN" smtClean="0"/>
              <a:t>1</a:t>
            </a:r>
            <a:r>
              <a:rPr lang="zh-CN" altLang="en-US" smtClean="0"/>
              <a:t>周</a:t>
            </a:r>
            <a:endParaRPr lang="en-US" altLang="zh-CN" smtClean="0"/>
          </a:p>
          <a:p>
            <a:r>
              <a:rPr lang="zh-CN" altLang="en-US"/>
              <a:t>第四</a:t>
            </a:r>
            <a:r>
              <a:rPr lang="zh-CN" altLang="en-US" smtClean="0"/>
              <a:t>讲 </a:t>
            </a:r>
            <a:r>
              <a:rPr lang="zh-CN" altLang="en-US" smtClean="0"/>
              <a:t>     言语交际与非言语交际  </a:t>
            </a:r>
            <a:r>
              <a:rPr lang="en-US" altLang="zh-CN" smtClean="0"/>
              <a:t>1</a:t>
            </a:r>
            <a:r>
              <a:rPr lang="zh-CN" altLang="en-US" smtClean="0"/>
              <a:t>周</a:t>
            </a:r>
            <a:endParaRPr lang="en-US" altLang="zh-CN" smtClean="0"/>
          </a:p>
          <a:p>
            <a:r>
              <a:rPr lang="en-US" altLang="zh-CN" smtClean="0"/>
              <a:t>                   </a:t>
            </a:r>
            <a:r>
              <a:rPr lang="zh-CN" altLang="en-US" smtClean="0"/>
              <a:t>与法国学生对谈                </a:t>
            </a:r>
            <a:r>
              <a:rPr lang="en-US" altLang="zh-CN" smtClean="0"/>
              <a:t>1</a:t>
            </a:r>
            <a:r>
              <a:rPr lang="zh-CN" altLang="en-US" smtClean="0"/>
              <a:t>周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zIwYjcxMzY0YWI2Y2UxODQ0MWM3NDAwZjkzZWNkM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全屏显示(4:3)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跨文化交际 Communication interculturelle</vt:lpstr>
      <vt:lpstr>PowerPoint 演示文稿</vt:lpstr>
      <vt:lpstr>考核方式</vt:lpstr>
      <vt:lpstr>小组作业</vt:lpstr>
      <vt:lpstr>小组作业</vt:lpstr>
      <vt:lpstr>小组作业</vt:lpstr>
      <vt:lpstr>期末考试</vt:lpstr>
      <vt:lpstr>使用语言</vt:lpstr>
      <vt:lpstr>课程内容安排</vt:lpstr>
      <vt:lpstr>PowerPoint 演示文稿</vt:lpstr>
      <vt:lpstr>人际沟通 小组报告题目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跨文化交际 Communication interculturelle</dc:title>
  <dc:creator>lonovo</dc:creator>
  <cp:lastModifiedBy>有求必应屋</cp:lastModifiedBy>
  <cp:revision>17</cp:revision>
  <dcterms:created xsi:type="dcterms:W3CDTF">2022-06-03T03:45:00Z</dcterms:created>
  <dcterms:modified xsi:type="dcterms:W3CDTF">2024-04-09T03:05:42Z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8F771A0D920840AFAD9F2FE02E843D07_12</vt:lpwstr>
  </property>
  <property fmtid="{D5CDD505-2E9C-101B-9397-08002B2CF9AE}" pid="3" name="KSOProductBuildVer">
    <vt:lpwstr>2052-12.1.0.16729</vt:lpwstr>
  </property>
</Properties>
</file>