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4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</p:sldMasterIdLst>
  <p:notesMasterIdLst>
    <p:notesMasterId r:id="rId23"/>
  </p:notesMasterIdLst>
  <p:sldIdLst>
    <p:sldId id="256" r:id="rId4"/>
    <p:sldId id="5300054" r:id="rId5"/>
    <p:sldId id="258" r:id="rId6"/>
    <p:sldId id="5300128" r:id="rId7"/>
    <p:sldId id="441" r:id="rId8"/>
    <p:sldId id="260" r:id="rId9"/>
    <p:sldId id="263" r:id="rId10"/>
    <p:sldId id="289" r:id="rId11"/>
    <p:sldId id="5300131" r:id="rId12"/>
    <p:sldId id="516" r:id="rId13"/>
    <p:sldId id="266" r:id="rId14"/>
    <p:sldId id="5300129" r:id="rId15"/>
    <p:sldId id="267" r:id="rId16"/>
    <p:sldId id="268" r:id="rId17"/>
    <p:sldId id="265" r:id="rId18"/>
    <p:sldId id="273" r:id="rId19"/>
    <p:sldId id="262" r:id="rId20"/>
    <p:sldId id="282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chen tang" initials="yt" lastIdx="3" clrIdx="0">
    <p:extLst>
      <p:ext uri="{19B8F6BF-5375-455C-9EA6-DF929625EA0E}">
        <p15:presenceInfo xmlns:p15="http://schemas.microsoft.com/office/powerpoint/2012/main" userId="f4e823462b2e68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78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566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6T13:15:09.494" idx="3">
    <p:pos x="10" y="10"/>
    <p:text>参考文献还没有一一对应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20935-5041-4660-90D3-5F233487F1E0}" type="doc">
      <dgm:prSet loTypeId="urn:microsoft.com/office/officeart/2005/8/layout/hProcess9#1" loCatId="process" qsTypeId="urn:microsoft.com/office/officeart/2005/8/quickstyle/simple2#1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ACD2BF4F-9A03-44B2-AAF3-9DF7312A58E6}">
      <dgm:prSet phldr="0" custT="1"/>
      <dgm:spPr/>
      <dgm:t>
        <a:bodyPr vert="horz" wrap="square"/>
        <a:lstStyle/>
        <a:p>
          <a:pPr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1954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年</a:t>
          </a:r>
          <a:endParaRPr lang="en-US" altLang="zh-CN" sz="2400" b="1" kern="12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  <a:p>
          <a:pPr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意大利化学家朱利奥</a:t>
          </a:r>
          <a:r>
            <a:rPr lang="en-US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·</a:t>
          </a: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纳塔（</a:t>
          </a:r>
          <a:r>
            <a:rPr lang="en-US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Giulio Natta</a:t>
          </a: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）</a:t>
          </a:r>
          <a:r>
            <a:rPr lang="zh-CN" altLang="en-US" sz="2000" b="1" kern="120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rPr>
            <a:t>首次合成</a:t>
          </a: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了聚丙烯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gm:t>
    </dgm:pt>
    <dgm:pt modelId="{67286FC0-B4F2-40DB-94AA-694AA75A99F0}" type="parTrans" cxnId="{43530E29-3581-490B-BFC1-E5D6990B20D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15CEE94-96E8-419B-97F1-829FE044B564}" type="sibTrans" cxnId="{43530E29-3581-490B-BFC1-E5D6990B20D7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70A2643-8698-4DE7-A706-C01E972DBF7E}">
      <dgm:prSet phldr="0" custT="1"/>
      <dgm:spPr/>
      <dgm:t>
        <a:bodyPr vert="horz" wrap="square" anchor="t"/>
        <a:lstStyle/>
        <a:p>
          <a:pPr algn="ctr" defTabSz="1066800">
            <a:lnSpc>
              <a:spcPct val="14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1954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年</a:t>
          </a:r>
          <a:endParaRPr lang="zh-CN" altLang="en-US" sz="1800" kern="1200" dirty="0">
            <a:solidFill>
              <a:schemeClr val="bg1"/>
            </a:solidFill>
            <a:latin typeface="Arial" panose="020B0604020202020204"/>
            <a:ea typeface="微软雅黑" panose="020B0503020204020204" charset="-122"/>
            <a:cs typeface="+mn-cs"/>
          </a:endParaRPr>
        </a:p>
        <a:p>
          <a:pPr algn="ctr" defTabSz="106680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发明</a:t>
          </a:r>
          <a:r>
            <a:rPr lang="en-US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Ziegler-Natta</a:t>
          </a:r>
          <a:r>
            <a:rPr lang="zh-CN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催化剂并制成</a:t>
          </a:r>
          <a:r>
            <a:rPr lang="zh-CN" altLang="en-US" sz="2000" kern="120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rPr>
            <a:t>结晶性聚丙烯</a:t>
          </a:r>
        </a:p>
      </dgm:t>
    </dgm:pt>
    <dgm:pt modelId="{02A16BD4-A9A7-4E71-B370-FAD43FE63D3C}" type="parTrans" cxnId="{14CFD7A4-218F-4113-9BC6-0BBA5C08F5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F64E8A4-9E3C-4E48-8AF1-4C70FF23753C}" type="sibTrans" cxnId="{14CFD7A4-218F-4113-9BC6-0BBA5C08F53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A3DCB4F-3A47-4B05-889C-04785B223A85}">
      <dgm:prSet phldr="0" custT="1"/>
      <dgm:spPr/>
      <dgm:t>
        <a:bodyPr vert="horz" wrap="square"/>
        <a:lstStyle/>
        <a:p>
          <a:pPr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1957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年</a:t>
          </a:r>
          <a:endParaRPr lang="en-US" altLang="zh-CN" sz="2400" b="1" kern="12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  <a:p>
          <a:pPr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意大利的蒙特卡提尼公司首先实现了聚丙烯</a:t>
          </a:r>
          <a:endParaRPr lang="en-US" altLang="zh-CN" sz="2000" kern="1200" dirty="0">
            <a:solidFill>
              <a:prstClr val="white"/>
            </a:solidFill>
            <a:latin typeface="Arial" panose="020B0604020202020204"/>
            <a:ea typeface="微软雅黑" panose="020B0503020204020204" charset="-122"/>
            <a:cs typeface="+mn-cs"/>
          </a:endParaRPr>
        </a:p>
        <a:p>
          <a:pPr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rPr>
            <a:t>工业化生产</a:t>
          </a:r>
        </a:p>
      </dgm:t>
    </dgm:pt>
    <dgm:pt modelId="{17B9A6F4-EA28-4DC0-A84F-FAE4279BAF6C}" type="parTrans" cxnId="{2E2EB574-71CC-490A-AAB9-647E59A6782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EA95C7C2-7062-409A-B8CD-3F0E031D1F72}" type="sibTrans" cxnId="{2E2EB574-71CC-490A-AAB9-647E59A6782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EC64CD8-9DBA-41F6-B128-9F304A2EC7DB}" type="pres">
      <dgm:prSet presAssocID="{B3F20935-5041-4660-90D3-5F233487F1E0}" presName="CompostProcess" presStyleCnt="0">
        <dgm:presLayoutVars>
          <dgm:dir/>
          <dgm:resizeHandles val="exact"/>
        </dgm:presLayoutVars>
      </dgm:prSet>
      <dgm:spPr/>
    </dgm:pt>
    <dgm:pt modelId="{F69C6E52-2BC6-44BE-B5A5-81093E5FC00B}" type="pres">
      <dgm:prSet presAssocID="{B3F20935-5041-4660-90D3-5F233487F1E0}" presName="arrow" presStyleLbl="bgShp" presStyleIdx="0" presStyleCnt="1" custScaleX="116389" custLinFactNeighborX="4109" custLinFactNeighborY="3689"/>
      <dgm:spPr/>
    </dgm:pt>
    <dgm:pt modelId="{51ABFCE6-9462-4FA3-97F5-10F395DF5473}" type="pres">
      <dgm:prSet presAssocID="{B3F20935-5041-4660-90D3-5F233487F1E0}" presName="linearProcess" presStyleCnt="0"/>
      <dgm:spPr/>
    </dgm:pt>
    <dgm:pt modelId="{3AAD5D96-886B-4D20-B5CC-865B65EFFC0D}" type="pres">
      <dgm:prSet presAssocID="{ACD2BF4F-9A03-44B2-AAF3-9DF7312A58E6}" presName="textNode" presStyleLbl="node1" presStyleIdx="0" presStyleCnt="3" custScaleY="114808">
        <dgm:presLayoutVars>
          <dgm:bulletEnabled val="1"/>
        </dgm:presLayoutVars>
      </dgm:prSet>
      <dgm:spPr/>
    </dgm:pt>
    <dgm:pt modelId="{9D55BC20-8B40-432C-B878-FCD5157C92EF}" type="pres">
      <dgm:prSet presAssocID="{A15CEE94-96E8-419B-97F1-829FE044B564}" presName="sibTrans" presStyleCnt="0"/>
      <dgm:spPr/>
    </dgm:pt>
    <dgm:pt modelId="{98D234CA-0DFE-4CE1-95EE-29248C272C4B}" type="pres">
      <dgm:prSet presAssocID="{970A2643-8698-4DE7-A706-C01E972DBF7E}" presName="textNode" presStyleLbl="node1" presStyleIdx="1" presStyleCnt="3" custScaleX="118642" custScaleY="116731">
        <dgm:presLayoutVars>
          <dgm:bulletEnabled val="1"/>
        </dgm:presLayoutVars>
      </dgm:prSet>
      <dgm:spPr/>
    </dgm:pt>
    <dgm:pt modelId="{04AEA5E6-7C7A-4D7E-9717-FACD61C7AD96}" type="pres">
      <dgm:prSet presAssocID="{CF64E8A4-9E3C-4E48-8AF1-4C70FF23753C}" presName="sibTrans" presStyleCnt="0"/>
      <dgm:spPr/>
    </dgm:pt>
    <dgm:pt modelId="{9C33C1A0-E783-42AA-955A-4B2FBAD92034}" type="pres">
      <dgm:prSet presAssocID="{DA3DCB4F-3A47-4B05-889C-04785B223A85}" presName="textNode" presStyleLbl="node1" presStyleIdx="2" presStyleCnt="3" custScaleY="114808">
        <dgm:presLayoutVars>
          <dgm:bulletEnabled val="1"/>
        </dgm:presLayoutVars>
      </dgm:prSet>
      <dgm:spPr/>
    </dgm:pt>
  </dgm:ptLst>
  <dgm:cxnLst>
    <dgm:cxn modelId="{6472F514-FC1C-4F4D-BC88-6F279646F5F7}" type="presOf" srcId="{B3F20935-5041-4660-90D3-5F233487F1E0}" destId="{7EC64CD8-9DBA-41F6-B128-9F304A2EC7DB}" srcOrd="0" destOrd="0" presId="urn:microsoft.com/office/officeart/2005/8/layout/hProcess9#1"/>
    <dgm:cxn modelId="{43530E29-3581-490B-BFC1-E5D6990B20D7}" srcId="{B3F20935-5041-4660-90D3-5F233487F1E0}" destId="{ACD2BF4F-9A03-44B2-AAF3-9DF7312A58E6}" srcOrd="0" destOrd="0" parTransId="{67286FC0-B4F2-40DB-94AA-694AA75A99F0}" sibTransId="{A15CEE94-96E8-419B-97F1-829FE044B564}"/>
    <dgm:cxn modelId="{A87F534F-AA1B-43C7-9DCF-F9EBC218B7BD}" type="presOf" srcId="{970A2643-8698-4DE7-A706-C01E972DBF7E}" destId="{98D234CA-0DFE-4CE1-95EE-29248C272C4B}" srcOrd="0" destOrd="0" presId="urn:microsoft.com/office/officeart/2005/8/layout/hProcess9#1"/>
    <dgm:cxn modelId="{2E2EB574-71CC-490A-AAB9-647E59A67829}" srcId="{B3F20935-5041-4660-90D3-5F233487F1E0}" destId="{DA3DCB4F-3A47-4B05-889C-04785B223A85}" srcOrd="2" destOrd="0" parTransId="{17B9A6F4-EA28-4DC0-A84F-FAE4279BAF6C}" sibTransId="{EA95C7C2-7062-409A-B8CD-3F0E031D1F72}"/>
    <dgm:cxn modelId="{11CDAD86-9BC5-41AD-9BC7-78981A24C331}" type="presOf" srcId="{DA3DCB4F-3A47-4B05-889C-04785B223A85}" destId="{9C33C1A0-E783-42AA-955A-4B2FBAD92034}" srcOrd="0" destOrd="0" presId="urn:microsoft.com/office/officeart/2005/8/layout/hProcess9#1"/>
    <dgm:cxn modelId="{14CFD7A4-218F-4113-9BC6-0BBA5C08F530}" srcId="{B3F20935-5041-4660-90D3-5F233487F1E0}" destId="{970A2643-8698-4DE7-A706-C01E972DBF7E}" srcOrd="1" destOrd="0" parTransId="{02A16BD4-A9A7-4E71-B370-FAD43FE63D3C}" sibTransId="{CF64E8A4-9E3C-4E48-8AF1-4C70FF23753C}"/>
    <dgm:cxn modelId="{2FD94AE0-533C-4961-A9FD-E69FDBDC2904}" type="presOf" srcId="{ACD2BF4F-9A03-44B2-AAF3-9DF7312A58E6}" destId="{3AAD5D96-886B-4D20-B5CC-865B65EFFC0D}" srcOrd="0" destOrd="0" presId="urn:microsoft.com/office/officeart/2005/8/layout/hProcess9#1"/>
    <dgm:cxn modelId="{5E4B5740-45E3-4A21-B4DB-FC3C3C6C6D81}" type="presParOf" srcId="{7EC64CD8-9DBA-41F6-B128-9F304A2EC7DB}" destId="{F69C6E52-2BC6-44BE-B5A5-81093E5FC00B}" srcOrd="0" destOrd="0" presId="urn:microsoft.com/office/officeart/2005/8/layout/hProcess9#1"/>
    <dgm:cxn modelId="{E273B262-E038-48E5-8D4C-E569D58F83AD}" type="presParOf" srcId="{7EC64CD8-9DBA-41F6-B128-9F304A2EC7DB}" destId="{51ABFCE6-9462-4FA3-97F5-10F395DF5473}" srcOrd="1" destOrd="0" presId="urn:microsoft.com/office/officeart/2005/8/layout/hProcess9#1"/>
    <dgm:cxn modelId="{8A767724-A8E2-4DA8-BC7E-2FA54A89FA68}" type="presParOf" srcId="{51ABFCE6-9462-4FA3-97F5-10F395DF5473}" destId="{3AAD5D96-886B-4D20-B5CC-865B65EFFC0D}" srcOrd="0" destOrd="0" presId="urn:microsoft.com/office/officeart/2005/8/layout/hProcess9#1"/>
    <dgm:cxn modelId="{09C98264-EE18-466C-ABB9-947D349B43B9}" type="presParOf" srcId="{51ABFCE6-9462-4FA3-97F5-10F395DF5473}" destId="{9D55BC20-8B40-432C-B878-FCD5157C92EF}" srcOrd="1" destOrd="0" presId="urn:microsoft.com/office/officeart/2005/8/layout/hProcess9#1"/>
    <dgm:cxn modelId="{E50B0578-A7BD-401D-8F63-99AD9052A94E}" type="presParOf" srcId="{51ABFCE6-9462-4FA3-97F5-10F395DF5473}" destId="{98D234CA-0DFE-4CE1-95EE-29248C272C4B}" srcOrd="2" destOrd="0" presId="urn:microsoft.com/office/officeart/2005/8/layout/hProcess9#1"/>
    <dgm:cxn modelId="{F2E81FD3-B3CE-414B-82AD-F86F4EB5AFFC}" type="presParOf" srcId="{51ABFCE6-9462-4FA3-97F5-10F395DF5473}" destId="{04AEA5E6-7C7A-4D7E-9717-FACD61C7AD96}" srcOrd="3" destOrd="0" presId="urn:microsoft.com/office/officeart/2005/8/layout/hProcess9#1"/>
    <dgm:cxn modelId="{0AF6210B-EA76-4793-8BE3-01DA3F2B7709}" type="presParOf" srcId="{51ABFCE6-9462-4FA3-97F5-10F395DF5473}" destId="{9C33C1A0-E783-42AA-955A-4B2FBAD92034}" srcOrd="4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C6E52-2BC6-44BE-B5A5-81093E5FC00B}">
      <dsp:nvSpPr>
        <dsp:cNvPr id="0" name=""/>
        <dsp:cNvSpPr/>
      </dsp:nvSpPr>
      <dsp:spPr>
        <a:xfrm>
          <a:off x="122155" y="0"/>
          <a:ext cx="11301218" cy="496235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D5D96-886B-4D20-B5CC-865B65EFFC0D}">
      <dsp:nvSpPr>
        <dsp:cNvPr id="0" name=""/>
        <dsp:cNvSpPr/>
      </dsp:nvSpPr>
      <dsp:spPr bwMode="white">
        <a:xfrm>
          <a:off x="134173" y="1341742"/>
          <a:ext cx="3278839" cy="2278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1954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年</a:t>
          </a:r>
          <a:endParaRPr lang="en-US" altLang="zh-CN" sz="2400" b="1" kern="12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意大利化学家朱利奥</a:t>
          </a:r>
          <a:r>
            <a:rPr lang="en-US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·</a:t>
          </a: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纳塔（</a:t>
          </a:r>
          <a:r>
            <a:rPr lang="en-US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Giulio Natta</a:t>
          </a: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）</a:t>
          </a:r>
          <a:r>
            <a:rPr lang="zh-CN" altLang="en-US" sz="2000" b="1" kern="120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rPr>
            <a:t>首次合成</a:t>
          </a:r>
          <a:r>
            <a:rPr lang="zh-CN" altLang="en-US" sz="1800" kern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cs"/>
            </a:rPr>
            <a:t>了聚丙烯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</dsp:txBody>
      <dsp:txXfrm>
        <a:off x="245418" y="1452987"/>
        <a:ext cx="3056349" cy="2056383"/>
      </dsp:txXfrm>
    </dsp:sp>
    <dsp:sp modelId="{98D234CA-0DFE-4CE1-95EE-29248C272C4B}">
      <dsp:nvSpPr>
        <dsp:cNvPr id="0" name=""/>
        <dsp:cNvSpPr/>
      </dsp:nvSpPr>
      <dsp:spPr bwMode="white">
        <a:xfrm>
          <a:off x="3766646" y="1322656"/>
          <a:ext cx="3890080" cy="23170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14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1954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年</a:t>
          </a:r>
          <a:endParaRPr lang="zh-CN" altLang="en-US" sz="1800" kern="1200" dirty="0">
            <a:solidFill>
              <a:schemeClr val="bg1"/>
            </a:solidFill>
            <a:latin typeface="Arial" panose="020B0604020202020204"/>
            <a:ea typeface="微软雅黑" panose="020B0503020204020204" charset="-122"/>
            <a:cs typeface="+mn-cs"/>
          </a:endParaRPr>
        </a:p>
        <a:p>
          <a:pPr marL="0" lvl="0" indent="0" algn="ctr" defTabSz="1066800">
            <a:lnSpc>
              <a:spcPct val="13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发明</a:t>
          </a:r>
          <a:r>
            <a:rPr lang="en-US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Ziegler-Natta</a:t>
          </a:r>
          <a:r>
            <a:rPr lang="zh-CN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催化剂并制成</a:t>
          </a:r>
          <a:r>
            <a:rPr lang="zh-CN" altLang="en-US" sz="2000" kern="120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rPr>
            <a:t>结晶性聚丙烯</a:t>
          </a:r>
        </a:p>
      </dsp:txBody>
      <dsp:txXfrm>
        <a:off x="3879755" y="1435765"/>
        <a:ext cx="3663862" cy="2090826"/>
      </dsp:txXfrm>
    </dsp:sp>
    <dsp:sp modelId="{9C33C1A0-E783-42AA-955A-4B2FBAD92034}">
      <dsp:nvSpPr>
        <dsp:cNvPr id="0" name=""/>
        <dsp:cNvSpPr/>
      </dsp:nvSpPr>
      <dsp:spPr bwMode="white">
        <a:xfrm>
          <a:off x="8010360" y="1341742"/>
          <a:ext cx="3278839" cy="2278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1957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cs"/>
            </a:rPr>
            <a:t>年</a:t>
          </a:r>
          <a:endParaRPr lang="en-US" altLang="zh-CN" sz="2400" b="1" kern="1200" dirty="0">
            <a:solidFill>
              <a:schemeClr val="bg1"/>
            </a:solidFill>
            <a:latin typeface="微软雅黑" panose="020B0503020204020204" charset="-122"/>
            <a:ea typeface="微软雅黑" panose="020B0503020204020204" charset="-122"/>
            <a:cs typeface="+mn-cs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cs"/>
            </a:rPr>
            <a:t>意大利的蒙特卡提尼公司首先实现了聚丙烯</a:t>
          </a:r>
          <a:endParaRPr lang="en-US" altLang="zh-CN" sz="2000" kern="1200" dirty="0">
            <a:solidFill>
              <a:prstClr val="white"/>
            </a:solidFill>
            <a:latin typeface="Arial" panose="020B0604020202020204"/>
            <a:ea typeface="微软雅黑" panose="020B0503020204020204" charset="-122"/>
            <a:cs typeface="+mn-cs"/>
          </a:endParaRP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rPr>
            <a:t>工业化生产</a:t>
          </a:r>
        </a:p>
      </dsp:txBody>
      <dsp:txXfrm>
        <a:off x="8121605" y="1452987"/>
        <a:ext cx="3056349" cy="205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44ABA-B907-4A2F-A876-236F0B96D625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A82DA-BE3D-446D-8A7A-84747DA7A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4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effectLst/>
                <a:cs typeface="Times New Roman" panose="02020603050405020304" pitchFamily="18" charset="0"/>
              </a:rPr>
              <a:t>现代个体化医疗始于21世纪初，紧随人类基因组计划的完成（Lander E S et al., 2001）以及在 Nature和Science 杂志上人类基因组信息的发表（Venter J C et al., 2001）。2006年以来国际上相继提出了“精准肝切除”和“精准外科”的新理念，并新造“精准外科”一词来表述新时代外科的特征与理念（Dong JH et al.，2013）。这是国际上首次以“精准”理念指导临床实践，肇启传统经验外科向现代精准外科的范式转变。</a:t>
            </a:r>
          </a:p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effectLst/>
                <a:cs typeface="Times New Roman" panose="02020603050405020304" pitchFamily="18" charset="0"/>
              </a:rPr>
              <a:t>精准医疗的概念是由2011年美国国家科学院在“迈向精准医疗：构建生物医学研究知识网络和新的疾病分类体系”报告中提出，对“精准医疗”的概念和措施做了系统的论述(National Academies Press,  2011)，并探讨了一种新的疾病命名的可能性和方法，该方法基于导致疾病的潜在的分子诱因和其他因素，而不是依靠传统的病人症状和体征。</a:t>
            </a:r>
          </a:p>
          <a:p>
            <a:pPr marL="0" marR="0" indent="3048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effectLst/>
                <a:cs typeface="Times New Roman" panose="02020603050405020304" pitchFamily="18" charset="0"/>
              </a:rPr>
              <a:t>2014年8月，英国出台了“十万基因组计划”，在国家层面倡导推动精准医学计划。美国总统奥巴马在2015年1月20日的国情咨文中正式将“精准医疗计划”作为美国新的国家研究项目发布，致力于治愈癌症和糖尿病等疾病，让每个人获得个性化的信息和医疗，从而“引领一个医学新时代”（Collins F S, Varmus H., 2015）。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4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1685"/>
      </p:ext>
    </p:extLst>
  </p:cSld>
  <p:clrMapOvr>
    <a:masterClrMapping/>
  </p:clrMapOvr>
  <p:transition/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5939"/>
      </p:ext>
    </p:extLst>
  </p:cSld>
  <p:clrMapOvr>
    <a:masterClrMapping/>
  </p:clrMapOvr>
  <p:transition/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77361"/>
      </p:ext>
    </p:extLst>
  </p:cSld>
  <p:clrMapOvr>
    <a:masterClrMapping/>
  </p:clrMapOvr>
  <p:transition/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4969"/>
      </p:ext>
    </p:extLst>
  </p:cSld>
  <p:clrMapOvr>
    <a:masterClrMapping/>
  </p:clrMapOvr>
  <p:transition/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19"/>
      </p:ext>
    </p:extLst>
  </p:cSld>
  <p:clrMapOvr>
    <a:masterClrMapping/>
  </p:clrMapOvr>
  <p:transition/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55723"/>
      </p:ext>
    </p:extLst>
  </p:cSld>
  <p:clrMapOvr>
    <a:masterClrMapping/>
  </p:clrMapOvr>
  <p:transition/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489"/>
      </p:ext>
    </p:extLst>
  </p:cSld>
  <p:clrMapOvr>
    <a:masterClrMapping/>
  </p:clrMapOvr>
  <p:transition/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7936"/>
      </p:ext>
    </p:extLst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4576"/>
      </p:ext>
    </p:extLst>
  </p:cSld>
  <p:clrMapOvr>
    <a:masterClrMapping/>
  </p:clrMapOvr>
  <p:transition/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1495"/>
      </p:ext>
    </p:extLst>
  </p:cSld>
  <p:clrMapOvr>
    <a:masterClrMapping/>
  </p:clrMapOvr>
  <p:transition/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86844"/>
      </p:ext>
    </p:extLst>
  </p:cSld>
  <p:clrMapOvr>
    <a:masterClrMapping/>
  </p:clrMapOvr>
  <p:transition/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77018"/>
      </p:ext>
    </p:extLst>
  </p:cSld>
  <p:clrMapOvr>
    <a:masterClrMapping/>
  </p:clrMapOvr>
  <p:transition/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5D19B9-5AB9-4F6A-A0EC-2F7209A8994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5686"/>
      </p:ext>
    </p:extLst>
  </p:cSld>
  <p:clrMapOvr>
    <a:masterClrMapping/>
  </p:clrMapOvr>
  <p:transition/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CF6C5D-9890-48F7-9506-D1E31CA7524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5563"/>
      </p:ext>
    </p:extLst>
  </p:cSld>
  <p:clrMapOvr>
    <a:masterClrMapping/>
  </p:clrMapOvr>
  <p:transition/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DA2E73-E53B-4CD5-9B3A-6593F3A7E10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2779"/>
      </p:ext>
    </p:extLst>
  </p:cSld>
  <p:clrMapOvr>
    <a:masterClrMapping/>
  </p:clrMapOvr>
  <p:transition/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867E50A-597E-443E-AEBD-AD1CEA8B3D5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墨迹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75751053"/>
      </p:ext>
    </p:extLst>
  </p:cSld>
  <p:clrMapOvr>
    <a:masterClrMapping/>
  </p:clrMapOvr>
  <p:transition/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AF81E5-00EC-438E-9154-A3E0E32A4A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9396"/>
      </p:ext>
    </p:extLst>
  </p:cSld>
  <p:clrMapOvr>
    <a:masterClrMapping/>
  </p:clrMapOvr>
  <p:transition/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DCD8A02-6115-40D3-8B70-40AD007C565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6132"/>
      </p:ext>
    </p:extLst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DF2DE3-2749-48F7-93A7-358FAF77501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3328"/>
      </p:ext>
    </p:extLst>
  </p:cSld>
  <p:clrMapOvr>
    <a:masterClrMapping/>
  </p:clrMapOvr>
  <p:transition/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7B89C33-C0F9-4546-8625-68B22B923A1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2251"/>
      </p:ext>
    </p:extLst>
  </p:cSld>
  <p:clrMapOvr>
    <a:masterClrMapping/>
  </p:clrMapOvr>
  <p:transition/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79450AC-FAD5-4110-A4E2-D8A168EF007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01052"/>
      </p:ext>
    </p:extLst>
  </p:cSld>
  <p:clrMapOvr>
    <a:masterClrMapping/>
  </p:clrMapOvr>
  <p:transition/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FFE2FF3-8C38-4514-9B92-C24C61681058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9292"/>
      </p:ext>
    </p:extLst>
  </p:cSld>
  <p:clrMapOvr>
    <a:masterClrMapping/>
  </p:clrMapOvr>
  <p:transition/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93E4B44-3194-4058-8024-B98DC06DDDF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7533"/>
      </p:ext>
    </p:extLst>
  </p:cSld>
  <p:clrMapOvr>
    <a:masterClrMapping/>
  </p:clrMapOvr>
  <p:transition/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006891"/>
      </p:ext>
    </p:extLst>
  </p:cSld>
  <p:clrMapOvr>
    <a:masterClrMapping/>
  </p:clrMapOvr>
  <p:transition/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109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124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611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5375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07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784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90905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723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17473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186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3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322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3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3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2283122"/>
            <a:ext cx="7225437" cy="19773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endParaRPr lang="en-US" sz="8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657600" y="4876800"/>
            <a:ext cx="6172200" cy="434059"/>
            <a:chOff x="3791053" y="4879211"/>
            <a:chExt cx="4609893" cy="434059"/>
          </a:xfrm>
        </p:grpSpPr>
        <p:sp>
          <p:nvSpPr>
            <p:cNvPr id="5" name="AutoShape 5"/>
            <p:cNvSpPr/>
            <p:nvPr/>
          </p:nvSpPr>
          <p:spPr>
            <a:xfrm>
              <a:off x="3791053" y="4879211"/>
              <a:ext cx="2762147" cy="434059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汇报人</a:t>
              </a:r>
              <a:r>
                <a:rPr lang="en-US" sz="1800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：</a:t>
              </a:r>
              <a:r>
                <a:rPr lang="zh-CN" altLang="en-US" sz="1800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张泽群、石鑫磊、唐逸辰</a:t>
              </a:r>
              <a:endParaRPr lang="en-US" sz="1100" dirty="0"/>
            </a:p>
          </p:txBody>
        </p:sp>
        <p:sp>
          <p:nvSpPr>
            <p:cNvPr id="6" name="AutoShape 6"/>
            <p:cNvSpPr/>
            <p:nvPr/>
          </p:nvSpPr>
          <p:spPr>
            <a:xfrm>
              <a:off x="6323803" y="4879211"/>
              <a:ext cx="2077143" cy="419156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2024-05-7</a:t>
              </a:r>
              <a:endParaRPr lang="en-US" sz="110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995756" y="2097216"/>
            <a:ext cx="4200487" cy="110857"/>
            <a:chOff x="3995756" y="2097216"/>
            <a:chExt cx="4200487" cy="110857"/>
          </a:xfrm>
        </p:grpSpPr>
        <p:cxnSp>
          <p:nvCxnSpPr>
            <p:cNvPr id="8" name="Connector 8"/>
            <p:cNvCxnSpPr/>
            <p:nvPr/>
          </p:nvCxnSpPr>
          <p:spPr>
            <a:xfrm>
              <a:off x="7154192" y="2163891"/>
              <a:ext cx="1042051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AutoShape 9"/>
            <p:cNvSpPr/>
            <p:nvPr/>
          </p:nvSpPr>
          <p:spPr>
            <a:xfrm>
              <a:off x="7154192" y="2097216"/>
              <a:ext cx="110857" cy="11085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id="10" name="Connector 10"/>
            <p:cNvCxnSpPr/>
            <p:nvPr/>
          </p:nvCxnSpPr>
          <p:spPr>
            <a:xfrm>
              <a:off x="3995756" y="2163891"/>
              <a:ext cx="1042051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AutoShape 11"/>
            <p:cNvSpPr/>
            <p:nvPr/>
          </p:nvSpPr>
          <p:spPr>
            <a:xfrm>
              <a:off x="5037808" y="2097216"/>
              <a:ext cx="110857" cy="11085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</p:grpSp>
      <p:sp>
        <p:nvSpPr>
          <p:cNvPr id="12" name="AutoShape 12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0" name="图形 4" descr="毕业帽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63195"/>
            <a:ext cx="632460" cy="63246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23348" y="232081"/>
            <a:ext cx="4899026" cy="462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Bold" panose="02020803070505020304" pitchFamily="18" charset="0"/>
              </a:rPr>
              <a:t>合成方法一：液相本体法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3F7A56-759B-8250-7BD4-3D1AB8BD5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762737"/>
              </p:ext>
            </p:extLst>
          </p:nvPr>
        </p:nvGraphicFramePr>
        <p:xfrm>
          <a:off x="2429418" y="2786207"/>
          <a:ext cx="416560" cy="731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CB5232-6E6B-D26D-01AA-1439B787E18D}"/>
              </a:ext>
            </a:extLst>
          </p:cNvPr>
          <p:cNvSpPr txBox="1"/>
          <p:nvPr/>
        </p:nvSpPr>
        <p:spPr>
          <a:xfrm>
            <a:off x="3923573" y="1772429"/>
            <a:ext cx="518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悬浮在液相丙烯中，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9CDF58-4E3A-FC5A-8A3A-3B139283B6B2}"/>
              </a:ext>
            </a:extLst>
          </p:cNvPr>
          <p:cNvSpPr txBox="1"/>
          <p:nvPr/>
        </p:nvSpPr>
        <p:spPr>
          <a:xfrm>
            <a:off x="3147920" y="2485851"/>
            <a:ext cx="448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随催化剂停留时间增加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0B9CCF-6D39-0D5A-968D-64DB63471537}"/>
              </a:ext>
            </a:extLst>
          </p:cNvPr>
          <p:cNvSpPr txBox="1"/>
          <p:nvPr/>
        </p:nvSpPr>
        <p:spPr>
          <a:xfrm>
            <a:off x="1299753" y="1905789"/>
            <a:ext cx="2259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000" b="1" dirty="0">
                <a:sym typeface="+mn-ea"/>
              </a:rPr>
              <a:t>催化剂为中心的</a:t>
            </a:r>
            <a:r>
              <a:rPr lang="en-US" altLang="zh-CN" sz="2000" b="1" dirty="0">
                <a:sym typeface="+mn-ea"/>
              </a:rPr>
              <a:t>PP</a:t>
            </a:r>
            <a:r>
              <a:rPr lang="zh-CN" altLang="en-US" sz="2000" b="1" dirty="0">
                <a:sym typeface="+mn-ea"/>
              </a:rPr>
              <a:t>粉末在液相丙烯中不断生长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B0B822-6BB7-55CE-3051-75BADD213691}"/>
              </a:ext>
            </a:extLst>
          </p:cNvPr>
          <p:cNvSpPr txBox="1"/>
          <p:nvPr/>
        </p:nvSpPr>
        <p:spPr>
          <a:xfrm>
            <a:off x="7636051" y="2014047"/>
            <a:ext cx="2535922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ym typeface="+mn-ea"/>
              </a:rPr>
              <a:t>PP</a:t>
            </a:r>
            <a:r>
              <a:rPr lang="zh-CN" altLang="en-US" sz="2600" dirty="0">
                <a:sym typeface="+mn-ea"/>
              </a:rPr>
              <a:t>颗粒在液相丙烯中</a:t>
            </a:r>
            <a:r>
              <a:rPr lang="zh-CN" altLang="en-US" sz="2600" b="1" dirty="0">
                <a:solidFill>
                  <a:srgbClr val="FF0000"/>
                </a:solidFill>
                <a:sym typeface="+mn-ea"/>
              </a:rPr>
              <a:t>浓度增加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59FCD4-15BE-B14D-EEFC-225F073D754A}"/>
              </a:ext>
            </a:extLst>
          </p:cNvPr>
          <p:cNvCxnSpPr>
            <a:cxnSpLocks/>
          </p:cNvCxnSpPr>
          <p:nvPr/>
        </p:nvCxnSpPr>
        <p:spPr>
          <a:xfrm>
            <a:off x="3512728" y="2341389"/>
            <a:ext cx="3992245" cy="0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59DF76F-3516-ABF7-CB9F-54477B1BDEE3}"/>
              </a:ext>
            </a:extLst>
          </p:cNvPr>
          <p:cNvSpPr txBox="1"/>
          <p:nvPr/>
        </p:nvSpPr>
        <p:spPr>
          <a:xfrm>
            <a:off x="7938555" y="4711566"/>
            <a:ext cx="318708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ym typeface="+mn-ea"/>
              </a:rPr>
              <a:t>PP</a:t>
            </a:r>
            <a:r>
              <a:rPr lang="zh-CN" altLang="en-US" sz="2600" dirty="0">
                <a:sym typeface="+mn-ea"/>
              </a:rPr>
              <a:t>颗粒随液相丙烯</a:t>
            </a:r>
            <a:endParaRPr lang="en-US" altLang="zh-CN" sz="2600" dirty="0">
              <a:sym typeface="+mn-ea"/>
            </a:endParaRPr>
          </a:p>
          <a:p>
            <a:r>
              <a:rPr lang="zh-CN" altLang="en-US" sz="2600" dirty="0">
                <a:sym typeface="+mn-ea"/>
              </a:rPr>
              <a:t>从反应器中不断流出</a:t>
            </a:r>
            <a:endParaRPr lang="zh-CN" altLang="en-US" sz="26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032E9A-693C-6E33-C3DE-647D2192BE79}"/>
              </a:ext>
            </a:extLst>
          </p:cNvPr>
          <p:cNvSpPr txBox="1"/>
          <p:nvPr/>
        </p:nvSpPr>
        <p:spPr>
          <a:xfrm>
            <a:off x="1216501" y="4786227"/>
            <a:ext cx="27089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ym typeface="+mn-ea"/>
              </a:rPr>
              <a:t>得到</a:t>
            </a:r>
            <a:r>
              <a:rPr lang="en-US" altLang="zh-CN" sz="2600" dirty="0">
                <a:sym typeface="+mn-ea"/>
              </a:rPr>
              <a:t>PP</a:t>
            </a:r>
            <a:r>
              <a:rPr lang="zh-CN" altLang="en-US" sz="2600" dirty="0">
                <a:sym typeface="+mn-ea"/>
              </a:rPr>
              <a:t>粉末产品</a:t>
            </a:r>
            <a:endParaRPr lang="zh-CN" altLang="en-US" sz="2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41D9DE-D470-930C-7367-A3FA79335230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8952773" y="2946226"/>
            <a:ext cx="0" cy="1514722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857663-2138-FAA3-9113-67FE605C5F7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3824494" y="5094893"/>
            <a:ext cx="3795760" cy="0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0BF3BBF-8B82-602D-E1EF-A236737D6154}"/>
              </a:ext>
            </a:extLst>
          </p:cNvPr>
          <p:cNvSpPr txBox="1"/>
          <p:nvPr/>
        </p:nvSpPr>
        <p:spPr>
          <a:xfrm>
            <a:off x="3824494" y="4460948"/>
            <a:ext cx="43651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经闪蒸回收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未聚合</a:t>
            </a:r>
            <a:r>
              <a:rPr lang="zh-CN" altLang="en-US" sz="2400" dirty="0">
                <a:sym typeface="+mn-ea"/>
              </a:rPr>
              <a:t>的丙烯单体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5386DC-2430-6EFB-F445-4BB1EC784B88}"/>
              </a:ext>
            </a:extLst>
          </p:cNvPr>
          <p:cNvSpPr txBox="1"/>
          <p:nvPr/>
        </p:nvSpPr>
        <p:spPr>
          <a:xfrm>
            <a:off x="343332" y="1075438"/>
            <a:ext cx="1060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将</a:t>
            </a:r>
            <a:r>
              <a:rPr lang="zh-CN" altLang="en-US" sz="2800" b="1" dirty="0">
                <a:solidFill>
                  <a:srgbClr val="FF0000"/>
                </a:solidFill>
              </a:rPr>
              <a:t>催化剂</a:t>
            </a:r>
            <a:r>
              <a:rPr lang="zh-CN" altLang="en-US" sz="2800" b="1" dirty="0"/>
              <a:t>直接</a:t>
            </a:r>
            <a:r>
              <a:rPr lang="zh-CN" altLang="en-US" sz="2800" b="1" dirty="0">
                <a:solidFill>
                  <a:srgbClr val="FF0000"/>
                </a:solidFill>
              </a:rPr>
              <a:t>分散</a:t>
            </a:r>
            <a:r>
              <a:rPr lang="zh-CN" altLang="en-US" sz="2800" b="1" dirty="0"/>
              <a:t>在液相丙烯中，进行丙烯液相本体聚合反应。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B93F5F-07D3-CF9C-BAF4-C9B7DEDD26BD}"/>
              </a:ext>
            </a:extLst>
          </p:cNvPr>
          <p:cNvSpPr txBox="1"/>
          <p:nvPr/>
        </p:nvSpPr>
        <p:spPr>
          <a:xfrm>
            <a:off x="1066800" y="60198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李玉责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陈宁观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等编著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5049" y="955951"/>
            <a:ext cx="6734175" cy="99039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en-US" sz="3200" b="1" kern="100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工艺特点</a:t>
            </a:r>
            <a:r>
              <a:rPr lang="zh-CN" altLang="zh-CN" sz="3200" b="1" kern="100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3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5049" y="2150188"/>
            <a:ext cx="6298943" cy="275928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Both"/>
            </a:pP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系统中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不加溶剂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丙烯单体以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液相状态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在釜式反应器中进行液相本体聚合</a:t>
            </a:r>
            <a:endParaRPr lang="en-US" altLang="zh-CN" sz="28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流程简单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设备少、投资省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动力消耗及生产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成本低</a:t>
            </a:r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48493" y="6284364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795581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478333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9" name="Connector 9"/>
          <p:cNvCxnSpPr/>
          <p:nvPr/>
        </p:nvCxnSpPr>
        <p:spPr>
          <a:xfrm>
            <a:off x="1549961" y="6358594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5"/>
          <p:cNvGrpSpPr/>
          <p:nvPr/>
        </p:nvGrpSpPr>
        <p:grpSpPr>
          <a:xfrm>
            <a:off x="454963" y="331168"/>
            <a:ext cx="10439280" cy="618026"/>
            <a:chOff x="454963" y="331168"/>
            <a:chExt cx="10439280" cy="618026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892993" y="506380"/>
              <a:ext cx="10001250" cy="442814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228600" algn="just">
                <a:lnSpc>
                  <a:spcPct val="25000"/>
                </a:lnSpc>
              </a:pPr>
              <a:r>
                <a:rPr lang="zh-CN" altLang="en-US" sz="32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液相本体法</a:t>
              </a:r>
              <a:endParaRPr lang="zh-CN" altLang="zh-CN" sz="32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827EB882-D0A8-1131-808B-A14ECF57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6667" b="16667"/>
          <a:stretch>
            <a:fillRect/>
          </a:stretch>
        </p:blipFill>
        <p:spPr>
          <a:xfrm>
            <a:off x="7620000" y="1607355"/>
            <a:ext cx="4125219" cy="4343564"/>
          </a:xfrm>
          <a:prstGeom prst="round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F810FB-6BF4-DD15-41E1-AC190309122E}"/>
              </a:ext>
            </a:extLst>
          </p:cNvPr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BE136-C3E5-EF0F-FCF1-E7C8F46DC0DA}"/>
              </a:ext>
            </a:extLst>
          </p:cNvPr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7391B4-49E4-3859-9471-D2B42DAA3EC9}"/>
              </a:ext>
            </a:extLst>
          </p:cNvPr>
          <p:cNvSpPr txBox="1"/>
          <p:nvPr/>
        </p:nvSpPr>
        <p:spPr>
          <a:xfrm>
            <a:off x="6095047" y="587450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李玮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0" name="图形 4" descr="毕业帽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63195"/>
            <a:ext cx="632460" cy="63246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823348" y="232081"/>
            <a:ext cx="4899026" cy="462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Bold" panose="02020803070505020304" pitchFamily="18" charset="0"/>
              </a:rPr>
              <a:t>合成方法二：溶液聚合法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3F7A56-759B-8250-7BD4-3D1AB8BD5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501656"/>
              </p:ext>
            </p:extLst>
          </p:nvPr>
        </p:nvGraphicFramePr>
        <p:xfrm>
          <a:off x="2413794" y="2158275"/>
          <a:ext cx="416560" cy="731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6CB5232-6E6B-D26D-01AA-1439B787E18D}"/>
              </a:ext>
            </a:extLst>
          </p:cNvPr>
          <p:cNvSpPr txBox="1"/>
          <p:nvPr/>
        </p:nvSpPr>
        <p:spPr>
          <a:xfrm>
            <a:off x="678886" y="2110344"/>
            <a:ext cx="518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sym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特殊</a:t>
            </a:r>
            <a:r>
              <a:rPr lang="zh-CN" altLang="en-US" sz="2400" dirty="0">
                <a:solidFill>
                  <a:schemeClr val="tx2"/>
                </a:solidFill>
                <a:sym typeface="+mn-ea"/>
              </a:rPr>
              <a:t>催化剂（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氢化锂铝</a:t>
            </a:r>
            <a:r>
              <a:rPr lang="zh-CN" altLang="en-US" sz="2400" dirty="0">
                <a:sym typeface="+mn-ea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9CDF58-4E3A-FC5A-8A3A-3B139283B6B2}"/>
              </a:ext>
            </a:extLst>
          </p:cNvPr>
          <p:cNvSpPr txBox="1"/>
          <p:nvPr/>
        </p:nvSpPr>
        <p:spPr>
          <a:xfrm>
            <a:off x="4089601" y="1550100"/>
            <a:ext cx="267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ym typeface="+mn-ea"/>
              </a:rPr>
              <a:t>聚合反应器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0B9CCF-6D39-0D5A-968D-64DB63471537}"/>
              </a:ext>
            </a:extLst>
          </p:cNvPr>
          <p:cNvSpPr txBox="1"/>
          <p:nvPr/>
        </p:nvSpPr>
        <p:spPr>
          <a:xfrm>
            <a:off x="1031355" y="1655680"/>
            <a:ext cx="25359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600" dirty="0">
                <a:sym typeface="+mn-ea"/>
              </a:rPr>
              <a:t>丙烯单体</a:t>
            </a:r>
            <a:r>
              <a:rPr lang="en-US" altLang="zh-CN" sz="2600" dirty="0">
                <a:sym typeface="+mn-ea"/>
              </a:rPr>
              <a:t>+</a:t>
            </a:r>
            <a:r>
              <a:rPr lang="zh-CN" altLang="en-US" sz="2600" dirty="0">
                <a:sym typeface="+mn-ea"/>
              </a:rPr>
              <a:t>溶剂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B0B822-6BB7-55CE-3051-75BADD213691}"/>
              </a:ext>
            </a:extLst>
          </p:cNvPr>
          <p:cNvSpPr txBox="1"/>
          <p:nvPr/>
        </p:nvSpPr>
        <p:spPr>
          <a:xfrm>
            <a:off x="4876800" y="2957552"/>
            <a:ext cx="157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溶剂减压分离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59FCD4-15BE-B14D-EEFC-225F073D754A}"/>
              </a:ext>
            </a:extLst>
          </p:cNvPr>
          <p:cNvCxnSpPr>
            <a:cxnSpLocks/>
          </p:cNvCxnSpPr>
          <p:nvPr/>
        </p:nvCxnSpPr>
        <p:spPr>
          <a:xfrm>
            <a:off x="4244533" y="2047942"/>
            <a:ext cx="2918267" cy="0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41D9DE-D470-930C-7367-A3FA79335230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9455649" y="2183694"/>
            <a:ext cx="0" cy="1473906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857663-2138-FAA3-9113-67FE605C5F7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6240656" y="4179617"/>
            <a:ext cx="2203304" cy="0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B5D4CB4-17E4-E9F1-6435-CC296AABE788}"/>
              </a:ext>
            </a:extLst>
          </p:cNvPr>
          <p:cNvSpPr txBox="1"/>
          <p:nvPr/>
        </p:nvSpPr>
        <p:spPr>
          <a:xfrm>
            <a:off x="9829800" y="6127234"/>
            <a:ext cx="20574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郭小燕</a:t>
            </a:r>
            <a:r>
              <a:rPr kumimoji="0" lang="da-DK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. 2016) 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C098BF3D-2C10-A380-0021-0706F557E000}"/>
              </a:ext>
            </a:extLst>
          </p:cNvPr>
          <p:cNvSpPr/>
          <p:nvPr/>
        </p:nvSpPr>
        <p:spPr>
          <a:xfrm flipH="1" flipV="1">
            <a:off x="4038599" y="2424686"/>
            <a:ext cx="2982088" cy="577363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820B7D-FC26-364D-3176-FF2488E77ABC}"/>
              </a:ext>
            </a:extLst>
          </p:cNvPr>
          <p:cNvSpPr txBox="1"/>
          <p:nvPr/>
        </p:nvSpPr>
        <p:spPr>
          <a:xfrm>
            <a:off x="4910869" y="2608848"/>
            <a:ext cx="210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未反应单体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41CACA-1477-8445-7E07-9EA5F03F531F}"/>
              </a:ext>
            </a:extLst>
          </p:cNvPr>
          <p:cNvSpPr txBox="1"/>
          <p:nvPr/>
        </p:nvSpPr>
        <p:spPr>
          <a:xfrm>
            <a:off x="7221349" y="1750155"/>
            <a:ext cx="329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溶剂</a:t>
            </a:r>
            <a:r>
              <a:rPr lang="en-US" altLang="zh-CN" sz="2400" dirty="0"/>
              <a:t>+</a:t>
            </a:r>
            <a:r>
              <a:rPr lang="zh-CN" altLang="en-US" sz="2400" dirty="0"/>
              <a:t>聚丙烯</a:t>
            </a:r>
            <a:r>
              <a:rPr lang="en-US" altLang="zh-CN" sz="2400" dirty="0"/>
              <a:t>+</a:t>
            </a:r>
            <a:r>
              <a:rPr lang="zh-CN" altLang="en-US" sz="2400" dirty="0"/>
              <a:t>催化剂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3B542F-50B0-6023-C36C-B850CB9E21CE}"/>
              </a:ext>
            </a:extLst>
          </p:cNvPr>
          <p:cNvSpPr txBox="1"/>
          <p:nvPr/>
        </p:nvSpPr>
        <p:spPr>
          <a:xfrm>
            <a:off x="9664009" y="2735981"/>
            <a:ext cx="9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342939-4295-8478-70CD-C3BF053E8EF1}"/>
              </a:ext>
            </a:extLst>
          </p:cNvPr>
          <p:cNvSpPr txBox="1"/>
          <p:nvPr/>
        </p:nvSpPr>
        <p:spPr>
          <a:xfrm>
            <a:off x="8655548" y="3994951"/>
            <a:ext cx="200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溶剂</a:t>
            </a:r>
            <a:r>
              <a:rPr lang="en-US" altLang="zh-CN" sz="2400" dirty="0"/>
              <a:t>+</a:t>
            </a:r>
            <a:r>
              <a:rPr lang="zh-CN" altLang="en-US" sz="2400" dirty="0"/>
              <a:t>聚丙烯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B9BBED-E9C0-4CF7-0CB6-95F10F36F87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1524000" y="4972967"/>
            <a:ext cx="859578" cy="0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4BE2583-08E7-1825-98BF-FA6B91492C8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352800" y="4456616"/>
            <a:ext cx="0" cy="1105984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8AA089-6DE7-55B4-7E4C-408B26A0C6A2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flipH="1" flipV="1">
            <a:off x="4089601" y="4175963"/>
            <a:ext cx="2005446" cy="3654"/>
          </a:xfrm>
          <a:prstGeom prst="straightConnector1">
            <a:avLst/>
          </a:prstGeom>
          <a:ln w="88900" cmpd="sng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7605094-2610-0C80-410F-AE0515DB395D}"/>
              </a:ext>
            </a:extLst>
          </p:cNvPr>
          <p:cNvSpPr txBox="1"/>
          <p:nvPr/>
        </p:nvSpPr>
        <p:spPr>
          <a:xfrm>
            <a:off x="6786422" y="42077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多个蒸发器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7778D5F-2B7D-7BC6-B2C3-AE48158ED064}"/>
              </a:ext>
            </a:extLst>
          </p:cNvPr>
          <p:cNvSpPr txBox="1"/>
          <p:nvPr/>
        </p:nvSpPr>
        <p:spPr>
          <a:xfrm>
            <a:off x="6915795" y="3738741"/>
            <a:ext cx="115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溶剂浓缩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02E3D1-F960-5B77-BFDF-16B2E7706D14}"/>
              </a:ext>
            </a:extLst>
          </p:cNvPr>
          <p:cNvSpPr txBox="1"/>
          <p:nvPr/>
        </p:nvSpPr>
        <p:spPr>
          <a:xfrm>
            <a:off x="4824707" y="42198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挤压机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FCA4AF-B60F-2506-9B84-097DD97F4A32}"/>
              </a:ext>
            </a:extLst>
          </p:cNvPr>
          <p:cNvSpPr txBox="1"/>
          <p:nvPr/>
        </p:nvSpPr>
        <p:spPr>
          <a:xfrm>
            <a:off x="4533899" y="3806631"/>
            <a:ext cx="157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除去挥发物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2C3623-4AF9-BCF8-5739-F5F5CC725A49}"/>
              </a:ext>
            </a:extLst>
          </p:cNvPr>
          <p:cNvSpPr txBox="1"/>
          <p:nvPr/>
        </p:nvSpPr>
        <p:spPr>
          <a:xfrm>
            <a:off x="2383578" y="3953667"/>
            <a:ext cx="174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固体聚合物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5C3809-1224-7802-6A63-849B46C317FD}"/>
              </a:ext>
            </a:extLst>
          </p:cNvPr>
          <p:cNvSpPr txBox="1"/>
          <p:nvPr/>
        </p:nvSpPr>
        <p:spPr>
          <a:xfrm>
            <a:off x="3456411" y="46036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庚烷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24AC09-2F17-02A8-E29A-75F1531A76BA}"/>
              </a:ext>
            </a:extLst>
          </p:cNvPr>
          <p:cNvSpPr txBox="1"/>
          <p:nvPr/>
        </p:nvSpPr>
        <p:spPr>
          <a:xfrm>
            <a:off x="2589436" y="4512219"/>
            <a:ext cx="81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萃取提纯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4B6F8AA-4CEE-9E1A-9F5E-B7CB96D13FCB}"/>
              </a:ext>
            </a:extLst>
          </p:cNvPr>
          <p:cNvSpPr txBox="1"/>
          <p:nvPr/>
        </p:nvSpPr>
        <p:spPr>
          <a:xfrm>
            <a:off x="4572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去除无定形聚丙烯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4382515-EC0A-F843-B1E1-0051ED30B486}"/>
              </a:ext>
            </a:extLst>
          </p:cNvPr>
          <p:cNvSpPr txBox="1"/>
          <p:nvPr/>
        </p:nvSpPr>
        <p:spPr>
          <a:xfrm>
            <a:off x="2622074" y="5724681"/>
            <a:ext cx="280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聚丙烯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98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00200" y="1436651"/>
            <a:ext cx="9417017" cy="73879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cxnSp>
        <p:nvCxnSpPr>
          <p:cNvPr id="8" name="Connector 8"/>
          <p:cNvCxnSpPr/>
          <p:nvPr/>
        </p:nvCxnSpPr>
        <p:spPr>
          <a:xfrm>
            <a:off x="1094842" y="6477000"/>
            <a:ext cx="9220298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10"/>
          <p:cNvGrpSpPr/>
          <p:nvPr/>
        </p:nvGrpSpPr>
        <p:grpSpPr>
          <a:xfrm>
            <a:off x="454963" y="93878"/>
            <a:ext cx="10641129" cy="1515736"/>
            <a:chOff x="454963" y="93878"/>
            <a:chExt cx="10641129" cy="1515736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151573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sz="30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溶液聚合法</a:t>
              </a:r>
            </a:p>
            <a:p>
              <a:pPr>
                <a:lnSpc>
                  <a:spcPct val="140000"/>
                </a:lnSpc>
              </a:pP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33" name="TextBox 3">
            <a:extLst>
              <a:ext uri="{FF2B5EF4-FFF2-40B4-BE49-F238E27FC236}">
                <a16:creationId xmlns:a16="http://schemas.microsoft.com/office/drawing/2014/main" id="{B5172B66-AE5E-26FD-5BD6-FC3BB4F3562F}"/>
              </a:ext>
            </a:extLst>
          </p:cNvPr>
          <p:cNvSpPr txBox="1"/>
          <p:nvPr/>
        </p:nvSpPr>
        <p:spPr>
          <a:xfrm>
            <a:off x="689125" y="2042532"/>
            <a:ext cx="6398670" cy="340561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Both"/>
            </a:pP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使用高沸点直链烃作溶剂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在高于聚丙烯熔点的温度下操作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所得聚合物全部溶解在溶剂中呈</a:t>
            </a:r>
            <a:r>
              <a:rPr lang="zh-CN" altLang="en-US" sz="2800" b="1" kern="1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均相分布</a:t>
            </a:r>
            <a:endParaRPr lang="en-US" altLang="zh-CN" sz="2800" b="1" kern="100" dirty="0">
              <a:solidFill>
                <a:srgbClr val="FF0000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</a:pP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高温气提方法蒸发脱除溶剂得熔融聚丙烯</a:t>
            </a:r>
            <a:r>
              <a:rPr lang="en-US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再挤出造粒得粒料产品</a:t>
            </a:r>
            <a:endParaRPr lang="en-US" altLang="zh-CN" sz="28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AE6E5443-893B-66B7-CBAE-BFD2F9FC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661" b="31661"/>
          <a:stretch>
            <a:fillRect/>
          </a:stretch>
        </p:blipFill>
        <p:spPr>
          <a:xfrm>
            <a:off x="7892144" y="1486522"/>
            <a:ext cx="3548158" cy="1957006"/>
          </a:xfrm>
          <a:prstGeom prst="rect">
            <a:avLst/>
          </a:prstGeom>
        </p:spPr>
      </p:pic>
      <p:pic>
        <p:nvPicPr>
          <p:cNvPr id="3" name="Picture 21">
            <a:extLst>
              <a:ext uri="{FF2B5EF4-FFF2-40B4-BE49-F238E27FC236}">
                <a16:creationId xmlns:a16="http://schemas.microsoft.com/office/drawing/2014/main" id="{9302E63B-BBD4-1780-2C13-8AE24372AA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88" b="8788"/>
          <a:stretch>
            <a:fillRect/>
          </a:stretch>
        </p:blipFill>
        <p:spPr>
          <a:xfrm>
            <a:off x="7892144" y="3816414"/>
            <a:ext cx="3548158" cy="19570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748AEB-602A-C62E-2F7F-EB198C49E7A7}"/>
              </a:ext>
            </a:extLst>
          </p:cNvPr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71E0E6-3916-C2C0-E61D-0CD956F7B406}"/>
              </a:ext>
            </a:extLst>
          </p:cNvPr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E08366B-412E-316A-F528-5A75A26D7AF9}"/>
              </a:ext>
            </a:extLst>
          </p:cNvPr>
          <p:cNvSpPr txBox="1"/>
          <p:nvPr/>
        </p:nvSpPr>
        <p:spPr>
          <a:xfrm>
            <a:off x="575049" y="955951"/>
            <a:ext cx="6734175" cy="99039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en-US" sz="3200" b="1" kern="100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工艺特点</a:t>
            </a:r>
            <a:r>
              <a:rPr lang="zh-CN" altLang="zh-CN" sz="3200" b="1" kern="100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3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AB2EE9-A0EA-B92D-ECEC-DEA393E1C8AA}"/>
              </a:ext>
            </a:extLst>
          </p:cNvPr>
          <p:cNvSpPr txBox="1"/>
          <p:nvPr/>
        </p:nvSpPr>
        <p:spPr>
          <a:xfrm>
            <a:off x="6095047" y="587450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李玮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6076944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工业化生产</a:t>
            </a:r>
            <a:r>
              <a:rPr lang="zh-CN" altLang="en-US" sz="4500" b="1" kern="100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利弊分析</a:t>
            </a:r>
            <a:endParaRPr lang="zh-CN" altLang="zh-CN" sz="4500" b="1" kern="100" dirty="0">
              <a:solidFill>
                <a:srgbClr val="4C678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497036" y="6274023"/>
            <a:ext cx="1417796" cy="102870"/>
            <a:chOff x="6155681" y="6058731"/>
            <a:chExt cx="1417796" cy="102870"/>
          </a:xfrm>
        </p:grpSpPr>
        <p:sp>
          <p:nvSpPr>
            <p:cNvPr id="12" name="AutoShape 12"/>
            <p:cNvSpPr/>
            <p:nvPr/>
          </p:nvSpPr>
          <p:spPr>
            <a:xfrm>
              <a:off x="6155681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343514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531347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6719180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6907108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7094941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282774" y="6058731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470607" y="6058731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</p:grpSp>
      <p:grpSp>
        <p:nvGrpSpPr>
          <p:cNvPr id="26" name="Group 26"/>
          <p:cNvGrpSpPr/>
          <p:nvPr/>
        </p:nvGrpSpPr>
        <p:grpSpPr>
          <a:xfrm>
            <a:off x="454963" y="156408"/>
            <a:ext cx="10603989" cy="742511"/>
            <a:chOff x="454963" y="156408"/>
            <a:chExt cx="10603989" cy="742511"/>
          </a:xfrm>
        </p:grpSpPr>
        <p:sp>
          <p:nvSpPr>
            <p:cNvPr id="27" name="AutoShape 2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7" name="TextBox 47"/>
            <p:cNvSpPr txBox="1"/>
            <p:nvPr/>
          </p:nvSpPr>
          <p:spPr>
            <a:xfrm>
              <a:off x="1057702" y="156408"/>
              <a:ext cx="10001250" cy="74251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228600" algn="just"/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两种合成方法</a:t>
              </a:r>
              <a:r>
                <a:rPr lang="zh-CN" altLang="en-US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利弊</a:t>
              </a:r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对比分析</a:t>
              </a:r>
            </a:p>
          </p:txBody>
        </p:sp>
      </p:grp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20ECD4F-D97F-58B9-26CC-0BAD9F49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9484"/>
              </p:ext>
            </p:extLst>
          </p:nvPr>
        </p:nvGraphicFramePr>
        <p:xfrm>
          <a:off x="1057702" y="1196328"/>
          <a:ext cx="10439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2889708615"/>
                    </a:ext>
                  </a:extLst>
                </a:gridCol>
                <a:gridCol w="3455442">
                  <a:extLst>
                    <a:ext uri="{9D8B030D-6E8A-4147-A177-3AD203B41FA5}">
                      <a16:colId xmlns:a16="http://schemas.microsoft.com/office/drawing/2014/main" val="344738582"/>
                    </a:ext>
                  </a:extLst>
                </a:gridCol>
                <a:gridCol w="5731230">
                  <a:extLst>
                    <a:ext uri="{9D8B030D-6E8A-4147-A177-3AD203B41FA5}">
                      <a16:colId xmlns:a16="http://schemas.microsoft.com/office/drawing/2014/main" val="156483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温度控制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生产特征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2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本体聚合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热效应相对较大，自动加速效应造成产品有气泡，变色，严重时则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温度失控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，引起爆聚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、体系温度高，需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搅拌散热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间歇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生产设备简单</a:t>
                      </a:r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、生产设备利用率高，操作简单，不需要复杂的分离、提纯操作</a:t>
                      </a:r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、投资较少，反应器有效反应容积大，生产能力大，易于连续化，生产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成本低</a:t>
                      </a:r>
                    </a:p>
                    <a:p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7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溶液聚合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聚合热易扩散，聚合反应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温度易控制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散热容易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，可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连续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生产</a:t>
                      </a:r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、操作过程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比较繁杂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、消耗溶剂，溶剂的回收处理，设备利用率低，导致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成本增加</a:t>
                      </a:r>
                      <a:endParaRPr lang="en-US" altLang="zh-CN" sz="20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、大量溶剂的使用导致环境污染问题</a:t>
                      </a:r>
                    </a:p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、用特殊的高温催化剂使产品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应用范围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439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A4985E5-71E7-EDDD-0E67-C54902E5682E}"/>
              </a:ext>
            </a:extLst>
          </p:cNvPr>
          <p:cNvSpPr txBox="1"/>
          <p:nvPr/>
        </p:nvSpPr>
        <p:spPr>
          <a:xfrm>
            <a:off x="7620000" y="5730457"/>
            <a:ext cx="39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/>
              <a:t>韩哲文 主编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2011 )   (</a:t>
            </a:r>
            <a:r>
              <a:rPr lang="zh-CN" altLang="en-US" sz="1800" kern="100" dirty="0">
                <a:latin typeface="Calibri" panose="020F0502020204030204" pitchFamily="34" charset="0"/>
              </a:rPr>
              <a:t>郭小燕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999EB01-FAD7-A262-7250-0F8EFEE6CB2D}"/>
              </a:ext>
            </a:extLst>
          </p:cNvPr>
          <p:cNvSpPr/>
          <p:nvPr/>
        </p:nvSpPr>
        <p:spPr>
          <a:xfrm>
            <a:off x="951189" y="3429000"/>
            <a:ext cx="1432634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CB85E7-4288-FE3B-3566-9170E5BC5F7B}"/>
              </a:ext>
            </a:extLst>
          </p:cNvPr>
          <p:cNvSpPr/>
          <p:nvPr/>
        </p:nvSpPr>
        <p:spPr>
          <a:xfrm>
            <a:off x="380982" y="4822864"/>
            <a:ext cx="203870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</a:t>
            </a:r>
            <a:r>
              <a:rPr lang="zh-CN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淘汰</a:t>
            </a:r>
            <a:endParaRPr lang="zh-CN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indent="304800" algn="just"/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聚丙烯</a:t>
            </a:r>
            <a:r>
              <a:rPr lang="zh-CN" altLang="en-US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E8584868-4679-7237-F584-9EBD356B220D}"/>
              </a:ext>
            </a:extLst>
          </p:cNvPr>
          <p:cNvGrpSpPr/>
          <p:nvPr/>
        </p:nvGrpSpPr>
        <p:grpSpPr>
          <a:xfrm>
            <a:off x="454963" y="202035"/>
            <a:ext cx="10460131" cy="742511"/>
            <a:chOff x="454963" y="202035"/>
            <a:chExt cx="10460131" cy="742511"/>
          </a:xfrm>
        </p:grpSpPr>
        <p:sp>
          <p:nvSpPr>
            <p:cNvPr id="44" name="AutoShape 12">
              <a:extLst>
                <a:ext uri="{FF2B5EF4-FFF2-40B4-BE49-F238E27FC236}">
                  <a16:creationId xmlns:a16="http://schemas.microsoft.com/office/drawing/2014/main" id="{E2D04014-706B-B6B9-D0E6-3E06AFECCCE7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3">
              <a:extLst>
                <a:ext uri="{FF2B5EF4-FFF2-40B4-BE49-F238E27FC236}">
                  <a16:creationId xmlns:a16="http://schemas.microsoft.com/office/drawing/2014/main" id="{A5E1AD5E-AC56-1462-3FA7-34EC95D624EA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4">
              <a:extLst>
                <a:ext uri="{FF2B5EF4-FFF2-40B4-BE49-F238E27FC236}">
                  <a16:creationId xmlns:a16="http://schemas.microsoft.com/office/drawing/2014/main" id="{1E5A2A60-9BD3-E279-2F86-E64A431AEF74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8D86326D-00FB-4004-D7F6-D07A5D7A69C5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16">
              <a:extLst>
                <a:ext uri="{FF2B5EF4-FFF2-40B4-BE49-F238E27FC236}">
                  <a16:creationId xmlns:a16="http://schemas.microsoft.com/office/drawing/2014/main" id="{B5C5B94C-8DFC-ECE6-985F-472AF132DC8B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17">
              <a:extLst>
                <a:ext uri="{FF2B5EF4-FFF2-40B4-BE49-F238E27FC236}">
                  <a16:creationId xmlns:a16="http://schemas.microsoft.com/office/drawing/2014/main" id="{C15B0F18-40B4-73AA-1C30-9B805818E8F3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18">
              <a:extLst>
                <a:ext uri="{FF2B5EF4-FFF2-40B4-BE49-F238E27FC236}">
                  <a16:creationId xmlns:a16="http://schemas.microsoft.com/office/drawing/2014/main" id="{F48943A5-CE7A-4679-201D-3B43633A82D1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id="{32DB8076-6719-61A0-D6C7-4174AEC74D33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0">
              <a:extLst>
                <a:ext uri="{FF2B5EF4-FFF2-40B4-BE49-F238E27FC236}">
                  <a16:creationId xmlns:a16="http://schemas.microsoft.com/office/drawing/2014/main" id="{CB6EDC65-5DBF-893B-5C45-F7255F69D816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1">
              <a:extLst>
                <a:ext uri="{FF2B5EF4-FFF2-40B4-BE49-F238E27FC236}">
                  <a16:creationId xmlns:a16="http://schemas.microsoft.com/office/drawing/2014/main" id="{674BDC54-CFC3-752C-35C9-D4EAE1F8F6D0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0DF16D50-7F52-1E4A-4505-CA4FA688AA82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3">
              <a:extLst>
                <a:ext uri="{FF2B5EF4-FFF2-40B4-BE49-F238E27FC236}">
                  <a16:creationId xmlns:a16="http://schemas.microsoft.com/office/drawing/2014/main" id="{1513898F-02FE-B4D2-DDE6-12F19203C5E1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4">
              <a:extLst>
                <a:ext uri="{FF2B5EF4-FFF2-40B4-BE49-F238E27FC236}">
                  <a16:creationId xmlns:a16="http://schemas.microsoft.com/office/drawing/2014/main" id="{38465823-60AC-36C6-77EC-006709F11471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25">
              <a:extLst>
                <a:ext uri="{FF2B5EF4-FFF2-40B4-BE49-F238E27FC236}">
                  <a16:creationId xmlns:a16="http://schemas.microsoft.com/office/drawing/2014/main" id="{F09C15A0-D846-0EAD-A8C7-43096A5935F7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26">
              <a:extLst>
                <a:ext uri="{FF2B5EF4-FFF2-40B4-BE49-F238E27FC236}">
                  <a16:creationId xmlns:a16="http://schemas.microsoft.com/office/drawing/2014/main" id="{7FCC13D6-D564-F55A-8ADA-4A7B996ED9D3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AutoShape 27">
              <a:extLst>
                <a:ext uri="{FF2B5EF4-FFF2-40B4-BE49-F238E27FC236}">
                  <a16:creationId xmlns:a16="http://schemas.microsoft.com/office/drawing/2014/main" id="{6C32A08B-B255-D08A-A320-DA09BC335C0A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0" name="AutoShape 28">
              <a:extLst>
                <a:ext uri="{FF2B5EF4-FFF2-40B4-BE49-F238E27FC236}">
                  <a16:creationId xmlns:a16="http://schemas.microsoft.com/office/drawing/2014/main" id="{053825E6-9E55-23A3-8638-3521A53E5869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61" name="AutoShape 29">
              <a:extLst>
                <a:ext uri="{FF2B5EF4-FFF2-40B4-BE49-F238E27FC236}">
                  <a16:creationId xmlns:a16="http://schemas.microsoft.com/office/drawing/2014/main" id="{0500AFA0-BE0D-6BDD-8C3B-10F7A9770A17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62" name="AutoShape 30">
              <a:extLst>
                <a:ext uri="{FF2B5EF4-FFF2-40B4-BE49-F238E27FC236}">
                  <a16:creationId xmlns:a16="http://schemas.microsoft.com/office/drawing/2014/main" id="{E2D00F64-0859-8F12-1651-5585BE549672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63" name="AutoShape 31">
              <a:extLst>
                <a:ext uri="{FF2B5EF4-FFF2-40B4-BE49-F238E27FC236}">
                  <a16:creationId xmlns:a16="http://schemas.microsoft.com/office/drawing/2014/main" id="{BC6A087B-EE64-1B1E-7393-9F14D1847C50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FE7B94B2-91C1-63CF-3E38-8475B80945FB}"/>
                </a:ext>
              </a:extLst>
            </p:cNvPr>
            <p:cNvSpPr txBox="1"/>
            <p:nvPr/>
          </p:nvSpPr>
          <p:spPr>
            <a:xfrm>
              <a:off x="913844" y="202035"/>
              <a:ext cx="10001250" cy="74251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304800" algn="just"/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聚丙烯</a:t>
              </a:r>
              <a:r>
                <a:rPr lang="zh-CN" altLang="en-US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未来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A0CA365-650F-7AF1-50E3-8362CD673E67}"/>
              </a:ext>
            </a:extLst>
          </p:cNvPr>
          <p:cNvSpPr txBox="1"/>
          <p:nvPr/>
        </p:nvSpPr>
        <p:spPr>
          <a:xfrm>
            <a:off x="970539" y="984637"/>
            <a:ext cx="10436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根据中国报告大厅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日的信息，未来聚丙烯市场的发展趋势如下：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8">
            <a:extLst>
              <a:ext uri="{FF2B5EF4-FFF2-40B4-BE49-F238E27FC236}">
                <a16:creationId xmlns:a16="http://schemas.microsoft.com/office/drawing/2014/main" id="{E7B6796A-B5E0-F3B8-4D90-0B816575B4E8}"/>
              </a:ext>
            </a:extLst>
          </p:cNvPr>
          <p:cNvSpPr/>
          <p:nvPr/>
        </p:nvSpPr>
        <p:spPr>
          <a:xfrm>
            <a:off x="7141821" y="2059167"/>
            <a:ext cx="1540002" cy="15739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AutoShape 9">
            <a:extLst>
              <a:ext uri="{FF2B5EF4-FFF2-40B4-BE49-F238E27FC236}">
                <a16:creationId xmlns:a16="http://schemas.microsoft.com/office/drawing/2014/main" id="{DBD08039-22D5-DAD9-3C12-E5BF9C6A09B8}"/>
              </a:ext>
            </a:extLst>
          </p:cNvPr>
          <p:cNvSpPr/>
          <p:nvPr/>
        </p:nvSpPr>
        <p:spPr>
          <a:xfrm>
            <a:off x="7315385" y="2236558"/>
            <a:ext cx="1192874" cy="1219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AutoShape 10">
            <a:extLst>
              <a:ext uri="{FF2B5EF4-FFF2-40B4-BE49-F238E27FC236}">
                <a16:creationId xmlns:a16="http://schemas.microsoft.com/office/drawing/2014/main" id="{CAB441EF-2C1C-2D66-E145-6BD6C39987A5}"/>
              </a:ext>
            </a:extLst>
          </p:cNvPr>
          <p:cNvSpPr/>
          <p:nvPr/>
        </p:nvSpPr>
        <p:spPr>
          <a:xfrm>
            <a:off x="0" y="3488046"/>
            <a:ext cx="7893795" cy="145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AutoShape 11">
            <a:extLst>
              <a:ext uri="{FF2B5EF4-FFF2-40B4-BE49-F238E27FC236}">
                <a16:creationId xmlns:a16="http://schemas.microsoft.com/office/drawing/2014/main" id="{E6769531-325B-A627-BFAA-E006C043827E}"/>
              </a:ext>
            </a:extLst>
          </p:cNvPr>
          <p:cNvSpPr/>
          <p:nvPr/>
        </p:nvSpPr>
        <p:spPr>
          <a:xfrm>
            <a:off x="4333930" y="4074883"/>
            <a:ext cx="1540002" cy="1573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3" name="AutoShape 12">
            <a:extLst>
              <a:ext uri="{FF2B5EF4-FFF2-40B4-BE49-F238E27FC236}">
                <a16:creationId xmlns:a16="http://schemas.microsoft.com/office/drawing/2014/main" id="{226154AA-EF3A-D265-FFB0-A816601F56F3}"/>
              </a:ext>
            </a:extLst>
          </p:cNvPr>
          <p:cNvSpPr/>
          <p:nvPr/>
        </p:nvSpPr>
        <p:spPr>
          <a:xfrm>
            <a:off x="4507493" y="4252275"/>
            <a:ext cx="1192874" cy="12191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AutoShape 13">
            <a:extLst>
              <a:ext uri="{FF2B5EF4-FFF2-40B4-BE49-F238E27FC236}">
                <a16:creationId xmlns:a16="http://schemas.microsoft.com/office/drawing/2014/main" id="{D6CD7B2A-5AAE-AC0D-1A7E-C419EA3F20C1}"/>
              </a:ext>
            </a:extLst>
          </p:cNvPr>
          <p:cNvSpPr/>
          <p:nvPr/>
        </p:nvSpPr>
        <p:spPr>
          <a:xfrm>
            <a:off x="0" y="4074883"/>
            <a:ext cx="5123802" cy="145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5" name="AutoShape 14">
            <a:extLst>
              <a:ext uri="{FF2B5EF4-FFF2-40B4-BE49-F238E27FC236}">
                <a16:creationId xmlns:a16="http://schemas.microsoft.com/office/drawing/2014/main" id="{6FD9F442-5317-4674-0346-2030FD20C3D1}"/>
              </a:ext>
            </a:extLst>
          </p:cNvPr>
          <p:cNvSpPr/>
          <p:nvPr/>
        </p:nvSpPr>
        <p:spPr>
          <a:xfrm>
            <a:off x="6298196" y="4074883"/>
            <a:ext cx="1540002" cy="157396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AutoShape 15">
            <a:extLst>
              <a:ext uri="{FF2B5EF4-FFF2-40B4-BE49-F238E27FC236}">
                <a16:creationId xmlns:a16="http://schemas.microsoft.com/office/drawing/2014/main" id="{CDB75573-6CAB-9F8A-C981-2D0635A0D914}"/>
              </a:ext>
            </a:extLst>
          </p:cNvPr>
          <p:cNvSpPr/>
          <p:nvPr/>
        </p:nvSpPr>
        <p:spPr>
          <a:xfrm>
            <a:off x="6471760" y="4252275"/>
            <a:ext cx="1192874" cy="1219182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AutoShape 16">
            <a:extLst>
              <a:ext uri="{FF2B5EF4-FFF2-40B4-BE49-F238E27FC236}">
                <a16:creationId xmlns:a16="http://schemas.microsoft.com/office/drawing/2014/main" id="{8E0E7F3A-E446-BD9C-A235-C9397A4E7060}"/>
              </a:ext>
            </a:extLst>
          </p:cNvPr>
          <p:cNvSpPr/>
          <p:nvPr/>
        </p:nvSpPr>
        <p:spPr>
          <a:xfrm>
            <a:off x="7068198" y="4074883"/>
            <a:ext cx="5123802" cy="145085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D53E8AAC-AC0E-A768-5D36-059FF6AA1D1B}"/>
              </a:ext>
            </a:extLst>
          </p:cNvPr>
          <p:cNvSpPr txBox="1"/>
          <p:nvPr/>
        </p:nvSpPr>
        <p:spPr>
          <a:xfrm>
            <a:off x="7415174" y="2281254"/>
            <a:ext cx="1141839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B4845349-BD10-02EA-7094-8DC4F6AF654A}"/>
              </a:ext>
            </a:extLst>
          </p:cNvPr>
          <p:cNvSpPr txBox="1"/>
          <p:nvPr/>
        </p:nvSpPr>
        <p:spPr>
          <a:xfrm>
            <a:off x="4579791" y="4315729"/>
            <a:ext cx="1232768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B7C478F3-48B3-1B50-F0FA-530EB2C5EFE6}"/>
              </a:ext>
            </a:extLst>
          </p:cNvPr>
          <p:cNvSpPr txBox="1"/>
          <p:nvPr/>
        </p:nvSpPr>
        <p:spPr>
          <a:xfrm>
            <a:off x="6561734" y="4319757"/>
            <a:ext cx="1232768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DCED257-77BC-F695-2B64-0C8C8BC91CCD}"/>
              </a:ext>
            </a:extLst>
          </p:cNvPr>
          <p:cNvSpPr txBox="1"/>
          <p:nvPr/>
        </p:nvSpPr>
        <p:spPr>
          <a:xfrm>
            <a:off x="-24069" y="2019644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accent4">
                    <a:lumMod val="75000"/>
                  </a:schemeClr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新型应用领域增长：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A3164D3-1534-6B0F-324C-BE3CF817676F}"/>
              </a:ext>
            </a:extLst>
          </p:cNvPr>
          <p:cNvSpPr txBox="1"/>
          <p:nvPr/>
        </p:nvSpPr>
        <p:spPr>
          <a:xfrm>
            <a:off x="-24069" y="4750270"/>
            <a:ext cx="6164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chemeClr val="accent4">
                    <a:lumMod val="75000"/>
                  </a:schemeClr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可持续发展需求：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FD382C1-F908-FE62-51C3-58802B2D8852}"/>
              </a:ext>
            </a:extLst>
          </p:cNvPr>
          <p:cNvSpPr txBox="1"/>
          <p:nvPr/>
        </p:nvSpPr>
        <p:spPr>
          <a:xfrm>
            <a:off x="8153400" y="4397360"/>
            <a:ext cx="6169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chemeClr val="accent4">
                    <a:lumMod val="75000"/>
                  </a:schemeClr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技术创新推动：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AFA4F22-6EF2-4572-7991-695D90D53A75}"/>
              </a:ext>
            </a:extLst>
          </p:cNvPr>
          <p:cNvSpPr txBox="1"/>
          <p:nvPr/>
        </p:nvSpPr>
        <p:spPr>
          <a:xfrm>
            <a:off x="7838198" y="5097972"/>
            <a:ext cx="41619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在聚丙烯</a:t>
            </a:r>
            <a:r>
              <a:rPr lang="zh-CN" altLang="zh-CN" sz="2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生产工艺、产品性能改进</a:t>
            </a:r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等方面的持续技术创新将提升行业竞争力，满足不断变化的市场需求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en-US" altLang="zh-CN" sz="22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73B791E-E8B7-1E46-C7B0-B0A4850FD6BA}"/>
              </a:ext>
            </a:extLst>
          </p:cNvPr>
          <p:cNvSpPr txBox="1"/>
          <p:nvPr/>
        </p:nvSpPr>
        <p:spPr>
          <a:xfrm>
            <a:off x="353416" y="5317608"/>
            <a:ext cx="37521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可降解聚丙烯</a:t>
            </a:r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等环保产品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09F51D7-763D-8E5F-B539-0D84D38290BC}"/>
              </a:ext>
            </a:extLst>
          </p:cNvPr>
          <p:cNvSpPr txBox="1"/>
          <p:nvPr/>
        </p:nvSpPr>
        <p:spPr>
          <a:xfrm>
            <a:off x="650615" y="2480906"/>
            <a:ext cx="4545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包装、医疗器械、汽车零部件、建筑材料等领域的应用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3227" y="1168478"/>
            <a:ext cx="455409" cy="2069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428750" y="0"/>
                </a:lnTo>
                <a:lnTo>
                  <a:pt x="1905000" y="1905000"/>
                </a:lnTo>
                <a:lnTo>
                  <a:pt x="47625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 l="12793" r="12793"/>
          <a:stretch>
            <a:fillRect/>
          </a:stretch>
        </p:blipFill>
        <p:spPr>
          <a:xfrm>
            <a:off x="740688" y="1168478"/>
            <a:ext cx="3679824" cy="4906431"/>
          </a:xfrm>
          <a:prstGeom prst="parallelogram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499430" y="6236295"/>
            <a:ext cx="9220165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83810" y="6236295"/>
            <a:ext cx="740059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1375876" y="6200641"/>
            <a:ext cx="158719" cy="1587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607200" y="6207253"/>
            <a:ext cx="147382" cy="147382"/>
          </a:xfrm>
          <a:prstGeom prst="ellipse">
            <a:avLst/>
          </a:prstGeom>
          <a:solidFill>
            <a:schemeClr val="accent1">
              <a:alpha val="8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1827186" y="6213864"/>
            <a:ext cx="136045" cy="136045"/>
          </a:xfrm>
          <a:prstGeom prst="ellipse">
            <a:avLst/>
          </a:prstGeom>
          <a:solidFill>
            <a:schemeClr val="accent1">
              <a:alpha val="6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2027323" y="6220476"/>
            <a:ext cx="124708" cy="124708"/>
          </a:xfrm>
          <a:prstGeom prst="ellipse">
            <a:avLst/>
          </a:prstGeom>
          <a:solidFill>
            <a:schemeClr val="accent1">
              <a:alpha val="4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2224635" y="6214895"/>
            <a:ext cx="113371" cy="11337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AC9ED6B7-6B81-2DDF-0ECA-BD108A46413C}"/>
              </a:ext>
            </a:extLst>
          </p:cNvPr>
          <p:cNvGrpSpPr/>
          <p:nvPr/>
        </p:nvGrpSpPr>
        <p:grpSpPr>
          <a:xfrm>
            <a:off x="454963" y="93878"/>
            <a:ext cx="10641129" cy="864789"/>
            <a:chOff x="454963" y="93878"/>
            <a:chExt cx="10641129" cy="864789"/>
          </a:xfrm>
        </p:grpSpPr>
        <p:sp>
          <p:nvSpPr>
            <p:cNvPr id="39" name="AutoShape 12">
              <a:extLst>
                <a:ext uri="{FF2B5EF4-FFF2-40B4-BE49-F238E27FC236}">
                  <a16:creationId xmlns:a16="http://schemas.microsoft.com/office/drawing/2014/main" id="{73DECB16-49CB-50A3-3D1B-9C909AAC7AC0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13">
              <a:extLst>
                <a:ext uri="{FF2B5EF4-FFF2-40B4-BE49-F238E27FC236}">
                  <a16:creationId xmlns:a16="http://schemas.microsoft.com/office/drawing/2014/main" id="{0696F9AB-08B9-112A-8D91-2F9E4EEB26AD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2586FFCA-5D0B-27CB-1B4E-042C009FEF48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id="{5D0B474A-1676-6FF8-3442-AFF9AD3A728D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16">
              <a:extLst>
                <a:ext uri="{FF2B5EF4-FFF2-40B4-BE49-F238E27FC236}">
                  <a16:creationId xmlns:a16="http://schemas.microsoft.com/office/drawing/2014/main" id="{6E9AC01D-441C-6E31-2B8D-C657B52644BD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C4B27B62-05E5-BEE9-4BD3-71B4B0AFF91A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id="{38181C79-4890-1852-18B3-977F040FBE6D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9">
              <a:extLst>
                <a:ext uri="{FF2B5EF4-FFF2-40B4-BE49-F238E27FC236}">
                  <a16:creationId xmlns:a16="http://schemas.microsoft.com/office/drawing/2014/main" id="{DCE976F9-9533-5774-5EA9-6B293FA13AB7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20">
              <a:extLst>
                <a:ext uri="{FF2B5EF4-FFF2-40B4-BE49-F238E27FC236}">
                  <a16:creationId xmlns:a16="http://schemas.microsoft.com/office/drawing/2014/main" id="{4ACFE0F0-4075-72AB-D88C-70FD7834222D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108EE9B5-F51F-BC20-6E95-AFEA3992F1F6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22">
              <a:extLst>
                <a:ext uri="{FF2B5EF4-FFF2-40B4-BE49-F238E27FC236}">
                  <a16:creationId xmlns:a16="http://schemas.microsoft.com/office/drawing/2014/main" id="{DFD20F0B-9852-53C6-CAAA-0C62FEBD48B6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23">
              <a:extLst>
                <a:ext uri="{FF2B5EF4-FFF2-40B4-BE49-F238E27FC236}">
                  <a16:creationId xmlns:a16="http://schemas.microsoft.com/office/drawing/2014/main" id="{74D9B67E-ADF9-4021-4640-40BC1CD16B91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4B59D68D-7FA8-3CF1-1C0E-18C6E798879A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5">
              <a:extLst>
                <a:ext uri="{FF2B5EF4-FFF2-40B4-BE49-F238E27FC236}">
                  <a16:creationId xmlns:a16="http://schemas.microsoft.com/office/drawing/2014/main" id="{12DC12B3-460C-99CB-415C-39C18B30C732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6">
              <a:extLst>
                <a:ext uri="{FF2B5EF4-FFF2-40B4-BE49-F238E27FC236}">
                  <a16:creationId xmlns:a16="http://schemas.microsoft.com/office/drawing/2014/main" id="{9078F4D5-F2BC-99E6-FAAF-F82624806C2B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7">
              <a:extLst>
                <a:ext uri="{FF2B5EF4-FFF2-40B4-BE49-F238E27FC236}">
                  <a16:creationId xmlns:a16="http://schemas.microsoft.com/office/drawing/2014/main" id="{CDA2A8F2-F632-E7C3-A06C-3B7E30947474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B81557AC-3C07-803D-924B-8E7B9E10CDAF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9">
              <a:extLst>
                <a:ext uri="{FF2B5EF4-FFF2-40B4-BE49-F238E27FC236}">
                  <a16:creationId xmlns:a16="http://schemas.microsoft.com/office/drawing/2014/main" id="{0CE041D1-072C-D4A1-685A-D95305071201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30">
              <a:extLst>
                <a:ext uri="{FF2B5EF4-FFF2-40B4-BE49-F238E27FC236}">
                  <a16:creationId xmlns:a16="http://schemas.microsoft.com/office/drawing/2014/main" id="{1DF4A11F-B121-F8F2-A90D-A5C99212C917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31">
              <a:extLst>
                <a:ext uri="{FF2B5EF4-FFF2-40B4-BE49-F238E27FC236}">
                  <a16:creationId xmlns:a16="http://schemas.microsoft.com/office/drawing/2014/main" id="{4A90F862-651C-6AE1-5BFC-EEE6A9712E05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EEACD145-C979-C363-3ED8-57B142C8392D}"/>
                </a:ext>
              </a:extLst>
            </p:cNvPr>
            <p:cNvSpPr txBox="1"/>
            <p:nvPr/>
          </p:nvSpPr>
          <p:spPr>
            <a:xfrm>
              <a:off x="1094842" y="93878"/>
              <a:ext cx="10001250" cy="864789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References</a:t>
              </a:r>
              <a:endParaRPr lang="en-US" sz="4400" b="1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E0BF14A-8307-57B0-BB41-72BB2DE66ABE}"/>
              </a:ext>
            </a:extLst>
          </p:cNvPr>
          <p:cNvSpPr txBox="1"/>
          <p:nvPr/>
        </p:nvSpPr>
        <p:spPr>
          <a:xfrm>
            <a:off x="4500644" y="587068"/>
            <a:ext cx="70104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Kakooei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S., et al., </a:t>
            </a:r>
            <a:r>
              <a:rPr lang="en-US" altLang="zh-CN" sz="16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The effects of polypropylene fibers on the properties of                           reinforced concrete structures.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Construction and Building Materials, 2012. 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27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(1): p.  73-77.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>
              <a:buAutoNum type="arabicPeriod" startAt="2"/>
            </a:pP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Castonguay, L.A. and A.K. 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Rappe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6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Ziegler-Natta catalysis. A theoretical study of the isotactic polymerization of propylene.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Journal of the American Chemical Society, 1992. 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114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(14): p. 5832-5842.</a:t>
            </a:r>
          </a:p>
          <a:p>
            <a:pPr marL="457200" indent="-457200" algn="just">
              <a:buAutoNum type="arabicPeriod" startAt="2"/>
            </a:pPr>
            <a:r>
              <a:rPr lang="zh-CN" altLang="en-US" sz="1600" kern="100" dirty="0">
                <a:latin typeface="Calibri" panose="020F0502020204030204" pitchFamily="34" charset="0"/>
              </a:rPr>
              <a:t>朱建平</a:t>
            </a:r>
            <a:r>
              <a:rPr lang="en-US" altLang="zh-CN" sz="1600" kern="100" dirty="0">
                <a:latin typeface="Calibri" panose="020F0502020204030204" pitchFamily="34" charset="0"/>
              </a:rPr>
              <a:t>. </a:t>
            </a:r>
            <a:r>
              <a:rPr lang="zh-CN" altLang="en-US" sz="1600" kern="100" dirty="0">
                <a:latin typeface="+mn-ea"/>
              </a:rPr>
              <a:t>间歇式液相本体法聚丙烯生产工艺的优化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en-US" altLang="zh-CN" sz="1600" kern="100" dirty="0">
                <a:latin typeface="Calibri" panose="020F0502020204030204" pitchFamily="34" charset="0"/>
              </a:rPr>
              <a:t>. </a:t>
            </a:r>
            <a:r>
              <a:rPr lang="zh-CN" altLang="en-US" sz="1600" kern="100" dirty="0">
                <a:latin typeface="Calibri" panose="020F0502020204030204" pitchFamily="34" charset="0"/>
              </a:rPr>
              <a:t>天津</a:t>
            </a:r>
            <a:r>
              <a:rPr lang="en-US" altLang="zh-CN" sz="1600" kern="100" dirty="0">
                <a:latin typeface="Calibri" panose="020F0502020204030204" pitchFamily="34" charset="0"/>
              </a:rPr>
              <a:t>: </a:t>
            </a:r>
            <a:r>
              <a:rPr lang="zh-CN" altLang="en-US" sz="1600" kern="100" dirty="0">
                <a:latin typeface="Calibri" panose="020F0502020204030204" pitchFamily="34" charset="0"/>
              </a:rPr>
              <a:t>天津大学化学工程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2005: 4-5.</a:t>
            </a:r>
          </a:p>
          <a:p>
            <a:pPr marL="457200" indent="-457200" algn="just">
              <a:buFontTx/>
              <a:buAutoNum type="arabicPeriod" startAt="2"/>
            </a:pPr>
            <a:r>
              <a:rPr lang="zh-CN" altLang="en-US" sz="1600" kern="100" dirty="0">
                <a:latin typeface="Calibri" panose="020F0502020204030204" pitchFamily="34" charset="0"/>
              </a:rPr>
              <a:t>郭小燕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600" kern="100" dirty="0">
                <a:latin typeface="Calibri" panose="020F0502020204030204" pitchFamily="34" charset="0"/>
              </a:rPr>
              <a:t>聚丙烯聚合工艺方法探究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zh-CN" altLang="en-US" sz="1600" kern="100" dirty="0">
                <a:latin typeface="Calibri" panose="020F0502020204030204" pitchFamily="34" charset="0"/>
              </a:rPr>
              <a:t>化工设计通讯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2016: 67</a:t>
            </a:r>
            <a:r>
              <a:rPr lang="en-US" altLang="zh-CN" sz="1600" kern="100" dirty="0">
                <a:latin typeface="Calibri" panose="020F0502020204030204" pitchFamily="34" charset="0"/>
              </a:rPr>
              <a:t>.</a:t>
            </a:r>
          </a:p>
          <a:p>
            <a:pPr marL="457200" indent="-457200" algn="just">
              <a:buFontTx/>
              <a:buAutoNum type="arabicPeriod" startAt="2"/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Jeon, C., et al., </a:t>
            </a:r>
            <a:r>
              <a:rPr lang="en-US" altLang="zh-CN" sz="16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of Polypropylene via Catalytic Deoxygenation of Poly(methyl acrylate).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ACS Macro Letters, 2019. </a:t>
            </a:r>
            <a:r>
              <a:rPr lang="en-US" altLang="zh-C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(9): p. 1172-1178.</a:t>
            </a:r>
          </a:p>
          <a:p>
            <a:pPr marL="457200" indent="-457200" algn="just">
              <a:buFontTx/>
              <a:buAutoNum type="arabicPeriod" startAt="2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李玮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聚丙烯生产工艺简介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[J].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江西化工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2015(3): 10-12.</a:t>
            </a:r>
          </a:p>
          <a:p>
            <a:pPr marL="457200" indent="-457200" algn="just">
              <a:buFontTx/>
              <a:buAutoNum type="arabicPeriod" startAt="2"/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Mei, G., et al., </a:t>
            </a:r>
            <a:r>
              <a:rPr lang="en-US" altLang="zh-CN" sz="16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Technical Advances in Polypropylene.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Plastic Film &amp; Sheeting, 2009. </a:t>
            </a:r>
            <a:r>
              <a:rPr lang="en-US" altLang="zh-C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(2): p. 95-113.</a:t>
            </a:r>
          </a:p>
          <a:p>
            <a:pPr marL="457200" indent="-457200" algn="just">
              <a:buFontTx/>
              <a:buAutoNum type="arabicPeriod" startAt="2"/>
            </a:pP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Chung, T.C. and D. </a:t>
            </a:r>
            <a:r>
              <a:rPr lang="en-US" altLang="zh-CN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Rhubright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of functionalized polypropylene.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Macromolecules, 1991. </a:t>
            </a:r>
            <a:r>
              <a:rPr lang="en-US" altLang="zh-CN" sz="1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(4): p. 970-972.</a:t>
            </a:r>
          </a:p>
          <a:p>
            <a:pPr marL="457200" indent="-457200" algn="just">
              <a:buFontTx/>
              <a:buAutoNum type="arabicPeriod" startAt="2"/>
            </a:pPr>
            <a:r>
              <a:rPr lang="zh-CN" altLang="en-US" sz="1600" kern="100" dirty="0">
                <a:latin typeface="+mn-ea"/>
              </a:rPr>
              <a:t>李玉责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600" kern="100" dirty="0">
                <a:latin typeface="+mn-ea"/>
              </a:rPr>
              <a:t> </a:t>
            </a:r>
            <a:r>
              <a:rPr lang="zh-CN" altLang="en-US" sz="1600" kern="100" dirty="0">
                <a:latin typeface="+mn-ea"/>
              </a:rPr>
              <a:t>陈宁观等编著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600" kern="100" dirty="0">
                <a:latin typeface="+mn-ea"/>
              </a:rPr>
              <a:t>液相本体法聚丙烯生产及应用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</a:t>
            </a:r>
            <a:r>
              <a:rPr lang="zh-CN" altLang="en-US" sz="1600" kern="100" dirty="0">
                <a:latin typeface="+mn-ea"/>
              </a:rPr>
              <a:t>北京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600" kern="100" dirty="0">
                <a:latin typeface="+mn-ea"/>
              </a:rPr>
              <a:t>中国石化出版社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1992.</a:t>
            </a:r>
          </a:p>
          <a:p>
            <a:pPr marL="457200" indent="-457200" algn="just">
              <a:buFontTx/>
              <a:buAutoNum type="arabicPeriod" startAt="2"/>
            </a:pP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韩哲文 主编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高分子科学教程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[M].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华东理工大学出版社</a:t>
            </a:r>
            <a:r>
              <a:rPr lang="en-US" altLang="zh-CN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</a:t>
            </a:r>
            <a:endParaRPr lang="zh-CN" altLang="zh-CN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 startAt="2"/>
            </a:pP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 startAt="2"/>
            </a:pP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 startAt="2"/>
            </a:pP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 startAt="2"/>
            </a:pP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 startAt="2"/>
            </a:pP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 startAt="2"/>
            </a:pPr>
            <a:endParaRPr lang="zh-CN" altLang="zh-CN" kern="100" dirty="0">
              <a:latin typeface="Calibri" panose="020F0502020204030204" pitchFamily="34" charset="0"/>
            </a:endParaRPr>
          </a:p>
          <a:p>
            <a:pPr marL="457200" indent="-457200" algn="just">
              <a:buAutoNum type="arabicPeriod" startAt="2"/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9856" y="1711076"/>
            <a:ext cx="7439025" cy="21812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  <a:p>
            <a:pPr>
              <a:lnSpc>
                <a:spcPct val="56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FOR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59856" y="3746140"/>
            <a:ext cx="5753100" cy="10477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WATCHING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9"/>
          <p:cNvSpPr/>
          <p:nvPr/>
        </p:nvSpPr>
        <p:spPr>
          <a:xfrm>
            <a:off x="0" y="0"/>
            <a:ext cx="12192000" cy="3120344"/>
          </a:xfrm>
          <a:custGeom>
            <a:avLst/>
            <a:gdLst>
              <a:gd name="connsiteX0" fmla="*/ 0 w 12192000"/>
              <a:gd name="connsiteY0" fmla="*/ 0 h 3120344"/>
              <a:gd name="connsiteX1" fmla="*/ 12192000 w 12192000"/>
              <a:gd name="connsiteY1" fmla="*/ 0 h 3120344"/>
              <a:gd name="connsiteX2" fmla="*/ 12192000 w 12192000"/>
              <a:gd name="connsiteY2" fmla="*/ 29494 h 3120344"/>
              <a:gd name="connsiteX3" fmla="*/ 12153193 w 12192000"/>
              <a:gd name="connsiteY3" fmla="*/ 84066 h 3120344"/>
              <a:gd name="connsiteX4" fmla="*/ 6096001 w 12192000"/>
              <a:gd name="connsiteY4" fmla="*/ 3120344 h 3120344"/>
              <a:gd name="connsiteX5" fmla="*/ 38809 w 12192000"/>
              <a:gd name="connsiteY5" fmla="*/ 84066 h 3120344"/>
              <a:gd name="connsiteX6" fmla="*/ 0 w 12192000"/>
              <a:gd name="connsiteY6" fmla="*/ 29491 h 312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120344">
                <a:moveTo>
                  <a:pt x="0" y="0"/>
                </a:moveTo>
                <a:lnTo>
                  <a:pt x="12192000" y="0"/>
                </a:lnTo>
                <a:lnTo>
                  <a:pt x="12192000" y="29494"/>
                </a:lnTo>
                <a:lnTo>
                  <a:pt x="12153193" y="84066"/>
                </a:lnTo>
                <a:cubicBezTo>
                  <a:pt x="10774741" y="1927274"/>
                  <a:pt x="8574699" y="3120344"/>
                  <a:pt x="6096001" y="3120344"/>
                </a:cubicBezTo>
                <a:cubicBezTo>
                  <a:pt x="3617303" y="3120344"/>
                  <a:pt x="1417261" y="1927274"/>
                  <a:pt x="38809" y="84066"/>
                </a:cubicBezTo>
                <a:lnTo>
                  <a:pt x="0" y="294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" name="任意多边形: 形状 20"/>
          <p:cNvSpPr/>
          <p:nvPr/>
        </p:nvSpPr>
        <p:spPr>
          <a:xfrm>
            <a:off x="0" y="1203768"/>
            <a:ext cx="12192000" cy="2749955"/>
          </a:xfrm>
          <a:custGeom>
            <a:avLst/>
            <a:gdLst>
              <a:gd name="connsiteX0" fmla="*/ 12061751 w 12061751"/>
              <a:gd name="connsiteY0" fmla="*/ 0 h 3120344"/>
              <a:gd name="connsiteX1" fmla="*/ 12061751 w 12061751"/>
              <a:gd name="connsiteY1" fmla="*/ 29494 h 3120344"/>
              <a:gd name="connsiteX2" fmla="*/ 12022944 w 12061751"/>
              <a:gd name="connsiteY2" fmla="*/ 84066 h 3120344"/>
              <a:gd name="connsiteX3" fmla="*/ 5965752 w 12061751"/>
              <a:gd name="connsiteY3" fmla="*/ 3120344 h 3120344"/>
              <a:gd name="connsiteX4" fmla="*/ 0 w 12061751"/>
              <a:gd name="connsiteY4" fmla="*/ 192859 h 3120344"/>
              <a:gd name="connsiteX5" fmla="*/ 91440 w 12153191"/>
              <a:gd name="connsiteY5" fmla="*/ 192859 h 3120344"/>
              <a:gd name="connsiteX6" fmla="*/ 0 w 12192000"/>
              <a:gd name="connsiteY6" fmla="*/ 29491 h 312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1751" h="3120344">
                <a:moveTo>
                  <a:pt x="12061751" y="0"/>
                </a:moveTo>
                <a:lnTo>
                  <a:pt x="12061751" y="29494"/>
                </a:lnTo>
                <a:lnTo>
                  <a:pt x="12022944" y="84066"/>
                </a:lnTo>
                <a:cubicBezTo>
                  <a:pt x="10644492" y="1927274"/>
                  <a:pt x="8444450" y="3120344"/>
                  <a:pt x="5965752" y="3120344"/>
                </a:cubicBezTo>
                <a:cubicBezTo>
                  <a:pt x="3487054" y="3120344"/>
                  <a:pt x="1287012" y="1927274"/>
                  <a:pt x="0" y="192859"/>
                </a:cubicBezTo>
              </a:path>
            </a:pathLst>
          </a:custGeom>
          <a:noFill/>
          <a:ln>
            <a:solidFill>
              <a:schemeClr val="dk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57472" y="2189546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96161" y="3309398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41580" y="3309398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80268" y="2189546"/>
            <a:ext cx="1054260" cy="10542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8" name="PA-文本框 148"/>
          <p:cNvSpPr txBox="1"/>
          <p:nvPr>
            <p:custDataLst>
              <p:tags r:id="rId1"/>
            </p:custDataLst>
          </p:nvPr>
        </p:nvSpPr>
        <p:spPr>
          <a:xfrm>
            <a:off x="4502311" y="1701400"/>
            <a:ext cx="3187378" cy="763625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marL="0" marR="0" lvl="0" indent="0" algn="dist" defTabSz="1219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CONTENT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PA-文本框 148"/>
          <p:cNvSpPr txBox="1"/>
          <p:nvPr>
            <p:custDataLst>
              <p:tags r:id="rId2"/>
            </p:custDataLst>
          </p:nvPr>
        </p:nvSpPr>
        <p:spPr>
          <a:xfrm>
            <a:off x="5200842" y="583191"/>
            <a:ext cx="1790316" cy="1101666"/>
          </a:xfrm>
          <a:prstGeom prst="rect">
            <a:avLst/>
          </a:prstGeom>
          <a:noFill/>
        </p:spPr>
        <p:txBody>
          <a:bodyPr wrap="square" lIns="86697" tIns="43348" rIns="86697" bIns="43348" rtlCol="0">
            <a:spAutoFit/>
          </a:bodyPr>
          <a:lstStyle/>
          <a:p>
            <a:pPr marL="0" marR="0" lvl="0" indent="0" algn="dist" defTabSz="1219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目录</a:t>
            </a:r>
          </a:p>
        </p:txBody>
      </p:sp>
      <p:sp>
        <p:nvSpPr>
          <p:cNvPr id="10" name="TextBox 47"/>
          <p:cNvSpPr txBox="1"/>
          <p:nvPr/>
        </p:nvSpPr>
        <p:spPr>
          <a:xfrm>
            <a:off x="715953" y="3587788"/>
            <a:ext cx="193729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聚丙烯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基本概念与用途</a:t>
            </a:r>
          </a:p>
        </p:txBody>
      </p:sp>
      <p:sp>
        <p:nvSpPr>
          <p:cNvPr id="12" name="TextBox 47"/>
          <p:cNvSpPr txBox="1"/>
          <p:nvPr/>
        </p:nvSpPr>
        <p:spPr>
          <a:xfrm>
            <a:off x="3470722" y="4502648"/>
            <a:ext cx="2105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聚丙烯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合成制备方法及工艺特点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TextBox 47"/>
          <p:cNvSpPr txBox="1"/>
          <p:nvPr/>
        </p:nvSpPr>
        <p:spPr>
          <a:xfrm>
            <a:off x="6721044" y="4502648"/>
            <a:ext cx="193729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聚丙烯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工业化生产的利弊</a:t>
            </a:r>
          </a:p>
        </p:txBody>
      </p:sp>
      <p:sp>
        <p:nvSpPr>
          <p:cNvPr id="16" name="TextBox 47"/>
          <p:cNvSpPr txBox="1"/>
          <p:nvPr/>
        </p:nvSpPr>
        <p:spPr>
          <a:xfrm>
            <a:off x="9588947" y="3587788"/>
            <a:ext cx="19372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聚丙烯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的未来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行业</a:t>
            </a:r>
            <a:r>
              <a:rPr kumimoji="0" lang="en-US" altLang="zh-CN" sz="135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PPT</a:t>
            </a:r>
            <a:r>
              <a:rPr kumimoji="0" lang="zh-CN" altLang="en-US" sz="135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模板</a:t>
            </a:r>
            <a:r>
              <a:rPr kumimoji="0" lang="en-US" altLang="zh-CN" sz="135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doors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聚丙烯基本概念与</a:t>
            </a: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用途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4560" y="370906"/>
            <a:ext cx="3057235" cy="58476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聚丙烯基本概念</a:t>
            </a:r>
          </a:p>
        </p:txBody>
      </p:sp>
      <p:sp>
        <p:nvSpPr>
          <p:cNvPr id="16" name="medical-records_195987"/>
          <p:cNvSpPr>
            <a:spLocks noChangeAspect="1"/>
          </p:cNvSpPr>
          <p:nvPr/>
        </p:nvSpPr>
        <p:spPr bwMode="auto">
          <a:xfrm>
            <a:off x="583570" y="740179"/>
            <a:ext cx="340990" cy="364702"/>
          </a:xfrm>
          <a:custGeom>
            <a:avLst/>
            <a:gdLst>
              <a:gd name="T0" fmla="*/ 6100 w 6373"/>
              <a:gd name="T1" fmla="*/ 0 h 6827"/>
              <a:gd name="T2" fmla="*/ 272 w 6373"/>
              <a:gd name="T3" fmla="*/ 0 h 6827"/>
              <a:gd name="T4" fmla="*/ 0 w 6373"/>
              <a:gd name="T5" fmla="*/ 272 h 6827"/>
              <a:gd name="T6" fmla="*/ 0 w 6373"/>
              <a:gd name="T7" fmla="*/ 6554 h 6827"/>
              <a:gd name="T8" fmla="*/ 272 w 6373"/>
              <a:gd name="T9" fmla="*/ 6827 h 6827"/>
              <a:gd name="T10" fmla="*/ 5283 w 6373"/>
              <a:gd name="T11" fmla="*/ 6827 h 6827"/>
              <a:gd name="T12" fmla="*/ 5555 w 6373"/>
              <a:gd name="T13" fmla="*/ 6554 h 6827"/>
              <a:gd name="T14" fmla="*/ 5555 w 6373"/>
              <a:gd name="T15" fmla="*/ 1747 h 6827"/>
              <a:gd name="T16" fmla="*/ 6100 w 6373"/>
              <a:gd name="T17" fmla="*/ 1747 h 6827"/>
              <a:gd name="T18" fmla="*/ 6373 w 6373"/>
              <a:gd name="T19" fmla="*/ 1474 h 6827"/>
              <a:gd name="T20" fmla="*/ 6373 w 6373"/>
              <a:gd name="T21" fmla="*/ 272 h 6827"/>
              <a:gd name="T22" fmla="*/ 6100 w 6373"/>
              <a:gd name="T23" fmla="*/ 0 h 6827"/>
              <a:gd name="T24" fmla="*/ 2097 w 6373"/>
              <a:gd name="T25" fmla="*/ 1786 h 6827"/>
              <a:gd name="T26" fmla="*/ 2505 w 6373"/>
              <a:gd name="T27" fmla="*/ 1786 h 6827"/>
              <a:gd name="T28" fmla="*/ 2505 w 6373"/>
              <a:gd name="T29" fmla="*/ 1378 h 6827"/>
              <a:gd name="T30" fmla="*/ 2778 w 6373"/>
              <a:gd name="T31" fmla="*/ 1106 h 6827"/>
              <a:gd name="T32" fmla="*/ 3050 w 6373"/>
              <a:gd name="T33" fmla="*/ 1378 h 6827"/>
              <a:gd name="T34" fmla="*/ 3050 w 6373"/>
              <a:gd name="T35" fmla="*/ 1786 h 6827"/>
              <a:gd name="T36" fmla="*/ 3458 w 6373"/>
              <a:gd name="T37" fmla="*/ 1786 h 6827"/>
              <a:gd name="T38" fmla="*/ 3730 w 6373"/>
              <a:gd name="T39" fmla="*/ 2059 h 6827"/>
              <a:gd name="T40" fmla="*/ 3458 w 6373"/>
              <a:gd name="T41" fmla="*/ 2331 h 6827"/>
              <a:gd name="T42" fmla="*/ 3050 w 6373"/>
              <a:gd name="T43" fmla="*/ 2331 h 6827"/>
              <a:gd name="T44" fmla="*/ 3050 w 6373"/>
              <a:gd name="T45" fmla="*/ 2739 h 6827"/>
              <a:gd name="T46" fmla="*/ 2778 w 6373"/>
              <a:gd name="T47" fmla="*/ 3011 h 6827"/>
              <a:gd name="T48" fmla="*/ 2505 w 6373"/>
              <a:gd name="T49" fmla="*/ 2739 h 6827"/>
              <a:gd name="T50" fmla="*/ 2505 w 6373"/>
              <a:gd name="T51" fmla="*/ 2331 h 6827"/>
              <a:gd name="T52" fmla="*/ 2097 w 6373"/>
              <a:gd name="T53" fmla="*/ 2331 h 6827"/>
              <a:gd name="T54" fmla="*/ 1825 w 6373"/>
              <a:gd name="T55" fmla="*/ 2059 h 6827"/>
              <a:gd name="T56" fmla="*/ 2097 w 6373"/>
              <a:gd name="T57" fmla="*/ 1786 h 6827"/>
              <a:gd name="T58" fmla="*/ 4294 w 6373"/>
              <a:gd name="T59" fmla="*/ 5803 h 6827"/>
              <a:gd name="T60" fmla="*/ 1261 w 6373"/>
              <a:gd name="T61" fmla="*/ 5803 h 6827"/>
              <a:gd name="T62" fmla="*/ 989 w 6373"/>
              <a:gd name="T63" fmla="*/ 5531 h 6827"/>
              <a:gd name="T64" fmla="*/ 1261 w 6373"/>
              <a:gd name="T65" fmla="*/ 5258 h 6827"/>
              <a:gd name="T66" fmla="*/ 4294 w 6373"/>
              <a:gd name="T67" fmla="*/ 5258 h 6827"/>
              <a:gd name="T68" fmla="*/ 4567 w 6373"/>
              <a:gd name="T69" fmla="*/ 5531 h 6827"/>
              <a:gd name="T70" fmla="*/ 4294 w 6373"/>
              <a:gd name="T71" fmla="*/ 5803 h 6827"/>
              <a:gd name="T72" fmla="*/ 4294 w 6373"/>
              <a:gd name="T73" fmla="*/ 4967 h 6827"/>
              <a:gd name="T74" fmla="*/ 1261 w 6373"/>
              <a:gd name="T75" fmla="*/ 4967 h 6827"/>
              <a:gd name="T76" fmla="*/ 989 w 6373"/>
              <a:gd name="T77" fmla="*/ 4695 h 6827"/>
              <a:gd name="T78" fmla="*/ 1261 w 6373"/>
              <a:gd name="T79" fmla="*/ 4423 h 6827"/>
              <a:gd name="T80" fmla="*/ 4294 w 6373"/>
              <a:gd name="T81" fmla="*/ 4423 h 6827"/>
              <a:gd name="T82" fmla="*/ 4567 w 6373"/>
              <a:gd name="T83" fmla="*/ 4695 h 6827"/>
              <a:gd name="T84" fmla="*/ 4294 w 6373"/>
              <a:gd name="T85" fmla="*/ 4967 h 6827"/>
              <a:gd name="T86" fmla="*/ 4294 w 6373"/>
              <a:gd name="T87" fmla="*/ 4131 h 6827"/>
              <a:gd name="T88" fmla="*/ 1261 w 6373"/>
              <a:gd name="T89" fmla="*/ 4131 h 6827"/>
              <a:gd name="T90" fmla="*/ 989 w 6373"/>
              <a:gd name="T91" fmla="*/ 3859 h 6827"/>
              <a:gd name="T92" fmla="*/ 1261 w 6373"/>
              <a:gd name="T93" fmla="*/ 3587 h 6827"/>
              <a:gd name="T94" fmla="*/ 4294 w 6373"/>
              <a:gd name="T95" fmla="*/ 3587 h 6827"/>
              <a:gd name="T96" fmla="*/ 4567 w 6373"/>
              <a:gd name="T97" fmla="*/ 3859 h 6827"/>
              <a:gd name="T98" fmla="*/ 4294 w 6373"/>
              <a:gd name="T99" fmla="*/ 4131 h 6827"/>
              <a:gd name="T100" fmla="*/ 5828 w 6373"/>
              <a:gd name="T101" fmla="*/ 1202 h 6827"/>
              <a:gd name="T102" fmla="*/ 5555 w 6373"/>
              <a:gd name="T103" fmla="*/ 1202 h 6827"/>
              <a:gd name="T104" fmla="*/ 5555 w 6373"/>
              <a:gd name="T105" fmla="*/ 545 h 6827"/>
              <a:gd name="T106" fmla="*/ 5828 w 6373"/>
              <a:gd name="T107" fmla="*/ 545 h 6827"/>
              <a:gd name="T108" fmla="*/ 5828 w 6373"/>
              <a:gd name="T109" fmla="*/ 1202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373" h="6826">
                <a:moveTo>
                  <a:pt x="6100" y="0"/>
                </a:moveTo>
                <a:lnTo>
                  <a:pt x="272" y="0"/>
                </a:lnTo>
                <a:cubicBezTo>
                  <a:pt x="122" y="0"/>
                  <a:pt x="0" y="122"/>
                  <a:pt x="0" y="272"/>
                </a:cubicBezTo>
                <a:lnTo>
                  <a:pt x="0" y="6554"/>
                </a:lnTo>
                <a:cubicBezTo>
                  <a:pt x="0" y="6705"/>
                  <a:pt x="122" y="6827"/>
                  <a:pt x="272" y="6827"/>
                </a:cubicBezTo>
                <a:lnTo>
                  <a:pt x="5283" y="6827"/>
                </a:lnTo>
                <a:cubicBezTo>
                  <a:pt x="5433" y="6827"/>
                  <a:pt x="5555" y="6705"/>
                  <a:pt x="5555" y="6554"/>
                </a:cubicBezTo>
                <a:lnTo>
                  <a:pt x="5555" y="1747"/>
                </a:lnTo>
                <a:lnTo>
                  <a:pt x="6100" y="1747"/>
                </a:lnTo>
                <a:cubicBezTo>
                  <a:pt x="6251" y="1747"/>
                  <a:pt x="6373" y="1625"/>
                  <a:pt x="6373" y="1474"/>
                </a:cubicBezTo>
                <a:lnTo>
                  <a:pt x="6373" y="272"/>
                </a:lnTo>
                <a:cubicBezTo>
                  <a:pt x="6373" y="122"/>
                  <a:pt x="6251" y="0"/>
                  <a:pt x="6100" y="0"/>
                </a:cubicBezTo>
                <a:close/>
                <a:moveTo>
                  <a:pt x="2097" y="1786"/>
                </a:moveTo>
                <a:lnTo>
                  <a:pt x="2505" y="1786"/>
                </a:lnTo>
                <a:lnTo>
                  <a:pt x="2505" y="1378"/>
                </a:lnTo>
                <a:cubicBezTo>
                  <a:pt x="2505" y="1228"/>
                  <a:pt x="2627" y="1106"/>
                  <a:pt x="2778" y="1106"/>
                </a:cubicBezTo>
                <a:cubicBezTo>
                  <a:pt x="2928" y="1106"/>
                  <a:pt x="3050" y="1228"/>
                  <a:pt x="3050" y="1378"/>
                </a:cubicBezTo>
                <a:lnTo>
                  <a:pt x="3050" y="1786"/>
                </a:lnTo>
                <a:lnTo>
                  <a:pt x="3458" y="1786"/>
                </a:lnTo>
                <a:cubicBezTo>
                  <a:pt x="3608" y="1786"/>
                  <a:pt x="3730" y="1908"/>
                  <a:pt x="3730" y="2059"/>
                </a:cubicBezTo>
                <a:cubicBezTo>
                  <a:pt x="3730" y="2209"/>
                  <a:pt x="3609" y="2331"/>
                  <a:pt x="3458" y="2331"/>
                </a:cubicBezTo>
                <a:lnTo>
                  <a:pt x="3050" y="2331"/>
                </a:lnTo>
                <a:lnTo>
                  <a:pt x="3050" y="2739"/>
                </a:lnTo>
                <a:cubicBezTo>
                  <a:pt x="3050" y="2889"/>
                  <a:pt x="2928" y="3011"/>
                  <a:pt x="2778" y="3011"/>
                </a:cubicBezTo>
                <a:cubicBezTo>
                  <a:pt x="2627" y="3011"/>
                  <a:pt x="2505" y="2889"/>
                  <a:pt x="2505" y="2739"/>
                </a:cubicBezTo>
                <a:lnTo>
                  <a:pt x="2505" y="2331"/>
                </a:lnTo>
                <a:lnTo>
                  <a:pt x="2097" y="2331"/>
                </a:lnTo>
                <a:cubicBezTo>
                  <a:pt x="1947" y="2331"/>
                  <a:pt x="1825" y="2209"/>
                  <a:pt x="1825" y="2059"/>
                </a:cubicBezTo>
                <a:cubicBezTo>
                  <a:pt x="1825" y="1908"/>
                  <a:pt x="1947" y="1786"/>
                  <a:pt x="2097" y="1786"/>
                </a:cubicBezTo>
                <a:close/>
                <a:moveTo>
                  <a:pt x="4294" y="5803"/>
                </a:moveTo>
                <a:lnTo>
                  <a:pt x="1261" y="5803"/>
                </a:lnTo>
                <a:cubicBezTo>
                  <a:pt x="1111" y="5803"/>
                  <a:pt x="989" y="5681"/>
                  <a:pt x="989" y="5531"/>
                </a:cubicBezTo>
                <a:cubicBezTo>
                  <a:pt x="989" y="5380"/>
                  <a:pt x="1111" y="5258"/>
                  <a:pt x="1261" y="5258"/>
                </a:cubicBezTo>
                <a:lnTo>
                  <a:pt x="4294" y="5258"/>
                </a:lnTo>
                <a:cubicBezTo>
                  <a:pt x="4445" y="5258"/>
                  <a:pt x="4567" y="5380"/>
                  <a:pt x="4567" y="5531"/>
                </a:cubicBezTo>
                <a:cubicBezTo>
                  <a:pt x="4567" y="5681"/>
                  <a:pt x="4445" y="5803"/>
                  <a:pt x="4294" y="5803"/>
                </a:cubicBezTo>
                <a:close/>
                <a:moveTo>
                  <a:pt x="4294" y="4967"/>
                </a:moveTo>
                <a:lnTo>
                  <a:pt x="1261" y="4967"/>
                </a:lnTo>
                <a:cubicBezTo>
                  <a:pt x="1111" y="4967"/>
                  <a:pt x="989" y="4845"/>
                  <a:pt x="989" y="4695"/>
                </a:cubicBezTo>
                <a:cubicBezTo>
                  <a:pt x="989" y="4544"/>
                  <a:pt x="1111" y="4423"/>
                  <a:pt x="1261" y="4423"/>
                </a:cubicBezTo>
                <a:lnTo>
                  <a:pt x="4294" y="4423"/>
                </a:lnTo>
                <a:cubicBezTo>
                  <a:pt x="4445" y="4423"/>
                  <a:pt x="4567" y="4544"/>
                  <a:pt x="4567" y="4695"/>
                </a:cubicBezTo>
                <a:cubicBezTo>
                  <a:pt x="4567" y="4845"/>
                  <a:pt x="4445" y="4967"/>
                  <a:pt x="4294" y="4967"/>
                </a:cubicBezTo>
                <a:close/>
                <a:moveTo>
                  <a:pt x="4294" y="4131"/>
                </a:moveTo>
                <a:lnTo>
                  <a:pt x="1261" y="4131"/>
                </a:lnTo>
                <a:cubicBezTo>
                  <a:pt x="1111" y="4131"/>
                  <a:pt x="989" y="4009"/>
                  <a:pt x="989" y="3859"/>
                </a:cubicBezTo>
                <a:cubicBezTo>
                  <a:pt x="989" y="3709"/>
                  <a:pt x="1111" y="3587"/>
                  <a:pt x="1261" y="3587"/>
                </a:cubicBezTo>
                <a:lnTo>
                  <a:pt x="4294" y="3587"/>
                </a:lnTo>
                <a:cubicBezTo>
                  <a:pt x="4445" y="3587"/>
                  <a:pt x="4567" y="3709"/>
                  <a:pt x="4567" y="3859"/>
                </a:cubicBezTo>
                <a:cubicBezTo>
                  <a:pt x="4567" y="4009"/>
                  <a:pt x="4445" y="4131"/>
                  <a:pt x="4294" y="4131"/>
                </a:cubicBezTo>
                <a:close/>
                <a:moveTo>
                  <a:pt x="5828" y="1202"/>
                </a:moveTo>
                <a:lnTo>
                  <a:pt x="5555" y="1202"/>
                </a:lnTo>
                <a:lnTo>
                  <a:pt x="5555" y="545"/>
                </a:lnTo>
                <a:lnTo>
                  <a:pt x="5828" y="545"/>
                </a:lnTo>
                <a:lnTo>
                  <a:pt x="5828" y="12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  <a:sym typeface="字魂58号-创中黑-Regular" panose="00000500000000000000" pitchFamily="2" charset="-122"/>
            </a:endParaRPr>
          </a:p>
        </p:txBody>
      </p:sp>
      <p:sp>
        <p:nvSpPr>
          <p:cNvPr id="29" name="PA-矩形 28"/>
          <p:cNvSpPr/>
          <p:nvPr>
            <p:custDataLst>
              <p:tags r:id="rId1"/>
            </p:custDataLst>
          </p:nvPr>
        </p:nvSpPr>
        <p:spPr>
          <a:xfrm flipH="1">
            <a:off x="1143000" y="1869615"/>
            <a:ext cx="5411806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聚丙烯（</a:t>
            </a:r>
            <a:r>
              <a:rPr kumimoji="1"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Polypropylene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，简称</a:t>
            </a:r>
            <a:r>
              <a:rPr kumimoji="1"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PP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）是一种半结晶的热塑性塑料。具有较高的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耐冲击性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机械性质强韧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，抗多种有机溶剂和酸碱腐蚀。在工业界有广泛的应用，是平常常见的高分子材料之一。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kumimoji="1"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Kakooei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kumimoji="1"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Akil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et al. 2012)</a:t>
            </a:r>
            <a:endParaRPr kumimoji="1"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29550-A87D-B644-998A-97CFCC63CA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13"/>
          <a:stretch/>
        </p:blipFill>
        <p:spPr>
          <a:xfrm>
            <a:off x="7602853" y="257009"/>
            <a:ext cx="4036953" cy="3225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B534DA-8855-6B3F-8BB3-0B52C91E21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4"/>
          <a:stretch/>
        </p:blipFill>
        <p:spPr>
          <a:xfrm>
            <a:off x="7543800" y="3429000"/>
            <a:ext cx="3200400" cy="32670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5113E0-7799-D209-52A7-6455997549D4}"/>
              </a:ext>
            </a:extLst>
          </p:cNvPr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30EC5B-C139-3291-5962-04067712CF7E}"/>
              </a:ext>
            </a:extLst>
          </p:cNvPr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形 4" descr="毕业帽">
            <a:extLst>
              <a:ext uri="{FF2B5EF4-FFF2-40B4-BE49-F238E27FC236}">
                <a16:creationId xmlns:a16="http://schemas.microsoft.com/office/drawing/2014/main" id="{A734B8F8-89E5-6986-B41B-0F7AB313C2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323215"/>
            <a:ext cx="632460" cy="63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0" name="图形 4" descr="毕业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323215"/>
            <a:ext cx="632460" cy="632460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/>
        </p:nvGraphicFramePr>
        <p:xfrm>
          <a:off x="1459865" y="3243898"/>
          <a:ext cx="416560" cy="731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35320285"/>
              </p:ext>
            </p:extLst>
          </p:nvPr>
        </p:nvGraphicFramePr>
        <p:xfrm>
          <a:off x="423545" y="939137"/>
          <a:ext cx="11423374" cy="4962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91000" y="939137"/>
            <a:ext cx="4186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具有较高的立构规整性，称为全同立构聚丙烯或等规聚丙烯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" y="5963920"/>
            <a:ext cx="683514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(Kakooei, Akil et al. 2012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; Castonguay and </a:t>
            </a:r>
            <a:r>
              <a:rPr kumimoji="0" lang="en-US" altLang="zh-CN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Rappe</a:t>
            </a:r>
            <a:r>
              <a:rPr lang="en-US" altLang="zh-CN" kern="1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1992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25A6B-EA7A-5070-383B-96931358CF78}"/>
              </a:ext>
            </a:extLst>
          </p:cNvPr>
          <p:cNvSpPr txBox="1"/>
          <p:nvPr/>
        </p:nvSpPr>
        <p:spPr>
          <a:xfrm>
            <a:off x="739775" y="338792"/>
            <a:ext cx="3057235" cy="58476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聚丙烯基本概念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E1E040E-5B99-C57C-309F-02B394A1CE21}"/>
              </a:ext>
            </a:extLst>
          </p:cNvPr>
          <p:cNvSpPr/>
          <p:nvPr/>
        </p:nvSpPr>
        <p:spPr>
          <a:xfrm rot="10800000">
            <a:off x="5903429" y="1861949"/>
            <a:ext cx="381000" cy="6858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54963" y="331168"/>
            <a:ext cx="515576" cy="439821"/>
            <a:chOff x="454963" y="331168"/>
            <a:chExt cx="515576" cy="439821"/>
          </a:xfrm>
        </p:grpSpPr>
        <p:sp>
          <p:nvSpPr>
            <p:cNvPr id="6" name="AutoShape 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C48F09-97B7-2A71-4B5D-749C2EFBB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37" y="1627009"/>
            <a:ext cx="4514850" cy="4000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DE05FB0-B9C7-D1D1-BFF5-F9419ACBBE36}"/>
              </a:ext>
            </a:extLst>
          </p:cNvPr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C6E026-8C0C-D528-B4BE-ED89A59800A3}"/>
              </a:ext>
            </a:extLst>
          </p:cNvPr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7" name="图形 4" descr="毕业帽">
            <a:extLst>
              <a:ext uri="{FF2B5EF4-FFF2-40B4-BE49-F238E27FC236}">
                <a16:creationId xmlns:a16="http://schemas.microsoft.com/office/drawing/2014/main" id="{7EC576B0-8470-BFAA-9F73-26BC64475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323215"/>
            <a:ext cx="632460" cy="63246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FD421F6-EBF7-832C-B71E-411446B07BB0}"/>
              </a:ext>
            </a:extLst>
          </p:cNvPr>
          <p:cNvSpPr txBox="1"/>
          <p:nvPr/>
        </p:nvSpPr>
        <p:spPr>
          <a:xfrm>
            <a:off x="1207509" y="347303"/>
            <a:ext cx="3057235" cy="584769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聚丙烯主要用途</a:t>
            </a:r>
          </a:p>
        </p:txBody>
      </p:sp>
      <p:sp>
        <p:nvSpPr>
          <p:cNvPr id="30" name="PA-矩形 28">
            <a:extLst>
              <a:ext uri="{FF2B5EF4-FFF2-40B4-BE49-F238E27FC236}">
                <a16:creationId xmlns:a16="http://schemas.microsoft.com/office/drawing/2014/main" id="{4AC767CD-C737-89E4-63D0-DF03FDDCCCA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5715000" y="1905000"/>
            <a:ext cx="5562600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主要用于各种长、短丙纶纤维的生产，用于生产聚丙烯编织袋、打包袋、注塑制品等用于生产电器、电讯、灯饰、照明设备及电视机的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阻燃零部件</a:t>
            </a:r>
            <a:r>
              <a:rPr kumimoji="1"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kumimoji="1"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 indent="457200" algn="just"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kumimoji="1"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Guidetti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, </a:t>
            </a:r>
            <a:r>
              <a:rPr kumimoji="1" lang="en-US" altLang="zh-CN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Rigosi</a:t>
            </a:r>
            <a:r>
              <a:rPr kumimoji="1"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et al. 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合成制作方法</a:t>
            </a:r>
            <a:endParaRPr lang="en-US" altLang="zh-CN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及工艺特点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00200" y="2514600"/>
            <a:ext cx="2057401" cy="125162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zh-CN" altLang="en-US" sz="36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endParaRPr lang="en-US" altLang="zh-CN" sz="36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zh-CN" altLang="en-US" sz="36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合成方法</a:t>
            </a:r>
            <a:endParaRPr lang="en-US" sz="36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75559" y="1752600"/>
            <a:ext cx="6612681" cy="335280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8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溶剂聚合法（浆液法）</a:t>
            </a:r>
            <a:endParaRPr lang="en-US" altLang="zh-CN" sz="28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8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溶液聚合法</a:t>
            </a:r>
            <a:endParaRPr lang="en-US" altLang="zh-CN" sz="28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液相本体法</a:t>
            </a:r>
            <a:endParaRPr lang="en-US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800" kern="1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气相本体法</a:t>
            </a:r>
            <a:endParaRPr lang="en-US" altLang="zh-CN" sz="2800" kern="1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8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液相</a:t>
            </a:r>
            <a:r>
              <a:rPr lang="en-US" altLang="zh-CN" sz="28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气相组合式本体法</a:t>
            </a:r>
            <a:endParaRPr lang="en-US" altLang="zh-CN" sz="28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A3179E-A0AD-F6B2-2854-DA081CBA0227}"/>
              </a:ext>
            </a:extLst>
          </p:cNvPr>
          <p:cNvSpPr/>
          <p:nvPr/>
        </p:nvSpPr>
        <p:spPr>
          <a:xfrm>
            <a:off x="4114800" y="2438400"/>
            <a:ext cx="2582441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CDD642C-C6B1-D8B9-672F-6BCFC2A38487}"/>
              </a:ext>
            </a:extLst>
          </p:cNvPr>
          <p:cNvSpPr/>
          <p:nvPr/>
        </p:nvSpPr>
        <p:spPr>
          <a:xfrm>
            <a:off x="4096871" y="3124200"/>
            <a:ext cx="2582441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77000" y="615929"/>
            <a:ext cx="6734175" cy="66652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反应类型</a:t>
            </a:r>
            <a:r>
              <a:rPr kumimoji="0" lang="zh-CN" altLang="zh-CN" b="1" i="0" u="none" strike="noStrike" kern="1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1" i="0" u="none" strike="noStrike" kern="1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阴离子配位聚合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48493" y="6284364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795581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478333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9" name="Connector 9"/>
          <p:cNvCxnSpPr/>
          <p:nvPr/>
        </p:nvCxnSpPr>
        <p:spPr>
          <a:xfrm>
            <a:off x="1549961" y="6358594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5"/>
          <p:cNvGrpSpPr/>
          <p:nvPr/>
        </p:nvGrpSpPr>
        <p:grpSpPr>
          <a:xfrm>
            <a:off x="454963" y="331168"/>
            <a:ext cx="10439280" cy="618026"/>
            <a:chOff x="454963" y="331168"/>
            <a:chExt cx="10439280" cy="618026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892993" y="506380"/>
              <a:ext cx="10001250" cy="442814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marL="0" marR="0" lvl="0" indent="228600" algn="just" defTabSz="914400" rtl="0" eaLnBrk="1" fontAlgn="auto" latinLnBrk="0" hangingPunct="1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00" cap="none" spc="0" normalizeH="0" baseline="0" noProof="0" dirty="0">
                  <a:ln>
                    <a:noFill/>
                  </a:ln>
                  <a:solidFill>
                    <a:srgbClr val="4C678E"/>
                  </a:solidFill>
                  <a:effectLst/>
                  <a:highlight>
                    <a:srgbClr val="FFFFFF"/>
                  </a:highligh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丙烯聚合机理</a:t>
              </a:r>
              <a:endParaRPr kumimoji="0" lang="zh-CN" altLang="zh-CN" sz="3200" b="1" i="0" u="none" strike="noStrike" kern="100" cap="none" spc="0" normalizeH="0" baseline="0" noProof="0" dirty="0">
                <a:ln>
                  <a:noFill/>
                </a:ln>
                <a:solidFill>
                  <a:srgbClr val="4C678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EF810FB-6BF4-DD15-41E1-AC190309122E}"/>
              </a:ext>
            </a:extLst>
          </p:cNvPr>
          <p:cNvSpPr/>
          <p:nvPr/>
        </p:nvSpPr>
        <p:spPr>
          <a:xfrm>
            <a:off x="635" y="0"/>
            <a:ext cx="12191365" cy="206375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BE136-C3E5-EF0F-FCF1-E7C8F46DC0DA}"/>
              </a:ext>
            </a:extLst>
          </p:cNvPr>
          <p:cNvSpPr/>
          <p:nvPr/>
        </p:nvSpPr>
        <p:spPr>
          <a:xfrm>
            <a:off x="-635" y="6609080"/>
            <a:ext cx="12191365" cy="24892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A414E5-FD67-8D57-9FC3-4D91978EA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9" y="1029059"/>
            <a:ext cx="6112658" cy="50782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4EE3DD-023D-C6E0-FDDC-9ECB896F5167}"/>
              </a:ext>
            </a:extLst>
          </p:cNvPr>
          <p:cNvSpPr txBox="1"/>
          <p:nvPr/>
        </p:nvSpPr>
        <p:spPr>
          <a:xfrm>
            <a:off x="5913829" y="1392007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)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BEF9A-250F-3704-DDF8-E73BEAB3AE1A}"/>
              </a:ext>
            </a:extLst>
          </p:cNvPr>
          <p:cNvSpPr txBox="1"/>
          <p:nvPr/>
        </p:nvSpPr>
        <p:spPr>
          <a:xfrm>
            <a:off x="6478993" y="1481728"/>
            <a:ext cx="387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催化剂 </a:t>
            </a:r>
            <a:r>
              <a:rPr lang="zh-CN" altLang="en-US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三氯化钛</a:t>
            </a:r>
            <a:r>
              <a:rPr lang="en-US" altLang="zh-CN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一氯二乙基铝</a:t>
            </a:r>
            <a:r>
              <a:rPr lang="zh-CN" altLang="en-US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Ziegler-Natta</a:t>
            </a:r>
            <a:r>
              <a:rPr lang="zh-CN" altLang="en-US" b="1" kern="100" dirty="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催化剂）</a:t>
            </a:r>
            <a:endParaRPr lang="en-US" altLang="zh-CN" b="1" kern="100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b="1" kern="100" dirty="0">
                <a:solidFill>
                  <a:srgbClr val="404040">
                    <a:lumMod val="50000"/>
                  </a:srgb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E453AC-3D06-4A3A-8914-9DA798964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94564"/>
            <a:ext cx="5312668" cy="109515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48F1F734-D0B6-285E-03F8-EBB5B732172F}"/>
              </a:ext>
            </a:extLst>
          </p:cNvPr>
          <p:cNvSpPr txBox="1"/>
          <p:nvPr/>
        </p:nvSpPr>
        <p:spPr>
          <a:xfrm>
            <a:off x="6442747" y="383271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kern="100">
                <a:solidFill>
                  <a:schemeClr val="accent5">
                    <a:lumMod val="50000"/>
                  </a:schemeClr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用氢气调节聚丙烯分子量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C7CB78-C15F-6902-B6C9-E8A93961462B}"/>
              </a:ext>
            </a:extLst>
          </p:cNvPr>
          <p:cNvSpPr txBox="1"/>
          <p:nvPr/>
        </p:nvSpPr>
        <p:spPr>
          <a:xfrm>
            <a:off x="9220200" y="5872739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朱建平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2005)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3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404040"/>
      </a:dk1>
      <a:lt1>
        <a:srgbClr val="FFFFFF"/>
      </a:lt1>
      <a:dk2>
        <a:srgbClr val="000000"/>
      </a:dk2>
      <a:lt2>
        <a:srgbClr val="FFFFFF"/>
      </a:lt2>
      <a:accent1>
        <a:srgbClr val="4C678E"/>
      </a:accent1>
      <a:accent2>
        <a:srgbClr val="6684B0"/>
      </a:accent2>
      <a:accent3>
        <a:srgbClr val="639CD6"/>
      </a:accent3>
      <a:accent4>
        <a:srgbClr val="6EB7F0"/>
      </a:accent4>
      <a:accent5>
        <a:srgbClr val="6991E0"/>
      </a:accent5>
      <a:accent6>
        <a:srgbClr val="9EA2D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​​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1229</Words>
  <Application>Microsoft Office PowerPoint</Application>
  <PresentationFormat>宽屏</PresentationFormat>
  <Paragraphs>156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等线</vt:lpstr>
      <vt:lpstr>仿宋</vt:lpstr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第一PPT，www.1ppt.com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张泽群</dc:creator>
  <cp:lastModifiedBy>yichen tang</cp:lastModifiedBy>
  <cp:revision>32</cp:revision>
  <dcterms:created xsi:type="dcterms:W3CDTF">2006-08-16T00:00:00Z</dcterms:created>
  <dcterms:modified xsi:type="dcterms:W3CDTF">2024-05-11T08:38:10Z</dcterms:modified>
</cp:coreProperties>
</file>