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8" r:id="rId11"/>
    <p:sldId id="266" r:id="rId12"/>
    <p:sldId id="267" r:id="rId13"/>
    <p:sldId id="273" r:id="rId14"/>
    <p:sldId id="262" r:id="rId15"/>
    <p:sldId id="269" r:id="rId16"/>
    <p:sldId id="282" r:id="rId17"/>
    <p:sldId id="270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78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9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7000" y="2283122"/>
            <a:ext cx="7225437" cy="19773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88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endParaRPr lang="en-US" sz="88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3791053" y="4879211"/>
            <a:ext cx="4609893" cy="434059"/>
            <a:chOff x="3791053" y="4879211"/>
            <a:chExt cx="4609893" cy="434059"/>
          </a:xfrm>
        </p:grpSpPr>
        <p:sp>
          <p:nvSpPr>
            <p:cNvPr id="5" name="AutoShape 5"/>
            <p:cNvSpPr/>
            <p:nvPr/>
          </p:nvSpPr>
          <p:spPr>
            <a:xfrm>
              <a:off x="3791053" y="4879211"/>
              <a:ext cx="2056587" cy="434059"/>
            </a:xfrm>
            <a:prstGeom prst="rect">
              <a:avLst/>
            </a:prstGeom>
            <a:noFill/>
            <a:ln/>
          </p:spPr>
          <p:txBody>
            <a:bodyPr vert="horz" wrap="square" lIns="66008" tIns="33052" rIns="66008" bIns="33052" rtlCol="0" anchor="ctr" anchorCtr="1">
              <a:no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sz="1800" dirty="0" err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汇报人</a:t>
              </a:r>
              <a:r>
                <a:rPr lang="en-US" sz="1800" dirty="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：</a:t>
              </a:r>
              <a:endParaRPr lang="en-US" sz="1100" dirty="0"/>
            </a:p>
          </p:txBody>
        </p:sp>
        <p:sp>
          <p:nvSpPr>
            <p:cNvPr id="6" name="AutoShape 6"/>
            <p:cNvSpPr/>
            <p:nvPr/>
          </p:nvSpPr>
          <p:spPr>
            <a:xfrm>
              <a:off x="6323803" y="4879211"/>
              <a:ext cx="2077143" cy="419156"/>
            </a:xfrm>
            <a:prstGeom prst="rect">
              <a:avLst/>
            </a:prstGeom>
            <a:noFill/>
            <a:ln/>
          </p:spPr>
          <p:txBody>
            <a:bodyPr vert="horz" wrap="square" lIns="66008" tIns="33052" rIns="66008" bIns="33052" rtlCol="0" anchor="ctr" anchorCtr="1">
              <a:no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sz="18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2024-04-23</a:t>
              </a:r>
              <a:endParaRPr lang="en-US" sz="11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995756" y="2097216"/>
            <a:ext cx="4200487" cy="110857"/>
            <a:chOff x="3995756" y="2097216"/>
            <a:chExt cx="4200487" cy="110857"/>
          </a:xfrm>
        </p:grpSpPr>
        <p:cxnSp>
          <p:nvCxnSpPr>
            <p:cNvPr id="8" name="Connector 8"/>
            <p:cNvCxnSpPr/>
            <p:nvPr/>
          </p:nvCxnSpPr>
          <p:spPr>
            <a:xfrm>
              <a:off x="7154192" y="2163891"/>
              <a:ext cx="1042051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AutoShape 9"/>
            <p:cNvSpPr/>
            <p:nvPr/>
          </p:nvSpPr>
          <p:spPr>
            <a:xfrm>
              <a:off x="7154192" y="2097216"/>
              <a:ext cx="110857" cy="11085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cxnSp>
          <p:nvCxnSpPr>
            <p:cNvPr id="10" name="Connector 10"/>
            <p:cNvCxnSpPr/>
            <p:nvPr/>
          </p:nvCxnSpPr>
          <p:spPr>
            <a:xfrm>
              <a:off x="3995756" y="2163891"/>
              <a:ext cx="1042051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AutoShape 11"/>
            <p:cNvSpPr/>
            <p:nvPr/>
          </p:nvSpPr>
          <p:spPr>
            <a:xfrm>
              <a:off x="5037808" y="2097216"/>
              <a:ext cx="110857" cy="11085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</p:grpSp>
      <p:sp>
        <p:nvSpPr>
          <p:cNvPr id="12" name="AutoShape 12"/>
          <p:cNvSpPr/>
          <p:nvPr/>
        </p:nvSpPr>
        <p:spPr>
          <a:xfrm>
            <a:off x="473638" y="302919"/>
            <a:ext cx="482143" cy="482143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585431" y="395662"/>
            <a:ext cx="258557" cy="25855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zh-CN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工业化生产得利弊</a:t>
            </a:r>
          </a:p>
          <a:p>
            <a:pPr>
              <a:lnSpc>
                <a:spcPct val="120000"/>
              </a:lnSpc>
              <a:spcBef>
                <a:spcPts val="375"/>
              </a:spcBef>
            </a:pP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2330" y="1000762"/>
            <a:ext cx="6734175" cy="80528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zh-CN" sz="2400" b="1" kern="100" dirty="0">
                <a:solidFill>
                  <a:srgbClr val="4C678E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endParaRPr lang="en-US" sz="2800" b="1" dirty="0">
              <a:solidFill>
                <a:srgbClr val="4C678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0728" y="1666548"/>
            <a:ext cx="6181976" cy="227863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反应体系中，将催化剂直接分散在液相丙烯中进行丙烯液相本体聚合反应。聚合物从液相丙烯中不断析出，以细颗粒状悬浮在液相丙烯中。随着反应时间的增长，聚合物颗粒在液相丙烯中的浓度增高。当丙烯转化率达到一定程度时，经闪蒸回收未聚合的丙烯单体，即得到粉料聚丙烯产品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8343" y="4103779"/>
            <a:ext cx="6524625" cy="80528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zh-CN" sz="2400" b="1" kern="100" dirty="0">
                <a:solidFill>
                  <a:srgbClr val="4C678E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sz="2800" b="1" dirty="0">
              <a:solidFill>
                <a:srgbClr val="4C678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7225" y="4757749"/>
            <a:ext cx="4952617" cy="103361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聚合反应热难以控制，容易产生局部过热，导致产品质量不稳定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48493" y="6284364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795581" y="6284364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478333" y="6284364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9" name="Connector 9"/>
          <p:cNvCxnSpPr/>
          <p:nvPr/>
        </p:nvCxnSpPr>
        <p:spPr>
          <a:xfrm>
            <a:off x="1549961" y="6358594"/>
            <a:ext cx="6181975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AutoShape 11"/>
          <p:cNvSpPr/>
          <p:nvPr/>
        </p:nvSpPr>
        <p:spPr>
          <a:xfrm>
            <a:off x="799994" y="4169509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747082" y="4169509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>
            <a:off x="1429834" y="4169509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14" name="Connector 14"/>
          <p:cNvCxnSpPr/>
          <p:nvPr/>
        </p:nvCxnSpPr>
        <p:spPr>
          <a:xfrm>
            <a:off x="1501462" y="4243739"/>
            <a:ext cx="6181975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 15"/>
          <p:cNvGrpSpPr/>
          <p:nvPr/>
        </p:nvGrpSpPr>
        <p:grpSpPr>
          <a:xfrm>
            <a:off x="454963" y="331168"/>
            <a:ext cx="10439280" cy="618026"/>
            <a:chOff x="454963" y="331168"/>
            <a:chExt cx="10439280" cy="618026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TextBox 36"/>
            <p:cNvSpPr txBox="1"/>
            <p:nvPr/>
          </p:nvSpPr>
          <p:spPr>
            <a:xfrm>
              <a:off x="892993" y="506380"/>
              <a:ext cx="10001250" cy="442814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indent="228600" algn="just">
                <a:lnSpc>
                  <a:spcPct val="25000"/>
                </a:lnSpc>
              </a:pPr>
              <a:r>
                <a:rPr lang="zh-CN" altLang="zh-CN" sz="32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连续流</a:t>
              </a:r>
              <a:r>
                <a:rPr lang="zh-CN" altLang="zh-CN" sz="32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丙烯酸甲酯还原法</a:t>
              </a:r>
              <a:endParaRPr lang="zh-CN" altLang="zh-CN" sz="32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id="{827EB882-D0A8-1131-808B-A14ECF57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16667" b="16667"/>
          <a:stretch>
            <a:fillRect/>
          </a:stretch>
        </p:blipFill>
        <p:spPr>
          <a:xfrm>
            <a:off x="7755065" y="1808559"/>
            <a:ext cx="4125219" cy="4343564"/>
          </a:xfrm>
          <a:prstGeom prst="round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6575" y="1250443"/>
            <a:ext cx="10458850" cy="243840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353068" y="2255448"/>
            <a:ext cx="9582906" cy="112069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使用高沸点直链烃作溶剂，在高于聚丙烯熔点的温度下操作，所得聚合物全部溶解在溶剂中呈均相分布。</a:t>
            </a:r>
            <a:endParaRPr lang="zh-CN" altLang="zh-C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0074" y="1380567"/>
            <a:ext cx="9417017" cy="73879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866575" y="3952506"/>
            <a:ext cx="10458850" cy="2438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1287882" y="4870218"/>
            <a:ext cx="9582150" cy="11190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温气提方法蒸发脱除溶剂得熔融聚丙烯，再挤出造粒得粒料产品，生产过程中需要使用大量的溶剂，对环境造成一定的污染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7882" y="4099383"/>
            <a:ext cx="9677400" cy="73879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sz="2800" b="1" dirty="0">
              <a:solidFill>
                <a:srgbClr val="4C678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cxnSp>
        <p:nvCxnSpPr>
          <p:cNvPr id="8" name="Connector 8"/>
          <p:cNvCxnSpPr/>
          <p:nvPr/>
        </p:nvCxnSpPr>
        <p:spPr>
          <a:xfrm>
            <a:off x="1473659" y="4829453"/>
            <a:ext cx="9220298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or 9"/>
          <p:cNvCxnSpPr/>
          <p:nvPr/>
        </p:nvCxnSpPr>
        <p:spPr>
          <a:xfrm>
            <a:off x="1481378" y="2175786"/>
            <a:ext cx="9220298" cy="0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10"/>
          <p:cNvGrpSpPr/>
          <p:nvPr/>
        </p:nvGrpSpPr>
        <p:grpSpPr>
          <a:xfrm>
            <a:off x="454963" y="93878"/>
            <a:ext cx="10641129" cy="1515736"/>
            <a:chOff x="454963" y="93878"/>
            <a:chExt cx="10641129" cy="1515736"/>
          </a:xfrm>
        </p:grpSpPr>
        <p:sp>
          <p:nvSpPr>
            <p:cNvPr id="11" name="AutoShape 1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TextBox 31"/>
            <p:cNvSpPr txBox="1"/>
            <p:nvPr/>
          </p:nvSpPr>
          <p:spPr>
            <a:xfrm>
              <a:off x="1094842" y="93878"/>
              <a:ext cx="10001250" cy="1515736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zh-CN" sz="30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溶液聚合法</a:t>
              </a:r>
            </a:p>
            <a:p>
              <a:pPr>
                <a:lnSpc>
                  <a:spcPct val="140000"/>
                </a:lnSpc>
              </a:pPr>
              <a:endParaRPr lang="en-US" sz="3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indent="304800" algn="just"/>
            <a:r>
              <a:rPr lang="zh-CN" altLang="zh-CN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聚丙烯得未来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1">
            <a:extLst>
              <a:ext uri="{FF2B5EF4-FFF2-40B4-BE49-F238E27FC236}">
                <a16:creationId xmlns:a16="http://schemas.microsoft.com/office/drawing/2014/main" id="{E8584868-4679-7237-F584-9EBD356B220D}"/>
              </a:ext>
            </a:extLst>
          </p:cNvPr>
          <p:cNvGrpSpPr/>
          <p:nvPr/>
        </p:nvGrpSpPr>
        <p:grpSpPr>
          <a:xfrm>
            <a:off x="454963" y="202035"/>
            <a:ext cx="10460131" cy="742511"/>
            <a:chOff x="454963" y="202035"/>
            <a:chExt cx="10460131" cy="742511"/>
          </a:xfrm>
        </p:grpSpPr>
        <p:sp>
          <p:nvSpPr>
            <p:cNvPr id="44" name="AutoShape 12">
              <a:extLst>
                <a:ext uri="{FF2B5EF4-FFF2-40B4-BE49-F238E27FC236}">
                  <a16:creationId xmlns:a16="http://schemas.microsoft.com/office/drawing/2014/main" id="{E2D04014-706B-B6B9-D0E6-3E06AFECCCE7}"/>
                </a:ext>
              </a:extLst>
            </p:cNvPr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13">
              <a:extLst>
                <a:ext uri="{FF2B5EF4-FFF2-40B4-BE49-F238E27FC236}">
                  <a16:creationId xmlns:a16="http://schemas.microsoft.com/office/drawing/2014/main" id="{A5E1AD5E-AC56-1462-3FA7-34EC95D624EA}"/>
                </a:ext>
              </a:extLst>
            </p:cNvPr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14">
              <a:extLst>
                <a:ext uri="{FF2B5EF4-FFF2-40B4-BE49-F238E27FC236}">
                  <a16:creationId xmlns:a16="http://schemas.microsoft.com/office/drawing/2014/main" id="{1E5A2A60-9BD3-E279-2F86-E64A431AEF74}"/>
                </a:ext>
              </a:extLst>
            </p:cNvPr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15">
              <a:extLst>
                <a:ext uri="{FF2B5EF4-FFF2-40B4-BE49-F238E27FC236}">
                  <a16:creationId xmlns:a16="http://schemas.microsoft.com/office/drawing/2014/main" id="{8D86326D-00FB-4004-D7F6-D07A5D7A69C5}"/>
                </a:ext>
              </a:extLst>
            </p:cNvPr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16">
              <a:extLst>
                <a:ext uri="{FF2B5EF4-FFF2-40B4-BE49-F238E27FC236}">
                  <a16:creationId xmlns:a16="http://schemas.microsoft.com/office/drawing/2014/main" id="{B5C5B94C-8DFC-ECE6-985F-472AF132DC8B}"/>
                </a:ext>
              </a:extLst>
            </p:cNvPr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AutoShape 17">
              <a:extLst>
                <a:ext uri="{FF2B5EF4-FFF2-40B4-BE49-F238E27FC236}">
                  <a16:creationId xmlns:a16="http://schemas.microsoft.com/office/drawing/2014/main" id="{C15B0F18-40B4-73AA-1C30-9B805818E8F3}"/>
                </a:ext>
              </a:extLst>
            </p:cNvPr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0" name="AutoShape 18">
              <a:extLst>
                <a:ext uri="{FF2B5EF4-FFF2-40B4-BE49-F238E27FC236}">
                  <a16:creationId xmlns:a16="http://schemas.microsoft.com/office/drawing/2014/main" id="{F48943A5-CE7A-4679-201D-3B43633A82D1}"/>
                </a:ext>
              </a:extLst>
            </p:cNvPr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1" name="AutoShape 19">
              <a:extLst>
                <a:ext uri="{FF2B5EF4-FFF2-40B4-BE49-F238E27FC236}">
                  <a16:creationId xmlns:a16="http://schemas.microsoft.com/office/drawing/2014/main" id="{32DB8076-6719-61A0-D6C7-4174AEC74D33}"/>
                </a:ext>
              </a:extLst>
            </p:cNvPr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2" name="AutoShape 20">
              <a:extLst>
                <a:ext uri="{FF2B5EF4-FFF2-40B4-BE49-F238E27FC236}">
                  <a16:creationId xmlns:a16="http://schemas.microsoft.com/office/drawing/2014/main" id="{CB6EDC65-5DBF-893B-5C45-F7255F69D816}"/>
                </a:ext>
              </a:extLst>
            </p:cNvPr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3" name="AutoShape 21">
              <a:extLst>
                <a:ext uri="{FF2B5EF4-FFF2-40B4-BE49-F238E27FC236}">
                  <a16:creationId xmlns:a16="http://schemas.microsoft.com/office/drawing/2014/main" id="{674BDC54-CFC3-752C-35C9-D4EAE1F8F6D0}"/>
                </a:ext>
              </a:extLst>
            </p:cNvPr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4" name="AutoShape 22">
              <a:extLst>
                <a:ext uri="{FF2B5EF4-FFF2-40B4-BE49-F238E27FC236}">
                  <a16:creationId xmlns:a16="http://schemas.microsoft.com/office/drawing/2014/main" id="{0DF16D50-7F52-1E4A-4505-CA4FA688AA82}"/>
                </a:ext>
              </a:extLst>
            </p:cNvPr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5" name="AutoShape 23">
              <a:extLst>
                <a:ext uri="{FF2B5EF4-FFF2-40B4-BE49-F238E27FC236}">
                  <a16:creationId xmlns:a16="http://schemas.microsoft.com/office/drawing/2014/main" id="{1513898F-02FE-B4D2-DDE6-12F19203C5E1}"/>
                </a:ext>
              </a:extLst>
            </p:cNvPr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6" name="AutoShape 24">
              <a:extLst>
                <a:ext uri="{FF2B5EF4-FFF2-40B4-BE49-F238E27FC236}">
                  <a16:creationId xmlns:a16="http://schemas.microsoft.com/office/drawing/2014/main" id="{38465823-60AC-36C6-77EC-006709F11471}"/>
                </a:ext>
              </a:extLst>
            </p:cNvPr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7" name="AutoShape 25">
              <a:extLst>
                <a:ext uri="{FF2B5EF4-FFF2-40B4-BE49-F238E27FC236}">
                  <a16:creationId xmlns:a16="http://schemas.microsoft.com/office/drawing/2014/main" id="{F09C15A0-D846-0EAD-A8C7-43096A5935F7}"/>
                </a:ext>
              </a:extLst>
            </p:cNvPr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8" name="AutoShape 26">
              <a:extLst>
                <a:ext uri="{FF2B5EF4-FFF2-40B4-BE49-F238E27FC236}">
                  <a16:creationId xmlns:a16="http://schemas.microsoft.com/office/drawing/2014/main" id="{7FCC13D6-D564-F55A-8ADA-4A7B996ED9D3}"/>
                </a:ext>
              </a:extLst>
            </p:cNvPr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9" name="AutoShape 27">
              <a:extLst>
                <a:ext uri="{FF2B5EF4-FFF2-40B4-BE49-F238E27FC236}">
                  <a16:creationId xmlns:a16="http://schemas.microsoft.com/office/drawing/2014/main" id="{6C32A08B-B255-D08A-A320-DA09BC335C0A}"/>
                </a:ext>
              </a:extLst>
            </p:cNvPr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0" name="AutoShape 28">
              <a:extLst>
                <a:ext uri="{FF2B5EF4-FFF2-40B4-BE49-F238E27FC236}">
                  <a16:creationId xmlns:a16="http://schemas.microsoft.com/office/drawing/2014/main" id="{053825E6-9E55-23A3-8638-3521A53E5869}"/>
                </a:ext>
              </a:extLst>
            </p:cNvPr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61" name="AutoShape 29">
              <a:extLst>
                <a:ext uri="{FF2B5EF4-FFF2-40B4-BE49-F238E27FC236}">
                  <a16:creationId xmlns:a16="http://schemas.microsoft.com/office/drawing/2014/main" id="{0500AFA0-BE0D-6BDD-8C3B-10F7A9770A17}"/>
                </a:ext>
              </a:extLst>
            </p:cNvPr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62" name="AutoShape 30">
              <a:extLst>
                <a:ext uri="{FF2B5EF4-FFF2-40B4-BE49-F238E27FC236}">
                  <a16:creationId xmlns:a16="http://schemas.microsoft.com/office/drawing/2014/main" id="{E2D00F64-0859-8F12-1651-5585BE549672}"/>
                </a:ext>
              </a:extLst>
            </p:cNvPr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63" name="AutoShape 31">
              <a:extLst>
                <a:ext uri="{FF2B5EF4-FFF2-40B4-BE49-F238E27FC236}">
                  <a16:creationId xmlns:a16="http://schemas.microsoft.com/office/drawing/2014/main" id="{BC6A087B-EE64-1B1E-7393-9F14D1847C50}"/>
                </a:ext>
              </a:extLst>
            </p:cNvPr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FE7B94B2-91C1-63CF-3E38-8475B80945FB}"/>
                </a:ext>
              </a:extLst>
            </p:cNvPr>
            <p:cNvSpPr txBox="1"/>
            <p:nvPr/>
          </p:nvSpPr>
          <p:spPr>
            <a:xfrm>
              <a:off x="913844" y="202035"/>
              <a:ext cx="10001250" cy="742511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indent="304800" algn="just"/>
              <a:r>
                <a:rPr lang="zh-CN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聚丙烯得未来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2A0CA365-650F-7AF1-50E3-8362CD673E67}"/>
              </a:ext>
            </a:extLst>
          </p:cNvPr>
          <p:cNvSpPr txBox="1"/>
          <p:nvPr/>
        </p:nvSpPr>
        <p:spPr>
          <a:xfrm>
            <a:off x="970539" y="984637"/>
            <a:ext cx="10436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根据中国报告大厅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2024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日的信息，未来聚丙烯市场的发展趋势如下：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8">
            <a:extLst>
              <a:ext uri="{FF2B5EF4-FFF2-40B4-BE49-F238E27FC236}">
                <a16:creationId xmlns:a16="http://schemas.microsoft.com/office/drawing/2014/main" id="{E7B6796A-B5E0-F3B8-4D90-0B816575B4E8}"/>
              </a:ext>
            </a:extLst>
          </p:cNvPr>
          <p:cNvSpPr/>
          <p:nvPr/>
        </p:nvSpPr>
        <p:spPr>
          <a:xfrm>
            <a:off x="7141821" y="2059167"/>
            <a:ext cx="1540002" cy="157396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AutoShape 9">
            <a:extLst>
              <a:ext uri="{FF2B5EF4-FFF2-40B4-BE49-F238E27FC236}">
                <a16:creationId xmlns:a16="http://schemas.microsoft.com/office/drawing/2014/main" id="{DBD08039-22D5-DAD9-3C12-E5BF9C6A09B8}"/>
              </a:ext>
            </a:extLst>
          </p:cNvPr>
          <p:cNvSpPr/>
          <p:nvPr/>
        </p:nvSpPr>
        <p:spPr>
          <a:xfrm>
            <a:off x="7315385" y="2236558"/>
            <a:ext cx="1192874" cy="1219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AutoShape 10">
            <a:extLst>
              <a:ext uri="{FF2B5EF4-FFF2-40B4-BE49-F238E27FC236}">
                <a16:creationId xmlns:a16="http://schemas.microsoft.com/office/drawing/2014/main" id="{CAB441EF-2C1C-2D66-E145-6BD6C39987A5}"/>
              </a:ext>
            </a:extLst>
          </p:cNvPr>
          <p:cNvSpPr/>
          <p:nvPr/>
        </p:nvSpPr>
        <p:spPr>
          <a:xfrm>
            <a:off x="0" y="3488046"/>
            <a:ext cx="7893795" cy="145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AutoShape 11">
            <a:extLst>
              <a:ext uri="{FF2B5EF4-FFF2-40B4-BE49-F238E27FC236}">
                <a16:creationId xmlns:a16="http://schemas.microsoft.com/office/drawing/2014/main" id="{E6769531-325B-A627-BFAA-E006C043827E}"/>
              </a:ext>
            </a:extLst>
          </p:cNvPr>
          <p:cNvSpPr/>
          <p:nvPr/>
        </p:nvSpPr>
        <p:spPr>
          <a:xfrm>
            <a:off x="4333930" y="4074883"/>
            <a:ext cx="1540002" cy="1573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83" name="AutoShape 12">
            <a:extLst>
              <a:ext uri="{FF2B5EF4-FFF2-40B4-BE49-F238E27FC236}">
                <a16:creationId xmlns:a16="http://schemas.microsoft.com/office/drawing/2014/main" id="{226154AA-EF3A-D265-FFB0-A816601F56F3}"/>
              </a:ext>
            </a:extLst>
          </p:cNvPr>
          <p:cNvSpPr/>
          <p:nvPr/>
        </p:nvSpPr>
        <p:spPr>
          <a:xfrm>
            <a:off x="4507493" y="4252275"/>
            <a:ext cx="1192874" cy="12191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AutoShape 13">
            <a:extLst>
              <a:ext uri="{FF2B5EF4-FFF2-40B4-BE49-F238E27FC236}">
                <a16:creationId xmlns:a16="http://schemas.microsoft.com/office/drawing/2014/main" id="{D6CD7B2A-5AAE-AC0D-1A7E-C419EA3F20C1}"/>
              </a:ext>
            </a:extLst>
          </p:cNvPr>
          <p:cNvSpPr/>
          <p:nvPr/>
        </p:nvSpPr>
        <p:spPr>
          <a:xfrm>
            <a:off x="0" y="4074883"/>
            <a:ext cx="5123802" cy="145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85" name="AutoShape 14">
            <a:extLst>
              <a:ext uri="{FF2B5EF4-FFF2-40B4-BE49-F238E27FC236}">
                <a16:creationId xmlns:a16="http://schemas.microsoft.com/office/drawing/2014/main" id="{6FD9F442-5317-4674-0346-2030FD20C3D1}"/>
              </a:ext>
            </a:extLst>
          </p:cNvPr>
          <p:cNvSpPr/>
          <p:nvPr/>
        </p:nvSpPr>
        <p:spPr>
          <a:xfrm>
            <a:off x="6298196" y="4074883"/>
            <a:ext cx="1540002" cy="157396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AutoShape 15">
            <a:extLst>
              <a:ext uri="{FF2B5EF4-FFF2-40B4-BE49-F238E27FC236}">
                <a16:creationId xmlns:a16="http://schemas.microsoft.com/office/drawing/2014/main" id="{CDB75573-6CAB-9F8A-C981-2D0635A0D914}"/>
              </a:ext>
            </a:extLst>
          </p:cNvPr>
          <p:cNvSpPr/>
          <p:nvPr/>
        </p:nvSpPr>
        <p:spPr>
          <a:xfrm>
            <a:off x="6471760" y="4252275"/>
            <a:ext cx="1192874" cy="1219182"/>
          </a:xfrm>
          <a:prstGeom prst="ellipse">
            <a:avLst/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AutoShape 16">
            <a:extLst>
              <a:ext uri="{FF2B5EF4-FFF2-40B4-BE49-F238E27FC236}">
                <a16:creationId xmlns:a16="http://schemas.microsoft.com/office/drawing/2014/main" id="{8E0E7F3A-E446-BD9C-A235-C9397A4E7060}"/>
              </a:ext>
            </a:extLst>
          </p:cNvPr>
          <p:cNvSpPr/>
          <p:nvPr/>
        </p:nvSpPr>
        <p:spPr>
          <a:xfrm>
            <a:off x="7068198" y="4074883"/>
            <a:ext cx="5123802" cy="145085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D53E8AAC-AC0E-A768-5D36-059FF6AA1D1B}"/>
              </a:ext>
            </a:extLst>
          </p:cNvPr>
          <p:cNvSpPr txBox="1"/>
          <p:nvPr/>
        </p:nvSpPr>
        <p:spPr>
          <a:xfrm>
            <a:off x="7415174" y="2281254"/>
            <a:ext cx="1141839" cy="110451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B4845349-BD10-02EA-7094-8DC4F6AF654A}"/>
              </a:ext>
            </a:extLst>
          </p:cNvPr>
          <p:cNvSpPr txBox="1"/>
          <p:nvPr/>
        </p:nvSpPr>
        <p:spPr>
          <a:xfrm>
            <a:off x="4579791" y="4315729"/>
            <a:ext cx="1232768" cy="110451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90" name="TextBox 19">
            <a:extLst>
              <a:ext uri="{FF2B5EF4-FFF2-40B4-BE49-F238E27FC236}">
                <a16:creationId xmlns:a16="http://schemas.microsoft.com/office/drawing/2014/main" id="{B7C478F3-48B3-1B50-F0FA-530EB2C5EFE6}"/>
              </a:ext>
            </a:extLst>
          </p:cNvPr>
          <p:cNvSpPr txBox="1"/>
          <p:nvPr/>
        </p:nvSpPr>
        <p:spPr>
          <a:xfrm>
            <a:off x="6561734" y="4319757"/>
            <a:ext cx="1232768" cy="110451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DCED257-77BC-F695-2B64-0C8C8BC91CCD}"/>
              </a:ext>
            </a:extLst>
          </p:cNvPr>
          <p:cNvSpPr txBox="1"/>
          <p:nvPr/>
        </p:nvSpPr>
        <p:spPr>
          <a:xfrm>
            <a:off x="-15073" y="1446302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新型应用领域增长：</a:t>
            </a:r>
            <a:endParaRPr lang="zh-CN" altLang="en-US" sz="28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A3164D3-1534-6B0F-324C-BE3CF817676F}"/>
              </a:ext>
            </a:extLst>
          </p:cNvPr>
          <p:cNvSpPr txBox="1"/>
          <p:nvPr/>
        </p:nvSpPr>
        <p:spPr>
          <a:xfrm>
            <a:off x="-78600" y="4397360"/>
            <a:ext cx="6164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可持续发展需求：</a:t>
            </a:r>
            <a:endParaRPr lang="zh-CN" altLang="en-US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FD382C1-F908-FE62-51C3-58802B2D8852}"/>
              </a:ext>
            </a:extLst>
          </p:cNvPr>
          <p:cNvSpPr txBox="1"/>
          <p:nvPr/>
        </p:nvSpPr>
        <p:spPr>
          <a:xfrm>
            <a:off x="8153400" y="4397360"/>
            <a:ext cx="6169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技术创新推动：</a:t>
            </a:r>
            <a:endParaRPr lang="zh-CN" altLang="en-US" sz="28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AFA4F22-6EF2-4572-7991-695D90D53A75}"/>
              </a:ext>
            </a:extLst>
          </p:cNvPr>
          <p:cNvSpPr txBox="1"/>
          <p:nvPr/>
        </p:nvSpPr>
        <p:spPr>
          <a:xfrm>
            <a:off x="7838198" y="5097972"/>
            <a:ext cx="416191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2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在聚丙烯生产工艺、产品性能改进等方面的持续技术创新将提升行业竞争力，满足不断变化的市场需求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en-US" altLang="zh-CN" sz="2200" kern="100" dirty="0">
                <a:effectLst/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73B791E-E8B7-1E46-C7B0-B0A4850FD6BA}"/>
              </a:ext>
            </a:extLst>
          </p:cNvPr>
          <p:cNvSpPr txBox="1"/>
          <p:nvPr/>
        </p:nvSpPr>
        <p:spPr>
          <a:xfrm>
            <a:off x="131866" y="4933688"/>
            <a:ext cx="413272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2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环保意识的提升促使聚丙烯行业向可持续发展方向转型。可降解聚丙烯等环保产品的需求增加，推动行业朝着更环保、循环经济的方向发展。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09F51D7-763D-8E5F-B539-0D84D38290BC}"/>
              </a:ext>
            </a:extLst>
          </p:cNvPr>
          <p:cNvSpPr txBox="1"/>
          <p:nvPr/>
        </p:nvSpPr>
        <p:spPr>
          <a:xfrm>
            <a:off x="102640" y="2059833"/>
            <a:ext cx="69143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2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随着科技进步和消费需求变化，新型应用领域的开拓将为聚丙烯市场带来增长动力。例如，在包装、医疗器械、汽车零部件、建筑材料等领域的应用将不断扩大。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789747" y="1388509"/>
            <a:ext cx="8008040" cy="126796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3048000" y="1433065"/>
            <a:ext cx="7220692" cy="122341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indent="17145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(1) Eagan, J. M.; Xu, J.; Di Girolamo, R.; Thurber, C. M.;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Macosko,C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. W.; LaPointe, A. M.; Bates, F. S.; Coates, G. W.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Combiningpolyethylene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 and polypropylene: enhanced performance with PE/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iPPmultiblock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 polymers. Science 2017, 355, 814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MS Mincho" panose="02020609040205080304" pitchFamily="49" charset="-128"/>
                <a:cs typeface="MS Mincho" panose="02020609040205080304" pitchFamily="49" charset="-128"/>
              </a:rPr>
              <a:t>−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仿宋" panose="02010609060101010101" pitchFamily="49" charset="-122"/>
              </a:rPr>
              <a:t>816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491031" y="3030193"/>
            <a:ext cx="8008040" cy="1267968"/>
          </a:xfrm>
          <a:prstGeom prst="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5" name="TextBox 5"/>
          <p:cNvSpPr txBox="1"/>
          <p:nvPr/>
        </p:nvSpPr>
        <p:spPr>
          <a:xfrm>
            <a:off x="1667138" y="3229767"/>
            <a:ext cx="7220692" cy="94641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indent="17145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(2) Adduci, A. L.; McLaughlin, M. P.; Bender, T. A.; Becker, J.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J.;Gagne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M. R. Metal-free deoxygenation of carbohydrates. ́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Angew.Chem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. 2014, 126, 1672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MS Mincho" panose="02020609040205080304" pitchFamily="49" charset="-128"/>
                <a:cs typeface="MS Mincho" panose="02020609040205080304" pitchFamily="49" charset="-128"/>
              </a:rPr>
              <a:t>−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仿宋" panose="02010609060101010101" pitchFamily="49" charset="-122"/>
              </a:rPr>
              <a:t>1675.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t="7838" b="7838"/>
          <a:stretch>
            <a:fillRect/>
          </a:stretch>
        </p:blipFill>
        <p:spPr>
          <a:xfrm>
            <a:off x="539110" y="1388509"/>
            <a:ext cx="2256056" cy="126796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 t="28718" b="28718"/>
          <a:stretch>
            <a:fillRect/>
          </a:stretch>
        </p:blipFill>
        <p:spPr>
          <a:xfrm>
            <a:off x="9486879" y="3030193"/>
            <a:ext cx="2256056" cy="1267968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2795409" y="4664094"/>
            <a:ext cx="8008040" cy="126796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9" name="TextBox 9"/>
          <p:cNvSpPr txBox="1"/>
          <p:nvPr/>
        </p:nvSpPr>
        <p:spPr>
          <a:xfrm>
            <a:off x="3115406" y="4824871"/>
            <a:ext cx="7417006" cy="94641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indent="17145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(3)Zhang XX, Tang F,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Lv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 W, Wu H, He XL, Zhao SC. Effect of an active β-nucleating agent on the crystallization behavior of polypropylene random copolymer. J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Polym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 Res. 2022;29:4–16.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 t="6134" b="6134"/>
          <a:stretch>
            <a:fillRect/>
          </a:stretch>
        </p:blipFill>
        <p:spPr>
          <a:xfrm>
            <a:off x="544772" y="4664094"/>
            <a:ext cx="2256056" cy="1267968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454963" y="93878"/>
            <a:ext cx="10641129" cy="864789"/>
            <a:chOff x="454963" y="93878"/>
            <a:chExt cx="10641129" cy="864789"/>
          </a:xfrm>
        </p:grpSpPr>
        <p:sp>
          <p:nvSpPr>
            <p:cNvPr id="12" name="AutoShape 1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TextBox 32"/>
            <p:cNvSpPr txBox="1"/>
            <p:nvPr/>
          </p:nvSpPr>
          <p:spPr>
            <a:xfrm>
              <a:off x="1094842" y="93878"/>
              <a:ext cx="10001250" cy="864789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References（1）</a:t>
              </a:r>
              <a:endParaRPr lang="en-US" sz="4400" b="1" dirty="0">
                <a:solidFill>
                  <a:srgbClr val="4C67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3227" y="1168478"/>
            <a:ext cx="455409" cy="20692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428750" y="0"/>
                </a:lnTo>
                <a:lnTo>
                  <a:pt x="1905000" y="1905000"/>
                </a:lnTo>
                <a:lnTo>
                  <a:pt x="476250" y="1905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/>
        </p:spPr>
      </p:sp>
      <p:sp>
        <p:nvSpPr>
          <p:cNvPr id="3" name="AutoShape 3"/>
          <p:cNvSpPr/>
          <p:nvPr/>
        </p:nvSpPr>
        <p:spPr>
          <a:xfrm>
            <a:off x="472404" y="1375400"/>
            <a:ext cx="11247191" cy="4699510"/>
          </a:xfrm>
          <a:prstGeom prst="rect">
            <a:avLst/>
          </a:prstGeom>
          <a:solidFill>
            <a:schemeClr val="accent2">
              <a:alpha val="80000"/>
            </a:schemeClr>
          </a:solidFill>
          <a:ln/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/>
          </a:blip>
          <a:srcRect l="12793" r="12793"/>
          <a:stretch>
            <a:fillRect/>
          </a:stretch>
        </p:blipFill>
        <p:spPr>
          <a:xfrm>
            <a:off x="740688" y="1168478"/>
            <a:ext cx="3679824" cy="4906431"/>
          </a:xfrm>
          <a:prstGeom prst="parallelogram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2499430" y="6236295"/>
            <a:ext cx="9220165" cy="673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483810" y="6236295"/>
            <a:ext cx="740059" cy="673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1375876" y="6200641"/>
            <a:ext cx="158719" cy="158719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607200" y="6207253"/>
            <a:ext cx="147382" cy="147382"/>
          </a:xfrm>
          <a:prstGeom prst="ellipse">
            <a:avLst/>
          </a:prstGeom>
          <a:solidFill>
            <a:schemeClr val="accent1">
              <a:alpha val="8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1827186" y="6213864"/>
            <a:ext cx="136045" cy="136045"/>
          </a:xfrm>
          <a:prstGeom prst="ellipse">
            <a:avLst/>
          </a:prstGeom>
          <a:solidFill>
            <a:schemeClr val="accent1">
              <a:alpha val="6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2027323" y="6220476"/>
            <a:ext cx="124708" cy="124708"/>
          </a:xfrm>
          <a:prstGeom prst="ellipse">
            <a:avLst/>
          </a:prstGeom>
          <a:solidFill>
            <a:schemeClr val="accent1">
              <a:alpha val="4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2224635" y="6214895"/>
            <a:ext cx="113371" cy="11337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AC9ED6B7-6B81-2DDF-0ECA-BD108A46413C}"/>
              </a:ext>
            </a:extLst>
          </p:cNvPr>
          <p:cNvGrpSpPr/>
          <p:nvPr/>
        </p:nvGrpSpPr>
        <p:grpSpPr>
          <a:xfrm>
            <a:off x="454963" y="93878"/>
            <a:ext cx="10641129" cy="864789"/>
            <a:chOff x="454963" y="93878"/>
            <a:chExt cx="10641129" cy="864789"/>
          </a:xfrm>
        </p:grpSpPr>
        <p:sp>
          <p:nvSpPr>
            <p:cNvPr id="39" name="AutoShape 12">
              <a:extLst>
                <a:ext uri="{FF2B5EF4-FFF2-40B4-BE49-F238E27FC236}">
                  <a16:creationId xmlns:a16="http://schemas.microsoft.com/office/drawing/2014/main" id="{73DECB16-49CB-50A3-3D1B-9C909AAC7AC0}"/>
                </a:ext>
              </a:extLst>
            </p:cNvPr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0" name="AutoShape 13">
              <a:extLst>
                <a:ext uri="{FF2B5EF4-FFF2-40B4-BE49-F238E27FC236}">
                  <a16:creationId xmlns:a16="http://schemas.microsoft.com/office/drawing/2014/main" id="{0696F9AB-08B9-112A-8D91-2F9E4EEB26AD}"/>
                </a:ext>
              </a:extLst>
            </p:cNvPr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1" name="AutoShape 14">
              <a:extLst>
                <a:ext uri="{FF2B5EF4-FFF2-40B4-BE49-F238E27FC236}">
                  <a16:creationId xmlns:a16="http://schemas.microsoft.com/office/drawing/2014/main" id="{2586FFCA-5D0B-27CB-1B4E-042C009FEF48}"/>
                </a:ext>
              </a:extLst>
            </p:cNvPr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2" name="AutoShape 15">
              <a:extLst>
                <a:ext uri="{FF2B5EF4-FFF2-40B4-BE49-F238E27FC236}">
                  <a16:creationId xmlns:a16="http://schemas.microsoft.com/office/drawing/2014/main" id="{5D0B474A-1676-6FF8-3442-AFF9AD3A728D}"/>
                </a:ext>
              </a:extLst>
            </p:cNvPr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3" name="AutoShape 16">
              <a:extLst>
                <a:ext uri="{FF2B5EF4-FFF2-40B4-BE49-F238E27FC236}">
                  <a16:creationId xmlns:a16="http://schemas.microsoft.com/office/drawing/2014/main" id="{6E9AC01D-441C-6E31-2B8D-C657B52644BD}"/>
                </a:ext>
              </a:extLst>
            </p:cNvPr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4" name="AutoShape 17">
              <a:extLst>
                <a:ext uri="{FF2B5EF4-FFF2-40B4-BE49-F238E27FC236}">
                  <a16:creationId xmlns:a16="http://schemas.microsoft.com/office/drawing/2014/main" id="{C4B27B62-05E5-BEE9-4BD3-71B4B0AFF91A}"/>
                </a:ext>
              </a:extLst>
            </p:cNvPr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18">
              <a:extLst>
                <a:ext uri="{FF2B5EF4-FFF2-40B4-BE49-F238E27FC236}">
                  <a16:creationId xmlns:a16="http://schemas.microsoft.com/office/drawing/2014/main" id="{38181C79-4890-1852-18B3-977F040FBE6D}"/>
                </a:ext>
              </a:extLst>
            </p:cNvPr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19">
              <a:extLst>
                <a:ext uri="{FF2B5EF4-FFF2-40B4-BE49-F238E27FC236}">
                  <a16:creationId xmlns:a16="http://schemas.microsoft.com/office/drawing/2014/main" id="{DCE976F9-9533-5774-5EA9-6B293FA13AB7}"/>
                </a:ext>
              </a:extLst>
            </p:cNvPr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20">
              <a:extLst>
                <a:ext uri="{FF2B5EF4-FFF2-40B4-BE49-F238E27FC236}">
                  <a16:creationId xmlns:a16="http://schemas.microsoft.com/office/drawing/2014/main" id="{4ACFE0F0-4075-72AB-D88C-70FD7834222D}"/>
                </a:ext>
              </a:extLst>
            </p:cNvPr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108EE9B5-F51F-BC20-6E95-AFEA3992F1F6}"/>
                </a:ext>
              </a:extLst>
            </p:cNvPr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AutoShape 22">
              <a:extLst>
                <a:ext uri="{FF2B5EF4-FFF2-40B4-BE49-F238E27FC236}">
                  <a16:creationId xmlns:a16="http://schemas.microsoft.com/office/drawing/2014/main" id="{DFD20F0B-9852-53C6-CAAA-0C62FEBD48B6}"/>
                </a:ext>
              </a:extLst>
            </p:cNvPr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0" name="AutoShape 23">
              <a:extLst>
                <a:ext uri="{FF2B5EF4-FFF2-40B4-BE49-F238E27FC236}">
                  <a16:creationId xmlns:a16="http://schemas.microsoft.com/office/drawing/2014/main" id="{74D9B67E-ADF9-4021-4640-40BC1CD16B91}"/>
                </a:ext>
              </a:extLst>
            </p:cNvPr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1" name="AutoShape 24">
              <a:extLst>
                <a:ext uri="{FF2B5EF4-FFF2-40B4-BE49-F238E27FC236}">
                  <a16:creationId xmlns:a16="http://schemas.microsoft.com/office/drawing/2014/main" id="{4B59D68D-7FA8-3CF1-1C0E-18C6E798879A}"/>
                </a:ext>
              </a:extLst>
            </p:cNvPr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2" name="AutoShape 25">
              <a:extLst>
                <a:ext uri="{FF2B5EF4-FFF2-40B4-BE49-F238E27FC236}">
                  <a16:creationId xmlns:a16="http://schemas.microsoft.com/office/drawing/2014/main" id="{12DC12B3-460C-99CB-415C-39C18B30C732}"/>
                </a:ext>
              </a:extLst>
            </p:cNvPr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3" name="AutoShape 26">
              <a:extLst>
                <a:ext uri="{FF2B5EF4-FFF2-40B4-BE49-F238E27FC236}">
                  <a16:creationId xmlns:a16="http://schemas.microsoft.com/office/drawing/2014/main" id="{9078F4D5-F2BC-99E6-FAAF-F82624806C2B}"/>
                </a:ext>
              </a:extLst>
            </p:cNvPr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4" name="AutoShape 27">
              <a:extLst>
                <a:ext uri="{FF2B5EF4-FFF2-40B4-BE49-F238E27FC236}">
                  <a16:creationId xmlns:a16="http://schemas.microsoft.com/office/drawing/2014/main" id="{CDA2A8F2-F632-E7C3-A06C-3B7E30947474}"/>
                </a:ext>
              </a:extLst>
            </p:cNvPr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5" name="AutoShape 28">
              <a:extLst>
                <a:ext uri="{FF2B5EF4-FFF2-40B4-BE49-F238E27FC236}">
                  <a16:creationId xmlns:a16="http://schemas.microsoft.com/office/drawing/2014/main" id="{B81557AC-3C07-803D-924B-8E7B9E10CDAF}"/>
                </a:ext>
              </a:extLst>
            </p:cNvPr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6" name="AutoShape 29">
              <a:extLst>
                <a:ext uri="{FF2B5EF4-FFF2-40B4-BE49-F238E27FC236}">
                  <a16:creationId xmlns:a16="http://schemas.microsoft.com/office/drawing/2014/main" id="{0CE041D1-072C-D4A1-685A-D95305071201}"/>
                </a:ext>
              </a:extLst>
            </p:cNvPr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7" name="AutoShape 30">
              <a:extLst>
                <a:ext uri="{FF2B5EF4-FFF2-40B4-BE49-F238E27FC236}">
                  <a16:creationId xmlns:a16="http://schemas.microsoft.com/office/drawing/2014/main" id="{1DF4A11F-B121-F8F2-A90D-A5C99212C917}"/>
                </a:ext>
              </a:extLst>
            </p:cNvPr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8" name="AutoShape 31">
              <a:extLst>
                <a:ext uri="{FF2B5EF4-FFF2-40B4-BE49-F238E27FC236}">
                  <a16:creationId xmlns:a16="http://schemas.microsoft.com/office/drawing/2014/main" id="{4A90F862-651C-6AE1-5BFC-EEE6A9712E05}"/>
                </a:ext>
              </a:extLst>
            </p:cNvPr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EEACD145-C979-C363-3ED8-57B142C8392D}"/>
                </a:ext>
              </a:extLst>
            </p:cNvPr>
            <p:cNvSpPr txBox="1"/>
            <p:nvPr/>
          </p:nvSpPr>
          <p:spPr>
            <a:xfrm>
              <a:off x="1094842" y="93878"/>
              <a:ext cx="10001250" cy="864789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References（2）</a:t>
              </a:r>
              <a:endParaRPr lang="en-US" sz="4400" b="1" dirty="0">
                <a:solidFill>
                  <a:srgbClr val="4C67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08197A26-36D0-33CC-D18F-0FCB3D108378}"/>
              </a:ext>
            </a:extLst>
          </p:cNvPr>
          <p:cNvSpPr txBox="1"/>
          <p:nvPr/>
        </p:nvSpPr>
        <p:spPr>
          <a:xfrm>
            <a:off x="4509377" y="1503819"/>
            <a:ext cx="6825164" cy="4461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7145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《聚丙烯合成工艺及其应用》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7145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万吨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年聚丙烯生产工艺设计》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7145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(6)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Katritzky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A. R.; Monro, A. M. J. Chem. Soc. 1958, 1263; </a:t>
            </a:r>
          </a:p>
          <a:p>
            <a:pPr indent="17145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Zacharie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B.;Moreau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N.;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Doekendorff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C. J. Org. Chem. 2001, 66, 5264.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71450"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(7)Hayashi, E.;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Iijima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C.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Yakugaku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Zasshi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 1962, 82, 1093.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1">
            <a:extLst>
              <a:ext uri="{FF2B5EF4-FFF2-40B4-BE49-F238E27FC236}">
                <a16:creationId xmlns:a16="http://schemas.microsoft.com/office/drawing/2014/main" id="{DEDB8800-78A8-6BAD-F98C-9F5A4F82D8EE}"/>
              </a:ext>
            </a:extLst>
          </p:cNvPr>
          <p:cNvGrpSpPr/>
          <p:nvPr/>
        </p:nvGrpSpPr>
        <p:grpSpPr>
          <a:xfrm>
            <a:off x="454963" y="93878"/>
            <a:ext cx="10641129" cy="864789"/>
            <a:chOff x="454963" y="93878"/>
            <a:chExt cx="10641129" cy="864789"/>
          </a:xfrm>
        </p:grpSpPr>
        <p:sp>
          <p:nvSpPr>
            <p:cNvPr id="39" name="AutoShape 12">
              <a:extLst>
                <a:ext uri="{FF2B5EF4-FFF2-40B4-BE49-F238E27FC236}">
                  <a16:creationId xmlns:a16="http://schemas.microsoft.com/office/drawing/2014/main" id="{3B5DA44A-9BAF-7B16-F172-2104EA9B7985}"/>
                </a:ext>
              </a:extLst>
            </p:cNvPr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0" name="AutoShape 13">
              <a:extLst>
                <a:ext uri="{FF2B5EF4-FFF2-40B4-BE49-F238E27FC236}">
                  <a16:creationId xmlns:a16="http://schemas.microsoft.com/office/drawing/2014/main" id="{E601D979-4345-A018-8B64-C9616BEB7A19}"/>
                </a:ext>
              </a:extLst>
            </p:cNvPr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1" name="AutoShape 14">
              <a:extLst>
                <a:ext uri="{FF2B5EF4-FFF2-40B4-BE49-F238E27FC236}">
                  <a16:creationId xmlns:a16="http://schemas.microsoft.com/office/drawing/2014/main" id="{8CE6AA23-9F4D-0C7D-E613-B4F5102F42D7}"/>
                </a:ext>
              </a:extLst>
            </p:cNvPr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2" name="AutoShape 15">
              <a:extLst>
                <a:ext uri="{FF2B5EF4-FFF2-40B4-BE49-F238E27FC236}">
                  <a16:creationId xmlns:a16="http://schemas.microsoft.com/office/drawing/2014/main" id="{0492BEFA-0CDF-A84F-A047-9B091464ADE8}"/>
                </a:ext>
              </a:extLst>
            </p:cNvPr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3" name="AutoShape 16">
              <a:extLst>
                <a:ext uri="{FF2B5EF4-FFF2-40B4-BE49-F238E27FC236}">
                  <a16:creationId xmlns:a16="http://schemas.microsoft.com/office/drawing/2014/main" id="{12457939-3DEC-39EC-13AF-46EACFB324E2}"/>
                </a:ext>
              </a:extLst>
            </p:cNvPr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4" name="AutoShape 17">
              <a:extLst>
                <a:ext uri="{FF2B5EF4-FFF2-40B4-BE49-F238E27FC236}">
                  <a16:creationId xmlns:a16="http://schemas.microsoft.com/office/drawing/2014/main" id="{C953C03A-4DDB-C8D4-0515-F4CCBCF7CEA3}"/>
                </a:ext>
              </a:extLst>
            </p:cNvPr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18">
              <a:extLst>
                <a:ext uri="{FF2B5EF4-FFF2-40B4-BE49-F238E27FC236}">
                  <a16:creationId xmlns:a16="http://schemas.microsoft.com/office/drawing/2014/main" id="{A0D6DE48-9B62-960F-AF5A-689E6D461599}"/>
                </a:ext>
              </a:extLst>
            </p:cNvPr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19">
              <a:extLst>
                <a:ext uri="{FF2B5EF4-FFF2-40B4-BE49-F238E27FC236}">
                  <a16:creationId xmlns:a16="http://schemas.microsoft.com/office/drawing/2014/main" id="{0C063CAE-337E-250C-C138-FA7A6009F611}"/>
                </a:ext>
              </a:extLst>
            </p:cNvPr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20">
              <a:extLst>
                <a:ext uri="{FF2B5EF4-FFF2-40B4-BE49-F238E27FC236}">
                  <a16:creationId xmlns:a16="http://schemas.microsoft.com/office/drawing/2014/main" id="{60331CA6-B364-233B-946E-E3AB4A8AAA90}"/>
                </a:ext>
              </a:extLst>
            </p:cNvPr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E6FBB24A-8779-D6B5-5333-15058115D623}"/>
                </a:ext>
              </a:extLst>
            </p:cNvPr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AutoShape 22">
              <a:extLst>
                <a:ext uri="{FF2B5EF4-FFF2-40B4-BE49-F238E27FC236}">
                  <a16:creationId xmlns:a16="http://schemas.microsoft.com/office/drawing/2014/main" id="{89E371D7-6266-E333-45F1-9DE581917349}"/>
                </a:ext>
              </a:extLst>
            </p:cNvPr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0" name="AutoShape 23">
              <a:extLst>
                <a:ext uri="{FF2B5EF4-FFF2-40B4-BE49-F238E27FC236}">
                  <a16:creationId xmlns:a16="http://schemas.microsoft.com/office/drawing/2014/main" id="{178CCDBC-7D7C-5B16-2708-251C4415DB19}"/>
                </a:ext>
              </a:extLst>
            </p:cNvPr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1" name="AutoShape 24">
              <a:extLst>
                <a:ext uri="{FF2B5EF4-FFF2-40B4-BE49-F238E27FC236}">
                  <a16:creationId xmlns:a16="http://schemas.microsoft.com/office/drawing/2014/main" id="{4BFFC15B-B207-EDFA-7BD5-9676D7FD98F5}"/>
                </a:ext>
              </a:extLst>
            </p:cNvPr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2" name="AutoShape 25">
              <a:extLst>
                <a:ext uri="{FF2B5EF4-FFF2-40B4-BE49-F238E27FC236}">
                  <a16:creationId xmlns:a16="http://schemas.microsoft.com/office/drawing/2014/main" id="{BE7ABC3E-DB29-A0B1-429A-F104BD931FEC}"/>
                </a:ext>
              </a:extLst>
            </p:cNvPr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3" name="AutoShape 26">
              <a:extLst>
                <a:ext uri="{FF2B5EF4-FFF2-40B4-BE49-F238E27FC236}">
                  <a16:creationId xmlns:a16="http://schemas.microsoft.com/office/drawing/2014/main" id="{9070F87A-8FA0-F727-8900-944E06080DBC}"/>
                </a:ext>
              </a:extLst>
            </p:cNvPr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4" name="AutoShape 27">
              <a:extLst>
                <a:ext uri="{FF2B5EF4-FFF2-40B4-BE49-F238E27FC236}">
                  <a16:creationId xmlns:a16="http://schemas.microsoft.com/office/drawing/2014/main" id="{2DA59D57-F8A4-9913-1AE3-D3542F4CDDB7}"/>
                </a:ext>
              </a:extLst>
            </p:cNvPr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5" name="AutoShape 28">
              <a:extLst>
                <a:ext uri="{FF2B5EF4-FFF2-40B4-BE49-F238E27FC236}">
                  <a16:creationId xmlns:a16="http://schemas.microsoft.com/office/drawing/2014/main" id="{946A1A52-D6D9-00A2-2F04-4F39A645C4B5}"/>
                </a:ext>
              </a:extLst>
            </p:cNvPr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6" name="AutoShape 29">
              <a:extLst>
                <a:ext uri="{FF2B5EF4-FFF2-40B4-BE49-F238E27FC236}">
                  <a16:creationId xmlns:a16="http://schemas.microsoft.com/office/drawing/2014/main" id="{B0387888-1ED0-36AA-F9E5-680BB1BCE550}"/>
                </a:ext>
              </a:extLst>
            </p:cNvPr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7" name="AutoShape 30">
              <a:extLst>
                <a:ext uri="{FF2B5EF4-FFF2-40B4-BE49-F238E27FC236}">
                  <a16:creationId xmlns:a16="http://schemas.microsoft.com/office/drawing/2014/main" id="{A5D43891-0C52-25C7-021C-E11FC76F87E5}"/>
                </a:ext>
              </a:extLst>
            </p:cNvPr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8" name="AutoShape 31">
              <a:extLst>
                <a:ext uri="{FF2B5EF4-FFF2-40B4-BE49-F238E27FC236}">
                  <a16:creationId xmlns:a16="http://schemas.microsoft.com/office/drawing/2014/main" id="{C404883F-ECDF-3489-0FB2-7A2D8E380C93}"/>
                </a:ext>
              </a:extLst>
            </p:cNvPr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91AFDA53-C087-4998-1235-1683996433E6}"/>
                </a:ext>
              </a:extLst>
            </p:cNvPr>
            <p:cNvSpPr txBox="1"/>
            <p:nvPr/>
          </p:nvSpPr>
          <p:spPr>
            <a:xfrm>
              <a:off x="1094842" y="93878"/>
              <a:ext cx="10001250" cy="864789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References（3）</a:t>
              </a:r>
              <a:endParaRPr lang="en-US" sz="4400" b="1" dirty="0">
                <a:solidFill>
                  <a:srgbClr val="4C67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</p:grpSp>
      <p:sp>
        <p:nvSpPr>
          <p:cNvPr id="60" name="矩形: 对角圆角 59">
            <a:extLst>
              <a:ext uri="{FF2B5EF4-FFF2-40B4-BE49-F238E27FC236}">
                <a16:creationId xmlns:a16="http://schemas.microsoft.com/office/drawing/2014/main" id="{CCA40E3A-E4C0-412D-5848-2AFFD9AA7263}"/>
              </a:ext>
            </a:extLst>
          </p:cNvPr>
          <p:cNvSpPr/>
          <p:nvPr/>
        </p:nvSpPr>
        <p:spPr>
          <a:xfrm>
            <a:off x="515937" y="1184030"/>
            <a:ext cx="11160126" cy="5115423"/>
          </a:xfrm>
          <a:prstGeom prst="round2DiagRect">
            <a:avLst>
              <a:gd name="adj1" fmla="val 2880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381000" dist="495300" dir="5400000" sx="88000" sy="88000" algn="t" rotWithShape="0">
              <a:schemeClr val="accent4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F648024F-6713-A13D-A505-481C5DDD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710" b="27710"/>
          <a:stretch>
            <a:fillRect/>
          </a:stretch>
        </p:blipFill>
        <p:spPr>
          <a:xfrm>
            <a:off x="6553200" y="1184029"/>
            <a:ext cx="5122026" cy="5115423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9090326C-DA03-FB74-957D-7E92807D772E}"/>
              </a:ext>
            </a:extLst>
          </p:cNvPr>
          <p:cNvSpPr txBox="1"/>
          <p:nvPr/>
        </p:nvSpPr>
        <p:spPr>
          <a:xfrm>
            <a:off x="627515" y="1252990"/>
            <a:ext cx="5787697" cy="511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71450"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(8)Lunn, G.; Sansone, B. Synthesis 1985, 1104.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71450"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(9)Hamer, J.; Macaluso, A. Chem. Rev. 1964, 64, 473.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71450"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(10)McCall, J. M.; 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Tenbrink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R. E. Synthesis 1975, 335.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71450"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(11)Aoyagi, Y.; Abe, T.; 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Ohta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A. Synthesis 1997, 891.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71450"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(12)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Balicki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R.; Cybulski, M.; 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Maeiejewski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, G. Synth. 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Commun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. 2003, 23, 4137.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9856" y="1711076"/>
            <a:ext cx="7439025" cy="21812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  <a:p>
            <a:pPr>
              <a:lnSpc>
                <a:spcPct val="56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FOR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59856" y="3746140"/>
            <a:ext cx="5753100" cy="10477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WATCHING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473638" y="302919"/>
            <a:ext cx="482143" cy="482143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585431" y="395662"/>
            <a:ext cx="258557" cy="25855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4080" y="1873005"/>
            <a:ext cx="2792730" cy="126301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72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4612" y="3126495"/>
            <a:ext cx="2830830" cy="2533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975">
                <a:solidFill>
                  <a:srgbClr val="7F7F7F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SCIENCE AND TECHNOLOGY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05250" y="912211"/>
            <a:ext cx="6612681" cy="4904193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聚丙烯基本概念与</a:t>
            </a:r>
            <a:r>
              <a:rPr lang="zh-CN" altLang="en-US" sz="24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用途</a:t>
            </a:r>
            <a:endParaRPr lang="en-US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zh-CN" sz="2400" kern="10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合成制备方法</a:t>
            </a:r>
            <a:endParaRPr 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20320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zh-CN" sz="2400" kern="1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工业化生产得利弊</a:t>
            </a:r>
            <a:endParaRPr lang="en-US" altLang="zh-CN" sz="2400" kern="1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320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聚丙烯得未来</a:t>
            </a:r>
          </a:p>
          <a:p>
            <a:pPr marL="20320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endParaRPr lang="zh-CN" altLang="zh-CN" sz="2400" kern="1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endParaRPr lang="en-US" altLang="zh-CN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聚丙烯基本概念与</a:t>
            </a:r>
            <a:r>
              <a:rPr lang="zh-CN" altLang="en-US" sz="45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用途</a:t>
            </a: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5684BBB-C63A-4F69-D3B8-B154250A7306}"/>
              </a:ext>
            </a:extLst>
          </p:cNvPr>
          <p:cNvSpPr/>
          <p:nvPr/>
        </p:nvSpPr>
        <p:spPr>
          <a:xfrm>
            <a:off x="730334" y="1150295"/>
            <a:ext cx="11039977" cy="5241501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  <a:alpha val="56000"/>
            </a:schemeClr>
          </a:solidFill>
          <a:ln w="22225">
            <a:solidFill>
              <a:schemeClr val="bg1">
                <a:alpha val="7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454963" y="93878"/>
            <a:ext cx="10641129" cy="826316"/>
            <a:chOff x="454963" y="93878"/>
            <a:chExt cx="10641129" cy="826316"/>
          </a:xfrm>
        </p:grpSpPr>
        <p:sp>
          <p:nvSpPr>
            <p:cNvPr id="10" name="AutoShape 10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0" name="TextBox 30"/>
            <p:cNvSpPr txBox="1"/>
            <p:nvPr/>
          </p:nvSpPr>
          <p:spPr>
            <a:xfrm>
              <a:off x="1094842" y="93878"/>
              <a:ext cx="10001250" cy="826316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 dirty="0" err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聚丙烯</a:t>
              </a:r>
              <a:r>
                <a:rPr lang="zh-CN" altLang="en-US" sz="3000" b="1" dirty="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基本概念</a:t>
              </a:r>
              <a:endParaRPr lang="en-US" sz="3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AEB2CCB-3A72-C74A-2B8D-4C81905494DC}"/>
              </a:ext>
            </a:extLst>
          </p:cNvPr>
          <p:cNvSpPr txBox="1"/>
          <p:nvPr/>
        </p:nvSpPr>
        <p:spPr>
          <a:xfrm>
            <a:off x="1696601" y="1652822"/>
            <a:ext cx="8797731" cy="3784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聚丙烯（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Polypropylene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，简称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PP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）是一种半结晶的热塑性塑料。具有较高的耐冲击性，机械性质强韧，抗多种有机溶剂和酸碱腐蚀。在工业界有广泛的应用，是平常常见的高分子材料之一。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1954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年，意大利化学家朱利奥·纳塔（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Giulio Natta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）首次合成了聚丙烯。同年，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Ziegler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Natta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发明了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Ziergler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-Natta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催化剂并制成结晶性聚丙烯，具有较高的立构规整性，称为全同立构聚丙烯或等规聚丙烯。这一研究成果在聚合领域中开拓了新的方向，给聚丙烯大规模的工业化生产和广泛应用奠定了基础。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1957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年，意大利的蒙特卡提尼公司首先实现了聚丙烯工业化生产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主要用途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67F70BDD-7218-18F7-4F5D-2F90B16D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776E8C7A-6522-97EB-D2FF-FE92BC6F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820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0612C325-235B-88D8-AD47-25ED18BD5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06478"/>
              </p:ext>
            </p:extLst>
          </p:nvPr>
        </p:nvGraphicFramePr>
        <p:xfrm>
          <a:off x="6095466" y="4692244"/>
          <a:ext cx="37115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38827" imgH="1165590" progId="ChemDraw.Document.6.0">
                  <p:embed/>
                </p:oleObj>
              </mc:Choice>
              <mc:Fallback>
                <p:oleObj r:id="rId3" imgW="2838827" imgH="1165590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466" y="4692244"/>
                        <a:ext cx="371157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</a:blip>
          <a:srcRect l="16667" r="16667"/>
          <a:stretch>
            <a:fillRect/>
          </a:stretch>
        </p:blipFill>
        <p:spPr>
          <a:xfrm>
            <a:off x="939482" y="1415327"/>
            <a:ext cx="4843296" cy="4843295"/>
          </a:xfrm>
          <a:prstGeom prst="round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54963" y="93878"/>
            <a:ext cx="10641129" cy="826316"/>
            <a:chOff x="454963" y="93878"/>
            <a:chExt cx="10641129" cy="826316"/>
          </a:xfrm>
        </p:grpSpPr>
        <p:sp>
          <p:nvSpPr>
            <p:cNvPr id="6" name="AutoShape 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8" name="AutoShape 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9" name="AutoShape 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TextBox 26"/>
            <p:cNvSpPr txBox="1"/>
            <p:nvPr/>
          </p:nvSpPr>
          <p:spPr>
            <a:xfrm>
              <a:off x="1094842" y="93878"/>
              <a:ext cx="10001250" cy="826316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 dirty="0" err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聚丙烯</a:t>
              </a:r>
              <a:r>
                <a:rPr lang="zh-CN" altLang="en-US" sz="3000" b="1" dirty="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主要用途</a:t>
              </a:r>
              <a:endParaRPr lang="en-US" sz="3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1CC7A2F-86E0-A9AA-9F10-332FD4A2B0A4}"/>
              </a:ext>
            </a:extLst>
          </p:cNvPr>
          <p:cNvSpPr txBox="1"/>
          <p:nvPr/>
        </p:nvSpPr>
        <p:spPr>
          <a:xfrm>
            <a:off x="6397542" y="2057400"/>
            <a:ext cx="5355721" cy="3250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2425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主要用于各种长、短丙纶纤维的生产，用于生产聚丙烯编织袋、打包袋、注塑制品等用于生产电器、电讯、灯饰、照明设备及电视机的阻燃零部件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en-US" sz="45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合成制作方法</a:t>
            </a: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142224" y="4114800"/>
            <a:ext cx="300899" cy="495300"/>
          </a:xfrm>
          <a:custGeom>
            <a:avLst/>
            <a:gdLst/>
            <a:ahLst/>
            <a:cxnLst/>
            <a:rect l="l" t="t" r="r" b="b"/>
            <a:pathLst>
              <a:path w="369275" h="607851">
                <a:moveTo>
                  <a:pt x="139276" y="570066"/>
                </a:moveTo>
                <a:cubicBezTo>
                  <a:pt x="144275" y="565371"/>
                  <a:pt x="152183" y="565744"/>
                  <a:pt x="156809" y="570811"/>
                </a:cubicBezTo>
                <a:cubicBezTo>
                  <a:pt x="171730" y="587133"/>
                  <a:pt x="197544" y="587133"/>
                  <a:pt x="212465" y="570811"/>
                </a:cubicBezTo>
                <a:cubicBezTo>
                  <a:pt x="217091" y="565744"/>
                  <a:pt x="224999" y="565371"/>
                  <a:pt x="229998" y="570066"/>
                </a:cubicBezTo>
                <a:cubicBezTo>
                  <a:pt x="235071" y="574687"/>
                  <a:pt x="235444" y="582512"/>
                  <a:pt x="230818" y="587580"/>
                </a:cubicBezTo>
                <a:cubicBezTo>
                  <a:pt x="218956" y="600473"/>
                  <a:pt x="202170" y="607851"/>
                  <a:pt x="184637" y="607851"/>
                </a:cubicBezTo>
                <a:cubicBezTo>
                  <a:pt x="167105" y="607851"/>
                  <a:pt x="150318" y="600473"/>
                  <a:pt x="138456" y="587580"/>
                </a:cubicBezTo>
                <a:cubicBezTo>
                  <a:pt x="133830" y="582512"/>
                  <a:pt x="134203" y="574687"/>
                  <a:pt x="139276" y="570066"/>
                </a:cubicBezTo>
                <a:close/>
                <a:moveTo>
                  <a:pt x="273919" y="497785"/>
                </a:moveTo>
                <a:cubicBezTo>
                  <a:pt x="280558" y="496146"/>
                  <a:pt x="287345" y="500169"/>
                  <a:pt x="288986" y="506874"/>
                </a:cubicBezTo>
                <a:cubicBezTo>
                  <a:pt x="290627" y="513505"/>
                  <a:pt x="286599" y="520210"/>
                  <a:pt x="279961" y="521849"/>
                </a:cubicBezTo>
                <a:cubicBezTo>
                  <a:pt x="218426" y="537271"/>
                  <a:pt x="156891" y="552619"/>
                  <a:pt x="95356" y="567966"/>
                </a:cubicBezTo>
                <a:cubicBezTo>
                  <a:pt x="88717" y="569605"/>
                  <a:pt x="81930" y="565582"/>
                  <a:pt x="80289" y="558951"/>
                </a:cubicBezTo>
                <a:cubicBezTo>
                  <a:pt x="78648" y="552321"/>
                  <a:pt x="82676" y="545541"/>
                  <a:pt x="89314" y="543902"/>
                </a:cubicBezTo>
                <a:cubicBezTo>
                  <a:pt x="150849" y="528554"/>
                  <a:pt x="212384" y="513207"/>
                  <a:pt x="273919" y="497785"/>
                </a:cubicBezTo>
                <a:close/>
                <a:moveTo>
                  <a:pt x="273919" y="452696"/>
                </a:moveTo>
                <a:cubicBezTo>
                  <a:pt x="280558" y="450984"/>
                  <a:pt x="287345" y="455003"/>
                  <a:pt x="288986" y="461701"/>
                </a:cubicBezTo>
                <a:cubicBezTo>
                  <a:pt x="290627" y="468325"/>
                  <a:pt x="286599" y="475024"/>
                  <a:pt x="279961" y="476736"/>
                </a:cubicBezTo>
                <a:cubicBezTo>
                  <a:pt x="218426" y="492067"/>
                  <a:pt x="156891" y="507399"/>
                  <a:pt x="95356" y="522731"/>
                </a:cubicBezTo>
                <a:cubicBezTo>
                  <a:pt x="88717" y="524443"/>
                  <a:pt x="81930" y="520350"/>
                  <a:pt x="80289" y="513726"/>
                </a:cubicBezTo>
                <a:cubicBezTo>
                  <a:pt x="78648" y="507102"/>
                  <a:pt x="82676" y="500403"/>
                  <a:pt x="89314" y="498691"/>
                </a:cubicBezTo>
                <a:cubicBezTo>
                  <a:pt x="150849" y="483360"/>
                  <a:pt x="212384" y="468028"/>
                  <a:pt x="273919" y="452696"/>
                </a:cubicBezTo>
                <a:close/>
                <a:moveTo>
                  <a:pt x="184673" y="227009"/>
                </a:moveTo>
                <a:cubicBezTo>
                  <a:pt x="189222" y="227009"/>
                  <a:pt x="193698" y="227158"/>
                  <a:pt x="198173" y="227456"/>
                </a:cubicBezTo>
                <a:cubicBezTo>
                  <a:pt x="202723" y="227829"/>
                  <a:pt x="207273" y="228276"/>
                  <a:pt x="211748" y="228947"/>
                </a:cubicBezTo>
                <a:cubicBezTo>
                  <a:pt x="216223" y="229617"/>
                  <a:pt x="220773" y="230437"/>
                  <a:pt x="225248" y="231406"/>
                </a:cubicBezTo>
                <a:cubicBezTo>
                  <a:pt x="229723" y="232449"/>
                  <a:pt x="234199" y="233567"/>
                  <a:pt x="238674" y="234908"/>
                </a:cubicBezTo>
                <a:cubicBezTo>
                  <a:pt x="248370" y="237740"/>
                  <a:pt x="250757" y="250408"/>
                  <a:pt x="242776" y="256593"/>
                </a:cubicBezTo>
                <a:cubicBezTo>
                  <a:pt x="242403" y="256891"/>
                  <a:pt x="242030" y="257190"/>
                  <a:pt x="241657" y="257562"/>
                </a:cubicBezTo>
                <a:cubicBezTo>
                  <a:pt x="241284" y="257935"/>
                  <a:pt x="240837" y="258307"/>
                  <a:pt x="240464" y="258680"/>
                </a:cubicBezTo>
                <a:cubicBezTo>
                  <a:pt x="240091" y="259127"/>
                  <a:pt x="239644" y="259574"/>
                  <a:pt x="239271" y="260021"/>
                </a:cubicBezTo>
                <a:cubicBezTo>
                  <a:pt x="238823" y="260543"/>
                  <a:pt x="238450" y="261065"/>
                  <a:pt x="238003" y="261586"/>
                </a:cubicBezTo>
                <a:cubicBezTo>
                  <a:pt x="237555" y="262182"/>
                  <a:pt x="237182" y="262779"/>
                  <a:pt x="236735" y="263449"/>
                </a:cubicBezTo>
                <a:cubicBezTo>
                  <a:pt x="236287" y="264120"/>
                  <a:pt x="235914" y="264791"/>
                  <a:pt x="235467" y="265461"/>
                </a:cubicBezTo>
                <a:cubicBezTo>
                  <a:pt x="235019" y="266206"/>
                  <a:pt x="234646" y="266952"/>
                  <a:pt x="234199" y="267697"/>
                </a:cubicBezTo>
                <a:cubicBezTo>
                  <a:pt x="233826" y="268442"/>
                  <a:pt x="233453" y="269187"/>
                  <a:pt x="233080" y="269932"/>
                </a:cubicBezTo>
                <a:cubicBezTo>
                  <a:pt x="232632" y="270827"/>
                  <a:pt x="232259" y="271721"/>
                  <a:pt x="231812" y="272615"/>
                </a:cubicBezTo>
                <a:cubicBezTo>
                  <a:pt x="231439" y="273584"/>
                  <a:pt x="230991" y="274553"/>
                  <a:pt x="230618" y="275521"/>
                </a:cubicBezTo>
                <a:cubicBezTo>
                  <a:pt x="230171" y="276565"/>
                  <a:pt x="229798" y="277608"/>
                  <a:pt x="229425" y="278726"/>
                </a:cubicBezTo>
                <a:cubicBezTo>
                  <a:pt x="228978" y="279844"/>
                  <a:pt x="228605" y="280961"/>
                  <a:pt x="228232" y="282079"/>
                </a:cubicBezTo>
                <a:cubicBezTo>
                  <a:pt x="227859" y="283271"/>
                  <a:pt x="227486" y="284464"/>
                  <a:pt x="227113" y="285656"/>
                </a:cubicBezTo>
                <a:cubicBezTo>
                  <a:pt x="226740" y="286923"/>
                  <a:pt x="226367" y="288190"/>
                  <a:pt x="225994" y="289457"/>
                </a:cubicBezTo>
                <a:cubicBezTo>
                  <a:pt x="225621" y="290798"/>
                  <a:pt x="225248" y="292214"/>
                  <a:pt x="224950" y="293555"/>
                </a:cubicBezTo>
                <a:cubicBezTo>
                  <a:pt x="224577" y="294971"/>
                  <a:pt x="224204" y="296387"/>
                  <a:pt x="223906" y="297803"/>
                </a:cubicBezTo>
                <a:cubicBezTo>
                  <a:pt x="223533" y="299293"/>
                  <a:pt x="223234" y="300784"/>
                  <a:pt x="222936" y="302274"/>
                </a:cubicBezTo>
                <a:cubicBezTo>
                  <a:pt x="222265" y="305478"/>
                  <a:pt x="221593" y="308608"/>
                  <a:pt x="221071" y="311813"/>
                </a:cubicBezTo>
                <a:cubicBezTo>
                  <a:pt x="220475" y="315315"/>
                  <a:pt x="219878" y="318817"/>
                  <a:pt x="219430" y="322245"/>
                </a:cubicBezTo>
                <a:cubicBezTo>
                  <a:pt x="218983" y="325152"/>
                  <a:pt x="218610" y="328058"/>
                  <a:pt x="218237" y="330964"/>
                </a:cubicBezTo>
                <a:cubicBezTo>
                  <a:pt x="217789" y="334914"/>
                  <a:pt x="217342" y="338938"/>
                  <a:pt x="216969" y="342887"/>
                </a:cubicBezTo>
                <a:cubicBezTo>
                  <a:pt x="216521" y="347135"/>
                  <a:pt x="216148" y="351383"/>
                  <a:pt x="215776" y="355630"/>
                </a:cubicBezTo>
                <a:cubicBezTo>
                  <a:pt x="215477" y="360101"/>
                  <a:pt x="215179" y="364647"/>
                  <a:pt x="214880" y="369193"/>
                </a:cubicBezTo>
                <a:cubicBezTo>
                  <a:pt x="214508" y="376049"/>
                  <a:pt x="208615" y="381265"/>
                  <a:pt x="201753" y="380818"/>
                </a:cubicBezTo>
                <a:cubicBezTo>
                  <a:pt x="194891" y="380445"/>
                  <a:pt x="189670" y="374558"/>
                  <a:pt x="190117" y="367702"/>
                </a:cubicBezTo>
                <a:cubicBezTo>
                  <a:pt x="190490" y="361517"/>
                  <a:pt x="190863" y="355332"/>
                  <a:pt x="191385" y="349221"/>
                </a:cubicBezTo>
                <a:cubicBezTo>
                  <a:pt x="191684" y="346241"/>
                  <a:pt x="191908" y="343334"/>
                  <a:pt x="192206" y="340428"/>
                </a:cubicBezTo>
                <a:cubicBezTo>
                  <a:pt x="192504" y="337596"/>
                  <a:pt x="192803" y="334839"/>
                  <a:pt x="193101" y="332007"/>
                </a:cubicBezTo>
                <a:cubicBezTo>
                  <a:pt x="193399" y="329325"/>
                  <a:pt x="193772" y="326642"/>
                  <a:pt x="194071" y="323959"/>
                </a:cubicBezTo>
                <a:cubicBezTo>
                  <a:pt x="194294" y="322171"/>
                  <a:pt x="194593" y="320457"/>
                  <a:pt x="194816" y="318743"/>
                </a:cubicBezTo>
                <a:cubicBezTo>
                  <a:pt x="195189" y="316209"/>
                  <a:pt x="195562" y="313750"/>
                  <a:pt x="196010" y="311216"/>
                </a:cubicBezTo>
                <a:cubicBezTo>
                  <a:pt x="196383" y="308832"/>
                  <a:pt x="196756" y="306447"/>
                  <a:pt x="197203" y="303988"/>
                </a:cubicBezTo>
                <a:cubicBezTo>
                  <a:pt x="197651" y="301752"/>
                  <a:pt x="198098" y="299442"/>
                  <a:pt x="198620" y="297132"/>
                </a:cubicBezTo>
                <a:cubicBezTo>
                  <a:pt x="199068" y="294971"/>
                  <a:pt x="199515" y="292810"/>
                  <a:pt x="200038" y="290574"/>
                </a:cubicBezTo>
                <a:cubicBezTo>
                  <a:pt x="200560" y="288488"/>
                  <a:pt x="201082" y="286476"/>
                  <a:pt x="201604" y="284389"/>
                </a:cubicBezTo>
                <a:cubicBezTo>
                  <a:pt x="202126" y="282377"/>
                  <a:pt x="202723" y="280440"/>
                  <a:pt x="203319" y="278502"/>
                </a:cubicBezTo>
                <a:cubicBezTo>
                  <a:pt x="203916" y="276565"/>
                  <a:pt x="204513" y="274702"/>
                  <a:pt x="205110" y="272839"/>
                </a:cubicBezTo>
                <a:cubicBezTo>
                  <a:pt x="205706" y="271125"/>
                  <a:pt x="206378" y="269336"/>
                  <a:pt x="207049" y="267548"/>
                </a:cubicBezTo>
                <a:cubicBezTo>
                  <a:pt x="207720" y="265908"/>
                  <a:pt x="208391" y="264269"/>
                  <a:pt x="209137" y="262629"/>
                </a:cubicBezTo>
                <a:cubicBezTo>
                  <a:pt x="209809" y="260990"/>
                  <a:pt x="210554" y="259425"/>
                  <a:pt x="211300" y="257935"/>
                </a:cubicBezTo>
                <a:cubicBezTo>
                  <a:pt x="211673" y="257190"/>
                  <a:pt x="212046" y="256519"/>
                  <a:pt x="212419" y="255848"/>
                </a:cubicBezTo>
                <a:cubicBezTo>
                  <a:pt x="212643" y="255401"/>
                  <a:pt x="212941" y="254879"/>
                  <a:pt x="213240" y="254358"/>
                </a:cubicBezTo>
                <a:cubicBezTo>
                  <a:pt x="211524" y="254060"/>
                  <a:pt x="209809" y="253762"/>
                  <a:pt x="208093" y="253538"/>
                </a:cubicBezTo>
                <a:cubicBezTo>
                  <a:pt x="204214" y="252942"/>
                  <a:pt x="200336" y="252495"/>
                  <a:pt x="196383" y="252197"/>
                </a:cubicBezTo>
                <a:cubicBezTo>
                  <a:pt x="192504" y="251973"/>
                  <a:pt x="188551" y="251824"/>
                  <a:pt x="184673" y="251824"/>
                </a:cubicBezTo>
                <a:cubicBezTo>
                  <a:pt x="180794" y="251824"/>
                  <a:pt x="176841" y="251899"/>
                  <a:pt x="172962" y="252197"/>
                </a:cubicBezTo>
                <a:cubicBezTo>
                  <a:pt x="169009" y="252495"/>
                  <a:pt x="165131" y="252942"/>
                  <a:pt x="161252" y="253538"/>
                </a:cubicBezTo>
                <a:cubicBezTo>
                  <a:pt x="159537" y="253762"/>
                  <a:pt x="157821" y="254060"/>
                  <a:pt x="156106" y="254358"/>
                </a:cubicBezTo>
                <a:cubicBezTo>
                  <a:pt x="156404" y="254879"/>
                  <a:pt x="156702" y="255401"/>
                  <a:pt x="157001" y="255848"/>
                </a:cubicBezTo>
                <a:cubicBezTo>
                  <a:pt x="157299" y="256519"/>
                  <a:pt x="157672" y="257190"/>
                  <a:pt x="158045" y="257935"/>
                </a:cubicBezTo>
                <a:cubicBezTo>
                  <a:pt x="158791" y="259425"/>
                  <a:pt x="159537" y="260990"/>
                  <a:pt x="160208" y="262629"/>
                </a:cubicBezTo>
                <a:cubicBezTo>
                  <a:pt x="160954" y="264269"/>
                  <a:pt x="161625" y="265908"/>
                  <a:pt x="162296" y="267548"/>
                </a:cubicBezTo>
                <a:cubicBezTo>
                  <a:pt x="162968" y="269336"/>
                  <a:pt x="163639" y="271125"/>
                  <a:pt x="164236" y="272839"/>
                </a:cubicBezTo>
                <a:cubicBezTo>
                  <a:pt x="164832" y="274702"/>
                  <a:pt x="165429" y="276565"/>
                  <a:pt x="166026" y="278502"/>
                </a:cubicBezTo>
                <a:cubicBezTo>
                  <a:pt x="166622" y="280440"/>
                  <a:pt x="167219" y="282377"/>
                  <a:pt x="167741" y="284389"/>
                </a:cubicBezTo>
                <a:cubicBezTo>
                  <a:pt x="168263" y="286476"/>
                  <a:pt x="168785" y="288488"/>
                  <a:pt x="169308" y="290574"/>
                </a:cubicBezTo>
                <a:cubicBezTo>
                  <a:pt x="169830" y="292810"/>
                  <a:pt x="170277" y="294971"/>
                  <a:pt x="170725" y="297132"/>
                </a:cubicBezTo>
                <a:cubicBezTo>
                  <a:pt x="171247" y="299442"/>
                  <a:pt x="171694" y="301752"/>
                  <a:pt x="172142" y="303988"/>
                </a:cubicBezTo>
                <a:cubicBezTo>
                  <a:pt x="172589" y="306447"/>
                  <a:pt x="172962" y="308832"/>
                  <a:pt x="173410" y="311216"/>
                </a:cubicBezTo>
                <a:cubicBezTo>
                  <a:pt x="173783" y="313750"/>
                  <a:pt x="174156" y="316209"/>
                  <a:pt x="174529" y="318743"/>
                </a:cubicBezTo>
                <a:cubicBezTo>
                  <a:pt x="175200" y="323140"/>
                  <a:pt x="175722" y="327611"/>
                  <a:pt x="176244" y="332007"/>
                </a:cubicBezTo>
                <a:cubicBezTo>
                  <a:pt x="176915" y="337745"/>
                  <a:pt x="177438" y="343483"/>
                  <a:pt x="177960" y="349221"/>
                </a:cubicBezTo>
                <a:cubicBezTo>
                  <a:pt x="178482" y="355332"/>
                  <a:pt x="178929" y="361517"/>
                  <a:pt x="179228" y="367702"/>
                </a:cubicBezTo>
                <a:cubicBezTo>
                  <a:pt x="179675" y="374558"/>
                  <a:pt x="174454" y="380445"/>
                  <a:pt x="167592" y="380818"/>
                </a:cubicBezTo>
                <a:cubicBezTo>
                  <a:pt x="160730" y="381265"/>
                  <a:pt x="154838" y="376049"/>
                  <a:pt x="154465" y="369193"/>
                </a:cubicBezTo>
                <a:cubicBezTo>
                  <a:pt x="154166" y="364647"/>
                  <a:pt x="153868" y="360101"/>
                  <a:pt x="153570" y="355630"/>
                </a:cubicBezTo>
                <a:cubicBezTo>
                  <a:pt x="153197" y="351383"/>
                  <a:pt x="152824" y="347135"/>
                  <a:pt x="152451" y="342887"/>
                </a:cubicBezTo>
                <a:cubicBezTo>
                  <a:pt x="152003" y="338938"/>
                  <a:pt x="151556" y="334914"/>
                  <a:pt x="151108" y="330964"/>
                </a:cubicBezTo>
                <a:cubicBezTo>
                  <a:pt x="150735" y="328058"/>
                  <a:pt x="150362" y="325152"/>
                  <a:pt x="149915" y="322245"/>
                </a:cubicBezTo>
                <a:cubicBezTo>
                  <a:pt x="149467" y="318817"/>
                  <a:pt x="148871" y="315315"/>
                  <a:pt x="148274" y="311813"/>
                </a:cubicBezTo>
                <a:cubicBezTo>
                  <a:pt x="147752" y="308608"/>
                  <a:pt x="147080" y="305404"/>
                  <a:pt x="146409" y="302274"/>
                </a:cubicBezTo>
                <a:cubicBezTo>
                  <a:pt x="145812" y="299368"/>
                  <a:pt x="145141" y="296387"/>
                  <a:pt x="144395" y="293555"/>
                </a:cubicBezTo>
                <a:cubicBezTo>
                  <a:pt x="143799" y="290872"/>
                  <a:pt x="143053" y="288264"/>
                  <a:pt x="142232" y="285656"/>
                </a:cubicBezTo>
                <a:cubicBezTo>
                  <a:pt x="141859" y="284464"/>
                  <a:pt x="141486" y="283271"/>
                  <a:pt x="141113" y="282079"/>
                </a:cubicBezTo>
                <a:cubicBezTo>
                  <a:pt x="140741" y="280961"/>
                  <a:pt x="140368" y="279844"/>
                  <a:pt x="139920" y="278726"/>
                </a:cubicBezTo>
                <a:cubicBezTo>
                  <a:pt x="139547" y="277608"/>
                  <a:pt x="139174" y="276565"/>
                  <a:pt x="138727" y="275521"/>
                </a:cubicBezTo>
                <a:cubicBezTo>
                  <a:pt x="138354" y="274553"/>
                  <a:pt x="137906" y="273584"/>
                  <a:pt x="137533" y="272615"/>
                </a:cubicBezTo>
                <a:cubicBezTo>
                  <a:pt x="137086" y="271721"/>
                  <a:pt x="136713" y="270827"/>
                  <a:pt x="136265" y="269932"/>
                </a:cubicBezTo>
                <a:cubicBezTo>
                  <a:pt x="135892" y="269187"/>
                  <a:pt x="135519" y="268442"/>
                  <a:pt x="135146" y="267697"/>
                </a:cubicBezTo>
                <a:cubicBezTo>
                  <a:pt x="134699" y="266952"/>
                  <a:pt x="134326" y="266206"/>
                  <a:pt x="133878" y="265461"/>
                </a:cubicBezTo>
                <a:cubicBezTo>
                  <a:pt x="133431" y="264791"/>
                  <a:pt x="133058" y="264120"/>
                  <a:pt x="132611" y="263449"/>
                </a:cubicBezTo>
                <a:cubicBezTo>
                  <a:pt x="132163" y="262779"/>
                  <a:pt x="131790" y="262182"/>
                  <a:pt x="131343" y="261586"/>
                </a:cubicBezTo>
                <a:cubicBezTo>
                  <a:pt x="130895" y="261065"/>
                  <a:pt x="130522" y="260543"/>
                  <a:pt x="130075" y="260021"/>
                </a:cubicBezTo>
                <a:cubicBezTo>
                  <a:pt x="129702" y="259574"/>
                  <a:pt x="129254" y="259127"/>
                  <a:pt x="128881" y="258680"/>
                </a:cubicBezTo>
                <a:cubicBezTo>
                  <a:pt x="128508" y="258307"/>
                  <a:pt x="128061" y="257935"/>
                  <a:pt x="127688" y="257562"/>
                </a:cubicBezTo>
                <a:cubicBezTo>
                  <a:pt x="127315" y="257190"/>
                  <a:pt x="126942" y="256891"/>
                  <a:pt x="126569" y="256593"/>
                </a:cubicBezTo>
                <a:cubicBezTo>
                  <a:pt x="118588" y="250408"/>
                  <a:pt x="120975" y="237740"/>
                  <a:pt x="130671" y="234908"/>
                </a:cubicBezTo>
                <a:cubicBezTo>
                  <a:pt x="135146" y="233567"/>
                  <a:pt x="139622" y="232449"/>
                  <a:pt x="144097" y="231406"/>
                </a:cubicBezTo>
                <a:cubicBezTo>
                  <a:pt x="148572" y="230437"/>
                  <a:pt x="153122" y="229617"/>
                  <a:pt x="157597" y="228947"/>
                </a:cubicBezTo>
                <a:cubicBezTo>
                  <a:pt x="162147" y="228276"/>
                  <a:pt x="166622" y="227829"/>
                  <a:pt x="171172" y="227456"/>
                </a:cubicBezTo>
                <a:cubicBezTo>
                  <a:pt x="175647" y="227158"/>
                  <a:pt x="180123" y="227009"/>
                  <a:pt x="184673" y="227009"/>
                </a:cubicBezTo>
                <a:close/>
                <a:moveTo>
                  <a:pt x="184638" y="0"/>
                </a:moveTo>
                <a:cubicBezTo>
                  <a:pt x="244994" y="0"/>
                  <a:pt x="301546" y="29424"/>
                  <a:pt x="336088" y="78887"/>
                </a:cubicBezTo>
                <a:cubicBezTo>
                  <a:pt x="370631" y="128350"/>
                  <a:pt x="378763" y="191444"/>
                  <a:pt x="357873" y="248058"/>
                </a:cubicBezTo>
                <a:cubicBezTo>
                  <a:pt x="336461" y="306087"/>
                  <a:pt x="272822" y="336703"/>
                  <a:pt x="262900" y="410227"/>
                </a:cubicBezTo>
                <a:cubicBezTo>
                  <a:pt x="266555" y="409259"/>
                  <a:pt x="270286" y="408365"/>
                  <a:pt x="273941" y="407471"/>
                </a:cubicBezTo>
                <a:cubicBezTo>
                  <a:pt x="280581" y="405757"/>
                  <a:pt x="287370" y="409855"/>
                  <a:pt x="289012" y="416484"/>
                </a:cubicBezTo>
                <a:cubicBezTo>
                  <a:pt x="290653" y="423114"/>
                  <a:pt x="286624" y="429893"/>
                  <a:pt x="279984" y="431532"/>
                </a:cubicBezTo>
                <a:cubicBezTo>
                  <a:pt x="218434" y="446877"/>
                  <a:pt x="156884" y="462222"/>
                  <a:pt x="95334" y="477642"/>
                </a:cubicBezTo>
                <a:cubicBezTo>
                  <a:pt x="88694" y="479281"/>
                  <a:pt x="81905" y="475258"/>
                  <a:pt x="80263" y="468554"/>
                </a:cubicBezTo>
                <a:cubicBezTo>
                  <a:pt x="78622" y="461924"/>
                  <a:pt x="82651" y="455220"/>
                  <a:pt x="89291" y="453507"/>
                </a:cubicBezTo>
                <a:cubicBezTo>
                  <a:pt x="139575" y="440992"/>
                  <a:pt x="189860" y="428403"/>
                  <a:pt x="240145" y="415888"/>
                </a:cubicBezTo>
                <a:cubicBezTo>
                  <a:pt x="238354" y="413132"/>
                  <a:pt x="237757" y="410599"/>
                  <a:pt x="238205" y="407396"/>
                </a:cubicBezTo>
                <a:cubicBezTo>
                  <a:pt x="238876" y="402182"/>
                  <a:pt x="239772" y="397116"/>
                  <a:pt x="240965" y="392051"/>
                </a:cubicBezTo>
                <a:cubicBezTo>
                  <a:pt x="242084" y="387134"/>
                  <a:pt x="243427" y="382367"/>
                  <a:pt x="245069" y="377674"/>
                </a:cubicBezTo>
                <a:cubicBezTo>
                  <a:pt x="246561" y="373130"/>
                  <a:pt x="248277" y="368660"/>
                  <a:pt x="250216" y="364265"/>
                </a:cubicBezTo>
                <a:cubicBezTo>
                  <a:pt x="252007" y="360019"/>
                  <a:pt x="254021" y="355848"/>
                  <a:pt x="256185" y="351751"/>
                </a:cubicBezTo>
                <a:cubicBezTo>
                  <a:pt x="258274" y="347877"/>
                  <a:pt x="260587" y="344004"/>
                  <a:pt x="262900" y="340205"/>
                </a:cubicBezTo>
                <a:cubicBezTo>
                  <a:pt x="265212" y="336554"/>
                  <a:pt x="267600" y="332979"/>
                  <a:pt x="270062" y="329403"/>
                </a:cubicBezTo>
                <a:cubicBezTo>
                  <a:pt x="272449" y="325977"/>
                  <a:pt x="274986" y="322624"/>
                  <a:pt x="277522" y="319347"/>
                </a:cubicBezTo>
                <a:cubicBezTo>
                  <a:pt x="279984" y="316069"/>
                  <a:pt x="282521" y="312941"/>
                  <a:pt x="285058" y="309812"/>
                </a:cubicBezTo>
                <a:cubicBezTo>
                  <a:pt x="287594" y="306758"/>
                  <a:pt x="290056" y="303704"/>
                  <a:pt x="292593" y="300724"/>
                </a:cubicBezTo>
                <a:cubicBezTo>
                  <a:pt x="294906" y="297968"/>
                  <a:pt x="297218" y="295211"/>
                  <a:pt x="299531" y="292530"/>
                </a:cubicBezTo>
                <a:cubicBezTo>
                  <a:pt x="300725" y="291114"/>
                  <a:pt x="301919" y="289699"/>
                  <a:pt x="303038" y="288284"/>
                </a:cubicBezTo>
                <a:cubicBezTo>
                  <a:pt x="305351" y="285528"/>
                  <a:pt x="307663" y="282771"/>
                  <a:pt x="309827" y="279941"/>
                </a:cubicBezTo>
                <a:cubicBezTo>
                  <a:pt x="311990" y="277259"/>
                  <a:pt x="314079" y="274577"/>
                  <a:pt x="316168" y="271821"/>
                </a:cubicBezTo>
                <a:cubicBezTo>
                  <a:pt x="318108" y="269214"/>
                  <a:pt x="320048" y="266532"/>
                  <a:pt x="321838" y="263776"/>
                </a:cubicBezTo>
                <a:cubicBezTo>
                  <a:pt x="323554" y="261169"/>
                  <a:pt x="325270" y="258487"/>
                  <a:pt x="326837" y="255731"/>
                </a:cubicBezTo>
                <a:cubicBezTo>
                  <a:pt x="328329" y="253124"/>
                  <a:pt x="329747" y="250442"/>
                  <a:pt x="331090" y="247686"/>
                </a:cubicBezTo>
                <a:cubicBezTo>
                  <a:pt x="332358" y="245004"/>
                  <a:pt x="333552" y="242248"/>
                  <a:pt x="334596" y="239492"/>
                </a:cubicBezTo>
                <a:cubicBezTo>
                  <a:pt x="352651" y="190550"/>
                  <a:pt x="345563" y="135873"/>
                  <a:pt x="315721" y="93115"/>
                </a:cubicBezTo>
                <a:cubicBezTo>
                  <a:pt x="285804" y="50282"/>
                  <a:pt x="236862" y="24806"/>
                  <a:pt x="184638" y="24806"/>
                </a:cubicBezTo>
                <a:cubicBezTo>
                  <a:pt x="132413" y="24806"/>
                  <a:pt x="83471" y="50282"/>
                  <a:pt x="53554" y="93115"/>
                </a:cubicBezTo>
                <a:cubicBezTo>
                  <a:pt x="23712" y="135873"/>
                  <a:pt x="16624" y="190550"/>
                  <a:pt x="34679" y="239492"/>
                </a:cubicBezTo>
                <a:cubicBezTo>
                  <a:pt x="35425" y="241428"/>
                  <a:pt x="36246" y="243365"/>
                  <a:pt x="37066" y="245302"/>
                </a:cubicBezTo>
                <a:cubicBezTo>
                  <a:pt x="37962" y="247239"/>
                  <a:pt x="38857" y="249175"/>
                  <a:pt x="39827" y="251038"/>
                </a:cubicBezTo>
                <a:cubicBezTo>
                  <a:pt x="40871" y="252975"/>
                  <a:pt x="41916" y="254837"/>
                  <a:pt x="43035" y="256699"/>
                </a:cubicBezTo>
                <a:cubicBezTo>
                  <a:pt x="44154" y="258636"/>
                  <a:pt x="45273" y="260498"/>
                  <a:pt x="46541" y="262361"/>
                </a:cubicBezTo>
                <a:cubicBezTo>
                  <a:pt x="47810" y="264297"/>
                  <a:pt x="49078" y="266234"/>
                  <a:pt x="50421" y="268096"/>
                </a:cubicBezTo>
                <a:cubicBezTo>
                  <a:pt x="51241" y="269288"/>
                  <a:pt x="52062" y="270406"/>
                  <a:pt x="52957" y="271598"/>
                </a:cubicBezTo>
                <a:cubicBezTo>
                  <a:pt x="54375" y="273534"/>
                  <a:pt x="55867" y="275471"/>
                  <a:pt x="57359" y="277333"/>
                </a:cubicBezTo>
                <a:cubicBezTo>
                  <a:pt x="58851" y="279345"/>
                  <a:pt x="60418" y="281281"/>
                  <a:pt x="61985" y="283144"/>
                </a:cubicBezTo>
                <a:cubicBezTo>
                  <a:pt x="63626" y="285155"/>
                  <a:pt x="65267" y="287092"/>
                  <a:pt x="66909" y="289103"/>
                </a:cubicBezTo>
                <a:cubicBezTo>
                  <a:pt x="68774" y="291338"/>
                  <a:pt x="70714" y="293573"/>
                  <a:pt x="72579" y="295882"/>
                </a:cubicBezTo>
                <a:cubicBezTo>
                  <a:pt x="74593" y="298191"/>
                  <a:pt x="76608" y="300575"/>
                  <a:pt x="78547" y="302959"/>
                </a:cubicBezTo>
                <a:cubicBezTo>
                  <a:pt x="80338" y="305119"/>
                  <a:pt x="82128" y="307205"/>
                  <a:pt x="83844" y="309365"/>
                </a:cubicBezTo>
                <a:cubicBezTo>
                  <a:pt x="85635" y="311600"/>
                  <a:pt x="87425" y="313760"/>
                  <a:pt x="89216" y="315995"/>
                </a:cubicBezTo>
                <a:cubicBezTo>
                  <a:pt x="91007" y="318304"/>
                  <a:pt x="92797" y="320613"/>
                  <a:pt x="94513" y="322922"/>
                </a:cubicBezTo>
                <a:cubicBezTo>
                  <a:pt x="96304" y="325306"/>
                  <a:pt x="98020" y="327764"/>
                  <a:pt x="99736" y="330223"/>
                </a:cubicBezTo>
                <a:cubicBezTo>
                  <a:pt x="101526" y="332681"/>
                  <a:pt x="103167" y="335214"/>
                  <a:pt x="104883" y="337821"/>
                </a:cubicBezTo>
                <a:cubicBezTo>
                  <a:pt x="105928" y="339460"/>
                  <a:pt x="106898" y="341024"/>
                  <a:pt x="107868" y="342737"/>
                </a:cubicBezTo>
                <a:cubicBezTo>
                  <a:pt x="109509" y="345419"/>
                  <a:pt x="111076" y="348175"/>
                  <a:pt x="112642" y="350931"/>
                </a:cubicBezTo>
                <a:cubicBezTo>
                  <a:pt x="114135" y="353762"/>
                  <a:pt x="115627" y="356667"/>
                  <a:pt x="116970" y="359572"/>
                </a:cubicBezTo>
                <a:cubicBezTo>
                  <a:pt x="118387" y="362627"/>
                  <a:pt x="119730" y="365681"/>
                  <a:pt x="120998" y="368735"/>
                </a:cubicBezTo>
                <a:cubicBezTo>
                  <a:pt x="122267" y="371938"/>
                  <a:pt x="123386" y="375141"/>
                  <a:pt x="124505" y="378344"/>
                </a:cubicBezTo>
                <a:cubicBezTo>
                  <a:pt x="125549" y="381697"/>
                  <a:pt x="126519" y="385049"/>
                  <a:pt x="127415" y="388401"/>
                </a:cubicBezTo>
                <a:cubicBezTo>
                  <a:pt x="129131" y="395031"/>
                  <a:pt x="125102" y="401809"/>
                  <a:pt x="118462" y="403523"/>
                </a:cubicBezTo>
                <a:cubicBezTo>
                  <a:pt x="111822" y="405236"/>
                  <a:pt x="105033" y="401213"/>
                  <a:pt x="103391" y="394584"/>
                </a:cubicBezTo>
                <a:cubicBezTo>
                  <a:pt x="87276" y="332085"/>
                  <a:pt x="31247" y="301767"/>
                  <a:pt x="11402" y="248058"/>
                </a:cubicBezTo>
                <a:cubicBezTo>
                  <a:pt x="-9488" y="191444"/>
                  <a:pt x="-1356" y="128350"/>
                  <a:pt x="33187" y="78887"/>
                </a:cubicBezTo>
                <a:cubicBezTo>
                  <a:pt x="67729" y="29424"/>
                  <a:pt x="124281" y="0"/>
                  <a:pt x="184638" y="0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grpSp>
        <p:nvGrpSpPr>
          <p:cNvPr id="11" name="Group 11"/>
          <p:cNvGrpSpPr/>
          <p:nvPr/>
        </p:nvGrpSpPr>
        <p:grpSpPr>
          <a:xfrm>
            <a:off x="454963" y="331168"/>
            <a:ext cx="10688511" cy="684668"/>
            <a:chOff x="454963" y="331168"/>
            <a:chExt cx="10688511" cy="684668"/>
          </a:xfrm>
        </p:grpSpPr>
        <p:sp>
          <p:nvSpPr>
            <p:cNvPr id="12" name="AutoShape 1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TextBox 32"/>
            <p:cNvSpPr txBox="1"/>
            <p:nvPr/>
          </p:nvSpPr>
          <p:spPr>
            <a:xfrm>
              <a:off x="1142224" y="464595"/>
              <a:ext cx="10001250" cy="551241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algn="just">
                <a:lnSpc>
                  <a:spcPct val="25000"/>
                </a:lnSpc>
              </a:pPr>
              <a:r>
                <a:rPr lang="zh-CN" altLang="zh-CN" sz="30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合成制备方法一</a:t>
              </a:r>
              <a:r>
                <a:rPr lang="zh-CN" altLang="en-US" sz="3000" b="1" kern="100" dirty="0">
                  <a:solidFill>
                    <a:srgbClr val="4C678E"/>
                  </a:solidFill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zh-CN" altLang="zh-CN" sz="30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连续流</a:t>
              </a:r>
              <a:r>
                <a:rPr lang="zh-CN" altLang="zh-CN" sz="30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丙烯酸甲酯还原法</a:t>
              </a:r>
              <a:r>
                <a:rPr lang="zh-CN" altLang="zh-CN" sz="3000" b="1" kern="100" baseline="300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</a:t>
              </a:r>
              <a:endParaRPr lang="zh-CN" altLang="zh-CN" sz="30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25000"/>
                </a:lnSpc>
              </a:pPr>
              <a:endParaRPr lang="zh-CN" altLang="zh-CN" sz="30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Rectangle 2">
            <a:extLst>
              <a:ext uri="{FF2B5EF4-FFF2-40B4-BE49-F238E27FC236}">
                <a16:creationId xmlns:a16="http://schemas.microsoft.com/office/drawing/2014/main" id="{53E4E110-0F5A-AE66-FDAA-CB307F77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06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05649CA-326C-741C-C6A4-2FB86A835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638321"/>
              </p:ext>
            </p:extLst>
          </p:nvPr>
        </p:nvGraphicFramePr>
        <p:xfrm>
          <a:off x="223606" y="1370389"/>
          <a:ext cx="11744788" cy="228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96903" imgH="967410" progId="ChemDraw.Document.6.0">
                  <p:embed/>
                </p:oleObj>
              </mc:Choice>
              <mc:Fallback>
                <p:oleObj r:id="rId3" imgW="4496903" imgH="96741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06" y="1370389"/>
                        <a:ext cx="11744788" cy="2285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A1110896-76AC-D255-1399-599D2A9437D2}"/>
              </a:ext>
            </a:extLst>
          </p:cNvPr>
          <p:cNvSpPr txBox="1"/>
          <p:nvPr/>
        </p:nvSpPr>
        <p:spPr>
          <a:xfrm>
            <a:off x="1752600" y="4267200"/>
            <a:ext cx="8991600" cy="1957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在连续流封闭反应釜中通过在硅烷还原剂存在下利用</a:t>
            </a:r>
            <a:r>
              <a:rPr lang="en-US" altLang="zh-CN" sz="2800" kern="1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B(C6F5)3</a:t>
            </a:r>
            <a:r>
              <a:rPr lang="zh-CN" altLang="zh-CN" sz="2800" kern="1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催化脱氧，消除聚（丙烯酸甲酯）中的侧酯有效地留下了具有甲基侧链的线性烃聚合物，即聚丙烯。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84375" y="1989454"/>
            <a:ext cx="8089073" cy="132716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25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聚丙烯为无色、无臭、无毒、半透明固体物质，具有优异的机械性能、耐热性、电绝缘性、耐化学腐蚀性等。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21624" y="4269260"/>
            <a:ext cx="8089073" cy="132716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25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聚丙烯在常温下对酸、碱、盐等化学试剂稳定，但在高温和氧化作用下会发生分解反应。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54963" y="93878"/>
            <a:ext cx="10641129" cy="1515736"/>
            <a:chOff x="454963" y="93878"/>
            <a:chExt cx="10641129" cy="1515736"/>
          </a:xfrm>
        </p:grpSpPr>
        <p:sp>
          <p:nvSpPr>
            <p:cNvPr id="11" name="AutoShape 1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TextBox 31"/>
            <p:cNvSpPr txBox="1"/>
            <p:nvPr/>
          </p:nvSpPr>
          <p:spPr>
            <a:xfrm>
              <a:off x="1094842" y="93878"/>
              <a:ext cx="10001250" cy="1515736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 dirty="0">
                  <a:solidFill>
                    <a:srgbClr val="4C678E"/>
                  </a:solidFill>
                  <a:latin typeface="Microsoft Yahei"/>
                  <a:ea typeface="Microsoft Yahei"/>
                  <a:cs typeface="Microsoft Yahei"/>
                </a:rPr>
                <a:t>合成方法二：</a:t>
              </a:r>
              <a:r>
                <a:rPr lang="zh-CN" altLang="zh-CN" sz="30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溶液聚合法</a:t>
              </a:r>
              <a:r>
                <a:rPr lang="zh-CN" altLang="zh-CN" sz="3000" b="1" kern="100" baseline="300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④</a:t>
              </a:r>
              <a:endParaRPr lang="zh-CN" altLang="zh-CN" sz="30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40000"/>
                </a:lnSpc>
              </a:pPr>
              <a:endParaRPr lang="en-US" sz="3000" b="1" dirty="0">
                <a:solidFill>
                  <a:srgbClr val="4C678E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59D6B22D-484A-F5CF-7EFB-19A32509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050203"/>
            <a:ext cx="19377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DBAFF710-D38D-CDBA-0809-E2ACB6123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97224"/>
              </p:ext>
            </p:extLst>
          </p:nvPr>
        </p:nvGraphicFramePr>
        <p:xfrm>
          <a:off x="115367" y="1189702"/>
          <a:ext cx="11960200" cy="292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33743" imgH="1118340" progId="ChemDraw.Document.6.0">
                  <p:embed/>
                </p:oleObj>
              </mc:Choice>
              <mc:Fallback>
                <p:oleObj r:id="rId3" imgW="4333743" imgH="111834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67" y="1189702"/>
                        <a:ext cx="11960200" cy="2926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E641B3BE-57FD-27B2-2D70-E2306E3FEA2D}"/>
              </a:ext>
            </a:extLst>
          </p:cNvPr>
          <p:cNvSpPr txBox="1"/>
          <p:nvPr/>
        </p:nvSpPr>
        <p:spPr>
          <a:xfrm>
            <a:off x="904944" y="4496213"/>
            <a:ext cx="10191147" cy="2126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ctr"/>
            <a:r>
              <a:rPr lang="zh-CN" altLang="zh-CN" sz="11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1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该方法是将丙烯基单体溶解在适当的溶剂二氯甲烷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四氢呋喃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甲醇等溶剂中，加入引发剂</a:t>
            </a:r>
            <a:r>
              <a:rPr lang="zh-CN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偶氮二异丁腈</a:t>
            </a:r>
            <a:r>
              <a:rPr lang="en-US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偶氮二异庚腈</a:t>
            </a:r>
            <a:r>
              <a:rPr lang="en-US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偶氮二异丁酸二甲酯等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，通过引发剂起始聚合过程，形成聚丙烯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CA8CDB09-6BB8-0902-2E07-B29F37F790AC}"/>
              </a:ext>
            </a:extLst>
          </p:cNvPr>
          <p:cNvSpPr/>
          <p:nvPr/>
        </p:nvSpPr>
        <p:spPr>
          <a:xfrm>
            <a:off x="486456" y="4556962"/>
            <a:ext cx="461677" cy="550831"/>
          </a:xfrm>
          <a:custGeom>
            <a:avLst/>
            <a:gdLst/>
            <a:ahLst/>
            <a:cxnLst/>
            <a:rect l="l" t="t" r="r" b="b"/>
            <a:pathLst>
              <a:path w="175" h="209">
                <a:moveTo>
                  <a:pt x="146" y="24"/>
                </a:moveTo>
                <a:cubicBezTo>
                  <a:pt x="126" y="8"/>
                  <a:pt x="100" y="0"/>
                  <a:pt x="66" y="8"/>
                </a:cubicBezTo>
                <a:cubicBezTo>
                  <a:pt x="42" y="15"/>
                  <a:pt x="21" y="33"/>
                  <a:pt x="16" y="67"/>
                </a:cubicBezTo>
                <a:cubicBezTo>
                  <a:pt x="14" y="78"/>
                  <a:pt x="16" y="84"/>
                  <a:pt x="16" y="85"/>
                </a:cubicBezTo>
                <a:cubicBezTo>
                  <a:pt x="18" y="87"/>
                  <a:pt x="20" y="91"/>
                  <a:pt x="20" y="94"/>
                </a:cubicBezTo>
                <a:cubicBezTo>
                  <a:pt x="20" y="95"/>
                  <a:pt x="19" y="96"/>
                  <a:pt x="19" y="97"/>
                </a:cubicBezTo>
                <a:cubicBezTo>
                  <a:pt x="2" y="121"/>
                  <a:pt x="2" y="121"/>
                  <a:pt x="2" y="121"/>
                </a:cubicBezTo>
                <a:cubicBezTo>
                  <a:pt x="1" y="123"/>
                  <a:pt x="0" y="125"/>
                  <a:pt x="1" y="127"/>
                </a:cubicBezTo>
                <a:cubicBezTo>
                  <a:pt x="4" y="132"/>
                  <a:pt x="12" y="131"/>
                  <a:pt x="14" y="132"/>
                </a:cubicBezTo>
                <a:cubicBezTo>
                  <a:pt x="16" y="133"/>
                  <a:pt x="17" y="136"/>
                  <a:pt x="16" y="139"/>
                </a:cubicBezTo>
                <a:cubicBezTo>
                  <a:pt x="15" y="141"/>
                  <a:pt x="13" y="145"/>
                  <a:pt x="15" y="146"/>
                </a:cubicBezTo>
                <a:cubicBezTo>
                  <a:pt x="17" y="147"/>
                  <a:pt x="19" y="148"/>
                  <a:pt x="19" y="148"/>
                </a:cubicBezTo>
                <a:cubicBezTo>
                  <a:pt x="19" y="148"/>
                  <a:pt x="16" y="149"/>
                  <a:pt x="16" y="151"/>
                </a:cubicBezTo>
                <a:cubicBezTo>
                  <a:pt x="15" y="153"/>
                  <a:pt x="16" y="156"/>
                  <a:pt x="19" y="157"/>
                </a:cubicBezTo>
                <a:cubicBezTo>
                  <a:pt x="19" y="157"/>
                  <a:pt x="22" y="164"/>
                  <a:pt x="21" y="171"/>
                </a:cubicBezTo>
                <a:cubicBezTo>
                  <a:pt x="20" y="177"/>
                  <a:pt x="18" y="183"/>
                  <a:pt x="23" y="187"/>
                </a:cubicBezTo>
                <a:cubicBezTo>
                  <a:pt x="28" y="191"/>
                  <a:pt x="48" y="188"/>
                  <a:pt x="60" y="184"/>
                </a:cubicBezTo>
                <a:cubicBezTo>
                  <a:pt x="60" y="184"/>
                  <a:pt x="64" y="191"/>
                  <a:pt x="68" y="209"/>
                </a:cubicBezTo>
                <a:cubicBezTo>
                  <a:pt x="152" y="183"/>
                  <a:pt x="152" y="183"/>
                  <a:pt x="152" y="183"/>
                </a:cubicBezTo>
                <a:cubicBezTo>
                  <a:pt x="147" y="170"/>
                  <a:pt x="145" y="163"/>
                  <a:pt x="145" y="159"/>
                </a:cubicBezTo>
                <a:cubicBezTo>
                  <a:pt x="143" y="148"/>
                  <a:pt x="160" y="128"/>
                  <a:pt x="166" y="106"/>
                </a:cubicBezTo>
                <a:cubicBezTo>
                  <a:pt x="173" y="81"/>
                  <a:pt x="175" y="48"/>
                  <a:pt x="146" y="24"/>
                </a:cubicBezTo>
                <a:close/>
                <a:moveTo>
                  <a:pt x="118" y="90"/>
                </a:moveTo>
                <a:cubicBezTo>
                  <a:pt x="112" y="98"/>
                  <a:pt x="110" y="104"/>
                  <a:pt x="110" y="110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0" y="133"/>
                  <a:pt x="107" y="136"/>
                  <a:pt x="104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6" y="136"/>
                  <a:pt x="96" y="136"/>
                  <a:pt x="96" y="136"/>
                </a:cubicBezTo>
                <a:cubicBezTo>
                  <a:pt x="95" y="138"/>
                  <a:pt x="93" y="139"/>
                  <a:pt x="91" y="139"/>
                </a:cubicBezTo>
                <a:cubicBezTo>
                  <a:pt x="89" y="139"/>
                  <a:pt x="88" y="138"/>
                  <a:pt x="87" y="136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79" y="136"/>
                  <a:pt x="79" y="136"/>
                  <a:pt x="79" y="136"/>
                </a:cubicBezTo>
                <a:cubicBezTo>
                  <a:pt x="76" y="136"/>
                  <a:pt x="73" y="133"/>
                  <a:pt x="73" y="129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04"/>
                  <a:pt x="70" y="98"/>
                  <a:pt x="65" y="90"/>
                </a:cubicBezTo>
                <a:cubicBezTo>
                  <a:pt x="59" y="83"/>
                  <a:pt x="57" y="76"/>
                  <a:pt x="57" y="68"/>
                </a:cubicBezTo>
                <a:cubicBezTo>
                  <a:pt x="57" y="49"/>
                  <a:pt x="72" y="34"/>
                  <a:pt x="91" y="34"/>
                </a:cubicBezTo>
                <a:cubicBezTo>
                  <a:pt x="110" y="34"/>
                  <a:pt x="126" y="49"/>
                  <a:pt x="126" y="68"/>
                </a:cubicBezTo>
                <a:cubicBezTo>
                  <a:pt x="126" y="76"/>
                  <a:pt x="123" y="83"/>
                  <a:pt x="118" y="90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55681" y="3640619"/>
            <a:ext cx="1417796" cy="102870"/>
            <a:chOff x="6155681" y="3640619"/>
            <a:chExt cx="1417796" cy="102870"/>
          </a:xfrm>
        </p:grpSpPr>
        <p:sp>
          <p:nvSpPr>
            <p:cNvPr id="3" name="AutoShape 3"/>
            <p:cNvSpPr/>
            <p:nvPr/>
          </p:nvSpPr>
          <p:spPr>
            <a:xfrm>
              <a:off x="6155681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" name="AutoShape 4"/>
            <p:cNvSpPr/>
            <p:nvPr/>
          </p:nvSpPr>
          <p:spPr>
            <a:xfrm>
              <a:off x="6343514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" name="AutoShape 5"/>
            <p:cNvSpPr/>
            <p:nvPr/>
          </p:nvSpPr>
          <p:spPr>
            <a:xfrm>
              <a:off x="6531347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" name="AutoShape 6"/>
            <p:cNvSpPr/>
            <p:nvPr/>
          </p:nvSpPr>
          <p:spPr>
            <a:xfrm>
              <a:off x="6719180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6907108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8" name="AutoShape 8"/>
            <p:cNvSpPr/>
            <p:nvPr/>
          </p:nvSpPr>
          <p:spPr>
            <a:xfrm>
              <a:off x="7094941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9" name="AutoShape 9"/>
            <p:cNvSpPr/>
            <p:nvPr/>
          </p:nvSpPr>
          <p:spPr>
            <a:xfrm>
              <a:off x="7282774" y="3640619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7470607" y="3640619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</p:grpSp>
      <p:grpSp>
        <p:nvGrpSpPr>
          <p:cNvPr id="11" name="Group 11"/>
          <p:cNvGrpSpPr/>
          <p:nvPr/>
        </p:nvGrpSpPr>
        <p:grpSpPr>
          <a:xfrm>
            <a:off x="6155681" y="6058731"/>
            <a:ext cx="1417796" cy="102870"/>
            <a:chOff x="6155681" y="6058731"/>
            <a:chExt cx="1417796" cy="102870"/>
          </a:xfrm>
        </p:grpSpPr>
        <p:sp>
          <p:nvSpPr>
            <p:cNvPr id="12" name="AutoShape 12"/>
            <p:cNvSpPr/>
            <p:nvPr/>
          </p:nvSpPr>
          <p:spPr>
            <a:xfrm>
              <a:off x="6155681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343514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6531347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6719180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6907108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7094941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7282774" y="6058731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470607" y="6058731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t="31661" b="31661"/>
          <a:stretch>
            <a:fillRect/>
          </a:stretch>
        </p:blipFill>
        <p:spPr>
          <a:xfrm>
            <a:off x="1513522" y="1786482"/>
            <a:ext cx="3548158" cy="195700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rcRect t="8788" b="8788"/>
          <a:stretch>
            <a:fillRect/>
          </a:stretch>
        </p:blipFill>
        <p:spPr>
          <a:xfrm>
            <a:off x="1513522" y="4313241"/>
            <a:ext cx="3548158" cy="1957006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6258551" y="1608667"/>
            <a:ext cx="5585461" cy="1957006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indent="228600" algn="just"/>
            <a:r>
              <a:rPr lang="zh-CN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连续流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丙烯酸甲酯还原法，反应需要加入还原剂，反应处理起来简单，反应时间比较短，反应比较干净，但是在反应得过程中需要高压，还原剂比较活泼，操作比较严格。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205389" y="4055709"/>
            <a:ext cx="5447873" cy="1957006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indent="304800" algn="just"/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溶液聚合法，反应只需要加入适当的溶剂，加入引发剂，加入丙烯基单体即可，但是聚合得时间比较漫长一些。此外，石油烯基法、气相聚合法也是常见的聚丙烯合成方法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454963" y="156408"/>
            <a:ext cx="10603989" cy="742511"/>
            <a:chOff x="454963" y="156408"/>
            <a:chExt cx="10603989" cy="742511"/>
          </a:xfrm>
        </p:grpSpPr>
        <p:sp>
          <p:nvSpPr>
            <p:cNvPr id="27" name="AutoShape 2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7" name="TextBox 47"/>
            <p:cNvSpPr txBox="1"/>
            <p:nvPr/>
          </p:nvSpPr>
          <p:spPr>
            <a:xfrm>
              <a:off x="1057702" y="156408"/>
              <a:ext cx="10001250" cy="742511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indent="228600" algn="just"/>
              <a:r>
                <a:rPr lang="zh-CN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两种合成方法对比分析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404040"/>
      </a:dk1>
      <a:lt1>
        <a:srgbClr val="FFFFFF"/>
      </a:lt1>
      <a:dk2>
        <a:srgbClr val="000000"/>
      </a:dk2>
      <a:lt2>
        <a:srgbClr val="FFFFFF"/>
      </a:lt2>
      <a:accent1>
        <a:srgbClr val="4C678E"/>
      </a:accent1>
      <a:accent2>
        <a:srgbClr val="6684B0"/>
      </a:accent2>
      <a:accent3>
        <a:srgbClr val="639CD6"/>
      </a:accent3>
      <a:accent4>
        <a:srgbClr val="6EB7F0"/>
      </a:accent4>
      <a:accent5>
        <a:srgbClr val="6991E0"/>
      </a:accent5>
      <a:accent6>
        <a:srgbClr val="9EA2D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1137</Words>
  <Application>Microsoft Office PowerPoint</Application>
  <PresentationFormat>宽屏</PresentationFormat>
  <Paragraphs>74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仿宋</vt:lpstr>
      <vt:lpstr>微软雅黑</vt:lpstr>
      <vt:lpstr>微软雅黑</vt:lpstr>
      <vt:lpstr>Arial</vt:lpstr>
      <vt:lpstr>Calibri</vt:lpstr>
      <vt:lpstr>Office Theme</vt:lpstr>
      <vt:lpstr>ChemDraw.Document.6.0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鑫玥 张</cp:lastModifiedBy>
  <cp:revision>7</cp:revision>
  <dcterms:created xsi:type="dcterms:W3CDTF">2006-08-16T00:00:00Z</dcterms:created>
  <dcterms:modified xsi:type="dcterms:W3CDTF">2024-04-24T05:34:48Z</dcterms:modified>
</cp:coreProperties>
</file>