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3"/>
  </p:notesMasterIdLst>
  <p:handoutMasterIdLst>
    <p:handoutMasterId r:id="rId14"/>
  </p:handoutMasterIdLst>
  <p:sldIdLst>
    <p:sldId id="324" r:id="rId5"/>
    <p:sldId id="302" r:id="rId6"/>
    <p:sldId id="315" r:id="rId7"/>
    <p:sldId id="312" r:id="rId8"/>
    <p:sldId id="294" r:id="rId9"/>
    <p:sldId id="314" r:id="rId10"/>
    <p:sldId id="325" r:id="rId11"/>
    <p:sldId id="310" r:id="rId1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5033" autoAdjust="0"/>
  </p:normalViewPr>
  <p:slideViewPr>
    <p:cSldViewPr snapToGrid="0">
      <p:cViewPr varScale="1">
        <p:scale>
          <a:sx n="84" d="100"/>
          <a:sy n="84" d="100"/>
        </p:scale>
        <p:origin x="518" y="8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5725A15-8D86-497D-8EAD-2EB1176C54F6}" type="datetime1">
              <a:rPr lang="es-ES" smtClean="0"/>
              <a:t>30/11/2024</a:t>
            </a:fld>
            <a:endParaRPr lang="es-ES"/>
          </a:p>
        </p:txBody>
      </p:sp>
      <p:sp>
        <p:nvSpPr>
          <p:cNvPr id="4" name="Marcador de pie de pá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s-ES" smtClean="0"/>
              <a:t>‹Nº›</a:t>
            </a:fld>
            <a:endParaRPr lang="es-E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8D509-07EE-4A09-900B-403023880868}" type="datetime1">
              <a:rPr lang="es-ES" smtClean="0"/>
              <a:pPr/>
              <a:t>30/11/2024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s-ES" noProof="0" smtClean="0"/>
              <a:t>‹Nº›</a:t>
            </a:fld>
            <a:endParaRPr lang="es-E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1</a:t>
            </a:fld>
            <a:endParaRPr lang="es-ES"/>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2</a:t>
            </a:fld>
            <a:endParaRPr lang="es-ES"/>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8530193B-564F-4854-8A52-728F3FB19C85}" type="slidenum">
              <a:rPr lang="es-ES" smtClean="0"/>
              <a:t>3</a:t>
            </a:fld>
            <a:endParaRPr lang="es-ES"/>
          </a:p>
        </p:txBody>
      </p:sp>
    </p:spTree>
    <p:extLst>
      <p:ext uri="{BB962C8B-B14F-4D97-AF65-F5344CB8AC3E}">
        <p14:creationId xmlns:p14="http://schemas.microsoft.com/office/powerpoint/2010/main" val="2412283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4</a:t>
            </a:fld>
            <a:endParaRPr lang="es-ES"/>
          </a:p>
        </p:txBody>
      </p:sp>
    </p:spTree>
    <p:extLst>
      <p:ext uri="{BB962C8B-B14F-4D97-AF65-F5344CB8AC3E}">
        <p14:creationId xmlns:p14="http://schemas.microsoft.com/office/powerpoint/2010/main" val="3397440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8530193B-564F-4854-8A52-728F3FB19C85}" type="slidenum">
              <a:rPr lang="es-ES" smtClean="0"/>
              <a:t>5</a:t>
            </a:fld>
            <a:endParaRPr lang="es-ES"/>
          </a:p>
        </p:txBody>
      </p:sp>
    </p:spTree>
    <p:extLst>
      <p:ext uri="{BB962C8B-B14F-4D97-AF65-F5344CB8AC3E}">
        <p14:creationId xmlns:p14="http://schemas.microsoft.com/office/powerpoint/2010/main" val="4230547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6</a:t>
            </a:fld>
            <a:endParaRPr lang="es-ES"/>
          </a:p>
        </p:txBody>
      </p:sp>
    </p:spTree>
    <p:extLst>
      <p:ext uri="{BB962C8B-B14F-4D97-AF65-F5344CB8AC3E}">
        <p14:creationId xmlns:p14="http://schemas.microsoft.com/office/powerpoint/2010/main" val="4165856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8530193B-564F-4854-8A52-728F3FB19C85}" type="slidenum">
              <a:rPr lang="es-ES" smtClean="0"/>
              <a:t>7</a:t>
            </a:fld>
            <a:endParaRPr lang="es-ES"/>
          </a:p>
        </p:txBody>
      </p:sp>
    </p:spTree>
    <p:extLst>
      <p:ext uri="{BB962C8B-B14F-4D97-AF65-F5344CB8AC3E}">
        <p14:creationId xmlns:p14="http://schemas.microsoft.com/office/powerpoint/2010/main" val="1487551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8530193B-564F-4854-8A52-728F3FB19C85}" type="slidenum">
              <a:rPr lang="es-ES" smtClean="0"/>
              <a:t>8</a:t>
            </a:fld>
            <a:endParaRPr lang="es-ES"/>
          </a:p>
        </p:txBody>
      </p:sp>
    </p:spTree>
    <p:extLst>
      <p:ext uri="{BB962C8B-B14F-4D97-AF65-F5344CB8AC3E}">
        <p14:creationId xmlns:p14="http://schemas.microsoft.com/office/powerpoint/2010/main" val="2040133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6" name="Hexágono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Hexágono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Hexágono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Título 1">
            <a:extLst>
              <a:ext uri="{FF2B5EF4-FFF2-40B4-BE49-F238E27FC236}">
                <a16:creationId xmlns:a16="http://schemas.microsoft.com/office/drawing/2014/main" id="{A7A620BD-CFAD-4100-8C9F-494D15A0A900}"/>
              </a:ext>
            </a:extLst>
          </p:cNvPr>
          <p:cNvSpPr>
            <a:spLocks noGrp="1"/>
          </p:cNvSpPr>
          <p:nvPr>
            <p:ph type="title" hasCustomPrompt="1"/>
          </p:nvPr>
        </p:nvSpPr>
        <p:spPr>
          <a:xfrm>
            <a:off x="4096846" y="2576760"/>
            <a:ext cx="3924935"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rtlCol="0"/>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8" name="Marcador de texto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rtlCol="0" anchor="b"/>
          <a:lstStyle>
            <a:lvl1pPr algn="r">
              <a:buNone/>
              <a:defRPr lang="en-US" sz="1600" kern="1200" dirty="0" smtClean="0">
                <a:solidFill>
                  <a:schemeClr val="bg1"/>
                </a:solidFill>
                <a:latin typeface="+mn-lt"/>
                <a:ea typeface="+mn-ea"/>
                <a:cs typeface="+mn-cs"/>
              </a:defRPr>
            </a:lvl1pPr>
          </a:lstStyle>
          <a:p>
            <a:pPr lvl="0" rtl="0"/>
            <a:r>
              <a:rPr lang="es-ES" noProof="0"/>
              <a:t>Haga clic para modificar los estilos de texto del patrón</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ido de do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4" name="Elipse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0" name="Elipse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4" name="Elipse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3" name="Marcador de posición de imagen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1" name="Título 1">
            <a:extLst>
              <a:ext uri="{FF2B5EF4-FFF2-40B4-BE49-F238E27FC236}">
                <a16:creationId xmlns:a16="http://schemas.microsoft.com/office/drawing/2014/main" id="{92F03355-C197-48C4-A4DF-B4133848335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de tre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1" name="Marcador de texto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2" name="Marcador de texto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3" name="Hexágono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Hexágono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5" name="Hexágono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13" name="Título 1">
            <a:extLst>
              <a:ext uri="{FF2B5EF4-FFF2-40B4-BE49-F238E27FC236}">
                <a16:creationId xmlns:a16="http://schemas.microsoft.com/office/drawing/2014/main" id="{91D9F6BE-FB0B-42EE-8F02-95F5CC039B0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
        <p:nvSpPr>
          <p:cNvPr id="16" name="Forma libre: Forma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Marcador de texto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rtlCol="0"/>
          <a:lstStyle>
            <a:lvl1pPr marL="0" indent="0">
              <a:buNone/>
              <a:defRPr sz="2000"/>
            </a:lvl1pPr>
            <a:lvl2pPr>
              <a:buNone/>
              <a:defRPr/>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7" name="Marcador de texto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rtlCol="0"/>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2" name="Marcador de posición de imagen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3" name="Título 1">
            <a:extLst>
              <a:ext uri="{FF2B5EF4-FFF2-40B4-BE49-F238E27FC236}">
                <a16:creationId xmlns:a16="http://schemas.microsoft.com/office/drawing/2014/main" id="{11176083-2CE5-4707-A564-46805454AF1A}"/>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2" name="Rectángulo 1" descr="Rascacielos de oficinas con vista hacia arriba">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rtlCol="0"/>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6" name="Título 1">
            <a:extLst>
              <a:ext uri="{FF2B5EF4-FFF2-40B4-BE49-F238E27FC236}">
                <a16:creationId xmlns:a16="http://schemas.microsoft.com/office/drawing/2014/main" id="{162BE5D7-9E35-49F8-A8E4-2093183A6404}"/>
              </a:ext>
            </a:extLst>
          </p:cNvPr>
          <p:cNvSpPr>
            <a:spLocks noGrp="1"/>
          </p:cNvSpPr>
          <p:nvPr>
            <p:ph type="title" hasCustomPrompt="1"/>
          </p:nvPr>
        </p:nvSpPr>
        <p:spPr>
          <a:xfrm>
            <a:off x="4149139" y="1529685"/>
            <a:ext cx="3924934"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Diseño personalizado">
    <p:bg>
      <p:bgPr>
        <a:solidFill>
          <a:schemeClr val="tx1"/>
        </a:solidFill>
        <a:effectLst/>
      </p:bgPr>
    </p:bg>
    <p:spTree>
      <p:nvGrpSpPr>
        <p:cNvPr id="1" name=""/>
        <p:cNvGrpSpPr/>
        <p:nvPr/>
      </p:nvGrpSpPr>
      <p:grpSpPr>
        <a:xfrm>
          <a:off x="0" y="0"/>
          <a:ext cx="0" cy="0"/>
          <a:chOff x="0" y="0"/>
          <a:chExt cx="0" cy="0"/>
        </a:xfrm>
      </p:grpSpPr>
      <p:sp>
        <p:nvSpPr>
          <p:cNvPr id="14" name="Marcador de posición de imagen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3" name="Elipse 2" descr="Rascacielos de oficinas con vista hacia arriba">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Elipse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Marcador de texto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rtlCol="0"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 name="Título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rtlCol="0"/>
          <a:lstStyle>
            <a:lvl1pPr algn="ctr">
              <a:spcBef>
                <a:spcPts val="1000"/>
              </a:spcBef>
              <a:defRPr sz="2800">
                <a:solidFill>
                  <a:schemeClr val="bg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Marcador de texto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rtlCol="0"/>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rtl="0"/>
            <a:r>
              <a:rPr lang="es-ES" noProof="0"/>
              <a:t>Haga clic para modificar los estilos de texto del patrón</a:t>
            </a:r>
          </a:p>
        </p:txBody>
      </p:sp>
      <p:sp>
        <p:nvSpPr>
          <p:cNvPr id="19" name="Rectángulo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Rectángulo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Rectángulo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Marcador de posición de imagen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59DADC7-BE21-4434-A6E4-BAF809005389}"/>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4" name="Elipse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6" name="Elipse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3" name="Marcador de posición de imagen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7" name="Marcador de texto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rtlCol="0"/>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rtl="0"/>
            <a:r>
              <a:rPr lang="es-ES" noProof="0"/>
              <a:t>Haga clic para modificar los estilos de texto del patrón</a:t>
            </a:r>
          </a:p>
        </p:txBody>
      </p:sp>
      <p:sp>
        <p:nvSpPr>
          <p:cNvPr id="8" name="Título 1">
            <a:extLst>
              <a:ext uri="{FF2B5EF4-FFF2-40B4-BE49-F238E27FC236}">
                <a16:creationId xmlns:a16="http://schemas.microsoft.com/office/drawing/2014/main" id="{DEB8F0E5-B89F-48AD-87BD-534EA9463CD3}"/>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áfico y tabla">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Título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rtlCol="0" anchor="ctr"/>
          <a:lstStyle>
            <a:lvl1pPr algn="ct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11" name="Marcador de texto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rtlCol="0"/>
          <a:lstStyle>
            <a:lvl1pPr marL="0" indent="0">
              <a:buNone/>
              <a:defRPr sz="2000" b="1">
                <a:solidFill>
                  <a:schemeClr val="accent4"/>
                </a:solidFill>
                <a:latin typeface="+mj-lt"/>
              </a:defRPr>
            </a:lvl1pPr>
            <a:lvl2pPr>
              <a:buNone/>
              <a:defRPr sz="2000"/>
            </a:lvl2pPr>
          </a:lstStyle>
          <a:p>
            <a:pPr lvl="0" rtl="0"/>
            <a:r>
              <a:rPr lang="es-ES" noProof="0"/>
              <a:t>Haga clic para modificar los estilos de texto del patrón</a:t>
            </a:r>
          </a:p>
          <a:p>
            <a:pPr lvl="1" rtl="0"/>
            <a:r>
              <a:rPr lang="es-ES" noProof="0"/>
              <a:t>Segundo nivel</a:t>
            </a:r>
          </a:p>
        </p:txBody>
      </p:sp>
      <p:sp>
        <p:nvSpPr>
          <p:cNvPr id="15" name="Hexágono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Hexágono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Marcador de posición de imagen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rtlCol="0"/>
          <a:lstStyle>
            <a:lvl1pPr>
              <a:defRPr sz="2800">
                <a:solidFill>
                  <a:schemeClr val="tx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39" name="Marcador de posición de imagen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38" name="Marcador de posición de imagen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0" name="Marcador de posición de imagen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1" name="Marcador de posición de imagen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
        <p:nvSpPr>
          <p:cNvPr id="9" name="Hexágono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Hexágono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Hexágono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Marcador de texto 22">
            <a:extLst>
              <a:ext uri="{FF2B5EF4-FFF2-40B4-BE49-F238E27FC236}">
                <a16:creationId xmlns:a16="http://schemas.microsoft.com/office/drawing/2014/main" id="{591F943B-ED0D-49A1-844A-E23BA9A4871B}"/>
              </a:ext>
            </a:extLst>
          </p:cNvPr>
          <p:cNvSpPr>
            <a:spLocks noGrp="1"/>
          </p:cNvSpPr>
          <p:nvPr>
            <p:ph type="body" sz="quarter" idx="10" hasCustomPrompt="1"/>
          </p:nvPr>
        </p:nvSpPr>
        <p:spPr>
          <a:xfrm>
            <a:off x="546668"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4" name="Marcador de texto 22">
            <a:extLst>
              <a:ext uri="{FF2B5EF4-FFF2-40B4-BE49-F238E27FC236}">
                <a16:creationId xmlns:a16="http://schemas.microsoft.com/office/drawing/2014/main" id="{9AC6B9A8-053C-4828-B705-901C6018F30D}"/>
              </a:ext>
            </a:extLst>
          </p:cNvPr>
          <p:cNvSpPr>
            <a:spLocks noGrp="1"/>
          </p:cNvSpPr>
          <p:nvPr>
            <p:ph type="body" sz="quarter" idx="11" hasCustomPrompt="1"/>
          </p:nvPr>
        </p:nvSpPr>
        <p:spPr>
          <a:xfrm>
            <a:off x="556692"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7" name="Marcador de texto 22">
            <a:extLst>
              <a:ext uri="{FF2B5EF4-FFF2-40B4-BE49-F238E27FC236}">
                <a16:creationId xmlns:a16="http://schemas.microsoft.com/office/drawing/2014/main" id="{BBA6FD52-E179-41F8-AE78-9AF3D65F28B6}"/>
              </a:ext>
            </a:extLst>
          </p:cNvPr>
          <p:cNvSpPr>
            <a:spLocks noGrp="1"/>
          </p:cNvSpPr>
          <p:nvPr>
            <p:ph type="body" sz="quarter" idx="12" hasCustomPrompt="1"/>
          </p:nvPr>
        </p:nvSpPr>
        <p:spPr>
          <a:xfrm>
            <a:off x="2789482"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8" name="Marcador de texto 22">
            <a:extLst>
              <a:ext uri="{FF2B5EF4-FFF2-40B4-BE49-F238E27FC236}">
                <a16:creationId xmlns:a16="http://schemas.microsoft.com/office/drawing/2014/main" id="{C49A82AB-D328-4DB0-841B-186884119EBF}"/>
              </a:ext>
            </a:extLst>
          </p:cNvPr>
          <p:cNvSpPr>
            <a:spLocks noGrp="1"/>
          </p:cNvSpPr>
          <p:nvPr>
            <p:ph type="body" sz="quarter" idx="13" hasCustomPrompt="1"/>
          </p:nvPr>
        </p:nvSpPr>
        <p:spPr>
          <a:xfrm>
            <a:off x="278948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9" name="Marcador de texto 22">
            <a:extLst>
              <a:ext uri="{FF2B5EF4-FFF2-40B4-BE49-F238E27FC236}">
                <a16:creationId xmlns:a16="http://schemas.microsoft.com/office/drawing/2014/main" id="{84E23D5D-9866-48F9-8E08-DD2DBE4C4E32}"/>
              </a:ext>
            </a:extLst>
          </p:cNvPr>
          <p:cNvSpPr>
            <a:spLocks noGrp="1"/>
          </p:cNvSpPr>
          <p:nvPr>
            <p:ph type="body" sz="quarter" idx="14" hasCustomPrompt="1"/>
          </p:nvPr>
        </p:nvSpPr>
        <p:spPr>
          <a:xfrm>
            <a:off x="5032296"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0" name="Marcador de texto 22">
            <a:extLst>
              <a:ext uri="{FF2B5EF4-FFF2-40B4-BE49-F238E27FC236}">
                <a16:creationId xmlns:a16="http://schemas.microsoft.com/office/drawing/2014/main" id="{E671C9E6-A1A5-4EE5-8642-94AA7635DB05}"/>
              </a:ext>
            </a:extLst>
          </p:cNvPr>
          <p:cNvSpPr>
            <a:spLocks noGrp="1"/>
          </p:cNvSpPr>
          <p:nvPr>
            <p:ph type="body" sz="quarter" idx="15" hasCustomPrompt="1"/>
          </p:nvPr>
        </p:nvSpPr>
        <p:spPr>
          <a:xfrm>
            <a:off x="502920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1" name="Marcador de texto 22">
            <a:extLst>
              <a:ext uri="{FF2B5EF4-FFF2-40B4-BE49-F238E27FC236}">
                <a16:creationId xmlns:a16="http://schemas.microsoft.com/office/drawing/2014/main" id="{DF6BB5C9-B678-435A-830F-4C10EB1A957C}"/>
              </a:ext>
            </a:extLst>
          </p:cNvPr>
          <p:cNvSpPr>
            <a:spLocks noGrp="1"/>
          </p:cNvSpPr>
          <p:nvPr>
            <p:ph type="body" sz="quarter" idx="16" hasCustomPrompt="1"/>
          </p:nvPr>
        </p:nvSpPr>
        <p:spPr>
          <a:xfrm>
            <a:off x="7275110"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2" name="Marcador de texto 22">
            <a:extLst>
              <a:ext uri="{FF2B5EF4-FFF2-40B4-BE49-F238E27FC236}">
                <a16:creationId xmlns:a16="http://schemas.microsoft.com/office/drawing/2014/main" id="{1861EC87-A9E2-4FC3-B8BC-06C520B8A17F}"/>
              </a:ext>
            </a:extLst>
          </p:cNvPr>
          <p:cNvSpPr>
            <a:spLocks noGrp="1"/>
          </p:cNvSpPr>
          <p:nvPr>
            <p:ph type="body" sz="quarter" idx="17" hasCustomPrompt="1"/>
          </p:nvPr>
        </p:nvSpPr>
        <p:spPr>
          <a:xfrm>
            <a:off x="727511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3" name="Marcador de texto 22">
            <a:extLst>
              <a:ext uri="{FF2B5EF4-FFF2-40B4-BE49-F238E27FC236}">
                <a16:creationId xmlns:a16="http://schemas.microsoft.com/office/drawing/2014/main" id="{FC3EDE91-631F-4947-94DC-557685FD23E0}"/>
              </a:ext>
            </a:extLst>
          </p:cNvPr>
          <p:cNvSpPr>
            <a:spLocks noGrp="1"/>
          </p:cNvSpPr>
          <p:nvPr>
            <p:ph type="body" sz="quarter" idx="18" hasCustomPrompt="1"/>
          </p:nvPr>
        </p:nvSpPr>
        <p:spPr>
          <a:xfrm>
            <a:off x="9517923"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4" name="Marcador de texto 22">
            <a:extLst>
              <a:ext uri="{FF2B5EF4-FFF2-40B4-BE49-F238E27FC236}">
                <a16:creationId xmlns:a16="http://schemas.microsoft.com/office/drawing/2014/main" id="{8FDDBEF4-1329-49DF-B043-D51B34F5EE34}"/>
              </a:ext>
            </a:extLst>
          </p:cNvPr>
          <p:cNvSpPr>
            <a:spLocks noGrp="1"/>
          </p:cNvSpPr>
          <p:nvPr>
            <p:ph type="body" sz="quarter" idx="19" hasCustomPrompt="1"/>
          </p:nvPr>
        </p:nvSpPr>
        <p:spPr>
          <a:xfrm>
            <a:off x="951792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7" name="Marcador de posición de imagen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umen">
    <p:spTree>
      <p:nvGrpSpPr>
        <p:cNvPr id="1" name=""/>
        <p:cNvGrpSpPr/>
        <p:nvPr/>
      </p:nvGrpSpPr>
      <p:grpSpPr>
        <a:xfrm>
          <a:off x="0" y="0"/>
          <a:ext cx="0" cy="0"/>
          <a:chOff x="0" y="0"/>
          <a:chExt cx="0" cy="0"/>
        </a:xfrm>
      </p:grpSpPr>
      <p:sp>
        <p:nvSpPr>
          <p:cNvPr id="40" name="Marcador de contenido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1" name="Marcador de contenido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2" name="Marcador de contenido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3" name="Marcador de contenido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4" name="Marcador de contenido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5" name="Marcador de contenido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10" name="Título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rtlCol="0"/>
          <a:lstStyle>
            <a:lvl1pP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Marcador de fecha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9CC8AACD-E2E5-4E77-87E6-D0C33E06F5CD}" type="datetime1">
              <a:rPr lang="es-ES" sz="1100" noProof="0" smtClean="0">
                <a:solidFill>
                  <a:schemeClr val="accent2"/>
                </a:solidFill>
              </a:rPr>
              <a:t>30/11/2024</a:t>
            </a:fld>
            <a:endParaRPr lang="es-ES" sz="1100" noProof="0" dirty="0">
              <a:solidFill>
                <a:schemeClr val="accent2"/>
              </a:solidFill>
            </a:endParaRPr>
          </a:p>
        </p:txBody>
      </p:sp>
      <p:sp>
        <p:nvSpPr>
          <p:cNvPr id="5" name="Marcador de pie de página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rtl="0"/>
            <a:r>
              <a:rPr lang="es-ES" sz="1100" b="1" noProof="0">
                <a:solidFill>
                  <a:schemeClr val="accent2"/>
                </a:solidFill>
              </a:rPr>
              <a:t>Revisión anual</a:t>
            </a:r>
          </a:p>
        </p:txBody>
      </p:sp>
      <p:sp>
        <p:nvSpPr>
          <p:cNvPr id="7" name="Marcador de número de diapositiva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0"/>
            <a:fld id="{2C18C1E5-FB55-42F5-BD6D-9CC153FCDBE6}" type="slidenum">
              <a:rPr lang="es-ES" sz="1100" noProof="0" smtClean="0">
                <a:solidFill>
                  <a:schemeClr val="accent4"/>
                </a:solidFill>
              </a:rPr>
              <a:pPr algn="r" rtl="0"/>
              <a:t>‹Nº›</a:t>
            </a:fld>
            <a:endParaRPr lang="es-ES" sz="1100" noProof="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Marcador de posición de imagen 12" descr="Edificio azul de cristal">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ágono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7" name="Título 6">
            <a:extLst>
              <a:ext uri="{FF2B5EF4-FFF2-40B4-BE49-F238E27FC236}">
                <a16:creationId xmlns:a16="http://schemas.microsoft.com/office/drawing/2014/main" id="{BD837CEB-1A69-4F72-95D4-054D82F09696}"/>
              </a:ext>
            </a:extLst>
          </p:cNvPr>
          <p:cNvSpPr>
            <a:spLocks noGrp="1"/>
          </p:cNvSpPr>
          <p:nvPr>
            <p:ph type="title"/>
          </p:nvPr>
        </p:nvSpPr>
        <p:spPr/>
        <p:txBody>
          <a:bodyPr rtlCol="0"/>
          <a:lstStyle/>
          <a:p>
            <a:pPr algn="ctr" rtl="0"/>
            <a:r>
              <a:rPr lang="es-ES" sz="4000" dirty="0"/>
              <a:t>Teoría de la racionalidad limitada </a:t>
            </a:r>
            <a:br>
              <a:rPr lang="es-ES" sz="4000" dirty="0"/>
            </a:br>
            <a:endParaRPr lang="es-ES" sz="4000" dirty="0"/>
          </a:p>
        </p:txBody>
      </p:sp>
      <p:sp>
        <p:nvSpPr>
          <p:cNvPr id="8" name="Marcador de texto 7">
            <a:extLst>
              <a:ext uri="{FF2B5EF4-FFF2-40B4-BE49-F238E27FC236}">
                <a16:creationId xmlns:a16="http://schemas.microsoft.com/office/drawing/2014/main" id="{9FFAF4E3-C8A2-4861-A67E-040D885F84F1}"/>
              </a:ext>
            </a:extLst>
          </p:cNvPr>
          <p:cNvSpPr>
            <a:spLocks noGrp="1"/>
          </p:cNvSpPr>
          <p:nvPr>
            <p:ph type="body" sz="quarter" idx="11"/>
          </p:nvPr>
        </p:nvSpPr>
        <p:spPr>
          <a:xfrm>
            <a:off x="4096848" y="1673277"/>
            <a:ext cx="3924934" cy="716775"/>
          </a:xfrm>
        </p:spPr>
        <p:txBody>
          <a:bodyPr rtlCol="0"/>
          <a:lstStyle/>
          <a:p>
            <a:pPr algn="ctr" rtl="0"/>
            <a:r>
              <a:rPr lang="es-ES" dirty="0"/>
              <a:t>¿Por qué realizar modelos en RR. II?</a:t>
            </a:r>
          </a:p>
        </p:txBody>
      </p:sp>
      <p:sp>
        <p:nvSpPr>
          <p:cNvPr id="11" name="Marcador de texto 10">
            <a:extLst>
              <a:ext uri="{FF2B5EF4-FFF2-40B4-BE49-F238E27FC236}">
                <a16:creationId xmlns:a16="http://schemas.microsoft.com/office/drawing/2014/main" id="{E6DF5064-7AAC-4887-9BD5-FB6BC40A6768}"/>
              </a:ext>
            </a:extLst>
          </p:cNvPr>
          <p:cNvSpPr>
            <a:spLocks noGrp="1"/>
          </p:cNvSpPr>
          <p:nvPr>
            <p:ph type="body" sz="quarter" idx="13"/>
          </p:nvPr>
        </p:nvSpPr>
        <p:spPr>
          <a:xfrm>
            <a:off x="4484582" y="4740164"/>
            <a:ext cx="3222836" cy="1168530"/>
          </a:xfrm>
        </p:spPr>
        <p:txBody>
          <a:bodyPr rtlCol="0"/>
          <a:lstStyle/>
          <a:p>
            <a:pPr rtl="0"/>
            <a:r>
              <a:rPr lang="es-ES" dirty="0"/>
              <a:t>Edwin Alexander Bazán Chávez</a:t>
            </a:r>
          </a:p>
        </p:txBody>
      </p:sp>
      <p:sp>
        <p:nvSpPr>
          <p:cNvPr id="21" name="Hexágono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3" name="CuadroTexto 2">
            <a:extLst>
              <a:ext uri="{FF2B5EF4-FFF2-40B4-BE49-F238E27FC236}">
                <a16:creationId xmlns:a16="http://schemas.microsoft.com/office/drawing/2014/main" id="{819EDE6E-3836-4235-AFE0-8D78C02E99A2}"/>
              </a:ext>
            </a:extLst>
          </p:cNvPr>
          <p:cNvSpPr txBox="1"/>
          <p:nvPr/>
        </p:nvSpPr>
        <p:spPr>
          <a:xfrm>
            <a:off x="4484582" y="4563031"/>
            <a:ext cx="3222836" cy="369332"/>
          </a:xfrm>
          <a:prstGeom prst="rect">
            <a:avLst/>
          </a:prstGeom>
          <a:noFill/>
        </p:spPr>
        <p:txBody>
          <a:bodyPr wrap="square" rtlCol="0">
            <a:spAutoFit/>
          </a:bodyPr>
          <a:lstStyle/>
          <a:p>
            <a:r>
              <a:rPr lang="es-PE" dirty="0">
                <a:solidFill>
                  <a:schemeClr val="bg1"/>
                </a:solidFill>
              </a:rPr>
              <a:t>Porqué es posible la cooperación </a:t>
            </a:r>
          </a:p>
        </p:txBody>
      </p:sp>
    </p:spTree>
    <p:extLst>
      <p:ext uri="{BB962C8B-B14F-4D97-AF65-F5344CB8AC3E}">
        <p14:creationId xmlns:p14="http://schemas.microsoft.com/office/powerpoint/2010/main" val="366599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FEF304F5-32C5-4869-B185-859B567855A8}"/>
              </a:ext>
            </a:extLst>
          </p:cNvPr>
          <p:cNvSpPr>
            <a:spLocks noGrp="1"/>
          </p:cNvSpPr>
          <p:nvPr>
            <p:ph type="title"/>
          </p:nvPr>
        </p:nvSpPr>
        <p:spPr>
          <a:xfrm>
            <a:off x="660400" y="805213"/>
            <a:ext cx="4275138" cy="1398491"/>
          </a:xfrm>
        </p:spPr>
        <p:txBody>
          <a:bodyPr rtlCol="0"/>
          <a:lstStyle/>
          <a:p>
            <a:pPr rtl="0"/>
            <a:r>
              <a:rPr lang="es-ES" dirty="0"/>
              <a:t>¿Por qué modelar ?</a:t>
            </a:r>
          </a:p>
        </p:txBody>
      </p:sp>
      <p:sp>
        <p:nvSpPr>
          <p:cNvPr id="7" name="Marcador de texto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2383028"/>
            <a:ext cx="4275138" cy="3560763"/>
          </a:xfrm>
        </p:spPr>
        <p:txBody>
          <a:bodyPr rtlCol="0"/>
          <a:lstStyle/>
          <a:p>
            <a:pPr rtl="0"/>
            <a:r>
              <a:rPr lang="es-ES" dirty="0"/>
              <a:t>Ecuaciones </a:t>
            </a:r>
          </a:p>
          <a:p>
            <a:pPr rtl="0"/>
            <a:r>
              <a:rPr lang="es-ES" dirty="0"/>
              <a:t>Valores y creencias </a:t>
            </a:r>
          </a:p>
          <a:p>
            <a:pPr rtl="0"/>
            <a:r>
              <a:rPr lang="es-ES" dirty="0"/>
              <a:t>Actores, Posiciones e Intereses </a:t>
            </a:r>
          </a:p>
          <a:p>
            <a:pPr rtl="0"/>
            <a:r>
              <a:rPr lang="es-ES" dirty="0"/>
              <a:t>Reglas y Organizaciones </a:t>
            </a:r>
          </a:p>
        </p:txBody>
      </p:sp>
      <p:pic>
        <p:nvPicPr>
          <p:cNvPr id="11" name="Marcador de posición de imagen 10" descr="primer plano de un edificio">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1EF53E3-F88C-4203-A489-8C9D57513DF6}"/>
              </a:ext>
            </a:extLst>
          </p:cNvPr>
          <p:cNvSpPr>
            <a:spLocks noGrp="1"/>
          </p:cNvSpPr>
          <p:nvPr>
            <p:ph type="title"/>
          </p:nvPr>
        </p:nvSpPr>
        <p:spPr>
          <a:xfrm>
            <a:off x="660400" y="549181"/>
            <a:ext cx="4275138" cy="830997"/>
          </a:xfrm>
        </p:spPr>
        <p:txBody>
          <a:bodyPr rtlCol="0"/>
          <a:lstStyle/>
          <a:p>
            <a:pPr rtl="0"/>
            <a:r>
              <a:rPr lang="es-ES" sz="2800" dirty="0"/>
              <a:t>Ecuaciones (racionalidad matemática )</a:t>
            </a:r>
          </a:p>
        </p:txBody>
      </p:sp>
      <p:sp>
        <p:nvSpPr>
          <p:cNvPr id="8" name="Marcador de texto 7">
            <a:extLst>
              <a:ext uri="{FF2B5EF4-FFF2-40B4-BE49-F238E27FC236}">
                <a16:creationId xmlns:a16="http://schemas.microsoft.com/office/drawing/2014/main" id="{6F03AADD-A4FE-4CE8-944C-3F9C9777F0AB}"/>
              </a:ext>
            </a:extLst>
          </p:cNvPr>
          <p:cNvSpPr>
            <a:spLocks noGrp="1"/>
          </p:cNvSpPr>
          <p:nvPr>
            <p:ph type="body" sz="quarter" idx="12"/>
          </p:nvPr>
        </p:nvSpPr>
        <p:spPr>
          <a:xfrm>
            <a:off x="660400" y="1788668"/>
            <a:ext cx="4275138" cy="4008087"/>
          </a:xfrm>
        </p:spPr>
        <p:txBody>
          <a:bodyPr rtlCol="0"/>
          <a:lstStyle/>
          <a:p>
            <a:pPr marL="0" indent="0">
              <a:buNone/>
            </a:pPr>
            <a:r>
              <a:rPr lang="es-ES" sz="1800" dirty="0"/>
              <a:t>La teoría de juegos es una rama de la matemática aplicada que estudia las interacciones estratégicas entre individuos en situaciones con incentivos estructurados.</a:t>
            </a:r>
          </a:p>
          <a:p>
            <a:pPr marL="0" indent="0">
              <a:buNone/>
            </a:pPr>
            <a:r>
              <a:rPr lang="es-ES" sz="1800" dirty="0"/>
              <a:t>Usos: </a:t>
            </a:r>
          </a:p>
          <a:p>
            <a:pPr>
              <a:buFontTx/>
              <a:buChar char="-"/>
            </a:pPr>
            <a:r>
              <a:rPr lang="es-ES" sz="1800" dirty="0"/>
              <a:t>Economía </a:t>
            </a:r>
            <a:r>
              <a:rPr lang="es-ES" sz="1800" dirty="0">
                <a:sym typeface="Wingdings" panose="05000000000000000000" pitchFamily="2" charset="2"/>
              </a:rPr>
              <a:t> </a:t>
            </a:r>
            <a:r>
              <a:rPr lang="es-ES" sz="1800" dirty="0"/>
              <a:t>determinar la decisión óptima de un individuo, considerando las elecciones de otros participantes en un juego</a:t>
            </a:r>
          </a:p>
          <a:p>
            <a:pPr>
              <a:buFontTx/>
              <a:buChar char="-"/>
            </a:pPr>
            <a:r>
              <a:rPr lang="es-ES" sz="1800" dirty="0"/>
              <a:t>Psicología </a:t>
            </a:r>
            <a:r>
              <a:rPr lang="es-ES" sz="1800" dirty="0">
                <a:sym typeface="Wingdings" panose="05000000000000000000" pitchFamily="2" charset="2"/>
              </a:rPr>
              <a:t> a</a:t>
            </a:r>
            <a:r>
              <a:rPr lang="es-ES" sz="1800" dirty="0"/>
              <a:t>naliza el comportamiento estratégico de los individuos en situaciones de decisión, ayudando a comprender la dinámica de la cooperación y el conflicto </a:t>
            </a:r>
          </a:p>
        </p:txBody>
      </p:sp>
      <p:pic>
        <p:nvPicPr>
          <p:cNvPr id="4" name="Marcador de posición de imagen 3" descr="primer plano de un edificio">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3"/>
          <a:srcRect l="22544" r="22544"/>
          <a:stretch>
            <a:fillRect/>
          </a:stretch>
        </p:blipFill>
        <p:spPr/>
      </p:pic>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67F211-ED25-4BED-862A-17F84B323349}"/>
              </a:ext>
            </a:extLst>
          </p:cNvPr>
          <p:cNvSpPr>
            <a:spLocks noGrp="1"/>
          </p:cNvSpPr>
          <p:nvPr>
            <p:ph type="title"/>
          </p:nvPr>
        </p:nvSpPr>
        <p:spPr>
          <a:xfrm>
            <a:off x="660400" y="163942"/>
            <a:ext cx="10693400" cy="1398532"/>
          </a:xfrm>
        </p:spPr>
        <p:txBody>
          <a:bodyPr rtlCol="0"/>
          <a:lstStyle/>
          <a:p>
            <a:r>
              <a:rPr lang="es-ES" dirty="0">
                <a:latin typeface="Calibri Light" panose="020F0302020204030204" pitchFamily="34" charset="0"/>
              </a:rPr>
              <a:t>¿Cuáles juegos pueden generar la explicación de la cooperación?</a:t>
            </a:r>
            <a:endParaRPr lang="es-ES" dirty="0"/>
          </a:p>
        </p:txBody>
      </p:sp>
      <p:sp>
        <p:nvSpPr>
          <p:cNvPr id="18" name="Hexágono 17">
            <a:extLst>
              <a:ext uri="{FF2B5EF4-FFF2-40B4-BE49-F238E27FC236}">
                <a16:creationId xmlns:a16="http://schemas.microsoft.com/office/drawing/2014/main" id="{F3A0DAD0-3E39-4BBF-88E4-5C3C306DCCBB}"/>
              </a:ext>
              <a:ext uri="{C183D7F6-B498-43B3-948B-1728B52AA6E4}">
                <adec:decorative xmlns:adec="http://schemas.microsoft.com/office/drawing/2017/decorative" val="1"/>
              </a:ext>
            </a:extLst>
          </p:cNvPr>
          <p:cNvSpPr/>
          <p:nvPr/>
        </p:nvSpPr>
        <p:spPr>
          <a:xfrm>
            <a:off x="609018" y="1684392"/>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16" name="Gráfico 15" descr="Público objetivo">
            <a:extLst>
              <a:ext uri="{FF2B5EF4-FFF2-40B4-BE49-F238E27FC236}">
                <a16:creationId xmlns:a16="http://schemas.microsoft.com/office/drawing/2014/main" id="{C4663C19-45BD-46CB-AA38-6CE7C4522B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3513" y="1783852"/>
            <a:ext cx="548640" cy="548640"/>
          </a:xfrm>
          <a:prstGeom prst="rect">
            <a:avLst/>
          </a:prstGeom>
        </p:spPr>
      </p:pic>
      <p:sp>
        <p:nvSpPr>
          <p:cNvPr id="11" name="Cuadro de texto 10">
            <a:extLst>
              <a:ext uri="{FF2B5EF4-FFF2-40B4-BE49-F238E27FC236}">
                <a16:creationId xmlns:a16="http://schemas.microsoft.com/office/drawing/2014/main" id="{0A302878-D117-49D8-8CD3-093E34DF215B}"/>
              </a:ext>
            </a:extLst>
          </p:cNvPr>
          <p:cNvSpPr txBox="1"/>
          <p:nvPr/>
        </p:nvSpPr>
        <p:spPr>
          <a:xfrm>
            <a:off x="1748530" y="1704552"/>
            <a:ext cx="4448472" cy="2021066"/>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ES" b="1" i="0" u="none" strike="noStrike" kern="1200" cap="none" spc="0" normalizeH="0" dirty="0">
                <a:ln>
                  <a:noFill/>
                </a:ln>
                <a:solidFill>
                  <a:schemeClr val="accent4"/>
                </a:solidFill>
                <a:effectLst/>
                <a:uLnTx/>
                <a:uFillTx/>
                <a:latin typeface="+mj-lt"/>
                <a:ea typeface="+mn-ea"/>
                <a:cs typeface="Biome Light" panose="020B0303030204020804" pitchFamily="34" charset="0"/>
              </a:rPr>
              <a:t>Juego del Dilema del Prisionero </a:t>
            </a:r>
          </a:p>
          <a:p>
            <a:pPr lvl="0">
              <a:lnSpc>
                <a:spcPct val="90000"/>
              </a:lnSpc>
              <a:spcBef>
                <a:spcPts val="1000"/>
              </a:spcBef>
              <a:defRPr/>
            </a:pPr>
            <a:r>
              <a:rPr lang="es-ES" sz="1600" dirty="0">
                <a:cs typeface="Biome Light" panose="020B0303030204020804" pitchFamily="34" charset="0"/>
              </a:rPr>
              <a:t>Describe cómo los países enfrentan incentivos contradictorios: colaborar para obtener beneficios comunes (paz, prosperidad económica) o actuar de manera egoísta para maximizar beneficios individuales a corto plazo. La cooperación dentro de la UE puede interpretarse como superar un dilema del prisionero repetido.</a:t>
            </a:r>
            <a:endParaRPr lang="es-ES" sz="1600" b="0" i="0" u="none" strike="noStrike" kern="1200" cap="none" spc="0" normalizeH="0" dirty="0">
              <a:ln>
                <a:noFill/>
              </a:ln>
              <a:effectLst/>
              <a:uLnTx/>
              <a:uFillTx/>
              <a:latin typeface="+mn-lt"/>
              <a:ea typeface="+mn-ea"/>
              <a:cs typeface="Biome Light" panose="020B0303030204020804" pitchFamily="34" charset="0"/>
            </a:endParaRPr>
          </a:p>
        </p:txBody>
      </p:sp>
      <p:sp>
        <p:nvSpPr>
          <p:cNvPr id="24" name="Hexágono 23">
            <a:extLst>
              <a:ext uri="{FF2B5EF4-FFF2-40B4-BE49-F238E27FC236}">
                <a16:creationId xmlns:a16="http://schemas.microsoft.com/office/drawing/2014/main" id="{B8F5A225-0C56-4A56-9265-DBE9001CCCDC}"/>
              </a:ext>
              <a:ext uri="{C183D7F6-B498-43B3-948B-1728B52AA6E4}">
                <adec:decorative xmlns:adec="http://schemas.microsoft.com/office/drawing/2017/decorative" val="1"/>
              </a:ext>
            </a:extLst>
          </p:cNvPr>
          <p:cNvSpPr/>
          <p:nvPr/>
        </p:nvSpPr>
        <p:spPr>
          <a:xfrm>
            <a:off x="6382827" y="1684392"/>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34" name="Gráfico 33" descr="Tendencia al alza">
            <a:extLst>
              <a:ext uri="{FF2B5EF4-FFF2-40B4-BE49-F238E27FC236}">
                <a16:creationId xmlns:a16="http://schemas.microsoft.com/office/drawing/2014/main" id="{112CEB44-CF96-4193-8126-3EF3F89B2EA2}"/>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562762" y="1783121"/>
            <a:ext cx="548640" cy="548640"/>
          </a:xfrm>
          <a:prstGeom prst="rect">
            <a:avLst/>
          </a:prstGeom>
        </p:spPr>
      </p:pic>
      <p:sp>
        <p:nvSpPr>
          <p:cNvPr id="7" name="Cuadro de texto 6">
            <a:extLst>
              <a:ext uri="{FF2B5EF4-FFF2-40B4-BE49-F238E27FC236}">
                <a16:creationId xmlns:a16="http://schemas.microsoft.com/office/drawing/2014/main" id="{64DBD184-BCBE-4A38-8DF2-C0C550ADE4C4}"/>
              </a:ext>
            </a:extLst>
          </p:cNvPr>
          <p:cNvSpPr txBox="1"/>
          <p:nvPr/>
        </p:nvSpPr>
        <p:spPr>
          <a:xfrm>
            <a:off x="7504293" y="1704552"/>
            <a:ext cx="3657600" cy="1577868"/>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ES" b="1" i="0" u="none" strike="noStrike" kern="1200" cap="none" spc="0" normalizeH="0" dirty="0">
                <a:ln>
                  <a:noFill/>
                </a:ln>
                <a:solidFill>
                  <a:schemeClr val="accent4"/>
                </a:solidFill>
                <a:effectLst/>
                <a:uLnTx/>
                <a:uFillTx/>
                <a:latin typeface="+mj-lt"/>
                <a:ea typeface="+mn-ea"/>
                <a:cs typeface="Biome Light" panose="020B0303030204020804" pitchFamily="34" charset="0"/>
              </a:rPr>
              <a:t>Juego de Bienes Públicos </a:t>
            </a:r>
          </a:p>
          <a:p>
            <a:pPr lvl="0">
              <a:lnSpc>
                <a:spcPct val="90000"/>
              </a:lnSpc>
              <a:spcBef>
                <a:spcPts val="1000"/>
              </a:spcBef>
              <a:defRPr/>
            </a:pPr>
            <a:r>
              <a:rPr lang="es-ES" sz="1600" dirty="0">
                <a:cs typeface="Biome Light" panose="020B0303030204020804" pitchFamily="34" charset="0"/>
              </a:rPr>
              <a:t>Representa la provisión de bienes públicos como la estabilidad económica, la seguridad colectiva o el libre comercio. Los estados enfrentan incentivos para "hacer free-</a:t>
            </a:r>
            <a:r>
              <a:rPr lang="es-ES" sz="1600" dirty="0" err="1">
                <a:cs typeface="Biome Light" panose="020B0303030204020804" pitchFamily="34" charset="0"/>
              </a:rPr>
              <a:t>riding</a:t>
            </a:r>
            <a:r>
              <a:rPr lang="es-ES" sz="1600" dirty="0">
                <a:cs typeface="Biome Light" panose="020B0303030204020804" pitchFamily="34" charset="0"/>
              </a:rPr>
              <a:t>"</a:t>
            </a:r>
            <a:endParaRPr lang="es-ES" sz="1600" b="0" i="0" u="none" strike="noStrike" kern="1200" cap="none" spc="0" normalizeH="0" dirty="0">
              <a:ln>
                <a:noFill/>
              </a:ln>
              <a:effectLst/>
              <a:uLnTx/>
              <a:uFillTx/>
              <a:latin typeface="+mn-lt"/>
              <a:ea typeface="+mn-ea"/>
              <a:cs typeface="Biome Light" panose="020B0303030204020804" pitchFamily="34" charset="0"/>
            </a:endParaRPr>
          </a:p>
        </p:txBody>
      </p:sp>
      <p:sp>
        <p:nvSpPr>
          <p:cNvPr id="20" name="Hexágono 19">
            <a:extLst>
              <a:ext uri="{FF2B5EF4-FFF2-40B4-BE49-F238E27FC236}">
                <a16:creationId xmlns:a16="http://schemas.microsoft.com/office/drawing/2014/main" id="{E3AEA7C5-E53C-47EB-B54E-E09414923CE6}"/>
              </a:ext>
              <a:ext uri="{C183D7F6-B498-43B3-948B-1728B52AA6E4}">
                <adec:decorative xmlns:adec="http://schemas.microsoft.com/office/drawing/2017/decorative" val="1"/>
              </a:ext>
            </a:extLst>
          </p:cNvPr>
          <p:cNvSpPr/>
          <p:nvPr/>
        </p:nvSpPr>
        <p:spPr>
          <a:xfrm>
            <a:off x="609017" y="4357694"/>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32" name="Gráfico 31" descr="Red de usuario">
            <a:extLst>
              <a:ext uri="{FF2B5EF4-FFF2-40B4-BE49-F238E27FC236}">
                <a16:creationId xmlns:a16="http://schemas.microsoft.com/office/drawing/2014/main" id="{B6919A3F-A031-4557-AAC9-0C948C6E4D6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93513" y="4452098"/>
            <a:ext cx="548640" cy="548640"/>
          </a:xfrm>
          <a:prstGeom prst="rect">
            <a:avLst/>
          </a:prstGeom>
        </p:spPr>
      </p:pic>
      <p:sp>
        <p:nvSpPr>
          <p:cNvPr id="17" name="Cuadro de texto 16">
            <a:extLst>
              <a:ext uri="{FF2B5EF4-FFF2-40B4-BE49-F238E27FC236}">
                <a16:creationId xmlns:a16="http://schemas.microsoft.com/office/drawing/2014/main" id="{4B6D4D59-1662-44D5-B239-F9F86487BE32}"/>
              </a:ext>
            </a:extLst>
          </p:cNvPr>
          <p:cNvSpPr txBox="1"/>
          <p:nvPr/>
        </p:nvSpPr>
        <p:spPr>
          <a:xfrm>
            <a:off x="1748530" y="4303264"/>
            <a:ext cx="4448472" cy="1799467"/>
          </a:xfrm>
          <a:prstGeom prst="rect">
            <a:avLst/>
          </a:prstGeom>
          <a:noFill/>
        </p:spPr>
        <p:txBody>
          <a:bodyPr wrap="square" rtlCol="0">
            <a:spAutoFit/>
          </a:bodyPr>
          <a:lstStyle/>
          <a:p>
            <a:pPr lvl="0">
              <a:lnSpc>
                <a:spcPct val="90000"/>
              </a:lnSpc>
              <a:spcBef>
                <a:spcPts val="1000"/>
              </a:spcBef>
              <a:defRPr/>
            </a:pPr>
            <a:r>
              <a:rPr lang="es-ES" b="1" dirty="0">
                <a:solidFill>
                  <a:schemeClr val="accent4"/>
                </a:solidFill>
                <a:latin typeface="+mj-lt"/>
                <a:cs typeface="Biome Light" panose="020B0303030204020804" pitchFamily="34" charset="0"/>
              </a:rPr>
              <a:t>Juego del </a:t>
            </a:r>
            <a:r>
              <a:rPr lang="es-ES" b="1" dirty="0" err="1">
                <a:solidFill>
                  <a:schemeClr val="accent4"/>
                </a:solidFill>
                <a:latin typeface="+mj-lt"/>
                <a:cs typeface="Biome Light" panose="020B0303030204020804" pitchFamily="34" charset="0"/>
              </a:rPr>
              <a:t>Stag</a:t>
            </a:r>
            <a:r>
              <a:rPr lang="es-ES" b="1" dirty="0">
                <a:solidFill>
                  <a:schemeClr val="accent4"/>
                </a:solidFill>
                <a:latin typeface="+mj-lt"/>
                <a:cs typeface="Biome Light" panose="020B0303030204020804" pitchFamily="34" charset="0"/>
              </a:rPr>
              <a:t> Hunt</a:t>
            </a:r>
          </a:p>
          <a:p>
            <a:pPr lvl="0">
              <a:lnSpc>
                <a:spcPct val="90000"/>
              </a:lnSpc>
              <a:spcBef>
                <a:spcPts val="1000"/>
              </a:spcBef>
              <a:defRPr/>
            </a:pPr>
            <a:r>
              <a:rPr lang="es-ES" sz="1600" dirty="0">
                <a:cs typeface="Biome Light" panose="020B0303030204020804" pitchFamily="34" charset="0"/>
              </a:rPr>
              <a:t>Explora situaciones en las que la cooperación (cazar un ciervo) produce mejores resultados, pero requiere confianza entre los participantes. En el caso de la UE, esto puede interpretarse como la creación de instituciones que fortalecen la confianza mutua.</a:t>
            </a:r>
            <a:endParaRPr lang="es-ES" sz="1600" dirty="0"/>
          </a:p>
        </p:txBody>
      </p:sp>
      <p:sp>
        <p:nvSpPr>
          <p:cNvPr id="28" name="Hexágono 27">
            <a:extLst>
              <a:ext uri="{FF2B5EF4-FFF2-40B4-BE49-F238E27FC236}">
                <a16:creationId xmlns:a16="http://schemas.microsoft.com/office/drawing/2014/main" id="{BC618CE4-6DEC-4D26-B202-8BAAA269727E}"/>
              </a:ext>
              <a:ext uri="{C183D7F6-B498-43B3-948B-1728B52AA6E4}">
                <adec:decorative xmlns:adec="http://schemas.microsoft.com/office/drawing/2017/decorative" val="1"/>
              </a:ext>
            </a:extLst>
          </p:cNvPr>
          <p:cNvSpPr/>
          <p:nvPr/>
        </p:nvSpPr>
        <p:spPr>
          <a:xfrm>
            <a:off x="6382826" y="4357694"/>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38" name="Gráfico 37" descr="Megáfono1">
            <a:extLst>
              <a:ext uri="{FF2B5EF4-FFF2-40B4-BE49-F238E27FC236}">
                <a16:creationId xmlns:a16="http://schemas.microsoft.com/office/drawing/2014/main" id="{44B68078-72CC-45F5-9CD3-20C37D3298D8}"/>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6573648" y="4440481"/>
            <a:ext cx="548640" cy="548640"/>
          </a:xfrm>
          <a:prstGeom prst="rect">
            <a:avLst/>
          </a:prstGeom>
        </p:spPr>
      </p:pic>
      <p:sp>
        <p:nvSpPr>
          <p:cNvPr id="15" name="Cuadro de texto 14">
            <a:extLst>
              <a:ext uri="{FF2B5EF4-FFF2-40B4-BE49-F238E27FC236}">
                <a16:creationId xmlns:a16="http://schemas.microsoft.com/office/drawing/2014/main" id="{802A63E6-17C3-4C42-AD30-C1D1236CE8C7}"/>
              </a:ext>
            </a:extLst>
          </p:cNvPr>
          <p:cNvSpPr txBox="1"/>
          <p:nvPr/>
        </p:nvSpPr>
        <p:spPr>
          <a:xfrm>
            <a:off x="7504954" y="4303264"/>
            <a:ext cx="3657600" cy="1577868"/>
          </a:xfrm>
          <a:prstGeom prst="rect">
            <a:avLst/>
          </a:prstGeom>
          <a:noFill/>
        </p:spPr>
        <p:txBody>
          <a:bodyPr wrap="square" rtlCol="0">
            <a:spAutoFit/>
          </a:bodyPr>
          <a:lstStyle/>
          <a:p>
            <a:pPr lvl="0">
              <a:lnSpc>
                <a:spcPct val="90000"/>
              </a:lnSpc>
              <a:spcBef>
                <a:spcPts val="1000"/>
              </a:spcBef>
              <a:defRPr/>
            </a:pPr>
            <a:r>
              <a:rPr lang="es-ES" b="1" dirty="0">
                <a:solidFill>
                  <a:schemeClr val="accent4"/>
                </a:solidFill>
                <a:latin typeface="+mj-lt"/>
                <a:cs typeface="Biome Light" panose="020B0303030204020804" pitchFamily="34" charset="0"/>
              </a:rPr>
              <a:t>Juegos de Coordinación:</a:t>
            </a:r>
            <a:endParaRPr lang="es-ES" b="1" i="0" u="none" strike="noStrike" kern="1200" cap="none" spc="0" normalizeH="0" dirty="0">
              <a:ln>
                <a:noFill/>
              </a:ln>
              <a:solidFill>
                <a:schemeClr val="accent4"/>
              </a:solidFill>
              <a:effectLst/>
              <a:uLnTx/>
              <a:uFillTx/>
              <a:latin typeface="+mj-lt"/>
              <a:ea typeface="+mn-ea"/>
              <a:cs typeface="Biome Light" panose="020B0303030204020804" pitchFamily="34" charset="0"/>
            </a:endParaRPr>
          </a:p>
          <a:p>
            <a:pPr lvl="0">
              <a:lnSpc>
                <a:spcPct val="90000"/>
              </a:lnSpc>
              <a:spcBef>
                <a:spcPts val="1000"/>
              </a:spcBef>
              <a:defRPr/>
            </a:pPr>
            <a:r>
              <a:rPr lang="es-ES" sz="1600" dirty="0">
                <a:cs typeface="Biome Light" panose="020B0303030204020804" pitchFamily="34" charset="0"/>
              </a:rPr>
              <a:t>Explican la necesidad de alinear políticas económicas, monetarias y comerciales para evitar conflictos y maximizar beneficios mutuos. Ejemplo: la adopción del euro como moneda común.</a:t>
            </a:r>
            <a:endParaRPr lang="es-ES" sz="1600" dirty="0"/>
          </a:p>
        </p:txBody>
      </p:sp>
    </p:spTree>
    <p:extLst>
      <p:ext uri="{BB962C8B-B14F-4D97-AF65-F5344CB8AC3E}">
        <p14:creationId xmlns:p14="http://schemas.microsoft.com/office/powerpoint/2010/main" val="412067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551F39D-BFAB-41A7-A2BF-3F2EE2C01313}"/>
              </a:ext>
            </a:extLst>
          </p:cNvPr>
          <p:cNvPicPr>
            <a:picLocks noChangeAspect="1"/>
          </p:cNvPicPr>
          <p:nvPr/>
        </p:nvPicPr>
        <p:blipFill>
          <a:blip r:embed="rId3"/>
          <a:stretch>
            <a:fillRect/>
          </a:stretch>
        </p:blipFill>
        <p:spPr>
          <a:xfrm>
            <a:off x="1096617" y="1813117"/>
            <a:ext cx="6663645" cy="4114800"/>
          </a:xfrm>
          <a:prstGeom prst="rect">
            <a:avLst/>
          </a:prstGeom>
          <a:noFill/>
        </p:spPr>
      </p:pic>
      <p:sp>
        <p:nvSpPr>
          <p:cNvPr id="8" name="Título 7">
            <a:extLst>
              <a:ext uri="{FF2B5EF4-FFF2-40B4-BE49-F238E27FC236}">
                <a16:creationId xmlns:a16="http://schemas.microsoft.com/office/drawing/2014/main" id="{3EEDAF89-0ECD-416A-93E5-A300FF0B9702}"/>
              </a:ext>
            </a:extLst>
          </p:cNvPr>
          <p:cNvSpPr>
            <a:spLocks noGrp="1"/>
          </p:cNvSpPr>
          <p:nvPr>
            <p:ph type="title"/>
          </p:nvPr>
        </p:nvSpPr>
        <p:spPr>
          <a:xfrm>
            <a:off x="838200" y="635000"/>
            <a:ext cx="10515600" cy="700115"/>
          </a:xfrm>
        </p:spPr>
        <p:txBody>
          <a:bodyPr rtlCol="0" anchor="ctr">
            <a:normAutofit/>
          </a:bodyPr>
          <a:lstStyle/>
          <a:p>
            <a:pPr rtl="0"/>
            <a:r>
              <a:rPr lang="es-ES" sz="4400" dirty="0"/>
              <a:t>Juego del dilema del prisionero</a:t>
            </a:r>
          </a:p>
        </p:txBody>
      </p:sp>
      <p:sp>
        <p:nvSpPr>
          <p:cNvPr id="12" name="Marcador de texto 8">
            <a:extLst>
              <a:ext uri="{FF2B5EF4-FFF2-40B4-BE49-F238E27FC236}">
                <a16:creationId xmlns:a16="http://schemas.microsoft.com/office/drawing/2014/main" id="{C99D1024-7EEB-4C11-B251-E9D207584B3C}"/>
              </a:ext>
            </a:extLst>
          </p:cNvPr>
          <p:cNvSpPr txBox="1">
            <a:spLocks/>
          </p:cNvSpPr>
          <p:nvPr/>
        </p:nvSpPr>
        <p:spPr>
          <a:xfrm>
            <a:off x="8044179" y="2052478"/>
            <a:ext cx="3833593" cy="438150"/>
          </a:xfrm>
          <a:prstGeom prst="rect">
            <a:avLst/>
          </a:prstGeom>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100" dirty="0"/>
              <a:t>Conclusiones </a:t>
            </a:r>
          </a:p>
        </p:txBody>
      </p:sp>
      <p:sp>
        <p:nvSpPr>
          <p:cNvPr id="13" name="Marcador de texto 14">
            <a:extLst>
              <a:ext uri="{FF2B5EF4-FFF2-40B4-BE49-F238E27FC236}">
                <a16:creationId xmlns:a16="http://schemas.microsoft.com/office/drawing/2014/main" id="{E18C1270-EB56-4F65-BA3E-E99DAE089410}"/>
              </a:ext>
            </a:extLst>
          </p:cNvPr>
          <p:cNvSpPr txBox="1">
            <a:spLocks/>
          </p:cNvSpPr>
          <p:nvPr/>
        </p:nvSpPr>
        <p:spPr>
          <a:xfrm>
            <a:off x="8057541" y="2992629"/>
            <a:ext cx="3726625" cy="2935288"/>
          </a:xfrm>
          <a:prstGeom prst="rect">
            <a:avLst/>
          </a:prstGeom>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Incentivos </a:t>
            </a:r>
          </a:p>
          <a:p>
            <a:r>
              <a:rPr lang="es-ES" dirty="0"/>
              <a:t>Conocimiento de los juegos</a:t>
            </a:r>
          </a:p>
          <a:p>
            <a:r>
              <a:rPr lang="es-ES" dirty="0"/>
              <a:t>Juego reiterativo</a:t>
            </a:r>
          </a:p>
        </p:txBody>
      </p:sp>
    </p:spTree>
    <p:extLst>
      <p:ext uri="{BB962C8B-B14F-4D97-AF65-F5344CB8AC3E}">
        <p14:creationId xmlns:p14="http://schemas.microsoft.com/office/powerpoint/2010/main" val="25800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Hexágono 19">
            <a:extLst>
              <a:ext uri="{FF2B5EF4-FFF2-40B4-BE49-F238E27FC236}">
                <a16:creationId xmlns:a16="http://schemas.microsoft.com/office/drawing/2014/main" id="{184F3FD5-57F6-429C-8A79-BC3E161F9645}"/>
              </a:ext>
              <a:ext uri="{C183D7F6-B498-43B3-948B-1728B52AA6E4}">
                <adec:decorative xmlns:adec="http://schemas.microsoft.com/office/drawing/2017/decorative" val="1"/>
              </a:ext>
            </a:extLst>
          </p:cNvPr>
          <p:cNvSpPr/>
          <p:nvPr/>
        </p:nvSpPr>
        <p:spPr>
          <a:xfrm>
            <a:off x="804362" y="2277832"/>
            <a:ext cx="685800" cy="604157"/>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latin typeface="+mj-lt"/>
            </a:endParaRPr>
          </a:p>
        </p:txBody>
      </p:sp>
      <p:sp>
        <p:nvSpPr>
          <p:cNvPr id="22" name="Hexágono 21">
            <a:extLst>
              <a:ext uri="{FF2B5EF4-FFF2-40B4-BE49-F238E27FC236}">
                <a16:creationId xmlns:a16="http://schemas.microsoft.com/office/drawing/2014/main" id="{8931DDA4-6E0A-4CD6-92DA-3787D0A645B7}"/>
              </a:ext>
              <a:ext uri="{C183D7F6-B498-43B3-948B-1728B52AA6E4}">
                <adec:decorative xmlns:adec="http://schemas.microsoft.com/office/drawing/2017/decorative" val="1"/>
              </a:ext>
            </a:extLst>
          </p:cNvPr>
          <p:cNvSpPr/>
          <p:nvPr/>
        </p:nvSpPr>
        <p:spPr>
          <a:xfrm>
            <a:off x="7164548" y="2277832"/>
            <a:ext cx="685800" cy="604157"/>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latin typeface="+mj-lt"/>
            </a:endParaRPr>
          </a:p>
        </p:txBody>
      </p:sp>
      <p:sp>
        <p:nvSpPr>
          <p:cNvPr id="24" name="Hexágono 23">
            <a:extLst>
              <a:ext uri="{FF2B5EF4-FFF2-40B4-BE49-F238E27FC236}">
                <a16:creationId xmlns:a16="http://schemas.microsoft.com/office/drawing/2014/main" id="{8DC04250-3EFF-4260-841A-83A3745A39B7}"/>
              </a:ext>
              <a:ext uri="{C183D7F6-B498-43B3-948B-1728B52AA6E4}">
                <adec:decorative xmlns:adec="http://schemas.microsoft.com/office/drawing/2017/decorative" val="1"/>
              </a:ext>
            </a:extLst>
          </p:cNvPr>
          <p:cNvSpPr/>
          <p:nvPr/>
        </p:nvSpPr>
        <p:spPr>
          <a:xfrm>
            <a:off x="1712960" y="2277832"/>
            <a:ext cx="685800" cy="604157"/>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latin typeface="+mj-lt"/>
            </a:endParaRPr>
          </a:p>
        </p:txBody>
      </p:sp>
      <p:sp>
        <p:nvSpPr>
          <p:cNvPr id="26" name="Hexágono 25">
            <a:extLst>
              <a:ext uri="{FF2B5EF4-FFF2-40B4-BE49-F238E27FC236}">
                <a16:creationId xmlns:a16="http://schemas.microsoft.com/office/drawing/2014/main" id="{70414E17-AF31-4773-9D9B-6F287966BFED}"/>
              </a:ext>
              <a:ext uri="{C183D7F6-B498-43B3-948B-1728B52AA6E4}">
                <adec:decorative xmlns:adec="http://schemas.microsoft.com/office/drawing/2017/decorative" val="1"/>
              </a:ext>
            </a:extLst>
          </p:cNvPr>
          <p:cNvSpPr/>
          <p:nvPr/>
        </p:nvSpPr>
        <p:spPr>
          <a:xfrm>
            <a:off x="2621558" y="2277832"/>
            <a:ext cx="685800" cy="604157"/>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latin typeface="+mj-lt"/>
            </a:endParaRPr>
          </a:p>
        </p:txBody>
      </p:sp>
      <p:sp>
        <p:nvSpPr>
          <p:cNvPr id="28" name="Hexágono 27">
            <a:extLst>
              <a:ext uri="{FF2B5EF4-FFF2-40B4-BE49-F238E27FC236}">
                <a16:creationId xmlns:a16="http://schemas.microsoft.com/office/drawing/2014/main" id="{9A460E96-6DE9-4695-B9AA-33D872B9AE91}"/>
              </a:ext>
              <a:ext uri="{C183D7F6-B498-43B3-948B-1728B52AA6E4}">
                <adec:decorative xmlns:adec="http://schemas.microsoft.com/office/drawing/2017/decorative" val="1"/>
              </a:ext>
            </a:extLst>
          </p:cNvPr>
          <p:cNvSpPr/>
          <p:nvPr/>
        </p:nvSpPr>
        <p:spPr>
          <a:xfrm>
            <a:off x="3530156" y="2277832"/>
            <a:ext cx="685800" cy="6041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latin typeface="+mj-lt"/>
            </a:endParaRPr>
          </a:p>
        </p:txBody>
      </p:sp>
      <p:sp>
        <p:nvSpPr>
          <p:cNvPr id="30" name="Hexágono 29">
            <a:extLst>
              <a:ext uri="{FF2B5EF4-FFF2-40B4-BE49-F238E27FC236}">
                <a16:creationId xmlns:a16="http://schemas.microsoft.com/office/drawing/2014/main" id="{73AA3A47-BB43-4280-BD7B-7095FEBBBCF2}"/>
              </a:ext>
              <a:ext uri="{C183D7F6-B498-43B3-948B-1728B52AA6E4}">
                <adec:decorative xmlns:adec="http://schemas.microsoft.com/office/drawing/2017/decorative" val="1"/>
              </a:ext>
            </a:extLst>
          </p:cNvPr>
          <p:cNvSpPr/>
          <p:nvPr/>
        </p:nvSpPr>
        <p:spPr>
          <a:xfrm>
            <a:off x="4438754" y="2277832"/>
            <a:ext cx="685800" cy="6041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latin typeface="+mj-lt"/>
            </a:endParaRPr>
          </a:p>
        </p:txBody>
      </p:sp>
      <p:sp>
        <p:nvSpPr>
          <p:cNvPr id="32" name="Hexágono 31">
            <a:extLst>
              <a:ext uri="{FF2B5EF4-FFF2-40B4-BE49-F238E27FC236}">
                <a16:creationId xmlns:a16="http://schemas.microsoft.com/office/drawing/2014/main" id="{0D4AF445-4FAA-4F77-90FF-71B4790DF651}"/>
              </a:ext>
              <a:ext uri="{C183D7F6-B498-43B3-948B-1728B52AA6E4}">
                <adec:decorative xmlns:adec="http://schemas.microsoft.com/office/drawing/2017/decorative" val="1"/>
              </a:ext>
            </a:extLst>
          </p:cNvPr>
          <p:cNvSpPr/>
          <p:nvPr/>
        </p:nvSpPr>
        <p:spPr>
          <a:xfrm>
            <a:off x="5347352" y="2277832"/>
            <a:ext cx="685800" cy="6041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latin typeface="+mj-lt"/>
            </a:endParaRPr>
          </a:p>
        </p:txBody>
      </p:sp>
      <p:sp>
        <p:nvSpPr>
          <p:cNvPr id="34" name="Hexágono 33">
            <a:extLst>
              <a:ext uri="{FF2B5EF4-FFF2-40B4-BE49-F238E27FC236}">
                <a16:creationId xmlns:a16="http://schemas.microsoft.com/office/drawing/2014/main" id="{5160F8B1-281B-40FE-913B-79806DCEB6E0}"/>
              </a:ext>
              <a:ext uri="{C183D7F6-B498-43B3-948B-1728B52AA6E4}">
                <adec:decorative xmlns:adec="http://schemas.microsoft.com/office/drawing/2017/decorative" val="1"/>
              </a:ext>
            </a:extLst>
          </p:cNvPr>
          <p:cNvSpPr/>
          <p:nvPr/>
        </p:nvSpPr>
        <p:spPr>
          <a:xfrm>
            <a:off x="6255950" y="2277832"/>
            <a:ext cx="685800" cy="604157"/>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latin typeface="+mj-lt"/>
            </a:endParaRPr>
          </a:p>
        </p:txBody>
      </p:sp>
      <p:sp>
        <p:nvSpPr>
          <p:cNvPr id="36" name="Hexágono 35">
            <a:extLst>
              <a:ext uri="{FF2B5EF4-FFF2-40B4-BE49-F238E27FC236}">
                <a16:creationId xmlns:a16="http://schemas.microsoft.com/office/drawing/2014/main" id="{12A74B3C-CA43-40B8-8377-A34C10C16B69}"/>
              </a:ext>
              <a:ext uri="{C183D7F6-B498-43B3-948B-1728B52AA6E4}">
                <adec:decorative xmlns:adec="http://schemas.microsoft.com/office/drawing/2017/decorative" val="1"/>
              </a:ext>
            </a:extLst>
          </p:cNvPr>
          <p:cNvSpPr/>
          <p:nvPr/>
        </p:nvSpPr>
        <p:spPr>
          <a:xfrm>
            <a:off x="8073146" y="2277832"/>
            <a:ext cx="685800" cy="604157"/>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latin typeface="+mj-lt"/>
            </a:endParaRPr>
          </a:p>
        </p:txBody>
      </p:sp>
      <p:sp>
        <p:nvSpPr>
          <p:cNvPr id="38" name="Hexágono 37">
            <a:extLst>
              <a:ext uri="{FF2B5EF4-FFF2-40B4-BE49-F238E27FC236}">
                <a16:creationId xmlns:a16="http://schemas.microsoft.com/office/drawing/2014/main" id="{06F5B9A6-704C-47AE-B230-105F31223C1A}"/>
              </a:ext>
              <a:ext uri="{C183D7F6-B498-43B3-948B-1728B52AA6E4}">
                <adec:decorative xmlns:adec="http://schemas.microsoft.com/office/drawing/2017/decorative" val="1"/>
              </a:ext>
            </a:extLst>
          </p:cNvPr>
          <p:cNvSpPr/>
          <p:nvPr/>
        </p:nvSpPr>
        <p:spPr>
          <a:xfrm>
            <a:off x="8981744" y="2277832"/>
            <a:ext cx="685800" cy="60415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latin typeface="+mj-lt"/>
            </a:endParaRPr>
          </a:p>
        </p:txBody>
      </p:sp>
      <p:sp>
        <p:nvSpPr>
          <p:cNvPr id="40" name="Hexágono 39">
            <a:extLst>
              <a:ext uri="{FF2B5EF4-FFF2-40B4-BE49-F238E27FC236}">
                <a16:creationId xmlns:a16="http://schemas.microsoft.com/office/drawing/2014/main" id="{C9ADA53C-9ACF-479A-B6E8-7BB006F022D1}"/>
              </a:ext>
              <a:ext uri="{C183D7F6-B498-43B3-948B-1728B52AA6E4}">
                <adec:decorative xmlns:adec="http://schemas.microsoft.com/office/drawing/2017/decorative" val="1"/>
              </a:ext>
            </a:extLst>
          </p:cNvPr>
          <p:cNvSpPr/>
          <p:nvPr/>
        </p:nvSpPr>
        <p:spPr>
          <a:xfrm>
            <a:off x="9890342" y="2277832"/>
            <a:ext cx="685800" cy="60415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latin typeface="+mj-lt"/>
            </a:endParaRPr>
          </a:p>
        </p:txBody>
      </p:sp>
      <p:sp>
        <p:nvSpPr>
          <p:cNvPr id="42" name="Hexágono 41">
            <a:extLst>
              <a:ext uri="{FF2B5EF4-FFF2-40B4-BE49-F238E27FC236}">
                <a16:creationId xmlns:a16="http://schemas.microsoft.com/office/drawing/2014/main" id="{4A4865DF-B1A5-4498-AB0B-F562ECEB9425}"/>
              </a:ext>
              <a:ext uri="{C183D7F6-B498-43B3-948B-1728B52AA6E4}">
                <adec:decorative xmlns:adec="http://schemas.microsoft.com/office/drawing/2017/decorative" val="1"/>
              </a:ext>
            </a:extLst>
          </p:cNvPr>
          <p:cNvSpPr/>
          <p:nvPr/>
        </p:nvSpPr>
        <p:spPr>
          <a:xfrm>
            <a:off x="10798942" y="2277832"/>
            <a:ext cx="685800" cy="60415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latin typeface="+mj-lt"/>
            </a:endParaRPr>
          </a:p>
        </p:txBody>
      </p:sp>
      <p:sp>
        <p:nvSpPr>
          <p:cNvPr id="3" name="Título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rtlCol="0" anchor="ctr"/>
          <a:lstStyle/>
          <a:p>
            <a:pPr algn="ctr" rtl="0"/>
            <a:r>
              <a:rPr lang="es-ES" sz="4800" b="1" dirty="0">
                <a:solidFill>
                  <a:schemeClr val="tx1"/>
                </a:solidFill>
              </a:rPr>
              <a:t>Características de las instituciones </a:t>
            </a:r>
          </a:p>
        </p:txBody>
      </p:sp>
      <p:sp>
        <p:nvSpPr>
          <p:cNvPr id="76" name="Título 1">
            <a:extLst>
              <a:ext uri="{FF2B5EF4-FFF2-40B4-BE49-F238E27FC236}">
                <a16:creationId xmlns:a16="http://schemas.microsoft.com/office/drawing/2014/main" id="{EB84A30F-F3B0-42F4-8DF6-3D9E61AB0E01}"/>
              </a:ext>
            </a:extLst>
          </p:cNvPr>
          <p:cNvSpPr txBox="1">
            <a:spLocks/>
          </p:cNvSpPr>
          <p:nvPr/>
        </p:nvSpPr>
        <p:spPr>
          <a:xfrm>
            <a:off x="832936" y="1709111"/>
            <a:ext cx="604158"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s-ES" sz="2400" b="1" dirty="0">
                <a:solidFill>
                  <a:schemeClr val="accent4"/>
                </a:solidFill>
                <a:cs typeface="Biome Light" panose="020B0303030204020804" pitchFamily="34" charset="0"/>
              </a:rPr>
              <a:t>T1</a:t>
            </a:r>
          </a:p>
        </p:txBody>
      </p:sp>
      <p:sp>
        <p:nvSpPr>
          <p:cNvPr id="78" name="Título 1">
            <a:extLst>
              <a:ext uri="{FF2B5EF4-FFF2-40B4-BE49-F238E27FC236}">
                <a16:creationId xmlns:a16="http://schemas.microsoft.com/office/drawing/2014/main" id="{0BEEF0A5-2CB1-4246-A58F-DA45646140C6}"/>
              </a:ext>
            </a:extLst>
          </p:cNvPr>
          <p:cNvSpPr txBox="1">
            <a:spLocks/>
          </p:cNvSpPr>
          <p:nvPr/>
        </p:nvSpPr>
        <p:spPr>
          <a:xfrm>
            <a:off x="3558732" y="1709111"/>
            <a:ext cx="604157"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s-ES" sz="2400" b="1">
                <a:solidFill>
                  <a:schemeClr val="accent4"/>
                </a:solidFill>
                <a:cs typeface="Biome Light" panose="020B0303030204020804" pitchFamily="34" charset="0"/>
              </a:rPr>
              <a:t>T2</a:t>
            </a:r>
          </a:p>
        </p:txBody>
      </p:sp>
      <p:sp>
        <p:nvSpPr>
          <p:cNvPr id="80" name="Título 1">
            <a:extLst>
              <a:ext uri="{FF2B5EF4-FFF2-40B4-BE49-F238E27FC236}">
                <a16:creationId xmlns:a16="http://schemas.microsoft.com/office/drawing/2014/main" id="{F7438FF9-EC22-4A3F-ADDB-34D6A1CA0020}"/>
              </a:ext>
            </a:extLst>
          </p:cNvPr>
          <p:cNvSpPr txBox="1">
            <a:spLocks/>
          </p:cNvSpPr>
          <p:nvPr/>
        </p:nvSpPr>
        <p:spPr>
          <a:xfrm>
            <a:off x="6299952" y="1709111"/>
            <a:ext cx="588731"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s-ES" sz="2400" b="1">
                <a:solidFill>
                  <a:schemeClr val="accent4"/>
                </a:solidFill>
                <a:cs typeface="Biome Light" panose="020B0303030204020804" pitchFamily="34" charset="0"/>
              </a:rPr>
              <a:t>T3</a:t>
            </a:r>
          </a:p>
        </p:txBody>
      </p:sp>
      <p:sp>
        <p:nvSpPr>
          <p:cNvPr id="82" name="Título 1">
            <a:extLst>
              <a:ext uri="{FF2B5EF4-FFF2-40B4-BE49-F238E27FC236}">
                <a16:creationId xmlns:a16="http://schemas.microsoft.com/office/drawing/2014/main" id="{6063F1E3-11C4-4E56-B839-26CD88F2ACF7}"/>
              </a:ext>
            </a:extLst>
          </p:cNvPr>
          <p:cNvSpPr txBox="1">
            <a:spLocks/>
          </p:cNvSpPr>
          <p:nvPr/>
        </p:nvSpPr>
        <p:spPr>
          <a:xfrm>
            <a:off x="9010320" y="1709111"/>
            <a:ext cx="604157"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s-ES" sz="2400" b="1">
                <a:solidFill>
                  <a:schemeClr val="accent4"/>
                </a:solidFill>
                <a:cs typeface="Biome Light" panose="020B0303030204020804" pitchFamily="34" charset="0"/>
              </a:rPr>
              <a:t>T4</a:t>
            </a:r>
          </a:p>
        </p:txBody>
      </p:sp>
      <p:sp>
        <p:nvSpPr>
          <p:cNvPr id="45" name="Rectángulo 44">
            <a:extLst>
              <a:ext uri="{FF2B5EF4-FFF2-40B4-BE49-F238E27FC236}">
                <a16:creationId xmlns:a16="http://schemas.microsoft.com/office/drawing/2014/main" id="{04CA3F56-6B4F-4DFF-B133-DBA85DE6850E}"/>
              </a:ext>
              <a:ext uri="{C183D7F6-B498-43B3-948B-1728B52AA6E4}">
                <adec:decorative xmlns:adec="http://schemas.microsoft.com/office/drawing/2017/decorative" val="1"/>
              </a:ext>
            </a:extLst>
          </p:cNvPr>
          <p:cNvSpPr/>
          <p:nvPr/>
        </p:nvSpPr>
        <p:spPr>
          <a:xfrm>
            <a:off x="802349" y="2578060"/>
            <a:ext cx="2506948" cy="30150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a:p>
        </p:txBody>
      </p:sp>
      <p:sp>
        <p:nvSpPr>
          <p:cNvPr id="91" name="Rectángulo 90">
            <a:extLst>
              <a:ext uri="{FF2B5EF4-FFF2-40B4-BE49-F238E27FC236}">
                <a16:creationId xmlns:a16="http://schemas.microsoft.com/office/drawing/2014/main" id="{C156482F-4317-491F-AFBA-E1AC4F3EE213}"/>
              </a:ext>
              <a:ext uri="{C183D7F6-B498-43B3-948B-1728B52AA6E4}">
                <adec:decorative xmlns:adec="http://schemas.microsoft.com/office/drawing/2017/decorative" val="1"/>
              </a:ext>
            </a:extLst>
          </p:cNvPr>
          <p:cNvSpPr/>
          <p:nvPr/>
        </p:nvSpPr>
        <p:spPr>
          <a:xfrm>
            <a:off x="3534200" y="2578060"/>
            <a:ext cx="2487168" cy="30150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a:p>
        </p:txBody>
      </p:sp>
      <p:sp>
        <p:nvSpPr>
          <p:cNvPr id="95" name="Rectángulo 94">
            <a:extLst>
              <a:ext uri="{FF2B5EF4-FFF2-40B4-BE49-F238E27FC236}">
                <a16:creationId xmlns:a16="http://schemas.microsoft.com/office/drawing/2014/main" id="{C4F6EFBC-D760-468D-9BF7-FAAD40BF5D52}"/>
              </a:ext>
              <a:ext uri="{C183D7F6-B498-43B3-948B-1728B52AA6E4}">
                <adec:decorative xmlns:adec="http://schemas.microsoft.com/office/drawing/2017/decorative" val="1"/>
              </a:ext>
            </a:extLst>
          </p:cNvPr>
          <p:cNvSpPr/>
          <p:nvPr/>
        </p:nvSpPr>
        <p:spPr>
          <a:xfrm>
            <a:off x="6266051" y="2578060"/>
            <a:ext cx="2487168" cy="30150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a:p>
        </p:txBody>
      </p:sp>
      <p:sp>
        <p:nvSpPr>
          <p:cNvPr id="99" name="Rectángulo 98">
            <a:extLst>
              <a:ext uri="{FF2B5EF4-FFF2-40B4-BE49-F238E27FC236}">
                <a16:creationId xmlns:a16="http://schemas.microsoft.com/office/drawing/2014/main" id="{3A80BA8B-9E64-46F6-BB41-F59F1B3E9783}"/>
              </a:ext>
              <a:ext uri="{C183D7F6-B498-43B3-948B-1728B52AA6E4}">
                <adec:decorative xmlns:adec="http://schemas.microsoft.com/office/drawing/2017/decorative" val="1"/>
              </a:ext>
            </a:extLst>
          </p:cNvPr>
          <p:cNvSpPr/>
          <p:nvPr/>
        </p:nvSpPr>
        <p:spPr>
          <a:xfrm>
            <a:off x="8983692" y="2578060"/>
            <a:ext cx="2487168" cy="30150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a:p>
        </p:txBody>
      </p:sp>
      <p:sp>
        <p:nvSpPr>
          <p:cNvPr id="44" name="Cuadro de texto 43">
            <a:extLst>
              <a:ext uri="{FF2B5EF4-FFF2-40B4-BE49-F238E27FC236}">
                <a16:creationId xmlns:a16="http://schemas.microsoft.com/office/drawing/2014/main" id="{AB2D8CCC-2870-4227-ABD9-02D24FF59C9D}"/>
              </a:ext>
            </a:extLst>
          </p:cNvPr>
          <p:cNvSpPr txBox="1"/>
          <p:nvPr/>
        </p:nvSpPr>
        <p:spPr>
          <a:xfrm>
            <a:off x="832935" y="2410633"/>
            <a:ext cx="604158" cy="338554"/>
          </a:xfrm>
          <a:prstGeom prst="rect">
            <a:avLst/>
          </a:prstGeom>
          <a:noFill/>
        </p:spPr>
        <p:txBody>
          <a:bodyPr wrap="square" rtlCol="0">
            <a:spAutoFit/>
          </a:bodyPr>
          <a:lstStyle/>
          <a:p>
            <a:pPr algn="ctr" rtl="0"/>
            <a:r>
              <a:rPr lang="es-ES" sz="1600">
                <a:solidFill>
                  <a:schemeClr val="bg1"/>
                </a:solidFill>
                <a:latin typeface="+mj-lt"/>
                <a:cs typeface="Biome Light" panose="020B0303030204020804" pitchFamily="34" charset="0"/>
              </a:rPr>
              <a:t>Jul</a:t>
            </a:r>
          </a:p>
        </p:txBody>
      </p:sp>
      <p:sp>
        <p:nvSpPr>
          <p:cNvPr id="46" name="Cuadro de texto 45">
            <a:extLst>
              <a:ext uri="{FF2B5EF4-FFF2-40B4-BE49-F238E27FC236}">
                <a16:creationId xmlns:a16="http://schemas.microsoft.com/office/drawing/2014/main" id="{72A33B70-9718-4660-A2AE-8C514CC59259}"/>
              </a:ext>
            </a:extLst>
          </p:cNvPr>
          <p:cNvSpPr txBox="1"/>
          <p:nvPr/>
        </p:nvSpPr>
        <p:spPr>
          <a:xfrm>
            <a:off x="1741713" y="2410633"/>
            <a:ext cx="604158" cy="338554"/>
          </a:xfrm>
          <a:prstGeom prst="rect">
            <a:avLst/>
          </a:prstGeom>
          <a:noFill/>
        </p:spPr>
        <p:txBody>
          <a:bodyPr wrap="square" rtlCol="0">
            <a:spAutoFit/>
          </a:bodyPr>
          <a:lstStyle/>
          <a:p>
            <a:pPr algn="ctr" rtl="0"/>
            <a:r>
              <a:rPr lang="es-ES" sz="1600" dirty="0" err="1">
                <a:solidFill>
                  <a:schemeClr val="bg1"/>
                </a:solidFill>
                <a:latin typeface="+mj-lt"/>
                <a:cs typeface="Biome Light" panose="020B0303030204020804" pitchFamily="34" charset="0"/>
              </a:rPr>
              <a:t>Ago</a:t>
            </a:r>
            <a:endParaRPr lang="es-ES" sz="1600" dirty="0">
              <a:solidFill>
                <a:schemeClr val="bg1"/>
              </a:solidFill>
              <a:latin typeface="+mj-lt"/>
              <a:cs typeface="Biome Light" panose="020B0303030204020804" pitchFamily="34" charset="0"/>
            </a:endParaRPr>
          </a:p>
        </p:txBody>
      </p:sp>
      <p:sp>
        <p:nvSpPr>
          <p:cNvPr id="48" name="Cuadro de texto 47">
            <a:extLst>
              <a:ext uri="{FF2B5EF4-FFF2-40B4-BE49-F238E27FC236}">
                <a16:creationId xmlns:a16="http://schemas.microsoft.com/office/drawing/2014/main" id="{271910E1-1CD0-4263-8B65-DF80AB091A84}"/>
              </a:ext>
            </a:extLst>
          </p:cNvPr>
          <p:cNvSpPr txBox="1"/>
          <p:nvPr/>
        </p:nvSpPr>
        <p:spPr>
          <a:xfrm>
            <a:off x="2650133" y="2410633"/>
            <a:ext cx="604158" cy="338554"/>
          </a:xfrm>
          <a:prstGeom prst="rect">
            <a:avLst/>
          </a:prstGeom>
          <a:noFill/>
        </p:spPr>
        <p:txBody>
          <a:bodyPr wrap="square" rtlCol="0">
            <a:spAutoFit/>
          </a:bodyPr>
          <a:lstStyle/>
          <a:p>
            <a:pPr algn="ctr" rtl="0"/>
            <a:r>
              <a:rPr lang="es-ES" sz="1600">
                <a:solidFill>
                  <a:schemeClr val="bg1"/>
                </a:solidFill>
                <a:latin typeface="+mj-lt"/>
                <a:cs typeface="Biome Light" panose="020B0303030204020804" pitchFamily="34" charset="0"/>
              </a:rPr>
              <a:t>Sep</a:t>
            </a:r>
          </a:p>
        </p:txBody>
      </p:sp>
      <p:sp>
        <p:nvSpPr>
          <p:cNvPr id="50" name="Cuadro de texto 49">
            <a:extLst>
              <a:ext uri="{FF2B5EF4-FFF2-40B4-BE49-F238E27FC236}">
                <a16:creationId xmlns:a16="http://schemas.microsoft.com/office/drawing/2014/main" id="{C8B5CD73-11BC-43DA-910C-ABCDC49C4233}"/>
              </a:ext>
            </a:extLst>
          </p:cNvPr>
          <p:cNvSpPr txBox="1"/>
          <p:nvPr/>
        </p:nvSpPr>
        <p:spPr>
          <a:xfrm>
            <a:off x="4390864" y="2410633"/>
            <a:ext cx="757087" cy="338554"/>
          </a:xfrm>
          <a:prstGeom prst="rect">
            <a:avLst/>
          </a:prstGeom>
          <a:noFill/>
        </p:spPr>
        <p:txBody>
          <a:bodyPr wrap="square" rtlCol="0">
            <a:spAutoFit/>
          </a:bodyPr>
          <a:lstStyle/>
          <a:p>
            <a:pPr algn="ctr" rtl="0"/>
            <a:r>
              <a:rPr lang="es-ES" sz="1600">
                <a:solidFill>
                  <a:schemeClr val="bg1"/>
                </a:solidFill>
                <a:latin typeface="+mj-lt"/>
                <a:cs typeface="Biome Light" panose="020B0303030204020804" pitchFamily="34" charset="0"/>
              </a:rPr>
              <a:t>Nov</a:t>
            </a:r>
          </a:p>
        </p:txBody>
      </p:sp>
      <p:sp>
        <p:nvSpPr>
          <p:cNvPr id="52" name="Cuadro de texto 51">
            <a:extLst>
              <a:ext uri="{FF2B5EF4-FFF2-40B4-BE49-F238E27FC236}">
                <a16:creationId xmlns:a16="http://schemas.microsoft.com/office/drawing/2014/main" id="{A4F85F2D-21EB-430E-87FA-3C2988015BD5}"/>
              </a:ext>
            </a:extLst>
          </p:cNvPr>
          <p:cNvSpPr txBox="1"/>
          <p:nvPr/>
        </p:nvSpPr>
        <p:spPr>
          <a:xfrm>
            <a:off x="3574159" y="2410633"/>
            <a:ext cx="604158" cy="338554"/>
          </a:xfrm>
          <a:prstGeom prst="rect">
            <a:avLst/>
          </a:prstGeom>
          <a:noFill/>
        </p:spPr>
        <p:txBody>
          <a:bodyPr wrap="square" rtlCol="0">
            <a:spAutoFit/>
          </a:bodyPr>
          <a:lstStyle/>
          <a:p>
            <a:pPr algn="ctr" rtl="0"/>
            <a:r>
              <a:rPr lang="es-ES" sz="1600">
                <a:solidFill>
                  <a:schemeClr val="bg1"/>
                </a:solidFill>
                <a:latin typeface="+mj-lt"/>
                <a:cs typeface="Biome Light" panose="020B0303030204020804" pitchFamily="34" charset="0"/>
              </a:rPr>
              <a:t>Oct</a:t>
            </a:r>
          </a:p>
        </p:txBody>
      </p:sp>
      <p:sp>
        <p:nvSpPr>
          <p:cNvPr id="54" name="Cuadro de texto 53">
            <a:extLst>
              <a:ext uri="{FF2B5EF4-FFF2-40B4-BE49-F238E27FC236}">
                <a16:creationId xmlns:a16="http://schemas.microsoft.com/office/drawing/2014/main" id="{A9BECB44-1C03-468E-9519-E27DEFF7D5F1}"/>
              </a:ext>
            </a:extLst>
          </p:cNvPr>
          <p:cNvSpPr txBox="1"/>
          <p:nvPr/>
        </p:nvSpPr>
        <p:spPr>
          <a:xfrm>
            <a:off x="5299462" y="2410633"/>
            <a:ext cx="757087" cy="338554"/>
          </a:xfrm>
          <a:prstGeom prst="rect">
            <a:avLst/>
          </a:prstGeom>
          <a:noFill/>
        </p:spPr>
        <p:txBody>
          <a:bodyPr wrap="square" rtlCol="0">
            <a:spAutoFit/>
          </a:bodyPr>
          <a:lstStyle/>
          <a:p>
            <a:pPr algn="ctr" rtl="0"/>
            <a:r>
              <a:rPr lang="es-ES" sz="1600">
                <a:solidFill>
                  <a:schemeClr val="bg1"/>
                </a:solidFill>
                <a:latin typeface="+mj-lt"/>
                <a:cs typeface="Biome Light" panose="020B0303030204020804" pitchFamily="34" charset="0"/>
              </a:rPr>
              <a:t>Dic</a:t>
            </a:r>
          </a:p>
        </p:txBody>
      </p:sp>
      <p:sp>
        <p:nvSpPr>
          <p:cNvPr id="56" name="Cuadro de texto 55">
            <a:extLst>
              <a:ext uri="{FF2B5EF4-FFF2-40B4-BE49-F238E27FC236}">
                <a16:creationId xmlns:a16="http://schemas.microsoft.com/office/drawing/2014/main" id="{B91474A0-3948-4481-B3F1-1BD1F9FD5596}"/>
              </a:ext>
            </a:extLst>
          </p:cNvPr>
          <p:cNvSpPr txBox="1"/>
          <p:nvPr/>
        </p:nvSpPr>
        <p:spPr>
          <a:xfrm>
            <a:off x="6208060" y="2410633"/>
            <a:ext cx="757087" cy="338554"/>
          </a:xfrm>
          <a:prstGeom prst="rect">
            <a:avLst/>
          </a:prstGeom>
          <a:noFill/>
        </p:spPr>
        <p:txBody>
          <a:bodyPr wrap="square" rtlCol="0">
            <a:spAutoFit/>
          </a:bodyPr>
          <a:lstStyle/>
          <a:p>
            <a:pPr algn="ctr" rtl="0"/>
            <a:r>
              <a:rPr lang="es-ES" sz="1600">
                <a:solidFill>
                  <a:schemeClr val="bg1"/>
                </a:solidFill>
                <a:latin typeface="+mj-lt"/>
                <a:cs typeface="Biome Light" panose="020B0303030204020804" pitchFamily="34" charset="0"/>
              </a:rPr>
              <a:t>Ene</a:t>
            </a:r>
          </a:p>
        </p:txBody>
      </p:sp>
      <p:sp>
        <p:nvSpPr>
          <p:cNvPr id="58" name="Cuadro de texto 57">
            <a:extLst>
              <a:ext uri="{FF2B5EF4-FFF2-40B4-BE49-F238E27FC236}">
                <a16:creationId xmlns:a16="http://schemas.microsoft.com/office/drawing/2014/main" id="{8A985E6F-8992-46C8-A3A9-0252AC0BD256}"/>
              </a:ext>
            </a:extLst>
          </p:cNvPr>
          <p:cNvSpPr txBox="1"/>
          <p:nvPr/>
        </p:nvSpPr>
        <p:spPr>
          <a:xfrm>
            <a:off x="7116658" y="2410633"/>
            <a:ext cx="757087" cy="338554"/>
          </a:xfrm>
          <a:prstGeom prst="rect">
            <a:avLst/>
          </a:prstGeom>
          <a:noFill/>
        </p:spPr>
        <p:txBody>
          <a:bodyPr wrap="square" rtlCol="0">
            <a:spAutoFit/>
          </a:bodyPr>
          <a:lstStyle/>
          <a:p>
            <a:pPr algn="ctr" rtl="0"/>
            <a:r>
              <a:rPr lang="es-ES" sz="1600">
                <a:solidFill>
                  <a:schemeClr val="bg1"/>
                </a:solidFill>
                <a:latin typeface="+mj-lt"/>
                <a:cs typeface="Biome Light" panose="020B0303030204020804" pitchFamily="34" charset="0"/>
              </a:rPr>
              <a:t>Feb</a:t>
            </a:r>
          </a:p>
        </p:txBody>
      </p:sp>
      <p:sp>
        <p:nvSpPr>
          <p:cNvPr id="60" name="Cuadro de texto 59">
            <a:extLst>
              <a:ext uri="{FF2B5EF4-FFF2-40B4-BE49-F238E27FC236}">
                <a16:creationId xmlns:a16="http://schemas.microsoft.com/office/drawing/2014/main" id="{FCB6B85C-AD04-4022-B4E1-7CDFE4556405}"/>
              </a:ext>
            </a:extLst>
          </p:cNvPr>
          <p:cNvSpPr txBox="1"/>
          <p:nvPr/>
        </p:nvSpPr>
        <p:spPr>
          <a:xfrm>
            <a:off x="8025256" y="2410633"/>
            <a:ext cx="757087" cy="338554"/>
          </a:xfrm>
          <a:prstGeom prst="rect">
            <a:avLst/>
          </a:prstGeom>
          <a:noFill/>
        </p:spPr>
        <p:txBody>
          <a:bodyPr wrap="square" rtlCol="0">
            <a:spAutoFit/>
          </a:bodyPr>
          <a:lstStyle/>
          <a:p>
            <a:pPr algn="ctr" rtl="0"/>
            <a:r>
              <a:rPr lang="es-ES" sz="1600">
                <a:solidFill>
                  <a:schemeClr val="bg1"/>
                </a:solidFill>
                <a:latin typeface="+mj-lt"/>
                <a:cs typeface="Biome Light" panose="020B0303030204020804" pitchFamily="34" charset="0"/>
              </a:rPr>
              <a:t>Mar</a:t>
            </a:r>
          </a:p>
        </p:txBody>
      </p:sp>
      <p:sp>
        <p:nvSpPr>
          <p:cNvPr id="62" name="Cuadro de texto 61">
            <a:extLst>
              <a:ext uri="{FF2B5EF4-FFF2-40B4-BE49-F238E27FC236}">
                <a16:creationId xmlns:a16="http://schemas.microsoft.com/office/drawing/2014/main" id="{04CD836B-A190-4A59-9ACF-3B40EAEA9BCB}"/>
              </a:ext>
            </a:extLst>
          </p:cNvPr>
          <p:cNvSpPr txBox="1"/>
          <p:nvPr/>
        </p:nvSpPr>
        <p:spPr>
          <a:xfrm>
            <a:off x="8933854" y="2410633"/>
            <a:ext cx="757087" cy="338554"/>
          </a:xfrm>
          <a:prstGeom prst="rect">
            <a:avLst/>
          </a:prstGeom>
          <a:noFill/>
        </p:spPr>
        <p:txBody>
          <a:bodyPr wrap="square" rtlCol="0">
            <a:spAutoFit/>
          </a:bodyPr>
          <a:lstStyle/>
          <a:p>
            <a:pPr algn="ctr" rtl="0"/>
            <a:r>
              <a:rPr lang="es-ES" sz="1600">
                <a:solidFill>
                  <a:schemeClr val="bg1"/>
                </a:solidFill>
                <a:latin typeface="+mj-lt"/>
                <a:cs typeface="Biome Light" panose="020B0303030204020804" pitchFamily="34" charset="0"/>
              </a:rPr>
              <a:t>Abr</a:t>
            </a:r>
          </a:p>
        </p:txBody>
      </p:sp>
      <p:sp>
        <p:nvSpPr>
          <p:cNvPr id="64" name="Cuadro de texto 63">
            <a:extLst>
              <a:ext uri="{FF2B5EF4-FFF2-40B4-BE49-F238E27FC236}">
                <a16:creationId xmlns:a16="http://schemas.microsoft.com/office/drawing/2014/main" id="{CA49F82E-F0CC-4890-8686-8F661F8C7332}"/>
              </a:ext>
            </a:extLst>
          </p:cNvPr>
          <p:cNvSpPr txBox="1"/>
          <p:nvPr/>
        </p:nvSpPr>
        <p:spPr>
          <a:xfrm>
            <a:off x="9842452" y="2410633"/>
            <a:ext cx="757087" cy="338554"/>
          </a:xfrm>
          <a:prstGeom prst="rect">
            <a:avLst/>
          </a:prstGeom>
          <a:noFill/>
        </p:spPr>
        <p:txBody>
          <a:bodyPr wrap="square" rtlCol="0">
            <a:spAutoFit/>
          </a:bodyPr>
          <a:lstStyle/>
          <a:p>
            <a:pPr algn="ctr" rtl="0"/>
            <a:r>
              <a:rPr lang="es-ES" sz="1600">
                <a:solidFill>
                  <a:schemeClr val="bg1"/>
                </a:solidFill>
                <a:latin typeface="+mj-lt"/>
                <a:cs typeface="Biome Light" panose="020B0303030204020804" pitchFamily="34" charset="0"/>
              </a:rPr>
              <a:t>Mayo</a:t>
            </a:r>
          </a:p>
        </p:txBody>
      </p:sp>
      <p:sp>
        <p:nvSpPr>
          <p:cNvPr id="66" name="Cuadro de texto 65">
            <a:extLst>
              <a:ext uri="{FF2B5EF4-FFF2-40B4-BE49-F238E27FC236}">
                <a16:creationId xmlns:a16="http://schemas.microsoft.com/office/drawing/2014/main" id="{CA92DCAA-7A96-4807-96C2-97D8D1B18BDD}"/>
              </a:ext>
            </a:extLst>
          </p:cNvPr>
          <p:cNvSpPr txBox="1"/>
          <p:nvPr/>
        </p:nvSpPr>
        <p:spPr>
          <a:xfrm>
            <a:off x="10751050" y="2410633"/>
            <a:ext cx="757087" cy="338554"/>
          </a:xfrm>
          <a:prstGeom prst="rect">
            <a:avLst/>
          </a:prstGeom>
          <a:noFill/>
        </p:spPr>
        <p:txBody>
          <a:bodyPr wrap="square" rtlCol="0">
            <a:spAutoFit/>
          </a:bodyPr>
          <a:lstStyle/>
          <a:p>
            <a:pPr algn="ctr" rtl="0"/>
            <a:r>
              <a:rPr lang="es-ES" sz="1600">
                <a:solidFill>
                  <a:schemeClr val="bg1"/>
                </a:solidFill>
                <a:latin typeface="+mj-lt"/>
                <a:cs typeface="Biome Light" panose="020B0303030204020804" pitchFamily="34" charset="0"/>
              </a:rPr>
              <a:t>Jun</a:t>
            </a:r>
          </a:p>
        </p:txBody>
      </p:sp>
      <p:sp>
        <p:nvSpPr>
          <p:cNvPr id="68" name="Cuadro de texto 67">
            <a:extLst>
              <a:ext uri="{FF2B5EF4-FFF2-40B4-BE49-F238E27FC236}">
                <a16:creationId xmlns:a16="http://schemas.microsoft.com/office/drawing/2014/main" id="{C9097234-38E0-4114-A29F-508805824B65}"/>
              </a:ext>
            </a:extLst>
          </p:cNvPr>
          <p:cNvSpPr txBox="1"/>
          <p:nvPr/>
        </p:nvSpPr>
        <p:spPr>
          <a:xfrm>
            <a:off x="989441" y="3358599"/>
            <a:ext cx="2085110" cy="1609290"/>
          </a:xfrm>
          <a:prstGeom prst="rect">
            <a:avLst/>
          </a:prstGeom>
          <a:noFill/>
        </p:spPr>
        <p:txBody>
          <a:bodyPr wrap="square" rIns="0" rtlCol="0">
            <a:noAutofit/>
          </a:bodyPr>
          <a:lstStyle/>
          <a:p>
            <a:pPr algn="ctr" rtl="0"/>
            <a:r>
              <a:rPr lang="es-ES" b="1" dirty="0">
                <a:latin typeface="+mj-lt"/>
                <a:cs typeface="Biome Light" panose="020B0303030204020804" pitchFamily="34" charset="0"/>
              </a:rPr>
              <a:t>Brindarles a los jugadores un conocimiento</a:t>
            </a:r>
          </a:p>
        </p:txBody>
      </p:sp>
      <p:sp>
        <p:nvSpPr>
          <p:cNvPr id="4" name="Cuadro de texto 3">
            <a:extLst>
              <a:ext uri="{FF2B5EF4-FFF2-40B4-BE49-F238E27FC236}">
                <a16:creationId xmlns:a16="http://schemas.microsoft.com/office/drawing/2014/main" id="{F289E278-8976-4219-B8E5-16D2E65CD0E0}"/>
              </a:ext>
            </a:extLst>
          </p:cNvPr>
          <p:cNvSpPr txBox="1"/>
          <p:nvPr/>
        </p:nvSpPr>
        <p:spPr>
          <a:xfrm>
            <a:off x="3735229" y="3358599"/>
            <a:ext cx="2085110" cy="1609290"/>
          </a:xfrm>
          <a:prstGeom prst="rect">
            <a:avLst/>
          </a:prstGeom>
          <a:noFill/>
        </p:spPr>
        <p:txBody>
          <a:bodyPr wrap="square" rIns="0" rtlCol="0">
            <a:noAutofit/>
          </a:bodyPr>
          <a:lstStyle/>
          <a:p>
            <a:pPr algn="ctr" rtl="0"/>
            <a:r>
              <a:rPr lang="es-ES" b="1" dirty="0">
                <a:latin typeface="+mj-lt"/>
                <a:cs typeface="Biome Light" panose="020B0303030204020804" pitchFamily="34" charset="0"/>
              </a:rPr>
              <a:t>Tener incentivos y castigos para la cooperación </a:t>
            </a:r>
          </a:p>
        </p:txBody>
      </p:sp>
      <p:sp>
        <p:nvSpPr>
          <p:cNvPr id="5" name="Cuadro de texto 4">
            <a:extLst>
              <a:ext uri="{FF2B5EF4-FFF2-40B4-BE49-F238E27FC236}">
                <a16:creationId xmlns:a16="http://schemas.microsoft.com/office/drawing/2014/main" id="{9E60F69B-8088-4A76-862A-5DC3B7B099A1}"/>
              </a:ext>
            </a:extLst>
          </p:cNvPr>
          <p:cNvSpPr txBox="1"/>
          <p:nvPr/>
        </p:nvSpPr>
        <p:spPr>
          <a:xfrm>
            <a:off x="6452646" y="3358599"/>
            <a:ext cx="2085110" cy="1609290"/>
          </a:xfrm>
          <a:prstGeom prst="rect">
            <a:avLst/>
          </a:prstGeom>
          <a:noFill/>
        </p:spPr>
        <p:txBody>
          <a:bodyPr wrap="square" rIns="0" rtlCol="0">
            <a:noAutofit/>
          </a:bodyPr>
          <a:lstStyle/>
          <a:p>
            <a:pPr algn="ctr" rtl="0"/>
            <a:r>
              <a:rPr lang="es-ES" b="1" dirty="0">
                <a:latin typeface="+mj-lt"/>
                <a:cs typeface="Biome Light" panose="020B0303030204020804" pitchFamily="34" charset="0"/>
              </a:rPr>
              <a:t>Tiene que ser un juego reiterativo</a:t>
            </a:r>
          </a:p>
        </p:txBody>
      </p:sp>
      <p:sp>
        <p:nvSpPr>
          <p:cNvPr id="7" name="Cuadro de texto 6">
            <a:extLst>
              <a:ext uri="{FF2B5EF4-FFF2-40B4-BE49-F238E27FC236}">
                <a16:creationId xmlns:a16="http://schemas.microsoft.com/office/drawing/2014/main" id="{F44673B4-C0B9-43A0-B642-C8D78A87A514}"/>
              </a:ext>
            </a:extLst>
          </p:cNvPr>
          <p:cNvSpPr txBox="1"/>
          <p:nvPr/>
        </p:nvSpPr>
        <p:spPr>
          <a:xfrm>
            <a:off x="9178440" y="3358599"/>
            <a:ext cx="2085110" cy="1609290"/>
          </a:xfrm>
          <a:prstGeom prst="rect">
            <a:avLst/>
          </a:prstGeom>
          <a:noFill/>
        </p:spPr>
        <p:txBody>
          <a:bodyPr wrap="square" rIns="0" rtlCol="0">
            <a:noAutofit/>
          </a:bodyPr>
          <a:lstStyle/>
          <a:p>
            <a:pPr algn="ctr" rtl="0"/>
            <a:r>
              <a:rPr lang="es-ES" b="1" dirty="0">
                <a:latin typeface="+mj-lt"/>
                <a:cs typeface="Biome Light" panose="020B0303030204020804" pitchFamily="34" charset="0"/>
              </a:rPr>
              <a:t>Normas y leyes</a:t>
            </a:r>
          </a:p>
        </p:txBody>
      </p:sp>
    </p:spTree>
    <p:extLst>
      <p:ext uri="{BB962C8B-B14F-4D97-AF65-F5344CB8AC3E}">
        <p14:creationId xmlns:p14="http://schemas.microsoft.com/office/powerpoint/2010/main" val="1856314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Marcador de posición de imagen 9" descr="Escaleras eléctrica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3">
            <a:alphaModFix amt="60000"/>
          </a:blip>
          <a:srcRect t="6729" r="33992" b="40721"/>
          <a:stretch/>
        </p:blipFill>
        <p:spPr>
          <a:xfrm>
            <a:off x="15605" y="0"/>
            <a:ext cx="12192001" cy="6858000"/>
          </a:xfrm>
        </p:spPr>
      </p:pic>
      <p:sp>
        <p:nvSpPr>
          <p:cNvPr id="3" name="Rectángulo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1" name="Título 10">
            <a:extLst>
              <a:ext uri="{FF2B5EF4-FFF2-40B4-BE49-F238E27FC236}">
                <a16:creationId xmlns:a16="http://schemas.microsoft.com/office/drawing/2014/main" id="{3D9E7E43-0082-4819-947F-94AD5664FC83}"/>
              </a:ext>
            </a:extLst>
          </p:cNvPr>
          <p:cNvSpPr>
            <a:spLocks noGrp="1"/>
          </p:cNvSpPr>
          <p:nvPr>
            <p:ph type="title"/>
          </p:nvPr>
        </p:nvSpPr>
        <p:spPr/>
        <p:txBody>
          <a:bodyPr rtlCol="0"/>
          <a:lstStyle/>
          <a:p>
            <a:pPr rtl="0" eaLnBrk="1" latinLnBrk="0" hangingPunct="1"/>
            <a:r>
              <a:rPr lang="es-ES" dirty="0">
                <a:latin typeface="Calibri Light" panose="020F0302020204030204" pitchFamily="34" charset="0"/>
                <a:ea typeface="+mn-ea"/>
                <a:cs typeface="+mn-cs"/>
              </a:rPr>
              <a:t>Pandemia y los Estados </a:t>
            </a:r>
            <a:endParaRPr lang="es-ES" dirty="0"/>
          </a:p>
        </p:txBody>
      </p:sp>
      <p:sp>
        <p:nvSpPr>
          <p:cNvPr id="6" name="Rectángulo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8" name="Rectángulo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5" name="Marcador de texto 4">
            <a:extLst>
              <a:ext uri="{FF2B5EF4-FFF2-40B4-BE49-F238E27FC236}">
                <a16:creationId xmlns:a16="http://schemas.microsoft.com/office/drawing/2014/main" id="{6B6DDC29-DFE2-4F0C-9C81-DDBC9CD8D269}"/>
              </a:ext>
            </a:extLst>
          </p:cNvPr>
          <p:cNvSpPr>
            <a:spLocks noGrp="1"/>
          </p:cNvSpPr>
          <p:nvPr>
            <p:ph type="body" sz="quarter" idx="11"/>
          </p:nvPr>
        </p:nvSpPr>
        <p:spPr/>
        <p:txBody>
          <a:bodyPr rtlCol="0"/>
          <a:lstStyle/>
          <a:p>
            <a:pPr algn="ctr" rtl="0"/>
            <a:r>
              <a:rPr lang="es-ES" dirty="0"/>
              <a:t>Explicación te la formación de Cooperación </a:t>
            </a:r>
          </a:p>
        </p:txBody>
      </p:sp>
    </p:spTree>
    <p:extLst>
      <p:ext uri="{BB962C8B-B14F-4D97-AF65-F5344CB8AC3E}">
        <p14:creationId xmlns:p14="http://schemas.microsoft.com/office/powerpoint/2010/main" val="1110251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17E6D6-C63D-4A7C-B1F1-1E8117B25D1A}"/>
              </a:ext>
            </a:extLst>
          </p:cNvPr>
          <p:cNvSpPr>
            <a:spLocks noGrp="1"/>
          </p:cNvSpPr>
          <p:nvPr>
            <p:ph type="title"/>
          </p:nvPr>
        </p:nvSpPr>
        <p:spPr>
          <a:xfrm>
            <a:off x="660400" y="805213"/>
            <a:ext cx="6089192" cy="830997"/>
          </a:xfrm>
        </p:spPr>
        <p:txBody>
          <a:bodyPr rtlCol="0"/>
          <a:lstStyle/>
          <a:p>
            <a:pPr rtl="0"/>
            <a:r>
              <a:rPr lang="es-ES" dirty="0"/>
              <a:t>Fallos de la OMC </a:t>
            </a:r>
          </a:p>
          <a:p>
            <a:pPr rtl="0"/>
            <a:endParaRPr lang="es-ES" dirty="0"/>
          </a:p>
        </p:txBody>
      </p:sp>
      <p:pic>
        <p:nvPicPr>
          <p:cNvPr id="25" name="Marcador de posición de imagen 4" descr="primer plano de un edificio">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3"/>
          <a:srcRect t="10082" b="10082"/>
          <a:stretch/>
        </p:blipFill>
        <p:spPr>
          <a:xfrm>
            <a:off x="9261475" y="0"/>
            <a:ext cx="2930525" cy="1560513"/>
          </a:xfrm>
        </p:spPr>
      </p:pic>
      <p:sp>
        <p:nvSpPr>
          <p:cNvPr id="9" name="Marcador de texto 8">
            <a:extLst>
              <a:ext uri="{FF2B5EF4-FFF2-40B4-BE49-F238E27FC236}">
                <a16:creationId xmlns:a16="http://schemas.microsoft.com/office/drawing/2014/main" id="{8127DC06-E3ED-47AA-A80C-6DC3AB8A23D3}"/>
              </a:ext>
            </a:extLst>
          </p:cNvPr>
          <p:cNvSpPr>
            <a:spLocks noGrp="1"/>
          </p:cNvSpPr>
          <p:nvPr>
            <p:ph type="body" sz="quarter" idx="14"/>
          </p:nvPr>
        </p:nvSpPr>
        <p:spPr>
          <a:xfrm>
            <a:off x="647700" y="1810512"/>
            <a:ext cx="5080000" cy="685456"/>
          </a:xfrm>
        </p:spPr>
        <p:txBody>
          <a:bodyPr rtlCol="0"/>
          <a:lstStyle/>
          <a:p>
            <a:pPr rtl="0"/>
            <a:r>
              <a:rPr lang="es-ES" dirty="0"/>
              <a:t>Los jugadores no sabían del problema</a:t>
            </a:r>
          </a:p>
        </p:txBody>
      </p:sp>
      <p:sp>
        <p:nvSpPr>
          <p:cNvPr id="8" name="Marcador de texto 7">
            <a:extLst>
              <a:ext uri="{FF2B5EF4-FFF2-40B4-BE49-F238E27FC236}">
                <a16:creationId xmlns:a16="http://schemas.microsoft.com/office/drawing/2014/main" id="{96982E48-3FB5-4F2E-AE87-E5E083865796}"/>
              </a:ext>
            </a:extLst>
          </p:cNvPr>
          <p:cNvSpPr>
            <a:spLocks noGrp="1"/>
          </p:cNvSpPr>
          <p:nvPr>
            <p:ph type="body" sz="quarter" idx="13"/>
          </p:nvPr>
        </p:nvSpPr>
        <p:spPr/>
        <p:txBody>
          <a:bodyPr rtlCol="0"/>
          <a:lstStyle/>
          <a:p>
            <a:pPr rtl="0"/>
            <a:r>
              <a:rPr lang="es-ES" dirty="0"/>
              <a:t>Cuestionan el orden y las decisiones </a:t>
            </a:r>
          </a:p>
          <a:p>
            <a:pPr rtl="0"/>
            <a:r>
              <a:rPr lang="es-ES" dirty="0"/>
              <a:t>Tienden a la no cooperación </a:t>
            </a:r>
          </a:p>
        </p:txBody>
      </p:sp>
      <p:sp>
        <p:nvSpPr>
          <p:cNvPr id="11" name="Marcador de texto 10">
            <a:extLst>
              <a:ext uri="{FF2B5EF4-FFF2-40B4-BE49-F238E27FC236}">
                <a16:creationId xmlns:a16="http://schemas.microsoft.com/office/drawing/2014/main" id="{C42BCCC6-6D52-4984-A92F-8B1A8A903210}"/>
              </a:ext>
            </a:extLst>
          </p:cNvPr>
          <p:cNvSpPr>
            <a:spLocks noGrp="1"/>
          </p:cNvSpPr>
          <p:nvPr>
            <p:ph type="body" sz="quarter" idx="15"/>
          </p:nvPr>
        </p:nvSpPr>
        <p:spPr/>
        <p:txBody>
          <a:bodyPr rtlCol="0"/>
          <a:lstStyle/>
          <a:p>
            <a:pPr rtl="0"/>
            <a:r>
              <a:rPr lang="es-ES" dirty="0"/>
              <a:t>Salida de jugadores </a:t>
            </a:r>
          </a:p>
          <a:p>
            <a:pPr rtl="0"/>
            <a:endParaRPr lang="es-ES" dirty="0"/>
          </a:p>
        </p:txBody>
      </p:sp>
      <p:sp>
        <p:nvSpPr>
          <p:cNvPr id="13" name="Marcador de texto 12">
            <a:extLst>
              <a:ext uri="{FF2B5EF4-FFF2-40B4-BE49-F238E27FC236}">
                <a16:creationId xmlns:a16="http://schemas.microsoft.com/office/drawing/2014/main" id="{35E2CA68-BFC9-485F-A53E-F4C27258EF06}"/>
              </a:ext>
            </a:extLst>
          </p:cNvPr>
          <p:cNvSpPr>
            <a:spLocks noGrp="1"/>
          </p:cNvSpPr>
          <p:nvPr>
            <p:ph type="body" sz="quarter" idx="16"/>
          </p:nvPr>
        </p:nvSpPr>
        <p:spPr/>
        <p:txBody>
          <a:bodyPr rtlCol="0"/>
          <a:lstStyle/>
          <a:p>
            <a:pPr rtl="0"/>
            <a:r>
              <a:rPr lang="es-ES"/>
              <a:t>Aumentar la satisfacción del cliente en un 2 %</a:t>
            </a:r>
            <a:br>
              <a:rPr lang="es-ES"/>
            </a:br>
            <a:endParaRPr lang="es-ES"/>
          </a:p>
          <a:p>
            <a:pPr rtl="0"/>
            <a:r>
              <a:rPr lang="es-ES"/>
              <a:t>Mantener el crecimiento</a:t>
            </a:r>
            <a:br>
              <a:rPr lang="es-ES"/>
            </a:br>
            <a:endParaRPr lang="es-ES"/>
          </a:p>
          <a:p>
            <a:pPr rtl="0"/>
            <a:r>
              <a:rPr lang="es-ES"/>
              <a:t>Diversificar la inversión en el sector 2</a:t>
            </a:r>
            <a:br>
              <a:rPr lang="es-ES"/>
            </a:br>
            <a:endParaRPr lang="es-ES"/>
          </a:p>
          <a:p>
            <a:pPr rtl="0"/>
            <a:r>
              <a:rPr lang="es-ES"/>
              <a:t>Iniciativa de asociación con organizaciones de terceros</a:t>
            </a:r>
          </a:p>
          <a:p>
            <a:pPr rtl="0"/>
            <a:endParaRPr lang="es-ES"/>
          </a:p>
        </p:txBody>
      </p:sp>
    </p:spTree>
    <p:extLst>
      <p:ext uri="{BB962C8B-B14F-4D97-AF65-F5344CB8AC3E}">
        <p14:creationId xmlns:p14="http://schemas.microsoft.com/office/powerpoint/2010/main" val="3007378520"/>
      </p:ext>
    </p:extLst>
  </p:cSld>
  <p:clrMapOvr>
    <a:masterClrMapping/>
  </p:clrMapOvr>
</p:sld>
</file>

<file path=ppt/theme/theme1.xml><?xml version="1.0" encoding="utf-8"?>
<a:theme xmlns:a="http://schemas.openxmlformats.org/drawingml/2006/main" name="Tema de Offic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49603285_TF16411253_Win32" id="{2C59E102-15E9-4D8B-B2F3-9BC4537C440C}" vid="{D57EAC22-0DAE-4CAE-BBA4-28BA0EB5CB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geométrica</Template>
  <TotalTime>0</TotalTime>
  <Words>420</Words>
  <Application>Microsoft Office PowerPoint</Application>
  <PresentationFormat>Panorámica</PresentationFormat>
  <Paragraphs>68</Paragraphs>
  <Slides>8</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Calibri</vt:lpstr>
      <vt:lpstr>Calibri Light</vt:lpstr>
      <vt:lpstr>Corbel</vt:lpstr>
      <vt:lpstr>Wingdings</vt:lpstr>
      <vt:lpstr>Tema de Office</vt:lpstr>
      <vt:lpstr>Teoría de la racionalidad limitada  </vt:lpstr>
      <vt:lpstr>¿Por qué modelar ?</vt:lpstr>
      <vt:lpstr>Ecuaciones (racionalidad matemática )</vt:lpstr>
      <vt:lpstr>¿Cuáles juegos pueden generar la explicación de la cooperación?</vt:lpstr>
      <vt:lpstr>Juego del dilema del prisionero</vt:lpstr>
      <vt:lpstr>Características de las instituciones </vt:lpstr>
      <vt:lpstr>Pandemia y los Estados </vt:lpstr>
      <vt:lpstr>Fallos de la OMC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2024-11-27T22:00:59Z</dcterms:created>
  <dcterms:modified xsi:type="dcterms:W3CDTF">2024-12-01T04:01:59Z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