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67DD2-D82F-E9DC-BF0A-156B5C5A3E69}" v="1" dt="2019-03-25T23:55:00.585"/>
    <p1510:client id="{F669BAC4-C06E-0537-DEE5-DE31BC23B823}" v="643" dt="2019-03-25T17:34:54.363"/>
    <p1510:client id="{B63B91AF-1C63-0703-938D-985B959FE928}" v="1067" dt="2019-03-25T18:00:00.295"/>
    <p1510:client id="{1BC7CE7B-2AE2-3421-BAEA-7CB699BC7EFD}" v="409" dt="2019-03-25T18:16:44.870"/>
    <p1510:client id="{B7F5680B-6B5B-D16B-6BF8-C9AD960244F6}" v="21" dt="2019-03-25T18:09:45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>
                <a:cs typeface="Calibri Light"/>
              </a:rPr>
              <a:t>R Shiny Web Application for </a:t>
            </a:r>
            <a:r>
              <a:rPr lang="en-US" sz="4900" dirty="0" err="1">
                <a:cs typeface="Calibri Light"/>
              </a:rPr>
              <a:t>RedCap</a:t>
            </a:r>
            <a:r>
              <a:rPr lang="en-US" sz="4900" dirty="0">
                <a:cs typeface="Calibri Light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By: Abubaker Mohamed, Michael Lau, </a:t>
            </a:r>
            <a:r>
              <a:rPr lang="en-US" err="1">
                <a:cs typeface="Calibri"/>
              </a:rPr>
              <a:t>Kyuhwan</a:t>
            </a:r>
            <a:r>
              <a:rPr lang="en-US">
                <a:cs typeface="Calibri"/>
              </a:rPr>
              <a:t> Kim</a:t>
            </a:r>
            <a:endParaRPr lang="en-U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DC4B-3CB9-44D0-A42C-106F21AA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A8ED-C4F4-496B-9553-F8BD07A7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Used </a:t>
            </a:r>
            <a:r>
              <a:rPr lang="en-US" b="1" err="1">
                <a:cs typeface="Calibri"/>
              </a:rPr>
              <a:t>RedCap</a:t>
            </a:r>
            <a:r>
              <a:rPr lang="en-US">
                <a:cs typeface="Calibri"/>
              </a:rPr>
              <a:t> to design a data template based on the PIDTC 6903: CGD Prospective Cohort Day 100 HCT Post Treatment Status and Events Worksheet.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Template exported from </a:t>
            </a:r>
            <a:r>
              <a:rPr lang="en-US" err="1">
                <a:cs typeface="Calibri"/>
              </a:rPr>
              <a:t>RedCap</a:t>
            </a:r>
            <a:r>
              <a:rPr lang="en-US">
                <a:cs typeface="Calibri"/>
              </a:rPr>
              <a:t> to </a:t>
            </a:r>
            <a:r>
              <a:rPr lang="en-US" b="1">
                <a:cs typeface="Calibri"/>
              </a:rPr>
              <a:t>Excel</a:t>
            </a:r>
            <a:r>
              <a:rPr lang="en-US">
                <a:cs typeface="Calibri"/>
              </a:rPr>
              <a:t>. With its functions, to randomly generate valid values to create 500 surrogate samples.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Used </a:t>
            </a:r>
            <a:r>
              <a:rPr lang="en-US" b="1" err="1">
                <a:cs typeface="Calibri"/>
              </a:rPr>
              <a:t>RShiny</a:t>
            </a:r>
            <a:r>
              <a:rPr lang="en-US" b="1">
                <a:cs typeface="Calibri"/>
              </a:rPr>
              <a:t> </a:t>
            </a:r>
            <a:r>
              <a:rPr lang="en-US">
                <a:cs typeface="Calibri"/>
              </a:rPr>
              <a:t>to customize a design to create a user-friendly program to visualize the big data in table and graph forms.  </a:t>
            </a:r>
          </a:p>
        </p:txBody>
      </p:sp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8E5F5B3-19B0-4CD7-837B-7450ED9E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60" y="436502"/>
            <a:ext cx="2296886" cy="97756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A79A62D-30DA-4EE5-ABE2-9B9A34E00623}"/>
              </a:ext>
            </a:extLst>
          </p:cNvPr>
          <p:cNvSpPr/>
          <p:nvPr/>
        </p:nvSpPr>
        <p:spPr>
          <a:xfrm>
            <a:off x="5559556" y="7265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A2AD6FE-E76E-41AD-960E-AD2B7976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026" y="521653"/>
            <a:ext cx="1326698" cy="8803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315AEF3-5683-4AFC-94CF-62264E6DFEBF}"/>
              </a:ext>
            </a:extLst>
          </p:cNvPr>
          <p:cNvSpPr/>
          <p:nvPr/>
        </p:nvSpPr>
        <p:spPr>
          <a:xfrm>
            <a:off x="8320624" y="7265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B457AA8-D81E-405E-95FF-CAACD1BD5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766" y="417260"/>
            <a:ext cx="1774372" cy="12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7C37-D789-43AB-8555-80479A22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Prototype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951C-9948-4E8A-8BF3-8B78EB9C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Demonstrated 3 weeks ago with very early rudimentary prototype: </a:t>
            </a:r>
          </a:p>
          <a:p>
            <a:pPr lvl="1"/>
            <a:r>
              <a:rPr lang="en-US">
                <a:cs typeface="Calibri"/>
              </a:rPr>
              <a:t>Crude design: a simple output of data table meant lack of organization and difficulty in finding relevant data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Unusual column names: Output of names were in computer function format and was not intuitive towards the end user. 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Unusual values: Sections that have "Yes, No, Unknown" were outputted as "0,1,2"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43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24A2BC-568A-4A3D-96F9-4DB84E993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106" y="505512"/>
            <a:ext cx="10515600" cy="151469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1CD2A0-5C80-4374-8354-113D5A64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06" y="3651120"/>
            <a:ext cx="10375105" cy="253232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721D7ABB-2FEC-4E74-8587-0C80DF360BB7}"/>
              </a:ext>
            </a:extLst>
          </p:cNvPr>
          <p:cNvSpPr/>
          <p:nvPr/>
        </p:nvSpPr>
        <p:spPr>
          <a:xfrm>
            <a:off x="5758434" y="238020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C693C-2FBF-4D84-9ED5-0C2CC30236E7}"/>
              </a:ext>
            </a:extLst>
          </p:cNvPr>
          <p:cNvSpPr txBox="1"/>
          <p:nvPr/>
        </p:nvSpPr>
        <p:spPr>
          <a:xfrm>
            <a:off x="9943382" y="213647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/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A9973-A0F8-4456-AAAF-8FC4CD49BE9D}"/>
              </a:ext>
            </a:extLst>
          </p:cNvPr>
          <p:cNvSpPr txBox="1"/>
          <p:nvPr/>
        </p:nvSpPr>
        <p:spPr>
          <a:xfrm>
            <a:off x="10297065" y="618513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3971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09BEE7-D324-4D94-A82D-3BC4D9640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03" b="36824"/>
          <a:stretch/>
        </p:blipFill>
        <p:spPr>
          <a:xfrm>
            <a:off x="1385961" y="384445"/>
            <a:ext cx="9463513" cy="1784483"/>
          </a:xfrm>
          <a:prstGeom prst="rect">
            <a:avLst/>
          </a:prstGeom>
        </p:spPr>
      </p:pic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D9E9EE7-EE8E-48A9-B7C4-50F374CE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07" y="3277642"/>
            <a:ext cx="4819650" cy="335197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BDF9158A-F701-405F-9A9E-8EA59C6FAF10}"/>
              </a:ext>
            </a:extLst>
          </p:cNvPr>
          <p:cNvSpPr/>
          <p:nvPr/>
        </p:nvSpPr>
        <p:spPr>
          <a:xfrm>
            <a:off x="6117867" y="2351447"/>
            <a:ext cx="326482" cy="748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086BC-C6AA-4A59-8061-F07480E4B9BD}"/>
              </a:ext>
            </a:extLst>
          </p:cNvPr>
          <p:cNvSpPr txBox="1"/>
          <p:nvPr/>
        </p:nvSpPr>
        <p:spPr>
          <a:xfrm>
            <a:off x="9612703" y="216523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/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173A6-EFAD-4B2A-89CF-D85763B9E79E}"/>
              </a:ext>
            </a:extLst>
          </p:cNvPr>
          <p:cNvSpPr txBox="1"/>
          <p:nvPr/>
        </p:nvSpPr>
        <p:spPr>
          <a:xfrm>
            <a:off x="8816197" y="6113252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29161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58FA-8821-4E1D-AF47-07E6C20F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Current Build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3FA8-A841-44E4-8CB0-221EA6D9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>
                <a:cs typeface="Calibri"/>
              </a:rPr>
              <a:t>Sidebar:  enables organizations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cs typeface="Calibri"/>
              </a:rPr>
              <a:t>Used tablature formatting to further organize the data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cs typeface="Calibri"/>
              </a:rPr>
              <a:t>Tables and Charts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cs typeface="Calibri"/>
              </a:rPr>
              <a:t>Ability to sort (ascending/descending)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cs typeface="Calibri"/>
              </a:rPr>
              <a:t>Search function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cs typeface="Calibri"/>
              </a:rPr>
              <a:t>Help and Additional Info Section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cs typeface="Calibri"/>
              </a:rPr>
              <a:t>Better Graphical User Interface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cs typeface="Calibri"/>
              </a:rPr>
              <a:t>Easy Click!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2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5E29-F0C2-47F4-A77E-B704BA92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Demonstration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B774-BF92-4E9E-A171-7A6C5F2F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will now demonstrate the program.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Necessary files/programs:</a:t>
            </a:r>
          </a:p>
          <a:p>
            <a:pPr lvl="1"/>
            <a:r>
              <a:rPr lang="en-US">
                <a:cs typeface="Calibri"/>
              </a:rPr>
              <a:t>RStudio (with some library packages)</a:t>
            </a:r>
          </a:p>
          <a:p>
            <a:pPr lvl="1"/>
            <a:r>
              <a:rPr lang="en-US" err="1">
                <a:cs typeface="Calibri"/>
              </a:rPr>
              <a:t>RedCap</a:t>
            </a:r>
            <a:r>
              <a:rPr lang="en-US">
                <a:cs typeface="Calibri"/>
              </a:rPr>
              <a:t> exported Labels file</a:t>
            </a:r>
          </a:p>
          <a:p>
            <a:pPr lvl="1"/>
            <a:r>
              <a:rPr lang="en-US" err="1">
                <a:cs typeface="Calibri"/>
              </a:rPr>
              <a:t>RedCap</a:t>
            </a:r>
            <a:r>
              <a:rPr lang="en-US">
                <a:cs typeface="Calibri"/>
              </a:rPr>
              <a:t> exported Raw file</a:t>
            </a:r>
          </a:p>
          <a:p>
            <a:pPr lvl="1"/>
            <a:r>
              <a:rPr lang="en-US">
                <a:cs typeface="Calibri"/>
              </a:rPr>
              <a:t>Custom headers file</a:t>
            </a:r>
          </a:p>
        </p:txBody>
      </p:sp>
    </p:spTree>
    <p:extLst>
      <p:ext uri="{BB962C8B-B14F-4D97-AF65-F5344CB8AC3E}">
        <p14:creationId xmlns:p14="http://schemas.microsoft.com/office/powerpoint/2010/main" val="39057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 Shiny Web Application for RedCap </vt:lpstr>
      <vt:lpstr>Recap...</vt:lpstr>
      <vt:lpstr>Prototype</vt:lpstr>
      <vt:lpstr>PowerPoint Presentation</vt:lpstr>
      <vt:lpstr>PowerPoint Presentation</vt:lpstr>
      <vt:lpstr>Current Build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39</cp:revision>
  <dcterms:created xsi:type="dcterms:W3CDTF">2013-07-15T20:26:40Z</dcterms:created>
  <dcterms:modified xsi:type="dcterms:W3CDTF">2019-03-26T12:32:28Z</dcterms:modified>
</cp:coreProperties>
</file>