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2" r:id="rId4"/>
    <p:sldId id="273" r:id="rId5"/>
    <p:sldId id="258" r:id="rId6"/>
    <p:sldId id="264" r:id="rId7"/>
    <p:sldId id="296" r:id="rId8"/>
    <p:sldId id="268" r:id="rId9"/>
    <p:sldId id="292" r:id="rId10"/>
    <p:sldId id="293" r:id="rId11"/>
    <p:sldId id="294" r:id="rId12"/>
    <p:sldId id="267" r:id="rId13"/>
    <p:sldId id="295" r:id="rId14"/>
    <p:sldId id="285" r:id="rId15"/>
    <p:sldId id="286" r:id="rId16"/>
    <p:sldId id="287" r:id="rId17"/>
    <p:sldId id="284" r:id="rId18"/>
    <p:sldId id="288" r:id="rId19"/>
    <p:sldId id="265" r:id="rId20"/>
    <p:sldId id="280" r:id="rId21"/>
    <p:sldId id="274" r:id="rId22"/>
    <p:sldId id="290" r:id="rId23"/>
    <p:sldId id="275" r:id="rId24"/>
    <p:sldId id="276" r:id="rId25"/>
    <p:sldId id="281" r:id="rId26"/>
    <p:sldId id="282" r:id="rId27"/>
    <p:sldId id="283" r:id="rId28"/>
    <p:sldId id="269" r:id="rId29"/>
    <p:sldId id="277" r:id="rId30"/>
    <p:sldId id="278" r:id="rId31"/>
    <p:sldId id="26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8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lice\Documents\Downloads\Analytics_www.horizonsphiladelphia.com_20100401-20100417_(AllSourcesReport).csv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lice\Documents\Downloads\Analytics_www.horizonsphiladelphia.com_20100401-20100417_(AllSourcesReport)%20(1).csv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Visits Per</a:t>
            </a:r>
            <a:r>
              <a:rPr lang="en-US" baseline="0"/>
              <a:t> Day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Analytics_www.horizonsphiladelp!$D$11</c:f>
              <c:strCache>
                <c:ptCount val="1"/>
                <c:pt idx="0">
                  <c:v>April 1 - 17</c:v>
                </c:pt>
              </c:strCache>
            </c:strRef>
          </c:tx>
          <c:marker>
            <c:symbol val="none"/>
          </c:marker>
          <c:dLbls>
            <c:dLbl>
              <c:idx val="16"/>
              <c:layout/>
              <c:showVal val="1"/>
            </c:dLbl>
            <c:delete val="1"/>
          </c:dLbls>
          <c:cat>
            <c:strRef>
              <c:f>Analytics_www.horizonsphiladelp!$A$12:$A$28</c:f>
              <c:strCache>
                <c:ptCount val="17"/>
                <c:pt idx="0">
                  <c:v>Thursday</c:v>
                </c:pt>
                <c:pt idx="1">
                  <c:v>Friday</c:v>
                </c:pt>
                <c:pt idx="2">
                  <c:v>Saturday</c:v>
                </c:pt>
                <c:pt idx="3">
                  <c:v>Sunday</c:v>
                </c:pt>
                <c:pt idx="4">
                  <c:v>Monday</c:v>
                </c:pt>
                <c:pt idx="5">
                  <c:v>Tuesday</c:v>
                </c:pt>
                <c:pt idx="6">
                  <c:v>Wednesday</c:v>
                </c:pt>
                <c:pt idx="7">
                  <c:v>Thursday</c:v>
                </c:pt>
                <c:pt idx="8">
                  <c:v>Friday</c:v>
                </c:pt>
                <c:pt idx="9">
                  <c:v>Saturday</c:v>
                </c:pt>
                <c:pt idx="10">
                  <c:v>Sunday</c:v>
                </c:pt>
                <c:pt idx="11">
                  <c:v>Monday</c:v>
                </c:pt>
                <c:pt idx="12">
                  <c:v>Tuesday</c:v>
                </c:pt>
                <c:pt idx="13">
                  <c:v>Wednesday</c:v>
                </c:pt>
                <c:pt idx="14">
                  <c:v>Thursday</c:v>
                </c:pt>
                <c:pt idx="15">
                  <c:v>Friday</c:v>
                </c:pt>
                <c:pt idx="16">
                  <c:v>Saturday</c:v>
                </c:pt>
              </c:strCache>
            </c:strRef>
          </c:cat>
          <c:val>
            <c:numRef>
              <c:f>Analytics_www.horizonsphiladelp!$D$12:$D$28</c:f>
              <c:numCache>
                <c:formatCode>General</c:formatCode>
                <c:ptCount val="17"/>
                <c:pt idx="0">
                  <c:v>195</c:v>
                </c:pt>
                <c:pt idx="1">
                  <c:v>168</c:v>
                </c:pt>
                <c:pt idx="2">
                  <c:v>195</c:v>
                </c:pt>
                <c:pt idx="3">
                  <c:v>147</c:v>
                </c:pt>
                <c:pt idx="4">
                  <c:v>178</c:v>
                </c:pt>
                <c:pt idx="5">
                  <c:v>185</c:v>
                </c:pt>
                <c:pt idx="6">
                  <c:v>179</c:v>
                </c:pt>
                <c:pt idx="7">
                  <c:v>196</c:v>
                </c:pt>
                <c:pt idx="8">
                  <c:v>217</c:v>
                </c:pt>
                <c:pt idx="9">
                  <c:v>153</c:v>
                </c:pt>
                <c:pt idx="10">
                  <c:v>146</c:v>
                </c:pt>
                <c:pt idx="11">
                  <c:v>214</c:v>
                </c:pt>
                <c:pt idx="12">
                  <c:v>173</c:v>
                </c:pt>
                <c:pt idx="13">
                  <c:v>177</c:v>
                </c:pt>
                <c:pt idx="14">
                  <c:v>168</c:v>
                </c:pt>
                <c:pt idx="15">
                  <c:v>228</c:v>
                </c:pt>
                <c:pt idx="16">
                  <c:v>195</c:v>
                </c:pt>
              </c:numCache>
            </c:numRef>
          </c:val>
        </c:ser>
        <c:ser>
          <c:idx val="1"/>
          <c:order val="1"/>
          <c:tx>
            <c:strRef>
              <c:f>Analytics_www.horizonsphiladelp!$E$11</c:f>
              <c:strCache>
                <c:ptCount val="1"/>
                <c:pt idx="0">
                  <c:v>March 4 - 20</c:v>
                </c:pt>
              </c:strCache>
            </c:strRef>
          </c:tx>
          <c:marker>
            <c:symbol val="none"/>
          </c:marker>
          <c:dLbls>
            <c:dLbl>
              <c:idx val="16"/>
              <c:layout/>
              <c:showVal val="1"/>
            </c:dLbl>
            <c:delete val="1"/>
          </c:dLbls>
          <c:cat>
            <c:strRef>
              <c:f>Analytics_www.horizonsphiladelp!$A$12:$A$28</c:f>
              <c:strCache>
                <c:ptCount val="17"/>
                <c:pt idx="0">
                  <c:v>Thursday</c:v>
                </c:pt>
                <c:pt idx="1">
                  <c:v>Friday</c:v>
                </c:pt>
                <c:pt idx="2">
                  <c:v>Saturday</c:v>
                </c:pt>
                <c:pt idx="3">
                  <c:v>Sunday</c:v>
                </c:pt>
                <c:pt idx="4">
                  <c:v>Monday</c:v>
                </c:pt>
                <c:pt idx="5">
                  <c:v>Tuesday</c:v>
                </c:pt>
                <c:pt idx="6">
                  <c:v>Wednesday</c:v>
                </c:pt>
                <c:pt idx="7">
                  <c:v>Thursday</c:v>
                </c:pt>
                <c:pt idx="8">
                  <c:v>Friday</c:v>
                </c:pt>
                <c:pt idx="9">
                  <c:v>Saturday</c:v>
                </c:pt>
                <c:pt idx="10">
                  <c:v>Sunday</c:v>
                </c:pt>
                <c:pt idx="11">
                  <c:v>Monday</c:v>
                </c:pt>
                <c:pt idx="12">
                  <c:v>Tuesday</c:v>
                </c:pt>
                <c:pt idx="13">
                  <c:v>Wednesday</c:v>
                </c:pt>
                <c:pt idx="14">
                  <c:v>Thursday</c:v>
                </c:pt>
                <c:pt idx="15">
                  <c:v>Friday</c:v>
                </c:pt>
                <c:pt idx="16">
                  <c:v>Saturday</c:v>
                </c:pt>
              </c:strCache>
            </c:strRef>
          </c:cat>
          <c:val>
            <c:numRef>
              <c:f>Analytics_www.horizonsphiladelp!$E$12:$E$28</c:f>
              <c:numCache>
                <c:formatCode>General</c:formatCode>
                <c:ptCount val="17"/>
                <c:pt idx="0">
                  <c:v>201</c:v>
                </c:pt>
                <c:pt idx="1">
                  <c:v>236</c:v>
                </c:pt>
                <c:pt idx="2">
                  <c:v>187</c:v>
                </c:pt>
                <c:pt idx="3">
                  <c:v>125</c:v>
                </c:pt>
                <c:pt idx="4">
                  <c:v>157</c:v>
                </c:pt>
                <c:pt idx="5">
                  <c:v>166</c:v>
                </c:pt>
                <c:pt idx="6">
                  <c:v>198</c:v>
                </c:pt>
                <c:pt idx="7">
                  <c:v>197</c:v>
                </c:pt>
                <c:pt idx="8">
                  <c:v>187</c:v>
                </c:pt>
                <c:pt idx="9">
                  <c:v>159</c:v>
                </c:pt>
                <c:pt idx="10">
                  <c:v>123</c:v>
                </c:pt>
                <c:pt idx="11">
                  <c:v>164</c:v>
                </c:pt>
                <c:pt idx="12">
                  <c:v>186</c:v>
                </c:pt>
                <c:pt idx="13">
                  <c:v>187</c:v>
                </c:pt>
                <c:pt idx="14">
                  <c:v>191</c:v>
                </c:pt>
                <c:pt idx="15">
                  <c:v>198</c:v>
                </c:pt>
                <c:pt idx="16">
                  <c:v>173</c:v>
                </c:pt>
              </c:numCache>
            </c:numRef>
          </c:val>
        </c:ser>
        <c:marker val="1"/>
        <c:axId val="55022720"/>
        <c:axId val="55024256"/>
      </c:lineChart>
      <c:catAx>
        <c:axId val="55022720"/>
        <c:scaling>
          <c:orientation val="minMax"/>
        </c:scaling>
        <c:axPos val="b"/>
        <c:majorTickMark val="none"/>
        <c:tickLblPos val="nextTo"/>
        <c:crossAx val="55024256"/>
        <c:crosses val="autoZero"/>
        <c:auto val="1"/>
        <c:lblAlgn val="ctr"/>
        <c:lblOffset val="100"/>
      </c:catAx>
      <c:valAx>
        <c:axId val="55024256"/>
        <c:scaling>
          <c:orientation val="minMax"/>
          <c:min val="50"/>
        </c:scaling>
        <c:axPos val="l"/>
        <c:majorGridlines/>
        <c:title>
          <c:layout/>
        </c:title>
        <c:numFmt formatCode="General" sourceLinked="1"/>
        <c:majorTickMark val="none"/>
        <c:tickLblPos val="nextTo"/>
        <c:crossAx val="55022720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% New</a:t>
            </a:r>
            <a:r>
              <a:rPr lang="en-US" baseline="0"/>
              <a:t> Visits</a:t>
            </a:r>
            <a:endParaRPr lang="en-US"/>
          </a:p>
        </c:rich>
      </c:tx>
      <c:layout>
        <c:manualLayout>
          <c:xMode val="edge"/>
          <c:yMode val="edge"/>
          <c:x val="0.40089031634203631"/>
          <c:y val="2.9411764705882353E-2"/>
        </c:manualLayout>
      </c:layout>
    </c:title>
    <c:plotArea>
      <c:layout>
        <c:manualLayout>
          <c:layoutTarget val="inner"/>
          <c:xMode val="edge"/>
          <c:yMode val="edge"/>
          <c:x val="6.3847907169498549E-2"/>
          <c:y val="0.17953450671607241"/>
          <c:w val="0.7718538472164671"/>
          <c:h val="0.51889184807781463"/>
        </c:manualLayout>
      </c:layout>
      <c:lineChart>
        <c:grouping val="standard"/>
        <c:ser>
          <c:idx val="0"/>
          <c:order val="0"/>
          <c:tx>
            <c:strRef>
              <c:f>Analytics_www.horizonsphiladelp!$B$11</c:f>
              <c:strCache>
                <c:ptCount val="1"/>
                <c:pt idx="0">
                  <c:v>April 1 - 17</c:v>
                </c:pt>
              </c:strCache>
            </c:strRef>
          </c:tx>
          <c:marker>
            <c:symbol val="none"/>
          </c:marker>
          <c:dLbls>
            <c:dLbl>
              <c:idx val="16"/>
              <c:layout>
                <c:manualLayout>
                  <c:x val="-5.4200856471888379E-3"/>
                  <c:y val="-1.3888760228500873E-2"/>
                </c:manualLayout>
              </c:layout>
              <c:dLblPos val="r"/>
              <c:showVal val="1"/>
            </c:dLbl>
            <c:delete val="1"/>
            <c:dLblPos val="ctr"/>
          </c:dLbls>
          <c:cat>
            <c:strRef>
              <c:f>Analytics_www.horizonsphiladelp!$A$12:$A$28</c:f>
              <c:strCache>
                <c:ptCount val="17"/>
                <c:pt idx="0">
                  <c:v>Thursday</c:v>
                </c:pt>
                <c:pt idx="1">
                  <c:v>Friday</c:v>
                </c:pt>
                <c:pt idx="2">
                  <c:v>Saturday</c:v>
                </c:pt>
                <c:pt idx="3">
                  <c:v>Sunday</c:v>
                </c:pt>
                <c:pt idx="4">
                  <c:v>Monday</c:v>
                </c:pt>
                <c:pt idx="5">
                  <c:v>Tuesday</c:v>
                </c:pt>
                <c:pt idx="6">
                  <c:v>Wednesday</c:v>
                </c:pt>
                <c:pt idx="7">
                  <c:v>Thursday</c:v>
                </c:pt>
                <c:pt idx="8">
                  <c:v>Friday</c:v>
                </c:pt>
                <c:pt idx="9">
                  <c:v>Saturday</c:v>
                </c:pt>
                <c:pt idx="10">
                  <c:v>Sunday</c:v>
                </c:pt>
                <c:pt idx="11">
                  <c:v>Monday</c:v>
                </c:pt>
                <c:pt idx="12">
                  <c:v>Tuesday</c:v>
                </c:pt>
                <c:pt idx="13">
                  <c:v>Wednesday</c:v>
                </c:pt>
                <c:pt idx="14">
                  <c:v>Thursday</c:v>
                </c:pt>
                <c:pt idx="15">
                  <c:v>Friday</c:v>
                </c:pt>
                <c:pt idx="16">
                  <c:v>Saturday</c:v>
                </c:pt>
              </c:strCache>
            </c:strRef>
          </c:cat>
          <c:val>
            <c:numRef>
              <c:f>Analytics_www.horizonsphiladelp!$B$12:$B$28</c:f>
              <c:numCache>
                <c:formatCode>0.00%</c:formatCode>
                <c:ptCount val="17"/>
                <c:pt idx="0">
                  <c:v>0.74870000000000136</c:v>
                </c:pt>
                <c:pt idx="1">
                  <c:v>0.70830000000000004</c:v>
                </c:pt>
                <c:pt idx="2">
                  <c:v>0.68720000000000003</c:v>
                </c:pt>
                <c:pt idx="3">
                  <c:v>0.7279000000000011</c:v>
                </c:pt>
                <c:pt idx="4">
                  <c:v>0.64610000000000123</c:v>
                </c:pt>
                <c:pt idx="5">
                  <c:v>0.69190000000000063</c:v>
                </c:pt>
                <c:pt idx="6">
                  <c:v>0.6760000000000016</c:v>
                </c:pt>
                <c:pt idx="7">
                  <c:v>0.67860000000000198</c:v>
                </c:pt>
                <c:pt idx="8">
                  <c:v>0.67740000000000122</c:v>
                </c:pt>
                <c:pt idx="9">
                  <c:v>0.72550000000000003</c:v>
                </c:pt>
                <c:pt idx="10">
                  <c:v>0.67810000000000148</c:v>
                </c:pt>
                <c:pt idx="11">
                  <c:v>0.71960000000000124</c:v>
                </c:pt>
                <c:pt idx="12">
                  <c:v>0.69940000000000002</c:v>
                </c:pt>
                <c:pt idx="13">
                  <c:v>0.70620000000000005</c:v>
                </c:pt>
                <c:pt idx="14">
                  <c:v>0.75000000000000122</c:v>
                </c:pt>
                <c:pt idx="15">
                  <c:v>0.67980000000000174</c:v>
                </c:pt>
                <c:pt idx="16">
                  <c:v>0.78970000000000062</c:v>
                </c:pt>
              </c:numCache>
            </c:numRef>
          </c:val>
        </c:ser>
        <c:ser>
          <c:idx val="1"/>
          <c:order val="1"/>
          <c:tx>
            <c:strRef>
              <c:f>Analytics_www.horizonsphiladelp!$C$11</c:f>
              <c:strCache>
                <c:ptCount val="1"/>
                <c:pt idx="0">
                  <c:v>March 4 - 20</c:v>
                </c:pt>
              </c:strCache>
            </c:strRef>
          </c:tx>
          <c:marker>
            <c:symbol val="none"/>
          </c:marker>
          <c:dLbls>
            <c:dLbl>
              <c:idx val="16"/>
              <c:layout>
                <c:manualLayout>
                  <c:x val="5.1062301422848582E-3"/>
                  <c:y val="-2.886714528331024E-2"/>
                </c:manualLayout>
              </c:layout>
              <c:dLblPos val="r"/>
              <c:showVal val="1"/>
            </c:dLbl>
            <c:delete val="1"/>
            <c:dLblPos val="ctr"/>
          </c:dLbls>
          <c:cat>
            <c:strRef>
              <c:f>Analytics_www.horizonsphiladelp!$A$12:$A$28</c:f>
              <c:strCache>
                <c:ptCount val="17"/>
                <c:pt idx="0">
                  <c:v>Thursday</c:v>
                </c:pt>
                <c:pt idx="1">
                  <c:v>Friday</c:v>
                </c:pt>
                <c:pt idx="2">
                  <c:v>Saturday</c:v>
                </c:pt>
                <c:pt idx="3">
                  <c:v>Sunday</c:v>
                </c:pt>
                <c:pt idx="4">
                  <c:v>Monday</c:v>
                </c:pt>
                <c:pt idx="5">
                  <c:v>Tuesday</c:v>
                </c:pt>
                <c:pt idx="6">
                  <c:v>Wednesday</c:v>
                </c:pt>
                <c:pt idx="7">
                  <c:v>Thursday</c:v>
                </c:pt>
                <c:pt idx="8">
                  <c:v>Friday</c:v>
                </c:pt>
                <c:pt idx="9">
                  <c:v>Saturday</c:v>
                </c:pt>
                <c:pt idx="10">
                  <c:v>Sunday</c:v>
                </c:pt>
                <c:pt idx="11">
                  <c:v>Monday</c:v>
                </c:pt>
                <c:pt idx="12">
                  <c:v>Tuesday</c:v>
                </c:pt>
                <c:pt idx="13">
                  <c:v>Wednesday</c:v>
                </c:pt>
                <c:pt idx="14">
                  <c:v>Thursday</c:v>
                </c:pt>
                <c:pt idx="15">
                  <c:v>Friday</c:v>
                </c:pt>
                <c:pt idx="16">
                  <c:v>Saturday</c:v>
                </c:pt>
              </c:strCache>
            </c:strRef>
          </c:cat>
          <c:val>
            <c:numRef>
              <c:f>Analytics_www.horizonsphiladelp!$C$12:$C$28</c:f>
              <c:numCache>
                <c:formatCode>0.00%</c:formatCode>
                <c:ptCount val="17"/>
                <c:pt idx="0">
                  <c:v>0.64680000000000148</c:v>
                </c:pt>
                <c:pt idx="1">
                  <c:v>0.6568000000000016</c:v>
                </c:pt>
                <c:pt idx="2">
                  <c:v>0.6845</c:v>
                </c:pt>
                <c:pt idx="3">
                  <c:v>0.68799999999999994</c:v>
                </c:pt>
                <c:pt idx="4">
                  <c:v>0.69430000000000003</c:v>
                </c:pt>
                <c:pt idx="5">
                  <c:v>0.64459999999999995</c:v>
                </c:pt>
                <c:pt idx="6">
                  <c:v>0.59599999999999997</c:v>
                </c:pt>
                <c:pt idx="7">
                  <c:v>0.64470000000000161</c:v>
                </c:pt>
                <c:pt idx="8">
                  <c:v>0.58289999999999997</c:v>
                </c:pt>
                <c:pt idx="9">
                  <c:v>0.65410000000000124</c:v>
                </c:pt>
                <c:pt idx="10">
                  <c:v>0.67480000000000173</c:v>
                </c:pt>
                <c:pt idx="11">
                  <c:v>0.76220000000000065</c:v>
                </c:pt>
                <c:pt idx="12">
                  <c:v>0.64520000000000111</c:v>
                </c:pt>
                <c:pt idx="13">
                  <c:v>0.70050000000000001</c:v>
                </c:pt>
                <c:pt idx="14">
                  <c:v>0.60210000000000063</c:v>
                </c:pt>
                <c:pt idx="15">
                  <c:v>0.65660000000000174</c:v>
                </c:pt>
                <c:pt idx="16">
                  <c:v>0.65320000000000122</c:v>
                </c:pt>
              </c:numCache>
            </c:numRef>
          </c:val>
        </c:ser>
        <c:marker val="1"/>
        <c:axId val="56385920"/>
        <c:axId val="56387456"/>
      </c:lineChart>
      <c:catAx>
        <c:axId val="56385920"/>
        <c:scaling>
          <c:orientation val="minMax"/>
        </c:scaling>
        <c:axPos val="b"/>
        <c:majorTickMark val="none"/>
        <c:tickLblPos val="nextTo"/>
        <c:crossAx val="56387456"/>
        <c:crosses val="autoZero"/>
        <c:auto val="1"/>
        <c:lblAlgn val="ctr"/>
        <c:lblOffset val="100"/>
      </c:catAx>
      <c:valAx>
        <c:axId val="56387456"/>
        <c:scaling>
          <c:orientation val="minMax"/>
          <c:min val="0.5"/>
        </c:scaling>
        <c:axPos val="l"/>
        <c:majorGridlines/>
        <c:numFmt formatCode="0%" sourceLinked="0"/>
        <c:majorTickMark val="none"/>
        <c:tickLblPos val="nextTo"/>
        <c:crossAx val="56385920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E3EF3-874A-4DD4-8BBA-C2A8CC1199E5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4ED1EB-6717-4F3C-92C6-DE9FEA6CE094}">
      <dgm:prSet phldrT="[Text]"/>
      <dgm:spPr/>
      <dgm:t>
        <a:bodyPr/>
        <a:lstStyle/>
        <a:p>
          <a:r>
            <a:rPr lang="en-US" b="1" dirty="0" smtClean="0"/>
            <a:t>Preparation</a:t>
          </a:r>
          <a:endParaRPr lang="en-US" b="1" dirty="0"/>
        </a:p>
      </dgm:t>
    </dgm:pt>
    <dgm:pt modelId="{8B6258AB-0193-421F-BC79-078B0BEE554E}" type="parTrans" cxnId="{71AAE59A-0859-4B6B-A92D-6A51C38592A2}">
      <dgm:prSet/>
      <dgm:spPr/>
      <dgm:t>
        <a:bodyPr/>
        <a:lstStyle/>
        <a:p>
          <a:endParaRPr lang="en-US"/>
        </a:p>
      </dgm:t>
    </dgm:pt>
    <dgm:pt modelId="{C5FB5E74-577C-4AF5-884B-1E844B3FA6EA}" type="sibTrans" cxnId="{71AAE59A-0859-4B6B-A92D-6A51C38592A2}">
      <dgm:prSet/>
      <dgm:spPr/>
      <dgm:t>
        <a:bodyPr/>
        <a:lstStyle/>
        <a:p>
          <a:endParaRPr lang="en-US"/>
        </a:p>
      </dgm:t>
    </dgm:pt>
    <dgm:pt modelId="{2ED7856B-DC92-454C-AA2A-0CD7DD5775F6}">
      <dgm:prSet phldrT="[Text]"/>
      <dgm:spPr/>
      <dgm:t>
        <a:bodyPr/>
        <a:lstStyle/>
        <a:p>
          <a:r>
            <a:rPr lang="en-US" dirty="0" smtClean="0"/>
            <a:t>Web-crawl and parse existing ads</a:t>
          </a:r>
          <a:endParaRPr lang="en-US" dirty="0"/>
        </a:p>
      </dgm:t>
    </dgm:pt>
    <dgm:pt modelId="{931126CB-EB58-4C5E-B642-B8BBD668E177}" type="parTrans" cxnId="{776604F6-98B7-4F55-83B2-82C2E79F7B9C}">
      <dgm:prSet/>
      <dgm:spPr/>
      <dgm:t>
        <a:bodyPr/>
        <a:lstStyle/>
        <a:p>
          <a:endParaRPr lang="en-US"/>
        </a:p>
      </dgm:t>
    </dgm:pt>
    <dgm:pt modelId="{D229603C-7819-477E-B7AF-CC398DC81C9A}" type="sibTrans" cxnId="{776604F6-98B7-4F55-83B2-82C2E79F7B9C}">
      <dgm:prSet/>
      <dgm:spPr/>
      <dgm:t>
        <a:bodyPr/>
        <a:lstStyle/>
        <a:p>
          <a:endParaRPr lang="en-US"/>
        </a:p>
      </dgm:t>
    </dgm:pt>
    <dgm:pt modelId="{E400AD20-855C-47A7-B4B6-E57165478A69}">
      <dgm:prSet phldrT="[Text]"/>
      <dgm:spPr/>
      <dgm:t>
        <a:bodyPr/>
        <a:lstStyle/>
        <a:p>
          <a:r>
            <a:rPr lang="en-US" dirty="0" smtClean="0"/>
            <a:t>Manually code important variables</a:t>
          </a:r>
          <a:endParaRPr lang="en-US" dirty="0"/>
        </a:p>
      </dgm:t>
    </dgm:pt>
    <dgm:pt modelId="{6ABE7367-7847-4D4C-86DB-1AAD2C93EFA8}" type="parTrans" cxnId="{E0F45B4A-6DE3-4BD4-9343-82CDBC0956FD}">
      <dgm:prSet/>
      <dgm:spPr/>
      <dgm:t>
        <a:bodyPr/>
        <a:lstStyle/>
        <a:p>
          <a:endParaRPr lang="en-US"/>
        </a:p>
      </dgm:t>
    </dgm:pt>
    <dgm:pt modelId="{A28F061D-7F6A-44CC-B562-4A5B770F5CA8}" type="sibTrans" cxnId="{E0F45B4A-6DE3-4BD4-9343-82CDBC0956FD}">
      <dgm:prSet/>
      <dgm:spPr/>
      <dgm:t>
        <a:bodyPr/>
        <a:lstStyle/>
        <a:p>
          <a:endParaRPr lang="en-US"/>
        </a:p>
      </dgm:t>
    </dgm:pt>
    <dgm:pt modelId="{16FF83C0-3212-4FA2-9A7B-454206C3A047}">
      <dgm:prSet phldrT="[Text]"/>
      <dgm:spPr/>
      <dgm:t>
        <a:bodyPr/>
        <a:lstStyle/>
        <a:p>
          <a:r>
            <a:rPr lang="en-US" b="1" smtClean="0"/>
            <a:t>Mining</a:t>
          </a:r>
          <a:endParaRPr lang="en-US" b="1" dirty="0"/>
        </a:p>
      </dgm:t>
    </dgm:pt>
    <dgm:pt modelId="{AC47807B-1641-46DE-B96E-80EE65DFF538}" type="parTrans" cxnId="{C8C4074D-E95B-4ED3-B44F-FB1D4F9DC3F5}">
      <dgm:prSet/>
      <dgm:spPr/>
      <dgm:t>
        <a:bodyPr/>
        <a:lstStyle/>
        <a:p>
          <a:endParaRPr lang="en-US"/>
        </a:p>
      </dgm:t>
    </dgm:pt>
    <dgm:pt modelId="{62F7EEAC-59B1-437F-AA49-B1623425AF46}" type="sibTrans" cxnId="{C8C4074D-E95B-4ED3-B44F-FB1D4F9DC3F5}">
      <dgm:prSet/>
      <dgm:spPr/>
      <dgm:t>
        <a:bodyPr/>
        <a:lstStyle/>
        <a:p>
          <a:endParaRPr lang="en-US"/>
        </a:p>
      </dgm:t>
    </dgm:pt>
    <dgm:pt modelId="{D0C00928-1987-4745-9253-8DEF6AEEB058}">
      <dgm:prSet phldrT="[Text]"/>
      <dgm:spPr/>
      <dgm:t>
        <a:bodyPr/>
        <a:lstStyle/>
        <a:p>
          <a:r>
            <a:rPr lang="en-US" b="1" u="sng" smtClean="0"/>
            <a:t>Predict</a:t>
          </a:r>
          <a:r>
            <a:rPr lang="en-US" smtClean="0"/>
            <a:t> what makes ads ‘clickable’ to certain types of audiences</a:t>
          </a:r>
          <a:endParaRPr lang="en-US" dirty="0"/>
        </a:p>
      </dgm:t>
    </dgm:pt>
    <dgm:pt modelId="{C9FFB407-8328-4F1B-8DEA-F1F0E25BD92D}" type="parTrans" cxnId="{A531118C-6D4C-45AE-ACDE-9DAEDC2647C6}">
      <dgm:prSet/>
      <dgm:spPr/>
      <dgm:t>
        <a:bodyPr/>
        <a:lstStyle/>
        <a:p>
          <a:endParaRPr lang="en-US"/>
        </a:p>
      </dgm:t>
    </dgm:pt>
    <dgm:pt modelId="{4D42DBE5-26CF-4B38-A2C4-D125D1869BA8}" type="sibTrans" cxnId="{A531118C-6D4C-45AE-ACDE-9DAEDC2647C6}">
      <dgm:prSet/>
      <dgm:spPr/>
      <dgm:t>
        <a:bodyPr/>
        <a:lstStyle/>
        <a:p>
          <a:endParaRPr lang="en-US"/>
        </a:p>
      </dgm:t>
    </dgm:pt>
    <dgm:pt modelId="{1420D482-4C4A-4CD4-A400-9D214236C05D}">
      <dgm:prSet phldrT="[Text]"/>
      <dgm:spPr/>
      <dgm:t>
        <a:bodyPr/>
        <a:lstStyle/>
        <a:p>
          <a:r>
            <a:rPr lang="en-US" dirty="0" smtClean="0"/>
            <a:t>Use information to construct and target ads</a:t>
          </a:r>
          <a:endParaRPr lang="en-US" dirty="0"/>
        </a:p>
      </dgm:t>
    </dgm:pt>
    <dgm:pt modelId="{3B3755E7-86DB-4950-9907-7A8637DB27B7}" type="parTrans" cxnId="{CE121CA3-3DC4-4AAC-A188-7A738D615A46}">
      <dgm:prSet/>
      <dgm:spPr/>
      <dgm:t>
        <a:bodyPr/>
        <a:lstStyle/>
        <a:p>
          <a:endParaRPr lang="en-US"/>
        </a:p>
      </dgm:t>
    </dgm:pt>
    <dgm:pt modelId="{696A6287-CAC2-4D54-8405-BEB3714276C4}" type="sibTrans" cxnId="{CE121CA3-3DC4-4AAC-A188-7A738D615A46}">
      <dgm:prSet/>
      <dgm:spPr/>
      <dgm:t>
        <a:bodyPr/>
        <a:lstStyle/>
        <a:p>
          <a:endParaRPr lang="en-US"/>
        </a:p>
      </dgm:t>
    </dgm:pt>
    <dgm:pt modelId="{E5304B58-A067-4040-A4BC-3A271A8F535C}">
      <dgm:prSet phldrT="[Text]"/>
      <dgm:spPr/>
      <dgm:t>
        <a:bodyPr/>
        <a:lstStyle/>
        <a:p>
          <a:r>
            <a:rPr lang="en-US" b="1" smtClean="0"/>
            <a:t>Exploitation</a:t>
          </a:r>
          <a:endParaRPr lang="en-US" b="1" dirty="0"/>
        </a:p>
      </dgm:t>
    </dgm:pt>
    <dgm:pt modelId="{8550AF1F-041C-4CE9-AD71-ED5D319E955A}" type="parTrans" cxnId="{ABE80985-5955-4E3E-887B-F7CCB6EE538D}">
      <dgm:prSet/>
      <dgm:spPr/>
      <dgm:t>
        <a:bodyPr/>
        <a:lstStyle/>
        <a:p>
          <a:endParaRPr lang="en-US"/>
        </a:p>
      </dgm:t>
    </dgm:pt>
    <dgm:pt modelId="{7FDDC4BA-3A1E-43F6-9D2C-1A57CA71A284}" type="sibTrans" cxnId="{ABE80985-5955-4E3E-887B-F7CCB6EE538D}">
      <dgm:prSet/>
      <dgm:spPr/>
      <dgm:t>
        <a:bodyPr/>
        <a:lstStyle/>
        <a:p>
          <a:endParaRPr lang="en-US"/>
        </a:p>
      </dgm:t>
    </dgm:pt>
    <dgm:pt modelId="{993104A5-A954-4265-8659-80057ABA8A42}">
      <dgm:prSet phldrT="[Text]"/>
      <dgm:spPr/>
      <dgm:t>
        <a:bodyPr/>
        <a:lstStyle/>
        <a:p>
          <a:r>
            <a:rPr lang="en-US" dirty="0" smtClean="0"/>
            <a:t>Air ads online and monitor CTR and Ad-Rank</a:t>
          </a:r>
          <a:endParaRPr lang="en-US" dirty="0"/>
        </a:p>
      </dgm:t>
    </dgm:pt>
    <dgm:pt modelId="{085B0899-A34A-4CE2-9E5A-A31560FB747D}" type="parTrans" cxnId="{A0D09F9C-29D5-44EC-A20A-F9A81BB80CCB}">
      <dgm:prSet/>
      <dgm:spPr/>
      <dgm:t>
        <a:bodyPr/>
        <a:lstStyle/>
        <a:p>
          <a:endParaRPr lang="en-US"/>
        </a:p>
      </dgm:t>
    </dgm:pt>
    <dgm:pt modelId="{1940B295-440D-43FA-940A-B9AABB240300}" type="sibTrans" cxnId="{A0D09F9C-29D5-44EC-A20A-F9A81BB80CCB}">
      <dgm:prSet/>
      <dgm:spPr/>
      <dgm:t>
        <a:bodyPr/>
        <a:lstStyle/>
        <a:p>
          <a:endParaRPr lang="en-US"/>
        </a:p>
      </dgm:t>
    </dgm:pt>
    <dgm:pt modelId="{866BC3A9-83C4-4003-9AC4-B28797EE0800}">
      <dgm:prSet phldrT="[Text]"/>
      <dgm:spPr/>
      <dgm:t>
        <a:bodyPr/>
        <a:lstStyle/>
        <a:p>
          <a:r>
            <a:rPr lang="en-US" b="1" u="sng" smtClean="0"/>
            <a:t>Modify</a:t>
          </a:r>
          <a:r>
            <a:rPr lang="en-US" smtClean="0"/>
            <a:t> CPC and budgets for ads based on performance</a:t>
          </a:r>
          <a:endParaRPr lang="en-US" dirty="0"/>
        </a:p>
      </dgm:t>
    </dgm:pt>
    <dgm:pt modelId="{5ECB0530-98AE-4A9D-9240-BC72A4D8B5FD}" type="parTrans" cxnId="{16E181CC-8330-408C-ABA5-F9F1B28F77CC}">
      <dgm:prSet/>
      <dgm:spPr/>
      <dgm:t>
        <a:bodyPr/>
        <a:lstStyle/>
        <a:p>
          <a:endParaRPr lang="en-US"/>
        </a:p>
      </dgm:t>
    </dgm:pt>
    <dgm:pt modelId="{8FDA433E-AD32-4D02-968E-049541BA0DBB}" type="sibTrans" cxnId="{16E181CC-8330-408C-ABA5-F9F1B28F77CC}">
      <dgm:prSet/>
      <dgm:spPr/>
      <dgm:t>
        <a:bodyPr/>
        <a:lstStyle/>
        <a:p>
          <a:endParaRPr lang="en-US"/>
        </a:p>
      </dgm:t>
    </dgm:pt>
    <dgm:pt modelId="{0AFDFD66-B288-4C2E-BA5C-B192B226D800}">
      <dgm:prSet phldrT="[Text]"/>
      <dgm:spPr/>
      <dgm:t>
        <a:bodyPr/>
        <a:lstStyle/>
        <a:p>
          <a:r>
            <a:rPr lang="en-US" dirty="0" smtClean="0"/>
            <a:t>Consider demographic information for targeting</a:t>
          </a:r>
          <a:endParaRPr lang="en-US" dirty="0"/>
        </a:p>
      </dgm:t>
    </dgm:pt>
    <dgm:pt modelId="{6C0B30A1-D399-4F88-828B-E6430B24138F}" type="parTrans" cxnId="{343C950D-1446-4BC2-BD82-D2BD2431CF40}">
      <dgm:prSet/>
      <dgm:spPr/>
      <dgm:t>
        <a:bodyPr/>
        <a:lstStyle/>
        <a:p>
          <a:endParaRPr lang="en-US"/>
        </a:p>
      </dgm:t>
    </dgm:pt>
    <dgm:pt modelId="{A4A0B574-DD9E-4C8C-BDD6-91BF3494BC18}" type="sibTrans" cxnId="{343C950D-1446-4BC2-BD82-D2BD2431CF40}">
      <dgm:prSet/>
      <dgm:spPr/>
      <dgm:t>
        <a:bodyPr/>
        <a:lstStyle/>
        <a:p>
          <a:endParaRPr lang="en-US"/>
        </a:p>
      </dgm:t>
    </dgm:pt>
    <dgm:pt modelId="{F3E5D337-15A5-4937-B6E7-D2AE422A6918}" type="pres">
      <dgm:prSet presAssocID="{4DDE3EF3-874A-4DD4-8BBA-C2A8CC1199E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57201D-A160-4747-9C7E-4446A36D15A9}" type="pres">
      <dgm:prSet presAssocID="{384ED1EB-6717-4F3C-92C6-DE9FEA6CE094}" presName="composite" presStyleCnt="0"/>
      <dgm:spPr/>
    </dgm:pt>
    <dgm:pt modelId="{7E93B1C1-EA09-4FF8-9B60-F769E1993380}" type="pres">
      <dgm:prSet presAssocID="{384ED1EB-6717-4F3C-92C6-DE9FEA6CE09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8D0EB-029B-44CF-B887-037C81FD63CF}" type="pres">
      <dgm:prSet presAssocID="{384ED1EB-6717-4F3C-92C6-DE9FEA6CE09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D8B18-9901-4118-A99D-B98AA8D55BE1}" type="pres">
      <dgm:prSet presAssocID="{C5FB5E74-577C-4AF5-884B-1E844B3FA6EA}" presName="sp" presStyleCnt="0"/>
      <dgm:spPr/>
    </dgm:pt>
    <dgm:pt modelId="{CBD7BC84-F45D-441C-9AFD-E6095F138748}" type="pres">
      <dgm:prSet presAssocID="{16FF83C0-3212-4FA2-9A7B-454206C3A047}" presName="composite" presStyleCnt="0"/>
      <dgm:spPr/>
    </dgm:pt>
    <dgm:pt modelId="{171DF079-0543-4566-866F-759EB2472D0C}" type="pres">
      <dgm:prSet presAssocID="{16FF83C0-3212-4FA2-9A7B-454206C3A04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A86DA-0216-4748-AF81-7D3A780E8ABF}" type="pres">
      <dgm:prSet presAssocID="{16FF83C0-3212-4FA2-9A7B-454206C3A04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A8CA9-FA77-41B9-91EF-4BD58D10026B}" type="pres">
      <dgm:prSet presAssocID="{62F7EEAC-59B1-437F-AA49-B1623425AF46}" presName="sp" presStyleCnt="0"/>
      <dgm:spPr/>
    </dgm:pt>
    <dgm:pt modelId="{8CB768D0-90F5-4CBF-B886-A243034F0DE2}" type="pres">
      <dgm:prSet presAssocID="{E5304B58-A067-4040-A4BC-3A271A8F535C}" presName="composite" presStyleCnt="0"/>
      <dgm:spPr/>
    </dgm:pt>
    <dgm:pt modelId="{FCE9E5F6-922B-4D8F-B627-F2C822DEF650}" type="pres">
      <dgm:prSet presAssocID="{E5304B58-A067-4040-A4BC-3A271A8F535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9D261-B8ED-4B92-8EE3-193AA3ABDC0A}" type="pres">
      <dgm:prSet presAssocID="{E5304B58-A067-4040-A4BC-3A271A8F535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E80985-5955-4E3E-887B-F7CCB6EE538D}" srcId="{4DDE3EF3-874A-4DD4-8BBA-C2A8CC1199E5}" destId="{E5304B58-A067-4040-A4BC-3A271A8F535C}" srcOrd="2" destOrd="0" parTransId="{8550AF1F-041C-4CE9-AD71-ED5D319E955A}" sibTransId="{7FDDC4BA-3A1E-43F6-9D2C-1A57CA71A284}"/>
    <dgm:cxn modelId="{3B7DFF00-0932-4789-86E6-4B5D493A8685}" type="presOf" srcId="{16FF83C0-3212-4FA2-9A7B-454206C3A047}" destId="{171DF079-0543-4566-866F-759EB2472D0C}" srcOrd="0" destOrd="0" presId="urn:microsoft.com/office/officeart/2005/8/layout/chevron2"/>
    <dgm:cxn modelId="{CE121CA3-3DC4-4AAC-A188-7A738D615A46}" srcId="{16FF83C0-3212-4FA2-9A7B-454206C3A047}" destId="{1420D482-4C4A-4CD4-A400-9D214236C05D}" srcOrd="1" destOrd="0" parTransId="{3B3755E7-86DB-4950-9907-7A8637DB27B7}" sibTransId="{696A6287-CAC2-4D54-8405-BEB3714276C4}"/>
    <dgm:cxn modelId="{4C404B56-25E2-462D-91E9-7D621B68E508}" type="presOf" srcId="{1420D482-4C4A-4CD4-A400-9D214236C05D}" destId="{1D7A86DA-0216-4748-AF81-7D3A780E8ABF}" srcOrd="0" destOrd="1" presId="urn:microsoft.com/office/officeart/2005/8/layout/chevron2"/>
    <dgm:cxn modelId="{776604F6-98B7-4F55-83B2-82C2E79F7B9C}" srcId="{384ED1EB-6717-4F3C-92C6-DE9FEA6CE094}" destId="{2ED7856B-DC92-454C-AA2A-0CD7DD5775F6}" srcOrd="0" destOrd="0" parTransId="{931126CB-EB58-4C5E-B642-B8BBD668E177}" sibTransId="{D229603C-7819-477E-B7AF-CC398DC81C9A}"/>
    <dgm:cxn modelId="{BD61E315-8FE8-43CD-B65A-59723CD397D8}" type="presOf" srcId="{993104A5-A954-4265-8659-80057ABA8A42}" destId="{FA39D261-B8ED-4B92-8EE3-193AA3ABDC0A}" srcOrd="0" destOrd="0" presId="urn:microsoft.com/office/officeart/2005/8/layout/chevron2"/>
    <dgm:cxn modelId="{6C7CAB52-12C2-4FC6-BC94-388B4DCF4EDB}" type="presOf" srcId="{E5304B58-A067-4040-A4BC-3A271A8F535C}" destId="{FCE9E5F6-922B-4D8F-B627-F2C822DEF650}" srcOrd="0" destOrd="0" presId="urn:microsoft.com/office/officeart/2005/8/layout/chevron2"/>
    <dgm:cxn modelId="{343C950D-1446-4BC2-BD82-D2BD2431CF40}" srcId="{384ED1EB-6717-4F3C-92C6-DE9FEA6CE094}" destId="{0AFDFD66-B288-4C2E-BA5C-B192B226D800}" srcOrd="2" destOrd="0" parTransId="{6C0B30A1-D399-4F88-828B-E6430B24138F}" sibTransId="{A4A0B574-DD9E-4C8C-BDD6-91BF3494BC18}"/>
    <dgm:cxn modelId="{71AAE59A-0859-4B6B-A92D-6A51C38592A2}" srcId="{4DDE3EF3-874A-4DD4-8BBA-C2A8CC1199E5}" destId="{384ED1EB-6717-4F3C-92C6-DE9FEA6CE094}" srcOrd="0" destOrd="0" parTransId="{8B6258AB-0193-421F-BC79-078B0BEE554E}" sibTransId="{C5FB5E74-577C-4AF5-884B-1E844B3FA6EA}"/>
    <dgm:cxn modelId="{A0D09F9C-29D5-44EC-A20A-F9A81BB80CCB}" srcId="{E5304B58-A067-4040-A4BC-3A271A8F535C}" destId="{993104A5-A954-4265-8659-80057ABA8A42}" srcOrd="0" destOrd="0" parTransId="{085B0899-A34A-4CE2-9E5A-A31560FB747D}" sibTransId="{1940B295-440D-43FA-940A-B9AABB240300}"/>
    <dgm:cxn modelId="{A531118C-6D4C-45AE-ACDE-9DAEDC2647C6}" srcId="{16FF83C0-3212-4FA2-9A7B-454206C3A047}" destId="{D0C00928-1987-4745-9253-8DEF6AEEB058}" srcOrd="0" destOrd="0" parTransId="{C9FFB407-8328-4F1B-8DEA-F1F0E25BD92D}" sibTransId="{4D42DBE5-26CF-4B38-A2C4-D125D1869BA8}"/>
    <dgm:cxn modelId="{035902EC-F292-44E3-A28F-0848D0393C49}" type="presOf" srcId="{866BC3A9-83C4-4003-9AC4-B28797EE0800}" destId="{FA39D261-B8ED-4B92-8EE3-193AA3ABDC0A}" srcOrd="0" destOrd="1" presId="urn:microsoft.com/office/officeart/2005/8/layout/chevron2"/>
    <dgm:cxn modelId="{E0F45B4A-6DE3-4BD4-9343-82CDBC0956FD}" srcId="{384ED1EB-6717-4F3C-92C6-DE9FEA6CE094}" destId="{E400AD20-855C-47A7-B4B6-E57165478A69}" srcOrd="1" destOrd="0" parTransId="{6ABE7367-7847-4D4C-86DB-1AAD2C93EFA8}" sibTransId="{A28F061D-7F6A-44CC-B562-4A5B770F5CA8}"/>
    <dgm:cxn modelId="{95097150-14B3-43C2-A38E-C930887DC76B}" type="presOf" srcId="{0AFDFD66-B288-4C2E-BA5C-B192B226D800}" destId="{F4E8D0EB-029B-44CF-B887-037C81FD63CF}" srcOrd="0" destOrd="2" presId="urn:microsoft.com/office/officeart/2005/8/layout/chevron2"/>
    <dgm:cxn modelId="{C8C4074D-E95B-4ED3-B44F-FB1D4F9DC3F5}" srcId="{4DDE3EF3-874A-4DD4-8BBA-C2A8CC1199E5}" destId="{16FF83C0-3212-4FA2-9A7B-454206C3A047}" srcOrd="1" destOrd="0" parTransId="{AC47807B-1641-46DE-B96E-80EE65DFF538}" sibTransId="{62F7EEAC-59B1-437F-AA49-B1623425AF46}"/>
    <dgm:cxn modelId="{10DC944B-EAD8-4214-8FE3-C429157DEFA3}" type="presOf" srcId="{E400AD20-855C-47A7-B4B6-E57165478A69}" destId="{F4E8D0EB-029B-44CF-B887-037C81FD63CF}" srcOrd="0" destOrd="1" presId="urn:microsoft.com/office/officeart/2005/8/layout/chevron2"/>
    <dgm:cxn modelId="{16E181CC-8330-408C-ABA5-F9F1B28F77CC}" srcId="{E5304B58-A067-4040-A4BC-3A271A8F535C}" destId="{866BC3A9-83C4-4003-9AC4-B28797EE0800}" srcOrd="1" destOrd="0" parTransId="{5ECB0530-98AE-4A9D-9240-BC72A4D8B5FD}" sibTransId="{8FDA433E-AD32-4D02-968E-049541BA0DBB}"/>
    <dgm:cxn modelId="{DB720862-4FFA-4C49-AC25-DFE158BC31E3}" type="presOf" srcId="{D0C00928-1987-4745-9253-8DEF6AEEB058}" destId="{1D7A86DA-0216-4748-AF81-7D3A780E8ABF}" srcOrd="0" destOrd="0" presId="urn:microsoft.com/office/officeart/2005/8/layout/chevron2"/>
    <dgm:cxn modelId="{5B4CDA74-C382-47BF-910F-20C90052C332}" type="presOf" srcId="{2ED7856B-DC92-454C-AA2A-0CD7DD5775F6}" destId="{F4E8D0EB-029B-44CF-B887-037C81FD63CF}" srcOrd="0" destOrd="0" presId="urn:microsoft.com/office/officeart/2005/8/layout/chevron2"/>
    <dgm:cxn modelId="{2AD2E25B-6D8A-433F-82DC-79CB98BF0406}" type="presOf" srcId="{4DDE3EF3-874A-4DD4-8BBA-C2A8CC1199E5}" destId="{F3E5D337-15A5-4937-B6E7-D2AE422A6918}" srcOrd="0" destOrd="0" presId="urn:microsoft.com/office/officeart/2005/8/layout/chevron2"/>
    <dgm:cxn modelId="{DE5DC513-7AB1-497F-B9B1-A4A295D50B80}" type="presOf" srcId="{384ED1EB-6717-4F3C-92C6-DE9FEA6CE094}" destId="{7E93B1C1-EA09-4FF8-9B60-F769E1993380}" srcOrd="0" destOrd="0" presId="urn:microsoft.com/office/officeart/2005/8/layout/chevron2"/>
    <dgm:cxn modelId="{F6A570CA-866E-4581-AC10-2C67D8D84C6C}" type="presParOf" srcId="{F3E5D337-15A5-4937-B6E7-D2AE422A6918}" destId="{1757201D-A160-4747-9C7E-4446A36D15A9}" srcOrd="0" destOrd="0" presId="urn:microsoft.com/office/officeart/2005/8/layout/chevron2"/>
    <dgm:cxn modelId="{09ECF1A2-71B1-4C39-BB6B-3BF51CB551A8}" type="presParOf" srcId="{1757201D-A160-4747-9C7E-4446A36D15A9}" destId="{7E93B1C1-EA09-4FF8-9B60-F769E1993380}" srcOrd="0" destOrd="0" presId="urn:microsoft.com/office/officeart/2005/8/layout/chevron2"/>
    <dgm:cxn modelId="{C374C208-89CC-4C0B-8898-F1D6F3D5A769}" type="presParOf" srcId="{1757201D-A160-4747-9C7E-4446A36D15A9}" destId="{F4E8D0EB-029B-44CF-B887-037C81FD63CF}" srcOrd="1" destOrd="0" presId="urn:microsoft.com/office/officeart/2005/8/layout/chevron2"/>
    <dgm:cxn modelId="{ABC21FC2-8DAD-466E-9099-E83176A6A148}" type="presParOf" srcId="{F3E5D337-15A5-4937-B6E7-D2AE422A6918}" destId="{BB6D8B18-9901-4118-A99D-B98AA8D55BE1}" srcOrd="1" destOrd="0" presId="urn:microsoft.com/office/officeart/2005/8/layout/chevron2"/>
    <dgm:cxn modelId="{5C86CA0D-1EBD-4156-8FCA-ADFAB84E076B}" type="presParOf" srcId="{F3E5D337-15A5-4937-B6E7-D2AE422A6918}" destId="{CBD7BC84-F45D-441C-9AFD-E6095F138748}" srcOrd="2" destOrd="0" presId="urn:microsoft.com/office/officeart/2005/8/layout/chevron2"/>
    <dgm:cxn modelId="{0B2FE55D-427A-485B-B763-4EB7C1779C2F}" type="presParOf" srcId="{CBD7BC84-F45D-441C-9AFD-E6095F138748}" destId="{171DF079-0543-4566-866F-759EB2472D0C}" srcOrd="0" destOrd="0" presId="urn:microsoft.com/office/officeart/2005/8/layout/chevron2"/>
    <dgm:cxn modelId="{7AB76AA5-EE62-419D-ADAF-8B36599695B9}" type="presParOf" srcId="{CBD7BC84-F45D-441C-9AFD-E6095F138748}" destId="{1D7A86DA-0216-4748-AF81-7D3A780E8ABF}" srcOrd="1" destOrd="0" presId="urn:microsoft.com/office/officeart/2005/8/layout/chevron2"/>
    <dgm:cxn modelId="{77A19DDD-B260-460D-8F60-24274B788A1B}" type="presParOf" srcId="{F3E5D337-15A5-4937-B6E7-D2AE422A6918}" destId="{2F3A8CA9-FA77-41B9-91EF-4BD58D10026B}" srcOrd="3" destOrd="0" presId="urn:microsoft.com/office/officeart/2005/8/layout/chevron2"/>
    <dgm:cxn modelId="{D8B12A21-54DF-4D4E-A24C-A9E264AAE76E}" type="presParOf" srcId="{F3E5D337-15A5-4937-B6E7-D2AE422A6918}" destId="{8CB768D0-90F5-4CBF-B886-A243034F0DE2}" srcOrd="4" destOrd="0" presId="urn:microsoft.com/office/officeart/2005/8/layout/chevron2"/>
    <dgm:cxn modelId="{93C8E2E7-9A1C-4A03-8E5B-BDA456871A64}" type="presParOf" srcId="{8CB768D0-90F5-4CBF-B886-A243034F0DE2}" destId="{FCE9E5F6-922B-4D8F-B627-F2C822DEF650}" srcOrd="0" destOrd="0" presId="urn:microsoft.com/office/officeart/2005/8/layout/chevron2"/>
    <dgm:cxn modelId="{F99E1DAE-F81D-4B52-A1C7-B13275BC7DE1}" type="presParOf" srcId="{8CB768D0-90F5-4CBF-B886-A243034F0DE2}" destId="{FA39D261-B8ED-4B92-8EE3-193AA3ABDC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93B1C1-EA09-4FF8-9B60-F769E1993380}">
      <dsp:nvSpPr>
        <dsp:cNvPr id="0" name=""/>
        <dsp:cNvSpPr/>
      </dsp:nvSpPr>
      <dsp:spPr>
        <a:xfrm rot="5400000">
          <a:off x="-233913" y="235684"/>
          <a:ext cx="1559421" cy="1091594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Preparation</a:t>
          </a:r>
          <a:endParaRPr lang="en-US" sz="1500" b="1" kern="1200" dirty="0"/>
        </a:p>
      </dsp:txBody>
      <dsp:txXfrm rot="5400000">
        <a:off x="-233913" y="235684"/>
        <a:ext cx="1559421" cy="1091594"/>
      </dsp:txXfrm>
    </dsp:sp>
    <dsp:sp modelId="{F4E8D0EB-029B-44CF-B887-037C81FD63CF}">
      <dsp:nvSpPr>
        <dsp:cNvPr id="0" name=""/>
        <dsp:cNvSpPr/>
      </dsp:nvSpPr>
      <dsp:spPr>
        <a:xfrm rot="5400000">
          <a:off x="3391785" y="-2298419"/>
          <a:ext cx="1013623" cy="5614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Web-crawl and parse existing ads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Manually code important variables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Consider demographic information for targeting</a:t>
          </a:r>
          <a:endParaRPr lang="en-US" sz="2000" kern="1200" dirty="0"/>
        </a:p>
      </dsp:txBody>
      <dsp:txXfrm rot="5400000">
        <a:off x="3391785" y="-2298419"/>
        <a:ext cx="1013623" cy="5614005"/>
      </dsp:txXfrm>
    </dsp:sp>
    <dsp:sp modelId="{171DF079-0543-4566-866F-759EB2472D0C}">
      <dsp:nvSpPr>
        <dsp:cNvPr id="0" name=""/>
        <dsp:cNvSpPr/>
      </dsp:nvSpPr>
      <dsp:spPr>
        <a:xfrm rot="5400000">
          <a:off x="-233913" y="1600502"/>
          <a:ext cx="1559421" cy="1091594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Mining</a:t>
          </a:r>
          <a:endParaRPr lang="en-US" sz="1500" b="1" kern="1200" dirty="0"/>
        </a:p>
      </dsp:txBody>
      <dsp:txXfrm rot="5400000">
        <a:off x="-233913" y="1600502"/>
        <a:ext cx="1559421" cy="1091594"/>
      </dsp:txXfrm>
    </dsp:sp>
    <dsp:sp modelId="{1D7A86DA-0216-4748-AF81-7D3A780E8ABF}">
      <dsp:nvSpPr>
        <dsp:cNvPr id="0" name=""/>
        <dsp:cNvSpPr/>
      </dsp:nvSpPr>
      <dsp:spPr>
        <a:xfrm rot="5400000">
          <a:off x="3391785" y="-933601"/>
          <a:ext cx="1013623" cy="5614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u="sng" kern="1200" smtClean="0"/>
            <a:t>Predict</a:t>
          </a:r>
          <a:r>
            <a:rPr lang="en-US" sz="2000" kern="1200" smtClean="0"/>
            <a:t> what makes ads ‘clickable’ to certain types of audiences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 information to construct and target ads</a:t>
          </a:r>
          <a:endParaRPr lang="en-US" sz="2000" kern="1200" dirty="0"/>
        </a:p>
      </dsp:txBody>
      <dsp:txXfrm rot="5400000">
        <a:off x="3391785" y="-933601"/>
        <a:ext cx="1013623" cy="5614005"/>
      </dsp:txXfrm>
    </dsp:sp>
    <dsp:sp modelId="{FCE9E5F6-922B-4D8F-B627-F2C822DEF650}">
      <dsp:nvSpPr>
        <dsp:cNvPr id="0" name=""/>
        <dsp:cNvSpPr/>
      </dsp:nvSpPr>
      <dsp:spPr>
        <a:xfrm rot="5400000">
          <a:off x="-233913" y="2965321"/>
          <a:ext cx="1559421" cy="1091594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Exploitation</a:t>
          </a:r>
          <a:endParaRPr lang="en-US" sz="1500" b="1" kern="1200" dirty="0"/>
        </a:p>
      </dsp:txBody>
      <dsp:txXfrm rot="5400000">
        <a:off x="-233913" y="2965321"/>
        <a:ext cx="1559421" cy="1091594"/>
      </dsp:txXfrm>
    </dsp:sp>
    <dsp:sp modelId="{FA39D261-B8ED-4B92-8EE3-193AA3ABDC0A}">
      <dsp:nvSpPr>
        <dsp:cNvPr id="0" name=""/>
        <dsp:cNvSpPr/>
      </dsp:nvSpPr>
      <dsp:spPr>
        <a:xfrm rot="5400000">
          <a:off x="3391785" y="431217"/>
          <a:ext cx="1013623" cy="5614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Air ads online and monitor CTR and Ad-Rank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u="sng" kern="1200" smtClean="0"/>
            <a:t>Modify</a:t>
          </a:r>
          <a:r>
            <a:rPr lang="en-US" sz="2000" kern="1200" smtClean="0"/>
            <a:t> CPC and budgets for ads based on performance</a:t>
          </a:r>
          <a:endParaRPr lang="en-US" sz="2000" kern="1200" dirty="0"/>
        </a:p>
      </dsp:txBody>
      <dsp:txXfrm rot="5400000">
        <a:off x="3391785" y="431217"/>
        <a:ext cx="1013623" cy="5614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1C6FE1F-431A-40AE-AB1B-5A955AB7E5B7}" type="datetimeFigureOut">
              <a:rPr lang="en-US"/>
              <a:pPr>
                <a:defRPr/>
              </a:pPr>
              <a:t>2/9/2013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B26F5-0058-4D66-84A5-3E129581B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Apply a decision tree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– Non‐parametric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– Does not require that variables be selected in advance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– Does not require transformations on numeric attributes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. Does not assume a normal distribution for example)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Naïve Bayes, </a:t>
            </a:r>
            <a:r>
              <a:rPr lang="en-US" dirty="0" err="1" smtClean="0"/>
              <a:t>Ibk</a:t>
            </a:r>
            <a:r>
              <a:rPr lang="en-US" dirty="0" smtClean="0"/>
              <a:t>, 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7232CD-CCD0-4F20-AB03-8C0AD6BD5F4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FC3B0C-A96D-4832-BE97-0AA7320940CF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B26F5-0058-4D66-84A5-3E129581BE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B26F5-0058-4D66-84A5-3E129581BE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B26F5-0058-4D66-84A5-3E129581BE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Strategy evolved throughout the campaign: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Initial Strategy: Start with low bids and low budget caps for practice and gradually increase.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Strategy 2: Start with high bids to get high ranking </a:t>
            </a:r>
            <a:r>
              <a:rPr lang="en-US" smtClean="0">
                <a:sym typeface="Wingdings" pitchFamily="2" charset="2"/>
              </a:rPr>
              <a:t> more click-throughs higher quality score, and gradually decrease because ad rank is based on quality score and bid.</a:t>
            </a:r>
          </a:p>
          <a:p>
            <a:pPr eaLnBrk="1" hangingPunct="1">
              <a:spcBef>
                <a:spcPct val="0"/>
              </a:spcBef>
            </a:pPr>
            <a:endParaRPr lang="en-US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smtClean="0">
                <a:sym typeface="Wingdings" pitchFamily="2" charset="2"/>
              </a:rPr>
              <a:t>Place higher budgets on Mon/Tue/Wed when search volume is higher.</a:t>
            </a:r>
          </a:p>
          <a:p>
            <a:pPr eaLnBrk="1" hangingPunct="1">
              <a:spcBef>
                <a:spcPct val="0"/>
              </a:spcBef>
            </a:pPr>
            <a:endParaRPr lang="en-US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smtClean="0">
                <a:sym typeface="Wingdings" pitchFamily="2" charset="2"/>
              </a:rPr>
              <a:t>Organize campaign based on search terms.</a:t>
            </a:r>
          </a:p>
          <a:p>
            <a:pPr eaLnBrk="1" hangingPunct="1">
              <a:spcBef>
                <a:spcPct val="0"/>
              </a:spcBef>
            </a:pPr>
            <a:endParaRPr lang="en-US" smtClean="0">
              <a:sym typeface="Wingdings" pitchFamily="2" charset="2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9A8A9F-DDC6-4AE3-9E62-B94A1010257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CTR over time,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CPC over time,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D6D61A-4D55-418D-B592-0B178A176392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B26F5-0058-4D66-84A5-3E129581BE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B26F5-0058-4D66-84A5-3E129581BE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B26F5-0058-4D66-84A5-3E129581BE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35F5C-057A-4AB4-923F-3456006FB7E9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1130B0-4835-4F23-BD7F-86832814E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791C0F-90A5-494F-9D55-DB8C3F7F71EB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5A75B-384C-41B8-9F52-73B8CCB77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0DDBD-2807-4DF2-A530-75311801AEBD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65982-8FBE-4E02-890C-3D1965FCE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D7ED2-05D0-42CD-82CF-2698D6E7D075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C8437-4B9A-4FBB-A45F-44A51DA633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C9BD3E-4089-4ABA-BBC1-3E9D32A555B7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20CFB9CB-A91E-4AB0-BDDC-2E042B107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6FD75-C120-4332-987B-79C0D86C7EAB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42262-DB4B-48EB-9D04-2BDA9BBA70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1C5124-A880-448A-B5A0-576D927C393C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672A0-4680-46DF-B9E6-8746ECB313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BA23B-F820-416F-9564-C1FBFFCF9532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6819F-136D-42E2-9AD4-7CF07A95D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9F008C-088F-4880-8A5C-7203D16405BB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9509D-670B-41A6-8C86-307741E4D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D278C-E9D8-4A34-9D06-DBE447800803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C8083-F396-48A5-BED0-31F87AC147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DC0D54-925F-42C8-A45F-A762FB225213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330EE32F-C0DA-4EE8-9A5F-7E42E5494D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EE6C7D-F730-4945-8343-28320115A4C2}" type="datetimeFigureOut">
              <a:rPr lang="en-US" smtClean="0"/>
              <a:pPr>
                <a:defRPr/>
              </a:pPr>
              <a:t>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F2C75C5-9E09-46F8-88CE-FB1B1D8098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Ayesha </a:t>
            </a:r>
            <a:r>
              <a:rPr lang="en-US" dirty="0" err="1" smtClean="0"/>
              <a:t>Chacko</a:t>
            </a:r>
            <a:r>
              <a:rPr lang="en-US" dirty="0" smtClean="0"/>
              <a:t>, </a:t>
            </a:r>
            <a:r>
              <a:rPr lang="en-US" dirty="0" err="1" smtClean="0"/>
              <a:t>Reshmi</a:t>
            </a:r>
            <a:r>
              <a:rPr lang="en-US" dirty="0" smtClean="0"/>
              <a:t> Krishna, and Alice Lee</a:t>
            </a:r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Mining the Google Online Marketing Challenge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038600"/>
            <a:ext cx="49053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Output—J48 Decision Tree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572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=== Evaluation on test set ===</a:t>
            </a:r>
          </a:p>
          <a:p>
            <a:pPr>
              <a:buNone/>
            </a:pPr>
            <a:r>
              <a:rPr lang="en-US" sz="1500" dirty="0" smtClean="0"/>
              <a:t>	=== Summary ===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	Correctly Classified Instances         127               </a:t>
            </a:r>
            <a:r>
              <a:rPr lang="en-US" sz="1500" b="1" u="sng" dirty="0" smtClean="0">
                <a:solidFill>
                  <a:srgbClr val="C00000"/>
                </a:solidFill>
              </a:rPr>
              <a:t>67.5532 %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Incorrectly Classified Instances        61               32.4468 %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Kappa statistic                          0.191 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Mean absolute error                      0.4274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Root mean squared error                  0.4721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Relative absolute error                 89.6969 %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Root relative squared error             97.2428 %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Total Number of Instances              188     </a:t>
            </a:r>
          </a:p>
          <a:p>
            <a:pPr lvl="1">
              <a:spcBef>
                <a:spcPts val="0"/>
              </a:spcBef>
              <a:buNone/>
            </a:pPr>
            <a:endParaRPr lang="en-US" sz="15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=== Detailed Accuracy By Class ===</a:t>
            </a:r>
          </a:p>
          <a:p>
            <a:pPr lvl="1">
              <a:spcBef>
                <a:spcPts val="0"/>
              </a:spcBef>
              <a:buNone/>
            </a:pPr>
            <a:endParaRPr lang="en-US" sz="15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                         TP Rate   FP Rate   Precision   Recall  F-Measure   ROC Area  Class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                          0.966     0.803      0.665     0.966     0.787                0.581         A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                          0.197     0.034      0.778     0.197     0.315                0.581         B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Weighted Avg.    </a:t>
            </a:r>
            <a:r>
              <a:rPr lang="en-US" sz="1500" b="1" u="sng" dirty="0" smtClean="0">
                <a:solidFill>
                  <a:srgbClr val="C00000"/>
                </a:solidFill>
              </a:rPr>
              <a:t>0.676</a:t>
            </a:r>
            <a:r>
              <a:rPr lang="en-US" sz="1500" dirty="0" smtClean="0"/>
              <a:t>     0.513      0.707     0.676     0.609                 </a:t>
            </a:r>
            <a:r>
              <a:rPr lang="en-US" sz="1500" b="1" u="sng" dirty="0" smtClean="0">
                <a:solidFill>
                  <a:srgbClr val="C00000"/>
                </a:solidFill>
              </a:rPr>
              <a:t>0.581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=== Confusion Matrix ===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 a   b   &lt;-- classified as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113   4 |   a = A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57  14 |   b = B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Output—Naïve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6000" dirty="0" smtClean="0"/>
          </a:p>
          <a:p>
            <a:pPr>
              <a:spcBef>
                <a:spcPts val="0"/>
              </a:spcBef>
            </a:pPr>
            <a:r>
              <a:rPr lang="en-US" sz="6000" dirty="0" smtClean="0"/>
              <a:t>=== Evaluation on test set ===</a:t>
            </a:r>
          </a:p>
          <a:p>
            <a:pPr lvl="1">
              <a:spcBef>
                <a:spcPts val="0"/>
              </a:spcBef>
              <a:buNone/>
            </a:pPr>
            <a:r>
              <a:rPr lang="en-US" sz="6000" dirty="0" smtClean="0"/>
              <a:t>=== Summary ===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6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 smtClean="0"/>
              <a:t>	Correctly Classified Instances         126               </a:t>
            </a:r>
            <a:r>
              <a:rPr lang="en-US" sz="6000" b="1" u="sng" dirty="0" smtClean="0">
                <a:solidFill>
                  <a:srgbClr val="C00000"/>
                </a:solidFill>
              </a:rPr>
              <a:t>67.0213 %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dirty="0" smtClean="0"/>
              <a:t>Incorrectly Classified Instances        62               32.9787 %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dirty="0" smtClean="0"/>
              <a:t>Kappa statistic                          0.244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dirty="0" smtClean="0"/>
              <a:t>Mean absolute error                      0.4036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dirty="0" smtClean="0"/>
              <a:t>Root mean squared error                  0.4621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dirty="0" smtClean="0"/>
              <a:t>Relative absolute error                 84.7014 %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dirty="0" smtClean="0"/>
              <a:t>Root relative squared error             95.1793 %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dirty="0" smtClean="0"/>
              <a:t>Total Number of Instances              188   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=== Detailed Accuracy By Class ===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                          TP Rate   FP Rate   Precision   Recall  F-Measure   ROC Area  Class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                            0.846     0.62       0.692         0.846     0.762            0.691         A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                            0.38      0.154      0.6             0.38       0.466            0.691         B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Weighted Avg.    </a:t>
            </a:r>
            <a:r>
              <a:rPr lang="en-US" sz="5800" b="1" u="sng" dirty="0" smtClean="0">
                <a:solidFill>
                  <a:srgbClr val="C00000"/>
                </a:solidFill>
              </a:rPr>
              <a:t>0.67</a:t>
            </a:r>
            <a:r>
              <a:rPr lang="en-US" sz="5800" dirty="0" smtClean="0"/>
              <a:t>      0.444      0.657           0.67      0.65              </a:t>
            </a:r>
            <a:r>
              <a:rPr lang="en-US" sz="5800" b="1" u="sng" dirty="0" smtClean="0">
                <a:solidFill>
                  <a:srgbClr val="C00000"/>
                </a:solidFill>
              </a:rPr>
              <a:t>0.691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=== Confusion Matrix ===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  a  b   &lt;-- classified as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 99 18 |  a = A</a:t>
            </a:r>
          </a:p>
          <a:p>
            <a:pPr lvl="1">
              <a:spcBef>
                <a:spcPts val="0"/>
              </a:spcBef>
              <a:buNone/>
            </a:pPr>
            <a:r>
              <a:rPr lang="en-US" sz="5800" dirty="0" smtClean="0"/>
              <a:t> 44 27 |  b = 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Weka</a:t>
            </a:r>
            <a:r>
              <a:rPr lang="en-US" dirty="0" smtClean="0"/>
              <a:t> Output—</a:t>
            </a:r>
            <a:r>
              <a:rPr lang="en-US" i="1" dirty="0" smtClean="0"/>
              <a:t>k-</a:t>
            </a:r>
            <a:r>
              <a:rPr lang="en-US" dirty="0" smtClean="0"/>
              <a:t>Nearest Neighbors</a:t>
            </a:r>
            <a:endParaRPr lang="en-US" i="1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 smtClean="0"/>
              <a:t>=== Evaluation on test set ===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=== Summary ===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Correctly Classified Instances         137               </a:t>
            </a:r>
            <a:r>
              <a:rPr lang="en-US" sz="2000" b="1" u="sng" dirty="0" smtClean="0">
                <a:solidFill>
                  <a:srgbClr val="C00000"/>
                </a:solidFill>
              </a:rPr>
              <a:t>72.8723 %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Incorrectly Classified Instances        51               27.1277 %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Kappa statistic                          0.3873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Mean absolute error                      0.3063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Root mean squared error                  0.4494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Relative absolute error                 64.2735 %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Root relative squared error             92.5623 %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Total Number of Instances              188     </a:t>
            </a:r>
          </a:p>
          <a:p>
            <a:pPr lvl="1">
              <a:spcBef>
                <a:spcPts val="0"/>
              </a:spcBef>
              <a:buNone/>
            </a:pPr>
            <a:endParaRPr lang="en-US" sz="15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=== Detailed Accuracy By Class ===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                       TP Rate   FP Rate   Precision   Recall  F-Measure   ROC Area  Class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                         0.872     0.507      0.739     0.872         0.8               0.764         A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                         0.493     0.128      0.7         0.493         0.579           0.764         B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Weighted Avg.    </a:t>
            </a:r>
            <a:r>
              <a:rPr lang="en-US" sz="1500" b="1" u="sng" dirty="0" smtClean="0">
                <a:solidFill>
                  <a:srgbClr val="C00000"/>
                </a:solidFill>
              </a:rPr>
              <a:t>0.729 </a:t>
            </a:r>
            <a:r>
              <a:rPr lang="en-US" sz="1500" b="1" dirty="0" smtClean="0">
                <a:solidFill>
                  <a:srgbClr val="C00000"/>
                </a:solidFill>
              </a:rPr>
              <a:t>    </a:t>
            </a:r>
            <a:r>
              <a:rPr lang="en-US" sz="1500" dirty="0" smtClean="0"/>
              <a:t>0.364      0.724     0.729         0.716           </a:t>
            </a:r>
            <a:r>
              <a:rPr lang="en-US" sz="1500" b="1" u="sng" dirty="0" smtClean="0">
                <a:solidFill>
                  <a:srgbClr val="C00000"/>
                </a:solidFill>
              </a:rPr>
              <a:t>0.764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=== Confusion Matrix ===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 a   b   &lt;-- classified as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102  15 |   a = A</a:t>
            </a:r>
          </a:p>
          <a:p>
            <a:pPr lvl="1">
              <a:spcBef>
                <a:spcPts val="0"/>
              </a:spcBef>
              <a:buNone/>
            </a:pPr>
            <a:r>
              <a:rPr lang="en-US" sz="1500" dirty="0" smtClean="0"/>
              <a:t>  36  35 |   b = B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 smtClean="0"/>
          </a:p>
          <a:p>
            <a:pPr>
              <a:buNone/>
            </a:pPr>
            <a:endParaRPr lang="en-US" sz="15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 Curves for </a:t>
            </a:r>
            <a:r>
              <a:rPr lang="en-US" i="1" dirty="0" smtClean="0"/>
              <a:t>k-</a:t>
            </a:r>
            <a:r>
              <a:rPr lang="en-US" dirty="0" smtClean="0"/>
              <a:t>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TotalArea</a:t>
            </a:r>
            <a:r>
              <a:rPr lang="en-US" baseline="-25000" dirty="0" err="1" smtClean="0"/>
              <a:t>ROC</a:t>
            </a:r>
            <a:r>
              <a:rPr lang="en-US" dirty="0" smtClean="0"/>
              <a:t> = 0.7635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09801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33600"/>
            <a:ext cx="3886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0292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Class A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9530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Class B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AdWords Campaign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 Strategy: Low </a:t>
            </a:r>
            <a:r>
              <a:rPr lang="en-US" dirty="0" smtClean="0">
                <a:sym typeface="Wingdings" pitchFamily="2" charset="2"/>
              </a:rPr>
              <a:t> High Max CPC Bids</a:t>
            </a:r>
          </a:p>
          <a:p>
            <a:r>
              <a:rPr lang="en-US" dirty="0" smtClean="0">
                <a:sym typeface="Wingdings" pitchFamily="2" charset="2"/>
              </a:rPr>
              <a:t>Later Strategy: High  Low Max CPC Bids</a:t>
            </a:r>
            <a:endParaRPr lang="en-US" dirty="0" smtClean="0"/>
          </a:p>
          <a:p>
            <a:pPr eaLnBrk="1" hangingPunct="1"/>
            <a:r>
              <a:rPr lang="en-US" dirty="0" smtClean="0"/>
              <a:t>Campaign 1: Dietary Restrictions</a:t>
            </a:r>
          </a:p>
          <a:p>
            <a:pPr lvl="1" eaLnBrk="1" hangingPunct="1"/>
            <a:r>
              <a:rPr lang="en-US" dirty="0" smtClean="0"/>
              <a:t>Ad Groups “Healthy”,  “Vegetarian”,  “Vegan”</a:t>
            </a:r>
          </a:p>
          <a:p>
            <a:pPr eaLnBrk="1" hangingPunct="1"/>
            <a:r>
              <a:rPr lang="en-US" dirty="0" smtClean="0"/>
              <a:t>Campaign 2: Upscale Restaurant</a:t>
            </a:r>
          </a:p>
          <a:p>
            <a:pPr lvl="1" eaLnBrk="1" hangingPunct="1"/>
            <a:r>
              <a:rPr lang="en-US" dirty="0" smtClean="0"/>
              <a:t>Ad Groups “Award-Winning”,  “Philadelphia”, “Date Night”</a:t>
            </a:r>
          </a:p>
          <a:p>
            <a:pPr eaLnBrk="1" hangingPunct="1"/>
            <a:r>
              <a:rPr lang="en-US" dirty="0" smtClean="0"/>
              <a:t>End Goal: </a:t>
            </a:r>
            <a:r>
              <a:rPr lang="en-US" u="sng" dirty="0" smtClean="0"/>
              <a:t>Maximize Number of Clicks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Campaign Structure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943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Google Analytics Data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838200" y="3962400"/>
          <a:ext cx="746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066800" y="1447800"/>
          <a:ext cx="7239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7620000" cy="64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3200" y="2209800"/>
            <a:ext cx="1905000" cy="762000"/>
          </a:xfrm>
          <a:prstGeom prst="rect">
            <a:avLst/>
          </a:prstGeom>
          <a:noFill/>
          <a:ln w="44450">
            <a:solidFill>
              <a:schemeClr val="accent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 </a:t>
            </a:r>
            <a:r>
              <a:rPr lang="en-US" sz="2000" i="1" dirty="0" smtClean="0"/>
              <a:t>(including deleted campaigns)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331 Keywords</a:t>
            </a:r>
          </a:p>
          <a:p>
            <a:pPr eaLnBrk="1" hangingPunct="1"/>
            <a:r>
              <a:rPr lang="en-US" dirty="0" smtClean="0"/>
              <a:t>13,118 Impressions</a:t>
            </a:r>
          </a:p>
          <a:p>
            <a:pPr eaLnBrk="1" hangingPunct="1"/>
            <a:r>
              <a:rPr lang="en-US" dirty="0" smtClean="0"/>
              <a:t>130 clicks</a:t>
            </a:r>
          </a:p>
          <a:p>
            <a:pPr eaLnBrk="1" hangingPunct="1"/>
            <a:r>
              <a:rPr lang="en-US" b="1" u="sng" dirty="0" smtClean="0"/>
              <a:t>0.99% CTR</a:t>
            </a:r>
          </a:p>
          <a:p>
            <a:pPr eaLnBrk="1" hangingPunct="1"/>
            <a:r>
              <a:rPr lang="en-US" dirty="0" smtClean="0"/>
              <a:t>Average Position 2.5</a:t>
            </a:r>
          </a:p>
          <a:p>
            <a:pPr eaLnBrk="1" hangingPunct="1"/>
            <a:r>
              <a:rPr lang="en-US" dirty="0" smtClean="0"/>
              <a:t>Average CPC $1.11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46588"/>
            <a:ext cx="8616950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Preparation II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err="1" smtClean="0"/>
              <a:t>ComScore</a:t>
            </a:r>
            <a:r>
              <a:rPr lang="en-US" dirty="0" smtClean="0"/>
              <a:t> Demographic Data</a:t>
            </a:r>
          </a:p>
          <a:p>
            <a:pPr eaLnBrk="1" hangingPunct="1"/>
            <a:r>
              <a:rPr lang="en-US" dirty="0" smtClean="0"/>
              <a:t>Question posed: What types of people typically search for restaurants online?</a:t>
            </a:r>
          </a:p>
          <a:p>
            <a:pPr lvl="1"/>
            <a:r>
              <a:rPr lang="en-US" dirty="0" smtClean="0"/>
              <a:t>Practical application: TARGET THESE PEOPLE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More effective keyword placement and use of budget</a:t>
            </a:r>
          </a:p>
          <a:p>
            <a:r>
              <a:rPr lang="en-US" dirty="0" smtClean="0"/>
              <a:t>Huge database (&gt;1.5 mil)</a:t>
            </a:r>
          </a:p>
          <a:p>
            <a:pPr lvl="1"/>
            <a:r>
              <a:rPr lang="en-US" dirty="0" smtClean="0"/>
              <a:t>Filtered out duplicate machine ID’s </a:t>
            </a:r>
          </a:p>
          <a:p>
            <a:r>
              <a:rPr lang="en-US" dirty="0" smtClean="0"/>
              <a:t>Binary Target</a:t>
            </a:r>
          </a:p>
          <a:p>
            <a:pPr lvl="1"/>
            <a:r>
              <a:rPr lang="en-US" dirty="0" smtClean="0"/>
              <a:t>If searched for zagat.com: 1</a:t>
            </a:r>
          </a:p>
          <a:p>
            <a:pPr lvl="1"/>
            <a:r>
              <a:rPr lang="en-US" dirty="0" smtClean="0"/>
              <a:t>Else: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and Objectives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Google Online Marketing Challenge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Horizons Restaurant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Models—</a:t>
            </a:r>
            <a:r>
              <a:rPr lang="en-US" dirty="0" err="1" smtClean="0"/>
              <a:t>ComScore</a:t>
            </a:r>
            <a:r>
              <a:rPr lang="en-US" dirty="0" smtClean="0"/>
              <a:t> Demographic Info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</a:pPr>
            <a:r>
              <a:rPr lang="en-US" dirty="0" smtClean="0"/>
              <a:t>8 given attributes to predict what demographics information might be useful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census_region</a:t>
            </a:r>
            <a:r>
              <a:rPr lang="en-US" dirty="0" smtClean="0"/>
              <a:t>, </a:t>
            </a:r>
            <a:r>
              <a:rPr lang="en-US" dirty="0" err="1" smtClean="0"/>
              <a:t>hoh_most_education</a:t>
            </a:r>
            <a:r>
              <a:rPr lang="en-US" dirty="0" smtClean="0"/>
              <a:t>, </a:t>
            </a:r>
            <a:r>
              <a:rPr lang="en-US" dirty="0" err="1" smtClean="0"/>
              <a:t>country_of_origin</a:t>
            </a:r>
            <a:r>
              <a:rPr lang="en-US" dirty="0" smtClean="0"/>
              <a:t>, </a:t>
            </a:r>
            <a:r>
              <a:rPr lang="en-US" dirty="0" err="1" smtClean="0"/>
              <a:t>household_income</a:t>
            </a:r>
            <a:r>
              <a:rPr lang="en-US" dirty="0" smtClean="0"/>
              <a:t>, </a:t>
            </a:r>
            <a:r>
              <a:rPr lang="en-US" dirty="0" err="1" smtClean="0"/>
              <a:t>hoh_oldest_age</a:t>
            </a:r>
            <a:r>
              <a:rPr lang="en-US" dirty="0" smtClean="0"/>
              <a:t>, </a:t>
            </a:r>
            <a:r>
              <a:rPr lang="en-US" dirty="0" err="1" smtClean="0"/>
              <a:t>household_size</a:t>
            </a:r>
            <a:r>
              <a:rPr lang="en-US" dirty="0" smtClean="0"/>
              <a:t>, </a:t>
            </a:r>
            <a:r>
              <a:rPr lang="en-US" dirty="0" err="1" smtClean="0"/>
              <a:t>racial_background,children</a:t>
            </a:r>
            <a:endParaRPr lang="en-US" dirty="0" smtClean="0"/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Only three attributes accounted for in </a:t>
            </a:r>
            <a:r>
              <a:rPr lang="en-US" dirty="0" err="1" smtClean="0"/>
              <a:t>AdWords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Education, Age, Zip Code (location), Income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Used J48 Decision Tree, Naïve </a:t>
            </a:r>
            <a:r>
              <a:rPr lang="en-US" dirty="0" err="1" smtClean="0"/>
              <a:t>Bayes</a:t>
            </a:r>
            <a:r>
              <a:rPr lang="en-US" dirty="0" smtClean="0"/>
              <a:t>, </a:t>
            </a:r>
            <a:r>
              <a:rPr lang="en-US" i="1" dirty="0" smtClean="0"/>
              <a:t>k-</a:t>
            </a:r>
            <a:r>
              <a:rPr lang="en-US" dirty="0" smtClean="0"/>
              <a:t>Nearest Neighbors</a:t>
            </a:r>
            <a:endParaRPr lang="en-US" i="1" dirty="0" smtClean="0"/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Accuracy between 63.41 – 67.47 %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Prior 56%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k-Nearest Neighbor Classifier: 67.47%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Output: Ranked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0.092896  </a:t>
            </a:r>
            <a:r>
              <a:rPr lang="en-US" dirty="0" err="1" smtClean="0"/>
              <a:t>census_region</a:t>
            </a:r>
            <a:endParaRPr lang="en-US" dirty="0" smtClean="0"/>
          </a:p>
          <a:p>
            <a:r>
              <a:rPr lang="en-US" dirty="0" smtClean="0"/>
              <a:t> 0.07384   </a:t>
            </a:r>
            <a:r>
              <a:rPr lang="en-US" b="1" i="1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hoh_most_education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 0.034558  </a:t>
            </a:r>
            <a:r>
              <a:rPr lang="en-US" dirty="0" err="1" smtClean="0"/>
              <a:t>country_of_origin</a:t>
            </a:r>
            <a:endParaRPr lang="en-US" dirty="0" smtClean="0"/>
          </a:p>
          <a:p>
            <a:r>
              <a:rPr lang="en-US" dirty="0" smtClean="0"/>
              <a:t> 0.027011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household_income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 0.013924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hoh_oldest_age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 0.004643  </a:t>
            </a:r>
            <a:r>
              <a:rPr lang="en-US" dirty="0" err="1" smtClean="0"/>
              <a:t>household_size</a:t>
            </a:r>
            <a:endParaRPr lang="en-US" dirty="0" smtClean="0"/>
          </a:p>
          <a:p>
            <a:r>
              <a:rPr lang="en-US" dirty="0" smtClean="0"/>
              <a:t> 0.000861  </a:t>
            </a:r>
            <a:r>
              <a:rPr lang="en-US" dirty="0" err="1" smtClean="0"/>
              <a:t>racial_background</a:t>
            </a:r>
            <a:endParaRPr lang="en-US" dirty="0" smtClean="0"/>
          </a:p>
          <a:p>
            <a:r>
              <a:rPr lang="en-US" dirty="0" smtClean="0"/>
              <a:t> 0.000781  children</a:t>
            </a:r>
          </a:p>
          <a:p>
            <a:endParaRPr lang="en-US" dirty="0" smtClean="0"/>
          </a:p>
          <a:p>
            <a:r>
              <a:rPr lang="en-US" dirty="0" smtClean="0"/>
              <a:t>Didn’t use the </a:t>
            </a:r>
            <a:r>
              <a:rPr lang="en-US" dirty="0" err="1" smtClean="0"/>
              <a:t>zip_code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For our ads, we used three attributes: education, income, 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 Output: Significant Attributes</a:t>
            </a:r>
            <a:br>
              <a:rPr lang="en-US" dirty="0" smtClean="0"/>
            </a:br>
            <a:r>
              <a:rPr lang="en-US" dirty="0" smtClean="0"/>
              <a:t>J48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=== Evaluation on training set ===</a:t>
            </a:r>
            <a:br>
              <a:rPr lang="en-US" sz="6000" dirty="0" smtClean="0"/>
            </a:br>
            <a:r>
              <a:rPr lang="en-US" sz="6000" dirty="0" smtClean="0"/>
              <a:t>=== Summary ===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Correctly Classified Instances         813               </a:t>
            </a:r>
            <a:r>
              <a:rPr lang="en-US" sz="6000" b="1" u="sng" dirty="0" smtClean="0">
                <a:solidFill>
                  <a:srgbClr val="C00000"/>
                </a:solidFill>
              </a:rPr>
              <a:t>63.4165 %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Incorrectly Classified Instances       469               36.5835 %</a:t>
            </a:r>
            <a:br>
              <a:rPr lang="en-US" sz="6000" dirty="0" smtClean="0"/>
            </a:br>
            <a:r>
              <a:rPr lang="en-US" sz="6000" dirty="0" smtClean="0"/>
              <a:t>Kappa statistic                          0.1809</a:t>
            </a:r>
            <a:br>
              <a:rPr lang="en-US" sz="6000" dirty="0" smtClean="0"/>
            </a:br>
            <a:r>
              <a:rPr lang="en-US" sz="6000" dirty="0" smtClean="0"/>
              <a:t>Mean absolute error                      0.4479</a:t>
            </a:r>
            <a:br>
              <a:rPr lang="en-US" sz="6000" dirty="0" smtClean="0"/>
            </a:br>
            <a:r>
              <a:rPr lang="en-US" sz="6000" dirty="0" smtClean="0"/>
              <a:t>Root mean squared error                  0.4732</a:t>
            </a:r>
            <a:br>
              <a:rPr lang="en-US" sz="6000" dirty="0" smtClean="0"/>
            </a:br>
            <a:r>
              <a:rPr lang="en-US" sz="6000" dirty="0" smtClean="0"/>
              <a:t>Relative absolute error                 91.0614 %</a:t>
            </a:r>
            <a:br>
              <a:rPr lang="en-US" sz="6000" dirty="0" smtClean="0"/>
            </a:br>
            <a:r>
              <a:rPr lang="en-US" sz="6000" dirty="0" smtClean="0"/>
              <a:t>Root relative squared error             95.4274 %</a:t>
            </a:r>
            <a:br>
              <a:rPr lang="en-US" sz="6000" dirty="0" smtClean="0"/>
            </a:br>
            <a:r>
              <a:rPr lang="en-US" sz="6000" dirty="0" smtClean="0"/>
              <a:t>Total Number of Instances             1282     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=== Detailed Accuracy By Class ===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                            TP Rate   FP Rate   Precision   Recall  F-Measure   ROC Area  Class</a:t>
            </a:r>
            <a:br>
              <a:rPr lang="en-US" sz="6000" dirty="0" smtClean="0"/>
            </a:br>
            <a:r>
              <a:rPr lang="en-US" sz="6000" dirty="0" smtClean="0"/>
              <a:t>                             0.175      0.011      0.925        0.175     0.295             0.583        0</a:t>
            </a:r>
            <a:br>
              <a:rPr lang="en-US" sz="6000" dirty="0" smtClean="0"/>
            </a:br>
            <a:r>
              <a:rPr lang="en-US" sz="6000" dirty="0" smtClean="0"/>
              <a:t>                             0.989      0.825      0.608        0.989     0.753             0.583        1</a:t>
            </a:r>
            <a:br>
              <a:rPr lang="en-US" sz="6000" dirty="0" smtClean="0"/>
            </a:br>
            <a:r>
              <a:rPr lang="en-US" sz="6000" dirty="0" smtClean="0"/>
              <a:t>Weighted Avg.      </a:t>
            </a:r>
            <a:r>
              <a:rPr lang="en-US" sz="6000" b="1" u="sng" dirty="0" smtClean="0">
                <a:solidFill>
                  <a:srgbClr val="C00000"/>
                </a:solidFill>
              </a:rPr>
              <a:t>0.634</a:t>
            </a:r>
            <a:r>
              <a:rPr lang="en-US" sz="6000" dirty="0" smtClean="0"/>
              <a:t>      0.47        0.746        0.634     0.553             </a:t>
            </a:r>
            <a:r>
              <a:rPr lang="en-US" sz="6000" b="1" u="sng" dirty="0" smtClean="0">
                <a:solidFill>
                  <a:srgbClr val="C00000"/>
                </a:solidFill>
              </a:rPr>
              <a:t>0.583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=== Confusion Matrix ===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   a   b   &lt;-- classified as</a:t>
            </a:r>
            <a:br>
              <a:rPr lang="en-US" sz="6000" dirty="0" smtClean="0"/>
            </a:br>
            <a:r>
              <a:rPr lang="en-US" sz="6000" dirty="0" smtClean="0"/>
              <a:t>  98 461 |   a = 0</a:t>
            </a:r>
            <a:br>
              <a:rPr lang="en-US" sz="6000" dirty="0" smtClean="0"/>
            </a:br>
            <a:r>
              <a:rPr lang="en-US" sz="6000" dirty="0" smtClean="0"/>
              <a:t>   8 715 |   b = 1</a:t>
            </a:r>
            <a:br>
              <a:rPr lang="en-US" sz="6000" dirty="0" smtClean="0"/>
            </a:br>
            <a:endParaRPr lang="en-US" sz="6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 Output: Significant Attributes</a:t>
            </a:r>
            <a:br>
              <a:rPr lang="en-US" dirty="0" smtClean="0"/>
            </a:b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700" dirty="0" smtClean="0"/>
              <a:t>=== Evaluation on training set ===</a:t>
            </a:r>
            <a:br>
              <a:rPr lang="en-US" sz="2700" dirty="0" smtClean="0"/>
            </a:br>
            <a:r>
              <a:rPr lang="en-US" sz="2700" dirty="0" smtClean="0"/>
              <a:t>=== Summary ===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Correctly Classified Instances         835               </a:t>
            </a:r>
            <a:r>
              <a:rPr lang="en-US" sz="2700" b="1" u="sng" dirty="0" smtClean="0">
                <a:solidFill>
                  <a:srgbClr val="C00000"/>
                </a:solidFill>
              </a:rPr>
              <a:t>65.1326 %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Incorrectly Classified Instances       447               34.8674 %</a:t>
            </a:r>
            <a:br>
              <a:rPr lang="en-US" sz="2700" dirty="0" smtClean="0"/>
            </a:br>
            <a:r>
              <a:rPr lang="en-US" sz="2700" dirty="0" smtClean="0"/>
              <a:t>Kappa statistic                          0.2593</a:t>
            </a:r>
            <a:br>
              <a:rPr lang="en-US" sz="2700" dirty="0" smtClean="0"/>
            </a:br>
            <a:r>
              <a:rPr lang="en-US" sz="2700" dirty="0" smtClean="0"/>
              <a:t>Mean absolute error                      0.4286</a:t>
            </a:r>
            <a:br>
              <a:rPr lang="en-US" sz="2700" dirty="0" smtClean="0"/>
            </a:br>
            <a:r>
              <a:rPr lang="en-US" sz="2700" dirty="0" smtClean="0"/>
              <a:t>Root mean squared error                  0.4628</a:t>
            </a:r>
            <a:br>
              <a:rPr lang="en-US" sz="2700" dirty="0" smtClean="0"/>
            </a:br>
            <a:r>
              <a:rPr lang="en-US" sz="2700" dirty="0" smtClean="0"/>
              <a:t>Relative absolute error                 87.1439 %</a:t>
            </a:r>
            <a:br>
              <a:rPr lang="en-US" sz="2700" dirty="0" smtClean="0"/>
            </a:br>
            <a:r>
              <a:rPr lang="en-US" sz="2700" dirty="0" smtClean="0"/>
              <a:t>Root relative squared error             93.3339 %</a:t>
            </a:r>
            <a:br>
              <a:rPr lang="en-US" sz="2700" dirty="0" smtClean="0"/>
            </a:br>
            <a:r>
              <a:rPr lang="en-US" sz="2700" dirty="0" smtClean="0"/>
              <a:t>Total Number of Instances             1282     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=== Detailed Accuracy By Class ===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                           TP Rate   FP Rate   Precision   Recall  F-Measure   ROC Area  Class</a:t>
            </a:r>
            <a:br>
              <a:rPr lang="en-US" sz="2700" dirty="0" smtClean="0"/>
            </a:br>
            <a:r>
              <a:rPr lang="en-US" sz="2700" dirty="0" smtClean="0"/>
              <a:t>                            0.411     0.163      0.661         0.411      0.507           0.687          0</a:t>
            </a:r>
            <a:br>
              <a:rPr lang="en-US" sz="2700" dirty="0" smtClean="0"/>
            </a:br>
            <a:r>
              <a:rPr lang="en-US" sz="2700" dirty="0" smtClean="0"/>
              <a:t>                            0.837     0.589      0.648         0.837      0.73             0.687          1</a:t>
            </a:r>
            <a:br>
              <a:rPr lang="en-US" sz="2700" dirty="0" smtClean="0"/>
            </a:br>
            <a:r>
              <a:rPr lang="en-US" sz="2700" dirty="0" smtClean="0"/>
              <a:t>Weighted Avg.    </a:t>
            </a:r>
            <a:r>
              <a:rPr lang="en-US" sz="2700" b="1" u="sng" dirty="0" smtClean="0">
                <a:solidFill>
                  <a:srgbClr val="C00000"/>
                </a:solidFill>
              </a:rPr>
              <a:t>0.651</a:t>
            </a:r>
            <a:r>
              <a:rPr lang="en-US" sz="2700" dirty="0" smtClean="0"/>
              <a:t>     0.403      0.653           0.651     0.633           </a:t>
            </a:r>
            <a:r>
              <a:rPr lang="en-US" sz="2700" b="1" u="sng" dirty="0" smtClean="0">
                <a:solidFill>
                  <a:srgbClr val="C00000"/>
                </a:solidFill>
              </a:rPr>
              <a:t>0.687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=== Confusion Matrix ===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   a   b   &lt;-- classified as</a:t>
            </a:r>
            <a:br>
              <a:rPr lang="en-US" sz="2700" dirty="0" smtClean="0"/>
            </a:br>
            <a:r>
              <a:rPr lang="en-US" sz="2700" dirty="0" smtClean="0"/>
              <a:t> 230 329 |   a = 0</a:t>
            </a:r>
            <a:br>
              <a:rPr lang="en-US" sz="2700" dirty="0" smtClean="0"/>
            </a:br>
            <a:r>
              <a:rPr lang="en-US" sz="2700" dirty="0" smtClean="0"/>
              <a:t> 118 605 |   b =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 Output: Significant Attributes</a:t>
            </a:r>
            <a:br>
              <a:rPr lang="en-US" dirty="0" smtClean="0"/>
            </a:br>
            <a:r>
              <a:rPr lang="en-US" i="1" dirty="0" smtClean="0"/>
              <a:t>k-</a:t>
            </a:r>
            <a:r>
              <a:rPr lang="en-US" dirty="0" smtClean="0"/>
              <a:t>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200" dirty="0" smtClean="0"/>
              <a:t>=== Summary ===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Correctly Classified Instances         865               </a:t>
            </a:r>
            <a:r>
              <a:rPr lang="en-US" sz="4200" b="1" u="sng" dirty="0" smtClean="0">
                <a:solidFill>
                  <a:srgbClr val="C00000"/>
                </a:solidFill>
              </a:rPr>
              <a:t>67.4727 %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Incorrectly Classified Instances       417               32.5273 %</a:t>
            </a:r>
            <a:br>
              <a:rPr lang="en-US" sz="3200" dirty="0" smtClean="0"/>
            </a:br>
            <a:r>
              <a:rPr lang="en-US" sz="3200" dirty="0" smtClean="0"/>
              <a:t>Kappa statistic                          0.3137</a:t>
            </a:r>
            <a:br>
              <a:rPr lang="en-US" sz="3200" dirty="0" smtClean="0"/>
            </a:br>
            <a:r>
              <a:rPr lang="en-US" sz="3200" dirty="0" smtClean="0"/>
              <a:t>Mean absolute error                      0.399 </a:t>
            </a:r>
            <a:br>
              <a:rPr lang="en-US" sz="3200" dirty="0" smtClean="0"/>
            </a:br>
            <a:r>
              <a:rPr lang="en-US" sz="3200" dirty="0" smtClean="0"/>
              <a:t>Root mean squared error                  0.4466</a:t>
            </a:r>
            <a:br>
              <a:rPr lang="en-US" sz="3200" dirty="0" smtClean="0"/>
            </a:br>
            <a:r>
              <a:rPr lang="en-US" sz="3200" dirty="0" smtClean="0"/>
              <a:t>Relative absolute error                 81.1163 %</a:t>
            </a:r>
            <a:br>
              <a:rPr lang="en-US" sz="3200" dirty="0" smtClean="0"/>
            </a:br>
            <a:r>
              <a:rPr lang="en-US" sz="3200" dirty="0" smtClean="0"/>
              <a:t>Root relative squared error             90.0593 %</a:t>
            </a:r>
            <a:br>
              <a:rPr lang="en-US" sz="3200" dirty="0" smtClean="0"/>
            </a:br>
            <a:r>
              <a:rPr lang="en-US" sz="3200" dirty="0" smtClean="0"/>
              <a:t>Total Number of Instances             1282     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=== Detailed Accuracy By Class ===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       TP Rate   FP Rate   Precision   Recall  F-Measure   ROC Area  Class</a:t>
            </a:r>
            <a:br>
              <a:rPr lang="en-US" sz="3200" dirty="0" smtClean="0"/>
            </a:br>
            <a:r>
              <a:rPr lang="en-US" sz="3200" dirty="0" smtClean="0"/>
              <a:t>                           0.467     0.165      0.687        0.467     0.556           0.731          0</a:t>
            </a:r>
            <a:br>
              <a:rPr lang="en-US" sz="3200" dirty="0" smtClean="0"/>
            </a:br>
            <a:r>
              <a:rPr lang="en-US" sz="3200" dirty="0" smtClean="0"/>
              <a:t>                           0.835     0.533      0.67          0.835     0.743           0.731          1</a:t>
            </a:r>
            <a:br>
              <a:rPr lang="en-US" sz="3200" dirty="0" smtClean="0"/>
            </a:br>
            <a:r>
              <a:rPr lang="en-US" sz="3200" dirty="0" smtClean="0"/>
              <a:t>Weighted Avg.    </a:t>
            </a:r>
            <a:r>
              <a:rPr lang="en-US" sz="3200" b="1" u="sng" dirty="0" smtClean="0">
                <a:solidFill>
                  <a:srgbClr val="C00000"/>
                </a:solidFill>
              </a:rPr>
              <a:t>0.675</a:t>
            </a:r>
            <a:r>
              <a:rPr lang="en-US" sz="3200" dirty="0" smtClean="0"/>
              <a:t>     0.372      0.677         0.675     0.662          </a:t>
            </a:r>
            <a:r>
              <a:rPr lang="en-US" sz="3200" b="1" u="sng" dirty="0" smtClean="0">
                <a:solidFill>
                  <a:srgbClr val="C00000"/>
                </a:solidFill>
              </a:rPr>
              <a:t>0.731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=== Confusion Matrix ===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a   b   &lt;-- classified as</a:t>
            </a:r>
            <a:br>
              <a:rPr lang="en-US" sz="3200" dirty="0" smtClean="0"/>
            </a:br>
            <a:r>
              <a:rPr lang="en-US" sz="3200" dirty="0" smtClean="0"/>
              <a:t> 261 298 |   a = 0</a:t>
            </a:r>
            <a:br>
              <a:rPr lang="en-US" sz="3200" dirty="0" smtClean="0"/>
            </a:br>
            <a:r>
              <a:rPr lang="en-US" sz="3200" dirty="0" smtClean="0"/>
              <a:t> 119 604 |   b =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Analyzing the Data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Based on all attributes, we can say the following about people who typically search for restaurants online:</a:t>
            </a:r>
          </a:p>
          <a:p>
            <a:pPr lvl="1"/>
            <a:r>
              <a:rPr lang="en-US" dirty="0" smtClean="0"/>
              <a:t>Older people  between 50-58 years</a:t>
            </a:r>
          </a:p>
          <a:p>
            <a:pPr lvl="1"/>
            <a:r>
              <a:rPr lang="en-US" dirty="0" smtClean="0"/>
              <a:t>People with higher income 100k+</a:t>
            </a:r>
          </a:p>
          <a:p>
            <a:pPr lvl="1"/>
            <a:r>
              <a:rPr lang="en-US" dirty="0" smtClean="0"/>
              <a:t>Having household size between 2-3</a:t>
            </a:r>
          </a:p>
          <a:p>
            <a:pPr lvl="1"/>
            <a:r>
              <a:rPr lang="en-US" dirty="0" smtClean="0"/>
              <a:t>Have kids</a:t>
            </a:r>
          </a:p>
          <a:p>
            <a:pPr lvl="1"/>
            <a:r>
              <a:rPr lang="en-US" dirty="0" smtClean="0"/>
              <a:t>Attending/ Attended high school or college</a:t>
            </a:r>
          </a:p>
          <a:p>
            <a:pPr lvl="1"/>
            <a:r>
              <a:rPr lang="en-US" dirty="0" smtClean="0"/>
              <a:t>Non-Hispanic 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We Have Learned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used the results to target specific audience in our Ads with using the “Placement” tool</a:t>
            </a:r>
          </a:p>
          <a:p>
            <a:pPr lvl="1"/>
            <a:r>
              <a:rPr lang="en-US" dirty="0" smtClean="0"/>
              <a:t>Age Demographic : 55-64</a:t>
            </a:r>
          </a:p>
          <a:p>
            <a:pPr lvl="1"/>
            <a:r>
              <a:rPr lang="en-US" dirty="0" smtClean="0"/>
              <a:t>Household income : 100k+</a:t>
            </a:r>
          </a:p>
          <a:p>
            <a:pPr lvl="1"/>
            <a:r>
              <a:rPr lang="en-US" dirty="0" smtClean="0"/>
              <a:t>Household Education : High School/ College</a:t>
            </a:r>
          </a:p>
          <a:p>
            <a:r>
              <a:rPr lang="en-US" dirty="0" smtClean="0"/>
              <a:t>Specific ad text is not all that matters—keyword placement and targeting may have more of an impact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AdWords</a:t>
            </a:r>
            <a:r>
              <a:rPr lang="en-US" dirty="0" smtClean="0"/>
              <a:t> Placement Tool</a:t>
            </a:r>
          </a:p>
        </p:txBody>
      </p:sp>
      <p:pic>
        <p:nvPicPr>
          <p:cNvPr id="9219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447800"/>
            <a:ext cx="7772400" cy="48006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Path to Knowledge Exploitation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219200" y="1574800"/>
          <a:ext cx="67056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Recommendations for Knowledge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r>
              <a:rPr lang="en-US" dirty="0" smtClean="0"/>
              <a:t>Integrate advertisements with sites such as zagat.com, happycow.net, VegGuide.org</a:t>
            </a:r>
          </a:p>
          <a:p>
            <a:endParaRPr lang="en-US" dirty="0" smtClean="0"/>
          </a:p>
          <a:p>
            <a:r>
              <a:rPr lang="en-US" dirty="0" smtClean="0"/>
              <a:t>Efficient online marketing—use demographic information to learn which avenues are least expensive/most impressionable to advertise through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6601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i="1" dirty="0" smtClean="0"/>
              <a:t>To expand our client base to more than just vegetarians…We want all audiences to experience our cuisine, from vegans to meat-lovers and from the younger to the elderly.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3269" y="2990671"/>
            <a:ext cx="6463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”</a:t>
            </a:r>
            <a:endParaRPr lang="en-US" sz="7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Horizons’ Objective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76200" y="1923871"/>
            <a:ext cx="6463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“</a:t>
            </a:r>
            <a:endParaRPr lang="en-US" sz="7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Problems // Issues with WEKA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Ran into problems with compatibility of training and test sets</a:t>
            </a:r>
          </a:p>
          <a:p>
            <a:endParaRPr lang="en-US" dirty="0" smtClean="0"/>
          </a:p>
          <a:p>
            <a:r>
              <a:rPr lang="en-US" dirty="0" smtClean="0"/>
              <a:t>WEKA at first gave us different accuracy ratings when the same test was run on the same data</a:t>
            </a:r>
          </a:p>
          <a:p>
            <a:endParaRPr lang="en-US" dirty="0" smtClean="0"/>
          </a:p>
          <a:p>
            <a:r>
              <a:rPr lang="en-US" dirty="0" smtClean="0"/>
              <a:t>Missing fields in </a:t>
            </a:r>
            <a:r>
              <a:rPr lang="en-US" dirty="0" err="1" smtClean="0"/>
              <a:t>ComScore</a:t>
            </a:r>
            <a:r>
              <a:rPr lang="en-US" dirty="0" smtClean="0"/>
              <a:t> data—lead to difficulties</a:t>
            </a:r>
          </a:p>
          <a:p>
            <a:endParaRPr lang="en-US" dirty="0" smtClean="0"/>
          </a:p>
          <a:p>
            <a:r>
              <a:rPr lang="en-US" dirty="0" err="1" smtClean="0"/>
              <a:t>ComScore</a:t>
            </a:r>
            <a:r>
              <a:rPr lang="en-US" dirty="0" smtClean="0"/>
              <a:t> database was so large (&gt;1.5mil) that we could only use a portion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Alternatives and Suggestions for Further Research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Cross-country marketing—specifically targeting those from other states / regions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Consider </a:t>
            </a:r>
            <a:r>
              <a:rPr lang="en-US" i="1" dirty="0" smtClean="0"/>
              <a:t>seasonality</a:t>
            </a:r>
            <a:r>
              <a:rPr lang="en-US" dirty="0" smtClean="0"/>
              <a:t>—at what times of the year would these ads be most effective and what implications does that have for the text?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Our Objective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i="1" dirty="0" smtClean="0"/>
              <a:t>To optimize our marketing campaigns using a wide variety of keywords that will give us a high CTR for a low CPC. Essentially, we want to find the most effective searches that will reach the broad audience that Horizons wishes to obtain.</a:t>
            </a:r>
            <a:endParaRPr lang="en-US" sz="3200" i="1" dirty="0"/>
          </a:p>
        </p:txBody>
      </p:sp>
      <p:sp>
        <p:nvSpPr>
          <p:cNvPr id="5" name="Rectangle 4"/>
          <p:cNvSpPr/>
          <p:nvPr/>
        </p:nvSpPr>
        <p:spPr>
          <a:xfrm>
            <a:off x="76200" y="2076271"/>
            <a:ext cx="6463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“</a:t>
            </a:r>
            <a:endParaRPr lang="en-US" sz="7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3981271"/>
            <a:ext cx="6463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”</a:t>
            </a:r>
            <a:endParaRPr lang="en-US" sz="7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Preparation I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Web-crawler for Existing Ads</a:t>
            </a:r>
          </a:p>
          <a:p>
            <a:pPr lvl="1" eaLnBrk="1" hangingPunct="1"/>
            <a:r>
              <a:rPr lang="en-US" dirty="0" smtClean="0"/>
              <a:t>Own suggested keyword searches</a:t>
            </a:r>
          </a:p>
          <a:p>
            <a:pPr lvl="1" eaLnBrk="1" hangingPunct="1"/>
            <a:r>
              <a:rPr lang="en-US" dirty="0" smtClean="0"/>
              <a:t>Looked at the ad’s rank on the page</a:t>
            </a:r>
          </a:p>
          <a:p>
            <a:pPr lvl="1" eaLnBrk="1" hangingPunct="1"/>
            <a:r>
              <a:rPr lang="en-US" dirty="0" smtClean="0"/>
              <a:t>Set a binary  ‘Target’</a:t>
            </a:r>
          </a:p>
          <a:p>
            <a:pPr lvl="2"/>
            <a:r>
              <a:rPr lang="en-US" dirty="0" smtClean="0"/>
              <a:t>If ranked higher than .66667, 1</a:t>
            </a:r>
          </a:p>
          <a:p>
            <a:pPr lvl="2"/>
            <a:r>
              <a:rPr lang="en-US" dirty="0" smtClean="0"/>
              <a:t>Else, 0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dirty="0" smtClean="0"/>
              <a:t>Parsing the Existing Ads</a:t>
            </a:r>
          </a:p>
          <a:p>
            <a:pPr lvl="1"/>
            <a:r>
              <a:rPr lang="en-US" dirty="0" smtClean="0"/>
              <a:t>Text-to-column to find particularly prevalent words in ads</a:t>
            </a:r>
          </a:p>
          <a:p>
            <a:pPr lvl="1"/>
            <a:r>
              <a:rPr lang="en-US" dirty="0" smtClean="0"/>
              <a:t>Binary: If word is in ad: 1. Else: 0.</a:t>
            </a:r>
          </a:p>
          <a:p>
            <a:pPr lvl="1"/>
            <a:endParaRPr lang="en-US" dirty="0" smtClean="0"/>
          </a:p>
          <a:p>
            <a:pPr eaLnBrk="1" hangingPunct="1"/>
            <a:r>
              <a:rPr lang="en-US" dirty="0" smtClean="0"/>
              <a:t>Creating/Finding ‘Important’ Variables</a:t>
            </a:r>
          </a:p>
          <a:p>
            <a:pPr lvl="1"/>
            <a:r>
              <a:rPr lang="en-US" dirty="0" smtClean="0"/>
              <a:t>I.e. City Name, Discounts, Action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4478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Web-crawler for Existing Ads: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41865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Text-to-Column // Adding ‘Important’ Variables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4" y="2047875"/>
            <a:ext cx="890111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048000"/>
            <a:ext cx="5553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" y="4928432"/>
            <a:ext cx="8610600" cy="86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943600" y="4724400"/>
            <a:ext cx="2438400" cy="137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Attributes (</a:t>
            </a:r>
            <a:r>
              <a:rPr lang="en-US" dirty="0" err="1" smtClean="0"/>
              <a:t>InfoGain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3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/>
              <a:t> 0.05466441    49 us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0.0268659     30 find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0.02551206    43 fresh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0.02355585    65 Specials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0.02031709    52 experience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0.01794328    26 great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0.01781031    61 casual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0.01781031    51 menus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0.01516924     4 now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0.01516924    39 specials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0.01516924    53 voted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0.01141484     3 reserve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0.01006768    46 easy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0.01006768    22 perfect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0.01006768    19 complete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0.01006768    32 greatest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0.00990054    59 open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0.00990054    54 visit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0.00885581     9 today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0.00885581    33 information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0.00885581    16 list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0.00885581    57 daily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0.00885581    62 amazing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0.00837601    23 fine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0.00786085    28 dinner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0.00648083    63 City Name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0.00648083    14 best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0.00501153    44 premium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0.00501153    27 celebrate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0.00501153    48 fun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0.00501153    18 only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0.00501153    40 tonight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0.00501153    20 three-course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0.00501153    58 finest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0.00476698     2 wine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0.00468273    25 bar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0.00420138    29 near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0.00420138    38 service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0.00420138     6 reservations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0.00395477    12 call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0.00235353    13 online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0.00227544    64 Action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0.00128979     5 dining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0.00116978    11 winning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0.00116978    10 award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0.00116978    37 delicious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0.0009471      7 enjoy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0.00076887    41 unique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0.00061845    42 come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0.00061845    66 Phone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0.0003791      1 evening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0.0003791     31 available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0.0003791     21 evening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0.0003791     47 gourmet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0.0003791     45 elegant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0.00030302    36 menu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0.00030302    55 award-winning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0.00030302    50 free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0.00030302    24 local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0.00027849    15 cuisine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0.00013141    17 romantic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0.00009846    34 dine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0.00007869     8 restaurant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0.00000156    35 new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             60 taste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 0             56 ingredients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Running Models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J48 Decision Tree, Naïve Bayes, </a:t>
            </a:r>
            <a:r>
              <a:rPr lang="en-US" i="1" dirty="0" smtClean="0"/>
              <a:t>k-</a:t>
            </a:r>
            <a:r>
              <a:rPr lang="en-US" dirty="0" smtClean="0"/>
              <a:t>Nearest Neighbors </a:t>
            </a:r>
            <a:endParaRPr lang="en-US" i="1" dirty="0" smtClean="0"/>
          </a:p>
          <a:p>
            <a:pPr eaLnBrk="1" hangingPunct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J48 Decision Tree</a:t>
            </a:r>
          </a:p>
          <a:p>
            <a:pPr lvl="2"/>
            <a:r>
              <a:rPr lang="en-US" dirty="0" smtClean="0"/>
              <a:t>65% accuracy on training set</a:t>
            </a:r>
          </a:p>
          <a:p>
            <a:pPr lvl="1"/>
            <a:r>
              <a:rPr lang="en-US" dirty="0" smtClean="0"/>
              <a:t>Naïve Bayes</a:t>
            </a:r>
          </a:p>
          <a:p>
            <a:pPr lvl="2"/>
            <a:r>
              <a:rPr lang="en-US" dirty="0" smtClean="0"/>
              <a:t>67% accuracy on training set</a:t>
            </a:r>
          </a:p>
          <a:p>
            <a:pPr lvl="1"/>
            <a:r>
              <a:rPr lang="en-US" dirty="0" err="1" smtClean="0"/>
              <a:t>IBk</a:t>
            </a:r>
            <a:endParaRPr lang="en-US" dirty="0" smtClean="0"/>
          </a:p>
          <a:p>
            <a:pPr lvl="2"/>
            <a:r>
              <a:rPr lang="en-US" dirty="0" smtClean="0"/>
              <a:t>86% accuracy on training set</a:t>
            </a:r>
          </a:p>
          <a:p>
            <a:pPr lvl="2"/>
            <a:r>
              <a:rPr lang="en-US" u="sng" dirty="0" smtClean="0"/>
              <a:t>OVERFITTING?</a:t>
            </a:r>
          </a:p>
          <a:p>
            <a:pPr lvl="2"/>
            <a:endParaRPr lang="en-US" u="sng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Models—Resample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 set: resample filter with sample size of 80%</a:t>
            </a:r>
          </a:p>
          <a:p>
            <a:r>
              <a:rPr lang="en-US" dirty="0" smtClean="0"/>
              <a:t>Test set: sample size of 20%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J48 Decision Tree</a:t>
            </a:r>
          </a:p>
          <a:p>
            <a:pPr lvl="2"/>
            <a:r>
              <a:rPr lang="en-US" dirty="0" smtClean="0"/>
              <a:t>67.55% accuracy on test set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2"/>
            <a:r>
              <a:rPr lang="en-US" dirty="0" smtClean="0"/>
              <a:t>67.02% accuracy on test set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-Nearest Neighbors</a:t>
            </a:r>
          </a:p>
          <a:p>
            <a:pPr lvl="2"/>
            <a:r>
              <a:rPr lang="en-US" dirty="0" smtClean="0"/>
              <a:t>72.87% accuracy on test set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552</TotalTime>
  <Words>1378</Words>
  <Application>Microsoft Office PowerPoint</Application>
  <PresentationFormat>On-screen Show (4:3)</PresentationFormat>
  <Paragraphs>333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Data Mining the Google Online Marketing Challenge</vt:lpstr>
      <vt:lpstr>Overview and Objectives</vt:lpstr>
      <vt:lpstr>Horizons’ Objective</vt:lpstr>
      <vt:lpstr>Our Objective</vt:lpstr>
      <vt:lpstr>Data Preparation I</vt:lpstr>
      <vt:lpstr>Variables</vt:lpstr>
      <vt:lpstr>Evaluating the Attributes (InfoGain)</vt:lpstr>
      <vt:lpstr>Running Models</vt:lpstr>
      <vt:lpstr>Running Models—Resample Filter</vt:lpstr>
      <vt:lpstr>Weka Output—J48 Decision Tree</vt:lpstr>
      <vt:lpstr>Weka Output—Naïve Bayes</vt:lpstr>
      <vt:lpstr>Weka Output—k-Nearest Neighbors</vt:lpstr>
      <vt:lpstr>ROC Curves for k-Nearest Neighbors</vt:lpstr>
      <vt:lpstr>AdWords Campaign</vt:lpstr>
      <vt:lpstr>Campaign Structure</vt:lpstr>
      <vt:lpstr>Google Analytics Data</vt:lpstr>
      <vt:lpstr>Slide 17</vt:lpstr>
      <vt:lpstr>Summary (including deleted campaigns)</vt:lpstr>
      <vt:lpstr>Data Preparation II</vt:lpstr>
      <vt:lpstr>Models—ComScore Demographic Info</vt:lpstr>
      <vt:lpstr>Weka Output: Ranked Attributes</vt:lpstr>
      <vt:lpstr>Weka Output: Significant Attributes J48 Decision Tree</vt:lpstr>
      <vt:lpstr>Weka Output: Significant Attributes Naïve Bayes</vt:lpstr>
      <vt:lpstr>Weka Output: Significant Attributes k-Nearest Neighbors</vt:lpstr>
      <vt:lpstr>Analyzing the Data</vt:lpstr>
      <vt:lpstr>What We Have Learned</vt:lpstr>
      <vt:lpstr>AdWords Placement Tool</vt:lpstr>
      <vt:lpstr>Path to Knowledge Exploitation</vt:lpstr>
      <vt:lpstr>Further Recommendations for Knowledge Exploitation</vt:lpstr>
      <vt:lpstr>Data Problems // Issues with WEKA Implementation</vt:lpstr>
      <vt:lpstr>Alternatives and Suggestions for Further Research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the Google Online Marketing Challenge</dc:title>
  <dc:creator>Wharton</dc:creator>
  <cp:lastModifiedBy>reshmi</cp:lastModifiedBy>
  <cp:revision>52</cp:revision>
  <dcterms:created xsi:type="dcterms:W3CDTF">2010-04-14T15:10:11Z</dcterms:created>
  <dcterms:modified xsi:type="dcterms:W3CDTF">2013-02-09T20:11:26Z</dcterms:modified>
</cp:coreProperties>
</file>