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2"/>
  </p:sld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9144000" cy="5143500" type="screen16x9"/>
  <p:notesSz cx="51435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>
      <p:cViewPr varScale="1">
        <p:scale>
          <a:sx n="144" d="100"/>
          <a:sy n="144" d="100"/>
        </p:scale>
        <p:origin x="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re principal - alternatif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>
            <a:cxnSpLocks/>
          </p:cNvCxnSpPr>
          <p:nvPr/>
        </p:nvCxnSpPr>
        <p:spPr bwMode="auto">
          <a:xfrm>
            <a:off x="431974" y="3415947"/>
            <a:ext cx="8133759" cy="0"/>
          </a:xfrm>
          <a:prstGeom prst="line">
            <a:avLst/>
          </a:prstGeom>
          <a:ln w="12700">
            <a:solidFill>
              <a:srgbClr val="003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8050" y="1743676"/>
            <a:ext cx="1014848" cy="13647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texte 13"/>
          <p:cNvSpPr>
            <a:spLocks noGrp="1"/>
          </p:cNvSpPr>
          <p:nvPr>
            <p:ph type="body" sz="quarter" idx="11"/>
          </p:nvPr>
        </p:nvSpPr>
        <p:spPr bwMode="auto">
          <a:xfrm>
            <a:off x="431799" y="3479960"/>
            <a:ext cx="3450432" cy="11132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034EA1"/>
                </a:solidFill>
                <a:latin typeface="Carlito"/>
              </a:defRPr>
            </a:lvl1pPr>
            <a:lvl2pPr marL="342844" indent="0">
              <a:buNone/>
              <a:defRPr/>
            </a:lvl2pPr>
            <a:lvl3pPr marL="685686" indent="0">
              <a:buNone/>
              <a:defRPr/>
            </a:lvl3pPr>
            <a:lvl4pPr marL="1028531" indent="0">
              <a:buNone/>
              <a:defRPr/>
            </a:lvl4pPr>
            <a:lvl5pPr marL="1371375" indent="0">
              <a:buNone/>
              <a:defRPr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2"/>
          </p:nvPr>
        </p:nvSpPr>
        <p:spPr bwMode="auto">
          <a:xfrm>
            <a:off x="1571229" y="1841271"/>
            <a:ext cx="6994984" cy="1370119"/>
          </a:xfrm>
        </p:spPr>
        <p:txBody>
          <a:bodyPr anchor="b"/>
          <a:lstStyle>
            <a:lvl1pPr marL="0" marR="0" indent="0" algn="l" defTabSz="6857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lang="fr-FR" sz="2300" cap="all">
                <a:solidFill>
                  <a:srgbClr val="034EA1"/>
                </a:solidFill>
                <a:latin typeface="Century Gothic"/>
              </a:defRPr>
            </a:lvl1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ubTitle"/>
          </p:nvPr>
        </p:nvSpPr>
        <p:spPr bwMode="auto">
          <a:xfrm>
            <a:off x="0" y="-3457080"/>
            <a:ext cx="179640" cy="77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ubTitle"/>
          </p:nvPr>
        </p:nvSpPr>
        <p:spPr bwMode="auto">
          <a:xfrm>
            <a:off x="0" y="-3457080"/>
            <a:ext cx="179640" cy="774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0" y="-1446120"/>
            <a:ext cx="179640" cy="307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/>
          <p:nvPr/>
        </p:nvSpPr>
        <p:spPr bwMode="auto">
          <a:xfrm>
            <a:off x="323640" y="4784400"/>
            <a:ext cx="8424720" cy="0"/>
          </a:xfrm>
          <a:prstGeom prst="line">
            <a:avLst/>
          </a:prstGeom>
          <a:ln w="10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2"/>
          <p:cNvSpPr/>
          <p:nvPr/>
        </p:nvSpPr>
        <p:spPr bwMode="auto">
          <a:xfrm>
            <a:off x="360000" y="4784400"/>
            <a:ext cx="8424000" cy="0"/>
          </a:xfrm>
          <a:prstGeom prst="line">
            <a:avLst/>
          </a:prstGeom>
          <a:ln w="10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2" descr="C:\Users\jrenia\Desktop\DINSIC\Marque etat 2020\01_Sources\la-marque-de-l’état-BM\bloc-marque_premier_ministre\PREMIER_MINISTRE\png\Premier_Ministre_RVB.png"/>
          <p:cNvPicPr/>
          <p:nvPr/>
        </p:nvPicPr>
        <p:blipFill>
          <a:blip r:embed="rId15"/>
          <a:stretch/>
        </p:blipFill>
        <p:spPr bwMode="auto">
          <a:xfrm>
            <a:off x="302400" y="123480"/>
            <a:ext cx="407520" cy="44496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dt"/>
          </p:nvPr>
        </p:nvSpPr>
        <p:spPr bwMode="auto">
          <a:xfrm>
            <a:off x="0" y="4963680"/>
            <a:ext cx="179640" cy="17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25A76383-E2AF-448A-99FB-CD3935D2B791}" type="datetime1">
              <a:rPr lang="fr-FR" sz="100" b="1" strike="noStrike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100" b="0" strike="noStrike" spc="-1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 bwMode="auto">
          <a:xfrm>
            <a:off x="720000" y="4371840"/>
            <a:ext cx="3239640" cy="447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fr-FR" sz="1150" b="1" strike="noStrike" spc="-1">
                <a:solidFill>
                  <a:srgbClr val="000000"/>
                </a:solidFill>
                <a:latin typeface="Arial"/>
              </a:rPr>
              <a:t>Intitulé de la direction/service</a:t>
            </a:r>
            <a:endParaRPr lang="en-US" sz="1150" b="0" strike="noStrike" spc="-1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 bwMode="auto">
          <a:xfrm>
            <a:off x="0" y="4963680"/>
            <a:ext cx="179640" cy="1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39A75AD-197B-46DF-BDB9-0E62848EE9B1}" type="slidenum">
              <a:rPr lang="fr-FR" sz="100" b="1" strike="noStrike" spc="-1">
                <a:solidFill>
                  <a:srgbClr val="000000"/>
                </a:solidFill>
                <a:latin typeface="Arial"/>
              </a:rPr>
              <a:t>‹N°›</a:t>
            </a:fld>
            <a:endParaRPr lang="en-US" sz="100" b="0" strike="noStrike" spc="-1"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79640" cy="17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14400">
              <a:lnSpc>
                <a:spcPct val="90000"/>
              </a:lnSpc>
              <a:defRPr/>
            </a:pPr>
            <a:r>
              <a:rPr lang="fr-FR" sz="100" b="1" strike="noStrike" spc="-1">
                <a:solidFill>
                  <a:srgbClr val="000000"/>
                </a:solidFill>
                <a:latin typeface="Arial"/>
              </a:rPr>
              <a:t>Titre</a:t>
            </a:r>
            <a:endParaRPr lang="fr-FR" sz="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Picture 2" descr="C:\Users\jrenia\Desktop\DINSIC\Marque etat 2020\01_Sources\la-marque-de-l’état-BM\bloc-marque_premier_ministre\PREMIER_MINISTRE\png\Premier_Ministre_RVB.png"/>
          <p:cNvPicPr/>
          <p:nvPr/>
        </p:nvPicPr>
        <p:blipFill>
          <a:blip r:embed="rId15"/>
          <a:stretch/>
        </p:blipFill>
        <p:spPr bwMode="auto">
          <a:xfrm>
            <a:off x="346680" y="181440"/>
            <a:ext cx="2583720" cy="2821680"/>
          </a:xfrm>
          <a:prstGeom prst="rect">
            <a:avLst/>
          </a:prstGeom>
          <a:ln>
            <a:noFill/>
          </a:ln>
        </p:spPr>
      </p:pic>
      <p:sp>
        <p:nvSpPr>
          <p:cNvPr id="12" name="PlaceHolder 7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fr-FR" sz="7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/>
          <p:nvPr/>
        </p:nvSpPr>
        <p:spPr bwMode="auto">
          <a:xfrm>
            <a:off x="323640" y="4784400"/>
            <a:ext cx="8424720" cy="0"/>
          </a:xfrm>
          <a:prstGeom prst="line">
            <a:avLst/>
          </a:prstGeom>
          <a:ln w="10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2"/>
          <p:cNvSpPr/>
          <p:nvPr/>
        </p:nvSpPr>
        <p:spPr bwMode="auto">
          <a:xfrm>
            <a:off x="360000" y="4784400"/>
            <a:ext cx="8424000" cy="0"/>
          </a:xfrm>
          <a:prstGeom prst="line">
            <a:avLst/>
          </a:prstGeom>
          <a:ln w="10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2" descr="C:\Users\jrenia\Desktop\DINSIC\Marque etat 2020\01_Sources\la-marque-de-l’état-BM\bloc-marque_premier_ministre\PREMIER_MINISTRE\png\Premier_Ministre_RVB.png"/>
          <p:cNvPicPr/>
          <p:nvPr/>
        </p:nvPicPr>
        <p:blipFill>
          <a:blip r:embed="rId14"/>
          <a:stretch/>
        </p:blipFill>
        <p:spPr bwMode="auto">
          <a:xfrm>
            <a:off x="302400" y="123480"/>
            <a:ext cx="407520" cy="44496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sldNum"/>
          </p:nvPr>
        </p:nvSpPr>
        <p:spPr bwMode="auto">
          <a:xfrm>
            <a:off x="7398720" y="4783680"/>
            <a:ext cx="1349640" cy="3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19B5A066-48BB-4B3F-A88B-3E5A0991BFC3}" type="slidenum">
              <a:rPr lang="fr-FR" sz="750" b="1" strike="noStrike" spc="-1">
                <a:solidFill>
                  <a:srgbClr val="000000"/>
                </a:solidFill>
                <a:latin typeface="Arial"/>
              </a:rPr>
              <a:t>‹N°›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 bwMode="auto">
          <a:xfrm>
            <a:off x="323640" y="1563480"/>
            <a:ext cx="2519640" cy="288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44000" indent="-14364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AutoNum type="arabicPeriod"/>
              <a:defRPr/>
            </a:pP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Titre de la partie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 marL="324000" lvl="1" indent="-143640">
              <a:lnSpc>
                <a:spcPct val="100000"/>
              </a:lnSpc>
              <a:spcBef>
                <a:spcPts val="601"/>
              </a:spcBef>
              <a:spcAft>
                <a:spcPts val="799"/>
              </a:spcAft>
              <a:buClr>
                <a:srgbClr val="000000"/>
              </a:buClr>
              <a:buFont typeface="Arial"/>
              <a:buAutoNum type="alphaLcPeriod"/>
              <a:defRPr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Deuxième niveau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 bwMode="auto">
          <a:xfrm>
            <a:off x="3312000" y="1563480"/>
            <a:ext cx="2519640" cy="2860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44000" indent="-14364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AutoNum type="arabicPeriod"/>
              <a:defRPr/>
            </a:pP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Titre de la partie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 marL="324000" lvl="1" indent="-143640">
              <a:lnSpc>
                <a:spcPct val="100000"/>
              </a:lnSpc>
              <a:spcBef>
                <a:spcPts val="601"/>
              </a:spcBef>
              <a:spcAft>
                <a:spcPts val="799"/>
              </a:spcAft>
              <a:buClr>
                <a:srgbClr val="000000"/>
              </a:buClr>
              <a:buFont typeface="Arial"/>
              <a:buAutoNum type="alphaLcPeriod"/>
              <a:defRPr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Deuxième niveau</a:t>
            </a:r>
            <a:endParaRPr/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 bwMode="auto">
          <a:xfrm>
            <a:off x="6264000" y="1563480"/>
            <a:ext cx="2519640" cy="2860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44000" indent="-14364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AutoNum type="arabicPeriod"/>
              <a:defRPr/>
            </a:pP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Titre de la partie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 marL="324000" lvl="1" indent="-143640">
              <a:lnSpc>
                <a:spcPct val="100000"/>
              </a:lnSpc>
              <a:spcBef>
                <a:spcPts val="601"/>
              </a:spcBef>
              <a:spcAft>
                <a:spcPts val="799"/>
              </a:spcAft>
              <a:buClr>
                <a:srgbClr val="000000"/>
              </a:buClr>
              <a:buFont typeface="Arial"/>
              <a:buAutoNum type="alphaLcPeriod"/>
              <a:defRPr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Deuxième niveau</a:t>
            </a:r>
            <a:endParaRPr/>
          </a:p>
        </p:txBody>
      </p:sp>
      <p:sp>
        <p:nvSpPr>
          <p:cNvPr id="11" name="PlaceHolder 7"/>
          <p:cNvSpPr>
            <a:spLocks noGrp="1"/>
          </p:cNvSpPr>
          <p:nvPr>
            <p:ph type="dt"/>
          </p:nvPr>
        </p:nvSpPr>
        <p:spPr bwMode="auto">
          <a:xfrm>
            <a:off x="324000" y="4797720"/>
            <a:ext cx="1209960" cy="34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D8374675-F4F6-48C7-BBD9-D3F8EF0DE3B9}" type="datetime1">
              <a:rPr lang="fr-FR" sz="750" b="1" strike="noStrike" cap="all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title"/>
          </p:nvPr>
        </p:nvSpPr>
        <p:spPr bwMode="auto">
          <a:xfrm>
            <a:off x="324000" y="682920"/>
            <a:ext cx="8424360" cy="53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14400">
              <a:lnSpc>
                <a:spcPct val="90000"/>
              </a:lnSpc>
              <a:defRPr/>
            </a:pPr>
            <a:r>
              <a:rPr lang="fr-FR" sz="2500" b="1" strike="noStrike" spc="-1">
                <a:solidFill>
                  <a:srgbClr val="000000"/>
                </a:solidFill>
                <a:latin typeface="Arial"/>
              </a:rPr>
              <a:t>Sommaire</a:t>
            </a:r>
            <a:endParaRPr lang="fr-F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9"/>
          <p:cNvSpPr>
            <a:spLocks noGrp="1"/>
          </p:cNvSpPr>
          <p:nvPr>
            <p:ph type="ftr"/>
          </p:nvPr>
        </p:nvSpPr>
        <p:spPr bwMode="auto">
          <a:xfrm>
            <a:off x="2868840" y="195480"/>
            <a:ext cx="5879520" cy="3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fr-FR" sz="750" b="1" strike="noStrike" spc="-1">
                <a:solidFill>
                  <a:srgbClr val="000000"/>
                </a:solidFill>
                <a:latin typeface="Arial"/>
              </a:rPr>
              <a:t>Intitulé de la direction/service</a:t>
            </a:r>
            <a:endParaRPr lang="en-US" sz="7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0" y="4963680"/>
            <a:ext cx="179640" cy="17964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9E0F63B9-958C-46A5-B673-9C69BBF62034}" type="datetime1">
              <a:rPr lang="fr-FR" sz="100" b="1" strike="noStrike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100" b="0" strike="noStrike" spc="-1">
              <a:latin typeface="Times New Roman"/>
            </a:endParaRPr>
          </a:p>
        </p:txBody>
      </p:sp>
      <p:sp>
        <p:nvSpPr>
          <p:cNvPr id="5" name="TextShape 2"/>
          <p:cNvSpPr>
            <a:spLocks/>
          </p:cNvSpPr>
          <p:nvPr/>
        </p:nvSpPr>
        <p:spPr bwMode="auto">
          <a:xfrm>
            <a:off x="720000" y="4371840"/>
            <a:ext cx="3239640" cy="44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fr-FR" sz="1150" b="1" strike="noStrike" spc="-1">
                <a:solidFill>
                  <a:srgbClr val="000000"/>
                </a:solidFill>
                <a:latin typeface="Arial"/>
              </a:rPr>
              <a:t>Direction interministérielle du numérique</a:t>
            </a:r>
            <a:endParaRPr lang="en-US" sz="1150" b="0" strike="noStrike" spc="-1">
              <a:latin typeface="Times New Roman"/>
            </a:endParaRPr>
          </a:p>
        </p:txBody>
      </p:sp>
      <p:sp>
        <p:nvSpPr>
          <p:cNvPr id="6" name="TextShape 3"/>
          <p:cNvSpPr>
            <a:spLocks/>
          </p:cNvSpPr>
          <p:nvPr/>
        </p:nvSpPr>
        <p:spPr bwMode="auto">
          <a:xfrm>
            <a:off x="0" y="4963680"/>
            <a:ext cx="179640" cy="17964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2CBA205-3D8A-461A-B53B-81AF8353B6FD}" type="slidenum">
              <a:rPr lang="fr-FR" sz="100" b="1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00" b="0" strike="noStrike" spc="-1">
              <a:latin typeface="Times New Roman"/>
            </a:endParaRPr>
          </a:p>
        </p:txBody>
      </p:sp>
      <p:sp>
        <p:nvSpPr>
          <p:cNvPr id="7" name="TextShape 4"/>
          <p:cNvSpPr>
            <a:spLocks/>
          </p:cNvSpPr>
          <p:nvPr/>
        </p:nvSpPr>
        <p:spPr bwMode="auto">
          <a:xfrm>
            <a:off x="0" y="0"/>
            <a:ext cx="179640" cy="17964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anchor="ctr">
            <a:noAutofit/>
          </a:bodyPr>
          <a:lstStyle/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ZoneTexte 1"/>
          <p:cNvSpPr>
            <a:spLocks/>
          </p:cNvSpPr>
          <p:nvPr/>
        </p:nvSpPr>
        <p:spPr bwMode="auto">
          <a:xfrm>
            <a:off x="3633747" y="2003728"/>
            <a:ext cx="44447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b="1" dirty="0"/>
              <a:t>Appel à projets </a:t>
            </a:r>
            <a:r>
              <a:rPr lang="mr-IN" b="1" dirty="0"/>
              <a:t>–</a:t>
            </a:r>
            <a:r>
              <a:rPr lang="fr-FR" b="1" dirty="0"/>
              <a:t> Cycle de vie de la données </a:t>
            </a:r>
            <a:endParaRPr dirty="0"/>
          </a:p>
          <a:p>
            <a:pPr>
              <a:defRPr/>
            </a:pPr>
            <a:endParaRPr lang="fr-FR" b="1" dirty="0"/>
          </a:p>
          <a:p>
            <a:pPr>
              <a:defRPr/>
            </a:pPr>
            <a:r>
              <a:rPr lang="fr-FR" b="1" dirty="0">
                <a:highlight>
                  <a:srgbClr val="FFFF00"/>
                </a:highlight>
              </a:rPr>
              <a:t>Titre du projet </a:t>
            </a:r>
            <a:endParaRPr dirty="0"/>
          </a:p>
          <a:p>
            <a:pPr>
              <a:defRPr/>
            </a:pPr>
            <a:endParaRPr lang="fr-FR" b="1" dirty="0"/>
          </a:p>
          <a:p>
            <a:pPr>
              <a:defRPr/>
            </a:pPr>
            <a:r>
              <a:rPr lang="fr-FR" sz="1400" dirty="0"/>
              <a:t>Ministère </a:t>
            </a:r>
            <a:r>
              <a:rPr lang="fr-FR" dirty="0"/>
              <a:t>:</a:t>
            </a:r>
          </a:p>
          <a:p>
            <a:pPr>
              <a:defRPr/>
            </a:pPr>
            <a:r>
              <a:rPr lang="fr-FR" sz="1400" dirty="0"/>
              <a:t>Organisation : </a:t>
            </a:r>
            <a:r>
              <a:rPr lang="fr-FR" sz="1400" dirty="0">
                <a:highlight>
                  <a:srgbClr val="FFFF00"/>
                </a:highlight>
              </a:rPr>
              <a:t>xxx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7398720" y="4783680"/>
            <a:ext cx="134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24E6233-7DDB-4CA2-9A53-760317CEA62C}" type="slidenum">
              <a:rPr lang="fr-FR" sz="750" b="1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5" name="TextShape 5"/>
          <p:cNvSpPr>
            <a:spLocks/>
          </p:cNvSpPr>
          <p:nvPr/>
        </p:nvSpPr>
        <p:spPr bwMode="auto">
          <a:xfrm>
            <a:off x="324000" y="4797720"/>
            <a:ext cx="1169640" cy="34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0E53AF77-BE3C-46A4-836F-DC45A2A4078F}" type="datetime1">
              <a:rPr lang="fr-FR" sz="750" b="1" strike="noStrike" cap="all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6" name="TextShape 6"/>
          <p:cNvSpPr>
            <a:spLocks/>
          </p:cNvSpPr>
          <p:nvPr/>
        </p:nvSpPr>
        <p:spPr bwMode="auto">
          <a:xfrm>
            <a:off x="324000" y="682920"/>
            <a:ext cx="8424360" cy="5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defRPr/>
            </a:pPr>
            <a:r>
              <a:rPr lang="fr-FR" b="1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ontexte et problème identifié </a:t>
            </a:r>
            <a:endParaRPr dirty="0"/>
          </a:p>
        </p:txBody>
      </p:sp>
      <p:sp>
        <p:nvSpPr>
          <p:cNvPr id="7" name="TextShape 7"/>
          <p:cNvSpPr>
            <a:spLocks/>
          </p:cNvSpPr>
          <p:nvPr/>
        </p:nvSpPr>
        <p:spPr bwMode="auto">
          <a:xfrm>
            <a:off x="2868840" y="195480"/>
            <a:ext cx="587952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fr-FR" sz="750" b="1" strike="noStrike" spc="-1">
                <a:solidFill>
                  <a:srgbClr val="000000"/>
                </a:solidFill>
                <a:latin typeface="Arial"/>
              </a:rPr>
              <a:t>Direction interministérielle du numérique</a:t>
            </a:r>
            <a:endParaRPr lang="en-US" sz="750" b="0" strike="noStrike" spc="-1">
              <a:latin typeface="Times New Roman"/>
            </a:endParaRPr>
          </a:p>
        </p:txBody>
      </p:sp>
      <p:sp>
        <p:nvSpPr>
          <p:cNvPr id="8" name="Sous-titre 2"/>
          <p:cNvSpPr>
            <a:spLocks noGrp="1"/>
          </p:cNvSpPr>
          <p:nvPr>
            <p:ph type="subTitle" idx="4294967295"/>
          </p:nvPr>
        </p:nvSpPr>
        <p:spPr bwMode="auto">
          <a:xfrm>
            <a:off x="421380" y="1362691"/>
            <a:ext cx="8229600" cy="29829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Décrivez-nous rapidement le contexte dans lequel votre projet s’inscrit ainsi que les problèmes auxquels il apporte des réponses</a:t>
            </a:r>
            <a:endParaRPr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7398720" y="4783680"/>
            <a:ext cx="134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24E6233-7DDB-4CA2-9A53-760317CEA62C}" type="slidenum">
              <a:rPr lang="fr-FR" sz="750" b="1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5" name="TextShape 5"/>
          <p:cNvSpPr>
            <a:spLocks/>
          </p:cNvSpPr>
          <p:nvPr/>
        </p:nvSpPr>
        <p:spPr bwMode="auto">
          <a:xfrm>
            <a:off x="324000" y="4797720"/>
            <a:ext cx="1169640" cy="34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0E53AF77-BE3C-46A4-836F-DC45A2A4078F}" type="datetime1">
              <a:rPr lang="fr-FR" sz="750" b="1" strike="noStrike" cap="all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6" name="TextShape 6"/>
          <p:cNvSpPr>
            <a:spLocks/>
          </p:cNvSpPr>
          <p:nvPr/>
        </p:nvSpPr>
        <p:spPr bwMode="auto">
          <a:xfrm>
            <a:off x="324000" y="682920"/>
            <a:ext cx="8424360" cy="5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defRPr/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Description du projet </a:t>
            </a:r>
            <a:endParaRPr/>
          </a:p>
        </p:txBody>
      </p:sp>
      <p:sp>
        <p:nvSpPr>
          <p:cNvPr id="7" name="TextShape 7"/>
          <p:cNvSpPr>
            <a:spLocks/>
          </p:cNvSpPr>
          <p:nvPr/>
        </p:nvSpPr>
        <p:spPr bwMode="auto">
          <a:xfrm>
            <a:off x="2868840" y="195480"/>
            <a:ext cx="587952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fr-FR" sz="750" b="1" strike="noStrike" spc="-1">
                <a:solidFill>
                  <a:srgbClr val="000000"/>
                </a:solidFill>
                <a:latin typeface="Arial"/>
              </a:rPr>
              <a:t>Direction interministérielle du numérique</a:t>
            </a:r>
            <a:endParaRPr lang="en-US" sz="750" b="0" strike="noStrike" spc="-1">
              <a:latin typeface="Times New Roman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 bwMode="auto">
          <a:xfrm>
            <a:off x="421380" y="1362691"/>
            <a:ext cx="8229600" cy="29829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Décrivez-nous rapidement votre projet ainsi que les défis techniques associés lorsque c’est pertinent </a:t>
            </a:r>
            <a:endParaRPr lang="fr-FR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7398720" y="4783680"/>
            <a:ext cx="134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24E6233-7DDB-4CA2-9A53-760317CEA62C}" type="slidenum">
              <a:rPr lang="fr-FR" sz="750" b="1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5" name="TextShape 5"/>
          <p:cNvSpPr>
            <a:spLocks/>
          </p:cNvSpPr>
          <p:nvPr/>
        </p:nvSpPr>
        <p:spPr bwMode="auto">
          <a:xfrm>
            <a:off x="324000" y="4797720"/>
            <a:ext cx="1169640" cy="34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0E53AF77-BE3C-46A4-836F-DC45A2A4078F}" type="datetime1">
              <a:rPr lang="fr-FR" sz="750" b="1" strike="noStrike" cap="all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6" name="TextShape 6"/>
          <p:cNvSpPr>
            <a:spLocks/>
          </p:cNvSpPr>
          <p:nvPr/>
        </p:nvSpPr>
        <p:spPr bwMode="auto">
          <a:xfrm>
            <a:off x="324000" y="682920"/>
            <a:ext cx="8424360" cy="5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defRPr/>
            </a:pPr>
            <a:r>
              <a:rPr lang="fr-FR" b="1" spc="-1" dirty="0">
                <a:solidFill>
                  <a:srgbClr val="000000"/>
                </a:solidFill>
              </a:rPr>
              <a:t>Critères de succès du projet</a:t>
            </a:r>
            <a:endParaRPr dirty="0"/>
          </a:p>
        </p:txBody>
      </p:sp>
      <p:sp>
        <p:nvSpPr>
          <p:cNvPr id="7" name="TextShape 7"/>
          <p:cNvSpPr>
            <a:spLocks/>
          </p:cNvSpPr>
          <p:nvPr/>
        </p:nvSpPr>
        <p:spPr bwMode="auto">
          <a:xfrm>
            <a:off x="2868840" y="195480"/>
            <a:ext cx="587952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fr-FR" sz="750" b="1" strike="noStrike" spc="-1">
                <a:solidFill>
                  <a:srgbClr val="000000"/>
                </a:solidFill>
                <a:latin typeface="Arial"/>
              </a:rPr>
              <a:t>Direction interministérielle du numérique</a:t>
            </a:r>
            <a:endParaRPr lang="en-US" sz="750" b="0" strike="noStrike" spc="-1">
              <a:latin typeface="Times New Roman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 bwMode="auto">
          <a:xfrm>
            <a:off x="421380" y="1362691"/>
            <a:ext cx="8229600" cy="29829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Quels éléments vous permettront de juger de la réussite du projet ?</a:t>
            </a:r>
          </a:p>
          <a:p>
            <a:pPr marL="0" indent="0">
              <a:buFont typeface="Arial"/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0" indent="0">
              <a:buFont typeface="Arial"/>
              <a:buNone/>
              <a:defRPr/>
            </a:pPr>
            <a:endParaRPr lang="fr-FR" sz="1600" i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fr-FR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7398720" y="4783680"/>
            <a:ext cx="134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24E6233-7DDB-4CA2-9A53-760317CEA62C}" type="slidenum">
              <a:rPr lang="fr-FR" sz="750" b="1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5" name="TextShape 5"/>
          <p:cNvSpPr>
            <a:spLocks/>
          </p:cNvSpPr>
          <p:nvPr/>
        </p:nvSpPr>
        <p:spPr bwMode="auto">
          <a:xfrm>
            <a:off x="324000" y="4797720"/>
            <a:ext cx="1169640" cy="34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0E53AF77-BE3C-46A4-836F-DC45A2A4078F}" type="datetime1">
              <a:rPr lang="fr-FR" sz="750" b="1" strike="noStrike" cap="all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6" name="TextShape 6"/>
          <p:cNvSpPr>
            <a:spLocks/>
          </p:cNvSpPr>
          <p:nvPr/>
        </p:nvSpPr>
        <p:spPr bwMode="auto">
          <a:xfrm>
            <a:off x="324000" y="682920"/>
            <a:ext cx="8424360" cy="5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defRPr/>
            </a:pPr>
            <a:r>
              <a:rPr lang="fr-FR" b="1" spc="-1">
                <a:solidFill>
                  <a:srgbClr val="000000"/>
                </a:solidFill>
              </a:rPr>
              <a:t>Bénéfices attendus pour l’administration candidate</a:t>
            </a:r>
            <a:endParaRPr/>
          </a:p>
        </p:txBody>
      </p:sp>
      <p:sp>
        <p:nvSpPr>
          <p:cNvPr id="7" name="TextShape 7"/>
          <p:cNvSpPr>
            <a:spLocks/>
          </p:cNvSpPr>
          <p:nvPr/>
        </p:nvSpPr>
        <p:spPr bwMode="auto">
          <a:xfrm>
            <a:off x="2868840" y="195480"/>
            <a:ext cx="587952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fr-FR" sz="750" b="1" strike="noStrike" spc="-1">
                <a:solidFill>
                  <a:srgbClr val="000000"/>
                </a:solidFill>
                <a:latin typeface="Arial"/>
              </a:rPr>
              <a:t>Direction interministérielle du numérique</a:t>
            </a:r>
            <a:endParaRPr lang="en-US" sz="750" b="0" strike="noStrike" spc="-1">
              <a:latin typeface="Times New Roman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 bwMode="auto">
          <a:xfrm>
            <a:off x="421380" y="1362691"/>
            <a:ext cx="8229600" cy="29829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Quels bénéfices pour les agents ?</a:t>
            </a:r>
            <a:r>
              <a:rPr lang="fr-FR" sz="24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Pour les usagers ? </a:t>
            </a:r>
          </a:p>
          <a:p>
            <a:pPr marL="0" indent="0">
              <a:buFont typeface="Arial"/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Pour l’amélioration des processus internes ?</a:t>
            </a:r>
          </a:p>
          <a:p>
            <a:pPr marL="0" indent="0">
              <a:buFont typeface="Arial"/>
              <a:buNone/>
              <a:defRPr/>
            </a:pPr>
            <a:endParaRPr lang="fr-FR" sz="1600" i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fr-FR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7398720" y="4783680"/>
            <a:ext cx="134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9534E8D-A0C6-CA04-DC86-F9E44AD3A254}" type="slidenum">
              <a:rPr lang="fr-FR" sz="750" b="1" strike="noStrike" spc="0">
                <a:solidFill>
                  <a:srgbClr val="000000"/>
                </a:solidFill>
                <a:latin typeface="Arial"/>
              </a:rPr>
              <a:t>6</a:t>
            </a:fld>
            <a:endParaRPr lang="en-US" sz="750" b="0" strike="noStrike" spc="0">
              <a:latin typeface="Times New Roman"/>
            </a:endParaRPr>
          </a:p>
        </p:txBody>
      </p:sp>
      <p:sp>
        <p:nvSpPr>
          <p:cNvPr id="5" name="TextShape 5"/>
          <p:cNvSpPr>
            <a:spLocks/>
          </p:cNvSpPr>
          <p:nvPr/>
        </p:nvSpPr>
        <p:spPr bwMode="auto">
          <a:xfrm>
            <a:off x="324000" y="4797720"/>
            <a:ext cx="1169640" cy="34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3A0EC3E9-F83F-3EB6-E2DF-3BA7A58D21F4}" type="datetime1">
              <a:rPr lang="fr-FR" sz="750" b="1" strike="noStrike" cap="all" spc="0">
                <a:solidFill>
                  <a:srgbClr val="000000"/>
                </a:solidFill>
                <a:latin typeface="Arial"/>
              </a:rPr>
              <a:t>16/11/2020</a:t>
            </a:fld>
            <a:endParaRPr lang="en-US" sz="750" b="0" strike="noStrike" spc="0">
              <a:latin typeface="Times New Roman"/>
            </a:endParaRPr>
          </a:p>
        </p:txBody>
      </p:sp>
      <p:sp>
        <p:nvSpPr>
          <p:cNvPr id="6" name="TextShape 6"/>
          <p:cNvSpPr>
            <a:spLocks/>
          </p:cNvSpPr>
          <p:nvPr/>
        </p:nvSpPr>
        <p:spPr bwMode="auto">
          <a:xfrm>
            <a:off x="324000" y="682920"/>
            <a:ext cx="8424360" cy="5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defRPr/>
            </a:pPr>
            <a:r>
              <a:rPr lang="fr-F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Bénéfices pour d’autres administrations ou l’intérêt général </a:t>
            </a:r>
            <a:endParaRPr/>
          </a:p>
        </p:txBody>
      </p:sp>
      <p:sp>
        <p:nvSpPr>
          <p:cNvPr id="7" name="TextShape 7"/>
          <p:cNvSpPr>
            <a:spLocks/>
          </p:cNvSpPr>
          <p:nvPr/>
        </p:nvSpPr>
        <p:spPr bwMode="auto">
          <a:xfrm>
            <a:off x="2868840" y="195480"/>
            <a:ext cx="587952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fr-FR" sz="750" b="1" strike="noStrike" spc="0">
                <a:solidFill>
                  <a:srgbClr val="000000"/>
                </a:solidFill>
                <a:latin typeface="Arial"/>
              </a:rPr>
              <a:t>Direction interministérielle du numérique</a:t>
            </a:r>
            <a:endParaRPr lang="en-US" sz="750" b="0" strike="noStrike" spc="0">
              <a:latin typeface="Times New Roman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 bwMode="auto">
          <a:xfrm>
            <a:off x="421380" y="1362691"/>
            <a:ext cx="8229600" cy="29829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En quoi le projet peut il constituer une ressource pour d’autres administrations, pour le public et pour l’intérêt général:</a:t>
            </a:r>
          </a:p>
          <a:p>
            <a:pPr>
              <a:buFontTx/>
              <a:buChar char="-"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API </a:t>
            </a:r>
          </a:p>
          <a:p>
            <a:pPr>
              <a:buFontTx/>
              <a:buChar char="-"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Données</a:t>
            </a:r>
          </a:p>
          <a:p>
            <a:pPr>
              <a:buFontTx/>
              <a:buChar char="-"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Codes sources</a:t>
            </a:r>
          </a:p>
          <a:p>
            <a:pPr>
              <a:buFontTx/>
              <a:buChar char="-"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Biens communs numériques</a:t>
            </a:r>
          </a:p>
          <a:p>
            <a:pPr>
              <a:buFontTx/>
              <a:buChar char="-"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Etc.</a:t>
            </a:r>
          </a:p>
          <a:p>
            <a:pPr marL="0" indent="0">
              <a:buFont typeface="Arial"/>
              <a:buNone/>
              <a:defRPr/>
            </a:pPr>
            <a:endParaRPr lang="fr-FR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7398720" y="4783680"/>
            <a:ext cx="134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24E6233-7DDB-4CA2-9A53-760317CEA62C}" type="slidenum">
              <a:rPr lang="fr-FR" sz="750" b="1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5" name="TextShape 5"/>
          <p:cNvSpPr>
            <a:spLocks/>
          </p:cNvSpPr>
          <p:nvPr/>
        </p:nvSpPr>
        <p:spPr bwMode="auto">
          <a:xfrm>
            <a:off x="324000" y="4797720"/>
            <a:ext cx="1169640" cy="34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0E53AF77-BE3C-46A4-836F-DC45A2A4078F}" type="datetime1">
              <a:rPr lang="fr-FR" sz="750" b="1" strike="noStrike" cap="all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6" name="TextShape 6"/>
          <p:cNvSpPr>
            <a:spLocks/>
          </p:cNvSpPr>
          <p:nvPr/>
        </p:nvSpPr>
        <p:spPr bwMode="auto">
          <a:xfrm>
            <a:off x="324000" y="682920"/>
            <a:ext cx="8424360" cy="5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defRPr/>
            </a:pPr>
            <a:r>
              <a:rPr lang="fr-FR" b="1" spc="-1">
                <a:solidFill>
                  <a:srgbClr val="000000"/>
                </a:solidFill>
              </a:rPr>
              <a:t>Evaluation du coût du projet</a:t>
            </a:r>
            <a:endParaRPr/>
          </a:p>
        </p:txBody>
      </p:sp>
      <p:sp>
        <p:nvSpPr>
          <p:cNvPr id="7" name="TextShape 7"/>
          <p:cNvSpPr>
            <a:spLocks/>
          </p:cNvSpPr>
          <p:nvPr/>
        </p:nvSpPr>
        <p:spPr bwMode="auto">
          <a:xfrm>
            <a:off x="2868840" y="195480"/>
            <a:ext cx="587952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fr-FR" sz="750" b="1" strike="noStrike" spc="-1">
                <a:solidFill>
                  <a:srgbClr val="000000"/>
                </a:solidFill>
                <a:latin typeface="Arial"/>
              </a:rPr>
              <a:t>Direction interministérielle du numérique</a:t>
            </a:r>
            <a:endParaRPr lang="en-US" sz="750" b="0" strike="noStrike" spc="-1">
              <a:latin typeface="Times New Roman"/>
            </a:endParaRPr>
          </a:p>
        </p:txBody>
      </p:sp>
      <p:sp>
        <p:nvSpPr>
          <p:cNvPr id="8" name="Sous-titre 2"/>
          <p:cNvSpPr>
            <a:spLocks noGrp="1"/>
          </p:cNvSpPr>
          <p:nvPr>
            <p:ph type="subTitle" idx="4294967295"/>
          </p:nvPr>
        </p:nvSpPr>
        <p:spPr bwMode="auto">
          <a:xfrm>
            <a:off x="421380" y="1362692"/>
            <a:ext cx="8229600" cy="135736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Montant total en € TTC:</a:t>
            </a:r>
            <a:endParaRPr sz="2400" i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Montant demandé au titre de l’appel à projets « Cycle de vie de la donnée » :</a:t>
            </a:r>
            <a:endParaRPr sz="2400" i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Autre source de financement obtenue ou sollicitée dans le cadre de votre projet:</a:t>
            </a:r>
          </a:p>
          <a:p>
            <a:pPr marL="0" indent="0"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Nature des dépenses (prestations d’hébergement, licence, prestation intellectuelle, etc.)</a:t>
            </a:r>
            <a:endParaRPr sz="2400" i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  <a:defRPr/>
            </a:pPr>
            <a:endParaRPr lang="fr-FR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7398720" y="4783680"/>
            <a:ext cx="134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24E6233-7DDB-4CA2-9A53-760317CEA62C}" type="slidenum">
              <a:rPr lang="fr-FR" sz="750" b="1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5" name="TextShape 5"/>
          <p:cNvSpPr>
            <a:spLocks/>
          </p:cNvSpPr>
          <p:nvPr/>
        </p:nvSpPr>
        <p:spPr bwMode="auto">
          <a:xfrm>
            <a:off x="324000" y="4797720"/>
            <a:ext cx="1169640" cy="34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0E53AF77-BE3C-46A4-836F-DC45A2A4078F}" type="datetime1">
              <a:rPr lang="fr-FR" sz="750" b="1" strike="noStrike" cap="all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6" name="TextShape 6"/>
          <p:cNvSpPr>
            <a:spLocks/>
          </p:cNvSpPr>
          <p:nvPr/>
        </p:nvSpPr>
        <p:spPr bwMode="auto">
          <a:xfrm>
            <a:off x="324000" y="682920"/>
            <a:ext cx="8424360" cy="5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defRPr/>
            </a:pPr>
            <a:r>
              <a:rPr lang="fr-FR" b="1" spc="-1">
                <a:solidFill>
                  <a:srgbClr val="000000"/>
                </a:solidFill>
              </a:rPr>
              <a:t>Calendrier d’exécution </a:t>
            </a:r>
            <a:endParaRPr/>
          </a:p>
        </p:txBody>
      </p:sp>
      <p:sp>
        <p:nvSpPr>
          <p:cNvPr id="7" name="TextShape 7"/>
          <p:cNvSpPr>
            <a:spLocks/>
          </p:cNvSpPr>
          <p:nvPr/>
        </p:nvSpPr>
        <p:spPr bwMode="auto">
          <a:xfrm>
            <a:off x="2868840" y="195480"/>
            <a:ext cx="587952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fr-FR" sz="750" b="1" strike="noStrike" spc="-1">
                <a:solidFill>
                  <a:srgbClr val="000000"/>
                </a:solidFill>
                <a:latin typeface="Arial"/>
              </a:rPr>
              <a:t>Direction interministérielle du numérique</a:t>
            </a:r>
            <a:endParaRPr lang="en-US" sz="750" b="0" strike="noStrike" spc="-1">
              <a:latin typeface="Times New Roman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 bwMode="auto">
          <a:xfrm>
            <a:off x="395536" y="1419622"/>
            <a:ext cx="8229600" cy="13573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Planning prévisionnel présentant les grandes phases du projet</a:t>
            </a:r>
            <a:endParaRPr lang="fr-FR" sz="2400" i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fr-FR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7398720" y="4783680"/>
            <a:ext cx="134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24E6233-7DDB-4CA2-9A53-760317CEA62C}" type="slidenum">
              <a:rPr lang="fr-FR" sz="750" b="1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5" name="TextShape 5"/>
          <p:cNvSpPr>
            <a:spLocks/>
          </p:cNvSpPr>
          <p:nvPr/>
        </p:nvSpPr>
        <p:spPr bwMode="auto">
          <a:xfrm>
            <a:off x="324000" y="4797720"/>
            <a:ext cx="1169640" cy="34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0E53AF77-BE3C-46A4-836F-DC45A2A4078F}" type="datetime1">
              <a:rPr lang="fr-FR" sz="750" b="1" strike="noStrike" cap="all" spc="-1">
                <a:solidFill>
                  <a:srgbClr val="000000"/>
                </a:solidFill>
                <a:latin typeface="Arial"/>
              </a:rPr>
              <a:t>16/11/2020</a:t>
            </a:fld>
            <a:endParaRPr lang="en-US" sz="750" b="0" strike="noStrike" spc="-1">
              <a:latin typeface="Times New Roman"/>
            </a:endParaRPr>
          </a:p>
        </p:txBody>
      </p:sp>
      <p:sp>
        <p:nvSpPr>
          <p:cNvPr id="6" name="TextShape 6"/>
          <p:cNvSpPr>
            <a:spLocks/>
          </p:cNvSpPr>
          <p:nvPr/>
        </p:nvSpPr>
        <p:spPr bwMode="auto">
          <a:xfrm>
            <a:off x="324000" y="682920"/>
            <a:ext cx="8424360" cy="5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defRPr/>
            </a:pPr>
            <a:r>
              <a:rPr lang="fr-FR" b="1" spc="-1" dirty="0">
                <a:solidFill>
                  <a:srgbClr val="000000"/>
                </a:solidFill>
              </a:rPr>
              <a:t>A plus long terme, quelles sont vos pistes pour pérenniser le projet ? </a:t>
            </a:r>
            <a:endParaRPr dirty="0"/>
          </a:p>
        </p:txBody>
      </p:sp>
      <p:sp>
        <p:nvSpPr>
          <p:cNvPr id="7" name="TextShape 7"/>
          <p:cNvSpPr>
            <a:spLocks/>
          </p:cNvSpPr>
          <p:nvPr/>
        </p:nvSpPr>
        <p:spPr bwMode="auto">
          <a:xfrm>
            <a:off x="2868840" y="195480"/>
            <a:ext cx="587952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fr-FR" sz="750" b="1" strike="noStrike" spc="-1">
                <a:solidFill>
                  <a:srgbClr val="000000"/>
                </a:solidFill>
                <a:latin typeface="Arial"/>
              </a:rPr>
              <a:t>Direction interministérielle du numérique</a:t>
            </a:r>
            <a:endParaRPr lang="en-US" sz="750" b="0" strike="noStrike" spc="-1">
              <a:latin typeface="Times New Roman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 bwMode="auto">
          <a:xfrm>
            <a:off x="421380" y="1362692"/>
            <a:ext cx="8229600" cy="13573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</a:rPr>
              <a:t>Financement (budget propre au projet), ressources humaines allouées (ETP + presta), etc.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 bwMode="auto">
          <a:xfrm>
            <a:off x="395536" y="1419622"/>
            <a:ext cx="8229600" cy="13573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fr-FR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283</Words>
  <Application>Microsoft Macintosh PowerPoint</Application>
  <DocSecurity>0</DocSecurity>
  <PresentationFormat>Affichage à l'écran (16:9)</PresentationFormat>
  <Paragraphs>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Carlito</vt:lpstr>
      <vt:lpstr>Century Gothic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GAIE Christophe</dc:creator>
  <cp:keywords/>
  <dc:description/>
  <cp:lastModifiedBy>kim.montalibet@data.gouv.fr</cp:lastModifiedBy>
  <cp:revision>127</cp:revision>
  <dcterms:created xsi:type="dcterms:W3CDTF">2020-07-02T16:34:29Z</dcterms:created>
  <dcterms:modified xsi:type="dcterms:W3CDTF">2020-11-16T12:52:22Z</dcterms:modified>
  <cp:category/>
  <dc:identifier/>
  <cp:contentStatus/>
  <dc:language>en-US</dc:language>
  <cp:version/>
</cp:coreProperties>
</file>