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560"/>
    <a:srgbClr val="FFCC66"/>
    <a:srgbClr val="FFFF66"/>
    <a:srgbClr val="22FF8B"/>
    <a:srgbClr val="1D2233"/>
    <a:srgbClr val="1E2332"/>
    <a:srgbClr val="FF6666"/>
    <a:srgbClr val="2489D8"/>
    <a:srgbClr val="298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134" d="100"/>
          <a:sy n="134" d="100"/>
        </p:scale>
        <p:origin x="-1144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14/07/16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14/07/16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14/07/16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14/07/16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14/07/16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14/07/16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14/07/16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14/07/16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14/07/16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14/07/16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14/07/16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14/07/16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237566" y="-264955"/>
            <a:ext cx="9648828" cy="312464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89806" y="4547655"/>
            <a:ext cx="6400800" cy="17526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Handwriting - Dakota"/>
                <a:cs typeface="Handwriting - Dakota"/>
              </a:rPr>
              <a:t>Design &amp; workflows</a:t>
            </a:r>
          </a:p>
          <a:p>
            <a:endParaRPr lang="en-US" sz="1600" baseline="30000" dirty="0">
              <a:latin typeface="Handwriting - Dakota"/>
              <a:cs typeface="Handwriting - Dakota"/>
            </a:endParaRPr>
          </a:p>
        </p:txBody>
      </p:sp>
      <p:pic>
        <p:nvPicPr>
          <p:cNvPr id="5" name="Picture 4" descr="trezo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11"/>
          <a:stretch/>
        </p:blipFill>
        <p:spPr>
          <a:xfrm>
            <a:off x="3272931" y="3972277"/>
            <a:ext cx="2628900" cy="5009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808461" y="3735830"/>
            <a:ext cx="28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" name="Picture 2" descr="v2shadow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542"/>
          <a:stretch/>
        </p:blipFill>
        <p:spPr>
          <a:xfrm>
            <a:off x="3814473" y="1727798"/>
            <a:ext cx="1545336" cy="2008032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perspectiveBelow"/>
            <a:lightRig rig="threePt" dir="t"/>
          </a:scene3d>
        </p:spPr>
      </p:pic>
      <p:sp>
        <p:nvSpPr>
          <p:cNvPr id="8" name="Rectangle 7"/>
          <p:cNvSpPr/>
          <p:nvPr/>
        </p:nvSpPr>
        <p:spPr>
          <a:xfrm>
            <a:off x="4196448" y="3666833"/>
            <a:ext cx="786022" cy="4571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1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57199" y="-93935"/>
            <a:ext cx="9539111" cy="7210778"/>
          </a:xfrm>
          <a:prstGeom prst="rect">
            <a:avLst/>
          </a:prstGeom>
          <a:solidFill>
            <a:srgbClr val="2489D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sending_coins_blue2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4025">
            <a:off x="838927" y="2582332"/>
            <a:ext cx="2091689" cy="394322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sending_coins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262" y="1145443"/>
            <a:ext cx="2065724" cy="38942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854206" y="1145443"/>
            <a:ext cx="3866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Open Sans"/>
                <a:cs typeface="Open Sans"/>
              </a:rPr>
              <a:t>Complete, yet clean.</a:t>
            </a:r>
            <a:endParaRPr lang="en-US" sz="2000" b="1" dirty="0">
              <a:latin typeface="Open Sans"/>
              <a:cs typeface="Open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54206" y="1636889"/>
            <a:ext cx="3866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Open Sans"/>
                <a:cs typeface="Open Sans"/>
              </a:rPr>
              <a:t>Keep in mind interconnection of device and software. They are creating one single experience with focus on security and still 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Open Sans"/>
                <a:cs typeface="Open Sans"/>
              </a:rPr>
              <a:t>minimalistic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Open Sans"/>
                <a:cs typeface="Open Sans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4206" y="3668889"/>
            <a:ext cx="3570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Open Sans"/>
                <a:cs typeface="Open Sans"/>
              </a:rPr>
              <a:t>Everyday connection.</a:t>
            </a:r>
            <a:endParaRPr lang="en-US" sz="2000" b="1" dirty="0">
              <a:latin typeface="Open Sans"/>
              <a:cs typeface="Open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4206" y="4239014"/>
            <a:ext cx="3866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Open Sans"/>
                <a:cs typeface="Open Sans"/>
              </a:rPr>
              <a:t>Well shaped and designed for multipurpose usage. Stays with you every day.</a:t>
            </a:r>
            <a:endParaRPr lang="en-US" dirty="0">
              <a:solidFill>
                <a:schemeClr val="tx1">
                  <a:lumMod val="85000"/>
                </a:schemeClr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5915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57199" y="-84458"/>
            <a:ext cx="9539111" cy="7210778"/>
          </a:xfrm>
          <a:prstGeom prst="rect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1092" y="3184367"/>
            <a:ext cx="4056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Lato Light"/>
                <a:cs typeface="Lato Light"/>
              </a:rPr>
              <a:t>Visual Design</a:t>
            </a:r>
            <a:endParaRPr lang="en-US" sz="4000" dirty="0"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94192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76155" y="-93935"/>
            <a:ext cx="9539111" cy="7210778"/>
          </a:xfrm>
          <a:prstGeom prst="rect">
            <a:avLst/>
          </a:prstGeom>
          <a:solidFill>
            <a:srgbClr val="FFCC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209" y="456972"/>
            <a:ext cx="405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2489D8"/>
                </a:solidFill>
                <a:latin typeface="Lato Light"/>
                <a:cs typeface="Lato Light"/>
              </a:rPr>
              <a:t>Display</a:t>
            </a:r>
            <a:endParaRPr lang="en-US" sz="2400" dirty="0">
              <a:solidFill>
                <a:srgbClr val="2489D8"/>
              </a:solidFill>
              <a:latin typeface="Lato Light"/>
              <a:cs typeface="Lato Light"/>
            </a:endParaRPr>
          </a:p>
        </p:txBody>
      </p:sp>
      <p:pic>
        <p:nvPicPr>
          <p:cNvPr id="7" name="Picture 6" descr="ghos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78" y="917606"/>
            <a:ext cx="3066850" cy="54028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40780" y="3364436"/>
            <a:ext cx="1364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85000"/>
                  </a:schemeClr>
                </a:solidFill>
              </a:rPr>
              <a:t>240 </a:t>
            </a:r>
            <a:r>
              <a:rPr lang="en-US" sz="1400" dirty="0" err="1" smtClean="0">
                <a:solidFill>
                  <a:schemeClr val="tx1">
                    <a:lumMod val="85000"/>
                  </a:schemeClr>
                </a:solidFill>
              </a:rPr>
              <a:t>px</a:t>
            </a:r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/>
            </a:r>
            <a:br>
              <a:rPr lang="en-US" sz="14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31 mm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87523" y="2663876"/>
            <a:ext cx="1364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85000"/>
                  </a:schemeClr>
                </a:solidFill>
              </a:rPr>
              <a:t>240 </a:t>
            </a:r>
            <a:r>
              <a:rPr lang="en-US" sz="1400" dirty="0" err="1" smtClean="0">
                <a:solidFill>
                  <a:schemeClr val="tx1">
                    <a:lumMod val="85000"/>
                  </a:schemeClr>
                </a:solidFill>
              </a:rPr>
              <a:t>px</a:t>
            </a:r>
            <a:r>
              <a:rPr lang="en-US" sz="14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31 mm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4439" y="1908835"/>
            <a:ext cx="31846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Open Sans"/>
                <a:cs typeface="Open Sans"/>
              </a:rPr>
              <a:t>Capacitive touch </a:t>
            </a:r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Open Sans"/>
                <a:cs typeface="Open Sans"/>
              </a:rPr>
              <a:t>screen</a:t>
            </a:r>
            <a:b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Open Sans"/>
                <a:cs typeface="Open Sans"/>
              </a:rPr>
            </a:br>
            <a:endParaRPr lang="en-US" sz="1600" dirty="0" smtClean="0">
              <a:solidFill>
                <a:schemeClr val="bg1">
                  <a:lumMod val="75000"/>
                  <a:lumOff val="25000"/>
                </a:schemeClr>
              </a:solidFill>
              <a:latin typeface="Open Sans"/>
              <a:cs typeface="Open Sans"/>
            </a:endParaRPr>
          </a:p>
          <a:p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Open Sans"/>
              <a:cs typeface="Open Sans"/>
            </a:endParaRPr>
          </a:p>
          <a:p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Open Sans"/>
                <a:cs typeface="Open Sans"/>
              </a:rPr>
              <a:t>240px width, 240px height (~31mm</a:t>
            </a:r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Open Sans"/>
                <a:cs typeface="Open Sans"/>
              </a:rPr>
              <a:t>)</a:t>
            </a:r>
            <a:b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Open Sans"/>
                <a:cs typeface="Open Sans"/>
              </a:rPr>
            </a:br>
            <a:endParaRPr lang="en-US" sz="1600" dirty="0" smtClean="0">
              <a:solidFill>
                <a:schemeClr val="bg1">
                  <a:lumMod val="75000"/>
                  <a:lumOff val="25000"/>
                </a:schemeClr>
              </a:solidFill>
              <a:latin typeface="Open Sans"/>
              <a:cs typeface="Open Sans"/>
            </a:endParaRPr>
          </a:p>
          <a:p>
            <a:endParaRPr lang="en-US" sz="1600" dirty="0">
              <a:solidFill>
                <a:schemeClr val="bg1">
                  <a:lumMod val="75000"/>
                  <a:lumOff val="25000"/>
                </a:schemeClr>
              </a:solidFill>
              <a:latin typeface="Open Sans"/>
              <a:cs typeface="Open Sans"/>
            </a:endParaRPr>
          </a:p>
          <a:p>
            <a:r>
              <a:rPr 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Open Sans"/>
                <a:cs typeface="Open Sans"/>
              </a:rPr>
              <a:t>16-bit high color depth</a:t>
            </a:r>
          </a:p>
          <a:p>
            <a:endParaRPr lang="en-US" sz="1600" dirty="0" smtClean="0">
              <a:solidFill>
                <a:schemeClr val="bg1">
                  <a:lumMod val="75000"/>
                  <a:lumOff val="25000"/>
                </a:schemeClr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7786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66677" y="-93935"/>
            <a:ext cx="9539111" cy="7210778"/>
          </a:xfrm>
          <a:prstGeom prst="rect">
            <a:avLst/>
          </a:prstGeom>
          <a:solidFill>
            <a:srgbClr val="1D22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perspectiv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963" y="2179760"/>
            <a:ext cx="6798833" cy="5099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9209" y="456972"/>
            <a:ext cx="405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22FF8B"/>
                </a:solidFill>
                <a:latin typeface="Lato Light"/>
                <a:cs typeface="Lato Light"/>
              </a:rPr>
              <a:t>Layout practices</a:t>
            </a:r>
            <a:endParaRPr lang="en-US" sz="2400" dirty="0">
              <a:solidFill>
                <a:srgbClr val="22FF8B"/>
              </a:solidFill>
              <a:latin typeface="Lato Light"/>
              <a:cs typeface="Lato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9209" y="1311765"/>
            <a:ext cx="36680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Open Sans"/>
                <a:cs typeface="Open Sans"/>
              </a:rPr>
              <a:t>Maximum 5 row layout, 48px each row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Open Sans"/>
                <a:cs typeface="Open Sans"/>
              </a:rPr>
              <a:t>.</a:t>
            </a:r>
          </a:p>
          <a:p>
            <a:endParaRPr lang="en-US" sz="1600" dirty="0">
              <a:solidFill>
                <a:schemeClr val="tx1">
                  <a:lumMod val="85000"/>
                </a:schemeClr>
              </a:solidFill>
              <a:latin typeface="Open Sans"/>
              <a:cs typeface="Open Sans"/>
            </a:endParaRPr>
          </a:p>
          <a:p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Open Sans"/>
                <a:cs typeface="Open Sans"/>
              </a:rPr>
              <a:t>Limit the number of side-by-side controls 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Open Sans"/>
                <a:cs typeface="Open Sans"/>
              </a:rPr>
              <a:t>into 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Open Sans"/>
                <a:cs typeface="Open Sans"/>
              </a:rPr>
              <a:t>3 columns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Open Sans"/>
                <a:cs typeface="Open Sans"/>
              </a:rPr>
              <a:t>.</a:t>
            </a:r>
          </a:p>
          <a:p>
            <a:endParaRPr lang="en-US" sz="1600" dirty="0">
              <a:solidFill>
                <a:schemeClr val="tx1">
                  <a:lumMod val="85000"/>
                </a:schemeClr>
              </a:solidFill>
              <a:latin typeface="Open Sans"/>
              <a:cs typeface="Open Sans"/>
            </a:endParaRPr>
          </a:p>
          <a:p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Open Sans"/>
                <a:cs typeface="Open Sans"/>
              </a:rPr>
              <a:t>Use 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Open Sans"/>
                <a:cs typeface="Open Sans"/>
              </a:rPr>
              <a:t>the full width of the screen.</a:t>
            </a:r>
          </a:p>
          <a:p>
            <a:endParaRPr lang="en-US" sz="1600" dirty="0">
              <a:solidFill>
                <a:schemeClr val="tx1">
                  <a:lumMod val="85000"/>
                </a:schemeClr>
              </a:solidFill>
              <a:latin typeface="Open Sans"/>
              <a:cs typeface="Open Sans"/>
            </a:endParaRPr>
          </a:p>
          <a:p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Open Sans"/>
                <a:cs typeface="Open Sans"/>
              </a:rPr>
              <a:t>Avoid displaying too much </a:t>
            </a:r>
          </a:p>
          <a:p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Open Sans"/>
                <a:cs typeface="Open Sans"/>
              </a:rPr>
              <a:t>Information at once.</a:t>
            </a:r>
            <a:br>
              <a:rPr lang="en-US" sz="1600" dirty="0">
                <a:solidFill>
                  <a:schemeClr val="tx1">
                    <a:lumMod val="85000"/>
                  </a:schemeClr>
                </a:solidFill>
                <a:latin typeface="Open Sans"/>
                <a:cs typeface="Open Sans"/>
              </a:rPr>
            </a:br>
            <a:endParaRPr lang="en-US" sz="1600" dirty="0">
              <a:solidFill>
                <a:schemeClr val="tx1">
                  <a:lumMod val="85000"/>
                </a:schemeClr>
              </a:solidFill>
              <a:latin typeface="Open Sans"/>
              <a:cs typeface="Open Sans"/>
            </a:endParaRPr>
          </a:p>
          <a:p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Open Sans"/>
                <a:cs typeface="Open Sans"/>
              </a:rPr>
              <a:t>Left align elements.</a:t>
            </a:r>
          </a:p>
        </p:txBody>
      </p:sp>
    </p:spTree>
    <p:extLst>
      <p:ext uri="{BB962C8B-B14F-4D97-AF65-F5344CB8AC3E}">
        <p14:creationId xmlns:p14="http://schemas.microsoft.com/office/powerpoint/2010/main" val="3476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66677" y="-112889"/>
            <a:ext cx="9539111" cy="7210778"/>
          </a:xfrm>
          <a:prstGeom prst="rect">
            <a:avLst/>
          </a:prstGeom>
          <a:solidFill>
            <a:srgbClr val="22FF8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9209" y="456972"/>
            <a:ext cx="405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D2233"/>
                </a:solidFill>
                <a:latin typeface="Lato Light"/>
                <a:cs typeface="Lato Light"/>
              </a:rPr>
              <a:t>Layout components</a:t>
            </a:r>
            <a:endParaRPr lang="en-US" sz="2400" dirty="0">
              <a:solidFill>
                <a:srgbClr val="1D2233"/>
              </a:solidFill>
              <a:latin typeface="Lato Light"/>
              <a:cs typeface="Lato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338" y="1326821"/>
            <a:ext cx="3668025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Screens</a:t>
            </a:r>
          </a:p>
          <a:p>
            <a:r>
              <a:rPr lang="en-US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/>
            </a:r>
            <a:br>
              <a:rPr lang="en-US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</a:br>
            <a:r>
              <a:rPr lang="en-US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/>
            </a:r>
            <a:br>
              <a:rPr lang="en-US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</a:br>
            <a:r>
              <a:rPr lang="en-US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/>
            </a:r>
            <a:br>
              <a:rPr lang="en-US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</a:br>
            <a:r>
              <a:rPr lang="en-US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/>
            </a:r>
            <a:br>
              <a:rPr lang="en-US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</a:br>
            <a:endParaRPr lang="en-US" sz="1600" dirty="0" smtClean="0">
              <a:solidFill>
                <a:schemeClr val="bg1">
                  <a:lumMod val="65000"/>
                  <a:lumOff val="35000"/>
                </a:schemeClr>
              </a:solidFill>
              <a:latin typeface="Open Sans"/>
              <a:cs typeface="Open Sans"/>
            </a:endParaRPr>
          </a:p>
          <a:p>
            <a:r>
              <a:rPr lang="en-US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Special</a:t>
            </a:r>
          </a:p>
          <a:p>
            <a:r>
              <a:rPr lang="en-US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E</a:t>
            </a:r>
            <a:r>
              <a:rPr lang="en-US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lements</a:t>
            </a:r>
            <a:r>
              <a:rPr lang="en-US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/>
            </a:r>
            <a:br>
              <a:rPr lang="en-US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</a:br>
            <a:endParaRPr lang="en-US" sz="1600" dirty="0">
              <a:solidFill>
                <a:schemeClr val="bg1">
                  <a:lumMod val="65000"/>
                  <a:lumOff val="35000"/>
                </a:schemeClr>
              </a:solidFill>
              <a:latin typeface="Open Sans"/>
              <a:cs typeface="Open Sans"/>
            </a:endParaRPr>
          </a:p>
          <a:p>
            <a:r>
              <a:rPr lang="en-US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General</a:t>
            </a:r>
          </a:p>
          <a:p>
            <a:r>
              <a:rPr lang="en-US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elements</a:t>
            </a:r>
            <a:endParaRPr lang="en-US" sz="1600" dirty="0">
              <a:solidFill>
                <a:schemeClr val="bg1">
                  <a:lumMod val="65000"/>
                  <a:lumOff val="3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6832" y="1326819"/>
            <a:ext cx="3203599" cy="191441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solidFill>
                  <a:srgbClr val="595959"/>
                </a:solidFill>
                <a:latin typeface="Open Sans"/>
                <a:cs typeface="Open Sans"/>
              </a:rPr>
              <a:t>Static</a:t>
            </a:r>
          </a:p>
          <a:p>
            <a:pPr algn="ctr"/>
            <a:r>
              <a:rPr lang="en-US" sz="1400" i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Open Sans"/>
                <a:cs typeface="Open Sans"/>
              </a:rPr>
              <a:t>(</a:t>
            </a:r>
            <a:r>
              <a:rPr lang="en-US" sz="1400" i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Open Sans"/>
                <a:cs typeface="Open Sans"/>
              </a:rPr>
              <a:t>homescreen</a:t>
            </a:r>
            <a:r>
              <a:rPr lang="en-US" sz="1400" i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Open Sans"/>
                <a:cs typeface="Open Sans"/>
              </a:rPr>
              <a:t>, PIN enter, PIN change, wipe, </a:t>
            </a:r>
            <a:r>
              <a:rPr lang="en-US" sz="1400" i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Open Sans"/>
                <a:cs typeface="Open Sans"/>
              </a:rPr>
              <a:t>bootloader</a:t>
            </a:r>
            <a:r>
              <a:rPr lang="en-US" sz="1400" i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Open Sans"/>
                <a:cs typeface="Open Sans"/>
              </a:rPr>
              <a:t>, loader)</a:t>
            </a:r>
            <a:endParaRPr lang="en-US" sz="1400" i="1" dirty="0">
              <a:solidFill>
                <a:schemeClr val="bg1">
                  <a:lumMod val="50000"/>
                  <a:lumOff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02310" y="1326820"/>
            <a:ext cx="3203599" cy="19144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solidFill>
                  <a:srgbClr val="595959"/>
                </a:solidFill>
                <a:latin typeface="Open Sans"/>
                <a:cs typeface="Open Sans"/>
              </a:rPr>
              <a:t>Swipe</a:t>
            </a:r>
          </a:p>
          <a:p>
            <a:pPr algn="ctr"/>
            <a:r>
              <a:rPr lang="en-US" sz="1400" i="1" dirty="0" smtClean="0">
                <a:solidFill>
                  <a:srgbClr val="7F7F7F"/>
                </a:solidFill>
                <a:latin typeface="Open Sans"/>
                <a:cs typeface="Open Sans"/>
              </a:rPr>
              <a:t>(setup, recovery, send coins, Setup, Sign, Verify )</a:t>
            </a:r>
            <a:endParaRPr lang="en-US" sz="1400" i="1" dirty="0">
              <a:solidFill>
                <a:srgbClr val="7F7F7F"/>
              </a:solidFill>
              <a:latin typeface="Open Sans"/>
              <a:cs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36832" y="2862140"/>
            <a:ext cx="1563887" cy="27484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85000"/>
                <a:alpha val="43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PIN matrix</a:t>
            </a:r>
            <a:endParaRPr lang="en-US" sz="1400" dirty="0">
              <a:solidFill>
                <a:schemeClr val="bg1">
                  <a:lumMod val="65000"/>
                  <a:lumOff val="3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42022" y="2862140"/>
            <a:ext cx="1563887" cy="27484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85000"/>
                <a:alpha val="43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Swipe arrow</a:t>
            </a:r>
            <a:endParaRPr lang="en-US" sz="1400" dirty="0">
              <a:solidFill>
                <a:schemeClr val="bg1">
                  <a:lumMod val="65000"/>
                  <a:lumOff val="3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02310" y="2862140"/>
            <a:ext cx="1563887" cy="27484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alpha val="43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Bullet indicator</a:t>
            </a:r>
            <a:endParaRPr lang="en-US" sz="1400" dirty="0">
              <a:solidFill>
                <a:schemeClr val="bg1">
                  <a:lumMod val="65000"/>
                  <a:lumOff val="3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36832" y="3526313"/>
            <a:ext cx="1563887" cy="27484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Button</a:t>
            </a:r>
            <a:endParaRPr lang="en-US" sz="1400" dirty="0">
              <a:solidFill>
                <a:schemeClr val="bg1">
                  <a:lumMod val="65000"/>
                  <a:lumOff val="3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76544" y="2862140"/>
            <a:ext cx="1563887" cy="27484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85000"/>
                <a:alpha val="43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Loader</a:t>
            </a:r>
            <a:endParaRPr lang="en-US" sz="1400" dirty="0">
              <a:solidFill>
                <a:schemeClr val="bg1">
                  <a:lumMod val="65000"/>
                  <a:lumOff val="3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76544" y="3526313"/>
            <a:ext cx="1563887" cy="27484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Header title</a:t>
            </a:r>
            <a:endParaRPr lang="en-US" sz="1400" dirty="0">
              <a:solidFill>
                <a:schemeClr val="bg1">
                  <a:lumMod val="65000"/>
                  <a:lumOff val="3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02310" y="3526313"/>
            <a:ext cx="1563887" cy="27484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Text block</a:t>
            </a:r>
            <a:endParaRPr lang="en-US" sz="1400" dirty="0">
              <a:solidFill>
                <a:schemeClr val="bg1">
                  <a:lumMod val="65000"/>
                  <a:lumOff val="35000"/>
                </a:schemeClr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6350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</TotalTime>
  <Words>148</Words>
  <Application>Microsoft Macintosh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Horizon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36</cp:revision>
  <dcterms:created xsi:type="dcterms:W3CDTF">2016-07-13T14:18:32Z</dcterms:created>
  <dcterms:modified xsi:type="dcterms:W3CDTF">2016-07-14T10:00:08Z</dcterms:modified>
</cp:coreProperties>
</file>