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  <p:sldId id="261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70AD47"/>
    <a:srgbClr val="0070C0"/>
    <a:srgbClr val="FF40FF"/>
    <a:srgbClr val="F564E3"/>
    <a:srgbClr val="30BFC4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1"/>
    <p:restoredTop sz="50000"/>
  </p:normalViewPr>
  <p:slideViewPr>
    <p:cSldViewPr snapToGrid="0" snapToObjects="1">
      <p:cViewPr>
        <p:scale>
          <a:sx n="81" d="100"/>
          <a:sy n="81" d="100"/>
        </p:scale>
        <p:origin x="106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7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6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8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98C2-C540-7442-BE80-CEDA2DC4D95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2B27-C081-CC42-9F33-3CC611373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827902" y="1606379"/>
            <a:ext cx="1" cy="3650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7902" y="5256765"/>
            <a:ext cx="757469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34232" y="536165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2019</a:t>
            </a: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5041552" y="536165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2039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90951" y="1964911"/>
            <a:ext cx="531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5" idx="6"/>
            <a:endCxn id="55" idx="2"/>
          </p:cNvCxnSpPr>
          <p:nvPr/>
        </p:nvCxnSpPr>
        <p:spPr>
          <a:xfrm>
            <a:off x="2061935" y="1956566"/>
            <a:ext cx="3191679" cy="15542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59253" y="1990753"/>
            <a:ext cx="3429998" cy="1547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31290" y="1964337"/>
            <a:ext cx="3350009" cy="3150871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64" idx="2"/>
          </p:cNvCxnSpPr>
          <p:nvPr/>
        </p:nvCxnSpPr>
        <p:spPr>
          <a:xfrm flipV="1">
            <a:off x="5380281" y="5094544"/>
            <a:ext cx="2041000" cy="25271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06122" y="542217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2050</a:t>
            </a:r>
          </a:p>
        </p:txBody>
      </p:sp>
      <p:cxnSp>
        <p:nvCxnSpPr>
          <p:cNvPr id="38" name="Straight Connector 37"/>
          <p:cNvCxnSpPr>
            <a:stCxn id="56" idx="6"/>
            <a:endCxn id="62" idx="2"/>
          </p:cNvCxnSpPr>
          <p:nvPr/>
        </p:nvCxnSpPr>
        <p:spPr>
          <a:xfrm>
            <a:off x="5505336" y="3526753"/>
            <a:ext cx="1915945" cy="39203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0" idx="2"/>
          </p:cNvCxnSpPr>
          <p:nvPr/>
        </p:nvCxnSpPr>
        <p:spPr>
          <a:xfrm>
            <a:off x="5511299" y="1953394"/>
            <a:ext cx="1914259" cy="11517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61" idx="2"/>
          </p:cNvCxnSpPr>
          <p:nvPr/>
        </p:nvCxnSpPr>
        <p:spPr>
          <a:xfrm>
            <a:off x="5380281" y="1972108"/>
            <a:ext cx="2045277" cy="544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64" idx="1"/>
          </p:cNvCxnSpPr>
          <p:nvPr/>
        </p:nvCxnSpPr>
        <p:spPr>
          <a:xfrm>
            <a:off x="5380281" y="1990753"/>
            <a:ext cx="2077905" cy="30146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5" idx="5"/>
            <a:endCxn id="62" idx="5"/>
          </p:cNvCxnSpPr>
          <p:nvPr/>
        </p:nvCxnSpPr>
        <p:spPr>
          <a:xfrm>
            <a:off x="5468709" y="2061203"/>
            <a:ext cx="2167667" cy="19466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6" idx="5"/>
            <a:endCxn id="64" idx="5"/>
          </p:cNvCxnSpPr>
          <p:nvPr/>
        </p:nvCxnSpPr>
        <p:spPr>
          <a:xfrm>
            <a:off x="5468431" y="3615848"/>
            <a:ext cx="2167945" cy="15677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 noChangeAspect="1"/>
          </p:cNvSpPr>
          <p:nvPr/>
        </p:nvSpPr>
        <p:spPr>
          <a:xfrm>
            <a:off x="5253614" y="1846108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5253336" y="3400753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425558" y="1838911"/>
            <a:ext cx="252000" cy="252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7425558" y="2390791"/>
            <a:ext cx="252000" cy="252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7421281" y="3792783"/>
            <a:ext cx="252000" cy="252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7421281" y="4968544"/>
            <a:ext cx="252000" cy="252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TextBox 70"/>
          <p:cNvSpPr txBox="1"/>
          <p:nvPr/>
        </p:nvSpPr>
        <p:spPr>
          <a:xfrm>
            <a:off x="15084" y="868670"/>
            <a:ext cx="1625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Nuclear share</a:t>
            </a:r>
          </a:p>
          <a:p>
            <a:pPr algn="ctr"/>
            <a:r>
              <a:rPr lang="en-US" sz="2000" dirty="0" smtClean="0"/>
              <a:t>(%)</a:t>
            </a:r>
            <a:endParaRPr lang="en-US" sz="20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809935" y="1830566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TextBox 78"/>
          <p:cNvSpPr txBox="1"/>
          <p:nvPr/>
        </p:nvSpPr>
        <p:spPr>
          <a:xfrm>
            <a:off x="8812391" y="963343"/>
            <a:ext cx="249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Color: </a:t>
            </a:r>
            <a:r>
              <a:rPr lang="en-US" sz="2000" b="1" smtClean="0"/>
              <a:t>scenario family</a:t>
            </a:r>
            <a:endParaRPr lang="en-US" sz="2000" b="1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8992433" y="1535412"/>
            <a:ext cx="25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02344" y="1350746"/>
            <a:ext cx="1745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Full renovation</a:t>
            </a:r>
            <a:endParaRPr lang="en-US" sz="200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8984192" y="1885524"/>
            <a:ext cx="2520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494103" y="1700858"/>
            <a:ext cx="204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Partial renovation</a:t>
            </a:r>
            <a:endParaRPr lang="en-US" sz="200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8988308" y="2235636"/>
            <a:ext cx="25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498219" y="2050970"/>
            <a:ext cx="1807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Early phase-out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812391" y="2751193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Shape: scenario type</a:t>
            </a:r>
            <a:endParaRPr lang="en-US" sz="2000" b="1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8992433" y="3323262"/>
            <a:ext cx="25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502344" y="3138596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Missing scenario</a:t>
            </a:r>
            <a:endParaRPr lang="en-US" sz="2000" dirty="0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8984192" y="3673374"/>
            <a:ext cx="2520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494103" y="3488708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Scenario in the DNTE</a:t>
            </a:r>
            <a:endParaRPr lang="en-US" sz="2000" dirty="0"/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8960407" y="5031035"/>
            <a:ext cx="252000" cy="2520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960407" y="4597521"/>
            <a:ext cx="252000" cy="25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7" name="TextBox 136"/>
          <p:cNvSpPr txBox="1"/>
          <p:nvPr/>
        </p:nvSpPr>
        <p:spPr>
          <a:xfrm>
            <a:off x="9426706" y="4519049"/>
            <a:ext cx="155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Tipping point</a:t>
            </a:r>
            <a:endParaRPr lang="en-US" sz="2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426706" y="5006572"/>
            <a:ext cx="1472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Arrival point</a:t>
            </a:r>
            <a:endParaRPr lang="en-US" sz="2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812390" y="411825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Dots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64687" y="15855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S4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90337" y="48038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S1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2283645">
            <a:off x="6102688" y="424698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666542">
            <a:off x="5614060" y="330825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S2-S3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867411">
            <a:off x="6792780" y="211619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M1a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2523481">
            <a:off x="6564472" y="29615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M1b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3372247">
            <a:off x="7024625" y="440606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M1c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4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936755" y="2575797"/>
            <a:ext cx="1" cy="77373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31209" y="3339884"/>
            <a:ext cx="2459033" cy="143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61829" y="2649069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SOB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8033" y="4527364"/>
            <a:ext cx="2455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nuclear costs</a:t>
            </a:r>
          </a:p>
          <a:p>
            <a:r>
              <a:rPr lang="en-US" sz="2400" dirty="0"/>
              <a:t>(€/</a:t>
            </a:r>
            <a:r>
              <a:rPr lang="en-US" sz="2400" dirty="0" err="1"/>
              <a:t>MWh</a:t>
            </a:r>
            <a:r>
              <a:rPr lang="en-US" sz="2400" dirty="0"/>
              <a:t>)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3900163" y="4927983"/>
            <a:ext cx="4647870" cy="14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00163" y="2575797"/>
            <a:ext cx="0" cy="2343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564" y="313222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761187" y="1173130"/>
            <a:ext cx="1668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Renovation </a:t>
            </a:r>
          </a:p>
          <a:p>
            <a:pPr algn="r"/>
            <a:r>
              <a:rPr lang="en-US" sz="2400" dirty="0" smtClean="0"/>
              <a:t>Costs </a:t>
            </a:r>
          </a:p>
          <a:p>
            <a:pPr algn="r"/>
            <a:r>
              <a:rPr lang="en-US" sz="2400" dirty="0" smtClean="0"/>
              <a:t>(€/</a:t>
            </a:r>
            <a:r>
              <a:rPr lang="en-US" sz="2400" dirty="0" err="1" smtClean="0"/>
              <a:t>MWh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5154" y="3697847"/>
            <a:ext cx="771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</a:rPr>
              <a:t>DEC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61427" y="2575797"/>
            <a:ext cx="0" cy="23418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8412" y="49965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64259" y="49965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00163" y="4399005"/>
            <a:ext cx="448722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04279" y="3365153"/>
            <a:ext cx="448722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2908042" y="3382249"/>
            <a:ext cx="184366" cy="1059121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53139" y="41532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75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2" y="3452828"/>
            <a:ext cx="185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Current </a:t>
            </a:r>
            <a:r>
              <a:rPr lang="en-US" smtClean="0"/>
              <a:t>estimates based on EDF figures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488195" y="2575797"/>
            <a:ext cx="0" cy="23418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6689" y="499654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117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64948" y="5500170"/>
            <a:ext cx="18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Hinckley Point C strike price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800828" y="3636062"/>
            <a:ext cx="2428774" cy="101007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Missing scenario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889384" y="1983282"/>
            <a:ext cx="576377" cy="126314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662482" y="2098619"/>
            <a:ext cx="7993" cy="1116554"/>
          </a:xfrm>
          <a:prstGeom prst="line">
            <a:avLst/>
          </a:prstGeom>
          <a:ln w="38100">
            <a:solidFill>
              <a:srgbClr val="70AD47">
                <a:alpha val="8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45761" y="3215173"/>
            <a:ext cx="1568923" cy="6645"/>
          </a:xfrm>
          <a:prstGeom prst="line">
            <a:avLst/>
          </a:prstGeom>
          <a:ln w="38100">
            <a:solidFill>
              <a:srgbClr val="70AD47">
                <a:alpha val="8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19178" y="237465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S1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1108" y="5953387"/>
            <a:ext cx="2455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nuclear costs</a:t>
            </a:r>
          </a:p>
          <a:p>
            <a:pPr algn="ctr"/>
            <a:r>
              <a:rPr lang="en-US" dirty="0"/>
              <a:t>(€/</a:t>
            </a:r>
            <a:r>
              <a:rPr lang="en-US" dirty="0" err="1"/>
              <a:t>MWh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52547" y="6271444"/>
            <a:ext cx="5180811" cy="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44353" y="2125369"/>
            <a:ext cx="8194" cy="4152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2420" y="41908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70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4161" y="1347598"/>
            <a:ext cx="232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Renovation </a:t>
            </a:r>
            <a:r>
              <a:rPr lang="en-US" sz="2400" dirty="0"/>
              <a:t>c</a:t>
            </a:r>
            <a:r>
              <a:rPr lang="en-US" sz="2400" dirty="0" smtClean="0"/>
              <a:t>osts </a:t>
            </a:r>
          </a:p>
          <a:p>
            <a:pPr algn="ctr"/>
            <a:r>
              <a:rPr lang="en-US" dirty="0" smtClean="0"/>
              <a:t>(€/</a:t>
            </a:r>
            <a:r>
              <a:rPr lang="en-US" dirty="0" err="1" smtClean="0"/>
              <a:t>MWh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61169" y="428549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888202" y="1997465"/>
            <a:ext cx="24714" cy="4230576"/>
          </a:xfrm>
          <a:prstGeom prst="line">
            <a:avLst/>
          </a:prstGeom>
          <a:ln w="38100">
            <a:solidFill>
              <a:srgbClr val="0070C0">
                <a:alpha val="8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7754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96169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59189" y="57427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50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0862" y="634344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100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569078" y="27230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34148" y="6262522"/>
            <a:ext cx="3749340" cy="72000"/>
            <a:chOff x="3749695" y="5619964"/>
            <a:chExt cx="3749340" cy="72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5400000">
            <a:off x="332288" y="4042717"/>
            <a:ext cx="3749340" cy="72000"/>
            <a:chOff x="3749695" y="5619964"/>
            <a:chExt cx="3749340" cy="72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138697" y="4163781"/>
            <a:ext cx="2991150" cy="2040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Full renovation and then reduction in nuclear share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89384" y="3410631"/>
            <a:ext cx="2240463" cy="5889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38697" y="2071606"/>
            <a:ext cx="557590" cy="11590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20252" y="78022"/>
            <a:ext cx="27152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Full replacement with new nuclear and then reduction in nuclear share</a:t>
            </a:r>
          </a:p>
          <a:p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55703" y="2558629"/>
            <a:ext cx="271849" cy="366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4655410" y="1050716"/>
            <a:ext cx="206776" cy="195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flipH="1">
            <a:off x="5184731" y="1542947"/>
            <a:ext cx="316910" cy="1312244"/>
          </a:xfrm>
          <a:prstGeom prst="arc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4035599" y="1657049"/>
            <a:ext cx="412169" cy="1564661"/>
          </a:xfrm>
          <a:prstGeom prst="arc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23936" y="3434705"/>
            <a:ext cx="198448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478044" y="3108768"/>
            <a:ext cx="948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Legend</a:t>
            </a:r>
            <a:endParaRPr lang="en-US" sz="2000" b="1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658086" y="3680837"/>
            <a:ext cx="25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67997" y="3496171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Missing scenario</a:t>
            </a:r>
            <a:endParaRPr lang="en-US" sz="20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649845" y="4030949"/>
            <a:ext cx="2520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59756" y="3846283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Scenario in the DNTE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946783" y="3473680"/>
            <a:ext cx="451230" cy="468000"/>
          </a:xfrm>
          <a:prstGeom prst="rect">
            <a:avLst/>
          </a:prstGeom>
          <a:solidFill>
            <a:schemeClr val="bg1"/>
          </a:solidFill>
          <a:ln w="38100">
            <a:solidFill>
              <a:srgbClr val="C55A11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29705" y="3351431"/>
            <a:ext cx="134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Partial 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renovation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35471" y="687376"/>
            <a:ext cx="134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Partial 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renovation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 flipV="1">
            <a:off x="1541742" y="1542947"/>
            <a:ext cx="5068553" cy="503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641108" y="5953387"/>
            <a:ext cx="2455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nuclear costs</a:t>
            </a:r>
          </a:p>
          <a:p>
            <a:pPr algn="ctr"/>
            <a:r>
              <a:rPr lang="en-US" dirty="0"/>
              <a:t>(€/</a:t>
            </a:r>
            <a:r>
              <a:rPr lang="en-US" dirty="0" err="1"/>
              <a:t>MWh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90762" y="6271444"/>
            <a:ext cx="524259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82568" y="2125369"/>
            <a:ext cx="8194" cy="4152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2420" y="41908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70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3836" y="1051277"/>
            <a:ext cx="232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Renovation </a:t>
            </a:r>
            <a:r>
              <a:rPr lang="en-US" sz="2400" dirty="0"/>
              <a:t>c</a:t>
            </a:r>
            <a:r>
              <a:rPr lang="en-US" sz="2400" dirty="0" smtClean="0"/>
              <a:t>osts </a:t>
            </a:r>
          </a:p>
          <a:p>
            <a:pPr algn="ctr"/>
            <a:r>
              <a:rPr lang="en-US" dirty="0" smtClean="0"/>
              <a:t>(€/</a:t>
            </a:r>
            <a:r>
              <a:rPr lang="en-US" dirty="0" err="1" smtClean="0"/>
              <a:t>MWh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072174" y="2047514"/>
            <a:ext cx="3091" cy="202405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7754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96169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59189" y="57427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50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0862" y="634344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100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569078" y="27230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34148" y="6262522"/>
            <a:ext cx="3749340" cy="72000"/>
            <a:chOff x="3749695" y="5619964"/>
            <a:chExt cx="3749340" cy="72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5400000">
            <a:off x="282860" y="4042717"/>
            <a:ext cx="3749340" cy="72000"/>
            <a:chOff x="3749695" y="5619964"/>
            <a:chExt cx="3749340" cy="72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7055703" y="2558629"/>
            <a:ext cx="271849" cy="366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4655410" y="1050716"/>
            <a:ext cx="206776" cy="195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23936" y="3434705"/>
            <a:ext cx="198448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82900" y="4315710"/>
            <a:ext cx="223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</a:rPr>
              <a:t>Full Renovation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4097182" y="4071573"/>
            <a:ext cx="3336176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830075" y="3324679"/>
            <a:ext cx="2618381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72174" y="5681002"/>
            <a:ext cx="6866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2639" y="5656409"/>
            <a:ext cx="11017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Decrease </a:t>
            </a: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 2050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886276" y="5681002"/>
            <a:ext cx="25470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12617" y="5796449"/>
            <a:ext cx="18806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Phase-out in 2050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30075" y="2051460"/>
            <a:ext cx="0" cy="127321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3074629" y="1763956"/>
            <a:ext cx="2752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Partial replacement of old plants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62406" y="2711971"/>
            <a:ext cx="21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ysClr val="windowText" lastClr="000000"/>
                </a:solidFill>
              </a:rPr>
              <a:t>Early phase-out</a:t>
            </a:r>
            <a:endParaRPr lang="en-US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4283329" y="1231993"/>
            <a:ext cx="21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Early phase-out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1522277" y="2830803"/>
            <a:ext cx="2752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Full replacement of old plants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2544830" y="5681002"/>
            <a:ext cx="129781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04092" y="5660496"/>
            <a:ext cx="1651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Maintained nuclear share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2179800" y="1716269"/>
            <a:ext cx="4285974" cy="42524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57938" y="3503728"/>
            <a:ext cx="277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Partial Renovation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641108" y="5953387"/>
            <a:ext cx="2455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nuclear costs</a:t>
            </a:r>
          </a:p>
          <a:p>
            <a:pPr algn="ctr"/>
            <a:r>
              <a:rPr lang="en-US" dirty="0"/>
              <a:t>(€/</a:t>
            </a:r>
            <a:r>
              <a:rPr lang="en-US" dirty="0" err="1"/>
              <a:t>MWh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90762" y="6271444"/>
            <a:ext cx="52425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82568" y="2125369"/>
            <a:ext cx="8194" cy="4152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2420" y="41908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70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27754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96169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59189" y="57427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50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0862" y="634344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100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569078" y="27230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282860" y="4042717"/>
            <a:ext cx="3749340" cy="72000"/>
            <a:chOff x="3749695" y="5619964"/>
            <a:chExt cx="3749340" cy="72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5423936" y="3434705"/>
            <a:ext cx="198448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913060" y="2022645"/>
            <a:ext cx="8011" cy="1229598"/>
          </a:xfrm>
          <a:prstGeom prst="line">
            <a:avLst/>
          </a:prstGeom>
          <a:ln w="38100">
            <a:solidFill>
              <a:srgbClr val="70AD47">
                <a:alpha val="8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29063" y="3239886"/>
            <a:ext cx="2509837" cy="0"/>
          </a:xfrm>
          <a:prstGeom prst="line">
            <a:avLst/>
          </a:prstGeom>
          <a:ln w="38100">
            <a:solidFill>
              <a:srgbClr val="70AD47">
                <a:alpha val="8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37868" y="260917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S1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7739" y="202264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S1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49671" y="404519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978876" y="2047514"/>
            <a:ext cx="11034" cy="4217285"/>
          </a:xfrm>
          <a:prstGeom prst="line">
            <a:avLst/>
          </a:prstGeom>
          <a:ln w="38100">
            <a:solidFill>
              <a:srgbClr val="0070C0">
                <a:alpha val="8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72174" y="2047514"/>
            <a:ext cx="3091" cy="202405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097182" y="4071573"/>
            <a:ext cx="3336176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830075" y="3324679"/>
            <a:ext cx="2618381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42432" y="2051460"/>
            <a:ext cx="0" cy="127321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2179800" y="1716269"/>
            <a:ext cx="4285974" cy="42524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49671" y="5445243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65270" y="4150442"/>
            <a:ext cx="3339914" cy="2042133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3836" y="1051277"/>
            <a:ext cx="232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Renovation </a:t>
            </a:r>
            <a:r>
              <a:rPr lang="en-US" sz="2400" dirty="0"/>
              <a:t>c</a:t>
            </a:r>
            <a:r>
              <a:rPr lang="en-US" sz="2400" dirty="0" smtClean="0"/>
              <a:t>osts </a:t>
            </a:r>
          </a:p>
          <a:p>
            <a:pPr algn="ctr"/>
            <a:r>
              <a:rPr lang="en-US" dirty="0" smtClean="0"/>
              <a:t>(€/</a:t>
            </a:r>
            <a:r>
              <a:rPr lang="en-US" dirty="0" err="1" smtClean="0"/>
              <a:t>MWh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827386" y="2066003"/>
            <a:ext cx="153328" cy="59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74301" y="2066003"/>
            <a:ext cx="0" cy="1776512"/>
          </a:xfrm>
          <a:prstGeom prst="line">
            <a:avLst/>
          </a:prstGeom>
          <a:ln w="381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39754" y="1535810"/>
            <a:ext cx="0" cy="1776512"/>
          </a:xfrm>
          <a:prstGeom prst="line">
            <a:avLst/>
          </a:prstGeom>
          <a:ln w="381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74302" y="3287124"/>
            <a:ext cx="565452" cy="555391"/>
          </a:xfrm>
          <a:prstGeom prst="line">
            <a:avLst/>
          </a:prstGeom>
          <a:ln w="381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 rot="16200000">
            <a:off x="4906767" y="268855"/>
            <a:ext cx="737280" cy="2992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23931" y="2698368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55A11"/>
                </a:solidFill>
              </a:rPr>
              <a:t>S2</a:t>
            </a:r>
            <a:endParaRPr lang="en-US" sz="2400" b="1">
              <a:solidFill>
                <a:srgbClr val="C55A1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301988" y="3427167"/>
            <a:ext cx="565452" cy="555391"/>
          </a:xfrm>
          <a:prstGeom prst="line">
            <a:avLst/>
          </a:prstGeom>
          <a:ln w="381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855083" y="3414650"/>
            <a:ext cx="2729783" cy="7698"/>
          </a:xfrm>
          <a:prstGeom prst="line">
            <a:avLst/>
          </a:prstGeom>
          <a:ln w="381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277483" y="3977909"/>
            <a:ext cx="3202987" cy="0"/>
          </a:xfrm>
          <a:prstGeom prst="line">
            <a:avLst/>
          </a:prstGeom>
          <a:ln w="3810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414187" y="2571841"/>
            <a:ext cx="207750" cy="366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771427" y="346894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55A11"/>
                </a:solidFill>
              </a:rPr>
              <a:t>S3</a:t>
            </a:r>
            <a:endParaRPr lang="en-US" sz="2400" b="1" dirty="0">
              <a:solidFill>
                <a:srgbClr val="C55A1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165270" y="5582146"/>
            <a:ext cx="59352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112708" y="5557553"/>
            <a:ext cx="11017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Decrease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 2050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886276" y="5582146"/>
            <a:ext cx="25470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12617" y="5697593"/>
            <a:ext cx="18806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Phase-out in 2050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6559" y="4575760"/>
            <a:ext cx="1927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Missing </a:t>
            </a:r>
            <a:r>
              <a:rPr lang="en-US" b="1" dirty="0" smtClean="0">
                <a:solidFill>
                  <a:srgbClr val="FF0000"/>
                </a:solidFill>
              </a:rPr>
              <a:t>scenarios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(full renovation)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641108" y="5953387"/>
            <a:ext cx="2455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nuclear costs</a:t>
            </a:r>
          </a:p>
          <a:p>
            <a:pPr algn="ctr"/>
            <a:r>
              <a:rPr lang="en-US" dirty="0"/>
              <a:t>(€/</a:t>
            </a:r>
            <a:r>
              <a:rPr lang="en-US" dirty="0" err="1"/>
              <a:t>MWh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90762" y="6271444"/>
            <a:ext cx="52425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82568" y="2125369"/>
            <a:ext cx="8194" cy="4152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2420" y="41908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70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27754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96169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59189" y="57427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50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0862" y="634344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100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569078" y="27230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282860" y="4042717"/>
            <a:ext cx="3749340" cy="72000"/>
            <a:chOff x="3749695" y="5619964"/>
            <a:chExt cx="3749340" cy="72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5423936" y="3434705"/>
            <a:ext cx="198448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900703" y="2022645"/>
            <a:ext cx="8011" cy="1229598"/>
          </a:xfrm>
          <a:prstGeom prst="line">
            <a:avLst/>
          </a:prstGeom>
          <a:ln w="38100">
            <a:solidFill>
              <a:srgbClr val="70AD47">
                <a:alpha val="8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04349" y="3252243"/>
            <a:ext cx="2509837" cy="0"/>
          </a:xfrm>
          <a:prstGeom prst="line">
            <a:avLst/>
          </a:prstGeom>
          <a:ln w="38100">
            <a:solidFill>
              <a:srgbClr val="70AD47">
                <a:alpha val="8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37868" y="260917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S1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7739" y="202264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S1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49671" y="404519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978876" y="2047514"/>
            <a:ext cx="11034" cy="4217285"/>
          </a:xfrm>
          <a:prstGeom prst="line">
            <a:avLst/>
          </a:prstGeom>
          <a:ln w="38100">
            <a:solidFill>
              <a:srgbClr val="0070C0">
                <a:alpha val="8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72174" y="2047514"/>
            <a:ext cx="3091" cy="202405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097182" y="4071573"/>
            <a:ext cx="3336176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830075" y="3324679"/>
            <a:ext cx="2618381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42432" y="2051460"/>
            <a:ext cx="0" cy="127321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2179800" y="1716269"/>
            <a:ext cx="4285974" cy="42524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900702" y="3376047"/>
            <a:ext cx="2598839" cy="6254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>
                <a:alpha val="8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Missing 2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(partial renovation &amp; phase-out)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50759" y="5445243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65270" y="4150442"/>
            <a:ext cx="3339914" cy="2042133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Missing 1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(full renovation then decrease or phase-out)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3836" y="1051277"/>
            <a:ext cx="232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Renovation </a:t>
            </a:r>
            <a:r>
              <a:rPr lang="en-US" sz="2400" dirty="0"/>
              <a:t>c</a:t>
            </a:r>
            <a:r>
              <a:rPr lang="en-US" sz="2400" dirty="0" smtClean="0"/>
              <a:t>osts </a:t>
            </a:r>
          </a:p>
          <a:p>
            <a:pPr algn="ctr"/>
            <a:r>
              <a:rPr lang="en-US" dirty="0" smtClean="0"/>
              <a:t>(€/</a:t>
            </a:r>
            <a:r>
              <a:rPr lang="en-US" dirty="0" err="1" smtClean="0"/>
              <a:t>MWh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57529" y="1926817"/>
            <a:ext cx="610630" cy="2072758"/>
          </a:xfrm>
          <a:prstGeom prst="rect">
            <a:avLst/>
          </a:prstGeom>
          <a:solidFill>
            <a:schemeClr val="bg1"/>
          </a:solidFill>
          <a:ln w="38100">
            <a:solidFill>
              <a:srgbClr val="C55A11">
                <a:alpha val="8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S3</a:t>
            </a:r>
          </a:p>
        </p:txBody>
      </p:sp>
      <p:sp>
        <p:nvSpPr>
          <p:cNvPr id="62" name="Rectangle 61"/>
          <p:cNvSpPr/>
          <p:nvPr/>
        </p:nvSpPr>
        <p:spPr>
          <a:xfrm rot="16200000">
            <a:off x="4906767" y="268855"/>
            <a:ext cx="737280" cy="2992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414187" y="2571841"/>
            <a:ext cx="207750" cy="366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27386" y="2066003"/>
            <a:ext cx="153328" cy="59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641108" y="5953387"/>
            <a:ext cx="2455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nuclear costs</a:t>
            </a:r>
          </a:p>
          <a:p>
            <a:pPr algn="ctr"/>
            <a:r>
              <a:rPr lang="en-US" dirty="0"/>
              <a:t>(€/</a:t>
            </a:r>
            <a:r>
              <a:rPr lang="en-US" dirty="0" err="1"/>
              <a:t>MWh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90762" y="6271444"/>
            <a:ext cx="524259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70211" y="2125369"/>
            <a:ext cx="8194" cy="4152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2420" y="41908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70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3836" y="1051277"/>
            <a:ext cx="232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Renovation </a:t>
            </a:r>
            <a:r>
              <a:rPr lang="en-US" sz="2400" dirty="0"/>
              <a:t>c</a:t>
            </a:r>
            <a:r>
              <a:rPr lang="en-US" sz="2400" dirty="0" smtClean="0"/>
              <a:t>osts </a:t>
            </a:r>
          </a:p>
          <a:p>
            <a:pPr algn="ctr"/>
            <a:r>
              <a:rPr lang="en-US" dirty="0" smtClean="0"/>
              <a:t>(€/</a:t>
            </a:r>
            <a:r>
              <a:rPr lang="en-US" dirty="0" err="1" smtClean="0"/>
              <a:t>MWh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072174" y="2047514"/>
            <a:ext cx="3091" cy="202405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7754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96169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59189" y="57427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50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0862" y="634344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100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569078" y="27230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34148" y="6262522"/>
            <a:ext cx="3749340" cy="72000"/>
            <a:chOff x="3749695" y="5619964"/>
            <a:chExt cx="3749340" cy="72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5400000">
            <a:off x="282860" y="4042717"/>
            <a:ext cx="3749340" cy="72000"/>
            <a:chOff x="3749695" y="5619964"/>
            <a:chExt cx="3749340" cy="72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7055703" y="2558629"/>
            <a:ext cx="271849" cy="366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4655410" y="1050716"/>
            <a:ext cx="206776" cy="195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23936" y="3434705"/>
            <a:ext cx="198448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82900" y="4315710"/>
            <a:ext cx="223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</a:rPr>
              <a:t>Full Renovation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4097182" y="4071573"/>
            <a:ext cx="3336176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830075" y="3324679"/>
            <a:ext cx="2618381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79064" y="5660496"/>
            <a:ext cx="142916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69005" y="5644052"/>
            <a:ext cx="11017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Decrease </a:t>
            </a: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 2050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886276" y="5660496"/>
            <a:ext cx="25470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12617" y="5796449"/>
            <a:ext cx="18806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Phase-out in 2050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30075" y="2051460"/>
            <a:ext cx="0" cy="127321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3074629" y="1763956"/>
            <a:ext cx="2752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Partial replacement of old plants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62406" y="2711971"/>
            <a:ext cx="21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ysClr val="windowText" lastClr="000000"/>
                </a:solidFill>
              </a:rPr>
              <a:t>Early phase-out</a:t>
            </a:r>
            <a:endParaRPr lang="en-US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4283329" y="1231993"/>
            <a:ext cx="21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Early phase-out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1522277" y="2830803"/>
            <a:ext cx="2752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Full replacement of old plants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2569544" y="5660496"/>
            <a:ext cx="70788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23322" y="5660496"/>
            <a:ext cx="1651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Maintained nuclear share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2179800" y="1716269"/>
            <a:ext cx="4285974" cy="42524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57938" y="3503728"/>
            <a:ext cx="277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Partial Renovation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5400000">
            <a:off x="2189847" y="2224987"/>
            <a:ext cx="3724138" cy="376340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1108" y="5953387"/>
            <a:ext cx="2455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nuclear costs</a:t>
            </a:r>
          </a:p>
          <a:p>
            <a:pPr algn="ctr"/>
            <a:r>
              <a:rPr lang="en-US" dirty="0"/>
              <a:t>(€/</a:t>
            </a:r>
            <a:r>
              <a:rPr lang="en-US" dirty="0" err="1"/>
              <a:t>MWh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90762" y="6271444"/>
            <a:ext cx="524259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70211" y="2125369"/>
            <a:ext cx="8194" cy="4152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2420" y="41908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70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3836" y="1051277"/>
            <a:ext cx="232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Renovation </a:t>
            </a:r>
            <a:r>
              <a:rPr lang="en-US" sz="2400" dirty="0"/>
              <a:t>c</a:t>
            </a:r>
            <a:r>
              <a:rPr lang="en-US" sz="2400" dirty="0" smtClean="0"/>
              <a:t>osts </a:t>
            </a:r>
          </a:p>
          <a:p>
            <a:pPr algn="ctr"/>
            <a:r>
              <a:rPr lang="en-US" dirty="0" smtClean="0"/>
              <a:t>(€/</a:t>
            </a:r>
            <a:r>
              <a:rPr lang="en-US" dirty="0" err="1" smtClean="0"/>
              <a:t>MWh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7754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96169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59189" y="57427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50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0862" y="634344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100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569078" y="27230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34148" y="6262522"/>
            <a:ext cx="3749340" cy="72000"/>
            <a:chOff x="3749695" y="5619964"/>
            <a:chExt cx="3749340" cy="72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5400000">
            <a:off x="282860" y="4042717"/>
            <a:ext cx="3749340" cy="72000"/>
            <a:chOff x="3749695" y="5619964"/>
            <a:chExt cx="3749340" cy="72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7055703" y="2558629"/>
            <a:ext cx="271849" cy="366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4655410" y="1050716"/>
            <a:ext cx="206776" cy="195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23936" y="3434705"/>
            <a:ext cx="198448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82900" y="4315710"/>
            <a:ext cx="223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</a:rPr>
              <a:t>Full Renovation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4097182" y="4071573"/>
            <a:ext cx="3336176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830075" y="3324679"/>
            <a:ext cx="2618381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79064" y="5660496"/>
            <a:ext cx="142916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69005" y="5644052"/>
            <a:ext cx="11017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Decrease </a:t>
            </a: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 2050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886276" y="5660496"/>
            <a:ext cx="25470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12617" y="5796449"/>
            <a:ext cx="18806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Phase-out in 2050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62406" y="2711971"/>
            <a:ext cx="21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ysClr val="windowText" lastClr="000000"/>
                </a:solidFill>
              </a:rPr>
              <a:t>Early phase-out</a:t>
            </a:r>
            <a:endParaRPr lang="en-US" sz="20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569544" y="5660496"/>
            <a:ext cx="70788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23322" y="5660496"/>
            <a:ext cx="1651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Maintained nuclear share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2179800" y="1716269"/>
            <a:ext cx="4285974" cy="42524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57938" y="3503728"/>
            <a:ext cx="277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Partial Renovation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2967" y="3459169"/>
            <a:ext cx="117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Unlikely 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3074629" y="1763956"/>
            <a:ext cx="2752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Partial replacement of old plants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629578" y="1532928"/>
            <a:ext cx="131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ysClr val="windowText" lastClr="000000"/>
                </a:solidFill>
              </a:rPr>
              <a:t>Early </a:t>
            </a:r>
          </a:p>
          <a:p>
            <a:r>
              <a:rPr lang="en-US" sz="2000" dirty="0" smtClean="0">
                <a:solidFill>
                  <a:sysClr val="windowText" lastClr="000000"/>
                </a:solidFill>
              </a:rPr>
              <a:t>phase-out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802878" y="3190225"/>
            <a:ext cx="234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Full replacement of old plants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1016" y="3524026"/>
            <a:ext cx="591951" cy="3595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94924" y="3746178"/>
            <a:ext cx="1326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/>
              <a:t>renovation </a:t>
            </a:r>
            <a:endParaRPr lang="en-US" smtClean="0"/>
          </a:p>
          <a:p>
            <a:r>
              <a:rPr lang="en-US" dirty="0" smtClean="0"/>
              <a:t>is </a:t>
            </a:r>
            <a:r>
              <a:rPr lang="en-US" dirty="0"/>
              <a:t>cheaper)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072174" y="2047514"/>
            <a:ext cx="3091" cy="202405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42432" y="2051460"/>
            <a:ext cx="0" cy="127321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 flipV="1">
            <a:off x="3989849" y="1992240"/>
            <a:ext cx="0" cy="20658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373319" y="2120025"/>
            <a:ext cx="0" cy="25527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134847" y="4128058"/>
            <a:ext cx="34137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41108" y="5953387"/>
            <a:ext cx="2455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nuclear costs</a:t>
            </a:r>
          </a:p>
          <a:p>
            <a:pPr algn="ctr"/>
            <a:r>
              <a:rPr lang="en-US" dirty="0"/>
              <a:t>(€/</a:t>
            </a:r>
            <a:r>
              <a:rPr lang="en-US" dirty="0" err="1"/>
              <a:t>MWh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190762" y="6271444"/>
            <a:ext cx="52425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82568" y="2125369"/>
            <a:ext cx="8194" cy="4152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2420" y="41908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70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27754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96169" y="63434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59189" y="57427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50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30862" y="634344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100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569078" y="27230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282860" y="4042717"/>
            <a:ext cx="3749340" cy="72000"/>
            <a:chOff x="3749695" y="5619964"/>
            <a:chExt cx="3749340" cy="72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5423936" y="3434705"/>
            <a:ext cx="198448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900703" y="2022645"/>
            <a:ext cx="8011" cy="1229598"/>
          </a:xfrm>
          <a:prstGeom prst="line">
            <a:avLst/>
          </a:prstGeom>
          <a:ln w="38100">
            <a:solidFill>
              <a:srgbClr val="70AD47">
                <a:alpha val="8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04349" y="3259331"/>
            <a:ext cx="2509837" cy="0"/>
          </a:xfrm>
          <a:prstGeom prst="line">
            <a:avLst/>
          </a:prstGeom>
          <a:ln w="38100">
            <a:solidFill>
              <a:srgbClr val="70AD47">
                <a:alpha val="8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37868" y="260917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S1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3598" y="218328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S1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5463" y="4181123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237467" y="2047514"/>
            <a:ext cx="11034" cy="4217285"/>
          </a:xfrm>
          <a:prstGeom prst="line">
            <a:avLst/>
          </a:prstGeom>
          <a:ln w="38100">
            <a:solidFill>
              <a:srgbClr val="0070C0">
                <a:alpha val="8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72174" y="2047514"/>
            <a:ext cx="3091" cy="202405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097182" y="4071573"/>
            <a:ext cx="3336176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830075" y="3324679"/>
            <a:ext cx="2618381" cy="0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42432" y="2051460"/>
            <a:ext cx="0" cy="1273219"/>
          </a:xfrm>
          <a:prstGeom prst="line">
            <a:avLst/>
          </a:prstGeom>
          <a:ln w="28575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2179800" y="1716269"/>
            <a:ext cx="4285974" cy="42524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900702" y="3376047"/>
            <a:ext cx="2598839" cy="6254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>
                <a:alpha val="8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Missing 2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(partial renovation &amp; phase-out)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66551" y="5581169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3836" y="1051277"/>
            <a:ext cx="232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Renovation </a:t>
            </a:r>
            <a:r>
              <a:rPr lang="en-US" sz="2400" dirty="0"/>
              <a:t>c</a:t>
            </a:r>
            <a:r>
              <a:rPr lang="en-US" sz="2400" dirty="0" smtClean="0"/>
              <a:t>osts </a:t>
            </a:r>
          </a:p>
          <a:p>
            <a:pPr algn="ctr"/>
            <a:r>
              <a:rPr lang="en-US" dirty="0" smtClean="0"/>
              <a:t>(€/</a:t>
            </a:r>
            <a:r>
              <a:rPr lang="en-US" dirty="0" err="1" smtClean="0"/>
              <a:t>MWh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57529" y="1926817"/>
            <a:ext cx="610630" cy="2072758"/>
          </a:xfrm>
          <a:prstGeom prst="rect">
            <a:avLst/>
          </a:prstGeom>
          <a:solidFill>
            <a:schemeClr val="bg1"/>
          </a:solidFill>
          <a:ln w="38100">
            <a:solidFill>
              <a:srgbClr val="C55A11">
                <a:alpha val="8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S3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14186" y="2571841"/>
            <a:ext cx="226921" cy="366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27386" y="2066003"/>
            <a:ext cx="153328" cy="59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934148" y="6262522"/>
            <a:ext cx="3749340" cy="72000"/>
            <a:chOff x="3749695" y="5619964"/>
            <a:chExt cx="3749340" cy="720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374969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249431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49167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499563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499035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99299" y="5619964"/>
              <a:ext cx="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 rot="16200000">
            <a:off x="3150619" y="287736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Missing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16200000">
            <a:off x="4628815" y="-9098"/>
            <a:ext cx="737280" cy="3548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77492" y="4875779"/>
            <a:ext cx="26252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Missing 1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(full renovation then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decrease </a:t>
            </a:r>
            <a:r>
              <a:rPr lang="en-US" sz="1400" b="1" dirty="0">
                <a:solidFill>
                  <a:srgbClr val="FF0000"/>
                </a:solidFill>
              </a:rPr>
              <a:t>or phase-out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3382226" y="4875779"/>
            <a:ext cx="1820" cy="1381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 noChangeAspect="1"/>
          </p:cNvCxnSpPr>
          <p:nvPr/>
        </p:nvCxnSpPr>
        <p:spPr>
          <a:xfrm flipV="1">
            <a:off x="3382226" y="4128059"/>
            <a:ext cx="756587" cy="7535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368050" y="4051040"/>
            <a:ext cx="621799" cy="6322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411</Words>
  <Application>Microsoft Macintosh PowerPoint</Application>
  <PresentationFormat>Widescreen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Quentin Perrier</cp:lastModifiedBy>
  <cp:revision>78</cp:revision>
  <dcterms:created xsi:type="dcterms:W3CDTF">2016-05-17T11:48:09Z</dcterms:created>
  <dcterms:modified xsi:type="dcterms:W3CDTF">2016-10-07T15:45:30Z</dcterms:modified>
</cp:coreProperties>
</file>