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/>
    <p:restoredTop sz="89879"/>
  </p:normalViewPr>
  <p:slideViewPr>
    <p:cSldViewPr>
      <p:cViewPr>
        <p:scale>
          <a:sx n="80" d="100"/>
          <a:sy n="80" d="100"/>
        </p:scale>
        <p:origin x="3056" y="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45831-2994-48FE-BB27-8DB9BCB50F04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FC88F-A395-4512-BDAC-0AEF3BEF9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0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Exporte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png</a:t>
            </a:r>
            <a:r>
              <a:rPr lang="en-US" baseline="0" dirty="0" smtClean="0"/>
              <a:t> </a:t>
            </a:r>
            <a:r>
              <a:rPr lang="en-US" baseline="0" smtClean="0"/>
              <a:t>et crop avec paintbrush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FC88F-A395-4512-BDAC-0AEF3BEF9AE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Exporte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png</a:t>
            </a:r>
            <a:r>
              <a:rPr lang="en-US" baseline="0" dirty="0" smtClean="0"/>
              <a:t> </a:t>
            </a:r>
            <a:r>
              <a:rPr lang="en-US" baseline="0" smtClean="0"/>
              <a:t>et crop avec paintbrush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FC88F-A395-4512-BDAC-0AEF3BEF9A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9261-06F8-46B9-AEE5-66AAF5224D9E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FD0-9C28-4D66-B2A1-613C89512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9261-06F8-46B9-AEE5-66AAF5224D9E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FD0-9C28-4D66-B2A1-613C89512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9261-06F8-46B9-AEE5-66AAF5224D9E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FD0-9C28-4D66-B2A1-613C89512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9261-06F8-46B9-AEE5-66AAF5224D9E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FD0-9C28-4D66-B2A1-613C89512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9261-06F8-46B9-AEE5-66AAF5224D9E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FD0-9C28-4D66-B2A1-613C89512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9261-06F8-46B9-AEE5-66AAF5224D9E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FD0-9C28-4D66-B2A1-613C89512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9261-06F8-46B9-AEE5-66AAF5224D9E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FD0-9C28-4D66-B2A1-613C89512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9261-06F8-46B9-AEE5-66AAF5224D9E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FD0-9C28-4D66-B2A1-613C89512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9261-06F8-46B9-AEE5-66AAF5224D9E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FD0-9C28-4D66-B2A1-613C89512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9261-06F8-46B9-AEE5-66AAF5224D9E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FD0-9C28-4D66-B2A1-613C89512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9261-06F8-46B9-AEE5-66AAF5224D9E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BFD0-9C28-4D66-B2A1-613C89512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9261-06F8-46B9-AEE5-66AAF5224D9E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BFD0-9C28-4D66-B2A1-613C89512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8151" y="1281234"/>
                <a:ext cx="1944216" cy="746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1" smtClean="0"/>
                  <a:t>Demande finale </a:t>
                </a:r>
                <a:r>
                  <a:rPr lang="en-US" sz="1400" b="1" noProof="1"/>
                  <a:t>totale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b="1" i="1" noProof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fr-FR" sz="1400" b="1" i="1" noProof="1" smtClean="0"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fr-FR" sz="1400" b="1" i="1" noProof="1" smtClean="0">
                            <a:latin typeface="Cambria Math" charset="0"/>
                          </a:rPr>
                          <m:t>𝒊</m:t>
                        </m:r>
                      </m:sub>
                      <m:sup>
                        <m:r>
                          <a:rPr lang="fr-FR" sz="1400" b="1" i="1" noProof="1" smtClean="0"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sz="1400" b="1" noProof="1" smtClean="0"/>
                  <a:t> adressée à la branche i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51" y="1281234"/>
                <a:ext cx="1944216" cy="746358"/>
              </a:xfrm>
              <a:prstGeom prst="rect">
                <a:avLst/>
              </a:prstGeom>
              <a:blipFill rotWithShape="0">
                <a:blip r:embed="rId3"/>
                <a:stretch>
                  <a:fillRect t="-1626" b="-8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624" y="2361354"/>
            <a:ext cx="135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 smtClean="0"/>
              <a:t>Importations de biens finaux</a:t>
            </a:r>
            <a:endParaRPr lang="en-US" sz="1400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6128" y="2445371"/>
                <a:ext cx="2489188" cy="758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1" smtClean="0"/>
                  <a:t>Demande intérieure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b="1" i="1" noProof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fr-FR" sz="1400" b="1" i="1" noProof="1" smtClean="0"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fr-FR" sz="1400" b="1" i="1" noProof="1" smtClean="0">
                            <a:latin typeface="Cambria Math" charset="0"/>
                          </a:rPr>
                          <m:t>𝒊</m:t>
                        </m:r>
                      </m:sub>
                      <m:sup>
                        <m:r>
                          <a:rPr lang="fr-FR" sz="1400" b="1" i="1" noProof="1" smtClean="0">
                            <a:latin typeface="Cambria Math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en-US" sz="1400" b="1" noProof="1" smtClean="0"/>
                  <a:t> adressée au système productif français</a:t>
                </a:r>
                <a:endParaRPr lang="en-US" sz="1400" b="1" baseline="30000" noProof="1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128" y="2445371"/>
                <a:ext cx="2489188" cy="758477"/>
              </a:xfrm>
              <a:prstGeom prst="rect">
                <a:avLst/>
              </a:prstGeom>
              <a:blipFill rotWithShape="0">
                <a:blip r:embed="rId4"/>
                <a:stretch>
                  <a:fillRect r="-98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2"/>
              <p:cNvSpPr txBox="1"/>
              <p:nvPr/>
            </p:nvSpPr>
            <p:spPr>
              <a:xfrm>
                <a:off x="2458584" y="3612383"/>
                <a:ext cx="1286619" cy="11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1" smtClean="0"/>
                  <a:t>Valeur ajoutée totale </a:t>
                </a:r>
                <a14:m>
                  <m:oMath xmlns:m="http://schemas.openxmlformats.org/officeDocument/2006/math">
                    <m:r>
                      <a:rPr lang="fr-FR" sz="1400" b="1" i="1" noProof="1">
                        <a:latin typeface="Cambria Math" charset="0"/>
                      </a:rPr>
                      <m:t>𝑽</m:t>
                    </m:r>
                    <m:sSubSup>
                      <m:sSubSupPr>
                        <m:ctrlPr>
                          <a:rPr lang="fr-FR" sz="1400" b="1" i="1" noProof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fr-FR" sz="1400" b="1" i="1" noProof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fr-FR" sz="1400" b="1" i="1" noProof="1" smtClean="0">
                            <a:latin typeface="Cambria Math" charset="0"/>
                          </a:rPr>
                          <m:t>𝒊𝒋</m:t>
                        </m:r>
                      </m:sub>
                      <m:sup>
                        <m:r>
                          <a:rPr lang="fr-FR" sz="1400" b="1" i="1" noProof="1"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sz="1400" b="1" noProof="1"/>
                  <a:t> générée dans </a:t>
                </a:r>
                <a:r>
                  <a:rPr lang="en-US" sz="1400" b="1" noProof="1" smtClean="0"/>
                  <a:t>la branche j</a:t>
                </a:r>
                <a:endParaRPr lang="en-US" sz="1400" b="1" baseline="-25000" noProof="1"/>
              </a:p>
              <a:p>
                <a:pPr algn="ctr"/>
                <a:endParaRPr lang="en-US" sz="1400" b="1" baseline="-25000" noProof="1"/>
              </a:p>
            </p:txBody>
          </p:sp>
        </mc:Choice>
        <mc:Fallback xmlns="">
          <p:sp>
            <p:nvSpPr>
              <p:cNvPr id="7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584" y="3612383"/>
                <a:ext cx="1286619" cy="1133002"/>
              </a:xfrm>
              <a:prstGeom prst="rect">
                <a:avLst/>
              </a:prstGeom>
              <a:blipFill rotWithShape="0">
                <a:blip r:embed="rId5"/>
                <a:stretch>
                  <a:fillRect l="-474" t="-1081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6"/>
          <p:cNvSpPr txBox="1"/>
          <p:nvPr/>
        </p:nvSpPr>
        <p:spPr>
          <a:xfrm>
            <a:off x="1031585" y="4961044"/>
            <a:ext cx="1458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 smtClean="0"/>
              <a:t>Importations de biens intermédiaires</a:t>
            </a:r>
            <a:endParaRPr lang="en-US" sz="1400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23"/>
              <p:cNvSpPr txBox="1"/>
              <p:nvPr/>
            </p:nvSpPr>
            <p:spPr>
              <a:xfrm>
                <a:off x="3106652" y="4932040"/>
                <a:ext cx="2051649" cy="78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1" smtClean="0"/>
                  <a:t>Valeur </a:t>
                </a:r>
                <a:r>
                  <a:rPr lang="en-US" sz="1400" b="1" noProof="1"/>
                  <a:t>ajoutée </a:t>
                </a:r>
                <a:r>
                  <a:rPr lang="en-US" sz="1400" b="1" noProof="1" smtClean="0"/>
                  <a:t>intérieure </a:t>
                </a:r>
                <a14:m>
                  <m:oMath xmlns:m="http://schemas.openxmlformats.org/officeDocument/2006/math">
                    <m:r>
                      <a:rPr lang="fr-FR" sz="1400" b="1" i="1" noProof="1">
                        <a:latin typeface="Cambria Math" charset="0"/>
                      </a:rPr>
                      <m:t>𝑽</m:t>
                    </m:r>
                    <m:sSubSup>
                      <m:sSubSupPr>
                        <m:ctrlPr>
                          <a:rPr lang="fr-FR" sz="1400" b="1" i="1" noProof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fr-FR" sz="1400" b="1" i="1" noProof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fr-FR" sz="1400" b="1" i="1" noProof="1" smtClean="0">
                            <a:latin typeface="Cambria Math" charset="0"/>
                          </a:rPr>
                          <m:t>𝒊𝒋</m:t>
                        </m:r>
                      </m:sub>
                      <m:sup>
                        <m:r>
                          <a:rPr lang="fr-FR" sz="1400" b="1" i="1" noProof="1" smtClean="0">
                            <a:latin typeface="Cambria Math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en-US" sz="1400" b="1" noProof="1"/>
                  <a:t> générée dans </a:t>
                </a:r>
                <a:r>
                  <a:rPr lang="en-US" sz="1400" b="1" noProof="1" smtClean="0"/>
                  <a:t>la branche j</a:t>
                </a:r>
                <a:endParaRPr lang="en-US" sz="1400" b="1" baseline="-25000" noProof="1"/>
              </a:p>
            </p:txBody>
          </p:sp>
        </mc:Choice>
        <mc:Fallback xmlns="">
          <p:sp>
            <p:nvSpPr>
              <p:cNvPr id="9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52" y="4932040"/>
                <a:ext cx="2051649" cy="786049"/>
              </a:xfrm>
              <a:prstGeom prst="rect">
                <a:avLst/>
              </a:prstGeom>
              <a:blipFill rotWithShape="0">
                <a:blip r:embed="rId6"/>
                <a:stretch>
                  <a:fillRect l="-595" t="-1550" r="-2083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5"/>
              <p:cNvSpPr txBox="1"/>
              <p:nvPr/>
            </p:nvSpPr>
            <p:spPr>
              <a:xfrm>
                <a:off x="3901255" y="6113742"/>
                <a:ext cx="1774530" cy="996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1" smtClean="0"/>
                  <a:t>Valeur </a:t>
                </a:r>
                <a:r>
                  <a:rPr lang="en-US" sz="1400" b="1" noProof="1"/>
                  <a:t>ajoutée intérieure </a:t>
                </a:r>
                <a14:m>
                  <m:oMath xmlns:m="http://schemas.openxmlformats.org/officeDocument/2006/math">
                    <m:r>
                      <a:rPr lang="fr-FR" sz="1400" b="1" i="1" noProof="1">
                        <a:latin typeface="Cambria Math" charset="0"/>
                      </a:rPr>
                      <m:t>𝑽</m:t>
                    </m:r>
                    <m:sSubSup>
                      <m:sSubSupPr>
                        <m:ctrlPr>
                          <a:rPr lang="fr-FR" sz="1400" b="1" i="1" noProof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fr-FR" sz="1400" b="1" i="1" noProof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fr-FR" sz="1400" b="1" i="1" noProof="1" smtClean="0">
                            <a:latin typeface="Cambria Math" charset="0"/>
                          </a:rPr>
                          <m:t>𝒊𝒋</m:t>
                        </m:r>
                      </m:sub>
                      <m:sup>
                        <m:r>
                          <a:rPr lang="fr-FR" sz="1400" b="1" i="1" noProof="1" smtClean="0">
                            <a:latin typeface="Cambria Math" charset="0"/>
                          </a:rPr>
                          <m:t>𝑯𝑻</m:t>
                        </m:r>
                      </m:sup>
                    </m:sSubSup>
                  </m:oMath>
                </a14:m>
                <a:r>
                  <a:rPr lang="en-US" sz="1400" b="1" noProof="1"/>
                  <a:t> </a:t>
                </a:r>
                <a:r>
                  <a:rPr lang="en-US" sz="1400" b="1" noProof="1" smtClean="0"/>
                  <a:t>hors taxes et subventions</a:t>
                </a:r>
                <a:endParaRPr lang="en-US" sz="1400" b="1" baseline="-25000" noProof="1"/>
              </a:p>
              <a:p>
                <a:pPr algn="ctr"/>
                <a:r>
                  <a:rPr lang="en-US" sz="1400" b="1" noProof="1" smtClean="0"/>
                  <a:t> </a:t>
                </a:r>
                <a:endParaRPr lang="en-US" sz="1400" b="1" baseline="-25000" noProof="1"/>
              </a:p>
            </p:txBody>
          </p:sp>
        </mc:Choice>
        <mc:Fallback xmlns="">
          <p:sp>
            <p:nvSpPr>
              <p:cNvPr id="10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255" y="6113742"/>
                <a:ext cx="1774530" cy="996170"/>
              </a:xfrm>
              <a:prstGeom prst="rect">
                <a:avLst/>
              </a:prstGeom>
              <a:blipFill rotWithShape="0">
                <a:blip r:embed="rId7"/>
                <a:stretch>
                  <a:fillRect l="-344" t="-1227" r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30"/>
          <p:cNvSpPr txBox="1"/>
          <p:nvPr/>
        </p:nvSpPr>
        <p:spPr>
          <a:xfrm>
            <a:off x="2290547" y="5963771"/>
            <a:ext cx="122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 smtClean="0"/>
              <a:t>Taxes et subventions</a:t>
            </a:r>
            <a:endParaRPr lang="en-US" sz="1400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9"/>
              <p:cNvSpPr txBox="1"/>
              <p:nvPr/>
            </p:nvSpPr>
            <p:spPr>
              <a:xfrm>
                <a:off x="4752450" y="7270811"/>
                <a:ext cx="1844902" cy="543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1" smtClean="0"/>
                  <a:t>Rémunération des employés </a:t>
                </a:r>
                <a14:m>
                  <m:oMath xmlns:m="http://schemas.openxmlformats.org/officeDocument/2006/math">
                    <m:r>
                      <a:rPr lang="fr-FR" sz="1400" b="1" i="1" noProof="1">
                        <a:latin typeface="Cambria Math" charset="0"/>
                      </a:rPr>
                      <m:t>𝑪𝑶𝑴</m:t>
                    </m:r>
                    <m:sSub>
                      <m:sSubPr>
                        <m:ctrlPr>
                          <a:rPr lang="fr-FR" sz="1400" b="1" i="1" noProof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sz="1400" b="1" i="1" noProof="1">
                            <a:latin typeface="Cambria Math" charset="0"/>
                          </a:rPr>
                          <m:t>𝑷</m:t>
                        </m:r>
                      </m:e>
                      <m:sub>
                        <m:r>
                          <a:rPr lang="fr-FR" sz="1400" b="1" i="1" noProof="1">
                            <a:latin typeface="Cambria Math" charset="0"/>
                          </a:rPr>
                          <m:t>𝒊𝒋</m:t>
                        </m:r>
                      </m:sub>
                    </m:sSub>
                  </m:oMath>
                </a14:m>
                <a:endParaRPr lang="en-US" sz="1400" b="1" baseline="-25000" noProof="1"/>
              </a:p>
            </p:txBody>
          </p:sp>
        </mc:Choice>
        <mc:Fallback xmlns="">
          <p:sp>
            <p:nvSpPr>
              <p:cNvPr id="12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450" y="7270811"/>
                <a:ext cx="1844902" cy="543610"/>
              </a:xfrm>
              <a:prstGeom prst="rect">
                <a:avLst/>
              </a:prstGeom>
              <a:blipFill rotWithShape="0">
                <a:blip r:embed="rId8"/>
                <a:stretch>
                  <a:fillRect t="-224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42"/>
          <p:cNvSpPr txBox="1"/>
          <p:nvPr/>
        </p:nvSpPr>
        <p:spPr>
          <a:xfrm>
            <a:off x="3388823" y="7292211"/>
            <a:ext cx="976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 smtClean="0"/>
              <a:t>Revenus du capital, rentes</a:t>
            </a:r>
            <a:endParaRPr lang="en-US" sz="1400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51"/>
              <p:cNvSpPr txBox="1"/>
              <p:nvPr/>
            </p:nvSpPr>
            <p:spPr>
              <a:xfrm>
                <a:off x="4509120" y="8172400"/>
                <a:ext cx="2232248" cy="543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1" smtClean="0"/>
                  <a:t>Nombre d’ETP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noProof="1" smtClean="0">
                          <a:latin typeface="Cambria Math" charset="0"/>
                        </a:rPr>
                        <m:t>𝑬𝑻</m:t>
                      </m:r>
                      <m:sSub>
                        <m:sSubPr>
                          <m:ctrlPr>
                            <a:rPr lang="fr-FR" sz="1400" b="1" i="1" noProof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1400" b="1" i="1" noProof="1" smtClean="0">
                              <a:latin typeface="Cambria Math" charset="0"/>
                            </a:rPr>
                            <m:t>𝑷</m:t>
                          </m:r>
                        </m:e>
                        <m:sub>
                          <m:r>
                            <a:rPr lang="fr-FR" sz="1400" b="1" i="1" noProof="1" smtClean="0">
                              <a:latin typeface="Cambria Math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1400" b="1" noProof="1" smtClean="0"/>
              </a:p>
            </p:txBody>
          </p:sp>
        </mc:Choice>
        <mc:Fallback xmlns="">
          <p:sp>
            <p:nvSpPr>
              <p:cNvPr id="14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120" y="8172400"/>
                <a:ext cx="2232248" cy="543610"/>
              </a:xfrm>
              <a:prstGeom prst="rect">
                <a:avLst/>
              </a:prstGeom>
              <a:blipFill rotWithShape="0">
                <a:blip r:embed="rId9"/>
                <a:stretch>
                  <a:fillRect t="-224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34"/>
          <p:cNvSpPr txBox="1"/>
          <p:nvPr/>
        </p:nvSpPr>
        <p:spPr>
          <a:xfrm>
            <a:off x="1850963" y="279683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1" smtClean="0"/>
              <a:t>Schéma de décomposition </a:t>
            </a:r>
          </a:p>
          <a:p>
            <a:pPr algn="ctr"/>
            <a:r>
              <a:rPr lang="en-US" sz="1600" b="1" noProof="1" smtClean="0"/>
              <a:t>du contenu en emploi :</a:t>
            </a:r>
            <a:endParaRPr lang="en-US" sz="1600" b="1" noProof="1"/>
          </a:p>
        </p:txBody>
      </p:sp>
      <p:sp>
        <p:nvSpPr>
          <p:cNvPr id="38" name="Down Arrow 97"/>
          <p:cNvSpPr/>
          <p:nvPr/>
        </p:nvSpPr>
        <p:spPr>
          <a:xfrm rot="-2220000">
            <a:off x="2104880" y="2011662"/>
            <a:ext cx="144016" cy="25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  <p:sp>
        <p:nvSpPr>
          <p:cNvPr id="39" name="Down Arrow 97"/>
          <p:cNvSpPr/>
          <p:nvPr/>
        </p:nvSpPr>
        <p:spPr>
          <a:xfrm>
            <a:off x="3090403" y="3264506"/>
            <a:ext cx="144016" cy="25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  <p:sp>
        <p:nvSpPr>
          <p:cNvPr id="40" name="Down Arrow 97"/>
          <p:cNvSpPr/>
          <p:nvPr/>
        </p:nvSpPr>
        <p:spPr>
          <a:xfrm rot="-2220000">
            <a:off x="3415319" y="4662077"/>
            <a:ext cx="144016" cy="25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  <p:sp>
        <p:nvSpPr>
          <p:cNvPr id="43" name="Down Arrow 97"/>
          <p:cNvSpPr/>
          <p:nvPr/>
        </p:nvSpPr>
        <p:spPr>
          <a:xfrm>
            <a:off x="5561935" y="7884368"/>
            <a:ext cx="144016" cy="25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  <p:sp>
        <p:nvSpPr>
          <p:cNvPr id="44" name="Down Arrow 97"/>
          <p:cNvSpPr/>
          <p:nvPr/>
        </p:nvSpPr>
        <p:spPr>
          <a:xfrm rot="2580000">
            <a:off x="1808328" y="3085797"/>
            <a:ext cx="144016" cy="25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  <p:sp>
        <p:nvSpPr>
          <p:cNvPr id="45" name="Down Arrow 97"/>
          <p:cNvSpPr/>
          <p:nvPr/>
        </p:nvSpPr>
        <p:spPr>
          <a:xfrm rot="1560000">
            <a:off x="2447669" y="3230141"/>
            <a:ext cx="144016" cy="25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2"/>
              <p:cNvSpPr txBox="1"/>
              <p:nvPr/>
            </p:nvSpPr>
            <p:spPr>
              <a:xfrm>
                <a:off x="569849" y="3344508"/>
                <a:ext cx="1286619" cy="96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1" smtClean="0"/>
                  <a:t>Valeur ajoutée totale </a:t>
                </a:r>
                <a14:m>
                  <m:oMath xmlns:m="http://schemas.openxmlformats.org/officeDocument/2006/math">
                    <m:r>
                      <a:rPr lang="fr-FR" sz="1400" b="1" i="1" noProof="1" smtClean="0">
                        <a:latin typeface="Cambria Math" charset="0"/>
                      </a:rPr>
                      <m:t>𝑽</m:t>
                    </m:r>
                    <m:sSubSup>
                      <m:sSubSupPr>
                        <m:ctrlPr>
                          <a:rPr lang="fr-FR" sz="1400" b="1" i="1" noProof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fr-FR" sz="1400" b="1" i="1" noProof="1" smtClean="0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fr-FR" sz="1400" b="1" i="1" noProof="1" smtClean="0">
                            <a:latin typeface="Cambria Math" charset="0"/>
                          </a:rPr>
                          <m:t>𝒊</m:t>
                        </m:r>
                        <m:r>
                          <a:rPr lang="fr-FR" sz="1400" b="1" i="1" noProof="1" smtClean="0">
                            <a:latin typeface="Cambria Math" charset="0"/>
                          </a:rPr>
                          <m:t>𝟏</m:t>
                        </m:r>
                      </m:sub>
                      <m:sup>
                        <m:r>
                          <a:rPr lang="fr-FR" sz="1400" b="1" i="1" noProof="1" smtClean="0"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sz="1400" b="1" noProof="1" smtClean="0"/>
                  <a:t> générée dans la branche 1</a:t>
                </a:r>
                <a:endParaRPr lang="en-US" sz="1400" b="1" baseline="-25000" noProof="1"/>
              </a:p>
            </p:txBody>
          </p:sp>
        </mc:Choice>
        <mc:Fallback xmlns="">
          <p:sp>
            <p:nvSpPr>
              <p:cNvPr id="50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9" y="3344508"/>
                <a:ext cx="1286619" cy="961802"/>
              </a:xfrm>
              <a:prstGeom prst="rect">
                <a:avLst/>
              </a:prstGeom>
              <a:blipFill rotWithShape="0">
                <a:blip r:embed="rId10"/>
                <a:stretch>
                  <a:fillRect t="-1274" r="-3302" b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2176902" y="350843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 smtClean="0"/>
              <a:t>…</a:t>
            </a:r>
            <a:endParaRPr lang="en-US" sz="2400" b="1" noProof="1"/>
          </a:p>
        </p:txBody>
      </p:sp>
      <p:sp>
        <p:nvSpPr>
          <p:cNvPr id="51" name="ZoneTexte 50"/>
          <p:cNvSpPr txBox="1"/>
          <p:nvPr/>
        </p:nvSpPr>
        <p:spPr>
          <a:xfrm>
            <a:off x="3668136" y="351772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 smtClean="0"/>
              <a:t>…</a:t>
            </a:r>
            <a:endParaRPr lang="en-US" sz="2400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2"/>
              <p:cNvSpPr txBox="1"/>
              <p:nvPr/>
            </p:nvSpPr>
            <p:spPr>
              <a:xfrm>
                <a:off x="4412997" y="3438994"/>
                <a:ext cx="1352004" cy="96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1" smtClean="0"/>
                  <a:t>Valeur ajoutée totale </a:t>
                </a:r>
                <a14:m>
                  <m:oMath xmlns:m="http://schemas.openxmlformats.org/officeDocument/2006/math">
                    <m:r>
                      <a:rPr lang="fr-FR" sz="1400" b="1" i="1" noProof="1">
                        <a:latin typeface="Cambria Math" charset="0"/>
                      </a:rPr>
                      <m:t>𝑽</m:t>
                    </m:r>
                    <m:sSubSup>
                      <m:sSubSupPr>
                        <m:ctrlPr>
                          <a:rPr lang="fr-FR" sz="1400" b="1" i="1" noProof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fr-FR" sz="1400" b="1" i="1" noProof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fr-FR" sz="1400" b="1" i="1" noProof="1" smtClean="0">
                            <a:latin typeface="Cambria Math" charset="0"/>
                          </a:rPr>
                          <m:t>𝒊𝒏</m:t>
                        </m:r>
                      </m:sub>
                      <m:sup>
                        <m:r>
                          <a:rPr lang="fr-FR" sz="1400" b="1" i="1" noProof="1"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sz="1400" b="1" noProof="1"/>
                  <a:t> générée dans </a:t>
                </a:r>
                <a:r>
                  <a:rPr lang="en-US" sz="1400" b="1" noProof="1" smtClean="0"/>
                  <a:t>la branche n</a:t>
                </a:r>
                <a:endParaRPr lang="en-US" sz="1400" b="1" baseline="-25000" noProof="1"/>
              </a:p>
            </p:txBody>
          </p:sp>
        </mc:Choice>
        <mc:Fallback xmlns="">
          <p:sp>
            <p:nvSpPr>
              <p:cNvPr id="52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97" y="3438994"/>
                <a:ext cx="1352004" cy="961802"/>
              </a:xfrm>
              <a:prstGeom prst="rect">
                <a:avLst/>
              </a:prstGeom>
              <a:blipFill rotWithShape="0">
                <a:blip r:embed="rId11"/>
                <a:stretch>
                  <a:fillRect l="-901" t="-1266" r="-3604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wn Arrow 97"/>
          <p:cNvSpPr/>
          <p:nvPr/>
        </p:nvSpPr>
        <p:spPr>
          <a:xfrm rot="2220000" flipH="1">
            <a:off x="2418731" y="4662078"/>
            <a:ext cx="144016" cy="252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  <p:sp>
        <p:nvSpPr>
          <p:cNvPr id="56" name="Down Arrow 97"/>
          <p:cNvSpPr/>
          <p:nvPr/>
        </p:nvSpPr>
        <p:spPr>
          <a:xfrm rot="2220000" flipH="1">
            <a:off x="918091" y="1998789"/>
            <a:ext cx="144016" cy="252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  <p:sp>
        <p:nvSpPr>
          <p:cNvPr id="60" name="Down Arrow 97"/>
          <p:cNvSpPr/>
          <p:nvPr/>
        </p:nvSpPr>
        <p:spPr>
          <a:xfrm rot="2220000" flipH="1">
            <a:off x="3315963" y="5742092"/>
            <a:ext cx="144016" cy="252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  <p:sp>
        <p:nvSpPr>
          <p:cNvPr id="61" name="Down Arrow 97"/>
          <p:cNvSpPr/>
          <p:nvPr/>
        </p:nvSpPr>
        <p:spPr>
          <a:xfrm rot="-2220000">
            <a:off x="5345911" y="6936925"/>
            <a:ext cx="144016" cy="25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  <p:sp>
        <p:nvSpPr>
          <p:cNvPr id="62" name="Down Arrow 97"/>
          <p:cNvSpPr/>
          <p:nvPr/>
        </p:nvSpPr>
        <p:spPr>
          <a:xfrm rot="2220000" flipH="1">
            <a:off x="4209029" y="6936926"/>
            <a:ext cx="144016" cy="252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  <p:sp>
        <p:nvSpPr>
          <p:cNvPr id="32" name="Down Arrow 97"/>
          <p:cNvSpPr/>
          <p:nvPr/>
        </p:nvSpPr>
        <p:spPr>
          <a:xfrm rot="-2220000">
            <a:off x="4375783" y="5787596"/>
            <a:ext cx="144016" cy="25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  <p:sp>
        <p:nvSpPr>
          <p:cNvPr id="33" name="Down Arrow 97"/>
          <p:cNvSpPr/>
          <p:nvPr/>
        </p:nvSpPr>
        <p:spPr>
          <a:xfrm rot="19020000" flipH="1">
            <a:off x="4323307" y="3071900"/>
            <a:ext cx="144016" cy="25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  <p:sp>
        <p:nvSpPr>
          <p:cNvPr id="34" name="Down Arrow 97"/>
          <p:cNvSpPr/>
          <p:nvPr/>
        </p:nvSpPr>
        <p:spPr>
          <a:xfrm rot="20040000" flipH="1">
            <a:off x="3761542" y="3244591"/>
            <a:ext cx="144016" cy="25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27674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9995" y="755576"/>
                <a:ext cx="2383063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Demande finale </a:t>
                </a:r>
                <a:r>
                  <a:rPr lang="en-US" sz="1600" b="1" noProof="1">
                    <a:ea typeface="Apple Braille" charset="0"/>
                    <a:cs typeface="Apple Braille" charset="0"/>
                  </a:rPr>
                  <a:t>totale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</m:ctrlPr>
                      </m:sSubSupPr>
                      <m:e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𝑫</m:t>
                        </m:r>
                      </m:e>
                      <m:sub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𝒊</m:t>
                        </m:r>
                      </m:sub>
                      <m:sup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 adressée à la branche i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95" y="755576"/>
                <a:ext cx="2383063" cy="593624"/>
              </a:xfrm>
              <a:prstGeom prst="rect">
                <a:avLst/>
              </a:prstGeom>
              <a:blipFill rotWithShape="0">
                <a:blip r:embed="rId3"/>
                <a:stretch>
                  <a:fillRect l="-512" t="-1031" b="-13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99392" y="1839596"/>
            <a:ext cx="135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1" smtClean="0">
                <a:ea typeface="Apple Braille" charset="0"/>
                <a:cs typeface="Apple Braille" charset="0"/>
              </a:rPr>
              <a:t>Importations de biens finaux</a:t>
            </a:r>
            <a:endParaRPr lang="en-US" sz="1600" b="1" noProof="1">
              <a:ea typeface="Apple Braille" charset="0"/>
              <a:cs typeface="Apple Braill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34120" y="1839596"/>
                <a:ext cx="2489188" cy="85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Demande intérieure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</m:ctrlPr>
                      </m:sSubSupPr>
                      <m:e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𝑫</m:t>
                        </m:r>
                      </m:e>
                      <m:sub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𝒊</m:t>
                        </m:r>
                      </m:sub>
                      <m:sup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 adressée au système productif français</a:t>
                </a:r>
                <a:endParaRPr lang="en-US" sz="1600" b="1" baseline="30000" noProof="1">
                  <a:ea typeface="Apple Braille" charset="0"/>
                  <a:cs typeface="Apple Braille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120" y="1839596"/>
                <a:ext cx="2489188" cy="853760"/>
              </a:xfrm>
              <a:prstGeom prst="rect">
                <a:avLst/>
              </a:prstGeom>
              <a:blipFill rotWithShape="0"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12"/>
              <p:cNvSpPr txBox="1"/>
              <p:nvPr/>
            </p:nvSpPr>
            <p:spPr>
              <a:xfrm>
                <a:off x="2386576" y="3220090"/>
                <a:ext cx="1613830" cy="128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Valeur ajoutée totale </a:t>
                </a:r>
                <a14:m>
                  <m:oMath xmlns:m="http://schemas.openxmlformats.org/officeDocument/2006/math">
                    <m:r>
                      <a:rPr lang="fr-FR" sz="1600" b="1" i="1" noProof="1">
                        <a:ea typeface="Apple Braille" charset="0"/>
                        <a:cs typeface="Apple Braille" charset="0"/>
                      </a:rPr>
                      <m:t>𝑽</m:t>
                    </m:r>
                    <m:sSubSup>
                      <m:sSubSupPr>
                        <m:ctrlPr>
                          <a:rPr lang="fr-FR" sz="1600" b="1" i="1" noProof="1">
                            <a:ea typeface="Apple Braille" charset="0"/>
                            <a:cs typeface="Apple Braille" charset="0"/>
                          </a:rPr>
                        </m:ctrlPr>
                      </m:sSubSupPr>
                      <m:e>
                        <m:r>
                          <a:rPr lang="fr-FR" sz="1600" b="1" i="1" noProof="1">
                            <a:ea typeface="Apple Braille" charset="0"/>
                            <a:cs typeface="Apple Braille" charset="0"/>
                          </a:rPr>
                          <m:t>𝑨</m:t>
                        </m:r>
                      </m:e>
                      <m:sub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𝒊𝒋</m:t>
                        </m:r>
                      </m:sub>
                      <m:sup>
                        <m:r>
                          <a:rPr lang="fr-FR" sz="1600" b="1" i="1" noProof="1">
                            <a:ea typeface="Apple Braille" charset="0"/>
                            <a:cs typeface="Apple Braille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sz="1600" b="1" noProof="1">
                    <a:ea typeface="Apple Braille" charset="0"/>
                    <a:cs typeface="Apple Braille" charset="0"/>
                  </a:rPr>
                  <a:t> générée dans </a:t>
                </a:r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la branche j</a:t>
                </a:r>
                <a:endParaRPr lang="en-US" sz="1600" b="1" baseline="-25000" noProof="1">
                  <a:ea typeface="Apple Braille" charset="0"/>
                  <a:cs typeface="Apple Braille" charset="0"/>
                </a:endParaRPr>
              </a:p>
              <a:p>
                <a:pPr algn="ctr"/>
                <a:endParaRPr lang="en-US" sz="1600" b="1" baseline="-25000" noProof="1">
                  <a:ea typeface="Apple Braille" charset="0"/>
                  <a:cs typeface="Apple Braille" charset="0"/>
                </a:endParaRPr>
              </a:p>
            </p:txBody>
          </p:sp>
        </mc:Choice>
        <mc:Fallback>
          <p:sp>
            <p:nvSpPr>
              <p:cNvPr id="7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576" y="3220090"/>
                <a:ext cx="1613830" cy="1281698"/>
              </a:xfrm>
              <a:prstGeom prst="rect">
                <a:avLst/>
              </a:prstGeom>
              <a:blipFill rotWithShape="0">
                <a:blip r:embed="rId5"/>
                <a:stretch>
                  <a:fillRect t="-1429"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6"/>
          <p:cNvSpPr txBox="1"/>
          <p:nvPr/>
        </p:nvSpPr>
        <p:spPr>
          <a:xfrm>
            <a:off x="1322766" y="4755771"/>
            <a:ext cx="1458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1" smtClean="0">
                <a:ea typeface="Apple Braille" charset="0"/>
                <a:cs typeface="Apple Braille" charset="0"/>
              </a:rPr>
              <a:t>Importations de biens intermédiaires</a:t>
            </a:r>
            <a:endParaRPr lang="en-US" sz="1600" b="1" noProof="1">
              <a:ea typeface="Apple Braille" charset="0"/>
              <a:cs typeface="Apple Braill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23"/>
              <p:cNvSpPr txBox="1"/>
              <p:nvPr/>
            </p:nvSpPr>
            <p:spPr>
              <a:xfrm>
                <a:off x="3284984" y="4755771"/>
                <a:ext cx="2251046" cy="885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Valeur </a:t>
                </a:r>
                <a:r>
                  <a:rPr lang="en-US" sz="1600" b="1" noProof="1">
                    <a:ea typeface="Apple Braille" charset="0"/>
                    <a:cs typeface="Apple Braille" charset="0"/>
                  </a:rPr>
                  <a:t>ajoutée </a:t>
                </a:r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intérieure </a:t>
                </a:r>
                <a14:m>
                  <m:oMath xmlns:m="http://schemas.openxmlformats.org/officeDocument/2006/math">
                    <m:r>
                      <a:rPr lang="fr-FR" sz="1600" b="1" i="1" noProof="1">
                        <a:ea typeface="Apple Braille" charset="0"/>
                        <a:cs typeface="Apple Braille" charset="0"/>
                      </a:rPr>
                      <m:t>𝑽</m:t>
                    </m:r>
                    <m:sSubSup>
                      <m:sSubSupPr>
                        <m:ctrlPr>
                          <a:rPr lang="fr-FR" sz="1600" b="1" i="1" noProof="1">
                            <a:ea typeface="Apple Braille" charset="0"/>
                            <a:cs typeface="Apple Braille" charset="0"/>
                          </a:rPr>
                        </m:ctrlPr>
                      </m:sSubSupPr>
                      <m:e>
                        <m:r>
                          <a:rPr lang="fr-FR" sz="1600" b="1" i="1" noProof="1">
                            <a:ea typeface="Apple Braille" charset="0"/>
                            <a:cs typeface="Apple Braille" charset="0"/>
                          </a:rPr>
                          <m:t>𝑨</m:t>
                        </m:r>
                      </m:e>
                      <m:sub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𝒊𝒋</m:t>
                        </m:r>
                      </m:sub>
                      <m:sup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en-US" sz="1600" b="1" noProof="1">
                    <a:ea typeface="Apple Braille" charset="0"/>
                    <a:cs typeface="Apple Braille" charset="0"/>
                  </a:rPr>
                  <a:t> générée dans </a:t>
                </a:r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la branche j</a:t>
                </a:r>
                <a:endParaRPr lang="en-US" sz="1600" b="1" baseline="-25000" noProof="1">
                  <a:ea typeface="Apple Braille" charset="0"/>
                  <a:cs typeface="Apple Braille" charset="0"/>
                </a:endParaRPr>
              </a:p>
            </p:txBody>
          </p:sp>
        </mc:Choice>
        <mc:Fallback>
          <p:sp>
            <p:nvSpPr>
              <p:cNvPr id="9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984" y="4755771"/>
                <a:ext cx="2251046" cy="885242"/>
              </a:xfrm>
              <a:prstGeom prst="rect">
                <a:avLst/>
              </a:prstGeom>
              <a:blipFill rotWithShape="0">
                <a:blip r:embed="rId6"/>
                <a:stretch>
                  <a:fillRect l="-542" t="-2069" r="-1355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25"/>
              <p:cNvSpPr txBox="1"/>
              <p:nvPr/>
            </p:nvSpPr>
            <p:spPr>
              <a:xfrm>
                <a:off x="4261294" y="6105024"/>
                <a:ext cx="2048025" cy="1125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Valeur </a:t>
                </a:r>
                <a:r>
                  <a:rPr lang="en-US" sz="1600" b="1" noProof="1">
                    <a:ea typeface="Apple Braille" charset="0"/>
                    <a:cs typeface="Apple Braille" charset="0"/>
                  </a:rPr>
                  <a:t>ajoutée intérieure </a:t>
                </a:r>
                <a14:m>
                  <m:oMath xmlns:m="http://schemas.openxmlformats.org/officeDocument/2006/math">
                    <m:r>
                      <a:rPr lang="fr-FR" sz="1600" b="1" i="1" noProof="1">
                        <a:ea typeface="Apple Braille" charset="0"/>
                        <a:cs typeface="Apple Braille" charset="0"/>
                      </a:rPr>
                      <m:t>𝑽</m:t>
                    </m:r>
                    <m:sSubSup>
                      <m:sSubSupPr>
                        <m:ctrlPr>
                          <a:rPr lang="fr-FR" sz="1600" b="1" i="1" noProof="1">
                            <a:ea typeface="Apple Braille" charset="0"/>
                            <a:cs typeface="Apple Braille" charset="0"/>
                          </a:rPr>
                        </m:ctrlPr>
                      </m:sSubSupPr>
                      <m:e>
                        <m:r>
                          <a:rPr lang="fr-FR" sz="1600" b="1" i="1" noProof="1">
                            <a:ea typeface="Apple Braille" charset="0"/>
                            <a:cs typeface="Apple Braille" charset="0"/>
                          </a:rPr>
                          <m:t>𝑨</m:t>
                        </m:r>
                      </m:e>
                      <m:sub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𝒊𝒋</m:t>
                        </m:r>
                      </m:sub>
                      <m:sup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𝑯𝑻</m:t>
                        </m:r>
                      </m:sup>
                    </m:sSubSup>
                  </m:oMath>
                </a14:m>
                <a:r>
                  <a:rPr lang="en-US" sz="1600" b="1" noProof="1">
                    <a:ea typeface="Apple Braille" charset="0"/>
                    <a:cs typeface="Apple Braille" charset="0"/>
                  </a:rPr>
                  <a:t> </a:t>
                </a:r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hors taxes et subventions</a:t>
                </a:r>
                <a:endParaRPr lang="en-US" sz="1600" b="1" baseline="-25000" noProof="1">
                  <a:ea typeface="Apple Braille" charset="0"/>
                  <a:cs typeface="Apple Braille" charset="0"/>
                </a:endParaRPr>
              </a:p>
              <a:p>
                <a:pPr algn="ctr"/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 </a:t>
                </a:r>
                <a:endParaRPr lang="en-US" sz="1600" b="1" baseline="-25000" noProof="1">
                  <a:ea typeface="Apple Braille" charset="0"/>
                  <a:cs typeface="Apple Braille" charset="0"/>
                </a:endParaRPr>
              </a:p>
            </p:txBody>
          </p:sp>
        </mc:Choice>
        <mc:Fallback>
          <p:sp>
            <p:nvSpPr>
              <p:cNvPr id="10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94" y="6105024"/>
                <a:ext cx="2048025" cy="1125373"/>
              </a:xfrm>
              <a:prstGeom prst="rect">
                <a:avLst/>
              </a:prstGeom>
              <a:blipFill rotWithShape="0">
                <a:blip r:embed="rId7"/>
                <a:stretch>
                  <a:fillRect t="-1622"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30"/>
          <p:cNvSpPr txBox="1"/>
          <p:nvPr/>
        </p:nvSpPr>
        <p:spPr>
          <a:xfrm>
            <a:off x="2708920" y="6105024"/>
            <a:ext cx="122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1" smtClean="0">
                <a:ea typeface="Apple Braille" charset="0"/>
                <a:cs typeface="Apple Braille" charset="0"/>
              </a:rPr>
              <a:t>Taxes et subventions</a:t>
            </a:r>
            <a:endParaRPr lang="en-US" sz="1600" b="1" noProof="1">
              <a:ea typeface="Apple Braille" charset="0"/>
              <a:cs typeface="Apple Braill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39"/>
              <p:cNvSpPr txBox="1"/>
              <p:nvPr/>
            </p:nvSpPr>
            <p:spPr>
              <a:xfrm>
                <a:off x="5112490" y="7420067"/>
                <a:ext cx="1844902" cy="608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Rémunération des employés </a:t>
                </a:r>
                <a14:m>
                  <m:oMath xmlns:m="http://schemas.openxmlformats.org/officeDocument/2006/math">
                    <m:r>
                      <a:rPr lang="fr-FR" sz="1600" b="1" i="1" noProof="1">
                        <a:ea typeface="Apple Braille" charset="0"/>
                        <a:cs typeface="Apple Braille" charset="0"/>
                      </a:rPr>
                      <m:t>𝑪𝑶𝑴</m:t>
                    </m:r>
                    <m:sSub>
                      <m:sSubPr>
                        <m:ctrlPr>
                          <a:rPr lang="fr-FR" sz="1600" b="1" i="1" noProof="1">
                            <a:ea typeface="Apple Braille" charset="0"/>
                            <a:cs typeface="Apple Braille" charset="0"/>
                          </a:rPr>
                        </m:ctrlPr>
                      </m:sSubPr>
                      <m:e>
                        <m:r>
                          <a:rPr lang="fr-FR" sz="1600" b="1" i="1" noProof="1">
                            <a:ea typeface="Apple Braille" charset="0"/>
                            <a:cs typeface="Apple Braille" charset="0"/>
                          </a:rPr>
                          <m:t>𝑷</m:t>
                        </m:r>
                      </m:e>
                      <m:sub>
                        <m:r>
                          <a:rPr lang="fr-FR" sz="1600" b="1" i="1" noProof="1">
                            <a:ea typeface="Apple Braille" charset="0"/>
                            <a:cs typeface="Apple Braille" charset="0"/>
                          </a:rPr>
                          <m:t>𝒊𝒋</m:t>
                        </m:r>
                      </m:sub>
                    </m:sSub>
                  </m:oMath>
                </a14:m>
                <a:endParaRPr lang="en-US" sz="1600" b="1" baseline="-25000" noProof="1">
                  <a:ea typeface="Apple Braille" charset="0"/>
                  <a:cs typeface="Apple Braille" charset="0"/>
                </a:endParaRPr>
              </a:p>
            </p:txBody>
          </p:sp>
        </mc:Choice>
        <mc:Fallback>
          <p:sp>
            <p:nvSpPr>
              <p:cNvPr id="12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490" y="7420067"/>
                <a:ext cx="1844902" cy="608052"/>
              </a:xfrm>
              <a:prstGeom prst="rect">
                <a:avLst/>
              </a:prstGeom>
              <a:blipFill rotWithShape="0">
                <a:blip r:embed="rId8"/>
                <a:stretch>
                  <a:fillRect t="-3000" r="-993"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42"/>
          <p:cNvSpPr txBox="1"/>
          <p:nvPr/>
        </p:nvSpPr>
        <p:spPr>
          <a:xfrm>
            <a:off x="3295561" y="7420067"/>
            <a:ext cx="150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1" smtClean="0">
                <a:ea typeface="Apple Braille" charset="0"/>
                <a:cs typeface="Apple Braille" charset="0"/>
              </a:rPr>
              <a:t>Revenus du capital, rentes</a:t>
            </a:r>
            <a:endParaRPr lang="en-US" sz="1600" b="1" noProof="1">
              <a:ea typeface="Apple Braille" charset="0"/>
              <a:cs typeface="Apple Braill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51"/>
              <p:cNvSpPr txBox="1"/>
              <p:nvPr/>
            </p:nvSpPr>
            <p:spPr>
              <a:xfrm>
                <a:off x="4941168" y="8356436"/>
                <a:ext cx="2232248" cy="608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Nombre d’ETP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noProof="1" smtClean="0">
                          <a:ea typeface="Apple Braille" charset="0"/>
                          <a:cs typeface="Apple Braille" charset="0"/>
                        </a:rPr>
                        <m:t>𝑬𝑻</m:t>
                      </m:r>
                      <m:sSub>
                        <m:sSubPr>
                          <m:ctrlPr>
                            <a:rPr lang="fr-FR" sz="1600" b="1" i="1" noProof="1" smtClean="0">
                              <a:ea typeface="Apple Braille" charset="0"/>
                              <a:cs typeface="Apple Braille" charset="0"/>
                            </a:rPr>
                          </m:ctrlPr>
                        </m:sSubPr>
                        <m:e>
                          <m:r>
                            <a:rPr lang="fr-FR" sz="1600" b="1" i="1" noProof="1" smtClean="0">
                              <a:ea typeface="Apple Braille" charset="0"/>
                              <a:cs typeface="Apple Braille" charset="0"/>
                            </a:rPr>
                            <m:t>𝑷</m:t>
                          </m:r>
                        </m:e>
                        <m:sub>
                          <m:r>
                            <a:rPr lang="fr-FR" sz="1600" b="1" i="1" noProof="1" smtClean="0">
                              <a:ea typeface="Apple Braille" charset="0"/>
                              <a:cs typeface="Apple Braille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1600" b="1" noProof="1" smtClean="0">
                  <a:ea typeface="Apple Braille" charset="0"/>
                  <a:cs typeface="Apple Braille" charset="0"/>
                </a:endParaRPr>
              </a:p>
            </p:txBody>
          </p:sp>
        </mc:Choice>
        <mc:Fallback>
          <p:sp>
            <p:nvSpPr>
              <p:cNvPr id="14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168" y="8356436"/>
                <a:ext cx="2232248" cy="608052"/>
              </a:xfrm>
              <a:prstGeom prst="rect">
                <a:avLst/>
              </a:prstGeom>
              <a:blipFill rotWithShape="0">
                <a:blip r:embed="rId9"/>
                <a:stretch>
                  <a:fillRect t="-3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Down Arrow 97"/>
          <p:cNvSpPr/>
          <p:nvPr/>
        </p:nvSpPr>
        <p:spPr>
          <a:xfrm rot="-2220000">
            <a:off x="2266022" y="1515272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  <p:sp>
        <p:nvSpPr>
          <p:cNvPr id="39" name="Down Arrow 97"/>
          <p:cNvSpPr/>
          <p:nvPr/>
        </p:nvSpPr>
        <p:spPr>
          <a:xfrm>
            <a:off x="3047707" y="2872213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  <p:sp>
        <p:nvSpPr>
          <p:cNvPr id="40" name="Down Arrow 97"/>
          <p:cNvSpPr/>
          <p:nvPr/>
        </p:nvSpPr>
        <p:spPr>
          <a:xfrm rot="-2220000">
            <a:off x="3706182" y="4478605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  <p:sp>
        <p:nvSpPr>
          <p:cNvPr id="43" name="Down Arrow 97"/>
          <p:cNvSpPr/>
          <p:nvPr/>
        </p:nvSpPr>
        <p:spPr>
          <a:xfrm>
            <a:off x="5993983" y="8100392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  <p:sp>
        <p:nvSpPr>
          <p:cNvPr id="44" name="Down Arrow 97"/>
          <p:cNvSpPr/>
          <p:nvPr/>
        </p:nvSpPr>
        <p:spPr>
          <a:xfrm rot="2580000">
            <a:off x="1743763" y="2672172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  <p:sp>
        <p:nvSpPr>
          <p:cNvPr id="45" name="Down Arrow 97"/>
          <p:cNvSpPr/>
          <p:nvPr/>
        </p:nvSpPr>
        <p:spPr>
          <a:xfrm rot="1560000">
            <a:off x="2395735" y="2847557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12"/>
              <p:cNvSpPr txBox="1"/>
              <p:nvPr/>
            </p:nvSpPr>
            <p:spPr>
              <a:xfrm>
                <a:off x="465027" y="2981877"/>
                <a:ext cx="1667829" cy="1086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Valeur ajoutée totale </a:t>
                </a:r>
                <a14:m>
                  <m:oMath xmlns:m="http://schemas.openxmlformats.org/officeDocument/2006/math">
                    <m:r>
                      <a:rPr lang="fr-FR" sz="1600" b="1" i="1" noProof="1" smtClean="0">
                        <a:ea typeface="Apple Braille" charset="0"/>
                        <a:cs typeface="Apple Braille" charset="0"/>
                      </a:rPr>
                      <m:t>𝑽</m:t>
                    </m:r>
                    <m:sSubSup>
                      <m:sSubSupPr>
                        <m:ctrlP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</m:ctrlPr>
                      </m:sSubSupPr>
                      <m:e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𝑨</m:t>
                        </m:r>
                      </m:e>
                      <m:sub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𝒊</m:t>
                        </m:r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𝟏</m:t>
                        </m:r>
                      </m:sub>
                      <m:sup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 générée dans la branche 1</a:t>
                </a:r>
                <a:endParaRPr lang="en-US" sz="1600" b="1" baseline="-25000" noProof="1">
                  <a:ea typeface="Apple Braille" charset="0"/>
                  <a:cs typeface="Apple Braille" charset="0"/>
                </a:endParaRPr>
              </a:p>
            </p:txBody>
          </p:sp>
        </mc:Choice>
        <mc:Fallback>
          <p:sp>
            <p:nvSpPr>
              <p:cNvPr id="50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7" y="2981877"/>
                <a:ext cx="1667829" cy="1086067"/>
              </a:xfrm>
              <a:prstGeom prst="rect">
                <a:avLst/>
              </a:prstGeom>
              <a:blipFill rotWithShape="0">
                <a:blip r:embed="rId10"/>
                <a:stretch>
                  <a:fillRect t="-1685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2104894" y="3116143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noProof="1" smtClean="0">
                <a:ea typeface="Apple Braille" charset="0"/>
                <a:cs typeface="Apple Braille" charset="0"/>
              </a:rPr>
              <a:t>…</a:t>
            </a:r>
            <a:endParaRPr lang="en-US" sz="1600" b="1" noProof="1">
              <a:ea typeface="Apple Braille" charset="0"/>
              <a:cs typeface="Apple Braille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816810" y="3116143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noProof="1" smtClean="0">
                <a:ea typeface="Apple Braille" charset="0"/>
                <a:cs typeface="Apple Braille" charset="0"/>
              </a:rPr>
              <a:t>…</a:t>
            </a:r>
            <a:endParaRPr lang="en-US" sz="1600" b="1" noProof="1">
              <a:ea typeface="Apple Braille" charset="0"/>
              <a:cs typeface="Apple Braill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12"/>
              <p:cNvSpPr txBox="1"/>
              <p:nvPr/>
            </p:nvSpPr>
            <p:spPr>
              <a:xfrm>
                <a:off x="4340988" y="2952215"/>
                <a:ext cx="1536283" cy="1086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Valeur ajoutée totale </a:t>
                </a:r>
                <a14:m>
                  <m:oMath xmlns:m="http://schemas.openxmlformats.org/officeDocument/2006/math">
                    <m:r>
                      <a:rPr lang="fr-FR" sz="1600" b="1" i="1" noProof="1">
                        <a:ea typeface="Apple Braille" charset="0"/>
                        <a:cs typeface="Apple Braille" charset="0"/>
                      </a:rPr>
                      <m:t>𝑽</m:t>
                    </m:r>
                    <m:sSubSup>
                      <m:sSubSupPr>
                        <m:ctrlPr>
                          <a:rPr lang="fr-FR" sz="1600" b="1" i="1" noProof="1">
                            <a:ea typeface="Apple Braille" charset="0"/>
                            <a:cs typeface="Apple Braille" charset="0"/>
                          </a:rPr>
                        </m:ctrlPr>
                      </m:sSubSupPr>
                      <m:e>
                        <m:r>
                          <a:rPr lang="fr-FR" sz="1600" b="1" i="1" noProof="1">
                            <a:ea typeface="Apple Braille" charset="0"/>
                            <a:cs typeface="Apple Braille" charset="0"/>
                          </a:rPr>
                          <m:t>𝑨</m:t>
                        </m:r>
                      </m:e>
                      <m:sub>
                        <m:r>
                          <a:rPr lang="fr-FR" sz="1600" b="1" i="1" noProof="1" smtClean="0">
                            <a:ea typeface="Apple Braille" charset="0"/>
                            <a:cs typeface="Apple Braille" charset="0"/>
                          </a:rPr>
                          <m:t>𝒊𝒏</m:t>
                        </m:r>
                      </m:sub>
                      <m:sup>
                        <m:r>
                          <a:rPr lang="fr-FR" sz="1600" b="1" i="1" noProof="1">
                            <a:ea typeface="Apple Braille" charset="0"/>
                            <a:cs typeface="Apple Braille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sz="1600" b="1" noProof="1">
                    <a:ea typeface="Apple Braille" charset="0"/>
                    <a:cs typeface="Apple Braille" charset="0"/>
                  </a:rPr>
                  <a:t> générée dans </a:t>
                </a:r>
                <a:r>
                  <a:rPr lang="en-US" sz="1600" b="1" noProof="1" smtClean="0">
                    <a:ea typeface="Apple Braille" charset="0"/>
                    <a:cs typeface="Apple Braille" charset="0"/>
                  </a:rPr>
                  <a:t>la branche n</a:t>
                </a:r>
                <a:endParaRPr lang="en-US" sz="1600" b="1" baseline="-25000" noProof="1">
                  <a:ea typeface="Apple Braille" charset="0"/>
                  <a:cs typeface="Apple Braille" charset="0"/>
                </a:endParaRPr>
              </a:p>
            </p:txBody>
          </p:sp>
        </mc:Choice>
        <mc:Fallback>
          <p:sp>
            <p:nvSpPr>
              <p:cNvPr id="52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88" y="2952215"/>
                <a:ext cx="1536283" cy="1086067"/>
              </a:xfrm>
              <a:prstGeom prst="rect">
                <a:avLst/>
              </a:prstGeom>
              <a:blipFill rotWithShape="0">
                <a:blip r:embed="rId11"/>
                <a:stretch>
                  <a:fillRect l="-1190" t="-1685" r="-4365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wn Arrow 97"/>
          <p:cNvSpPr/>
          <p:nvPr/>
        </p:nvSpPr>
        <p:spPr>
          <a:xfrm rot="2220000" flipH="1">
            <a:off x="2482046" y="4478605"/>
            <a:ext cx="180000" cy="216000"/>
          </a:xfrm>
          <a:prstGeom prst="downArrow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  <p:sp>
        <p:nvSpPr>
          <p:cNvPr id="56" name="Down Arrow 97"/>
          <p:cNvSpPr/>
          <p:nvPr/>
        </p:nvSpPr>
        <p:spPr>
          <a:xfrm rot="2220000" flipH="1">
            <a:off x="853293" y="1515272"/>
            <a:ext cx="180000" cy="216000"/>
          </a:xfrm>
          <a:prstGeom prst="downArrow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  <p:sp>
        <p:nvSpPr>
          <p:cNvPr id="60" name="Down Arrow 97"/>
          <p:cNvSpPr/>
          <p:nvPr/>
        </p:nvSpPr>
        <p:spPr>
          <a:xfrm rot="2220000" flipH="1">
            <a:off x="3609074" y="5796565"/>
            <a:ext cx="180000" cy="216000"/>
          </a:xfrm>
          <a:prstGeom prst="downArrow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  <p:sp>
        <p:nvSpPr>
          <p:cNvPr id="61" name="Down Arrow 97"/>
          <p:cNvSpPr/>
          <p:nvPr/>
        </p:nvSpPr>
        <p:spPr>
          <a:xfrm rot="-2220000">
            <a:off x="5763503" y="7113517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  <p:sp>
        <p:nvSpPr>
          <p:cNvPr id="62" name="Down Arrow 97"/>
          <p:cNvSpPr/>
          <p:nvPr/>
        </p:nvSpPr>
        <p:spPr>
          <a:xfrm rot="2220000" flipH="1">
            <a:off x="4400432" y="7135174"/>
            <a:ext cx="180000" cy="216000"/>
          </a:xfrm>
          <a:prstGeom prst="downArrow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  <p:sp>
        <p:nvSpPr>
          <p:cNvPr id="32" name="Down Arrow 97"/>
          <p:cNvSpPr/>
          <p:nvPr/>
        </p:nvSpPr>
        <p:spPr>
          <a:xfrm rot="-2220000">
            <a:off x="4930318" y="5820413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  <p:sp>
        <p:nvSpPr>
          <p:cNvPr id="33" name="Down Arrow 97"/>
          <p:cNvSpPr/>
          <p:nvPr/>
        </p:nvSpPr>
        <p:spPr>
          <a:xfrm rot="19020000" flipH="1">
            <a:off x="4351650" y="2672172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  <p:sp>
        <p:nvSpPr>
          <p:cNvPr id="34" name="Down Arrow 97"/>
          <p:cNvSpPr/>
          <p:nvPr/>
        </p:nvSpPr>
        <p:spPr>
          <a:xfrm rot="20040000" flipH="1">
            <a:off x="3699679" y="2846233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4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4215" y="125963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 smtClean="0"/>
              <a:t>Total final demand addressed to sector i</a:t>
            </a:r>
          </a:p>
          <a:p>
            <a:pPr algn="ctr"/>
            <a:r>
              <a:rPr lang="en-US" sz="1200" b="1" noProof="1" smtClean="0"/>
              <a:t>D</a:t>
            </a:r>
            <a:r>
              <a:rPr lang="en-US" sz="1200" b="1" baseline="-25000" noProof="1" smtClean="0"/>
              <a:t>i</a:t>
            </a:r>
            <a:endParaRPr lang="en-US" sz="1200" b="1" baseline="-25000" noProof="1"/>
          </a:p>
        </p:txBody>
      </p:sp>
      <p:sp>
        <p:nvSpPr>
          <p:cNvPr id="5" name="TextBox 4"/>
          <p:cNvSpPr txBox="1"/>
          <p:nvPr/>
        </p:nvSpPr>
        <p:spPr>
          <a:xfrm>
            <a:off x="795406" y="2322835"/>
            <a:ext cx="13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 smtClean="0"/>
              <a:t>Imports of final goods</a:t>
            </a:r>
            <a:endParaRPr lang="en-US" sz="1200" b="1" noProof="1"/>
          </a:p>
        </p:txBody>
      </p:sp>
      <p:sp>
        <p:nvSpPr>
          <p:cNvPr id="6" name="TextBox 5"/>
          <p:cNvSpPr txBox="1"/>
          <p:nvPr/>
        </p:nvSpPr>
        <p:spPr>
          <a:xfrm>
            <a:off x="2130319" y="2341493"/>
            <a:ext cx="168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 smtClean="0"/>
              <a:t>Demand addressed to domestic branch i</a:t>
            </a:r>
          </a:p>
          <a:p>
            <a:pPr algn="ctr"/>
            <a:r>
              <a:rPr lang="en-US" sz="1200" b="1" noProof="1" smtClean="0"/>
              <a:t>D</a:t>
            </a:r>
            <a:r>
              <a:rPr lang="en-US" sz="1200" b="1" baseline="-25000" noProof="1" smtClean="0"/>
              <a:t>i</a:t>
            </a:r>
            <a:r>
              <a:rPr lang="en-US" sz="1200" b="1" baseline="30000" noProof="1" smtClean="0"/>
              <a:t>d</a:t>
            </a:r>
            <a:endParaRPr lang="en-US" sz="1200" b="1" baseline="30000" noProof="1"/>
          </a:p>
        </p:txBody>
      </p:sp>
      <p:sp>
        <p:nvSpPr>
          <p:cNvPr id="7" name="TextBox 12"/>
          <p:cNvSpPr txBox="1"/>
          <p:nvPr/>
        </p:nvSpPr>
        <p:spPr>
          <a:xfrm>
            <a:off x="2379319" y="3586535"/>
            <a:ext cx="128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 smtClean="0"/>
              <a:t>Total value added in sector j</a:t>
            </a:r>
          </a:p>
          <a:p>
            <a:pPr algn="ctr"/>
            <a:r>
              <a:rPr lang="en-US" sz="1200" b="1" noProof="1" smtClean="0"/>
              <a:t>VA</a:t>
            </a:r>
            <a:r>
              <a:rPr lang="en-US" sz="1200" b="1" baseline="30000" noProof="1" smtClean="0"/>
              <a:t>t</a:t>
            </a:r>
            <a:r>
              <a:rPr lang="en-US" sz="1200" b="1" baseline="-25000" noProof="1" smtClean="0"/>
              <a:t>ij</a:t>
            </a:r>
            <a:endParaRPr lang="en-US" sz="1200" b="1" baseline="-25000" noProof="1"/>
          </a:p>
        </p:txBody>
      </p:sp>
      <p:sp>
        <p:nvSpPr>
          <p:cNvPr id="8" name="TextBox 16"/>
          <p:cNvSpPr txBox="1"/>
          <p:nvPr/>
        </p:nvSpPr>
        <p:spPr>
          <a:xfrm>
            <a:off x="1531098" y="4872732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 smtClean="0"/>
              <a:t>Imports of intermediate goods</a:t>
            </a:r>
            <a:endParaRPr lang="en-US" sz="1200" b="1" noProof="1"/>
          </a:p>
        </p:txBody>
      </p:sp>
      <p:sp>
        <p:nvSpPr>
          <p:cNvPr id="9" name="TextBox 23"/>
          <p:cNvSpPr txBox="1"/>
          <p:nvPr/>
        </p:nvSpPr>
        <p:spPr>
          <a:xfrm>
            <a:off x="3092116" y="4860032"/>
            <a:ext cx="126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 smtClean="0"/>
              <a:t>Domestic value added in sector j</a:t>
            </a:r>
          </a:p>
          <a:p>
            <a:pPr algn="ctr"/>
            <a:r>
              <a:rPr lang="en-US" sz="1200" b="1" noProof="1" smtClean="0"/>
              <a:t>VA</a:t>
            </a:r>
            <a:r>
              <a:rPr lang="en-US" sz="1200" b="1" baseline="30000" noProof="1" smtClean="0"/>
              <a:t>d</a:t>
            </a:r>
            <a:r>
              <a:rPr lang="en-US" sz="1200" b="1" baseline="-25000" noProof="1" smtClean="0"/>
              <a:t>ij</a:t>
            </a:r>
            <a:endParaRPr lang="en-US" sz="1200" b="1" baseline="-25000" noProof="1"/>
          </a:p>
        </p:txBody>
      </p:sp>
      <p:sp>
        <p:nvSpPr>
          <p:cNvPr id="10" name="TextBox 25"/>
          <p:cNvSpPr txBox="1"/>
          <p:nvPr/>
        </p:nvSpPr>
        <p:spPr>
          <a:xfrm>
            <a:off x="3742702" y="6034668"/>
            <a:ext cx="151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 smtClean="0"/>
              <a:t>Value added minus taxes and subsidies in sector j</a:t>
            </a:r>
          </a:p>
          <a:p>
            <a:pPr algn="ctr"/>
            <a:r>
              <a:rPr lang="en-US" sz="1200" b="1" noProof="1" smtClean="0"/>
              <a:t>VA</a:t>
            </a:r>
            <a:r>
              <a:rPr lang="en-US" sz="1200" b="1" baseline="30000" noProof="1" smtClean="0"/>
              <a:t>HT</a:t>
            </a:r>
            <a:r>
              <a:rPr lang="en-US" sz="1200" b="1" baseline="-25000" noProof="1" smtClean="0"/>
              <a:t>ij</a:t>
            </a:r>
            <a:endParaRPr lang="en-US" sz="1200" b="1" baseline="-25000" noProof="1"/>
          </a:p>
        </p:txBody>
      </p:sp>
      <p:sp>
        <p:nvSpPr>
          <p:cNvPr id="11" name="TextBox 30"/>
          <p:cNvSpPr txBox="1"/>
          <p:nvPr/>
        </p:nvSpPr>
        <p:spPr>
          <a:xfrm>
            <a:off x="2060848" y="6022812"/>
            <a:ext cx="1592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 smtClean="0"/>
              <a:t>Taxes and subsidies</a:t>
            </a:r>
            <a:endParaRPr lang="en-US" sz="1200" b="1" noProof="1"/>
          </a:p>
        </p:txBody>
      </p:sp>
      <p:sp>
        <p:nvSpPr>
          <p:cNvPr id="12" name="TextBox 39"/>
          <p:cNvSpPr txBox="1"/>
          <p:nvPr/>
        </p:nvSpPr>
        <p:spPr>
          <a:xfrm>
            <a:off x="4449881" y="7263243"/>
            <a:ext cx="164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 smtClean="0"/>
              <a:t>Compensations of employees in sector j</a:t>
            </a:r>
          </a:p>
          <a:p>
            <a:pPr algn="ctr"/>
            <a:r>
              <a:rPr lang="en-US" sz="1200" b="1" noProof="1" smtClean="0"/>
              <a:t>COMP</a:t>
            </a:r>
            <a:r>
              <a:rPr lang="en-US" sz="1200" b="1" baseline="-25000" noProof="1" smtClean="0"/>
              <a:t>ij</a:t>
            </a:r>
            <a:endParaRPr lang="en-US" sz="1200" b="1" baseline="-25000" noProof="1"/>
          </a:p>
        </p:txBody>
      </p:sp>
      <p:sp>
        <p:nvSpPr>
          <p:cNvPr id="13" name="TextBox 42"/>
          <p:cNvSpPr txBox="1"/>
          <p:nvPr/>
        </p:nvSpPr>
        <p:spPr>
          <a:xfrm>
            <a:off x="2979998" y="7288504"/>
            <a:ext cx="131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 smtClean="0"/>
              <a:t>Capital revenues, rents</a:t>
            </a:r>
            <a:endParaRPr lang="en-US" sz="1200" b="1" noProof="1"/>
          </a:p>
        </p:txBody>
      </p:sp>
      <p:sp>
        <p:nvSpPr>
          <p:cNvPr id="14" name="TextBox 51"/>
          <p:cNvSpPr txBox="1"/>
          <p:nvPr/>
        </p:nvSpPr>
        <p:spPr>
          <a:xfrm>
            <a:off x="4062535" y="835880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 smtClean="0"/>
              <a:t>Number of FTE in sector j</a:t>
            </a:r>
          </a:p>
          <a:p>
            <a:pPr algn="ctr"/>
            <a:r>
              <a:rPr lang="en-US" sz="1200" b="1" noProof="1" smtClean="0"/>
              <a:t>E</a:t>
            </a:r>
            <a:r>
              <a:rPr lang="en-US" sz="1200" b="1" baseline="-25000" noProof="1" smtClean="0"/>
              <a:t>ij</a:t>
            </a:r>
            <a:endParaRPr lang="en-US" sz="1200" b="1" baseline="-25000" noProof="1"/>
          </a:p>
        </p:txBody>
      </p:sp>
      <p:sp>
        <p:nvSpPr>
          <p:cNvPr id="15" name="TextBox 34"/>
          <p:cNvSpPr txBox="1"/>
          <p:nvPr/>
        </p:nvSpPr>
        <p:spPr>
          <a:xfrm>
            <a:off x="1850963" y="279683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1" smtClean="0"/>
              <a:t>Schéma de décomposition </a:t>
            </a:r>
          </a:p>
          <a:p>
            <a:pPr algn="ctr"/>
            <a:r>
              <a:rPr lang="en-US" sz="1600" b="1" noProof="1" smtClean="0"/>
              <a:t>du contenu en emploi :</a:t>
            </a:r>
            <a:endParaRPr lang="en-US" sz="1600" b="1" noProof="1"/>
          </a:p>
        </p:txBody>
      </p:sp>
      <p:sp>
        <p:nvSpPr>
          <p:cNvPr id="38" name="Down Arrow 97"/>
          <p:cNvSpPr/>
          <p:nvPr/>
        </p:nvSpPr>
        <p:spPr>
          <a:xfrm rot="-2220000">
            <a:off x="2469769" y="1914794"/>
            <a:ext cx="144016" cy="360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  <p:sp>
        <p:nvSpPr>
          <p:cNvPr id="39" name="Down Arrow 97"/>
          <p:cNvSpPr/>
          <p:nvPr/>
        </p:nvSpPr>
        <p:spPr>
          <a:xfrm>
            <a:off x="2930756" y="3122547"/>
            <a:ext cx="144016" cy="360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  <p:sp>
        <p:nvSpPr>
          <p:cNvPr id="40" name="Down Arrow 97"/>
          <p:cNvSpPr/>
          <p:nvPr/>
        </p:nvSpPr>
        <p:spPr>
          <a:xfrm rot="-2220000">
            <a:off x="3296052" y="4447774"/>
            <a:ext cx="144016" cy="360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  <p:sp>
        <p:nvSpPr>
          <p:cNvPr id="43" name="Down Arrow 97"/>
          <p:cNvSpPr/>
          <p:nvPr/>
        </p:nvSpPr>
        <p:spPr>
          <a:xfrm>
            <a:off x="5115350" y="7998767"/>
            <a:ext cx="144016" cy="360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  <p:sp>
        <p:nvSpPr>
          <p:cNvPr id="44" name="Down Arrow 97"/>
          <p:cNvSpPr/>
          <p:nvPr/>
        </p:nvSpPr>
        <p:spPr>
          <a:xfrm rot="2100000">
            <a:off x="1941185" y="2998632"/>
            <a:ext cx="144016" cy="360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  <p:sp>
        <p:nvSpPr>
          <p:cNvPr id="45" name="Down Arrow 97"/>
          <p:cNvSpPr/>
          <p:nvPr/>
        </p:nvSpPr>
        <p:spPr>
          <a:xfrm rot="1260000">
            <a:off x="2410184" y="3120280"/>
            <a:ext cx="144016" cy="360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  <p:sp>
        <p:nvSpPr>
          <p:cNvPr id="50" name="TextBox 12"/>
          <p:cNvSpPr txBox="1"/>
          <p:nvPr/>
        </p:nvSpPr>
        <p:spPr>
          <a:xfrm>
            <a:off x="883026" y="3347864"/>
            <a:ext cx="128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 smtClean="0"/>
              <a:t>Total value added in sector 1</a:t>
            </a:r>
          </a:p>
          <a:p>
            <a:pPr algn="ctr"/>
            <a:r>
              <a:rPr lang="en-US" sz="1200" b="1" noProof="1" smtClean="0"/>
              <a:t>VA</a:t>
            </a:r>
            <a:r>
              <a:rPr lang="en-US" sz="1200" b="1" baseline="30000" noProof="1" smtClean="0"/>
              <a:t>t</a:t>
            </a:r>
            <a:r>
              <a:rPr lang="en-US" sz="1200" b="1" baseline="-25000" noProof="1" smtClean="0"/>
              <a:t>i1</a:t>
            </a:r>
            <a:endParaRPr lang="en-US" sz="1200" b="1" baseline="-25000" noProof="1"/>
          </a:p>
        </p:txBody>
      </p:sp>
      <p:sp>
        <p:nvSpPr>
          <p:cNvPr id="2" name="ZoneTexte 1"/>
          <p:cNvSpPr txBox="1"/>
          <p:nvPr/>
        </p:nvSpPr>
        <p:spPr>
          <a:xfrm>
            <a:off x="2097637" y="348258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noProof="1" smtClean="0"/>
              <a:t>…</a:t>
            </a:r>
            <a:endParaRPr lang="en-US" sz="2000" b="1" noProof="1"/>
          </a:p>
        </p:txBody>
      </p:sp>
      <p:sp>
        <p:nvSpPr>
          <p:cNvPr id="51" name="ZoneTexte 50"/>
          <p:cNvSpPr txBox="1"/>
          <p:nvPr/>
        </p:nvSpPr>
        <p:spPr>
          <a:xfrm>
            <a:off x="3588871" y="349188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noProof="1" smtClean="0"/>
              <a:t>…</a:t>
            </a:r>
            <a:endParaRPr lang="en-US" sz="2000" b="1" noProof="1"/>
          </a:p>
        </p:txBody>
      </p:sp>
      <p:sp>
        <p:nvSpPr>
          <p:cNvPr id="52" name="TextBox 12"/>
          <p:cNvSpPr txBox="1"/>
          <p:nvPr/>
        </p:nvSpPr>
        <p:spPr>
          <a:xfrm>
            <a:off x="3907362" y="3385964"/>
            <a:ext cx="135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 smtClean="0"/>
              <a:t>Total value added in sector N</a:t>
            </a:r>
          </a:p>
          <a:p>
            <a:pPr algn="ctr"/>
            <a:r>
              <a:rPr lang="en-US" sz="1200" b="1" noProof="1" smtClean="0"/>
              <a:t>VA</a:t>
            </a:r>
            <a:r>
              <a:rPr lang="en-US" sz="1200" b="1" baseline="30000" noProof="1" smtClean="0"/>
              <a:t>t</a:t>
            </a:r>
            <a:r>
              <a:rPr lang="en-US" sz="1200" b="1" baseline="-25000" noProof="1" smtClean="0"/>
              <a:t>in</a:t>
            </a:r>
            <a:endParaRPr lang="en-US" sz="1200" b="1" baseline="-25000" noProof="1"/>
          </a:p>
        </p:txBody>
      </p:sp>
      <p:sp>
        <p:nvSpPr>
          <p:cNvPr id="53" name="Down Arrow 97"/>
          <p:cNvSpPr/>
          <p:nvPr/>
        </p:nvSpPr>
        <p:spPr>
          <a:xfrm rot="2220000" flipH="1">
            <a:off x="2627498" y="4461914"/>
            <a:ext cx="144016" cy="360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  <p:sp>
        <p:nvSpPr>
          <p:cNvPr id="56" name="Down Arrow 97"/>
          <p:cNvSpPr/>
          <p:nvPr/>
        </p:nvSpPr>
        <p:spPr>
          <a:xfrm rot="2220000" flipH="1">
            <a:off x="1689716" y="1914795"/>
            <a:ext cx="144016" cy="360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  <p:sp>
        <p:nvSpPr>
          <p:cNvPr id="57" name="Down Arrow 97"/>
          <p:cNvSpPr/>
          <p:nvPr/>
        </p:nvSpPr>
        <p:spPr>
          <a:xfrm rot="19500000" flipH="1">
            <a:off x="3961156" y="2998632"/>
            <a:ext cx="144016" cy="360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  <p:sp>
        <p:nvSpPr>
          <p:cNvPr id="58" name="Down Arrow 97"/>
          <p:cNvSpPr/>
          <p:nvPr/>
        </p:nvSpPr>
        <p:spPr>
          <a:xfrm rot="20340000" flipH="1">
            <a:off x="3487598" y="3118030"/>
            <a:ext cx="144016" cy="360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  <p:sp>
        <p:nvSpPr>
          <p:cNvPr id="59" name="Down Arrow 97"/>
          <p:cNvSpPr/>
          <p:nvPr/>
        </p:nvSpPr>
        <p:spPr>
          <a:xfrm rot="-2220000">
            <a:off x="3954149" y="5690238"/>
            <a:ext cx="144016" cy="360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  <p:sp>
        <p:nvSpPr>
          <p:cNvPr id="60" name="Down Arrow 97"/>
          <p:cNvSpPr/>
          <p:nvPr/>
        </p:nvSpPr>
        <p:spPr>
          <a:xfrm rot="2220000" flipH="1">
            <a:off x="3285595" y="5704378"/>
            <a:ext cx="144016" cy="360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  <p:sp>
        <p:nvSpPr>
          <p:cNvPr id="61" name="Down Arrow 97"/>
          <p:cNvSpPr/>
          <p:nvPr/>
        </p:nvSpPr>
        <p:spPr>
          <a:xfrm rot="-2220000">
            <a:off x="4733537" y="6905866"/>
            <a:ext cx="144016" cy="360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  <p:sp>
        <p:nvSpPr>
          <p:cNvPr id="62" name="Down Arrow 97"/>
          <p:cNvSpPr/>
          <p:nvPr/>
        </p:nvSpPr>
        <p:spPr>
          <a:xfrm rot="2220000" flipH="1">
            <a:off x="4064983" y="6920006"/>
            <a:ext cx="144016" cy="360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noProof="1"/>
          </a:p>
        </p:txBody>
      </p:sp>
    </p:spTree>
    <p:extLst>
      <p:ext uri="{BB962C8B-B14F-4D97-AF65-F5344CB8AC3E}">
        <p14:creationId xmlns:p14="http://schemas.microsoft.com/office/powerpoint/2010/main" val="24288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404</Words>
  <Application>Microsoft Macintosh PowerPoint</Application>
  <PresentationFormat>On-screen Show (4:3)</PresentationFormat>
  <Paragraphs>66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Apple Braille</vt:lpstr>
      <vt:lpstr>Calibri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GDF SUEZ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WJ5043</dc:creator>
  <cp:lastModifiedBy>Quentin Perrier</cp:lastModifiedBy>
  <cp:revision>52</cp:revision>
  <dcterms:created xsi:type="dcterms:W3CDTF">2015-01-29T13:38:48Z</dcterms:created>
  <dcterms:modified xsi:type="dcterms:W3CDTF">2017-01-23T09:59:31Z</dcterms:modified>
</cp:coreProperties>
</file>