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1" r:id="rId4"/>
    <p:sldId id="312" r:id="rId6"/>
    <p:sldId id="256" r:id="rId7"/>
    <p:sldId id="263" r:id="rId8"/>
    <p:sldId id="257" r:id="rId9"/>
    <p:sldId id="269" r:id="rId10"/>
    <p:sldId id="268" r:id="rId11"/>
    <p:sldId id="275" r:id="rId12"/>
    <p:sldId id="276" r:id="rId13"/>
    <p:sldId id="277" r:id="rId14"/>
    <p:sldId id="278" r:id="rId15"/>
    <p:sldId id="270" r:id="rId16"/>
    <p:sldId id="285" r:id="rId17"/>
    <p:sldId id="283" r:id="rId18"/>
    <p:sldId id="287" r:id="rId19"/>
    <p:sldId id="288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D15525-41A6-48F5-8615-0240C7B45877}">
          <p14:sldIdLst>
            <p14:sldId id="311"/>
            <p14:sldId id="312"/>
            <p14:sldId id="256"/>
            <p14:sldId id="263"/>
            <p14:sldId id="257"/>
            <p14:sldId id="269"/>
            <p14:sldId id="268"/>
            <p14:sldId id="275"/>
            <p14:sldId id="276"/>
            <p14:sldId id="277"/>
            <p14:sldId id="278"/>
            <p14:sldId id="270"/>
            <p14:sldId id="285"/>
            <p14:sldId id="283"/>
            <p14:sldId id="287"/>
            <p14:sldId id="288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8AD2E4"/>
    <a:srgbClr val="0070C0"/>
    <a:srgbClr val="FCB835"/>
    <a:srgbClr val="20C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4" y="60"/>
      </p:cViewPr>
      <p:guideLst>
        <p:guide orient="horz" pos="2168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E292-F626-41B5-92E3-0BD851DA76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BC1FF-1463-4A64-B64A-18480B5C68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中文标题</a:t>
            </a:r>
            <a:r>
              <a:rPr lang="en-US" altLang="zh-CN" dirty="0" smtClean="0">
                <a:sym typeface="+mn-ea"/>
              </a:rPr>
              <a:t>30-32 </a:t>
            </a:r>
            <a:r>
              <a:rPr lang="zh-CN" altLang="en-US" dirty="0" smtClean="0">
                <a:sym typeface="+mn-ea"/>
              </a:rPr>
              <a:t>黑体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正文</a:t>
            </a:r>
            <a:r>
              <a:rPr lang="en-US" altLang="zh-CN" dirty="0" smtClean="0">
                <a:sym typeface="+mn-ea"/>
              </a:rPr>
              <a:t>18-20</a:t>
            </a:r>
            <a:r>
              <a:rPr lang="zh-CN" altLang="en-US" dirty="0" smtClean="0">
                <a:sym typeface="+mn-ea"/>
              </a:rPr>
              <a:t>细黑体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英文标题</a:t>
            </a:r>
            <a:r>
              <a:rPr lang="en-US" altLang="zh-CN" dirty="0" smtClean="0">
                <a:sym typeface="+mn-ea"/>
              </a:rPr>
              <a:t>32-35 Arial</a:t>
            </a:r>
            <a:endParaRPr lang="en-US" altLang="zh-CN" baseline="0" dirty="0" smtClean="0"/>
          </a:p>
          <a:p>
            <a:r>
              <a:rPr lang="zh-CN" altLang="en-US" dirty="0" smtClean="0">
                <a:sym typeface="+mn-ea"/>
              </a:rPr>
              <a:t>正文</a:t>
            </a:r>
            <a:r>
              <a:rPr lang="en-US" altLang="zh-CN" dirty="0" smtClean="0">
                <a:sym typeface="+mn-ea"/>
              </a:rPr>
              <a:t>20-22Arial</a:t>
            </a:r>
            <a:endParaRPr lang="en-US" altLang="zh-CN" dirty="0" smtClean="0">
              <a:sym typeface="+mn-ea"/>
            </a:endParaRPr>
          </a:p>
          <a:p>
            <a:r>
              <a:rPr lang="en-US" altLang="zh-CN">
                <a:sym typeface="+mn-ea"/>
              </a:rPr>
              <a:t>Hello</a:t>
            </a:r>
            <a:r>
              <a:rPr lang="zh-CN" altLang="en-US">
                <a:sym typeface="+mn-ea"/>
              </a:rPr>
              <a:t> everyone, I am QinChangShuai, My </a:t>
            </a:r>
            <a:r>
              <a:rPr lang="en-US" altLang="zh-CN">
                <a:sym typeface="+mn-ea"/>
              </a:rPr>
              <a:t> presentation</a:t>
            </a:r>
            <a:r>
              <a:rPr lang="zh-CN" altLang="en-US">
                <a:sym typeface="+mn-ea"/>
              </a:rPr>
              <a:t> title is “Shipborne Robust Message Queuing Service Prototype System”</a:t>
            </a:r>
            <a:r>
              <a:rPr lang="en-US" altLang="zh-CN">
                <a:sym typeface="+mn-ea"/>
              </a:rPr>
              <a:t>OK,let's get started.</a:t>
            </a:r>
            <a:r>
              <a:rPr lang="zh-CN" altLang="en-US">
                <a:sym typeface="+mn-ea"/>
              </a:rPr>
              <a:t> 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Message Queue Group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t>Message backup in message queue on different servers.Multiple message queue entities in a message queue group have the same message data.The main reason for this design is that when the Server Failure , backup message queue can be in use.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用户如何获取消息队列组中可用的队列</a:t>
            </a:r>
            <a:r>
              <a:rPr lang="en-US" altLang="zh-CN"/>
              <a:t>,</a:t>
            </a:r>
            <a:r>
              <a:rPr lang="zh-CN" altLang="en-US"/>
              <a:t>如何动态分配消息队列组中的队列</a:t>
            </a:r>
            <a:r>
              <a:rPr lang="en-US" altLang="zh-CN"/>
              <a:t>,监控服务器节点负载情况，实现集群负载均衡</a:t>
            </a:r>
            <a:endParaRPr lang="en-US" altLang="zh-CN"/>
          </a:p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System 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esign 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hallenge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so,</a:t>
            </a:r>
            <a:r>
              <a:rPr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How users get the queues available in the message queue group?</a:t>
            </a:r>
            <a:endParaRPr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We designed the MQ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 management 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enter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,it can 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Monitor message queues to provide users with available connections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.</a:t>
            </a:r>
            <a:endParaRPr lang="en-US" altLang="zh-CN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and ,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华文行楷" panose="02010800040101010101" charset="-122"/>
                <a:cs typeface="Arial" panose="020B0604020202020204" pitchFamily="34" charset="0"/>
                <a:sym typeface="+mn-ea"/>
              </a:rPr>
              <a:t>How to dynamically allocate queues in a message queue group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华文行楷" panose="02010800040101010101" charset="-122"/>
                <a:cs typeface="Arial" panose="020B0604020202020204" pitchFamily="34" charset="0"/>
                <a:sym typeface="+mn-ea"/>
              </a:rPr>
              <a:t>?</a:t>
            </a:r>
            <a:endParaRPr lang="en-US" altLang="zh-CN" dirty="0" smtClean="0">
              <a:solidFill>
                <a:prstClr val="white"/>
              </a:solidFill>
              <a:latin typeface="Arial" panose="020B0604020202020204" pitchFamily="34" charset="0"/>
              <a:ea typeface="华文行楷" panose="02010800040101010101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华文行楷" panose="02010800040101010101" charset="-122"/>
                <a:cs typeface="Arial" panose="020B0604020202020204" pitchFamily="34" charset="0"/>
                <a:sym typeface="+mn-ea"/>
              </a:rPr>
              <a:t>We used 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M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onitoring 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enter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,it can 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Monitor server node load and implement cluster load balancing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/>
              <a:t>The configuration center is mainly composed of the above two parts, which is the core of the prototype system.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 smtClean="0"/>
          </a:p>
          <a:p>
            <a:r>
              <a:rPr lang="en-US" dirty="0" smtClean="0"/>
              <a:t>First, the broke cluster send information to configuration center ,so xx can moitor it.</a:t>
            </a:r>
            <a:endParaRPr lang="en-US" dirty="0" smtClean="0"/>
          </a:p>
          <a:p>
            <a:r>
              <a:rPr lang="en-US" dirty="0" smtClean="0"/>
              <a:t>then,the producer and consumer request connect to</a:t>
            </a:r>
            <a:r>
              <a:rPr lang="en-US" dirty="0" smtClean="0">
                <a:sym typeface="+mn-ea"/>
              </a:rPr>
              <a:t> configuration center</a:t>
            </a:r>
            <a:r>
              <a:rPr lang="en-US" dirty="0" smtClean="0"/>
              <a:t> ,</a:t>
            </a:r>
            <a:r>
              <a:rPr lang="en-US" dirty="0" smtClean="0">
                <a:sym typeface="+mn-ea"/>
              </a:rPr>
              <a:t>configuration center </a:t>
            </a:r>
            <a:r>
              <a:rPr lang="en-US" dirty="0" smtClean="0"/>
              <a:t>replys connect to them.</a:t>
            </a:r>
            <a:endParaRPr lang="en-US" dirty="0" smtClean="0"/>
          </a:p>
          <a:p>
            <a:r>
              <a:rPr lang="en-US" dirty="0" smtClean="0"/>
              <a:t>after that,they can connect the broker cluster ,the producer can send message and the consumer can receive the message from producer.</a:t>
            </a:r>
            <a:endParaRPr dirty="0" smtClean="0"/>
          </a:p>
          <a:p>
            <a:r>
              <a:rPr dirty="0" smtClean="0"/>
              <a:t>The configuration center </a:t>
            </a:r>
            <a:r>
              <a:rPr lang="en-US" dirty="0" smtClean="0"/>
              <a:t> manage</a:t>
            </a:r>
            <a:r>
              <a:rPr dirty="0" smtClean="0"/>
              <a:t> the cluster based on the information it sends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requested service does not exist, the configuration center registers a new service and opens up a new message queue group in the cluster.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BC1FF-1463-4A64-B64A-18480B5C68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Prototype system and Original AMQ mainly compare from the following three aspects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Fault recovery  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Latency and Resource 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Usage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  <a:p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F</a:t>
            </a:r>
            <a:r>
              <a:rPr lang="zh-CN" altLang="en-US"/>
              <a:t>rom t</a:t>
            </a:r>
            <a:r>
              <a:rPr lang="en-US" altLang="zh-CN"/>
              <a:t>he first</a:t>
            </a:r>
            <a:r>
              <a:rPr lang="zh-CN" altLang="en-US"/>
              <a:t> figure ,we can see that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Prototype system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saves nearly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Twice as much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time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compared with the scheme based on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ZooKeeper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 .</a:t>
            </a:r>
            <a:endParaRPr lang="zh-CN" altLang="en-US"/>
          </a:p>
          <a:p>
            <a:r>
              <a:rPr lang="en-US" altLang="zh-CN"/>
              <a:t>But from second one,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The latency has increased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by about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10ms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on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average,it just a little bad.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OK,let's move on.As you can see ,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O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riginal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AMQ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performs best .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/>
              <a:t>But,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he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performance of the prototype system is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not inferior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to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the scheme based on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ZooKeeper.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Picture on this slide shows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lave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node needed nearly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x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time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to retain all the data </a:t>
            </a:r>
            <a:r>
              <a:rPr lang="en-US" altLang="zh-CN"/>
              <a:t>,and the prototype system has lower disk usage.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In terms of disk space utilization, the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prototype system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is superior.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This article is mainly written by Liu Qiang, I do not know a lot about this content</a:t>
            </a:r>
            <a:r>
              <a:rPr lang="en-US" altLang="zh-CN">
                <a:sym typeface="+mn-ea"/>
              </a:rPr>
              <a:t>. I don't know much more about this aspect</a:t>
            </a:r>
            <a:endParaRPr lang="en-US" altLang="zh-CN"/>
          </a:p>
          <a:p>
            <a:r>
              <a:rPr lang="en-US" altLang="zh-CN">
                <a:sym typeface="+mn-ea"/>
              </a:rPr>
              <a:t>Pardon me?Will you please say it again?</a:t>
            </a:r>
            <a:endParaRPr lang="en-US" altLang="zh-CN"/>
          </a:p>
          <a:p>
            <a:r>
              <a:rPr lang="en-US" altLang="zh-CN">
                <a:sym typeface="+mn-ea"/>
              </a:rPr>
              <a:t>I am sorry ,I didn't hear you, could you come back?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let's see the overview.</a:t>
            </a:r>
            <a:r>
              <a:rPr lang="zh-CN" altLang="en-US" dirty="0" smtClean="0">
                <a:sym typeface="+mn-ea"/>
              </a:rPr>
              <a:t>I will give a quick background into my research，followed by a summary of the </a:t>
            </a:r>
            <a:r>
              <a:rPr lang="en-US" altLang="zh-CN" dirty="0" smtClean="0">
                <a:sym typeface="+mn-ea"/>
              </a:rPr>
              <a:t>Main Work</a:t>
            </a:r>
            <a:r>
              <a:rPr lang="zh-CN" altLang="en-US" dirty="0" smtClean="0">
                <a:sym typeface="+mn-ea"/>
              </a:rPr>
              <a:t>, Challenge And Solution System Structure and evaluations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Background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/>
              <a:t>探索海洋，保卫航行，集成先进的设备及探测系统，新型设备助力船只。</a:t>
            </a:r>
            <a:endParaRPr lang="zh-CN" altLang="en-US" dirty="0" smtClean="0"/>
          </a:p>
          <a:p>
            <a:r>
              <a:rPr lang="en-US" dirty="0" smtClean="0">
                <a:sym typeface="+mn-ea"/>
              </a:rPr>
              <a:t>With the use of new equipment on board</a:t>
            </a:r>
            <a:r>
              <a:rPr lang="zh-CN" altLang="en-US" dirty="0" smtClean="0">
                <a:sym typeface="+mn-ea"/>
              </a:rPr>
              <a:t>, ships need to integrate a variety of detection and monitoring equipment</a:t>
            </a:r>
            <a:r>
              <a:rPr lang="en-US" altLang="zh-CN" dirty="0" smtClean="0">
                <a:sym typeface="+mn-ea"/>
              </a:rPr>
              <a:t>.It mainly includes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Internal equipment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External communication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 and </a:t>
            </a:r>
            <a:r>
              <a:rPr lang="zh-CN" alt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Remote control of the device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BC1FF-1463-4A64-B64A-18480B5C68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Device Integration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We think the difficulty is Device Integration</a:t>
            </a:r>
            <a:r>
              <a:rPr lang="en-US" altLang="zh-CN" dirty="0" smtClean="0">
                <a:sym typeface="+mn-ea"/>
              </a:rPr>
              <a:t>.</a:t>
            </a:r>
            <a:r>
              <a:rPr dirty="0" smtClean="0">
                <a:sym typeface="+mn-ea"/>
              </a:rPr>
              <a:t>Most of them use different operating systems</a:t>
            </a:r>
            <a:r>
              <a:rPr lang="zh-CN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Such as AIS GPS UUV Terminal and so on.They are </a:t>
            </a:r>
            <a:r>
              <a:rPr dirty="0">
                <a:solidFill>
                  <a:schemeClr val="bg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Heterogeneous and tight coupling</a:t>
            </a:r>
            <a:r>
              <a:rPr lang="en-US" altLang="zh-CN" dirty="0" smtClean="0">
                <a:sym typeface="+mn-ea"/>
              </a:rPr>
              <a:t>.Ship information system (SIS) is a distributed application system.This situation reduces the communication Reliability and efficiency . How can we solve this problem?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BC1FF-1463-4A64-B64A-18480B5C68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MOM Opportunities</a:t>
            </a:r>
            <a:endPara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I think this is the MOM opportunities. </a:t>
            </a:r>
            <a:endParaRPr lang="en-US" dirty="0" smtClean="0"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+mn-ea"/>
            </a:endParaRPr>
          </a:p>
          <a:p>
            <a:r>
              <a:rPr dirty="0" smtClean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Message-centric </a:t>
            </a:r>
            <a:r>
              <a:rPr lang="en-US" dirty="0" smtClean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and </a:t>
            </a:r>
            <a:r>
              <a:rPr dirty="0" smtClean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Shielding heterogeneity</a:t>
            </a:r>
            <a:endParaRPr lang="en-US" altLang="zh-CN"/>
          </a:p>
          <a:p>
            <a:r>
              <a:rPr lang="zh-CN" altLang="en-US">
                <a:sym typeface="+mn-ea"/>
              </a:rPr>
              <a:t>MOM provides a cross-platform messaging solution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It ensures reliable data exchange for applications in a distributed network environment.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Our main work is to use MOM to meet the needs of SIS integration,especially reliability.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数据部分冗余  集群负载平衡</a:t>
            </a:r>
            <a:endParaRPr lang="zh-CN" altLang="en-US" dirty="0"/>
          </a:p>
          <a:p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MOM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数据冗余规模较大  设备性能有限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Challenge </a:t>
            </a:r>
            <a:r>
              <a:rPr 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</a:t>
            </a:r>
            <a:r>
              <a:rPr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rom IACS</a:t>
            </a:r>
            <a:endParaRPr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SIS design needs to follow the design specifications of the classification society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zh-CN" altLang="en-US" dirty="0"/>
          </a:p>
          <a:p>
            <a:r>
              <a:rPr lang="zh-CN" altLang="en-US" dirty="0"/>
              <a:t>It requires redundant design and  Three-profings design</a:t>
            </a:r>
            <a:r>
              <a:rPr lang="en-US" altLang="zh-CN" dirty="0"/>
              <a:t>,We're going to have two problems,MOM data redundancy scale is large and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Limited equipment performance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used two approaches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,the first one is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Partial redundancy of data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,second one is 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Cluster load balancing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.</a:t>
            </a:r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BC1FF-1463-4A64-B64A-18480B5C68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应用之间传递的消息，消息以MQ为单元存储在服务器</a:t>
            </a:r>
            <a:endParaRPr lang="zh-CN" altLang="en-US" dirty="0" smtClean="0"/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 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Traditional 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eliability 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luster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</a:t>
            </a:r>
            <a:r>
              <a:rPr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Messaging service in the application uses MQ</a:t>
            </a:r>
            <a:endParaRPr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like this.</a:t>
            </a:r>
            <a:r>
              <a:rPr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Messages are stored on the server in MQ units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.</a:t>
            </a:r>
            <a:endParaRPr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BC1FF-1463-4A64-B64A-18480B5C68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以服务器为单位，以</a:t>
            </a:r>
            <a:r>
              <a:rPr lang="en-US" altLang="zh-CN"/>
              <a:t>MQ</a:t>
            </a:r>
            <a:r>
              <a:rPr lang="zh-CN" altLang="en-US"/>
              <a:t>为单位</a:t>
            </a:r>
            <a:r>
              <a:rPr lang="en-US" altLang="zh-CN"/>
              <a:t>, </a:t>
            </a:r>
            <a:r>
              <a:rPr lang="zh-CN" altLang="en-US"/>
              <a:t>减少冗余的机会，服务器对</a:t>
            </a:r>
            <a:r>
              <a:rPr lang="en-US" altLang="zh-CN"/>
              <a:t>MQ</a:t>
            </a:r>
            <a:r>
              <a:rPr lang="zh-CN" altLang="en-US"/>
              <a:t>进行完全冗余备份。</a:t>
            </a:r>
            <a:endParaRPr lang="zh-CN" altLang="en-US"/>
          </a:p>
          <a:p>
            <a:r>
              <a:rPr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Reduce </a:t>
            </a:r>
            <a:r>
              <a:rPr 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edundancy</a:t>
            </a:r>
            <a:endParaRPr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/>
              <a:t>Considering the limited performance of hardware</a:t>
            </a:r>
            <a:r>
              <a:rPr lang="en-US" altLang="zh-CN"/>
              <a:t>,t</a:t>
            </a:r>
            <a:r>
              <a:rPr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he server performs a full redundancy backup of MQ </a:t>
            </a:r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is unacceptable.</a:t>
            </a:r>
            <a:endParaRPr lang="en-US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+mn-ea"/>
            </a:endParaRPr>
          </a:p>
          <a:p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To </a:t>
            </a: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Reduce 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</a:t>
            </a: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edundancy</a:t>
            </a: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server should perform partial redundancy backup of MQ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Changes from server unit to MQ unit.</a:t>
            </a:r>
            <a:endParaRPr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1A2B-1BC3-4430-A768-D86163BF4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EDB2-94E4-4E45-88F1-63AF39D4ED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5.png"/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5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4932" y="4136246"/>
            <a:ext cx="11166230" cy="1202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Shipborne Robust Message Queuing Service Prototype System</a:t>
            </a:r>
            <a:endParaRPr lang="zh-CN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1289" y="5370352"/>
            <a:ext cx="9548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Yongguo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Jiang,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Qiang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Liu, </a:t>
            </a:r>
            <a:r>
              <a:rPr lang="en-US" altLang="zh-CN" sz="24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Qianqian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Liu, Jian Su, 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Changshuai Qin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Ocean University of China 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30840" y="6330315"/>
            <a:ext cx="1110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 2019 08 11</a:t>
            </a:r>
            <a:endParaRPr lang="en-US" altLang="zh-CN" sz="1400"/>
          </a:p>
        </p:txBody>
      </p:sp>
      <p:pic>
        <p:nvPicPr>
          <p:cNvPr id="7" name="Picture 2" descr="https://timgsa.baidu.com/timg?image&amp;quality=80&amp;size=b9999_10000&amp;sec=1564722338146&amp;di=ab0800735e522c60fa74989ceebb948b&amp;imgtype=0&amp;src=http%3A%2F%2Fimg.kaoshidian.com%2Fimg%2Fcourse%2F201311%2F138439992456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t="15894" r="14952" b="15455"/>
          <a:stretch>
            <a:fillRect/>
          </a:stretch>
        </p:blipFill>
        <p:spPr bwMode="auto">
          <a:xfrm>
            <a:off x="10152564" y="958646"/>
            <a:ext cx="1405255" cy="13906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0913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3468740" y="2999678"/>
            <a:ext cx="5374177" cy="35349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55015" y="1042670"/>
            <a:ext cx="4359275" cy="13335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0965" y="588645"/>
            <a:ext cx="4368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Challenge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&amp; </a:t>
            </a:r>
            <a:r>
              <a:rPr 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Solution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28100" y="3191815"/>
            <a:ext cx="1966632" cy="2618086"/>
            <a:chOff x="3644537" y="3191699"/>
            <a:chExt cx="1966632" cy="2618086"/>
          </a:xfrm>
        </p:grpSpPr>
        <p:grpSp>
          <p:nvGrpSpPr>
            <p:cNvPr id="8" name="组合 7"/>
            <p:cNvGrpSpPr/>
            <p:nvPr/>
          </p:nvGrpSpPr>
          <p:grpSpPr>
            <a:xfrm>
              <a:off x="3958588" y="3361931"/>
              <a:ext cx="1324186" cy="1829259"/>
              <a:chOff x="3855729" y="3323062"/>
              <a:chExt cx="1324186" cy="182925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2497823" y="4116314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3855729" y="3375089"/>
                <a:ext cx="13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Queue#1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644537" y="3191699"/>
              <a:ext cx="1966632" cy="2618086"/>
              <a:chOff x="9130513" y="2899317"/>
              <a:chExt cx="1943675" cy="370813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130513" y="2899317"/>
                <a:ext cx="1943675" cy="370813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270146" y="6117270"/>
                <a:ext cx="1650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ERVER #1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401963" y="3191815"/>
            <a:ext cx="1966632" cy="2641332"/>
            <a:chOff x="9130513" y="2899317"/>
            <a:chExt cx="1943675" cy="3741059"/>
          </a:xfrm>
        </p:grpSpPr>
        <p:sp>
          <p:nvSpPr>
            <p:cNvPr id="46" name="矩形 45"/>
            <p:cNvSpPr/>
            <p:nvPr/>
          </p:nvSpPr>
          <p:spPr>
            <a:xfrm>
              <a:off x="9130513" y="2899317"/>
              <a:ext cx="1943675" cy="37081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70146" y="6117271"/>
              <a:ext cx="1650380" cy="523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ERVER #2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89" y="2032145"/>
            <a:ext cx="583902" cy="389268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675524" y="1551094"/>
            <a:ext cx="153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8486" y="2453001"/>
            <a:ext cx="165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roducer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6208" y="1535622"/>
            <a:ext cx="3534936" cy="1271239"/>
          </a:xfrm>
          <a:prstGeom prst="rect">
            <a:avLst/>
          </a:prstGeom>
          <a:noFill/>
          <a:ln w="57150">
            <a:solidFill>
              <a:srgbClr val="20C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5" y="1654039"/>
            <a:ext cx="787581" cy="787581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2156954" y="2115060"/>
            <a:ext cx="841489" cy="0"/>
          </a:xfrm>
          <a:prstGeom prst="straightConnector1">
            <a:avLst/>
          </a:prstGeom>
          <a:ln w="444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909750" y="1503580"/>
            <a:ext cx="153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948015" y="2371372"/>
            <a:ext cx="165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66501" y="1467516"/>
            <a:ext cx="3534936" cy="1271239"/>
          </a:xfrm>
          <a:prstGeom prst="rect">
            <a:avLst/>
          </a:prstGeom>
          <a:noFill/>
          <a:ln w="57150">
            <a:solidFill>
              <a:srgbClr val="20C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4" y="1597314"/>
            <a:ext cx="787581" cy="787581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>
            <a:off x="9299147" y="2054985"/>
            <a:ext cx="782665" cy="875"/>
          </a:xfrm>
          <a:prstGeom prst="straightConnector1">
            <a:avLst/>
          </a:prstGeom>
          <a:ln w="444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82715" y="6013662"/>
            <a:ext cx="294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Queue Group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ounded Rectangular Callout 63"/>
          <p:cNvSpPr/>
          <p:nvPr/>
        </p:nvSpPr>
        <p:spPr>
          <a:xfrm>
            <a:off x="750232" y="3732324"/>
            <a:ext cx="2560591" cy="184171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Message backup in message queue on different </a:t>
            </a:r>
            <a:r>
              <a:rPr lang="en-US" altLang="zh-CN" sz="20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server</a:t>
            </a:r>
            <a:r>
              <a:rPr lang="zh-CN" altLang="en-US" sz="20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s</a:t>
            </a:r>
            <a:endParaRPr lang="zh-CN" altLang="en-US" sz="20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68" name="Rounded Rectangular Callout 63"/>
          <p:cNvSpPr/>
          <p:nvPr/>
        </p:nvSpPr>
        <p:spPr>
          <a:xfrm>
            <a:off x="9095773" y="3362047"/>
            <a:ext cx="2604121" cy="740554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Server Failure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69" name="Rounded Rectangular Callout 63"/>
          <p:cNvSpPr/>
          <p:nvPr/>
        </p:nvSpPr>
        <p:spPr>
          <a:xfrm>
            <a:off x="9095773" y="4777021"/>
            <a:ext cx="2604121" cy="947556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Backup message queue is in use</a:t>
            </a:r>
            <a:endParaRPr lang="zh-CN" altLang="en-US" sz="20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503021" y="4126278"/>
            <a:ext cx="776988" cy="2866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500382" y="4117052"/>
            <a:ext cx="776988" cy="286653"/>
          </a:xfrm>
          <a:prstGeom prst="roundRect">
            <a:avLst/>
          </a:prstGeom>
          <a:solidFill>
            <a:srgbClr val="FCB8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716088" y="3362476"/>
            <a:ext cx="1324186" cy="1829259"/>
            <a:chOff x="3855729" y="3323062"/>
            <a:chExt cx="1324186" cy="1829259"/>
          </a:xfrm>
        </p:grpSpPr>
        <p:grpSp>
          <p:nvGrpSpPr>
            <p:cNvPr id="38" name="组合 37"/>
            <p:cNvGrpSpPr/>
            <p:nvPr/>
          </p:nvGrpSpPr>
          <p:grpSpPr>
            <a:xfrm>
              <a:off x="3958683" y="3323062"/>
              <a:ext cx="1092821" cy="1829259"/>
              <a:chOff x="2172498" y="2581912"/>
              <a:chExt cx="2455259" cy="2570410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2172498" y="2581912"/>
                <a:ext cx="2455259" cy="2570410"/>
              </a:xfrm>
              <a:prstGeom prst="roundRect">
                <a:avLst/>
              </a:prstGeom>
              <a:solidFill>
                <a:srgbClr val="8AD2E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2510565" y="4570183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2497823" y="4116314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2510565" y="3202217"/>
                <a:ext cx="1745672" cy="4027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855729" y="3375089"/>
              <a:ext cx="132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Queue#2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6963842" y="4126277"/>
            <a:ext cx="776988" cy="2866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488997" y="4114099"/>
            <a:ext cx="776988" cy="286653"/>
          </a:xfrm>
          <a:prstGeom prst="roundRect">
            <a:avLst/>
          </a:prstGeom>
          <a:solidFill>
            <a:srgbClr val="FCB8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21" y="3466129"/>
            <a:ext cx="1827057" cy="1827057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85" y="3263749"/>
            <a:ext cx="583902" cy="389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0608 2.96296E-6 C 0.08802 2.96296E-6 0.12161 0.05254 0.12161 0.09537 L 0.12161 0.1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95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185 L 0.203698 0.001111 " pathEditMode="relative" rAng="0" ptsTypes="">
                                      <p:cBhvr>
                                        <p:cTn id="1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7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33333E-6 L -4.79167E-6 -0.10255 C -4.79167E-6 -0.14838 0.02891 -0.20486 0.05248 -0.20486 L 0.10495 -0.20486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102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3" grpId="0" animBg="1"/>
      <p:bldP spid="75" grpId="0" animBg="1"/>
      <p:bldP spid="75" grpId="1" animBg="1"/>
      <p:bldP spid="7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55015" y="1052830"/>
            <a:ext cx="4348480" cy="3175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67790" y="595630"/>
            <a:ext cx="4246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Challenge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&amp; </a:t>
            </a:r>
            <a:r>
              <a:rPr 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Solution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ounded Rectangular Callout 63"/>
          <p:cNvSpPr/>
          <p:nvPr/>
        </p:nvSpPr>
        <p:spPr>
          <a:xfrm>
            <a:off x="1596390" y="2023110"/>
            <a:ext cx="8886190" cy="791210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How users get the queues available in the message queue group?</a:t>
            </a:r>
            <a:endParaRPr sz="28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63"/>
          <p:cNvSpPr/>
          <p:nvPr/>
        </p:nvSpPr>
        <p:spPr>
          <a:xfrm>
            <a:off x="1577975" y="4364990"/>
            <a:ext cx="8886190" cy="849630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华文行楷" panose="02010800040101010101" charset="-122"/>
                <a:cs typeface="Arial" panose="020B0604020202020204" pitchFamily="34" charset="0"/>
              </a:rPr>
              <a:t>How to dynamically allocate queues in a message queue group</a:t>
            </a:r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华文行楷" panose="02010800040101010101" charset="-122"/>
                <a:cs typeface="Arial" panose="020B0604020202020204" pitchFamily="34" charset="0"/>
              </a:rPr>
              <a:t>?</a:t>
            </a:r>
            <a:endParaRPr lang="en-US" altLang="zh-CN" sz="2800" dirty="0" smtClean="0">
              <a:solidFill>
                <a:prstClr val="white"/>
              </a:solidFill>
              <a:latin typeface="Arial" panose="020B0604020202020204" pitchFamily="34" charset="0"/>
              <a:ea typeface="华文行楷" panose="02010800040101010101" charset="-122"/>
              <a:cs typeface="Arial" panose="020B0604020202020204" pitchFamily="34" charset="0"/>
            </a:endParaRPr>
          </a:p>
        </p:txBody>
      </p:sp>
      <p:sp>
        <p:nvSpPr>
          <p:cNvPr id="14" name="Rounded Rectangular Callout 63"/>
          <p:cNvSpPr/>
          <p:nvPr/>
        </p:nvSpPr>
        <p:spPr>
          <a:xfrm>
            <a:off x="6769735" y="4133850"/>
            <a:ext cx="4003040" cy="1600835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Monitor server node load and implement cluster load balancing</a:t>
            </a:r>
            <a:endParaRPr lang="zh-CN" altLang="en-US" sz="28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5" name="Rounded Rectangular Callout 63"/>
          <p:cNvSpPr/>
          <p:nvPr/>
        </p:nvSpPr>
        <p:spPr>
          <a:xfrm>
            <a:off x="6769735" y="1620520"/>
            <a:ext cx="4003040" cy="1602105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Monitor message queues to provide users with available connections</a:t>
            </a:r>
            <a:endParaRPr lang="zh-CN" altLang="en-US" sz="28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63"/>
          <p:cNvSpPr/>
          <p:nvPr/>
        </p:nvSpPr>
        <p:spPr>
          <a:xfrm>
            <a:off x="1596614" y="2044428"/>
            <a:ext cx="3789424" cy="698678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MQ</a:t>
            </a:r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 management </a:t>
            </a:r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enter</a:t>
            </a:r>
            <a:endParaRPr lang="zh-CN" altLang="en-US" sz="28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7" name="Rounded Rectangular Callout 63"/>
          <p:cNvSpPr/>
          <p:nvPr/>
        </p:nvSpPr>
        <p:spPr>
          <a:xfrm>
            <a:off x="1578024" y="4365125"/>
            <a:ext cx="3808014" cy="74001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</a:t>
            </a:r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onitoring </a:t>
            </a:r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enter</a:t>
            </a:r>
            <a:endParaRPr lang="zh-CN" altLang="en-US" sz="28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8" name="Rounded Rectangular Callout 63"/>
          <p:cNvSpPr/>
          <p:nvPr/>
        </p:nvSpPr>
        <p:spPr>
          <a:xfrm>
            <a:off x="1578025" y="2814337"/>
            <a:ext cx="3808014" cy="1487498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Configuration center</a:t>
            </a:r>
            <a:endParaRPr lang="en-US" altLang="zh-CN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00182 0.1240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620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00104 -0.1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4" grpId="0" bldLvl="0" animBg="1"/>
      <p:bldP spid="15" grpId="0" bldLvl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990772" y="1106407"/>
            <a:ext cx="3610427" cy="14798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55015" y="1056005"/>
            <a:ext cx="3399155" cy="1270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0421" y="572970"/>
            <a:ext cx="32900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ystem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tructure</a:t>
            </a:r>
            <a:endParaRPr lang="zh-CN" altLang="en-US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46439" y="1245801"/>
            <a:ext cx="941494" cy="1521812"/>
            <a:chOff x="1175657" y="2476226"/>
            <a:chExt cx="1125344" cy="17107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57" y="3061610"/>
              <a:ext cx="1125344" cy="112534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269" y="2476226"/>
              <a:ext cx="891832" cy="891832"/>
            </a:xfrm>
            <a:prstGeom prst="rect">
              <a:avLst/>
            </a:prstGeom>
          </p:spPr>
        </p:pic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49409" y="572970"/>
            <a:ext cx="31384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308337" y="1245801"/>
            <a:ext cx="941494" cy="1521812"/>
            <a:chOff x="1175657" y="2476226"/>
            <a:chExt cx="1125344" cy="17107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57" y="3061610"/>
              <a:ext cx="1125344" cy="112534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269" y="2476226"/>
              <a:ext cx="891832" cy="891832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492225" y="1245801"/>
            <a:ext cx="941494" cy="1521812"/>
            <a:chOff x="1175657" y="2476226"/>
            <a:chExt cx="1125344" cy="171072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57" y="3061610"/>
              <a:ext cx="1125344" cy="1125344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269" y="2476226"/>
              <a:ext cx="891832" cy="891832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310621" y="3040596"/>
            <a:ext cx="1650380" cy="1156913"/>
            <a:chOff x="3310621" y="3040596"/>
            <a:chExt cx="1650380" cy="1156913"/>
          </a:xfrm>
        </p:grpSpPr>
        <p:sp>
          <p:nvSpPr>
            <p:cNvPr id="20" name="文本框 19"/>
            <p:cNvSpPr txBox="1"/>
            <p:nvPr/>
          </p:nvSpPr>
          <p:spPr>
            <a:xfrm>
              <a:off x="3310621" y="3828177"/>
              <a:ext cx="1650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roducer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2021" y="3040596"/>
              <a:ext cx="787581" cy="78758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0541620" y="3018440"/>
            <a:ext cx="1650380" cy="1156913"/>
            <a:chOff x="10541620" y="3018440"/>
            <a:chExt cx="1650380" cy="1156913"/>
          </a:xfrm>
        </p:grpSpPr>
        <p:sp>
          <p:nvSpPr>
            <p:cNvPr id="22" name="文本框 21"/>
            <p:cNvSpPr txBox="1"/>
            <p:nvPr/>
          </p:nvSpPr>
          <p:spPr>
            <a:xfrm>
              <a:off x="10541620" y="3806021"/>
              <a:ext cx="1650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Consumer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3020" y="3018440"/>
              <a:ext cx="787581" cy="787581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00" y="5193109"/>
            <a:ext cx="1348368" cy="1348368"/>
          </a:xfrm>
          <a:prstGeom prst="rect">
            <a:avLst/>
          </a:prstGeom>
        </p:spPr>
      </p:pic>
      <p:sp>
        <p:nvSpPr>
          <p:cNvPr id="28" name="Rounded Rectangular Callout 63"/>
          <p:cNvSpPr/>
          <p:nvPr/>
        </p:nvSpPr>
        <p:spPr>
          <a:xfrm>
            <a:off x="754701" y="1514236"/>
            <a:ext cx="2550636" cy="65608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Monitoring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29" name="Rounded Rectangular Callout 63"/>
          <p:cNvSpPr/>
          <p:nvPr/>
        </p:nvSpPr>
        <p:spPr>
          <a:xfrm>
            <a:off x="767443" y="2267077"/>
            <a:ext cx="2550636" cy="65608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Request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30" name="Rounded Rectangular Callout 63"/>
          <p:cNvSpPr/>
          <p:nvPr/>
        </p:nvSpPr>
        <p:spPr>
          <a:xfrm>
            <a:off x="754701" y="3039714"/>
            <a:ext cx="2550636" cy="65608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Reply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31" name="Rounded Rectangular Callout 63"/>
          <p:cNvSpPr/>
          <p:nvPr/>
        </p:nvSpPr>
        <p:spPr>
          <a:xfrm>
            <a:off x="767443" y="3831432"/>
            <a:ext cx="2550636" cy="65608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Connect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32" name="Rounded Rectangular Callout 63"/>
          <p:cNvSpPr/>
          <p:nvPr/>
        </p:nvSpPr>
        <p:spPr>
          <a:xfrm>
            <a:off x="754701" y="4635819"/>
            <a:ext cx="2550636" cy="65608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Send/</a:t>
            </a:r>
            <a:r>
              <a:rPr lang="en-US" altLang="zh-CN" sz="2800" dirty="0" err="1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R</a:t>
            </a:r>
            <a:r>
              <a:rPr lang="en-US" altLang="zh-CN" sz="2800" dirty="0" err="1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eceive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33" name="Rounded Rectangular Callout 63"/>
          <p:cNvSpPr/>
          <p:nvPr/>
        </p:nvSpPr>
        <p:spPr>
          <a:xfrm>
            <a:off x="754701" y="5432183"/>
            <a:ext cx="2550636" cy="65608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Manage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451229" y="2767613"/>
            <a:ext cx="6736" cy="25523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087974" y="3478241"/>
            <a:ext cx="14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92991" y="6258136"/>
            <a:ext cx="2772186" cy="37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center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09892" y="542208"/>
            <a:ext cx="2772186" cy="37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Broker cluster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弧形 42"/>
          <p:cNvSpPr/>
          <p:nvPr/>
        </p:nvSpPr>
        <p:spPr>
          <a:xfrm rot="9835898">
            <a:off x="4149996" y="899282"/>
            <a:ext cx="6075876" cy="4843954"/>
          </a:xfrm>
          <a:prstGeom prst="arc">
            <a:avLst>
              <a:gd name="adj1" fmla="val 17673091"/>
              <a:gd name="adj2" fmla="val 15609"/>
            </a:avLst>
          </a:prstGeom>
          <a:ln w="41275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601480" y="5693512"/>
            <a:ext cx="273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connect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弧形 44"/>
          <p:cNvSpPr/>
          <p:nvPr/>
        </p:nvSpPr>
        <p:spPr>
          <a:xfrm rot="20979610">
            <a:off x="990719" y="3676988"/>
            <a:ext cx="6075876" cy="4843954"/>
          </a:xfrm>
          <a:prstGeom prst="arc">
            <a:avLst>
              <a:gd name="adj1" fmla="val 17673091"/>
              <a:gd name="adj2" fmla="val 15609"/>
            </a:avLst>
          </a:prstGeom>
          <a:ln w="41275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弧形 45"/>
          <p:cNvSpPr/>
          <p:nvPr/>
        </p:nvSpPr>
        <p:spPr>
          <a:xfrm rot="5793507">
            <a:off x="6007832" y="425223"/>
            <a:ext cx="6075876" cy="4843954"/>
          </a:xfrm>
          <a:prstGeom prst="arc">
            <a:avLst>
              <a:gd name="adj1" fmla="val 17673091"/>
              <a:gd name="adj2" fmla="val 15609"/>
            </a:avLst>
          </a:prstGeom>
          <a:ln w="412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 rot="16200000">
            <a:off x="7863458" y="4257115"/>
            <a:ext cx="6075876" cy="4843954"/>
          </a:xfrm>
          <a:prstGeom prst="arc">
            <a:avLst>
              <a:gd name="adj1" fmla="val 17673091"/>
              <a:gd name="adj2" fmla="val 15609"/>
            </a:avLst>
          </a:prstGeom>
          <a:ln w="412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242785" y="5606744"/>
            <a:ext cx="273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connect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36851" y="4373535"/>
            <a:ext cx="273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reply connect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492710" y="4483466"/>
            <a:ext cx="273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reply connect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弧形 50"/>
          <p:cNvSpPr/>
          <p:nvPr/>
        </p:nvSpPr>
        <p:spPr>
          <a:xfrm rot="4864983">
            <a:off x="1104252" y="-2325748"/>
            <a:ext cx="6075876" cy="4843954"/>
          </a:xfrm>
          <a:prstGeom prst="arc">
            <a:avLst>
              <a:gd name="adj1" fmla="val 19818164"/>
              <a:gd name="adj2" fmla="val 15609"/>
            </a:avLst>
          </a:prstGeom>
          <a:ln w="41275">
            <a:solidFill>
              <a:schemeClr val="accent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801843" y="2851964"/>
            <a:ext cx="14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connect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弧形 54"/>
          <p:cNvSpPr/>
          <p:nvPr/>
        </p:nvSpPr>
        <p:spPr>
          <a:xfrm rot="8414439">
            <a:off x="8990764" y="-2029290"/>
            <a:ext cx="6075876" cy="4843954"/>
          </a:xfrm>
          <a:prstGeom prst="arc">
            <a:avLst>
              <a:gd name="adj1" fmla="val 19818164"/>
              <a:gd name="adj2" fmla="val 15609"/>
            </a:avLst>
          </a:prstGeom>
          <a:ln w="41275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069582" y="2781922"/>
            <a:ext cx="14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connect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44" y="2571293"/>
            <a:ext cx="583902" cy="389268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15" y="1484625"/>
            <a:ext cx="583902" cy="389268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 flipH="1">
            <a:off x="8072261" y="2764973"/>
            <a:ext cx="6736" cy="2552362"/>
          </a:xfrm>
          <a:prstGeom prst="straightConnector1">
            <a:avLst/>
          </a:prstGeom>
          <a:ln w="508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994042" y="3441366"/>
            <a:ext cx="14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C 0.00704 -0.03241 0.0142 -0.06481 0.02253 -0.08796 C 0.03086 -0.11088 0.03503 -0.12662 0.04961 -0.13819 C 0.0642 -0.14977 0.09349 -0.1544 0.10977 -0.15764 C 0.12605 -0.16088 0.13659 -0.15926 0.1474 -0.15764 " pathEditMode="relative" rAng="0" ptsTypes="AAAAA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39 C 0.03437 -0.00278 0.06901 -0.00394 0.09101 0.01134 C 0.11302 0.02685 0.1233 0.06574 0.13151 0.0912 C 0.13971 0.11689 0.14023 0.14097 0.14088 0.16504 " pathEditMode="relative" rAng="0" ptsTypes="AAAA">
                                      <p:cBhvr>
                                        <p:cTn id="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 animBg="1"/>
      <p:bldP spid="54" grpId="0"/>
      <p:bldP spid="55" grpId="0" animBg="1"/>
      <p:bldP spid="56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54701" y="1043117"/>
            <a:ext cx="2889836" cy="13063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0421" y="583130"/>
            <a:ext cx="32900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Evaluation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84556" y="1393649"/>
            <a:ext cx="2966009" cy="708025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rototype system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858267" y="1393649"/>
            <a:ext cx="2642571" cy="708025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Original 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AMQ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/>
          <a:srcRect l="4407"/>
          <a:stretch>
            <a:fillRect/>
          </a:stretch>
        </p:blipFill>
        <p:spPr>
          <a:xfrm>
            <a:off x="5394144" y="914697"/>
            <a:ext cx="965033" cy="1476190"/>
          </a:xfrm>
          <a:prstGeom prst="rect">
            <a:avLst/>
          </a:prstGeom>
        </p:spPr>
      </p:pic>
      <p:sp>
        <p:nvSpPr>
          <p:cNvPr id="15" name="Rounded Rectangular Callout 63"/>
          <p:cNvSpPr/>
          <p:nvPr/>
        </p:nvSpPr>
        <p:spPr>
          <a:xfrm>
            <a:off x="1510450" y="4783265"/>
            <a:ext cx="2642839" cy="708026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Fault recovery </a:t>
            </a:r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7" name="Rounded Rectangular Callout 63"/>
          <p:cNvSpPr/>
          <p:nvPr/>
        </p:nvSpPr>
        <p:spPr>
          <a:xfrm>
            <a:off x="4550221" y="4783265"/>
            <a:ext cx="2642839" cy="708026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Latency</a:t>
            </a:r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8" name="Rounded Rectangular Callout 63"/>
          <p:cNvSpPr/>
          <p:nvPr/>
        </p:nvSpPr>
        <p:spPr>
          <a:xfrm>
            <a:off x="7589992" y="4783265"/>
            <a:ext cx="2642839" cy="708026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Resource </a:t>
            </a:r>
            <a:r>
              <a: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Usage</a:t>
            </a:r>
            <a:endParaRPr lang="zh-CN" altLang="en-US" sz="24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550221" y="2800705"/>
            <a:ext cx="5464097" cy="1400644"/>
          </a:xfrm>
          <a:prstGeom prst="roundRect">
            <a:avLst/>
          </a:prstGeom>
          <a:solidFill>
            <a:srgbClr val="FCB8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 7 64bit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CPU core (3.30GHz) 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8GB RAM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84556" y="2902643"/>
            <a:ext cx="1999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54701" y="1043117"/>
            <a:ext cx="2889836" cy="13063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0421" y="583130"/>
            <a:ext cx="32900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Evaluation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4701" y="1563445"/>
          <a:ext cx="4975435" cy="2701458"/>
        </p:xfrm>
        <a:graphic>
          <a:graphicData uri="http://schemas.openxmlformats.org/drawingml/2006/table">
            <a:tbl>
              <a:tblPr/>
              <a:tblGrid>
                <a:gridCol w="2464171"/>
                <a:gridCol w="2511264"/>
              </a:tblGrid>
              <a:tr h="674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Scenario</a:t>
                      </a:r>
                      <a:endParaRPr lang="zh-CN" sz="18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D2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Average Time </a:t>
                      </a:r>
                      <a:r>
                        <a:rPr lang="zh-CN" sz="1800" b="1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ms</a:t>
                      </a:r>
                      <a:r>
                        <a:rPr lang="zh-CN" sz="1800" b="1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8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D2E4"/>
                    </a:solidFill>
                  </a:tcPr>
                </a:tc>
              </a:tr>
              <a:tr h="507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Network Bridge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</a:t>
                      </a:r>
                      <a:endParaRPr lang="zh-CN" sz="2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1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Based on Zookeeper Master/Salve </a:t>
                      </a:r>
                      <a:endParaRPr lang="zh-CN" sz="2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1854</a:t>
                      </a:r>
                      <a:endParaRPr lang="zh-CN" sz="2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Prototype System</a:t>
                      </a:r>
                      <a:endParaRPr lang="zh-CN" sz="2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687</a:t>
                      </a:r>
                      <a:endParaRPr lang="zh-CN" sz="2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107844" y="4407678"/>
            <a:ext cx="2568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Time FOR Fault recovery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/>
          <a:srcRect l="28386" r="28029" b="2095"/>
          <a:stretch>
            <a:fillRect/>
          </a:stretch>
        </p:blipFill>
        <p:spPr>
          <a:xfrm>
            <a:off x="6214057" y="923345"/>
            <a:ext cx="5673142" cy="3981657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709300" y="5027797"/>
            <a:ext cx="5066236" cy="1320222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Prototype system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saves nearly 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2x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time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compared with the scheme based on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ZooKeeper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37960" y="5027295"/>
            <a:ext cx="5025390" cy="1320800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The latency has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increased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by about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10ms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on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average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27921" y="3111191"/>
            <a:ext cx="689405" cy="2676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27920" y="3871988"/>
            <a:ext cx="689405" cy="2676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54701" y="1043117"/>
            <a:ext cx="2889836" cy="13063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0421" y="583130"/>
            <a:ext cx="32900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Evaluation</a:t>
            </a:r>
            <a:endParaRPr lang="zh-CN" altLang="en-US" sz="24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l="24385" r="27044" b="596"/>
          <a:stretch>
            <a:fillRect/>
          </a:stretch>
        </p:blipFill>
        <p:spPr>
          <a:xfrm>
            <a:off x="754701" y="1713458"/>
            <a:ext cx="5365728" cy="429916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820168" y="2141873"/>
            <a:ext cx="5022427" cy="534921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riginal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AMQ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performs best 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19900" y="3208655"/>
            <a:ext cx="5022215" cy="1785620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performance of the prototype system is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not inferior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the scheme based on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ZooKeeper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802567" y="3097161"/>
            <a:ext cx="537229" cy="2878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534831" y="2979893"/>
            <a:ext cx="537229" cy="2878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281963" y="2640463"/>
            <a:ext cx="537229" cy="2878"/>
          </a:xfrm>
          <a:prstGeom prst="line">
            <a:avLst/>
          </a:prstGeom>
          <a:ln w="793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54701" y="1043117"/>
            <a:ext cx="2889836" cy="13063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16441" y="583130"/>
            <a:ext cx="32900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Evaluation</a:t>
            </a:r>
            <a:endParaRPr lang="zh-CN" altLang="en-US" sz="24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/>
          <a:srcRect l="28027" t="2" r="23054" b="-813"/>
          <a:stretch>
            <a:fillRect/>
          </a:stretch>
        </p:blipFill>
        <p:spPr>
          <a:xfrm>
            <a:off x="248990" y="1226381"/>
            <a:ext cx="5854390" cy="46748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/>
          <a:srcRect l="25599" t="-1" r="24963" b="4683"/>
          <a:stretch>
            <a:fillRect/>
          </a:stretch>
        </p:blipFill>
        <p:spPr>
          <a:xfrm>
            <a:off x="5776333" y="900063"/>
            <a:ext cx="5815402" cy="474245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42394" y="5699112"/>
            <a:ext cx="4866309" cy="913560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lave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node needed nearly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time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to retain all the data 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018049" y="1862254"/>
            <a:ext cx="22302" cy="2497873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720790" y="1858537"/>
            <a:ext cx="22302" cy="2497873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872654" y="1903142"/>
            <a:ext cx="22302" cy="2497873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1192107" y="1903142"/>
            <a:ext cx="22302" cy="2497873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右箭头 20"/>
          <p:cNvSpPr/>
          <p:nvPr/>
        </p:nvSpPr>
        <p:spPr>
          <a:xfrm>
            <a:off x="3836020" y="4181707"/>
            <a:ext cx="1070517" cy="144966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791415" y="3713357"/>
            <a:ext cx="120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15ms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9012555" y="4182745"/>
            <a:ext cx="2062480" cy="15113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485971" y="3720791"/>
            <a:ext cx="120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30ms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237785" y="2085278"/>
            <a:ext cx="3791415" cy="11151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021551" y="2215375"/>
            <a:ext cx="4185425" cy="3718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6800" y="1951464"/>
            <a:ext cx="689405" cy="2676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91980" y="2076641"/>
            <a:ext cx="689405" cy="2676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388990" y="5680526"/>
            <a:ext cx="4866309" cy="913560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Node Load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400MB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Node Load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600MB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42605" y="5680617"/>
            <a:ext cx="10760926" cy="981308"/>
          </a:xfrm>
          <a:prstGeom prst="roundRect">
            <a:avLst/>
          </a:prstGeom>
          <a:solidFill>
            <a:srgbClr val="557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 terms of disk space utilization, the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prototype system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 superior.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1" grpId="1" animBg="1"/>
      <p:bldP spid="22" grpId="0"/>
      <p:bldP spid="22" grpId="1"/>
      <p:bldP spid="23" grpId="0" bldLvl="0" animBg="1"/>
      <p:bldP spid="23" grpId="1" bldLvl="0" animBg="1"/>
      <p:bldP spid="24" grpId="0"/>
      <p:bldP spid="24" grpId="1"/>
      <p:bldP spid="29" grpId="0" animBg="1"/>
      <p:bldP spid="30" grpId="0" animBg="1"/>
      <p:bldP spid="32" grpId="0" animBg="1"/>
      <p:bldP spid="3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0762" y="2754351"/>
            <a:ext cx="495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Overview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en-US" altLang="zh-CN" sz="36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sz="36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 Work</a:t>
            </a:r>
            <a:endParaRPr lang="zh-CN" altLang="en-US" sz="36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36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Challenge &amp; Solution</a:t>
            </a:r>
            <a:endParaRPr lang="zh-CN" altLang="en-US" sz="36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System Structure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Evaluation</a:t>
            </a:r>
            <a:endParaRPr lang="zh-CN" altLang="en-US" sz="3600" b="1" dirty="0">
              <a:ea typeface="微软雅黑" panose="020B0503020204020204" pitchFamily="34" charset="-122"/>
            </a:endParaRPr>
          </a:p>
          <a:p>
            <a:endParaRPr lang="zh-CN" altLang="en-US" sz="36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55015" y="1035685"/>
            <a:ext cx="2763520" cy="20320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6260" y="568325"/>
            <a:ext cx="362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843" b="1"/>
          <a:stretch>
            <a:fillRect/>
          </a:stretch>
        </p:blipFill>
        <p:spPr>
          <a:xfrm>
            <a:off x="5085644" y="3003231"/>
            <a:ext cx="5984747" cy="3705975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5803033" y="2453132"/>
            <a:ext cx="3262047" cy="922079"/>
            <a:chOff x="8587912" y="998763"/>
            <a:chExt cx="2178151" cy="65869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9899" y="1025609"/>
              <a:ext cx="576164" cy="576164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8148" y="998763"/>
              <a:ext cx="658697" cy="658697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7912" y="1043117"/>
              <a:ext cx="614343" cy="614343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20" y="5302935"/>
            <a:ext cx="734197" cy="7798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5" y="5226946"/>
            <a:ext cx="922469" cy="97987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53" y="5094503"/>
            <a:ext cx="1078567" cy="111232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5929">
            <a:off x="2634226" y="2393172"/>
            <a:ext cx="1043178" cy="122011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706508" y="2712748"/>
            <a:ext cx="1291635" cy="568003"/>
            <a:chOff x="6025304" y="3848840"/>
            <a:chExt cx="1291635" cy="56800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304" y="3848840"/>
              <a:ext cx="568003" cy="568003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994" y="3848840"/>
              <a:ext cx="513945" cy="513945"/>
            </a:xfrm>
            <a:prstGeom prst="rect">
              <a:avLst/>
            </a:prstGeom>
          </p:spPr>
        </p:pic>
      </p:grpSp>
      <p:sp>
        <p:nvSpPr>
          <p:cNvPr id="48" name="Rounded Rectangle 107"/>
          <p:cNvSpPr/>
          <p:nvPr/>
        </p:nvSpPr>
        <p:spPr>
          <a:xfrm>
            <a:off x="767443" y="1353176"/>
            <a:ext cx="2960955" cy="78535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Internal equipment</a:t>
            </a:r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49" name="Rounded Rectangle 107"/>
          <p:cNvSpPr/>
          <p:nvPr/>
        </p:nvSpPr>
        <p:spPr>
          <a:xfrm>
            <a:off x="5969316" y="1353456"/>
            <a:ext cx="2960956" cy="7850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External communication</a:t>
            </a:r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50" name="Rounded Rectangle 107"/>
          <p:cNvSpPr/>
          <p:nvPr/>
        </p:nvSpPr>
        <p:spPr>
          <a:xfrm>
            <a:off x="767443" y="4325902"/>
            <a:ext cx="2960955" cy="7730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Remote control of the device</a:t>
            </a:r>
            <a:endParaRPr lang="zh-CN" altLang="en-US" sz="20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227322" y="903255"/>
            <a:ext cx="3262047" cy="922079"/>
            <a:chOff x="8587912" y="998763"/>
            <a:chExt cx="2178151" cy="65869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9899" y="1025609"/>
              <a:ext cx="576164" cy="57616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8148" y="998763"/>
              <a:ext cx="658697" cy="65869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7912" y="1043117"/>
              <a:ext cx="614343" cy="614343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82060" y="2159153"/>
            <a:ext cx="1078567" cy="2661811"/>
            <a:chOff x="1706828" y="2814782"/>
            <a:chExt cx="1402493" cy="325844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554" y="3885435"/>
              <a:ext cx="954699" cy="95469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807" y="2814782"/>
              <a:ext cx="1199514" cy="119951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828" y="4711582"/>
              <a:ext cx="1402493" cy="136164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75677" y="4458805"/>
            <a:ext cx="691646" cy="691646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190270" y="5054185"/>
            <a:ext cx="3237920" cy="1220119"/>
            <a:chOff x="5190270" y="5054185"/>
            <a:chExt cx="3237920" cy="122011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20477">
              <a:off x="7385012" y="5054185"/>
              <a:ext cx="1043178" cy="1220119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5190270" y="5268466"/>
              <a:ext cx="1291635" cy="568003"/>
              <a:chOff x="6025304" y="3848840"/>
              <a:chExt cx="1291635" cy="568003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5304" y="3848840"/>
                <a:ext cx="568003" cy="568003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994" y="3848840"/>
                <a:ext cx="513945" cy="513945"/>
              </a:xfrm>
              <a:prstGeom prst="rect">
                <a:avLst/>
              </a:prstGeom>
            </p:spPr>
          </p:pic>
        </p:grpSp>
      </p:grpSp>
      <p:sp>
        <p:nvSpPr>
          <p:cNvPr id="22" name="Rounded Rectangular Callout 63"/>
          <p:cNvSpPr/>
          <p:nvPr/>
        </p:nvSpPr>
        <p:spPr>
          <a:xfrm>
            <a:off x="5173025" y="2570605"/>
            <a:ext cx="3778979" cy="180242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hipboard </a:t>
            </a:r>
            <a:r>
              <a:rPr lang="en-US" sz="320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information </a:t>
            </a:r>
            <a:r>
              <a:rPr lang="en-US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system</a:t>
            </a:r>
            <a:endParaRPr lang="en-US" sz="3200" dirty="0" smtClean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zh-CN" altLang="en-US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（</a:t>
            </a:r>
            <a:r>
              <a:rPr lang="en-US" altLang="zh-CN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SIS</a:t>
            </a:r>
            <a:r>
              <a:rPr lang="zh-CN" altLang="en-US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）</a:t>
            </a:r>
            <a:endParaRPr lang="en-US" sz="320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左右箭头 22"/>
          <p:cNvSpPr/>
          <p:nvPr/>
        </p:nvSpPr>
        <p:spPr>
          <a:xfrm rot="5400000">
            <a:off x="5338337" y="1991775"/>
            <a:ext cx="710122" cy="391023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 rot="5400000">
            <a:off x="6519021" y="2015026"/>
            <a:ext cx="710122" cy="391023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5400000">
            <a:off x="7702869" y="2009470"/>
            <a:ext cx="710122" cy="391023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5522">
            <a:off x="9212924" y="3047605"/>
            <a:ext cx="812388" cy="75221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843" b="1"/>
          <a:stretch>
            <a:fillRect/>
          </a:stretch>
        </p:blipFill>
        <p:spPr>
          <a:xfrm>
            <a:off x="5366014" y="2571153"/>
            <a:ext cx="2923425" cy="1810292"/>
          </a:xfrm>
          <a:prstGeom prst="rect">
            <a:avLst/>
          </a:prstGeom>
        </p:spPr>
      </p:pic>
      <p:sp>
        <p:nvSpPr>
          <p:cNvPr id="41" name="Rounded Rectangle 107"/>
          <p:cNvSpPr/>
          <p:nvPr/>
        </p:nvSpPr>
        <p:spPr>
          <a:xfrm>
            <a:off x="788035" y="3138805"/>
            <a:ext cx="2961005" cy="7854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Heterogeneous and tight coupling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42" name="Rounded Rectangle 107"/>
          <p:cNvSpPr/>
          <p:nvPr/>
        </p:nvSpPr>
        <p:spPr>
          <a:xfrm>
            <a:off x="767443" y="4898914"/>
            <a:ext cx="2960955" cy="78535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 dirty="0">
              <a:solidFill>
                <a:schemeClr val="bg1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+mn-ea"/>
            </a:endParaRPr>
          </a:p>
          <a:p>
            <a:pPr algn="ctr"/>
            <a:endParaRPr sz="2000" dirty="0" smtClean="0"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sz="2000" dirty="0" smtClean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+mn-ea"/>
              </a:rPr>
              <a:t>Distributed application system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  <a:p>
            <a:pPr algn="ctr"/>
            <a:endParaRPr sz="2000" dirty="0">
              <a:solidFill>
                <a:schemeClr val="bg1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  <a:p>
            <a:pPr algn="ctr"/>
            <a:endParaRPr sz="2000" dirty="0" smtClean="0"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173025" y="1039595"/>
            <a:ext cx="3647088" cy="673541"/>
            <a:chOff x="5263395" y="1043117"/>
            <a:chExt cx="3647088" cy="673541"/>
          </a:xfrm>
        </p:grpSpPr>
        <p:sp>
          <p:nvSpPr>
            <p:cNvPr id="43" name="圆角矩形 42"/>
            <p:cNvSpPr/>
            <p:nvPr/>
          </p:nvSpPr>
          <p:spPr>
            <a:xfrm>
              <a:off x="6396213" y="1043117"/>
              <a:ext cx="931994" cy="660476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GPS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263395" y="1049648"/>
              <a:ext cx="883981" cy="660477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AIS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592705" y="1056180"/>
              <a:ext cx="1317778" cy="660478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Cellular</a:t>
              </a:r>
              <a:endPara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Rounded Rectangle 107"/>
          <p:cNvSpPr/>
          <p:nvPr/>
        </p:nvSpPr>
        <p:spPr>
          <a:xfrm>
            <a:off x="787848" y="1401929"/>
            <a:ext cx="2960955" cy="78535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 smtClean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Independent application system</a:t>
            </a:r>
            <a:endParaRPr sz="2000" dirty="0" smtClean="0"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0317226" y="2333178"/>
            <a:ext cx="932554" cy="2286242"/>
            <a:chOff x="10988230" y="2291825"/>
            <a:chExt cx="932554" cy="2286242"/>
          </a:xfrm>
        </p:grpSpPr>
        <p:sp>
          <p:nvSpPr>
            <p:cNvPr id="47" name="圆角矩形 46"/>
            <p:cNvSpPr/>
            <p:nvPr/>
          </p:nvSpPr>
          <p:spPr>
            <a:xfrm>
              <a:off x="11013856" y="2291825"/>
              <a:ext cx="883981" cy="660477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UAV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0990907" y="3137700"/>
              <a:ext cx="929877" cy="660477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USV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0988230" y="3917590"/>
              <a:ext cx="919693" cy="660477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UUV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197895" y="5190595"/>
            <a:ext cx="3798081" cy="645874"/>
            <a:chOff x="5724806" y="5838771"/>
            <a:chExt cx="3798081" cy="645874"/>
          </a:xfrm>
        </p:grpSpPr>
        <p:sp>
          <p:nvSpPr>
            <p:cNvPr id="52" name="圆角矩形 51"/>
            <p:cNvSpPr/>
            <p:nvPr/>
          </p:nvSpPr>
          <p:spPr>
            <a:xfrm>
              <a:off x="7798596" y="5843375"/>
              <a:ext cx="1724291" cy="641270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Monitoring 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5724806" y="5838771"/>
              <a:ext cx="1534375" cy="645874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Terminal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6260" y="568325"/>
            <a:ext cx="362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755015" y="1035685"/>
            <a:ext cx="2763520" cy="20320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41" grpId="0" bldLvl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73025" y="1039595"/>
            <a:ext cx="3647088" cy="673541"/>
            <a:chOff x="5263395" y="1043117"/>
            <a:chExt cx="3647088" cy="673541"/>
          </a:xfrm>
        </p:grpSpPr>
        <p:sp>
          <p:nvSpPr>
            <p:cNvPr id="9" name="圆角矩形 8"/>
            <p:cNvSpPr/>
            <p:nvPr/>
          </p:nvSpPr>
          <p:spPr>
            <a:xfrm>
              <a:off x="6396213" y="1043117"/>
              <a:ext cx="931994" cy="660476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GPS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263395" y="1049648"/>
              <a:ext cx="883981" cy="660477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AIS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592705" y="1056180"/>
              <a:ext cx="1317778" cy="660478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Cellular</a:t>
              </a:r>
              <a:endPara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317226" y="2333178"/>
            <a:ext cx="932554" cy="2286242"/>
            <a:chOff x="10988230" y="2291825"/>
            <a:chExt cx="932554" cy="2286242"/>
          </a:xfrm>
        </p:grpSpPr>
        <p:sp>
          <p:nvSpPr>
            <p:cNvPr id="13" name="圆角矩形 12"/>
            <p:cNvSpPr/>
            <p:nvPr/>
          </p:nvSpPr>
          <p:spPr>
            <a:xfrm>
              <a:off x="11013856" y="2291825"/>
              <a:ext cx="883981" cy="660477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UAV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990907" y="3137700"/>
              <a:ext cx="929877" cy="660477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USV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988230" y="3917590"/>
              <a:ext cx="919693" cy="660477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UUV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97895" y="5190595"/>
            <a:ext cx="3798081" cy="645874"/>
            <a:chOff x="5724806" y="5838771"/>
            <a:chExt cx="3798081" cy="645874"/>
          </a:xfrm>
        </p:grpSpPr>
        <p:sp>
          <p:nvSpPr>
            <p:cNvPr id="17" name="圆角矩形 16"/>
            <p:cNvSpPr/>
            <p:nvPr/>
          </p:nvSpPr>
          <p:spPr>
            <a:xfrm>
              <a:off x="7798596" y="5843375"/>
              <a:ext cx="1724291" cy="641270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Monitoring 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24806" y="5838771"/>
              <a:ext cx="1534375" cy="645874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Terminal</a:t>
              </a:r>
              <a:endPara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等腰三角形 18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ular Callout 63"/>
          <p:cNvSpPr/>
          <p:nvPr/>
        </p:nvSpPr>
        <p:spPr>
          <a:xfrm>
            <a:off x="5173025" y="2570605"/>
            <a:ext cx="3778979" cy="1802423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hipboard </a:t>
            </a:r>
            <a:r>
              <a:rPr lang="en-US" sz="320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information </a:t>
            </a:r>
            <a:r>
              <a:rPr lang="en-US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system</a:t>
            </a:r>
            <a:endParaRPr lang="en-US" sz="3200" dirty="0" smtClean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zh-CN" altLang="en-US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（</a:t>
            </a:r>
            <a:r>
              <a:rPr lang="en-US" altLang="zh-CN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SIS</a:t>
            </a:r>
            <a:r>
              <a:rPr lang="zh-CN" altLang="en-US" sz="3200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）</a:t>
            </a:r>
            <a:endParaRPr lang="en-US" sz="3200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19" y="1522438"/>
            <a:ext cx="451991" cy="45199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34" y="4938195"/>
            <a:ext cx="451991" cy="45199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29" y="3245820"/>
            <a:ext cx="451991" cy="451991"/>
          </a:xfrm>
          <a:prstGeom prst="rect">
            <a:avLst/>
          </a:prstGeom>
        </p:spPr>
      </p:pic>
      <p:sp>
        <p:nvSpPr>
          <p:cNvPr id="33" name="Rounded Rectangle 107"/>
          <p:cNvSpPr/>
          <p:nvPr/>
        </p:nvSpPr>
        <p:spPr>
          <a:xfrm>
            <a:off x="5479700" y="2686460"/>
            <a:ext cx="2960955" cy="78535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dirty="0" smtClean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Message-centric </a:t>
            </a:r>
            <a:endParaRPr sz="2800" dirty="0" smtClean="0"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34" name="Rounded Rectangle 107"/>
          <p:cNvSpPr/>
          <p:nvPr/>
        </p:nvSpPr>
        <p:spPr>
          <a:xfrm>
            <a:off x="5479700" y="3507850"/>
            <a:ext cx="2960955" cy="78535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dirty="0" smtClean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Shielding heterogeneity</a:t>
            </a:r>
            <a:endParaRPr sz="2800" dirty="0" smtClean="0"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89" y="3283295"/>
            <a:ext cx="451991" cy="451991"/>
          </a:xfrm>
          <a:prstGeom prst="rect">
            <a:avLst/>
          </a:prstGeom>
        </p:spPr>
      </p:pic>
      <p:sp>
        <p:nvSpPr>
          <p:cNvPr id="23" name="Rounded Rectangle 107"/>
          <p:cNvSpPr/>
          <p:nvPr/>
        </p:nvSpPr>
        <p:spPr>
          <a:xfrm>
            <a:off x="5173025" y="2686949"/>
            <a:ext cx="3736339" cy="16075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Message-oriented middleware（</a:t>
            </a:r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MOM</a:t>
            </a:r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）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260" y="568325"/>
            <a:ext cx="362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55015" y="1035685"/>
            <a:ext cx="2763520" cy="20320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35808 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4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00078 0.208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0703 0.0013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175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04114 0.0016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  <p:bldP spid="34" grpId="0" animBg="1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55015" y="1042670"/>
            <a:ext cx="2496820" cy="13335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11361" y="583130"/>
            <a:ext cx="32900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 Work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9190" y="1628140"/>
            <a:ext cx="9932670" cy="8388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Use MOM to meet the needs of SIS integration</a:t>
            </a:r>
            <a:r>
              <a:rPr 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especially reliability</a:t>
            </a:r>
            <a:r>
              <a:rPr 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lang="en-US" sz="2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138946" y="2741101"/>
            <a:ext cx="9932730" cy="3493443"/>
          </a:xfrm>
          <a:prstGeom prst="rect">
            <a:avLst/>
          </a:prstGeom>
          <a:noFill/>
          <a:ln w="57150">
            <a:solidFill>
              <a:srgbClr val="FEB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2448181" y="3193533"/>
            <a:ext cx="1980824" cy="3277602"/>
            <a:chOff x="1099833" y="3461389"/>
            <a:chExt cx="1980824" cy="327760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833" y="3461389"/>
              <a:ext cx="1905000" cy="1905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57" y="4833991"/>
              <a:ext cx="1905000" cy="1905000"/>
            </a:xfrm>
            <a:prstGeom prst="rect">
              <a:avLst/>
            </a:prstGeom>
          </p:spPr>
        </p:pic>
      </p:grpSp>
      <p:grpSp>
        <p:nvGrpSpPr>
          <p:cNvPr id="99" name="组合 98"/>
          <p:cNvGrpSpPr/>
          <p:nvPr/>
        </p:nvGrpSpPr>
        <p:grpSpPr>
          <a:xfrm>
            <a:off x="7444509" y="3193533"/>
            <a:ext cx="1995055" cy="2473005"/>
            <a:chOff x="7444509" y="3193533"/>
            <a:chExt cx="1995055" cy="2473005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537" y="3193533"/>
              <a:ext cx="1905000" cy="1905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7444509" y="5204873"/>
              <a:ext cx="1995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Cluster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0" name="图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16" y="3934691"/>
            <a:ext cx="832481" cy="828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9690" y="573405"/>
            <a:ext cx="405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Challenge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&amp; </a:t>
            </a:r>
            <a:r>
              <a:rPr 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Solution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ounded Rectangular Callout 63"/>
          <p:cNvSpPr/>
          <p:nvPr/>
        </p:nvSpPr>
        <p:spPr>
          <a:xfrm>
            <a:off x="990930" y="2340609"/>
            <a:ext cx="4131335" cy="694448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Redundant </a:t>
            </a:r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design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8" name="Rounded Rectangular Callout 63"/>
          <p:cNvSpPr/>
          <p:nvPr/>
        </p:nvSpPr>
        <p:spPr>
          <a:xfrm>
            <a:off x="6920782" y="2340609"/>
            <a:ext cx="4676976" cy="692722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 T</a:t>
            </a:r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hree-</a:t>
            </a:r>
            <a:r>
              <a:rPr lang="en-US" altLang="zh-CN" sz="2800" dirty="0" err="1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profings</a:t>
            </a:r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 design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emdoor.net/upimg/2018020219423374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3" t="6568" r="9328" b="8584"/>
          <a:stretch>
            <a:fillRect/>
          </a:stretch>
        </p:blipFill>
        <p:spPr bwMode="auto">
          <a:xfrm>
            <a:off x="8353813" y="4149823"/>
            <a:ext cx="2037741" cy="11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组合 1023"/>
          <p:cNvGrpSpPr/>
          <p:nvPr/>
        </p:nvGrpSpPr>
        <p:grpSpPr>
          <a:xfrm>
            <a:off x="3326420" y="3542868"/>
            <a:ext cx="2059185" cy="1240036"/>
            <a:chOff x="9338722" y="1467835"/>
            <a:chExt cx="2059185" cy="1240036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7230" y="1467835"/>
              <a:ext cx="810677" cy="1240036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9338722" y="1558153"/>
              <a:ext cx="1133640" cy="1136724"/>
              <a:chOff x="9162488" y="1612611"/>
              <a:chExt cx="1133640" cy="1136724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9162488" y="1612611"/>
                <a:ext cx="1062341" cy="11367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9382340" y="2092637"/>
                <a:ext cx="545177" cy="515901"/>
                <a:chOff x="3561155" y="2239585"/>
                <a:chExt cx="545177" cy="515901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3561155" y="2239585"/>
                  <a:ext cx="545177" cy="515901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" name="曲线连接符 52"/>
                <p:cNvCxnSpPr/>
                <p:nvPr/>
              </p:nvCxnSpPr>
              <p:spPr>
                <a:xfrm rot="16200000" flipH="1">
                  <a:off x="3580157" y="2364314"/>
                  <a:ext cx="351303" cy="324585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曲线连接符 53"/>
                <p:cNvCxnSpPr/>
                <p:nvPr/>
              </p:nvCxnSpPr>
              <p:spPr>
                <a:xfrm rot="16200000" flipH="1">
                  <a:off x="3733963" y="2280647"/>
                  <a:ext cx="351303" cy="324585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/>
              <p:cNvSpPr txBox="1"/>
              <p:nvPr/>
            </p:nvSpPr>
            <p:spPr>
              <a:xfrm>
                <a:off x="9162488" y="1622876"/>
                <a:ext cx="1133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ackups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25" name="组合 1024"/>
          <p:cNvGrpSpPr/>
          <p:nvPr/>
        </p:nvGrpSpPr>
        <p:grpSpPr>
          <a:xfrm>
            <a:off x="518903" y="3564335"/>
            <a:ext cx="2154076" cy="1240036"/>
            <a:chOff x="6903588" y="1480394"/>
            <a:chExt cx="2154076" cy="124003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588" y="1480394"/>
              <a:ext cx="810677" cy="1240036"/>
            </a:xfrm>
            <a:prstGeom prst="rect">
              <a:avLst/>
            </a:prstGeom>
          </p:spPr>
        </p:pic>
        <p:grpSp>
          <p:nvGrpSpPr>
            <p:cNvPr id="63" name="组合 62"/>
            <p:cNvGrpSpPr/>
            <p:nvPr/>
          </p:nvGrpSpPr>
          <p:grpSpPr>
            <a:xfrm>
              <a:off x="7995323" y="1558153"/>
              <a:ext cx="1062341" cy="1136724"/>
              <a:chOff x="7891868" y="1612611"/>
              <a:chExt cx="1062341" cy="1136724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959629" y="1657056"/>
                <a:ext cx="89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891868" y="1612611"/>
                <a:ext cx="1062341" cy="11367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8111720" y="2092637"/>
                <a:ext cx="545177" cy="515901"/>
                <a:chOff x="3561155" y="2239585"/>
                <a:chExt cx="545177" cy="515901"/>
              </a:xfrm>
            </p:grpSpPr>
            <p:sp>
              <p:nvSpPr>
                <p:cNvPr id="60" name="椭圆 59"/>
                <p:cNvSpPr/>
                <p:nvPr/>
              </p:nvSpPr>
              <p:spPr>
                <a:xfrm>
                  <a:off x="3561155" y="2239585"/>
                  <a:ext cx="545177" cy="515901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1" name="曲线连接符 60"/>
                <p:cNvCxnSpPr/>
                <p:nvPr/>
              </p:nvCxnSpPr>
              <p:spPr>
                <a:xfrm rot="16200000" flipH="1">
                  <a:off x="3580157" y="2364314"/>
                  <a:ext cx="351303" cy="324585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曲线连接符 61"/>
                <p:cNvCxnSpPr/>
                <p:nvPr/>
              </p:nvCxnSpPr>
              <p:spPr>
                <a:xfrm rot="16200000" flipH="1">
                  <a:off x="3733963" y="2280647"/>
                  <a:ext cx="351303" cy="324585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36" name="Picture 12" descr="http://www.iacs.org.uk/media/4893/crs-norm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147" y="2524193"/>
            <a:ext cx="13430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文本框 1026"/>
          <p:cNvSpPr txBox="1"/>
          <p:nvPr/>
        </p:nvSpPr>
        <p:spPr>
          <a:xfrm>
            <a:off x="613410" y="1251585"/>
            <a:ext cx="7585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 design needs to follow the design specifications of the classification society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53916" y="573175"/>
            <a:ext cx="3118304" cy="966235"/>
          </a:xfrm>
          <a:prstGeom prst="rect">
            <a:avLst/>
          </a:prstGeom>
        </p:spPr>
      </p:pic>
      <p:pic>
        <p:nvPicPr>
          <p:cNvPr id="1029" name="图片 10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60" y="3501743"/>
            <a:ext cx="594830" cy="594830"/>
          </a:xfrm>
          <a:prstGeom prst="rect">
            <a:avLst/>
          </a:prstGeom>
        </p:spPr>
      </p:pic>
      <p:pic>
        <p:nvPicPr>
          <p:cNvPr id="1031" name="图片 10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59" y="3485377"/>
            <a:ext cx="605821" cy="605821"/>
          </a:xfrm>
          <a:prstGeom prst="rect">
            <a:avLst/>
          </a:prstGeom>
        </p:spPr>
      </p:pic>
      <p:pic>
        <p:nvPicPr>
          <p:cNvPr id="1033" name="图片 10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649" y="3463494"/>
            <a:ext cx="720859" cy="720859"/>
          </a:xfrm>
          <a:prstGeom prst="rect">
            <a:avLst/>
          </a:prstGeom>
        </p:spPr>
      </p:pic>
      <p:sp>
        <p:nvSpPr>
          <p:cNvPr id="93" name="圆角矩形 92"/>
          <p:cNvSpPr/>
          <p:nvPr/>
        </p:nvSpPr>
        <p:spPr>
          <a:xfrm>
            <a:off x="6924040" y="5613400"/>
            <a:ext cx="4676775" cy="629285"/>
          </a:xfrm>
          <a:prstGeom prst="roundRect">
            <a:avLst/>
          </a:prstGeom>
          <a:solidFill>
            <a:srgbClr val="C55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Limited equipment performance</a:t>
            </a:r>
            <a:endParaRPr lang="zh-CN" altLang="en-US"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991235" y="5547995"/>
            <a:ext cx="4134485" cy="695325"/>
          </a:xfrm>
          <a:prstGeom prst="roundRect">
            <a:avLst/>
          </a:prstGeom>
          <a:solidFill>
            <a:srgbClr val="C55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MOM data redundancy scale is large</a:t>
            </a:r>
            <a:endParaRPr sz="24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Rounded Rectangle 107"/>
          <p:cNvSpPr/>
          <p:nvPr/>
        </p:nvSpPr>
        <p:spPr>
          <a:xfrm>
            <a:off x="990930" y="4804371"/>
            <a:ext cx="4131335" cy="6184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Partial redundancy of data</a:t>
            </a:r>
            <a:endParaRPr lang="zh-CN" altLang="en-US" sz="24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5" name="Rounded Rectangle 107"/>
          <p:cNvSpPr/>
          <p:nvPr/>
        </p:nvSpPr>
        <p:spPr>
          <a:xfrm>
            <a:off x="6924743" y="4877500"/>
            <a:ext cx="4673015" cy="57798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Cluster load balancing</a:t>
            </a:r>
            <a:endParaRPr lang="zh-CN" altLang="en-US" sz="24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755015" y="1056005"/>
            <a:ext cx="4244975" cy="1270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10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-0.00117 -0.2682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342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93 L -0.001667 -0.267315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93" grpId="0" bldLvl="0" animBg="1"/>
      <p:bldP spid="93" grpId="1" bldLvl="0" animBg="1"/>
      <p:bldP spid="94" grpId="0" bldLvl="0" animBg="1"/>
      <p:bldP spid="94" grpId="1" bldLvl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08" y="1622590"/>
            <a:ext cx="583902" cy="389268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172498" y="2581912"/>
            <a:ext cx="2455259" cy="2570410"/>
            <a:chOff x="767443" y="3116712"/>
            <a:chExt cx="2455259" cy="2570410"/>
          </a:xfrm>
        </p:grpSpPr>
        <p:sp>
          <p:nvSpPr>
            <p:cNvPr id="9" name="圆角矩形 8"/>
            <p:cNvSpPr/>
            <p:nvPr/>
          </p:nvSpPr>
          <p:spPr>
            <a:xfrm>
              <a:off x="767443" y="3116712"/>
              <a:ext cx="2455259" cy="2570410"/>
            </a:xfrm>
            <a:prstGeom prst="roundRect">
              <a:avLst/>
            </a:prstGeom>
            <a:solidFill>
              <a:srgbClr val="8AD2E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8237" y="3215836"/>
              <a:ext cx="237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MESSAGE QUEUE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55015" y="1056005"/>
            <a:ext cx="4402455" cy="1270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00810" y="592455"/>
            <a:ext cx="482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Challenge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&amp; </a:t>
            </a:r>
            <a:r>
              <a:rPr 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Solution</a:t>
            </a:r>
            <a:endParaRPr lang="zh-CN" altLang="en-US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10565" y="4583210"/>
            <a:ext cx="1745672" cy="4027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0565" y="4570183"/>
            <a:ext cx="1745672" cy="402795"/>
          </a:xfrm>
          <a:prstGeom prst="roundRect">
            <a:avLst/>
          </a:prstGeom>
          <a:solidFill>
            <a:srgbClr val="FCB8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#1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10565" y="3662445"/>
            <a:ext cx="1745672" cy="4027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10565" y="3202217"/>
            <a:ext cx="1745672" cy="4027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08390" y="1253258"/>
            <a:ext cx="153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08" y="5585055"/>
            <a:ext cx="583902" cy="389268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2510565" y="3656086"/>
            <a:ext cx="1745672" cy="402795"/>
          </a:xfrm>
          <a:prstGeom prst="roundRect">
            <a:avLst/>
          </a:prstGeom>
          <a:solidFill>
            <a:srgbClr val="FCB8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#3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97823" y="4116314"/>
            <a:ext cx="1745672" cy="402795"/>
          </a:xfrm>
          <a:prstGeom prst="roundRect">
            <a:avLst/>
          </a:prstGeom>
          <a:solidFill>
            <a:srgbClr val="FCB8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#2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2" y="5407566"/>
            <a:ext cx="787581" cy="78758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46772" y="2152187"/>
            <a:ext cx="165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#1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2324" y="6208004"/>
            <a:ext cx="165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#2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9074" y="1237786"/>
            <a:ext cx="3534936" cy="1271239"/>
          </a:xfrm>
          <a:prstGeom prst="rect">
            <a:avLst/>
          </a:prstGeom>
          <a:noFill/>
          <a:ln w="57150">
            <a:solidFill>
              <a:srgbClr val="20C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2323" y="5248998"/>
            <a:ext cx="3534936" cy="1271239"/>
          </a:xfrm>
          <a:prstGeom prst="rect">
            <a:avLst/>
          </a:prstGeom>
          <a:noFill/>
          <a:ln w="57150">
            <a:solidFill>
              <a:srgbClr val="20C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107"/>
          <p:cNvSpPr/>
          <p:nvPr/>
        </p:nvSpPr>
        <p:spPr>
          <a:xfrm>
            <a:off x="6339205" y="1055370"/>
            <a:ext cx="4742815" cy="762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Messaging service in the application uses MQ</a:t>
            </a:r>
            <a:endParaRPr sz="24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Rounded Rectangle 107"/>
          <p:cNvSpPr/>
          <p:nvPr/>
        </p:nvSpPr>
        <p:spPr>
          <a:xfrm>
            <a:off x="6340475" y="1917700"/>
            <a:ext cx="4742815" cy="7632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Messages are stored on the server in MQ units</a:t>
            </a:r>
            <a:endParaRPr sz="24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747779" y="3283021"/>
            <a:ext cx="1128088" cy="1829259"/>
            <a:chOff x="3958683" y="3323062"/>
            <a:chExt cx="1128088" cy="1829259"/>
          </a:xfrm>
        </p:grpSpPr>
        <p:grpSp>
          <p:nvGrpSpPr>
            <p:cNvPr id="33" name="组合 32"/>
            <p:cNvGrpSpPr/>
            <p:nvPr/>
          </p:nvGrpSpPr>
          <p:grpSpPr>
            <a:xfrm>
              <a:off x="3958683" y="3323062"/>
              <a:ext cx="1092821" cy="1829259"/>
              <a:chOff x="2172498" y="2581912"/>
              <a:chExt cx="2455259" cy="257041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172498" y="2581912"/>
                <a:ext cx="2455259" cy="2570410"/>
              </a:xfrm>
              <a:prstGeom prst="roundRect">
                <a:avLst/>
              </a:prstGeom>
              <a:solidFill>
                <a:srgbClr val="8AD2E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510565" y="4570183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510565" y="3656086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2497823" y="4116314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510565" y="3202217"/>
                <a:ext cx="1745672" cy="4027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3958683" y="3410712"/>
              <a:ext cx="112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QUEUE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70568" y="3283021"/>
            <a:ext cx="1128088" cy="1829259"/>
            <a:chOff x="3958683" y="3323062"/>
            <a:chExt cx="1128088" cy="1829259"/>
          </a:xfrm>
        </p:grpSpPr>
        <p:grpSp>
          <p:nvGrpSpPr>
            <p:cNvPr id="68" name="组合 67"/>
            <p:cNvGrpSpPr/>
            <p:nvPr/>
          </p:nvGrpSpPr>
          <p:grpSpPr>
            <a:xfrm>
              <a:off x="3958683" y="3323062"/>
              <a:ext cx="1092821" cy="1829259"/>
              <a:chOff x="2172498" y="2581912"/>
              <a:chExt cx="2455259" cy="2570410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2172498" y="2581912"/>
                <a:ext cx="2455259" cy="2570410"/>
              </a:xfrm>
              <a:prstGeom prst="roundRect">
                <a:avLst/>
              </a:prstGeom>
              <a:solidFill>
                <a:srgbClr val="8AD2E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2510565" y="4570183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510565" y="3656086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497823" y="4116314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2510565" y="3202217"/>
                <a:ext cx="1745672" cy="4027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3958683" y="3410712"/>
              <a:ext cx="112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QUEUE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1" y="1356203"/>
            <a:ext cx="787581" cy="787581"/>
          </a:xfrm>
          <a:prstGeom prst="rect">
            <a:avLst/>
          </a:prstGeom>
        </p:spPr>
      </p:pic>
      <p:cxnSp>
        <p:nvCxnSpPr>
          <p:cNvPr id="87" name="直接箭头连接符 86"/>
          <p:cNvCxnSpPr/>
          <p:nvPr/>
        </p:nvCxnSpPr>
        <p:spPr>
          <a:xfrm>
            <a:off x="2089820" y="1817224"/>
            <a:ext cx="841489" cy="0"/>
          </a:xfrm>
          <a:prstGeom prst="straightConnector1">
            <a:avLst/>
          </a:prstGeom>
          <a:ln w="444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988277" y="5857496"/>
            <a:ext cx="783028" cy="0"/>
          </a:xfrm>
          <a:prstGeom prst="straightConnector1">
            <a:avLst/>
          </a:prstGeom>
          <a:ln w="444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95989" y="5157343"/>
            <a:ext cx="14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6339039" y="2899317"/>
            <a:ext cx="1943675" cy="3708135"/>
            <a:chOff x="6339039" y="2899317"/>
            <a:chExt cx="1943675" cy="3708135"/>
          </a:xfrm>
        </p:grpSpPr>
        <p:sp>
          <p:nvSpPr>
            <p:cNvPr id="93" name="矩形 92"/>
            <p:cNvSpPr/>
            <p:nvPr/>
          </p:nvSpPr>
          <p:spPr>
            <a:xfrm>
              <a:off x="6339039" y="2899317"/>
              <a:ext cx="1943675" cy="37081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478672" y="6117270"/>
              <a:ext cx="1650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ERVER #1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9130513" y="2899317"/>
            <a:ext cx="1943675" cy="3708135"/>
            <a:chOff x="9130513" y="2899317"/>
            <a:chExt cx="1943675" cy="3708135"/>
          </a:xfrm>
        </p:grpSpPr>
        <p:sp>
          <p:nvSpPr>
            <p:cNvPr id="97" name="矩形 96"/>
            <p:cNvSpPr/>
            <p:nvPr/>
          </p:nvSpPr>
          <p:spPr>
            <a:xfrm>
              <a:off x="9130513" y="2899317"/>
              <a:ext cx="1943675" cy="37081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270146" y="6117270"/>
              <a:ext cx="1650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ERVER #2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2.29167E-6 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0104 0.0671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35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00156 0.0664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6523 -0.000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3073 0.00208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0" grpId="1" animBg="1"/>
      <p:bldP spid="10" grpId="0" animBg="1"/>
      <p:bldP spid="31" grpId="0" bldLvl="0" animBg="1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2431847">
            <a:off x="872754" y="279471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950227">
            <a:off x="836043" y="243734"/>
            <a:ext cx="605807" cy="586998"/>
          </a:xfrm>
          <a:prstGeom prst="triangl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87400" y="985520"/>
            <a:ext cx="4298315" cy="14605"/>
          </a:xfrm>
          <a:prstGeom prst="line">
            <a:avLst/>
          </a:prstGeom>
          <a:ln w="38100">
            <a:solidFill>
              <a:srgbClr val="557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94460" y="548005"/>
            <a:ext cx="518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Challenge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&amp; </a:t>
            </a:r>
            <a:r>
              <a:rPr 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Solution</a:t>
            </a: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2545" y="1404328"/>
            <a:ext cx="3749126" cy="2352907"/>
            <a:chOff x="9130513" y="2899317"/>
            <a:chExt cx="1943675" cy="3708135"/>
          </a:xfrm>
        </p:grpSpPr>
        <p:sp>
          <p:nvSpPr>
            <p:cNvPr id="12" name="矩形 11"/>
            <p:cNvSpPr/>
            <p:nvPr/>
          </p:nvSpPr>
          <p:spPr>
            <a:xfrm>
              <a:off x="9130513" y="2899317"/>
              <a:ext cx="1943675" cy="37081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70146" y="6117270"/>
              <a:ext cx="1650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ERVER #1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ounded Rectangular Callout 63"/>
          <p:cNvSpPr/>
          <p:nvPr/>
        </p:nvSpPr>
        <p:spPr>
          <a:xfrm>
            <a:off x="632747" y="4969879"/>
            <a:ext cx="10772640" cy="737128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The server performs a full redundancy backup of MQ</a:t>
            </a:r>
            <a:endParaRPr sz="28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224" y="1549379"/>
            <a:ext cx="1324186" cy="1829259"/>
            <a:chOff x="3855729" y="3323062"/>
            <a:chExt cx="1324186" cy="1829259"/>
          </a:xfrm>
        </p:grpSpPr>
        <p:grpSp>
          <p:nvGrpSpPr>
            <p:cNvPr id="16" name="组合 15"/>
            <p:cNvGrpSpPr/>
            <p:nvPr/>
          </p:nvGrpSpPr>
          <p:grpSpPr>
            <a:xfrm>
              <a:off x="3958683" y="3323062"/>
              <a:ext cx="1092821" cy="1829259"/>
              <a:chOff x="2172498" y="2581912"/>
              <a:chExt cx="2455259" cy="2570410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172498" y="2581912"/>
                <a:ext cx="2455259" cy="2570410"/>
              </a:xfrm>
              <a:prstGeom prst="roundRect">
                <a:avLst/>
              </a:prstGeom>
              <a:solidFill>
                <a:srgbClr val="8AD2E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510565" y="4570183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510565" y="3656086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497823" y="4116314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510565" y="3202217"/>
                <a:ext cx="1745672" cy="4027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855729" y="3375089"/>
              <a:ext cx="132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Queue#1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38088" y="1542522"/>
            <a:ext cx="1310980" cy="1829259"/>
            <a:chOff x="5313451" y="3323062"/>
            <a:chExt cx="1310980" cy="1829259"/>
          </a:xfrm>
        </p:grpSpPr>
        <p:grpSp>
          <p:nvGrpSpPr>
            <p:cNvPr id="24" name="组合 23"/>
            <p:cNvGrpSpPr/>
            <p:nvPr/>
          </p:nvGrpSpPr>
          <p:grpSpPr>
            <a:xfrm>
              <a:off x="5313451" y="3323062"/>
              <a:ext cx="1310980" cy="1829259"/>
              <a:chOff x="3845207" y="3323062"/>
              <a:chExt cx="1310980" cy="182925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28" name="圆角矩形 27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2497823" y="4116314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3845207" y="3388335"/>
                <a:ext cx="1310980" cy="3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Queue#2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5571727" y="4087508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69328" y="1542521"/>
            <a:ext cx="1232454" cy="1829259"/>
            <a:chOff x="6852427" y="3323062"/>
            <a:chExt cx="1232454" cy="1829259"/>
          </a:xfrm>
        </p:grpSpPr>
        <p:grpSp>
          <p:nvGrpSpPr>
            <p:cNvPr id="33" name="组合 32"/>
            <p:cNvGrpSpPr/>
            <p:nvPr/>
          </p:nvGrpSpPr>
          <p:grpSpPr>
            <a:xfrm>
              <a:off x="6852427" y="3323062"/>
              <a:ext cx="1232454" cy="1829259"/>
              <a:chOff x="3880672" y="3323062"/>
              <a:chExt cx="1232454" cy="182925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38" name="圆角矩形 37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圆角矩形 38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文本框 36"/>
              <p:cNvSpPr txBox="1"/>
              <p:nvPr/>
            </p:nvSpPr>
            <p:spPr>
              <a:xfrm>
                <a:off x="3880672" y="3379054"/>
                <a:ext cx="1232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Queue#3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圆角矩形 33"/>
            <p:cNvSpPr/>
            <p:nvPr/>
          </p:nvSpPr>
          <p:spPr>
            <a:xfrm>
              <a:off x="7088354" y="4083331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080910" y="4419214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239587" y="1404328"/>
            <a:ext cx="3749126" cy="2411206"/>
            <a:chOff x="9130513" y="2899317"/>
            <a:chExt cx="1943675" cy="3800013"/>
          </a:xfrm>
        </p:grpSpPr>
        <p:sp>
          <p:nvSpPr>
            <p:cNvPr id="158" name="矩形 157"/>
            <p:cNvSpPr/>
            <p:nvPr/>
          </p:nvSpPr>
          <p:spPr>
            <a:xfrm>
              <a:off x="9130513" y="2899317"/>
              <a:ext cx="1943675" cy="37081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9270146" y="6117270"/>
              <a:ext cx="1650380" cy="58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ERVER #2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676370" y="1542521"/>
            <a:ext cx="1232454" cy="1829259"/>
            <a:chOff x="6852427" y="3323062"/>
            <a:chExt cx="1232454" cy="1829259"/>
          </a:xfrm>
        </p:grpSpPr>
        <p:grpSp>
          <p:nvGrpSpPr>
            <p:cNvPr id="178" name="组合 177"/>
            <p:cNvGrpSpPr/>
            <p:nvPr/>
          </p:nvGrpSpPr>
          <p:grpSpPr>
            <a:xfrm>
              <a:off x="6852427" y="3323062"/>
              <a:ext cx="1232454" cy="1829259"/>
              <a:chOff x="3880672" y="3323062"/>
              <a:chExt cx="1232454" cy="1829259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183" name="圆角矩形 182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圆角矩形 183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圆角矩形 184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2" name="文本框 181"/>
              <p:cNvSpPr txBox="1"/>
              <p:nvPr/>
            </p:nvSpPr>
            <p:spPr>
              <a:xfrm>
                <a:off x="3880672" y="3379054"/>
                <a:ext cx="1232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Queue#3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圆角矩形 178"/>
            <p:cNvSpPr/>
            <p:nvPr/>
          </p:nvSpPr>
          <p:spPr>
            <a:xfrm>
              <a:off x="7088354" y="4083331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圆角矩形 179"/>
            <p:cNvSpPr/>
            <p:nvPr/>
          </p:nvSpPr>
          <p:spPr>
            <a:xfrm>
              <a:off x="7080910" y="4419214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8146629" y="1404328"/>
            <a:ext cx="3749126" cy="2411206"/>
            <a:chOff x="9130513" y="2899317"/>
            <a:chExt cx="1943675" cy="3800013"/>
          </a:xfrm>
        </p:grpSpPr>
        <p:sp>
          <p:nvSpPr>
            <p:cNvPr id="187" name="矩形 186"/>
            <p:cNvSpPr/>
            <p:nvPr/>
          </p:nvSpPr>
          <p:spPr>
            <a:xfrm>
              <a:off x="9130513" y="2899317"/>
              <a:ext cx="1943675" cy="37081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270146" y="6117270"/>
              <a:ext cx="1650380" cy="58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ERVER #3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369224" y="1549379"/>
            <a:ext cx="1324186" cy="1829259"/>
            <a:chOff x="3855729" y="3323062"/>
            <a:chExt cx="1324186" cy="1829259"/>
          </a:xfrm>
        </p:grpSpPr>
        <p:grpSp>
          <p:nvGrpSpPr>
            <p:cNvPr id="190" name="组合 189"/>
            <p:cNvGrpSpPr/>
            <p:nvPr/>
          </p:nvGrpSpPr>
          <p:grpSpPr>
            <a:xfrm>
              <a:off x="3958683" y="3323062"/>
              <a:ext cx="1092821" cy="1829259"/>
              <a:chOff x="2172498" y="2581912"/>
              <a:chExt cx="2455259" cy="2570410"/>
            </a:xfrm>
          </p:grpSpPr>
          <p:sp>
            <p:nvSpPr>
              <p:cNvPr id="192" name="圆角矩形 191"/>
              <p:cNvSpPr/>
              <p:nvPr/>
            </p:nvSpPr>
            <p:spPr>
              <a:xfrm>
                <a:off x="2172498" y="2581912"/>
                <a:ext cx="2455259" cy="2570410"/>
              </a:xfrm>
              <a:prstGeom prst="roundRect">
                <a:avLst/>
              </a:prstGeom>
              <a:solidFill>
                <a:srgbClr val="8AD2E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圆角矩形 192"/>
              <p:cNvSpPr/>
              <p:nvPr/>
            </p:nvSpPr>
            <p:spPr>
              <a:xfrm>
                <a:off x="2510565" y="4570183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圆角矩形 193"/>
              <p:cNvSpPr/>
              <p:nvPr/>
            </p:nvSpPr>
            <p:spPr>
              <a:xfrm>
                <a:off x="2510565" y="3656086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>
                <a:off x="2497823" y="4116314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>
                <a:off x="2510565" y="3202217"/>
                <a:ext cx="1745672" cy="4027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1" name="文本框 190"/>
            <p:cNvSpPr txBox="1"/>
            <p:nvPr/>
          </p:nvSpPr>
          <p:spPr>
            <a:xfrm>
              <a:off x="3855729" y="3375089"/>
              <a:ext cx="132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Queue#1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2753856" y="1541542"/>
            <a:ext cx="1232454" cy="1829259"/>
            <a:chOff x="6852427" y="3323062"/>
            <a:chExt cx="1232454" cy="1829259"/>
          </a:xfrm>
        </p:grpSpPr>
        <p:grpSp>
          <p:nvGrpSpPr>
            <p:cNvPr id="207" name="组合 206"/>
            <p:cNvGrpSpPr/>
            <p:nvPr/>
          </p:nvGrpSpPr>
          <p:grpSpPr>
            <a:xfrm>
              <a:off x="6852427" y="3323062"/>
              <a:ext cx="1232454" cy="1829259"/>
              <a:chOff x="3880672" y="3323062"/>
              <a:chExt cx="1232454" cy="1829259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212" name="圆角矩形 211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圆角矩形 212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" name="圆角矩形 213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1" name="文本框 210"/>
              <p:cNvSpPr txBox="1"/>
              <p:nvPr/>
            </p:nvSpPr>
            <p:spPr>
              <a:xfrm>
                <a:off x="3880672" y="3379054"/>
                <a:ext cx="1232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Queue#3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>
              <a:off x="7088354" y="4083331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7080910" y="4419214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Rounded Rectangular Callout 63"/>
          <p:cNvSpPr/>
          <p:nvPr/>
        </p:nvSpPr>
        <p:spPr>
          <a:xfrm>
            <a:off x="632747" y="4969879"/>
            <a:ext cx="10772640" cy="737128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The server performs partial redundancy backup of MQ</a:t>
            </a:r>
            <a:endParaRPr sz="28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grpSp>
        <p:nvGrpSpPr>
          <p:cNvPr id="217" name="组合 216"/>
          <p:cNvGrpSpPr/>
          <p:nvPr/>
        </p:nvGrpSpPr>
        <p:grpSpPr>
          <a:xfrm>
            <a:off x="1539444" y="1540261"/>
            <a:ext cx="1310980" cy="1829259"/>
            <a:chOff x="5313451" y="3323062"/>
            <a:chExt cx="1310980" cy="1829259"/>
          </a:xfrm>
        </p:grpSpPr>
        <p:grpSp>
          <p:nvGrpSpPr>
            <p:cNvPr id="218" name="组合 217"/>
            <p:cNvGrpSpPr/>
            <p:nvPr/>
          </p:nvGrpSpPr>
          <p:grpSpPr>
            <a:xfrm>
              <a:off x="5313451" y="3323062"/>
              <a:ext cx="1310980" cy="1829259"/>
              <a:chOff x="3845207" y="3323062"/>
              <a:chExt cx="1310980" cy="1829259"/>
            </a:xfrm>
          </p:grpSpPr>
          <p:grpSp>
            <p:nvGrpSpPr>
              <p:cNvPr id="220" name="组合 219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222" name="圆角矩形 221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圆角矩形 222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圆角矩形 223"/>
                <p:cNvSpPr/>
                <p:nvPr/>
              </p:nvSpPr>
              <p:spPr>
                <a:xfrm>
                  <a:off x="2497823" y="4116314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圆角矩形 224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1" name="文本框 220"/>
              <p:cNvSpPr txBox="1"/>
              <p:nvPr/>
            </p:nvSpPr>
            <p:spPr>
              <a:xfrm>
                <a:off x="3845207" y="3388335"/>
                <a:ext cx="1310980" cy="3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Queue#2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9" name="圆角矩形 218"/>
            <p:cNvSpPr/>
            <p:nvPr/>
          </p:nvSpPr>
          <p:spPr>
            <a:xfrm>
              <a:off x="5571727" y="4087508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276266" y="1549379"/>
            <a:ext cx="1324186" cy="1829259"/>
            <a:chOff x="3855729" y="3323062"/>
            <a:chExt cx="1324186" cy="1829259"/>
          </a:xfrm>
        </p:grpSpPr>
        <p:grpSp>
          <p:nvGrpSpPr>
            <p:cNvPr id="161" name="组合 160"/>
            <p:cNvGrpSpPr/>
            <p:nvPr/>
          </p:nvGrpSpPr>
          <p:grpSpPr>
            <a:xfrm>
              <a:off x="3958683" y="3323062"/>
              <a:ext cx="1092821" cy="1829259"/>
              <a:chOff x="2172498" y="2581912"/>
              <a:chExt cx="2455259" cy="2570410"/>
            </a:xfrm>
          </p:grpSpPr>
          <p:sp>
            <p:nvSpPr>
              <p:cNvPr id="163" name="圆角矩形 162"/>
              <p:cNvSpPr/>
              <p:nvPr/>
            </p:nvSpPr>
            <p:spPr>
              <a:xfrm>
                <a:off x="2172498" y="2581912"/>
                <a:ext cx="2455259" cy="2570410"/>
              </a:xfrm>
              <a:prstGeom prst="roundRect">
                <a:avLst/>
              </a:prstGeom>
              <a:solidFill>
                <a:srgbClr val="8AD2E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>
                <a:off x="2510565" y="4570183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>
                <a:off x="2510565" y="3656086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2497823" y="4116314"/>
                <a:ext cx="1745672" cy="402795"/>
              </a:xfrm>
              <a:prstGeom prst="roundRect">
                <a:avLst/>
              </a:prstGeom>
              <a:solidFill>
                <a:srgbClr val="FCB8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>
                <a:off x="2510565" y="3202217"/>
                <a:ext cx="1745672" cy="4027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2" name="文本框 161"/>
            <p:cNvSpPr txBox="1"/>
            <p:nvPr/>
          </p:nvSpPr>
          <p:spPr>
            <a:xfrm>
              <a:off x="3855729" y="3375089"/>
              <a:ext cx="132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Queue#1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5445130" y="1542522"/>
            <a:ext cx="1310980" cy="1829259"/>
            <a:chOff x="5313451" y="3323062"/>
            <a:chExt cx="1310980" cy="1829259"/>
          </a:xfrm>
        </p:grpSpPr>
        <p:grpSp>
          <p:nvGrpSpPr>
            <p:cNvPr id="169" name="组合 168"/>
            <p:cNvGrpSpPr/>
            <p:nvPr/>
          </p:nvGrpSpPr>
          <p:grpSpPr>
            <a:xfrm>
              <a:off x="5313451" y="3323062"/>
              <a:ext cx="1310980" cy="1829259"/>
              <a:chOff x="3845207" y="3323062"/>
              <a:chExt cx="1310980" cy="1829259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173" name="圆角矩形 172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圆角矩形 173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圆角矩形 174"/>
                <p:cNvSpPr/>
                <p:nvPr/>
              </p:nvSpPr>
              <p:spPr>
                <a:xfrm>
                  <a:off x="2497823" y="4116314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" name="圆角矩形 175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2" name="文本框 171"/>
              <p:cNvSpPr txBox="1"/>
              <p:nvPr/>
            </p:nvSpPr>
            <p:spPr>
              <a:xfrm>
                <a:off x="3845207" y="3388335"/>
                <a:ext cx="1310980" cy="3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Queue#2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0" name="圆角矩形 169"/>
            <p:cNvSpPr/>
            <p:nvPr/>
          </p:nvSpPr>
          <p:spPr>
            <a:xfrm>
              <a:off x="5571727" y="4087508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10561730" y="1572813"/>
            <a:ext cx="1232454" cy="1829259"/>
            <a:chOff x="6852427" y="3323062"/>
            <a:chExt cx="1232454" cy="1829259"/>
          </a:xfrm>
        </p:grpSpPr>
        <p:grpSp>
          <p:nvGrpSpPr>
            <p:cNvPr id="244" name="组合 243"/>
            <p:cNvGrpSpPr/>
            <p:nvPr/>
          </p:nvGrpSpPr>
          <p:grpSpPr>
            <a:xfrm>
              <a:off x="6852427" y="3323062"/>
              <a:ext cx="1232454" cy="1829259"/>
              <a:chOff x="3880672" y="3323062"/>
              <a:chExt cx="1232454" cy="1829259"/>
            </a:xfrm>
          </p:grpSpPr>
          <p:grpSp>
            <p:nvGrpSpPr>
              <p:cNvPr id="247" name="组合 246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249" name="圆角矩形 248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圆角矩形 249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" name="圆角矩形 250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8" name="文本框 247"/>
              <p:cNvSpPr txBox="1"/>
              <p:nvPr/>
            </p:nvSpPr>
            <p:spPr>
              <a:xfrm>
                <a:off x="3880672" y="3379054"/>
                <a:ext cx="1232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Queue#3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" name="圆角矩形 244"/>
            <p:cNvSpPr/>
            <p:nvPr/>
          </p:nvSpPr>
          <p:spPr>
            <a:xfrm>
              <a:off x="7088354" y="4083331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圆角矩形 245"/>
            <p:cNvSpPr/>
            <p:nvPr/>
          </p:nvSpPr>
          <p:spPr>
            <a:xfrm>
              <a:off x="7080910" y="4419214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1" name="Rounded Rectangular Callout 63"/>
          <p:cNvSpPr/>
          <p:nvPr/>
        </p:nvSpPr>
        <p:spPr>
          <a:xfrm>
            <a:off x="601882" y="5779723"/>
            <a:ext cx="4583436" cy="743984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Server unit</a:t>
            </a:r>
            <a:endParaRPr lang="zh-CN" altLang="en-US" sz="2800" dirty="0" smtClean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grpSp>
        <p:nvGrpSpPr>
          <p:cNvPr id="262" name="组合 261"/>
          <p:cNvGrpSpPr/>
          <p:nvPr/>
        </p:nvGrpSpPr>
        <p:grpSpPr>
          <a:xfrm>
            <a:off x="5435956" y="1530507"/>
            <a:ext cx="1310980" cy="1829259"/>
            <a:chOff x="5313451" y="3323062"/>
            <a:chExt cx="1310980" cy="1829259"/>
          </a:xfrm>
        </p:grpSpPr>
        <p:grpSp>
          <p:nvGrpSpPr>
            <p:cNvPr id="263" name="组合 262"/>
            <p:cNvGrpSpPr/>
            <p:nvPr/>
          </p:nvGrpSpPr>
          <p:grpSpPr>
            <a:xfrm>
              <a:off x="5313451" y="3323062"/>
              <a:ext cx="1310980" cy="1829259"/>
              <a:chOff x="3845207" y="3323062"/>
              <a:chExt cx="1310980" cy="1829259"/>
            </a:xfrm>
          </p:grpSpPr>
          <p:grpSp>
            <p:nvGrpSpPr>
              <p:cNvPr id="265" name="组合 264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267" name="圆角矩形 266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圆角矩形 267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9" name="圆角矩形 268"/>
                <p:cNvSpPr/>
                <p:nvPr/>
              </p:nvSpPr>
              <p:spPr>
                <a:xfrm>
                  <a:off x="2497823" y="4116314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圆角矩形 269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66" name="文本框 265"/>
              <p:cNvSpPr txBox="1"/>
              <p:nvPr/>
            </p:nvSpPr>
            <p:spPr>
              <a:xfrm>
                <a:off x="3845207" y="3388335"/>
                <a:ext cx="1310980" cy="3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Queue#2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" name="圆角矩形 263"/>
            <p:cNvSpPr/>
            <p:nvPr/>
          </p:nvSpPr>
          <p:spPr>
            <a:xfrm>
              <a:off x="5571727" y="4087508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10561730" y="1572812"/>
            <a:ext cx="1232454" cy="1829259"/>
            <a:chOff x="6852427" y="3323062"/>
            <a:chExt cx="1232454" cy="1829259"/>
          </a:xfrm>
        </p:grpSpPr>
        <p:grpSp>
          <p:nvGrpSpPr>
            <p:cNvPr id="272" name="组合 271"/>
            <p:cNvGrpSpPr/>
            <p:nvPr/>
          </p:nvGrpSpPr>
          <p:grpSpPr>
            <a:xfrm>
              <a:off x="6852427" y="3323062"/>
              <a:ext cx="1232454" cy="1829259"/>
              <a:chOff x="3880672" y="3323062"/>
              <a:chExt cx="1232454" cy="1829259"/>
            </a:xfrm>
          </p:grpSpPr>
          <p:grpSp>
            <p:nvGrpSpPr>
              <p:cNvPr id="275" name="组合 274"/>
              <p:cNvGrpSpPr/>
              <p:nvPr/>
            </p:nvGrpSpPr>
            <p:grpSpPr>
              <a:xfrm>
                <a:off x="3958683" y="3323062"/>
                <a:ext cx="1092821" cy="1829259"/>
                <a:chOff x="2172498" y="2581912"/>
                <a:chExt cx="2455259" cy="2570410"/>
              </a:xfrm>
            </p:grpSpPr>
            <p:sp>
              <p:nvSpPr>
                <p:cNvPr id="277" name="圆角矩形 276"/>
                <p:cNvSpPr/>
                <p:nvPr/>
              </p:nvSpPr>
              <p:spPr>
                <a:xfrm>
                  <a:off x="2172498" y="2581912"/>
                  <a:ext cx="2455259" cy="2570410"/>
                </a:xfrm>
                <a:prstGeom prst="roundRect">
                  <a:avLst/>
                </a:prstGeom>
                <a:solidFill>
                  <a:srgbClr val="8AD2E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圆角矩形 277"/>
                <p:cNvSpPr/>
                <p:nvPr/>
              </p:nvSpPr>
              <p:spPr>
                <a:xfrm>
                  <a:off x="2510565" y="4570183"/>
                  <a:ext cx="1745672" cy="402795"/>
                </a:xfrm>
                <a:prstGeom prst="roundRect">
                  <a:avLst/>
                </a:prstGeom>
                <a:solidFill>
                  <a:srgbClr val="FCB8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" name="圆角矩形 278"/>
                <p:cNvSpPr/>
                <p:nvPr/>
              </p:nvSpPr>
              <p:spPr>
                <a:xfrm>
                  <a:off x="2510565" y="3202217"/>
                  <a:ext cx="1745672" cy="40279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6" name="文本框 275"/>
              <p:cNvSpPr txBox="1"/>
              <p:nvPr/>
            </p:nvSpPr>
            <p:spPr>
              <a:xfrm>
                <a:off x="3880672" y="3379054"/>
                <a:ext cx="1232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Queue#3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3" name="圆角矩形 272"/>
            <p:cNvSpPr/>
            <p:nvPr/>
          </p:nvSpPr>
          <p:spPr>
            <a:xfrm>
              <a:off x="7088354" y="4083331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圆角矩形 273"/>
            <p:cNvSpPr/>
            <p:nvPr/>
          </p:nvSpPr>
          <p:spPr>
            <a:xfrm>
              <a:off x="7080910" y="4419214"/>
              <a:ext cx="776988" cy="2866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0" name="Rounded Rectangular Callout 63"/>
          <p:cNvSpPr/>
          <p:nvPr/>
        </p:nvSpPr>
        <p:spPr>
          <a:xfrm>
            <a:off x="7988713" y="5799108"/>
            <a:ext cx="3411158" cy="724599"/>
          </a:xfrm>
          <a:prstGeom prst="wedgeRoundRectCallout">
            <a:avLst>
              <a:gd name="adj1" fmla="val 49852"/>
              <a:gd name="adj2" fmla="val 2388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whit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rPr>
              <a:t>MQ unit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281" name="右箭头 280"/>
          <p:cNvSpPr/>
          <p:nvPr/>
        </p:nvSpPr>
        <p:spPr>
          <a:xfrm>
            <a:off x="5781674" y="5880394"/>
            <a:ext cx="1692145" cy="568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3207 -0.001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32122 -0.001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32188 -0.0025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31836 0.0013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11" y="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32096 -0.0018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31914 0.0013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32057 7.40741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63502 0.00139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5" y="6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6392 0.00255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64062 0.00069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31953 0.00139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31862 -0.00439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bldLvl="0" animBg="1"/>
      <p:bldP spid="261" grpId="0" animBg="1"/>
      <p:bldP spid="280" grpId="0" animBg="1"/>
      <p:bldP spid="281" grpId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COVER_TEMPLATE_COLOR_SCHEME" val="{&quot;colors&quot;:[&quot;#454749&quot;,&quot;#ffffff&quot;,&quot;#358cc1&quot;,&quot;#2d9c9f&quot;,&quot;#a4c37b&quot;,&quot;#9d9394&quot;,&quot;#84ade4&quot;,&quot;#ffc000&quot;,&quot;#00b0f0&quot;,&quot;#afb2b4&quot;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02PP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2891</Words>
  <Application>WPS 演示</Application>
  <PresentationFormat>宽屏</PresentationFormat>
  <Paragraphs>320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Helvetica Neue</vt:lpstr>
      <vt:lpstr>华文行楷</vt:lpstr>
      <vt:lpstr>Times New Roman</vt:lpstr>
      <vt:lpstr>Arial Unicode MS</vt:lpstr>
      <vt:lpstr>等线</vt:lpstr>
      <vt:lpstr>等线 Light</vt:lpstr>
      <vt:lpstr>Office 主题​​</vt:lpstr>
      <vt:lpstr>A000120140530A02PPBG</vt:lpstr>
      <vt:lpstr>PowerPoint 演示文稿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Liu_Qiang</dc:creator>
  <cp:lastModifiedBy>nostalgic</cp:lastModifiedBy>
  <cp:revision>371</cp:revision>
  <dcterms:created xsi:type="dcterms:W3CDTF">2019-08-02T02:04:00Z</dcterms:created>
  <dcterms:modified xsi:type="dcterms:W3CDTF">2019-08-10T14:09:45Z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