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79" autoAdjust="0"/>
  </p:normalViewPr>
  <p:slideViewPr>
    <p:cSldViewPr>
      <p:cViewPr varScale="1">
        <p:scale>
          <a:sx n="60" d="100"/>
          <a:sy n="60" d="100"/>
        </p:scale>
        <p:origin x="1460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F7AC-8BFE-4CE6-BA82-DEF1C25DB983}" type="datetimeFigureOut">
              <a:rPr lang="en-IN" smtClean="0"/>
              <a:t>14-10-2023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525A5-3D5F-41C1-B807-DC3E9881E2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98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25A5-3D5F-41C1-B807-DC3E9881E2F1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7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25A5-3D5F-41C1-B807-DC3E9881E2F1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595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25A5-3D5F-41C1-B807-DC3E9881E2F1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96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25A5-3D5F-41C1-B807-DC3E9881E2F1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0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25A5-3D5F-41C1-B807-DC3E9881E2F1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25A5-3D5F-41C1-B807-DC3E9881E2F1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62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25A5-3D5F-41C1-B807-DC3E9881E2F1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382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25A5-3D5F-41C1-B807-DC3E9881E2F1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07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25A5-3D5F-41C1-B807-DC3E9881E2F1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36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25A5-3D5F-41C1-B807-DC3E9881E2F1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829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25A5-3D5F-41C1-B807-DC3E9881E2F1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2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05000"/>
            <a:ext cx="8610600" cy="4800600"/>
          </a:xfr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normAutofit/>
          </a:bodyPr>
          <a:lstStyle/>
          <a:p>
            <a:endParaRPr lang="en-US" sz="2400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  <a:p>
            <a:endParaRPr lang="en-US" sz="2400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  <a:p>
            <a:r>
              <a:rPr lang="en-US" b="1" dirty="0">
                <a:solidFill>
                  <a:schemeClr val="tx1"/>
                </a:solidFill>
                <a:latin typeface="Bahnschrift Condensed" panose="020B0502040204020203" pitchFamily="34" charset="0"/>
                <a:ea typeface="+mj-ea"/>
                <a:cs typeface="Arial"/>
              </a:rPr>
              <a:t>Title of Invention</a:t>
            </a:r>
          </a:p>
          <a:p>
            <a:endParaRPr lang="en-US" sz="2400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  <a:p>
            <a:pPr algn="r"/>
            <a:endParaRPr lang="en-US" sz="2400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  <a:p>
            <a:pPr algn="r"/>
            <a:r>
              <a:rPr lang="en-US" sz="2000" b="1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Presented By:</a:t>
            </a:r>
          </a:p>
          <a:p>
            <a:pPr algn="r"/>
            <a:endParaRPr lang="en-IN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4" name="Picture 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207F5F42-9B69-E2D9-81B1-9859933250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02" y="331106"/>
            <a:ext cx="944598" cy="1219200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3F8AA1FD-D4F7-A0F7-39EC-32B61EF3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1970"/>
            <a:ext cx="70866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plastic">
            <a:bevelT w="152400" h="50800" prst="softRound"/>
          </a:sp3d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Bansilal Ramnath Agarwal Charitable Trust’s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Vishwakarma Institute of Information Technology, Pune-411048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(An Autonomous Institute affiliated to Savitribai Phule Pune University)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image2.jpeg">
            <a:extLst>
              <a:ext uri="{FF2B5EF4-FFF2-40B4-BE49-F238E27FC236}">
                <a16:creationId xmlns:a16="http://schemas.microsoft.com/office/drawing/2014/main" id="{CDD2A9A1-9CB1-E75A-6C01-4FC5B16682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38180"/>
            <a:ext cx="944598" cy="10050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2209800"/>
            <a:ext cx="8610600" cy="4495800"/>
          </a:xfr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normAutofit/>
          </a:bodyPr>
          <a:lstStyle/>
          <a:p>
            <a:endParaRPr lang="en-IN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4" name="Picture 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207F5F42-9B69-E2D9-81B1-9859933250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02" y="331106"/>
            <a:ext cx="944598" cy="1219200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3F8AA1FD-D4F7-A0F7-39EC-32B61EF3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3511"/>
            <a:ext cx="70866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plastic">
            <a:bevelT w="152400" h="50800" prst="softRound"/>
          </a:sp3d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en-US" sz="3200" b="1" dirty="0">
                <a:latin typeface="Bahnschrift Condensed" panose="020B0502040204020203" pitchFamily="34" charset="0"/>
                <a:ea typeface="+mj-ea"/>
                <a:cs typeface="Arial"/>
              </a:rPr>
              <a:t>Conclusion</a:t>
            </a:r>
            <a:endParaRPr lang="en-IN" sz="3200" b="1" dirty="0">
              <a:latin typeface="Bahnschrift Condensed" panose="020B0502040204020203" pitchFamily="34" charset="0"/>
              <a:ea typeface="+mj-ea"/>
              <a:cs typeface="Arial"/>
            </a:endParaRPr>
          </a:p>
        </p:txBody>
      </p:sp>
      <p:pic>
        <p:nvPicPr>
          <p:cNvPr id="2" name="image2.jpeg">
            <a:extLst>
              <a:ext uri="{FF2B5EF4-FFF2-40B4-BE49-F238E27FC236}">
                <a16:creationId xmlns:a16="http://schemas.microsoft.com/office/drawing/2014/main" id="{CDD2A9A1-9CB1-E75A-6C01-4FC5B16682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38180"/>
            <a:ext cx="944598" cy="10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7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207F5F42-9B69-E2D9-81B1-9859933250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224032"/>
            <a:ext cx="944598" cy="1219200"/>
          </a:xfrm>
          <a:prstGeom prst="rect">
            <a:avLst/>
          </a:prstGeom>
        </p:spPr>
      </p:pic>
      <p:pic>
        <p:nvPicPr>
          <p:cNvPr id="2" name="image2.jpeg">
            <a:extLst>
              <a:ext uri="{FF2B5EF4-FFF2-40B4-BE49-F238E27FC236}">
                <a16:creationId xmlns:a16="http://schemas.microsoft.com/office/drawing/2014/main" id="{CDD2A9A1-9CB1-E75A-6C01-4FC5B16682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2800" y="496384"/>
            <a:ext cx="944598" cy="1005052"/>
          </a:xfrm>
          <a:prstGeom prst="rect">
            <a:avLst/>
          </a:prstGeom>
        </p:spPr>
      </p:pic>
      <p:pic>
        <p:nvPicPr>
          <p:cNvPr id="9" name="Picture 8" descr="A thank you card with blue squares&#10;&#10;Description automatically generated">
            <a:extLst>
              <a:ext uri="{FF2B5EF4-FFF2-40B4-BE49-F238E27FC236}">
                <a16:creationId xmlns:a16="http://schemas.microsoft.com/office/drawing/2014/main" id="{3A50FDEE-0462-2095-8E0D-CF1F7A5CF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85" y="2057400"/>
            <a:ext cx="5906430" cy="33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2209800"/>
            <a:ext cx="8610600" cy="4495800"/>
          </a:xfr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normAutofit/>
          </a:bodyPr>
          <a:lstStyle/>
          <a:p>
            <a:endParaRPr lang="en-IN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4" name="Picture 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207F5F42-9B69-E2D9-81B1-9859933250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02" y="331106"/>
            <a:ext cx="944598" cy="1219200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3F8AA1FD-D4F7-A0F7-39EC-32B61EF3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3511"/>
            <a:ext cx="70866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plastic">
            <a:bevelT w="152400" h="50800" prst="softRound"/>
          </a:sp3d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en-US" sz="3200" b="1" dirty="0">
                <a:latin typeface="Bahnschrift Condensed" panose="020B0502040204020203" pitchFamily="34" charset="0"/>
                <a:ea typeface="+mj-ea"/>
                <a:cs typeface="Arial"/>
              </a:rPr>
              <a:t>Abstract</a:t>
            </a:r>
            <a:endParaRPr lang="en-IN" sz="3200" b="1" dirty="0">
              <a:latin typeface="Bahnschrift Condensed" panose="020B0502040204020203" pitchFamily="34" charset="0"/>
              <a:ea typeface="+mj-ea"/>
              <a:cs typeface="Arial"/>
            </a:endParaRPr>
          </a:p>
        </p:txBody>
      </p:sp>
      <p:pic>
        <p:nvPicPr>
          <p:cNvPr id="2" name="image2.jpeg">
            <a:extLst>
              <a:ext uri="{FF2B5EF4-FFF2-40B4-BE49-F238E27FC236}">
                <a16:creationId xmlns:a16="http://schemas.microsoft.com/office/drawing/2014/main" id="{CDD2A9A1-9CB1-E75A-6C01-4FC5B16682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38180"/>
            <a:ext cx="944598" cy="10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2209800"/>
            <a:ext cx="8610600" cy="4495800"/>
          </a:xfr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normAutofit/>
          </a:bodyPr>
          <a:lstStyle/>
          <a:p>
            <a:endParaRPr lang="en-IN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4" name="Picture 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207F5F42-9B69-E2D9-81B1-9859933250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02" y="331106"/>
            <a:ext cx="944598" cy="1219200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3F8AA1FD-D4F7-A0F7-39EC-32B61EF3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3511"/>
            <a:ext cx="70866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plastic">
            <a:bevelT w="152400" h="50800" prst="softRound"/>
          </a:sp3d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en-US" sz="3200" b="1" dirty="0">
                <a:latin typeface="Bahnschrift Condensed" panose="020B0502040204020203" pitchFamily="34" charset="0"/>
                <a:ea typeface="+mj-ea"/>
                <a:cs typeface="Arial"/>
              </a:rPr>
              <a:t>Illustrated Model Diagram and complete Specification</a:t>
            </a:r>
            <a:endParaRPr lang="en-IN" sz="3200" b="1" dirty="0">
              <a:latin typeface="Bahnschrift Condensed" panose="020B0502040204020203" pitchFamily="34" charset="0"/>
              <a:ea typeface="+mj-ea"/>
              <a:cs typeface="Arial"/>
            </a:endParaRPr>
          </a:p>
        </p:txBody>
      </p:sp>
      <p:pic>
        <p:nvPicPr>
          <p:cNvPr id="2" name="image2.jpeg">
            <a:extLst>
              <a:ext uri="{FF2B5EF4-FFF2-40B4-BE49-F238E27FC236}">
                <a16:creationId xmlns:a16="http://schemas.microsoft.com/office/drawing/2014/main" id="{CDD2A9A1-9CB1-E75A-6C01-4FC5B16682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38180"/>
            <a:ext cx="944598" cy="10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2209800"/>
            <a:ext cx="8610600" cy="4495800"/>
          </a:xfr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normAutofit/>
          </a:bodyPr>
          <a:lstStyle/>
          <a:p>
            <a:endParaRPr lang="en-IN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4" name="Picture 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207F5F42-9B69-E2D9-81B1-9859933250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02" y="331106"/>
            <a:ext cx="944598" cy="1219200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3F8AA1FD-D4F7-A0F7-39EC-32B61EF3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3511"/>
            <a:ext cx="70866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plastic">
            <a:bevelT w="152400" h="50800" prst="softRound"/>
          </a:sp3d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en-US" sz="3200" b="1" dirty="0">
                <a:latin typeface="Bahnschrift Condensed" panose="020B0502040204020203" pitchFamily="34" charset="0"/>
                <a:ea typeface="+mj-ea"/>
                <a:cs typeface="Arial"/>
              </a:rPr>
              <a:t>Novelty</a:t>
            </a:r>
            <a:endParaRPr lang="en-IN" sz="3200" b="1" dirty="0">
              <a:latin typeface="Bahnschrift Condensed" panose="020B0502040204020203" pitchFamily="34" charset="0"/>
              <a:ea typeface="+mj-ea"/>
              <a:cs typeface="Arial"/>
            </a:endParaRPr>
          </a:p>
        </p:txBody>
      </p:sp>
      <p:pic>
        <p:nvPicPr>
          <p:cNvPr id="2" name="image2.jpeg">
            <a:extLst>
              <a:ext uri="{FF2B5EF4-FFF2-40B4-BE49-F238E27FC236}">
                <a16:creationId xmlns:a16="http://schemas.microsoft.com/office/drawing/2014/main" id="{CDD2A9A1-9CB1-E75A-6C01-4FC5B16682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38180"/>
            <a:ext cx="944598" cy="10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2241697"/>
            <a:ext cx="8610600" cy="4495800"/>
          </a:xfr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normAutofit/>
          </a:bodyPr>
          <a:lstStyle/>
          <a:p>
            <a:endParaRPr lang="en-IN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4" name="Picture 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207F5F42-9B69-E2D9-81B1-9859933250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02" y="331106"/>
            <a:ext cx="944598" cy="1219200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3F8AA1FD-D4F7-A0F7-39EC-32B61EF3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3511"/>
            <a:ext cx="70866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plastic">
            <a:bevelT w="152400" h="50800" prst="softRound"/>
          </a:sp3d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en-US" sz="3200" b="1" dirty="0">
                <a:latin typeface="Bahnschrift Condensed" panose="020B0502040204020203" pitchFamily="34" charset="0"/>
                <a:ea typeface="+mj-ea"/>
                <a:cs typeface="Arial"/>
              </a:rPr>
              <a:t>Prior art of Development</a:t>
            </a:r>
            <a:endParaRPr lang="en-IN" sz="3200" b="1" dirty="0">
              <a:latin typeface="Bahnschrift Condensed" panose="020B0502040204020203" pitchFamily="34" charset="0"/>
              <a:ea typeface="+mj-ea"/>
              <a:cs typeface="Arial"/>
            </a:endParaRPr>
          </a:p>
        </p:txBody>
      </p:sp>
      <p:pic>
        <p:nvPicPr>
          <p:cNvPr id="2" name="image2.jpeg">
            <a:extLst>
              <a:ext uri="{FF2B5EF4-FFF2-40B4-BE49-F238E27FC236}">
                <a16:creationId xmlns:a16="http://schemas.microsoft.com/office/drawing/2014/main" id="{CDD2A9A1-9CB1-E75A-6C01-4FC5B16682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38180"/>
            <a:ext cx="944598" cy="10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6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2209800"/>
            <a:ext cx="8610600" cy="4495800"/>
          </a:xfr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normAutofit/>
          </a:bodyPr>
          <a:lstStyle/>
          <a:p>
            <a:endParaRPr lang="en-IN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4" name="Picture 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207F5F42-9B69-E2D9-81B1-9859933250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02" y="331106"/>
            <a:ext cx="944598" cy="1219200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3F8AA1FD-D4F7-A0F7-39EC-32B61EF3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3511"/>
            <a:ext cx="70866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plastic">
            <a:bevelT w="152400" h="50800" prst="softRound"/>
          </a:sp3d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en-US" sz="3200" b="1" dirty="0">
                <a:latin typeface="Bahnschrift Condensed" panose="020B0502040204020203" pitchFamily="34" charset="0"/>
                <a:ea typeface="+mj-ea"/>
                <a:cs typeface="Arial"/>
              </a:rPr>
              <a:t>Inventive Steps</a:t>
            </a:r>
            <a:endParaRPr lang="en-IN" sz="3200" b="1" dirty="0">
              <a:latin typeface="Bahnschrift Condensed" panose="020B0502040204020203" pitchFamily="34" charset="0"/>
              <a:ea typeface="+mj-ea"/>
              <a:cs typeface="Arial"/>
            </a:endParaRPr>
          </a:p>
        </p:txBody>
      </p:sp>
      <p:pic>
        <p:nvPicPr>
          <p:cNvPr id="2" name="image2.jpeg">
            <a:extLst>
              <a:ext uri="{FF2B5EF4-FFF2-40B4-BE49-F238E27FC236}">
                <a16:creationId xmlns:a16="http://schemas.microsoft.com/office/drawing/2014/main" id="{CDD2A9A1-9CB1-E75A-6C01-4FC5B16682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38180"/>
            <a:ext cx="944598" cy="10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7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2209800"/>
            <a:ext cx="8610600" cy="4495800"/>
          </a:xfr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normAutofit/>
          </a:bodyPr>
          <a:lstStyle/>
          <a:p>
            <a:endParaRPr lang="en-IN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4" name="Picture 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207F5F42-9B69-E2D9-81B1-9859933250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02" y="331106"/>
            <a:ext cx="944598" cy="1219200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3F8AA1FD-D4F7-A0F7-39EC-32B61EF3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3511"/>
            <a:ext cx="70866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plastic">
            <a:bevelT w="152400" h="50800" prst="softRound"/>
          </a:sp3d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en-US" sz="3200" b="1" dirty="0">
                <a:latin typeface="Bahnschrift Condensed" panose="020B0502040204020203" pitchFamily="34" charset="0"/>
                <a:ea typeface="+mj-ea"/>
                <a:cs typeface="Arial"/>
              </a:rPr>
              <a:t>Claims</a:t>
            </a:r>
            <a:endParaRPr lang="en-IN" sz="3200" b="1" dirty="0">
              <a:latin typeface="Bahnschrift Condensed" panose="020B0502040204020203" pitchFamily="34" charset="0"/>
              <a:ea typeface="+mj-ea"/>
              <a:cs typeface="Arial"/>
            </a:endParaRPr>
          </a:p>
        </p:txBody>
      </p:sp>
      <p:pic>
        <p:nvPicPr>
          <p:cNvPr id="2" name="image2.jpeg">
            <a:extLst>
              <a:ext uri="{FF2B5EF4-FFF2-40B4-BE49-F238E27FC236}">
                <a16:creationId xmlns:a16="http://schemas.microsoft.com/office/drawing/2014/main" id="{CDD2A9A1-9CB1-E75A-6C01-4FC5B16682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38180"/>
            <a:ext cx="944598" cy="10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1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2209800"/>
            <a:ext cx="8610600" cy="4495800"/>
          </a:xfr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normAutofit/>
          </a:bodyPr>
          <a:lstStyle/>
          <a:p>
            <a:endParaRPr lang="en-IN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4" name="Picture 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207F5F42-9B69-E2D9-81B1-9859933250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02" y="331106"/>
            <a:ext cx="944598" cy="1219200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3F8AA1FD-D4F7-A0F7-39EC-32B61EF3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3511"/>
            <a:ext cx="70866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plastic">
            <a:bevelT w="152400" h="50800" prst="softRound"/>
          </a:sp3d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en-US" sz="3200" b="1" dirty="0">
                <a:latin typeface="Bahnschrift Condensed" panose="020B0502040204020203" pitchFamily="34" charset="0"/>
                <a:ea typeface="+mj-ea"/>
                <a:cs typeface="Arial"/>
              </a:rPr>
              <a:t>Use Case</a:t>
            </a:r>
            <a:endParaRPr lang="en-IN" sz="3200" b="1" dirty="0">
              <a:latin typeface="Bahnschrift Condensed" panose="020B0502040204020203" pitchFamily="34" charset="0"/>
              <a:ea typeface="+mj-ea"/>
              <a:cs typeface="Arial"/>
            </a:endParaRPr>
          </a:p>
        </p:txBody>
      </p:sp>
      <p:pic>
        <p:nvPicPr>
          <p:cNvPr id="2" name="image2.jpeg">
            <a:extLst>
              <a:ext uri="{FF2B5EF4-FFF2-40B4-BE49-F238E27FC236}">
                <a16:creationId xmlns:a16="http://schemas.microsoft.com/office/drawing/2014/main" id="{CDD2A9A1-9CB1-E75A-6C01-4FC5B16682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38180"/>
            <a:ext cx="944598" cy="10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5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2209800"/>
            <a:ext cx="8610600" cy="4495800"/>
          </a:xfr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>
            <a:normAutofit/>
          </a:bodyPr>
          <a:lstStyle/>
          <a:p>
            <a:endParaRPr lang="en-IN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4" name="Picture 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207F5F42-9B69-E2D9-81B1-9859933250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02" y="331106"/>
            <a:ext cx="944598" cy="1219200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3F8AA1FD-D4F7-A0F7-39EC-32B61EF3E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3511"/>
            <a:ext cx="70866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plastic">
            <a:bevelT w="152400" h="50800" prst="softRound"/>
          </a:sp3d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en-US" sz="3200" b="1" dirty="0">
                <a:latin typeface="Bahnschrift Condensed" panose="020B0502040204020203" pitchFamily="34" charset="0"/>
                <a:ea typeface="+mj-ea"/>
                <a:cs typeface="Arial"/>
              </a:rPr>
              <a:t>Invention to Market Budgetary Analysis</a:t>
            </a:r>
            <a:endParaRPr lang="en-IN" sz="3200" b="1" dirty="0">
              <a:latin typeface="Bahnschrift Condensed" panose="020B0502040204020203" pitchFamily="34" charset="0"/>
              <a:ea typeface="+mj-ea"/>
              <a:cs typeface="Arial"/>
            </a:endParaRPr>
          </a:p>
        </p:txBody>
      </p:sp>
      <p:pic>
        <p:nvPicPr>
          <p:cNvPr id="2" name="image2.jpeg">
            <a:extLst>
              <a:ext uri="{FF2B5EF4-FFF2-40B4-BE49-F238E27FC236}">
                <a16:creationId xmlns:a16="http://schemas.microsoft.com/office/drawing/2014/main" id="{CDD2A9A1-9CB1-E75A-6C01-4FC5B16682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438180"/>
            <a:ext cx="944598" cy="10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6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64</Words>
  <Application>Microsoft Office PowerPoint</Application>
  <PresentationFormat>On-screen Show (4:3)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Condensed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Vishwakarma Institute of Information Technology</dc:title>
  <dc:creator>tnradm</dc:creator>
  <cp:lastModifiedBy>Admission User6</cp:lastModifiedBy>
  <cp:revision>39</cp:revision>
  <dcterms:created xsi:type="dcterms:W3CDTF">2006-08-16T00:00:00Z</dcterms:created>
  <dcterms:modified xsi:type="dcterms:W3CDTF">2023-10-14T05:08:41Z</dcterms:modified>
</cp:coreProperties>
</file>