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22"/>
  </p:notesMasterIdLst>
  <p:sldIdLst>
    <p:sldId id="256" r:id="rId2"/>
    <p:sldId id="267" r:id="rId3"/>
    <p:sldId id="262" r:id="rId4"/>
    <p:sldId id="279" r:id="rId5"/>
    <p:sldId id="269" r:id="rId6"/>
    <p:sldId id="264" r:id="rId7"/>
    <p:sldId id="282" r:id="rId8"/>
    <p:sldId id="270" r:id="rId9"/>
    <p:sldId id="275" r:id="rId10"/>
    <p:sldId id="268" r:id="rId11"/>
    <p:sldId id="266" r:id="rId12"/>
    <p:sldId id="280" r:id="rId13"/>
    <p:sldId id="281" r:id="rId14"/>
    <p:sldId id="271" r:id="rId15"/>
    <p:sldId id="285" r:id="rId16"/>
    <p:sldId id="277" r:id="rId17"/>
    <p:sldId id="284" r:id="rId18"/>
    <p:sldId id="273" r:id="rId19"/>
    <p:sldId id="272" r:id="rId20"/>
    <p:sldId id="26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592933"/>
    <a:srgbClr val="85C2BC"/>
    <a:srgbClr val="94C9C4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&#32887;&#35347;&#29677;&#19978;&#35506;&#36039;&#26009;\python\AI\election%20-%20&#35079;&#35069;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- 複製.csv]工作表1!樞紐分析表2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13507741713218E-2"/>
          <c:y val="1.3135906493361712E-2"/>
          <c:w val="0.95818651955867973"/>
          <c:h val="0.90618750986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合計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工作表1!$A$2:$A$25</c:f>
              <c:strCache>
                <c:ptCount val="23"/>
                <c:pt idx="0">
                  <c:v>新北市</c:v>
                </c:pt>
                <c:pt idx="1">
                  <c:v>高雄市</c:v>
                </c:pt>
                <c:pt idx="2">
                  <c:v>臺中市</c:v>
                </c:pt>
                <c:pt idx="3">
                  <c:v>臺北市</c:v>
                </c:pt>
                <c:pt idx="4">
                  <c:v>臺南市</c:v>
                </c:pt>
                <c:pt idx="5">
                  <c:v>桃園市</c:v>
                </c:pt>
                <c:pt idx="6">
                  <c:v>彰化縣</c:v>
                </c:pt>
                <c:pt idx="7">
                  <c:v>屏東縣</c:v>
                </c:pt>
                <c:pt idx="8">
                  <c:v>雲林縣</c:v>
                </c:pt>
                <c:pt idx="9">
                  <c:v>南投縣</c:v>
                </c:pt>
                <c:pt idx="10">
                  <c:v>嘉義縣</c:v>
                </c:pt>
                <c:pt idx="11">
                  <c:v>苗栗縣</c:v>
                </c:pt>
                <c:pt idx="12">
                  <c:v>新竹縣</c:v>
                </c:pt>
                <c:pt idx="13">
                  <c:v>宜蘭縣</c:v>
                </c:pt>
                <c:pt idx="14">
                  <c:v>花蓮縣</c:v>
                </c:pt>
                <c:pt idx="15">
                  <c:v>新竹市</c:v>
                </c:pt>
                <c:pt idx="16">
                  <c:v>基隆市</c:v>
                </c:pt>
                <c:pt idx="17">
                  <c:v>臺東縣</c:v>
                </c:pt>
                <c:pt idx="18">
                  <c:v>嘉義市</c:v>
                </c:pt>
                <c:pt idx="19">
                  <c:v>澎湖縣</c:v>
                </c:pt>
                <c:pt idx="20">
                  <c:v>金門縣</c:v>
                </c:pt>
                <c:pt idx="21">
                  <c:v>連江縣</c:v>
                </c:pt>
                <c:pt idx="22">
                  <c:v>(空白)</c:v>
                </c:pt>
              </c:strCache>
            </c:strRef>
          </c:cat>
          <c:val>
            <c:numRef>
              <c:f>工作表1!$B$2:$B$25</c:f>
              <c:numCache>
                <c:formatCode>General</c:formatCode>
                <c:ptCount val="23"/>
                <c:pt idx="0">
                  <c:v>2446</c:v>
                </c:pt>
                <c:pt idx="1">
                  <c:v>1823</c:v>
                </c:pt>
                <c:pt idx="2">
                  <c:v>1601</c:v>
                </c:pt>
                <c:pt idx="3">
                  <c:v>1563</c:v>
                </c:pt>
                <c:pt idx="4">
                  <c:v>1322</c:v>
                </c:pt>
                <c:pt idx="5">
                  <c:v>1142</c:v>
                </c:pt>
                <c:pt idx="6">
                  <c:v>1049</c:v>
                </c:pt>
                <c:pt idx="7">
                  <c:v>689</c:v>
                </c:pt>
                <c:pt idx="8">
                  <c:v>557</c:v>
                </c:pt>
                <c:pt idx="9">
                  <c:v>488</c:v>
                </c:pt>
                <c:pt idx="10">
                  <c:v>486</c:v>
                </c:pt>
                <c:pt idx="11">
                  <c:v>470</c:v>
                </c:pt>
                <c:pt idx="12">
                  <c:v>404</c:v>
                </c:pt>
                <c:pt idx="13">
                  <c:v>399</c:v>
                </c:pt>
                <c:pt idx="14">
                  <c:v>299</c:v>
                </c:pt>
                <c:pt idx="15">
                  <c:v>299</c:v>
                </c:pt>
                <c:pt idx="16">
                  <c:v>257</c:v>
                </c:pt>
                <c:pt idx="17">
                  <c:v>213</c:v>
                </c:pt>
                <c:pt idx="18">
                  <c:v>177</c:v>
                </c:pt>
                <c:pt idx="19">
                  <c:v>116</c:v>
                </c:pt>
                <c:pt idx="20">
                  <c:v>78</c:v>
                </c:pt>
                <c:pt idx="2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D-483C-8D5F-C4244D97E9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7798288"/>
        <c:axId val="326611088"/>
      </c:barChart>
      <c:catAx>
        <c:axId val="65779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6611088"/>
        <c:crosses val="autoZero"/>
        <c:auto val="1"/>
        <c:lblAlgn val="ctr"/>
        <c:lblOffset val="100"/>
        <c:noMultiLvlLbl val="0"/>
      </c:catAx>
      <c:valAx>
        <c:axId val="3266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779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0.45976</cdr:x>
      <cdr:y>0.4139</cdr:y>
    </cdr:from>
    <cdr:to>
      <cdr:x>0.54024</cdr:x>
      <cdr:y>0.5861</cdr:y>
    </cdr:to>
    <cdr:sp macro="" textlink="">
      <cdr:nvSpPr>
        <cdr:cNvPr id="2" name="文字方塊 1">
          <a:extLst xmlns:a="http://schemas.openxmlformats.org/drawingml/2006/main">
            <a:ext uri="{FF2B5EF4-FFF2-40B4-BE49-F238E27FC236}">
              <a16:creationId xmlns:a16="http://schemas.microsoft.com/office/drawing/2014/main" id="{617B55F0-1CD3-460F-A50D-3278AA101456}"/>
            </a:ext>
          </a:extLst>
        </cdr:cNvPr>
        <cdr:cNvSpPr txBox="1"/>
      </cdr:nvSpPr>
      <cdr:spPr>
        <a:xfrm xmlns:a="http://schemas.openxmlformats.org/drawingml/2006/main">
          <a:off x="5223261" y="21979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0.93709</cdr:x>
      <cdr:y>0.12792</cdr:y>
    </cdr:from>
    <cdr:to>
      <cdr:x>0.97619</cdr:x>
      <cdr:y>0.80686</cdr:y>
    </cdr:to>
    <cdr:sp macro="" textlink="">
      <cdr:nvSpPr>
        <cdr:cNvPr id="3" name="文字方塊 2">
          <a:extLst xmlns:a="http://schemas.openxmlformats.org/drawingml/2006/main">
            <a:ext uri="{FF2B5EF4-FFF2-40B4-BE49-F238E27FC236}">
              <a16:creationId xmlns:a16="http://schemas.microsoft.com/office/drawing/2014/main" id="{920295DB-A047-4EA6-ACC8-09C07E2C793A}"/>
            </a:ext>
          </a:extLst>
        </cdr:cNvPr>
        <cdr:cNvSpPr txBox="1"/>
      </cdr:nvSpPr>
      <cdr:spPr>
        <a:xfrm xmlns:a="http://schemas.openxmlformats.org/drawingml/2006/main">
          <a:off x="10646229" y="679268"/>
          <a:ext cx="444137" cy="36053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各縣市投開票所個數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7697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8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423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2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87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6817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608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9992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425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32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8873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629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7">
            <a:extLst>
              <a:ext uri="{FF2B5EF4-FFF2-40B4-BE49-F238E27FC236}">
                <a16:creationId xmlns:a16="http://schemas.microsoft.com/office/drawing/2014/main" id="{9A10F251-87AD-4689-A329-97A07774167D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9387C65-19DA-455C-8854-764696CE4F3F}"/>
              </a:ext>
            </a:extLst>
          </p:cNvPr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8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651" r:id="rId1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mooney/cs391L/paper-template.html" TargetMode="External"/><Relationship Id="rId2" Type="http://schemas.openxmlformats.org/officeDocument/2006/relationships/hyperlink" Target="https://wikipedia.org/wiki/Cross_Industry_Standard_Process_for_Data_M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Windows" TargetMode="External"/><Relationship Id="rId2" Type="http://schemas.openxmlformats.org/officeDocument/2006/relationships/hyperlink" Target="https://zh.wikipedia.org/wiki/Microso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9%9B%BB%E5%AD%90%E8%A9%A6%E7%AE%97%E8%A1%A8" TargetMode="External"/><Relationship Id="rId4" Type="http://schemas.openxmlformats.org/officeDocument/2006/relationships/hyperlink" Target="https://zh.wikipedia.org/wiki/Apple_Macinto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1047565" y="1271728"/>
            <a:ext cx="10644326" cy="431454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     </a:t>
            </a:r>
            <a:r>
              <a:rPr lang="en-US" altLang="zh-CN" dirty="0"/>
              <a:t>2023</a:t>
            </a:r>
            <a:r>
              <a:rPr lang="zh-TW" altLang="en-US" dirty="0"/>
              <a:t>年</a:t>
            </a:r>
            <a:r>
              <a:rPr lang="en-US" altLang="zh-CN" dirty="0"/>
              <a:t> </a:t>
            </a:r>
            <a:r>
              <a:rPr lang="zh-TW" altLang="en-US" dirty="0"/>
              <a:t>台北職能發展學院　</a:t>
            </a:r>
            <a:br>
              <a:rPr lang="en-US" altLang="zh-TW" dirty="0"/>
            </a:br>
            <a:r>
              <a:rPr lang="en-US" altLang="zh-TW" dirty="0"/>
              <a:t>Python</a:t>
            </a:r>
            <a:r>
              <a:rPr lang="zh-TW" altLang="en-US" dirty="0"/>
              <a:t> 應用實戰班  　　　　　　　　　　　　　　</a:t>
            </a:r>
            <a:br>
              <a:rPr lang="en-US" altLang="zh-TW" dirty="0"/>
            </a:br>
            <a:r>
              <a:rPr lang="zh-TW" altLang="en-US" dirty="0"/>
              <a:t>　期末專題報告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　　　　　　　　專案名稱：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年縣市長及議員得票數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預測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年總統當選人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/>
              <a:t>　　　　　　　　</a:t>
            </a:r>
            <a:r>
              <a:rPr lang="zh-TW" altLang="en-US" sz="2400" dirty="0"/>
              <a:t>團隊名稱：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造浪者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來襲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451" y="415104"/>
            <a:ext cx="8911687" cy="56461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數據來源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149" y="875211"/>
            <a:ext cx="10629401" cy="4872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zh-TW" altLang="en-US" sz="1600" b="1" dirty="0"/>
              <a:t> </a:t>
            </a:r>
            <a:r>
              <a:rPr lang="en-US" altLang="zh-TW" sz="36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Open Data</a:t>
            </a:r>
            <a:r>
              <a:rPr lang="zh-TW" altLang="en-US" sz="36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：選舉及公投資料庫</a:t>
            </a:r>
            <a:endParaRPr lang="en-US" altLang="zh-TW" sz="36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lvl="1" indent="0">
              <a:buNone/>
            </a:pPr>
            <a:r>
              <a:rPr lang="en-US" altLang="zh-TW" sz="1600" dirty="0">
                <a:solidFill>
                  <a:schemeClr val="accent3"/>
                </a:solidFill>
              </a:rPr>
              <a:t>https://db.cec.gov.tw/ElecTable/Election?type=President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sz="28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資料來源明細</a:t>
            </a:r>
            <a:endParaRPr lang="en-US" altLang="zh-TW" sz="28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 fontAlgn="base">
              <a:buNone/>
            </a:pPr>
            <a:r>
              <a:rPr lang="zh-TW" altLang="en-US" b="1" dirty="0"/>
              <a:t>       </a:t>
            </a:r>
            <a:r>
              <a:rPr lang="en-US" altLang="ja-JP" b="1" dirty="0"/>
              <a:t>2018</a:t>
            </a:r>
            <a:r>
              <a:rPr lang="ja-JP" altLang="en-US" dirty="0"/>
              <a:t>ー</a:t>
            </a:r>
            <a:r>
              <a:rPr lang="en-US" altLang="ja-JP" b="1" dirty="0"/>
              <a:t>107</a:t>
            </a:r>
            <a:r>
              <a:rPr lang="ja-JP" altLang="en-US" b="1" dirty="0"/>
              <a:t>年直轄市長選舉</a:t>
            </a:r>
            <a:r>
              <a:rPr lang="en-US" altLang="zh-TW" b="1" dirty="0"/>
              <a:t>-</a:t>
            </a:r>
            <a:r>
              <a:rPr lang="zh-TW" altLang="en-US" b="1" dirty="0"/>
              <a:t>各投開票所明細</a:t>
            </a:r>
            <a:endParaRPr lang="en-US" altLang="zh-TW" b="1" dirty="0"/>
          </a:p>
          <a:p>
            <a:pPr marL="0" indent="0" fontAlgn="base">
              <a:buNone/>
            </a:pPr>
            <a:r>
              <a:rPr lang="zh-TW" altLang="en-US" b="1" dirty="0"/>
              <a:t>       </a:t>
            </a:r>
            <a:r>
              <a:rPr lang="en-US" altLang="ja-JP" b="1" dirty="0"/>
              <a:t>2018</a:t>
            </a:r>
            <a:r>
              <a:rPr lang="ja-JP" altLang="en-US" dirty="0"/>
              <a:t>ー</a:t>
            </a:r>
            <a:r>
              <a:rPr lang="en-US" altLang="ja-JP" b="1" dirty="0"/>
              <a:t>107</a:t>
            </a:r>
            <a:r>
              <a:rPr lang="ja-JP" altLang="en-US" b="1" dirty="0"/>
              <a:t>年直轄市</a:t>
            </a:r>
            <a:r>
              <a:rPr lang="zh-TW" altLang="en-US" b="1" dirty="0"/>
              <a:t>議員</a:t>
            </a:r>
            <a:r>
              <a:rPr lang="ja-JP" altLang="en-US" b="1" dirty="0"/>
              <a:t>選舉</a:t>
            </a:r>
            <a:r>
              <a:rPr lang="en-US" altLang="zh-TW" b="1" dirty="0"/>
              <a:t>-</a:t>
            </a:r>
            <a:r>
              <a:rPr lang="zh-TW" altLang="en-US" b="1" dirty="0"/>
              <a:t>各投開票所明細</a:t>
            </a:r>
            <a:endParaRPr lang="en-US" altLang="zh-TW" b="1" dirty="0"/>
          </a:p>
          <a:p>
            <a:pPr marL="0" indent="0" fontAlgn="base">
              <a:buNone/>
            </a:pPr>
            <a:r>
              <a:rPr lang="zh-TW" altLang="en-US" b="1" dirty="0"/>
              <a:t>       </a:t>
            </a:r>
            <a:r>
              <a:rPr lang="en-US" altLang="ja-JP" b="1" dirty="0"/>
              <a:t>2018</a:t>
            </a:r>
            <a:r>
              <a:rPr lang="ja-JP" altLang="en-US" dirty="0"/>
              <a:t>ー</a:t>
            </a:r>
            <a:r>
              <a:rPr lang="en-US" altLang="ja-JP" b="1" dirty="0"/>
              <a:t>107</a:t>
            </a:r>
            <a:r>
              <a:rPr lang="ja-JP" altLang="en-US" b="1" dirty="0"/>
              <a:t>年</a:t>
            </a:r>
            <a:r>
              <a:rPr lang="zh-TW" altLang="en-US" b="1" dirty="0"/>
              <a:t>縣</a:t>
            </a:r>
            <a:r>
              <a:rPr lang="ja-JP" altLang="en-US" b="1" dirty="0"/>
              <a:t>市長選舉</a:t>
            </a:r>
            <a:r>
              <a:rPr lang="en-US" altLang="zh-TW" b="1" dirty="0"/>
              <a:t>-</a:t>
            </a:r>
            <a:r>
              <a:rPr lang="zh-TW" altLang="en-US" b="1" dirty="0"/>
              <a:t>各投開票所明細</a:t>
            </a:r>
            <a:endParaRPr lang="en-US" altLang="zh-TW" b="1" dirty="0"/>
          </a:p>
          <a:p>
            <a:pPr marL="0" indent="0" fontAlgn="base">
              <a:buNone/>
            </a:pPr>
            <a:r>
              <a:rPr lang="zh-TW" altLang="en-US" b="1" dirty="0"/>
              <a:t>       </a:t>
            </a:r>
            <a:r>
              <a:rPr lang="en-US" altLang="ja-JP" b="1" dirty="0"/>
              <a:t>2018</a:t>
            </a:r>
            <a:r>
              <a:rPr lang="ja-JP" altLang="en-US" dirty="0"/>
              <a:t>ー</a:t>
            </a:r>
            <a:r>
              <a:rPr lang="en-US" altLang="ja-JP" b="1" dirty="0"/>
              <a:t>107</a:t>
            </a:r>
            <a:r>
              <a:rPr lang="ja-JP" altLang="en-US" b="1" dirty="0"/>
              <a:t>年</a:t>
            </a:r>
            <a:r>
              <a:rPr lang="zh-TW" altLang="en-US" b="1" dirty="0"/>
              <a:t>縣</a:t>
            </a:r>
            <a:r>
              <a:rPr lang="ja-JP" altLang="en-US" b="1" dirty="0"/>
              <a:t>市</a:t>
            </a:r>
            <a:r>
              <a:rPr lang="zh-TW" altLang="en-US" b="1" dirty="0"/>
              <a:t>議員</a:t>
            </a:r>
            <a:r>
              <a:rPr lang="ja-JP" altLang="en-US" b="1" dirty="0"/>
              <a:t>選舉</a:t>
            </a:r>
            <a:r>
              <a:rPr lang="en-US" altLang="zh-TW" b="1" dirty="0"/>
              <a:t>-</a:t>
            </a:r>
            <a:r>
              <a:rPr lang="zh-TW" altLang="en-US" b="1" dirty="0"/>
              <a:t>各投開票所明細</a:t>
            </a:r>
            <a:endParaRPr lang="en-US" altLang="zh-TW" b="1" dirty="0"/>
          </a:p>
          <a:p>
            <a:pPr marL="0" indent="0" fontAlgn="base">
              <a:buNone/>
            </a:pPr>
            <a:r>
              <a:rPr lang="zh-TW" altLang="en-US" b="1" dirty="0"/>
              <a:t>       </a:t>
            </a:r>
            <a:r>
              <a:rPr lang="en-US" altLang="ja-JP" b="1" dirty="0"/>
              <a:t>2020</a:t>
            </a:r>
            <a:r>
              <a:rPr lang="ja-JP" altLang="en-US" dirty="0"/>
              <a:t>ー</a:t>
            </a:r>
            <a:r>
              <a:rPr lang="ja-JP" altLang="en-US" b="1" dirty="0"/>
              <a:t>第</a:t>
            </a:r>
            <a:r>
              <a:rPr lang="en-US" altLang="ja-JP" b="1" dirty="0"/>
              <a:t>15</a:t>
            </a:r>
            <a:r>
              <a:rPr lang="ja-JP" altLang="en-US" b="1" dirty="0"/>
              <a:t>任總統副總統選舉</a:t>
            </a:r>
            <a:r>
              <a:rPr lang="zh-TW" altLang="en-US" b="1" dirty="0"/>
              <a:t>各投開票所明細</a:t>
            </a:r>
            <a:endParaRPr lang="ja-JP" altLang="en-US" b="1" dirty="0"/>
          </a:p>
          <a:p>
            <a:pPr marL="0" indent="0" fontAlgn="base">
              <a:buNone/>
            </a:pPr>
            <a:endParaRPr lang="en-US" altLang="zh-TW" b="1" dirty="0"/>
          </a:p>
          <a:p>
            <a:pPr marL="0" indent="0" fontAlgn="base">
              <a:buNone/>
            </a:pPr>
            <a:endParaRPr lang="en-US" altLang="zh-TW" b="1" dirty="0"/>
          </a:p>
          <a:p>
            <a:pPr marL="0" indent="0" fontAlgn="base">
              <a:buNone/>
            </a:pPr>
            <a:endParaRPr lang="ja-JP" altLang="en-US" b="1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0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280" y="306333"/>
            <a:ext cx="8911687" cy="777884"/>
          </a:xfrm>
        </p:spPr>
        <p:txBody>
          <a:bodyPr/>
          <a:lstStyle/>
          <a:p>
            <a:r>
              <a:rPr lang="zh-TW" altLang="en-US" dirty="0"/>
              <a:t>數據分析流程說明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5211" y="1219199"/>
            <a:ext cx="10632078" cy="4763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編碼原則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總統選舉部分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因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選舉實際當選人為蔡英文及賴清德該組，故在</a:t>
            </a:r>
            <a:r>
              <a:rPr lang="ja-JP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ja-JP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ja-JP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任總統副總統選舉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各投開票所明細表，該投票所得票數如為蔡英文及賴清德該組，則編碼為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，否則為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2.2018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選舉部分，將各投票所分成以下三組編碼。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民主進步黨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中國國民黨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非民主進步黨或中國國民黨之候選人，含無黨籍或無政黨者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空值處理原則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如該投開票所確認編號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其中之一類型之候選人，則以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補入，以利分析。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樣本說明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15,587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ja-JP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26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56E41-6DF6-4AEE-A0AC-C0BA1E0E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300445"/>
            <a:ext cx="10802983" cy="69233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各縣市投開票所個數分布直方圖</a:t>
            </a:r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6DCAD12B-484E-4A6A-98E8-2AD351678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09631"/>
              </p:ext>
            </p:extLst>
          </p:nvPr>
        </p:nvGraphicFramePr>
        <p:xfrm>
          <a:off x="692330" y="1149532"/>
          <a:ext cx="10668591" cy="5310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7947F-F00F-4F01-8D57-9995456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0FEFD4-65E1-4F65-ADBC-6A148F18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4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9D87A-7522-43AE-84D9-AE18FE5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6" y="28478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圖例說明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8583967-A493-4F26-A20A-45B857B5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40" y="1461365"/>
            <a:ext cx="8707773" cy="417452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82B058-E4EF-4AA3-A523-007DF3F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F146DA-071E-4BAA-A617-C01CE57D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88D00D-D861-45C3-85E4-B65D2C4CC1C1}"/>
              </a:ext>
            </a:extLst>
          </p:cNvPr>
          <p:cNvSpPr txBox="1"/>
          <p:nvPr/>
        </p:nvSpPr>
        <p:spPr>
          <a:xfrm>
            <a:off x="1708538" y="1145322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77ECEC-BBAA-4A18-AC31-CD70BD7DADCE}"/>
              </a:ext>
            </a:extLst>
          </p:cNvPr>
          <p:cNvSpPr txBox="1"/>
          <p:nvPr/>
        </p:nvSpPr>
        <p:spPr>
          <a:xfrm>
            <a:off x="8547564" y="5414731"/>
            <a:ext cx="60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各縣市名稱</a:t>
            </a:r>
            <a:r>
              <a:rPr lang="en-US" altLang="zh-TW" dirty="0"/>
              <a:t>(</a:t>
            </a:r>
            <a:r>
              <a:rPr lang="zh-TW" altLang="en-US" dirty="0"/>
              <a:t>以身分證編碼呈現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CC1AE589-9CA7-432E-9389-F4BDB96C39AD}"/>
              </a:ext>
            </a:extLst>
          </p:cNvPr>
          <p:cNvSpPr/>
          <p:nvPr/>
        </p:nvSpPr>
        <p:spPr>
          <a:xfrm>
            <a:off x="2639355" y="4353887"/>
            <a:ext cx="758185" cy="251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CE5D6A0-9C1B-43EC-952C-D3EB487735C7}"/>
              </a:ext>
            </a:extLst>
          </p:cNvPr>
          <p:cNvSpPr/>
          <p:nvPr/>
        </p:nvSpPr>
        <p:spPr>
          <a:xfrm>
            <a:off x="3296872" y="3422791"/>
            <a:ext cx="356929" cy="251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B50A615-45F4-4C5E-AA37-056A33C0B387}"/>
              </a:ext>
            </a:extLst>
          </p:cNvPr>
          <p:cNvSpPr/>
          <p:nvPr/>
        </p:nvSpPr>
        <p:spPr>
          <a:xfrm rot="10800000">
            <a:off x="4975067" y="3724551"/>
            <a:ext cx="420243" cy="251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5162842-C86F-4FE4-8F84-FFEA1DDCAB57}"/>
              </a:ext>
            </a:extLst>
          </p:cNvPr>
          <p:cNvSpPr/>
          <p:nvPr/>
        </p:nvSpPr>
        <p:spPr>
          <a:xfrm rot="16200000">
            <a:off x="4177962" y="4320574"/>
            <a:ext cx="381353" cy="188609"/>
          </a:xfrm>
          <a:prstGeom prst="rightArrow">
            <a:avLst>
              <a:gd name="adj1" fmla="val 8488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73B078-75B4-491C-95D0-401FA424F883}"/>
              </a:ext>
            </a:extLst>
          </p:cNvPr>
          <p:cNvSpPr txBox="1"/>
          <p:nvPr/>
        </p:nvSpPr>
        <p:spPr>
          <a:xfrm>
            <a:off x="1971413" y="4546509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集中趨勢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3218F7-D73F-4E98-9899-4B59E89681CB}"/>
              </a:ext>
            </a:extLst>
          </p:cNvPr>
          <p:cNvSpPr txBox="1"/>
          <p:nvPr/>
        </p:nvSpPr>
        <p:spPr>
          <a:xfrm>
            <a:off x="5275879" y="3696482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集中趨勢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8A8A75-FB3A-4B82-B9B4-8F018DF4132F}"/>
              </a:ext>
            </a:extLst>
          </p:cNvPr>
          <p:cNvSpPr txBox="1"/>
          <p:nvPr/>
        </p:nvSpPr>
        <p:spPr>
          <a:xfrm>
            <a:off x="4392655" y="4379300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集中趨勢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B20C2-E42F-4486-8D75-EAD36DEA171F}"/>
              </a:ext>
            </a:extLst>
          </p:cNvPr>
          <p:cNvSpPr txBox="1"/>
          <p:nvPr/>
        </p:nvSpPr>
        <p:spPr>
          <a:xfrm>
            <a:off x="2843866" y="3105202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集中趨勢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39433AD-E053-4EF6-87F9-731999C638B0}"/>
              </a:ext>
            </a:extLst>
          </p:cNvPr>
          <p:cNvSpPr/>
          <p:nvPr/>
        </p:nvSpPr>
        <p:spPr>
          <a:xfrm rot="16200000">
            <a:off x="9517355" y="1670248"/>
            <a:ext cx="1088887" cy="6711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04DA5AAC-8183-4E65-9F0B-FB73D0E6C941}"/>
              </a:ext>
            </a:extLst>
          </p:cNvPr>
          <p:cNvSpPr/>
          <p:nvPr/>
        </p:nvSpPr>
        <p:spPr>
          <a:xfrm>
            <a:off x="9771584" y="3638966"/>
            <a:ext cx="671119" cy="1266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5E43395-0FF9-42D7-8083-1308D7698829}"/>
              </a:ext>
            </a:extLst>
          </p:cNvPr>
          <p:cNvSpPr txBox="1"/>
          <p:nvPr/>
        </p:nvSpPr>
        <p:spPr>
          <a:xfrm>
            <a:off x="9771584" y="2715636"/>
            <a:ext cx="94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離散</a:t>
            </a:r>
            <a:endParaRPr lang="en-US" altLang="zh-TW" dirty="0"/>
          </a:p>
          <a:p>
            <a:r>
              <a:rPr lang="zh-TW" altLang="en-US" dirty="0"/>
              <a:t>情況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62DDA5-1389-4B6B-B8FD-9DF04B037458}"/>
              </a:ext>
            </a:extLst>
          </p:cNvPr>
          <p:cNvSpPr txBox="1"/>
          <p:nvPr/>
        </p:nvSpPr>
        <p:spPr>
          <a:xfrm>
            <a:off x="5637402" y="29445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18441A-AE87-4EA9-B75C-CCB92A9F5B3C}"/>
              </a:ext>
            </a:extLst>
          </p:cNvPr>
          <p:cNvSpPr txBox="1"/>
          <p:nvPr/>
        </p:nvSpPr>
        <p:spPr>
          <a:xfrm>
            <a:off x="3326661" y="1992715"/>
            <a:ext cx="297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1564</a:t>
            </a:r>
          </a:p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127AB6-24B7-45FE-9AB9-501D6E408C50}"/>
              </a:ext>
            </a:extLst>
          </p:cNvPr>
          <p:cNvSpPr txBox="1"/>
          <p:nvPr/>
        </p:nvSpPr>
        <p:spPr>
          <a:xfrm>
            <a:off x="5041783" y="372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731E44-4F2E-4E50-A503-EB2A581F40FD}"/>
              </a:ext>
            </a:extLst>
          </p:cNvPr>
          <p:cNvSpPr txBox="1"/>
          <p:nvPr/>
        </p:nvSpPr>
        <p:spPr>
          <a:xfrm>
            <a:off x="3676474" y="1414897"/>
            <a:ext cx="18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1602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BB86CB-83C7-491A-A813-E600AFE9E2C9}"/>
              </a:ext>
            </a:extLst>
          </p:cNvPr>
          <p:cNvSpPr txBox="1"/>
          <p:nvPr/>
        </p:nvSpPr>
        <p:spPr>
          <a:xfrm>
            <a:off x="3949700" y="1595082"/>
            <a:ext cx="18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257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20FF58-E69D-4ECC-8A13-4E32F2A92839}"/>
              </a:ext>
            </a:extLst>
          </p:cNvPr>
          <p:cNvSpPr txBox="1"/>
          <p:nvPr/>
        </p:nvSpPr>
        <p:spPr>
          <a:xfrm>
            <a:off x="4236067" y="1668632"/>
            <a:ext cx="18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1322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93C186-A612-41B6-B8BA-804D89F89EB7}"/>
              </a:ext>
            </a:extLst>
          </p:cNvPr>
          <p:cNvSpPr txBox="1"/>
          <p:nvPr/>
        </p:nvSpPr>
        <p:spPr>
          <a:xfrm>
            <a:off x="4516874" y="1266737"/>
            <a:ext cx="269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1823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EEB03D6-E090-4E45-9370-67327E265471}"/>
              </a:ext>
            </a:extLst>
          </p:cNvPr>
          <p:cNvSpPr txBox="1"/>
          <p:nvPr/>
        </p:nvSpPr>
        <p:spPr>
          <a:xfrm>
            <a:off x="4858115" y="1533643"/>
            <a:ext cx="300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2446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09F1D1D-3045-4CEB-8CF2-42809FEC66B2}"/>
              </a:ext>
            </a:extLst>
          </p:cNvPr>
          <p:cNvSpPr txBox="1"/>
          <p:nvPr/>
        </p:nvSpPr>
        <p:spPr>
          <a:xfrm>
            <a:off x="5101691" y="2324755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399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EEB628-8E73-42D2-B637-1E93452796CD}"/>
              </a:ext>
            </a:extLst>
          </p:cNvPr>
          <p:cNvSpPr txBox="1"/>
          <p:nvPr/>
        </p:nvSpPr>
        <p:spPr>
          <a:xfrm>
            <a:off x="5180202" y="13508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1142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CCD727-E610-4E40-A507-1A719187B1BE}"/>
              </a:ext>
            </a:extLst>
          </p:cNvPr>
          <p:cNvSpPr txBox="1"/>
          <p:nvPr/>
        </p:nvSpPr>
        <p:spPr>
          <a:xfrm>
            <a:off x="5752798" y="2337690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177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7743E0-BE93-47DE-904A-7295255107C8}"/>
              </a:ext>
            </a:extLst>
          </p:cNvPr>
          <p:cNvSpPr txBox="1"/>
          <p:nvPr/>
        </p:nvSpPr>
        <p:spPr>
          <a:xfrm>
            <a:off x="6028429" y="2751131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404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B38FF83-8979-4695-8B69-F9B61FF6AECB}"/>
              </a:ext>
            </a:extLst>
          </p:cNvPr>
          <p:cNvSpPr txBox="1"/>
          <p:nvPr/>
        </p:nvSpPr>
        <p:spPr>
          <a:xfrm>
            <a:off x="6299745" y="3784963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470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12E5651-833C-49D9-B5FF-8D773AC9CB4D}"/>
              </a:ext>
            </a:extLst>
          </p:cNvPr>
          <p:cNvSpPr txBox="1"/>
          <p:nvPr/>
        </p:nvSpPr>
        <p:spPr>
          <a:xfrm>
            <a:off x="6541466" y="2280776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488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B8F3D28-3E1C-4F7C-A752-815C047915E3}"/>
              </a:ext>
            </a:extLst>
          </p:cNvPr>
          <p:cNvSpPr txBox="1"/>
          <p:nvPr/>
        </p:nvSpPr>
        <p:spPr>
          <a:xfrm>
            <a:off x="6872487" y="1677914"/>
            <a:ext cx="36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1049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0E0C25-C205-479D-88AD-BFBD43B2A7C8}"/>
              </a:ext>
            </a:extLst>
          </p:cNvPr>
          <p:cNvSpPr txBox="1"/>
          <p:nvPr/>
        </p:nvSpPr>
        <p:spPr>
          <a:xfrm>
            <a:off x="7185841" y="2005808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299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EA84BD1-4FA2-415D-A9D0-7C990DD833A4}"/>
              </a:ext>
            </a:extLst>
          </p:cNvPr>
          <p:cNvSpPr txBox="1"/>
          <p:nvPr/>
        </p:nvSpPr>
        <p:spPr>
          <a:xfrm>
            <a:off x="7456565" y="2052276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577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664D4E3-6024-477D-BE94-3F59686B35EE}"/>
              </a:ext>
            </a:extLst>
          </p:cNvPr>
          <p:cNvSpPr txBox="1"/>
          <p:nvPr/>
        </p:nvSpPr>
        <p:spPr>
          <a:xfrm>
            <a:off x="7769693" y="1304457"/>
            <a:ext cx="36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486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FB2975F-9AFF-4D44-A4CE-19F1E7DEE5E9}"/>
              </a:ext>
            </a:extLst>
          </p:cNvPr>
          <p:cNvSpPr txBox="1"/>
          <p:nvPr/>
        </p:nvSpPr>
        <p:spPr>
          <a:xfrm>
            <a:off x="8096308" y="1228929"/>
            <a:ext cx="34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689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B7DD1FB-083F-452B-9D34-5239A6979687}"/>
              </a:ext>
            </a:extLst>
          </p:cNvPr>
          <p:cNvSpPr txBox="1"/>
          <p:nvPr/>
        </p:nvSpPr>
        <p:spPr>
          <a:xfrm>
            <a:off x="8360965" y="2731379"/>
            <a:ext cx="34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299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CAE2BC9-D28F-44DB-8728-732D865A7087}"/>
              </a:ext>
            </a:extLst>
          </p:cNvPr>
          <p:cNvSpPr txBox="1"/>
          <p:nvPr/>
        </p:nvSpPr>
        <p:spPr>
          <a:xfrm>
            <a:off x="8672054" y="2191260"/>
            <a:ext cx="34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213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0C970CB-A964-4E04-BD45-F54F2C4C106E}"/>
              </a:ext>
            </a:extLst>
          </p:cNvPr>
          <p:cNvSpPr txBox="1"/>
          <p:nvPr/>
        </p:nvSpPr>
        <p:spPr>
          <a:xfrm>
            <a:off x="8982810" y="2773152"/>
            <a:ext cx="34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116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B47CAB9-94F5-48DF-B1B0-87F3E678A808}"/>
              </a:ext>
            </a:extLst>
          </p:cNvPr>
          <p:cNvSpPr txBox="1"/>
          <p:nvPr/>
        </p:nvSpPr>
        <p:spPr>
          <a:xfrm>
            <a:off x="9252584" y="3992833"/>
            <a:ext cx="3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78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92A0F65-A8E0-496D-B609-8B6C1669F4E2}"/>
              </a:ext>
            </a:extLst>
          </p:cNvPr>
          <p:cNvSpPr txBox="1"/>
          <p:nvPr/>
        </p:nvSpPr>
        <p:spPr>
          <a:xfrm>
            <a:off x="9534683" y="4288438"/>
            <a:ext cx="3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B87721B-066E-47CE-8A4D-205EB616FA2D}"/>
              </a:ext>
            </a:extLst>
          </p:cNvPr>
          <p:cNvSpPr/>
          <p:nvPr/>
        </p:nvSpPr>
        <p:spPr>
          <a:xfrm>
            <a:off x="826846" y="5675419"/>
            <a:ext cx="5714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呈現每元素中值的大小及集中離散情況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7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556" y="243461"/>
            <a:ext cx="9948288" cy="7404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縣市長投開票所票數統計表</a:t>
            </a:r>
            <a:r>
              <a:rPr lang="en-US" altLang="zh-TW" dirty="0"/>
              <a:t>(</a:t>
            </a:r>
            <a:r>
              <a:rPr lang="zh-TW" altLang="en-US" dirty="0"/>
              <a:t>推疊直方圖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3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936EA-75B5-473D-906F-5F771F82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2294"/>
            <a:ext cx="3893997" cy="33213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174D5C-83A5-427D-AE6C-265ADBF0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11" y="1300208"/>
            <a:ext cx="4437837" cy="34239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15DD3E-AAF1-43C8-A69F-8CDBA68A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28" y="1282214"/>
            <a:ext cx="3893997" cy="34239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150D5F5-E710-416D-A6F4-6D405A0D600B}"/>
              </a:ext>
            </a:extLst>
          </p:cNvPr>
          <p:cNvSpPr txBox="1"/>
          <p:nvPr/>
        </p:nvSpPr>
        <p:spPr>
          <a:xfrm>
            <a:off x="1062968" y="5086693"/>
            <a:ext cx="27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民進黨候選人得票情況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864C8B-41A0-4EA6-91B2-CC8742D66187}"/>
              </a:ext>
            </a:extLst>
          </p:cNvPr>
          <p:cNvSpPr txBox="1"/>
          <p:nvPr/>
        </p:nvSpPr>
        <p:spPr>
          <a:xfrm>
            <a:off x="4507241" y="5060567"/>
            <a:ext cx="27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國民黨候選人得票情況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D06C04-48A2-4972-A266-0CE789370A59}"/>
              </a:ext>
            </a:extLst>
          </p:cNvPr>
          <p:cNvSpPr txBox="1"/>
          <p:nvPr/>
        </p:nvSpPr>
        <p:spPr>
          <a:xfrm>
            <a:off x="8775294" y="4980295"/>
            <a:ext cx="256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其他候選人得票情況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C87E1D-C807-40A0-B57A-4776A5CFA2A8}"/>
              </a:ext>
            </a:extLst>
          </p:cNvPr>
          <p:cNvSpPr txBox="1"/>
          <p:nvPr/>
        </p:nvSpPr>
        <p:spPr>
          <a:xfrm>
            <a:off x="1554054" y="1008040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DD3307-EB61-4E56-A76B-B12F0C487C05}"/>
              </a:ext>
            </a:extLst>
          </p:cNvPr>
          <p:cNvSpPr txBox="1"/>
          <p:nvPr/>
        </p:nvSpPr>
        <p:spPr>
          <a:xfrm>
            <a:off x="3774421" y="1035206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16F458-5170-4058-BB10-A401F1605820}"/>
              </a:ext>
            </a:extLst>
          </p:cNvPr>
          <p:cNvSpPr txBox="1"/>
          <p:nvPr/>
        </p:nvSpPr>
        <p:spPr>
          <a:xfrm>
            <a:off x="8488152" y="1008040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pic>
        <p:nvPicPr>
          <p:cNvPr id="10" name="圖形 9" descr="箭號 (直線)">
            <a:extLst>
              <a:ext uri="{FF2B5EF4-FFF2-40B4-BE49-F238E27FC236}">
                <a16:creationId xmlns:a16="http://schemas.microsoft.com/office/drawing/2014/main" id="{0C2988E9-CF23-42A7-BE88-A95024446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1838" y="2753687"/>
            <a:ext cx="217523" cy="914400"/>
          </a:xfrm>
          <a:prstGeom prst="rect">
            <a:avLst/>
          </a:prstGeom>
        </p:spPr>
      </p:pic>
      <p:pic>
        <p:nvPicPr>
          <p:cNvPr id="20" name="圖形 19" descr="箭號 (直線)">
            <a:extLst>
              <a:ext uri="{FF2B5EF4-FFF2-40B4-BE49-F238E27FC236}">
                <a16:creationId xmlns:a16="http://schemas.microsoft.com/office/drawing/2014/main" id="{2F58DE73-BD8F-4AD9-9894-405853C56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223939" y="2992961"/>
            <a:ext cx="327565" cy="914400"/>
          </a:xfrm>
          <a:prstGeom prst="rect">
            <a:avLst/>
          </a:prstGeom>
        </p:spPr>
      </p:pic>
      <p:pic>
        <p:nvPicPr>
          <p:cNvPr id="21" name="圖形 20" descr="箭號 (直線)">
            <a:extLst>
              <a:ext uri="{FF2B5EF4-FFF2-40B4-BE49-F238E27FC236}">
                <a16:creationId xmlns:a16="http://schemas.microsoft.com/office/drawing/2014/main" id="{8338EFD7-472D-4DDD-86B7-E3DB1587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343458" y="2509981"/>
            <a:ext cx="327565" cy="914400"/>
          </a:xfrm>
          <a:prstGeom prst="rect">
            <a:avLst/>
          </a:prstGeom>
        </p:spPr>
      </p:pic>
      <p:pic>
        <p:nvPicPr>
          <p:cNvPr id="22" name="圖形 21" descr="箭號 (直線)">
            <a:extLst>
              <a:ext uri="{FF2B5EF4-FFF2-40B4-BE49-F238E27FC236}">
                <a16:creationId xmlns:a16="http://schemas.microsoft.com/office/drawing/2014/main" id="{D629BFA6-4D44-452C-9AE6-56520E9C4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7441" y="3406604"/>
            <a:ext cx="327565" cy="914400"/>
          </a:xfrm>
          <a:prstGeom prst="rect">
            <a:avLst/>
          </a:prstGeom>
        </p:spPr>
      </p:pic>
      <p:pic>
        <p:nvPicPr>
          <p:cNvPr id="23" name="圖形 22" descr="箭號 (直線)">
            <a:extLst>
              <a:ext uri="{FF2B5EF4-FFF2-40B4-BE49-F238E27FC236}">
                <a16:creationId xmlns:a16="http://schemas.microsoft.com/office/drawing/2014/main" id="{6664D8F8-91B6-4F2C-8969-96F20CEBF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0729" y="2992961"/>
            <a:ext cx="327565" cy="914400"/>
          </a:xfrm>
          <a:prstGeom prst="rect">
            <a:avLst/>
          </a:prstGeom>
        </p:spPr>
      </p:pic>
      <p:pic>
        <p:nvPicPr>
          <p:cNvPr id="24" name="圖形 23" descr="箭號 (直線)">
            <a:extLst>
              <a:ext uri="{FF2B5EF4-FFF2-40B4-BE49-F238E27FC236}">
                <a16:creationId xmlns:a16="http://schemas.microsoft.com/office/drawing/2014/main" id="{79032EA3-A9DB-4F15-9676-4E90ADBBA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75260" y="3305151"/>
            <a:ext cx="210261" cy="914400"/>
          </a:xfrm>
          <a:prstGeom prst="rect">
            <a:avLst/>
          </a:prstGeom>
        </p:spPr>
      </p:pic>
      <p:pic>
        <p:nvPicPr>
          <p:cNvPr id="25" name="圖形 24" descr="箭號 (直線)">
            <a:extLst>
              <a:ext uri="{FF2B5EF4-FFF2-40B4-BE49-F238E27FC236}">
                <a16:creationId xmlns:a16="http://schemas.microsoft.com/office/drawing/2014/main" id="{D580CF85-C1B9-47AF-95EE-CCE0B4F1E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20861" y="2636241"/>
            <a:ext cx="210258" cy="914400"/>
          </a:xfrm>
          <a:prstGeom prst="rect">
            <a:avLst/>
          </a:prstGeom>
        </p:spPr>
      </p:pic>
      <p:pic>
        <p:nvPicPr>
          <p:cNvPr id="26" name="圖形 25" descr="箭號 (直線)">
            <a:extLst>
              <a:ext uri="{FF2B5EF4-FFF2-40B4-BE49-F238E27FC236}">
                <a16:creationId xmlns:a16="http://schemas.microsoft.com/office/drawing/2014/main" id="{F444F436-34F0-4119-8039-C9CD3AA8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6245" y="2387884"/>
            <a:ext cx="177987" cy="914400"/>
          </a:xfrm>
          <a:prstGeom prst="rect">
            <a:avLst/>
          </a:prstGeom>
        </p:spPr>
      </p:pic>
      <p:pic>
        <p:nvPicPr>
          <p:cNvPr id="27" name="圖形 26" descr="箭號 (直線)">
            <a:extLst>
              <a:ext uri="{FF2B5EF4-FFF2-40B4-BE49-F238E27FC236}">
                <a16:creationId xmlns:a16="http://schemas.microsoft.com/office/drawing/2014/main" id="{49268981-1DD4-467C-95F2-11CD919BF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816" y="2492204"/>
            <a:ext cx="255880" cy="914400"/>
          </a:xfrm>
          <a:prstGeom prst="rect">
            <a:avLst/>
          </a:prstGeom>
        </p:spPr>
      </p:pic>
      <p:pic>
        <p:nvPicPr>
          <p:cNvPr id="28" name="圖形 27" descr="箭號 (直線)">
            <a:extLst>
              <a:ext uri="{FF2B5EF4-FFF2-40B4-BE49-F238E27FC236}">
                <a16:creationId xmlns:a16="http://schemas.microsoft.com/office/drawing/2014/main" id="{76EDDB01-184E-4085-A64D-B7411F33B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2276" y="3080146"/>
            <a:ext cx="184027" cy="914400"/>
          </a:xfrm>
          <a:prstGeom prst="rect">
            <a:avLst/>
          </a:prstGeom>
        </p:spPr>
      </p:pic>
      <p:pic>
        <p:nvPicPr>
          <p:cNvPr id="29" name="圖形 28" descr="箭號 (直線)">
            <a:extLst>
              <a:ext uri="{FF2B5EF4-FFF2-40B4-BE49-F238E27FC236}">
                <a16:creationId xmlns:a16="http://schemas.microsoft.com/office/drawing/2014/main" id="{51EE2EA5-0A92-448F-97F9-0D8476295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5027" y="2657032"/>
            <a:ext cx="327565" cy="914400"/>
          </a:xfrm>
          <a:prstGeom prst="rect">
            <a:avLst/>
          </a:prstGeom>
        </p:spPr>
      </p:pic>
      <p:pic>
        <p:nvPicPr>
          <p:cNvPr id="30" name="圖形 29" descr="箭號 (直線)">
            <a:extLst>
              <a:ext uri="{FF2B5EF4-FFF2-40B4-BE49-F238E27FC236}">
                <a16:creationId xmlns:a16="http://schemas.microsoft.com/office/drawing/2014/main" id="{A20D806B-656B-45B3-B20F-E9839AA96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0950" y="2845084"/>
            <a:ext cx="3275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358" y="243461"/>
            <a:ext cx="9827485" cy="80871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議員投開票所票數統計表</a:t>
            </a:r>
            <a:r>
              <a:rPr lang="en-US" altLang="zh-TW" dirty="0"/>
              <a:t>(</a:t>
            </a:r>
            <a:r>
              <a:rPr lang="zh-TW" altLang="en-US" dirty="0"/>
              <a:t>推疊直方圖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3"/>
              </a:solidFill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C43E51E-3785-4D24-995F-3ADCD518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3" y="1524351"/>
            <a:ext cx="4031830" cy="397832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1E0DD0E-9CDC-459A-83B6-000086782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15" y="1479940"/>
            <a:ext cx="4031830" cy="39783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0CF6548-B0C6-4491-904F-C17CD9BF1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72" y="1479940"/>
            <a:ext cx="3741624" cy="40227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06239B-6AD7-4191-AA72-8CAF45DDA7C3}"/>
              </a:ext>
            </a:extLst>
          </p:cNvPr>
          <p:cNvSpPr txBox="1"/>
          <p:nvPr/>
        </p:nvSpPr>
        <p:spPr>
          <a:xfrm>
            <a:off x="4676503" y="5613345"/>
            <a:ext cx="317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國民黨候選人得票情況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FA56A2-F437-41E0-9E2F-009B9C72AB91}"/>
              </a:ext>
            </a:extLst>
          </p:cNvPr>
          <p:cNvSpPr txBox="1"/>
          <p:nvPr/>
        </p:nvSpPr>
        <p:spPr>
          <a:xfrm>
            <a:off x="993366" y="5588056"/>
            <a:ext cx="300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民進黨候選人得票情況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9BEC96-E45F-4FE9-84FE-0D75FAEFCF10}"/>
              </a:ext>
            </a:extLst>
          </p:cNvPr>
          <p:cNvSpPr txBox="1"/>
          <p:nvPr/>
        </p:nvSpPr>
        <p:spPr>
          <a:xfrm>
            <a:off x="8220416" y="5650523"/>
            <a:ext cx="33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其他候選人得票情況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C8DDC9A-F308-4AB2-A743-3EE4A800B6CF}"/>
              </a:ext>
            </a:extLst>
          </p:cNvPr>
          <p:cNvSpPr txBox="1"/>
          <p:nvPr/>
        </p:nvSpPr>
        <p:spPr>
          <a:xfrm>
            <a:off x="228133" y="1174626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4E8B9D-8BE2-4D90-96FC-A912E5EB4F93}"/>
              </a:ext>
            </a:extLst>
          </p:cNvPr>
          <p:cNvSpPr txBox="1"/>
          <p:nvPr/>
        </p:nvSpPr>
        <p:spPr>
          <a:xfrm>
            <a:off x="4493197" y="1122083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4DF08F-C860-4380-A795-1C12A577CC97}"/>
              </a:ext>
            </a:extLst>
          </p:cNvPr>
          <p:cNvSpPr txBox="1"/>
          <p:nvPr/>
        </p:nvSpPr>
        <p:spPr>
          <a:xfrm>
            <a:off x="8352402" y="1171169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各投票櫃得票數</a:t>
            </a:r>
          </a:p>
        </p:txBody>
      </p:sp>
      <p:pic>
        <p:nvPicPr>
          <p:cNvPr id="19" name="圖形 18" descr="箭號 (直線)">
            <a:extLst>
              <a:ext uri="{FF2B5EF4-FFF2-40B4-BE49-F238E27FC236}">
                <a16:creationId xmlns:a16="http://schemas.microsoft.com/office/drawing/2014/main" id="{C568634E-EDAF-41AB-8D76-43B798E92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1909" y="3429000"/>
            <a:ext cx="327565" cy="914400"/>
          </a:xfrm>
          <a:prstGeom prst="rect">
            <a:avLst/>
          </a:prstGeom>
        </p:spPr>
      </p:pic>
      <p:pic>
        <p:nvPicPr>
          <p:cNvPr id="20" name="圖形 19" descr="箭號 (直線)">
            <a:extLst>
              <a:ext uri="{FF2B5EF4-FFF2-40B4-BE49-F238E27FC236}">
                <a16:creationId xmlns:a16="http://schemas.microsoft.com/office/drawing/2014/main" id="{A7E06072-87D5-4E23-B183-2E3971A65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3580" y="3673679"/>
            <a:ext cx="327565" cy="914400"/>
          </a:xfrm>
          <a:prstGeom prst="rect">
            <a:avLst/>
          </a:prstGeom>
        </p:spPr>
      </p:pic>
      <p:pic>
        <p:nvPicPr>
          <p:cNvPr id="21" name="圖形 20" descr="箭號 (直線)">
            <a:extLst>
              <a:ext uri="{FF2B5EF4-FFF2-40B4-BE49-F238E27FC236}">
                <a16:creationId xmlns:a16="http://schemas.microsoft.com/office/drawing/2014/main" id="{8F510D20-4DC9-4265-8593-888FFD836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6883" y="3155010"/>
            <a:ext cx="327565" cy="914400"/>
          </a:xfrm>
          <a:prstGeom prst="rect">
            <a:avLst/>
          </a:prstGeom>
        </p:spPr>
      </p:pic>
      <p:pic>
        <p:nvPicPr>
          <p:cNvPr id="22" name="圖形 21" descr="箭號 (直線)">
            <a:extLst>
              <a:ext uri="{FF2B5EF4-FFF2-40B4-BE49-F238E27FC236}">
                <a16:creationId xmlns:a16="http://schemas.microsoft.com/office/drawing/2014/main" id="{ECCBC4C7-8425-471D-8BF8-2BD75C1FC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24358" y="3701527"/>
            <a:ext cx="335381" cy="914400"/>
          </a:xfrm>
          <a:prstGeom prst="rect">
            <a:avLst/>
          </a:prstGeom>
        </p:spPr>
      </p:pic>
      <p:pic>
        <p:nvPicPr>
          <p:cNvPr id="23" name="圖形 22" descr="箭號 (直線)">
            <a:extLst>
              <a:ext uri="{FF2B5EF4-FFF2-40B4-BE49-F238E27FC236}">
                <a16:creationId xmlns:a16="http://schemas.microsoft.com/office/drawing/2014/main" id="{E73FF8F4-D083-4184-81D7-651E9E136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36494" y="3429000"/>
            <a:ext cx="335381" cy="914400"/>
          </a:xfrm>
          <a:prstGeom prst="rect">
            <a:avLst/>
          </a:prstGeom>
        </p:spPr>
      </p:pic>
      <p:pic>
        <p:nvPicPr>
          <p:cNvPr id="24" name="圖形 23" descr="箭號 (直線)">
            <a:extLst>
              <a:ext uri="{FF2B5EF4-FFF2-40B4-BE49-F238E27FC236}">
                <a16:creationId xmlns:a16="http://schemas.microsoft.com/office/drawing/2014/main" id="{31B28350-1F0F-4F65-89CC-D196F82A0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224" y="3625659"/>
            <a:ext cx="327565" cy="914400"/>
          </a:xfrm>
          <a:prstGeom prst="rect">
            <a:avLst/>
          </a:prstGeom>
        </p:spPr>
      </p:pic>
      <p:pic>
        <p:nvPicPr>
          <p:cNvPr id="25" name="圖形 24" descr="箭號 (直線)">
            <a:extLst>
              <a:ext uri="{FF2B5EF4-FFF2-40B4-BE49-F238E27FC236}">
                <a16:creationId xmlns:a16="http://schemas.microsoft.com/office/drawing/2014/main" id="{33279EA0-46C5-418E-BFC7-6F92ECB85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915" y="3300122"/>
            <a:ext cx="327565" cy="914400"/>
          </a:xfrm>
          <a:prstGeom prst="rect">
            <a:avLst/>
          </a:prstGeom>
        </p:spPr>
      </p:pic>
      <p:pic>
        <p:nvPicPr>
          <p:cNvPr id="26" name="圖形 25" descr="箭號 (直線)">
            <a:extLst>
              <a:ext uri="{FF2B5EF4-FFF2-40B4-BE49-F238E27FC236}">
                <a16:creationId xmlns:a16="http://schemas.microsoft.com/office/drawing/2014/main" id="{D332CFFE-4313-4896-A65D-9912ED163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609" y="3527420"/>
            <a:ext cx="327565" cy="914400"/>
          </a:xfrm>
          <a:prstGeom prst="rect">
            <a:avLst/>
          </a:prstGeom>
        </p:spPr>
      </p:pic>
      <p:pic>
        <p:nvPicPr>
          <p:cNvPr id="27" name="圖形 26" descr="箭號 (直線)">
            <a:extLst>
              <a:ext uri="{FF2B5EF4-FFF2-40B4-BE49-F238E27FC236}">
                <a16:creationId xmlns:a16="http://schemas.microsoft.com/office/drawing/2014/main" id="{DBCC34EC-2182-4713-8D86-A4DC4E2BA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1149" y="3605629"/>
            <a:ext cx="327565" cy="914400"/>
          </a:xfrm>
          <a:prstGeom prst="rect">
            <a:avLst/>
          </a:prstGeom>
        </p:spPr>
      </p:pic>
      <p:pic>
        <p:nvPicPr>
          <p:cNvPr id="28" name="圖形 27" descr="箭號 (直線)">
            <a:extLst>
              <a:ext uri="{FF2B5EF4-FFF2-40B4-BE49-F238E27FC236}">
                <a16:creationId xmlns:a16="http://schemas.microsoft.com/office/drawing/2014/main" id="{2C1D7A3F-0697-4823-AD2F-883474312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1250" y="4031469"/>
            <a:ext cx="327565" cy="914400"/>
          </a:xfrm>
          <a:prstGeom prst="rect">
            <a:avLst/>
          </a:prstGeom>
        </p:spPr>
      </p:pic>
      <p:pic>
        <p:nvPicPr>
          <p:cNvPr id="29" name="圖形 28" descr="箭號 (直線)">
            <a:extLst>
              <a:ext uri="{FF2B5EF4-FFF2-40B4-BE49-F238E27FC236}">
                <a16:creationId xmlns:a16="http://schemas.microsoft.com/office/drawing/2014/main" id="{41D5519C-8CA6-4F45-9D52-7752C55CF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14863" y="3612210"/>
            <a:ext cx="327565" cy="914400"/>
          </a:xfrm>
          <a:prstGeom prst="rect">
            <a:avLst/>
          </a:prstGeom>
        </p:spPr>
      </p:pic>
      <p:pic>
        <p:nvPicPr>
          <p:cNvPr id="30" name="圖形 29" descr="箭號 (直線)">
            <a:extLst>
              <a:ext uri="{FF2B5EF4-FFF2-40B4-BE49-F238E27FC236}">
                <a16:creationId xmlns:a16="http://schemas.microsoft.com/office/drawing/2014/main" id="{40A47CDD-E839-4DAE-8C88-881E52540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618777" y="3429000"/>
            <a:ext cx="327565" cy="914400"/>
          </a:xfrm>
          <a:prstGeom prst="rect">
            <a:avLst/>
          </a:prstGeom>
        </p:spPr>
      </p:pic>
      <p:pic>
        <p:nvPicPr>
          <p:cNvPr id="31" name="圖形 30" descr="箭號 (直線)">
            <a:extLst>
              <a:ext uri="{FF2B5EF4-FFF2-40B4-BE49-F238E27FC236}">
                <a16:creationId xmlns:a16="http://schemas.microsoft.com/office/drawing/2014/main" id="{44AFF3B6-83DD-432A-A2CC-9C07D1CF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265514" y="3897262"/>
            <a:ext cx="327565" cy="914400"/>
          </a:xfrm>
          <a:prstGeom prst="rect">
            <a:avLst/>
          </a:prstGeom>
        </p:spPr>
      </p:pic>
      <p:pic>
        <p:nvPicPr>
          <p:cNvPr id="32" name="圖形 31" descr="箭號 (直線)">
            <a:extLst>
              <a:ext uri="{FF2B5EF4-FFF2-40B4-BE49-F238E27FC236}">
                <a16:creationId xmlns:a16="http://schemas.microsoft.com/office/drawing/2014/main" id="{0DC9F91E-1380-4095-B23E-4F32C7DBE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417914" y="4049662"/>
            <a:ext cx="327565" cy="914400"/>
          </a:xfrm>
          <a:prstGeom prst="rect">
            <a:avLst/>
          </a:prstGeom>
        </p:spPr>
      </p:pic>
      <p:pic>
        <p:nvPicPr>
          <p:cNvPr id="33" name="圖形 32" descr="箭號 (直線)">
            <a:extLst>
              <a:ext uri="{FF2B5EF4-FFF2-40B4-BE49-F238E27FC236}">
                <a16:creationId xmlns:a16="http://schemas.microsoft.com/office/drawing/2014/main" id="{C8A0AD35-F0C7-475A-A5AF-E93201CF9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163" y="4096181"/>
            <a:ext cx="327565" cy="914400"/>
          </a:xfrm>
          <a:prstGeom prst="rect">
            <a:avLst/>
          </a:prstGeom>
        </p:spPr>
      </p:pic>
      <p:pic>
        <p:nvPicPr>
          <p:cNvPr id="34" name="圖形 33" descr="箭號 (直線)">
            <a:extLst>
              <a:ext uri="{FF2B5EF4-FFF2-40B4-BE49-F238E27FC236}">
                <a16:creationId xmlns:a16="http://schemas.microsoft.com/office/drawing/2014/main" id="{D585FA70-FE51-4993-B5EA-99EBF2E86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5423" y="3980551"/>
            <a:ext cx="32756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5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788" y="179610"/>
            <a:ext cx="9780056" cy="81029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縣市長及議員對總統投票勝負比散佈圖</a:t>
            </a:r>
            <a:endParaRPr lang="en-US" altLang="zh-TW" dirty="0"/>
          </a:p>
        </p:txBody>
      </p:sp>
      <p:pic>
        <p:nvPicPr>
          <p:cNvPr id="31" name="內容版面配置區 30">
            <a:extLst>
              <a:ext uri="{FF2B5EF4-FFF2-40B4-BE49-F238E27FC236}">
                <a16:creationId xmlns:a16="http://schemas.microsoft.com/office/drawing/2014/main" id="{A8003C05-EF7D-4EC9-AA5B-0B39F51AA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1" y="1132480"/>
            <a:ext cx="3536629" cy="2650955"/>
          </a:xfr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1577715-B62A-4002-991E-1F2D4389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11" y="1064996"/>
            <a:ext cx="3536630" cy="265095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45B2DF9-9A78-41D0-8208-F1E8FC76C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03" y="1132480"/>
            <a:ext cx="3536629" cy="251598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192CED1E-706E-428C-A46A-35E608B55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" y="3715952"/>
            <a:ext cx="3469731" cy="260081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ECFF459E-E1AF-42D6-B4C5-CB55D51D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0" y="3648468"/>
            <a:ext cx="3469731" cy="260081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18D6977-060F-4327-A410-E366FFFC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01" y="3527860"/>
            <a:ext cx="3596435" cy="27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A43B7-4DFD-4EF0-AF3B-33B7608A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68" y="222116"/>
            <a:ext cx="10448663" cy="815670"/>
          </a:xfrm>
        </p:spPr>
        <p:txBody>
          <a:bodyPr>
            <a:normAutofit/>
          </a:bodyPr>
          <a:lstStyle/>
          <a:p>
            <a:r>
              <a:rPr lang="zh-TW" altLang="en-US" dirty="0"/>
              <a:t>邏輯分析預測結果</a:t>
            </a:r>
            <a:r>
              <a:rPr lang="en-US" altLang="zh-TW" dirty="0"/>
              <a:t>(</a:t>
            </a:r>
            <a:r>
              <a:rPr lang="zh-TW" altLang="en-US" dirty="0"/>
              <a:t>整體及六都準確率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AF6385F-09C9-47BE-A513-B6524C07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94" y="1249212"/>
            <a:ext cx="3563969" cy="5019675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innerShdw blurRad="63500" dist="50800" dir="13500000">
              <a:srgbClr val="92D050">
                <a:alpha val="50000"/>
              </a:srgbClr>
            </a:innerShdw>
          </a:effectLst>
          <a:scene3d>
            <a:camera prst="orthographicFront"/>
            <a:lightRig rig="threePt" dir="t"/>
          </a:scene3d>
          <a:sp3d>
            <a:bevelT w="101600"/>
          </a:sp3d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E428D9-02B9-4DB5-8BD3-0F535897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AFDBA9-91B7-49B9-A945-F82E83C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171AE2-D136-4001-BCBB-EF1BE4159184}"/>
              </a:ext>
            </a:extLst>
          </p:cNvPr>
          <p:cNvCxnSpPr>
            <a:cxnSpLocks/>
          </p:cNvCxnSpPr>
          <p:nvPr/>
        </p:nvCxnSpPr>
        <p:spPr>
          <a:xfrm flipH="1">
            <a:off x="4601462" y="1445751"/>
            <a:ext cx="586972" cy="24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4E43D5D-D1B0-464D-96CE-DFFB40EEA70C}"/>
              </a:ext>
            </a:extLst>
          </p:cNvPr>
          <p:cNvCxnSpPr>
            <a:cxnSpLocks/>
          </p:cNvCxnSpPr>
          <p:nvPr/>
        </p:nvCxnSpPr>
        <p:spPr>
          <a:xfrm flipH="1" flipV="1">
            <a:off x="4519215" y="1918649"/>
            <a:ext cx="1008472" cy="10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525F384-E3B2-4DB6-81BB-BCAB68048B6C}"/>
              </a:ext>
            </a:extLst>
          </p:cNvPr>
          <p:cNvCxnSpPr/>
          <p:nvPr/>
        </p:nvCxnSpPr>
        <p:spPr>
          <a:xfrm>
            <a:off x="3760365" y="1527137"/>
            <a:ext cx="478173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2FA8FED-519F-48A2-BEF8-7D67C950848E}"/>
              </a:ext>
            </a:extLst>
          </p:cNvPr>
          <p:cNvCxnSpPr/>
          <p:nvPr/>
        </p:nvCxnSpPr>
        <p:spPr>
          <a:xfrm>
            <a:off x="3030384" y="2598576"/>
            <a:ext cx="617195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985E696-800F-4F0A-8AAC-EF5B447F62D2}"/>
              </a:ext>
            </a:extLst>
          </p:cNvPr>
          <p:cNvCxnSpPr/>
          <p:nvPr/>
        </p:nvCxnSpPr>
        <p:spPr>
          <a:xfrm flipV="1">
            <a:off x="2271937" y="4333426"/>
            <a:ext cx="864066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0E918B-46CD-441F-8A80-EDE10D985C78}"/>
              </a:ext>
            </a:extLst>
          </p:cNvPr>
          <p:cNvCxnSpPr>
            <a:cxnSpLocks/>
          </p:cNvCxnSpPr>
          <p:nvPr/>
        </p:nvCxnSpPr>
        <p:spPr>
          <a:xfrm flipV="1">
            <a:off x="2436229" y="4813300"/>
            <a:ext cx="696087" cy="52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DFFA4A9-744D-4977-BFC0-A35096046EA7}"/>
              </a:ext>
            </a:extLst>
          </p:cNvPr>
          <p:cNvSpPr txBox="1"/>
          <p:nvPr/>
        </p:nvSpPr>
        <p:spPr>
          <a:xfrm>
            <a:off x="2927233" y="1181765"/>
            <a:ext cx="100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桃園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90.39%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9D180F5-A1D0-4C49-85D4-A8065546E060}"/>
              </a:ext>
            </a:extLst>
          </p:cNvPr>
          <p:cNvSpPr txBox="1"/>
          <p:nvPr/>
        </p:nvSpPr>
        <p:spPr>
          <a:xfrm>
            <a:off x="5465446" y="1883142"/>
            <a:ext cx="23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新北</a:t>
            </a:r>
            <a:r>
              <a:rPr lang="en-US" altLang="zh-TW" dirty="0">
                <a:solidFill>
                  <a:srgbClr val="7030A0"/>
                </a:solidFill>
              </a:rPr>
              <a:t>84.69%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8096FD-E650-43F7-9F68-B7ADAEDD879F}"/>
              </a:ext>
            </a:extLst>
          </p:cNvPr>
          <p:cNvSpPr txBox="1"/>
          <p:nvPr/>
        </p:nvSpPr>
        <p:spPr>
          <a:xfrm>
            <a:off x="1817958" y="5142607"/>
            <a:ext cx="135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高雄</a:t>
            </a:r>
            <a:r>
              <a:rPr lang="en-US" altLang="zh-TW" dirty="0">
                <a:solidFill>
                  <a:srgbClr val="7030A0"/>
                </a:solidFill>
              </a:rPr>
              <a:t>93.69%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71A1852-A780-4C0C-A8A8-5545F1AF27F7}"/>
              </a:ext>
            </a:extLst>
          </p:cNvPr>
          <p:cNvSpPr txBox="1"/>
          <p:nvPr/>
        </p:nvSpPr>
        <p:spPr>
          <a:xfrm>
            <a:off x="1699638" y="4504888"/>
            <a:ext cx="99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臺南</a:t>
            </a:r>
            <a:r>
              <a:rPr lang="en-US" altLang="zh-TW" b="1" dirty="0">
                <a:solidFill>
                  <a:srgbClr val="7030A0"/>
                </a:solidFill>
              </a:rPr>
              <a:t>98.86%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FB5474-504B-41CA-A050-787253D80208}"/>
              </a:ext>
            </a:extLst>
          </p:cNvPr>
          <p:cNvSpPr txBox="1"/>
          <p:nvPr/>
        </p:nvSpPr>
        <p:spPr>
          <a:xfrm>
            <a:off x="2470643" y="2392856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臺中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95.63%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A9B6B65-50C0-4B6F-918A-4F85ACC6C026}"/>
              </a:ext>
            </a:extLst>
          </p:cNvPr>
          <p:cNvSpPr txBox="1"/>
          <p:nvPr/>
        </p:nvSpPr>
        <p:spPr>
          <a:xfrm>
            <a:off x="5343336" y="1333970"/>
            <a:ext cx="289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臺北</a:t>
            </a:r>
            <a:r>
              <a:rPr lang="en-US" altLang="zh-TW" b="1" dirty="0">
                <a:solidFill>
                  <a:srgbClr val="7030A0"/>
                </a:solidFill>
              </a:rPr>
              <a:t>82.11%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F5481D-396B-428B-AECC-4014D236FC01}"/>
              </a:ext>
            </a:extLst>
          </p:cNvPr>
          <p:cNvSpPr/>
          <p:nvPr/>
        </p:nvSpPr>
        <p:spPr>
          <a:xfrm>
            <a:off x="5527687" y="2917419"/>
            <a:ext cx="6327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以全部縣市為分析基礎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使用縣市長及議員投票數對總統開票結果的準確率：</a:t>
            </a:r>
            <a:r>
              <a:rPr lang="en-US" altLang="zh-TW" b="1" dirty="0">
                <a:solidFill>
                  <a:srgbClr val="FF0000"/>
                </a:solidFill>
              </a:rPr>
              <a:t>84.67%</a:t>
            </a:r>
          </a:p>
          <a:p>
            <a:endParaRPr lang="en-US" altLang="zh-TW" dirty="0"/>
          </a:p>
          <a:p>
            <a:r>
              <a:rPr lang="zh-TW" altLang="en-US" dirty="0"/>
              <a:t>使用縣市長投票數對總統開票結果準確率： </a:t>
            </a:r>
            <a:r>
              <a:rPr lang="en-US" altLang="zh-TW" b="1" dirty="0">
                <a:solidFill>
                  <a:srgbClr val="C00000"/>
                </a:solidFill>
              </a:rPr>
              <a:t>85.52%</a:t>
            </a:r>
          </a:p>
          <a:p>
            <a:endParaRPr lang="en-US" altLang="zh-TW" dirty="0"/>
          </a:p>
          <a:p>
            <a:r>
              <a:rPr lang="zh-TW" altLang="en-US" dirty="0"/>
              <a:t>使用縣市議員投票數對總統開票結果準確率： </a:t>
            </a:r>
            <a:r>
              <a:rPr lang="en-US" altLang="zh-TW" b="1" dirty="0">
                <a:solidFill>
                  <a:srgbClr val="FF6D6D"/>
                </a:solidFill>
              </a:rPr>
              <a:t>83.70%</a:t>
            </a:r>
            <a:endParaRPr lang="zh-TW" altLang="en-US" b="1" dirty="0">
              <a:solidFill>
                <a:srgbClr val="FF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515" y="306333"/>
            <a:ext cx="10321698" cy="72563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515" y="1175657"/>
            <a:ext cx="11020736" cy="4996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從上述模型可以得知，地方選舉對中央選舉的準確率有相當程度的預測力，整體來看可達</a:t>
            </a:r>
            <a:r>
              <a:rPr lang="en-US" altLang="zh-TW" sz="2600" dirty="0"/>
              <a:t>84.67% </a:t>
            </a: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；而單獨放入縣市長得票數及議員得票率時，縣市長得票數的預測力提升至</a:t>
            </a:r>
            <a:r>
              <a:rPr lang="en-US" altLang="zh-TW" sz="2600" dirty="0"/>
              <a:t>85.52%</a:t>
            </a: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，而議員得票數的預測力下降至</a:t>
            </a:r>
            <a:r>
              <a:rPr lang="en-US" altLang="zh-TW" sz="2600" dirty="0"/>
              <a:t>83.70%</a:t>
            </a:r>
            <a:r>
              <a:rPr lang="zh-TW" altLang="en-US" sz="2600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故此，與總統選舉結構類似的縣市長選舉票數，相較議員選舉得票數有更高的預測力。</a:t>
            </a:r>
            <a:endParaRPr lang="en-US" altLang="zh-TW" sz="26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endParaRPr lang="en-US" altLang="zh-TW" sz="4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有關本項研究，宥於次級資料的收集方式，無法再行針對人口學變項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性別、年齡或教育程度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在進行分類，如可能結合相關資料進行細部分析，可以更為細緻的討論台灣民眾對投票行為的偏好。</a:t>
            </a:r>
            <a:endParaRPr lang="en-US" altLang="zh-TW" sz="28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23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6023" y="306333"/>
            <a:ext cx="10160589" cy="68257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參考文獻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6B964A-0A4E-41ED-9BF9-3204A9A2F93E}"/>
              </a:ext>
            </a:extLst>
          </p:cNvPr>
          <p:cNvSpPr txBox="1"/>
          <p:nvPr/>
        </p:nvSpPr>
        <p:spPr>
          <a:xfrm>
            <a:off x="1036320" y="1933662"/>
            <a:ext cx="6554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維基百科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選舉及公投資料庫</a:t>
            </a:r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1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336FF-DC1C-4664-9044-2CE4F2A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040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5E39D-07D2-4F9C-A0E8-131E587A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231285"/>
            <a:ext cx="11260181" cy="508098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團隊介紹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專題摘要與關鍵字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定義問題範圍與專題製作目的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選用理論架構模型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預期使用數據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數據分析流程說明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實際演示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(Live Demo)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文獻參考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300" dirty="0">
                <a:solidFill>
                  <a:srgbClr val="00B0F0"/>
                </a:solidFill>
              </a:rPr>
              <a:t>※</a:t>
            </a:r>
            <a:r>
              <a:rPr lang="zh-TW" altLang="en-US" sz="1300" dirty="0">
                <a:solidFill>
                  <a:srgbClr val="00B0F0"/>
                </a:solidFill>
              </a:rPr>
              <a:t>參考架構</a:t>
            </a:r>
            <a:r>
              <a:rPr lang="en-US" altLang="zh-TW" sz="1300" dirty="0">
                <a:solidFill>
                  <a:srgbClr val="00B0F0"/>
                </a:solidFill>
              </a:rPr>
              <a:t>:</a:t>
            </a:r>
            <a:r>
              <a:rPr lang="zh-TW" altLang="en-US" sz="1300" dirty="0">
                <a:solidFill>
                  <a:srgbClr val="00B0F0"/>
                </a:solidFill>
              </a:rPr>
              <a:t> </a:t>
            </a:r>
            <a:endParaRPr lang="en-US" altLang="zh-TW" sz="13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1300" dirty="0">
                <a:solidFill>
                  <a:srgbClr val="00B0F0"/>
                </a:solidFill>
              </a:rPr>
              <a:t>1.</a:t>
            </a:r>
            <a:r>
              <a:rPr lang="zh-TW" altLang="en-US" sz="1300" dirty="0">
                <a:solidFill>
                  <a:srgbClr val="00B0F0"/>
                </a:solidFill>
              </a:rPr>
              <a:t>跨業界標準流程 </a:t>
            </a:r>
            <a:r>
              <a:rPr lang="en-US" altLang="zh-TW" sz="1300" dirty="0">
                <a:solidFill>
                  <a:srgbClr val="00B0F0"/>
                </a:solidFill>
              </a:rPr>
              <a:t>(Cross Industry Standard Process for Data Mining) </a:t>
            </a:r>
            <a:r>
              <a:rPr lang="en-US" altLang="zh-TW" sz="13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(CRISP-DM)</a:t>
            </a:r>
            <a:r>
              <a:rPr lang="zh-TW" altLang="en-US" sz="1300" dirty="0">
                <a:solidFill>
                  <a:srgbClr val="00B0F0"/>
                </a:solidFill>
              </a:rPr>
              <a:t>、</a:t>
            </a:r>
            <a:endParaRPr lang="en-US" altLang="zh-TW" sz="13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1300" dirty="0">
                <a:solidFill>
                  <a:srgbClr val="00B0F0"/>
                </a:solidFill>
              </a:rPr>
              <a:t>2.KDD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rgbClr val="00B0F0"/>
                </a:solidFill>
              </a:rPr>
              <a:t>3.</a:t>
            </a:r>
            <a:r>
              <a:rPr lang="zh-TW" altLang="en-US" sz="13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美國德州農工大學奧斯汀分校</a:t>
            </a:r>
            <a:r>
              <a:rPr lang="en-US" altLang="zh-TW" sz="13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391L </a:t>
            </a:r>
            <a:r>
              <a:rPr lang="zh-TW" altLang="en-US" sz="13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機器學習項目報告格式</a:t>
            </a:r>
            <a:r>
              <a:rPr lang="en-US" altLang="zh-TW" sz="13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zh-TW" altLang="en-US" sz="1300" dirty="0">
              <a:solidFill>
                <a:srgbClr val="00B0F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045BFE-1C07-42AA-8C0B-1B421205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6E336-79B1-46F1-A14E-71F7D71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3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  <a:r>
              <a:rPr lang="en-US" altLang="zh-CN" sz="100" dirty="0"/>
              <a:t> </a:t>
            </a:r>
            <a:r>
              <a:rPr lang="en-US" altLang="zh-CN" dirty="0"/>
              <a:t>hanks.</a:t>
            </a:r>
            <a:br>
              <a:rPr lang="en-US" altLang="zh-CN" dirty="0"/>
            </a:br>
            <a:r>
              <a:rPr lang="en-US" altLang="zh-TW" b="0" dirty="0"/>
              <a:t>Happy Hacking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TVDI Python AI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08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團隊介紹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1809" y="1423988"/>
            <a:ext cx="10850563" cy="13493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/>
              <a:t>隊長</a:t>
            </a:r>
            <a:endParaRPr lang="en-US" altLang="zh-TW" sz="1800" dirty="0"/>
          </a:p>
          <a:p>
            <a:pPr lvl="1"/>
            <a:r>
              <a:rPr lang="zh-TW" altLang="en-US" sz="1600" dirty="0"/>
              <a:t>大名：徐瑋良</a:t>
            </a:r>
            <a:endParaRPr lang="en-US" altLang="zh-TW" sz="1600" dirty="0"/>
          </a:p>
          <a:p>
            <a:pPr lvl="1"/>
            <a:r>
              <a:rPr lang="zh-TW" altLang="en-US" sz="1600" dirty="0"/>
              <a:t>專長：</a:t>
            </a:r>
            <a:endParaRPr lang="en-US" altLang="zh-TW" sz="1600" dirty="0"/>
          </a:p>
          <a:p>
            <a:pPr lvl="1"/>
            <a:r>
              <a:rPr lang="zh-TW" altLang="en-US" sz="1600" dirty="0"/>
              <a:t>團隊角色：製作</a:t>
            </a:r>
            <a:r>
              <a:rPr lang="en-US" altLang="zh-TW" sz="1600" dirty="0"/>
              <a:t>PPT</a:t>
            </a:r>
            <a:r>
              <a:rPr lang="zh-TW" altLang="en-US" sz="1600" dirty="0"/>
              <a:t>及上台報告。</a:t>
            </a: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69923" y="3346559"/>
            <a:ext cx="50958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大名：翟品皓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專長：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團隊角色：收集資料。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大名：余友中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專長：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團隊角色：數據分析。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69923" y="28543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成員</a:t>
            </a:r>
            <a:endParaRPr lang="en-US" altLang="zh-TW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745067" y="2692400"/>
            <a:ext cx="1077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39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A92F6-27F1-43D1-85DF-C34D6862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799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專案時程表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97CC20-6DBC-42F3-891A-9AC1523E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CD07CF-7A76-4DE6-A819-E76BEDE7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A38759B-9FBD-41B5-9C76-3DA27D05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58374"/>
              </p:ext>
            </p:extLst>
          </p:nvPr>
        </p:nvGraphicFramePr>
        <p:xfrm>
          <a:off x="763398" y="1409350"/>
          <a:ext cx="10758672" cy="3691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267">
                  <a:extLst>
                    <a:ext uri="{9D8B030D-6E8A-4147-A177-3AD203B41FA5}">
                      <a16:colId xmlns:a16="http://schemas.microsoft.com/office/drawing/2014/main" val="2558034528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414796035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283244491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581671201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66644328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520499165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570957363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70058756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632211493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109099178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786008723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813234116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157624907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451647206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838327361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92881094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513458765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752625343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377535896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860869706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106059577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472334558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37557039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002938570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618534501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08577822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218363079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686622375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24727557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577447197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879270840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4151289175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3868095182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57265939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0027862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71273386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68928103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2839134898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259352714"/>
                    </a:ext>
                  </a:extLst>
                </a:gridCol>
                <a:gridCol w="263395">
                  <a:extLst>
                    <a:ext uri="{9D8B030D-6E8A-4147-A177-3AD203B41FA5}">
                      <a16:colId xmlns:a16="http://schemas.microsoft.com/office/drawing/2014/main" val="1602801740"/>
                    </a:ext>
                  </a:extLst>
                </a:gridCol>
              </a:tblGrid>
              <a:tr h="35591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u="none" strike="noStrike">
                          <a:effectLst/>
                        </a:rPr>
                        <a:t>　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17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18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19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20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 dirty="0">
                          <a:effectLst/>
                        </a:rPr>
                        <a:t>4</a:t>
                      </a:r>
                      <a:r>
                        <a:rPr lang="zh-TW" altLang="en-US" sz="600" u="none" strike="noStrike" dirty="0">
                          <a:effectLst/>
                        </a:rPr>
                        <a:t>月</a:t>
                      </a:r>
                      <a:r>
                        <a:rPr lang="en-US" altLang="zh-TW" sz="600" u="none" strike="noStrike" dirty="0">
                          <a:effectLst/>
                        </a:rPr>
                        <a:t>21</a:t>
                      </a:r>
                      <a:r>
                        <a:rPr lang="zh-TW" altLang="en-US" sz="600" u="none" strike="noStrike" dirty="0">
                          <a:effectLst/>
                        </a:rPr>
                        <a:t>日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24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25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26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27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28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3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4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8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9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10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11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12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15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16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17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18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19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22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23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24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25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26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29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30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31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1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2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5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7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u="none" strike="noStrike">
                          <a:effectLst/>
                        </a:rPr>
                        <a:t>6</a:t>
                      </a:r>
                      <a:r>
                        <a:rPr lang="zh-TW" altLang="en-US" sz="600" u="none" strike="noStrike">
                          <a:effectLst/>
                        </a:rPr>
                        <a:t>月</a:t>
                      </a:r>
                      <a:r>
                        <a:rPr lang="en-US" altLang="zh-TW" sz="600" u="none" strike="noStrike">
                          <a:effectLst/>
                        </a:rPr>
                        <a:t>8</a:t>
                      </a:r>
                      <a:r>
                        <a:rPr lang="zh-TW" altLang="en-US" sz="600" u="none" strike="noStrike">
                          <a:effectLst/>
                        </a:rPr>
                        <a:t>日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3595403969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團隊建立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1576843950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題目規劃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1010624593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資料收集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4235346797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資料彙整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3671206870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撰寫程式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4213095843"/>
                  </a:ext>
                </a:extLst>
              </a:tr>
              <a:tr h="78470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與授課教師討論專案進度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760090794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製作影片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1360610937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製作</a:t>
                      </a:r>
                      <a:r>
                        <a:rPr lang="en-US" sz="900" u="none" strike="noStrike">
                          <a:effectLst/>
                        </a:rPr>
                        <a:t>PPT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1775365795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繳交報告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520884137"/>
                  </a:ext>
                </a:extLst>
              </a:tr>
              <a:tr h="2833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報告日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　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 dirty="0">
                          <a:effectLst/>
                        </a:rPr>
                        <a:t>　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7" marR="6867" marT="6867" marB="0" anchor="ctr"/>
                </a:tc>
                <a:extLst>
                  <a:ext uri="{0D108BD9-81ED-4DB2-BD59-A6C34878D82A}">
                    <a16:rowId xmlns:a16="http://schemas.microsoft.com/office/drawing/2014/main" val="3186458070"/>
                  </a:ext>
                </a:extLst>
              </a:tr>
            </a:tbl>
          </a:graphicData>
        </a:graphic>
      </p:graphicFrame>
      <p:pic>
        <p:nvPicPr>
          <p:cNvPr id="8" name="圖形 7" descr="男人">
            <a:extLst>
              <a:ext uri="{FF2B5EF4-FFF2-40B4-BE49-F238E27FC236}">
                <a16:creationId xmlns:a16="http://schemas.microsoft.com/office/drawing/2014/main" id="{32FAB8A1-E5BA-4E2A-8180-EE06C4C88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491" y="1736520"/>
            <a:ext cx="319305" cy="319305"/>
          </a:xfrm>
          <a:prstGeom prst="rect">
            <a:avLst/>
          </a:prstGeom>
        </p:spPr>
      </p:pic>
      <p:pic>
        <p:nvPicPr>
          <p:cNvPr id="9" name="圖形 8" descr="男人">
            <a:extLst>
              <a:ext uri="{FF2B5EF4-FFF2-40B4-BE49-F238E27FC236}">
                <a16:creationId xmlns:a16="http://schemas.microsoft.com/office/drawing/2014/main" id="{C02D5E14-84A9-4A2E-80A1-C9DAAC4A7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781" y="1736520"/>
            <a:ext cx="319305" cy="319305"/>
          </a:xfrm>
          <a:prstGeom prst="rect">
            <a:avLst/>
          </a:prstGeom>
        </p:spPr>
      </p:pic>
      <p:pic>
        <p:nvPicPr>
          <p:cNvPr id="10" name="圖形 9" descr="男人">
            <a:extLst>
              <a:ext uri="{FF2B5EF4-FFF2-40B4-BE49-F238E27FC236}">
                <a16:creationId xmlns:a16="http://schemas.microsoft.com/office/drawing/2014/main" id="{48C3CB5F-F6F3-4FF9-8664-2614C6BA2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086" y="1736519"/>
            <a:ext cx="319305" cy="319305"/>
          </a:xfrm>
          <a:prstGeom prst="rect">
            <a:avLst/>
          </a:prstGeom>
        </p:spPr>
      </p:pic>
      <p:pic>
        <p:nvPicPr>
          <p:cNvPr id="12" name="圖形 11" descr="燈泡與齒輪">
            <a:extLst>
              <a:ext uri="{FF2B5EF4-FFF2-40B4-BE49-F238E27FC236}">
                <a16:creationId xmlns:a16="http://schemas.microsoft.com/office/drawing/2014/main" id="{8213B250-952B-4A32-AE45-6D62C7EE31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8075" y="2055824"/>
            <a:ext cx="319306" cy="319306"/>
          </a:xfrm>
          <a:prstGeom prst="rect">
            <a:avLst/>
          </a:prstGeom>
        </p:spPr>
      </p:pic>
      <p:pic>
        <p:nvPicPr>
          <p:cNvPr id="13" name="圖形 12" descr="燈泡與齒輪">
            <a:extLst>
              <a:ext uri="{FF2B5EF4-FFF2-40B4-BE49-F238E27FC236}">
                <a16:creationId xmlns:a16="http://schemas.microsoft.com/office/drawing/2014/main" id="{0150EFBA-A8FF-49A2-BD11-DE609D1B6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064" y="2055824"/>
            <a:ext cx="319306" cy="319306"/>
          </a:xfrm>
          <a:prstGeom prst="rect">
            <a:avLst/>
          </a:prstGeom>
        </p:spPr>
      </p:pic>
      <p:pic>
        <p:nvPicPr>
          <p:cNvPr id="14" name="圖形 13" descr="燈泡與齒輪">
            <a:extLst>
              <a:ext uri="{FF2B5EF4-FFF2-40B4-BE49-F238E27FC236}">
                <a16:creationId xmlns:a16="http://schemas.microsoft.com/office/drawing/2014/main" id="{047EE5F3-41C9-4F5D-8E62-3C08106922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053" y="2055824"/>
            <a:ext cx="319306" cy="319306"/>
          </a:xfrm>
          <a:prstGeom prst="rect">
            <a:avLst/>
          </a:prstGeom>
        </p:spPr>
      </p:pic>
      <p:pic>
        <p:nvPicPr>
          <p:cNvPr id="15" name="圖形 14" descr="燈泡與齒輪">
            <a:extLst>
              <a:ext uri="{FF2B5EF4-FFF2-40B4-BE49-F238E27FC236}">
                <a16:creationId xmlns:a16="http://schemas.microsoft.com/office/drawing/2014/main" id="{3A605EAE-5A62-4C13-8A81-C6BDB1C86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8660" y="2031703"/>
            <a:ext cx="319306" cy="319306"/>
          </a:xfrm>
          <a:prstGeom prst="rect">
            <a:avLst/>
          </a:prstGeom>
        </p:spPr>
      </p:pic>
      <p:pic>
        <p:nvPicPr>
          <p:cNvPr id="16" name="圖形 15" descr="燈泡與齒輪">
            <a:extLst>
              <a:ext uri="{FF2B5EF4-FFF2-40B4-BE49-F238E27FC236}">
                <a16:creationId xmlns:a16="http://schemas.microsoft.com/office/drawing/2014/main" id="{38D9E17D-7320-4705-A8D2-0D7879746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950" y="2031703"/>
            <a:ext cx="319306" cy="319306"/>
          </a:xfrm>
          <a:prstGeom prst="rect">
            <a:avLst/>
          </a:prstGeom>
        </p:spPr>
      </p:pic>
      <p:pic>
        <p:nvPicPr>
          <p:cNvPr id="18" name="圖形 17" descr="書籍">
            <a:extLst>
              <a:ext uri="{FF2B5EF4-FFF2-40B4-BE49-F238E27FC236}">
                <a16:creationId xmlns:a16="http://schemas.microsoft.com/office/drawing/2014/main" id="{2843DF36-67D6-46E3-B7C5-321FB0611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8638" y="2336960"/>
            <a:ext cx="776683" cy="295940"/>
          </a:xfrm>
          <a:prstGeom prst="rect">
            <a:avLst/>
          </a:prstGeom>
        </p:spPr>
      </p:pic>
      <p:pic>
        <p:nvPicPr>
          <p:cNvPr id="29" name="圖形 28" descr="書架上的書本">
            <a:extLst>
              <a:ext uri="{FF2B5EF4-FFF2-40B4-BE49-F238E27FC236}">
                <a16:creationId xmlns:a16="http://schemas.microsoft.com/office/drawing/2014/main" id="{05F5F90A-D2A1-45BE-8B08-48B4B1805B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9156" y="2627406"/>
            <a:ext cx="227022" cy="227022"/>
          </a:xfrm>
          <a:prstGeom prst="rect">
            <a:avLst/>
          </a:prstGeom>
        </p:spPr>
      </p:pic>
      <p:pic>
        <p:nvPicPr>
          <p:cNvPr id="41" name="圖形 40" descr="書架上的書本">
            <a:extLst>
              <a:ext uri="{FF2B5EF4-FFF2-40B4-BE49-F238E27FC236}">
                <a16:creationId xmlns:a16="http://schemas.microsoft.com/office/drawing/2014/main" id="{E0946B97-1078-440C-AF81-B1E8AB3DD5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6614" y="2640156"/>
            <a:ext cx="227022" cy="227022"/>
          </a:xfrm>
          <a:prstGeom prst="rect">
            <a:avLst/>
          </a:prstGeom>
        </p:spPr>
      </p:pic>
      <p:pic>
        <p:nvPicPr>
          <p:cNvPr id="42" name="圖形 41" descr="書架上的書本">
            <a:extLst>
              <a:ext uri="{FF2B5EF4-FFF2-40B4-BE49-F238E27FC236}">
                <a16:creationId xmlns:a16="http://schemas.microsoft.com/office/drawing/2014/main" id="{1E24EB1A-7230-4665-BC0C-ED215CF142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5952" y="2657021"/>
            <a:ext cx="227022" cy="227022"/>
          </a:xfrm>
          <a:prstGeom prst="rect">
            <a:avLst/>
          </a:prstGeom>
        </p:spPr>
      </p:pic>
      <p:pic>
        <p:nvPicPr>
          <p:cNvPr id="43" name="圖形 42" descr="書架上的書本">
            <a:extLst>
              <a:ext uri="{FF2B5EF4-FFF2-40B4-BE49-F238E27FC236}">
                <a16:creationId xmlns:a16="http://schemas.microsoft.com/office/drawing/2014/main" id="{26627AF6-2606-4250-83DF-6FEDB5C5A8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9632" y="2625222"/>
            <a:ext cx="227022" cy="227022"/>
          </a:xfrm>
          <a:prstGeom prst="rect">
            <a:avLst/>
          </a:prstGeom>
        </p:spPr>
      </p:pic>
      <p:pic>
        <p:nvPicPr>
          <p:cNvPr id="44" name="圖形 43" descr="書架上的書本">
            <a:extLst>
              <a:ext uri="{FF2B5EF4-FFF2-40B4-BE49-F238E27FC236}">
                <a16:creationId xmlns:a16="http://schemas.microsoft.com/office/drawing/2014/main" id="{B9AFF2FA-1CE0-4C59-8FC4-379ACDBAF7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4502" y="2625222"/>
            <a:ext cx="227022" cy="227022"/>
          </a:xfrm>
          <a:prstGeom prst="rect">
            <a:avLst/>
          </a:prstGeom>
        </p:spPr>
      </p:pic>
      <p:pic>
        <p:nvPicPr>
          <p:cNvPr id="45" name="圖形 44" descr="書架上的書本">
            <a:extLst>
              <a:ext uri="{FF2B5EF4-FFF2-40B4-BE49-F238E27FC236}">
                <a16:creationId xmlns:a16="http://schemas.microsoft.com/office/drawing/2014/main" id="{EEA2A3CB-95F7-4CFF-BA9F-D742B04B47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5055" y="2640156"/>
            <a:ext cx="227022" cy="227022"/>
          </a:xfrm>
          <a:prstGeom prst="rect">
            <a:avLst/>
          </a:prstGeom>
        </p:spPr>
      </p:pic>
      <p:pic>
        <p:nvPicPr>
          <p:cNvPr id="46" name="圖形 45" descr="書架上的書本">
            <a:extLst>
              <a:ext uri="{FF2B5EF4-FFF2-40B4-BE49-F238E27FC236}">
                <a16:creationId xmlns:a16="http://schemas.microsoft.com/office/drawing/2014/main" id="{96D0C433-31C9-4AA7-9D62-4FEFDC112E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4141" y="2649109"/>
            <a:ext cx="227022" cy="227022"/>
          </a:xfrm>
          <a:prstGeom prst="rect">
            <a:avLst/>
          </a:prstGeom>
        </p:spPr>
      </p:pic>
      <p:pic>
        <p:nvPicPr>
          <p:cNvPr id="47" name="圖形 46" descr="書架上的書本">
            <a:extLst>
              <a:ext uri="{FF2B5EF4-FFF2-40B4-BE49-F238E27FC236}">
                <a16:creationId xmlns:a16="http://schemas.microsoft.com/office/drawing/2014/main" id="{C334E1EC-E0FA-49EE-9C14-0A85BC8FC4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4602" y="2657021"/>
            <a:ext cx="227022" cy="227022"/>
          </a:xfrm>
          <a:prstGeom prst="rect">
            <a:avLst/>
          </a:prstGeom>
        </p:spPr>
      </p:pic>
      <p:pic>
        <p:nvPicPr>
          <p:cNvPr id="48" name="圖形 47" descr="書架上的書本">
            <a:extLst>
              <a:ext uri="{FF2B5EF4-FFF2-40B4-BE49-F238E27FC236}">
                <a16:creationId xmlns:a16="http://schemas.microsoft.com/office/drawing/2014/main" id="{9439047D-91FB-43A4-9096-117765A2D3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4119" y="2649109"/>
            <a:ext cx="227022" cy="227022"/>
          </a:xfrm>
          <a:prstGeom prst="rect">
            <a:avLst/>
          </a:prstGeom>
        </p:spPr>
      </p:pic>
      <p:pic>
        <p:nvPicPr>
          <p:cNvPr id="49" name="圖形 48" descr="書架上的書本">
            <a:extLst>
              <a:ext uri="{FF2B5EF4-FFF2-40B4-BE49-F238E27FC236}">
                <a16:creationId xmlns:a16="http://schemas.microsoft.com/office/drawing/2014/main" id="{462A17AB-6BC6-4205-94AC-5E951CD7B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2450" y="2646355"/>
            <a:ext cx="227022" cy="227022"/>
          </a:xfrm>
          <a:prstGeom prst="rect">
            <a:avLst/>
          </a:prstGeom>
        </p:spPr>
      </p:pic>
      <p:pic>
        <p:nvPicPr>
          <p:cNvPr id="50" name="圖形 49" descr="書架上的書本">
            <a:extLst>
              <a:ext uri="{FF2B5EF4-FFF2-40B4-BE49-F238E27FC236}">
                <a16:creationId xmlns:a16="http://schemas.microsoft.com/office/drawing/2014/main" id="{B51AC9A0-B075-4140-B4EB-C22C91EB9A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9829" y="2671070"/>
            <a:ext cx="227022" cy="227022"/>
          </a:xfrm>
          <a:prstGeom prst="rect">
            <a:avLst/>
          </a:prstGeom>
        </p:spPr>
      </p:pic>
      <p:pic>
        <p:nvPicPr>
          <p:cNvPr id="54" name="圖形 53" descr="書架上的書本">
            <a:extLst>
              <a:ext uri="{FF2B5EF4-FFF2-40B4-BE49-F238E27FC236}">
                <a16:creationId xmlns:a16="http://schemas.microsoft.com/office/drawing/2014/main" id="{BDB12860-FDF3-4667-8CF8-DD180575E0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6505" y="2671070"/>
            <a:ext cx="227789" cy="227789"/>
          </a:xfrm>
          <a:prstGeom prst="rect">
            <a:avLst/>
          </a:prstGeom>
        </p:spPr>
      </p:pic>
      <p:pic>
        <p:nvPicPr>
          <p:cNvPr id="56" name="圖形 55" descr="會議室">
            <a:extLst>
              <a:ext uri="{FF2B5EF4-FFF2-40B4-BE49-F238E27FC236}">
                <a16:creationId xmlns:a16="http://schemas.microsoft.com/office/drawing/2014/main" id="{F359E2B3-E634-4076-A208-68DFD8D7B6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0599" y="3388346"/>
            <a:ext cx="273342" cy="273342"/>
          </a:xfrm>
          <a:prstGeom prst="rect">
            <a:avLst/>
          </a:prstGeom>
        </p:spPr>
      </p:pic>
      <p:pic>
        <p:nvPicPr>
          <p:cNvPr id="58" name="圖形 57" descr="膝上型電腦">
            <a:extLst>
              <a:ext uri="{FF2B5EF4-FFF2-40B4-BE49-F238E27FC236}">
                <a16:creationId xmlns:a16="http://schemas.microsoft.com/office/drawing/2014/main" id="{79382E08-490F-4441-99E7-C3334E6EC8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0991" y="2803953"/>
            <a:ext cx="1019608" cy="457200"/>
          </a:xfrm>
          <a:prstGeom prst="rect">
            <a:avLst/>
          </a:prstGeom>
        </p:spPr>
      </p:pic>
      <p:pic>
        <p:nvPicPr>
          <p:cNvPr id="59" name="圖形 58" descr="書架上的書本">
            <a:extLst>
              <a:ext uri="{FF2B5EF4-FFF2-40B4-BE49-F238E27FC236}">
                <a16:creationId xmlns:a16="http://schemas.microsoft.com/office/drawing/2014/main" id="{C40A5E4A-A244-4FEC-80A5-B8267E6E92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3721" y="2618879"/>
            <a:ext cx="227022" cy="227022"/>
          </a:xfrm>
          <a:prstGeom prst="rect">
            <a:avLst/>
          </a:prstGeom>
        </p:spPr>
      </p:pic>
      <p:pic>
        <p:nvPicPr>
          <p:cNvPr id="61" name="圖形 60" descr="播放">
            <a:extLst>
              <a:ext uri="{FF2B5EF4-FFF2-40B4-BE49-F238E27FC236}">
                <a16:creationId xmlns:a16="http://schemas.microsoft.com/office/drawing/2014/main" id="{69CB9150-2353-4181-A5AC-1238F5FDBC6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83941" y="3988131"/>
            <a:ext cx="273342" cy="273342"/>
          </a:xfrm>
          <a:prstGeom prst="rect">
            <a:avLst/>
          </a:prstGeom>
        </p:spPr>
      </p:pic>
      <p:pic>
        <p:nvPicPr>
          <p:cNvPr id="62" name="圖形 61" descr="播放">
            <a:extLst>
              <a:ext uri="{FF2B5EF4-FFF2-40B4-BE49-F238E27FC236}">
                <a16:creationId xmlns:a16="http://schemas.microsoft.com/office/drawing/2014/main" id="{E0E79771-FC18-4F8C-9A07-0FCBE8B2CF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19532" y="3995337"/>
            <a:ext cx="392885" cy="273342"/>
          </a:xfrm>
          <a:prstGeom prst="rect">
            <a:avLst/>
          </a:prstGeom>
        </p:spPr>
      </p:pic>
      <p:pic>
        <p:nvPicPr>
          <p:cNvPr id="63" name="圖形 62" descr="播放">
            <a:extLst>
              <a:ext uri="{FF2B5EF4-FFF2-40B4-BE49-F238E27FC236}">
                <a16:creationId xmlns:a16="http://schemas.microsoft.com/office/drawing/2014/main" id="{3E14D48E-7494-4EA8-B79F-CAE7170ECA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4953" y="3988131"/>
            <a:ext cx="273342" cy="273342"/>
          </a:xfrm>
          <a:prstGeom prst="rect">
            <a:avLst/>
          </a:prstGeom>
        </p:spPr>
      </p:pic>
      <p:pic>
        <p:nvPicPr>
          <p:cNvPr id="64" name="圖形 63" descr="播放">
            <a:extLst>
              <a:ext uri="{FF2B5EF4-FFF2-40B4-BE49-F238E27FC236}">
                <a16:creationId xmlns:a16="http://schemas.microsoft.com/office/drawing/2014/main" id="{8B9DCF87-17E0-4DD6-978C-B5FEC5E3B78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92424" y="3988131"/>
            <a:ext cx="273342" cy="273342"/>
          </a:xfrm>
          <a:prstGeom prst="rect">
            <a:avLst/>
          </a:prstGeom>
        </p:spPr>
      </p:pic>
      <p:pic>
        <p:nvPicPr>
          <p:cNvPr id="65" name="圖形 64" descr="播放">
            <a:extLst>
              <a:ext uri="{FF2B5EF4-FFF2-40B4-BE49-F238E27FC236}">
                <a16:creationId xmlns:a16="http://schemas.microsoft.com/office/drawing/2014/main" id="{A3A6B8EE-BE2A-4E66-9B87-DDFC92A9B95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5766" y="3995337"/>
            <a:ext cx="273342" cy="273342"/>
          </a:xfrm>
          <a:prstGeom prst="rect">
            <a:avLst/>
          </a:prstGeom>
        </p:spPr>
      </p:pic>
      <p:pic>
        <p:nvPicPr>
          <p:cNvPr id="66" name="圖形 65" descr="播放">
            <a:extLst>
              <a:ext uri="{FF2B5EF4-FFF2-40B4-BE49-F238E27FC236}">
                <a16:creationId xmlns:a16="http://schemas.microsoft.com/office/drawing/2014/main" id="{77C1518D-7D6D-4952-B008-09470529D8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40506" y="4002543"/>
            <a:ext cx="273342" cy="273342"/>
          </a:xfrm>
          <a:prstGeom prst="rect">
            <a:avLst/>
          </a:prstGeom>
        </p:spPr>
      </p:pic>
      <p:pic>
        <p:nvPicPr>
          <p:cNvPr id="67" name="圖形 66" descr="播放">
            <a:extLst>
              <a:ext uri="{FF2B5EF4-FFF2-40B4-BE49-F238E27FC236}">
                <a16:creationId xmlns:a16="http://schemas.microsoft.com/office/drawing/2014/main" id="{2AB88A5A-5E0D-47A1-A5F1-18FA3394FE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86579" y="3995337"/>
            <a:ext cx="273342" cy="273342"/>
          </a:xfrm>
          <a:prstGeom prst="rect">
            <a:avLst/>
          </a:prstGeom>
        </p:spPr>
      </p:pic>
      <p:pic>
        <p:nvPicPr>
          <p:cNvPr id="69" name="圖形 68" descr="文件">
            <a:extLst>
              <a:ext uri="{FF2B5EF4-FFF2-40B4-BE49-F238E27FC236}">
                <a16:creationId xmlns:a16="http://schemas.microsoft.com/office/drawing/2014/main" id="{0FBC43FC-87CD-4D87-A601-91A70B3E2A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71612" y="4268679"/>
            <a:ext cx="231585" cy="231585"/>
          </a:xfrm>
          <a:prstGeom prst="rect">
            <a:avLst/>
          </a:prstGeom>
        </p:spPr>
      </p:pic>
      <p:pic>
        <p:nvPicPr>
          <p:cNvPr id="70" name="圖形 69" descr="文件">
            <a:extLst>
              <a:ext uri="{FF2B5EF4-FFF2-40B4-BE49-F238E27FC236}">
                <a16:creationId xmlns:a16="http://schemas.microsoft.com/office/drawing/2014/main" id="{AC019709-ACB6-4046-B1B1-0C1F67C738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9356" y="4250656"/>
            <a:ext cx="273342" cy="273342"/>
          </a:xfrm>
          <a:prstGeom prst="rect">
            <a:avLst/>
          </a:prstGeom>
        </p:spPr>
      </p:pic>
      <p:pic>
        <p:nvPicPr>
          <p:cNvPr id="71" name="圖形 70" descr="文件">
            <a:extLst>
              <a:ext uri="{FF2B5EF4-FFF2-40B4-BE49-F238E27FC236}">
                <a16:creationId xmlns:a16="http://schemas.microsoft.com/office/drawing/2014/main" id="{C09CA714-E0F6-4DE1-9EDD-48FF0C2954B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30484" y="4251633"/>
            <a:ext cx="273342" cy="273342"/>
          </a:xfrm>
          <a:prstGeom prst="rect">
            <a:avLst/>
          </a:prstGeom>
        </p:spPr>
      </p:pic>
      <p:pic>
        <p:nvPicPr>
          <p:cNvPr id="73" name="圖形 72" descr="老師">
            <a:extLst>
              <a:ext uri="{FF2B5EF4-FFF2-40B4-BE49-F238E27FC236}">
                <a16:creationId xmlns:a16="http://schemas.microsoft.com/office/drawing/2014/main" id="{5F79D826-2AC0-4DF0-B596-F39E87A8C1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80568" y="4697835"/>
            <a:ext cx="496067" cy="496067"/>
          </a:xfrm>
          <a:prstGeom prst="rect">
            <a:avLst/>
          </a:prstGeom>
        </p:spPr>
      </p:pic>
      <p:pic>
        <p:nvPicPr>
          <p:cNvPr id="75" name="圖形 74" descr="想法泡泡">
            <a:extLst>
              <a:ext uri="{FF2B5EF4-FFF2-40B4-BE49-F238E27FC236}">
                <a16:creationId xmlns:a16="http://schemas.microsoft.com/office/drawing/2014/main" id="{43C50E10-8EDA-4218-A01B-C80718E37C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13848" y="4384471"/>
            <a:ext cx="697227" cy="697227"/>
          </a:xfrm>
          <a:prstGeom prst="rect">
            <a:avLst/>
          </a:prstGeom>
        </p:spPr>
      </p:pic>
      <p:pic>
        <p:nvPicPr>
          <p:cNvPr id="76" name="圖形 75" descr="文件">
            <a:extLst>
              <a:ext uri="{FF2B5EF4-FFF2-40B4-BE49-F238E27FC236}">
                <a16:creationId xmlns:a16="http://schemas.microsoft.com/office/drawing/2014/main" id="{459BB9A8-1FC3-403C-A853-5A6D7B8FBFF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13987" y="4261473"/>
            <a:ext cx="231585" cy="231585"/>
          </a:xfrm>
          <a:prstGeom prst="rect">
            <a:avLst/>
          </a:prstGeom>
        </p:spPr>
      </p:pic>
      <p:pic>
        <p:nvPicPr>
          <p:cNvPr id="51" name="圖形 50" descr="文件">
            <a:extLst>
              <a:ext uri="{FF2B5EF4-FFF2-40B4-BE49-F238E27FC236}">
                <a16:creationId xmlns:a16="http://schemas.microsoft.com/office/drawing/2014/main" id="{F228D106-930A-4B2E-92B4-881488CBBCC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1297" y="4260256"/>
            <a:ext cx="273342" cy="273342"/>
          </a:xfrm>
          <a:prstGeom prst="rect">
            <a:avLst/>
          </a:prstGeom>
        </p:spPr>
      </p:pic>
      <p:pic>
        <p:nvPicPr>
          <p:cNvPr id="52" name="圖形 51" descr="文件">
            <a:extLst>
              <a:ext uri="{FF2B5EF4-FFF2-40B4-BE49-F238E27FC236}">
                <a16:creationId xmlns:a16="http://schemas.microsoft.com/office/drawing/2014/main" id="{48E39958-108A-431E-A118-302E5E8BC81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21570" y="4278792"/>
            <a:ext cx="273342" cy="2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7BA4F-2374-45F0-B00C-6527ACC1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27" y="195943"/>
            <a:ext cx="4845132" cy="718457"/>
          </a:xfrm>
        </p:spPr>
        <p:txBody>
          <a:bodyPr>
            <a:normAutofit/>
          </a:bodyPr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6C488C-9A6D-4576-8F46-54C7E781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E4653-3A62-4600-9145-08FA72C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FD4544E-F518-4B24-A48A-45EEE083BFD4}"/>
              </a:ext>
            </a:extLst>
          </p:cNvPr>
          <p:cNvSpPr txBox="1">
            <a:spLocks/>
          </p:cNvSpPr>
          <p:nvPr/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臺灣在民主開放改革後，歷經了多次的選舉，而各次選舉中，如何準確的理解選民們的投票行為，成為決定勝負的關鍵。政府在民國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年後調整了選舉期程，整合成類似美國制地方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中央的選舉節奏，因此構成了本次專題的討論基礎。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理解選民們的投票行為，政黨傾向往往是重要的預測指標，而地方選舉制度中，議員的多席次制及縣市長的單一席位制，涉及不同的政治權力分配，何者對於預測總統選舉何者較具有影響力，為本次專題所使用的指標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本專題收集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地方選舉中，以各投開票所的層級，統計各縣市當選人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議員及縣市長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之得票數，並邏輯迴歸之統計方法，預測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年誰是總統大選當選人。以利理解地方選舉是否有影響中央選舉之階層性，及不同選舉制度對中央選舉的預測力。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本專題結論顯示以地方選舉預測中央選舉的模型整體準確率為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84.68%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200" dirty="0"/>
              <a:t>     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  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關鍵字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MLOps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AUTOML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、投票行為、政黨傾向 、選舉制度、邏輯迴歸。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0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7830" y="306333"/>
            <a:ext cx="10328954" cy="6864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提案動機</a:t>
            </a:r>
            <a:r>
              <a:rPr lang="en-US" altLang="zh-TW" dirty="0"/>
              <a:t>(</a:t>
            </a:r>
            <a:r>
              <a:rPr lang="zh-TW" altLang="en-US" dirty="0"/>
              <a:t>定義問題範圍與專題製作目的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830" y="1114697"/>
            <a:ext cx="10577148" cy="502484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在政治學中，討論當代的民主機制，投票是一項重要集體意志的展現，透過定期且制度化的競爭方式，決定該政治實體的定期行動。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在維基百科中所定義的投票行為，是指選民通過評價和選擇替代的人、方案和政黨，以分配權力和撤回權力為目的的行為。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在台灣的政治情境中，每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年舉行一次的地方及中央選舉，作為台灣最重要的分配政治權力的手段。而透過觀察不同時間點的投票行為，可以理解該政黨在各個時間的政治實力的變遷。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的地方選舉中，民眾行使的投票行為可以區分為兩類。擁有立法權的議員及行政權的縣市長。因選區規劃的問題，縣市長是屬於單一席次的情況。而在大部分的選區中，議員為多席次的狀況。不同的選舉類型，是否有不同的影響力，也是本文欲討論的重點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故此，本次專題的焦點在於使用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年地方選舉的資料，來推估在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中央選舉獲勝的政黨，行政權縣市長得票數或是立法權的議員，何者推估較為準確，以理解臺灣的地方選舉對中央選舉關聯情況。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86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09E98-6792-4B38-B4FC-344662B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76" y="190598"/>
            <a:ext cx="8911687" cy="789116"/>
          </a:xfrm>
        </p:spPr>
        <p:txBody>
          <a:bodyPr/>
          <a:lstStyle/>
          <a:p>
            <a:r>
              <a:rPr lang="zh-TW" altLang="en-US" dirty="0"/>
              <a:t>選用理論架構模型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AE4C73-848F-4D19-9660-300CE7A7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A1B1A5-1412-4141-A276-F4405E5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B3C4A1-5C86-4DB2-B0F8-603E4C7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2" y="1601383"/>
            <a:ext cx="5818998" cy="4655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0365B3-BD59-4454-8CFB-0FD4BACE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33" y="1471488"/>
            <a:ext cx="6081159" cy="47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642D883-92B2-4216-B746-FAA42E7F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79" y="3577820"/>
            <a:ext cx="8033275" cy="31305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7641" y="313718"/>
            <a:ext cx="8911687" cy="729581"/>
          </a:xfrm>
        </p:spPr>
        <p:txBody>
          <a:bodyPr>
            <a:normAutofit/>
          </a:bodyPr>
          <a:lstStyle/>
          <a:p>
            <a:r>
              <a:rPr lang="zh-TW" altLang="en-US" dirty="0"/>
              <a:t>選用理論架構模型（邏輯迴歸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65" y="1912286"/>
            <a:ext cx="10937557" cy="159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(posterior probability) </a:t>
            </a:r>
            <a:r>
              <a:rPr lang="zh-TW" altLang="en-US" sz="2400" dirty="0"/>
              <a:t>當機率 </a:t>
            </a:r>
            <a:r>
              <a:rPr lang="en-US" altLang="zh-TW" sz="2400" dirty="0"/>
              <a:t>P(C1|x) </a:t>
            </a:r>
            <a:r>
              <a:rPr lang="zh-TW" altLang="en-US" sz="2400" dirty="0"/>
              <a:t>大於 </a:t>
            </a:r>
            <a:r>
              <a:rPr lang="en-US" altLang="zh-TW" sz="2400" dirty="0"/>
              <a:t>0.5 </a:t>
            </a:r>
            <a:r>
              <a:rPr lang="zh-TW" altLang="en-US" sz="2400" dirty="0"/>
              <a:t>時則輸出預測 </a:t>
            </a:r>
            <a:r>
              <a:rPr lang="en-US" altLang="zh-TW" sz="2400" dirty="0"/>
              <a:t>Class 1</a:t>
            </a:r>
            <a:r>
              <a:rPr lang="zh-TW" altLang="en-US" sz="2400" dirty="0"/>
              <a:t>，反之機率小於 </a:t>
            </a:r>
            <a:r>
              <a:rPr lang="en-US" altLang="zh-TW" sz="2400" dirty="0"/>
              <a:t>0.5 </a:t>
            </a:r>
            <a:r>
              <a:rPr lang="zh-TW" altLang="en-US" sz="2400" dirty="0"/>
              <a:t>則輸出 </a:t>
            </a:r>
            <a:r>
              <a:rPr lang="en-US" altLang="zh-TW" sz="2400" dirty="0"/>
              <a:t>Class 2</a:t>
            </a:r>
            <a:r>
              <a:rPr lang="zh-TW" altLang="en-US" sz="2400" dirty="0"/>
              <a:t>。如果我們假設資料是 </a:t>
            </a:r>
            <a:r>
              <a:rPr lang="en-US" altLang="zh-TW" sz="2400" dirty="0"/>
              <a:t>Gaussian </a:t>
            </a:r>
            <a:r>
              <a:rPr lang="zh-TW" altLang="en-US" sz="2400" dirty="0"/>
              <a:t>機率分佈，我們可以說這個 </a:t>
            </a:r>
            <a:r>
              <a:rPr lang="en-US" altLang="zh-TW" sz="2400" dirty="0"/>
              <a:t>posterior probability </a:t>
            </a:r>
            <a:r>
              <a:rPr lang="zh-TW" altLang="en-US" sz="2400" dirty="0"/>
              <a:t>就是 </a:t>
            </a:r>
            <a:r>
              <a:rPr lang="en-US" altLang="zh-TW" sz="2400" dirty="0"/>
              <a:t>σ(z)</a:t>
            </a:r>
            <a:r>
              <a:rPr lang="zh-TW" altLang="en-US" sz="2400" dirty="0"/>
              <a:t>。其中 </a:t>
            </a:r>
            <a:r>
              <a:rPr lang="en-US" altLang="zh-TW" sz="2400" dirty="0"/>
              <a:t>z=w*</a:t>
            </a:r>
            <a:r>
              <a:rPr lang="en-US" altLang="zh-TW" sz="2400" dirty="0" err="1"/>
              <a:t>x+b</a:t>
            </a:r>
            <a:r>
              <a:rPr lang="zh-TW" altLang="en-US" sz="2400" dirty="0"/>
              <a:t>，</a:t>
            </a:r>
            <a:r>
              <a:rPr lang="en-US" altLang="zh-TW" sz="2400" dirty="0"/>
              <a:t>x </a:t>
            </a:r>
            <a:r>
              <a:rPr lang="zh-TW" altLang="en-US" sz="2400" dirty="0"/>
              <a:t>為輸入特徵，而 </a:t>
            </a:r>
            <a:r>
              <a:rPr lang="en-US" altLang="zh-TW" sz="2400" dirty="0"/>
              <a:t>w </a:t>
            </a:r>
            <a:r>
              <a:rPr lang="zh-TW" altLang="en-US" sz="2400" dirty="0"/>
              <a:t>與 </a:t>
            </a:r>
            <a:r>
              <a:rPr lang="en-US" altLang="zh-TW" sz="2400" dirty="0"/>
              <a:t>b </a:t>
            </a:r>
            <a:r>
              <a:rPr lang="zh-TW" altLang="en-US" sz="2400" dirty="0"/>
              <a:t>分別為權重</a:t>
            </a:r>
            <a:r>
              <a:rPr lang="en-US" altLang="zh-TW" sz="2400" dirty="0"/>
              <a:t>(weight)</a:t>
            </a:r>
            <a:r>
              <a:rPr lang="zh-TW" altLang="en-US" sz="2400" dirty="0"/>
              <a:t>與偏權值</a:t>
            </a:r>
            <a:r>
              <a:rPr lang="en-US" altLang="zh-TW" sz="2400" dirty="0"/>
              <a:t>(bias) </a:t>
            </a:r>
            <a:r>
              <a:rPr lang="zh-TW" altLang="en-US" sz="2400" dirty="0"/>
              <a:t>他們是透過訓練得到的一組參數。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DD5D86-D048-4B30-AE06-CF1578A35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95" y="4777044"/>
            <a:ext cx="4245019" cy="10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765" y="306333"/>
            <a:ext cx="11299371" cy="71257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選用理論架構模型（數據分析工具）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765" y="1271451"/>
            <a:ext cx="11465424" cy="435864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數據分析工具</a:t>
            </a:r>
            <a:endParaRPr lang="en-US" altLang="zh-TW" sz="2400" dirty="0"/>
          </a:p>
          <a:p>
            <a:r>
              <a:rPr lang="zh-TW" altLang="en-US" dirty="0"/>
              <a:t>資料處理及彙整 </a:t>
            </a:r>
            <a:r>
              <a:rPr lang="en-US" altLang="zh-TW" dirty="0"/>
              <a:t>excel </a:t>
            </a:r>
          </a:p>
          <a:p>
            <a:pPr marL="457177" lvl="1" indent="0">
              <a:buNone/>
            </a:pPr>
            <a:r>
              <a:rPr lang="en-US" altLang="zh-TW" b="1" dirty="0"/>
              <a:t>Microsoft Excel</a:t>
            </a:r>
            <a:r>
              <a:rPr lang="zh-TW" altLang="en-US" dirty="0"/>
              <a:t>是</a:t>
            </a:r>
            <a:r>
              <a:rPr lang="en-US" altLang="zh-TW" dirty="0">
                <a:hlinkClick r:id="rId2"/>
              </a:rPr>
              <a:t>Microsoft</a:t>
            </a:r>
            <a:r>
              <a:rPr lang="zh-TW" altLang="en-US" dirty="0"/>
              <a:t>為使用</a:t>
            </a:r>
            <a:r>
              <a:rPr lang="en-US" altLang="zh-TW" dirty="0">
                <a:hlinkClick r:id="rId3" tooltip="Windows"/>
              </a:rPr>
              <a:t>Windows</a:t>
            </a:r>
            <a:r>
              <a:rPr lang="zh-TW" altLang="en-US" dirty="0"/>
              <a:t>和</a:t>
            </a:r>
            <a:r>
              <a:rPr lang="en-US" altLang="zh-TW" dirty="0">
                <a:hlinkClick r:id="rId4" tooltip="Apple Macintosh"/>
              </a:rPr>
              <a:t>Apple Macintosh</a:t>
            </a:r>
            <a:r>
              <a:rPr lang="zh-TW" altLang="en-US" dirty="0"/>
              <a:t>作業系統的電腦編寫的一款</a:t>
            </a:r>
            <a:r>
              <a:rPr lang="zh-TW" altLang="en-US" dirty="0">
                <a:hlinkClick r:id="rId5" tooltip="電子試算表"/>
              </a:rPr>
              <a:t>試算表</a:t>
            </a:r>
            <a:r>
              <a:rPr lang="zh-TW" altLang="en-US" dirty="0"/>
              <a:t>軟體。直觀的介面、出色的計算功能和圖表工具，再加上成功的市場行銷，使</a:t>
            </a:r>
            <a:r>
              <a:rPr lang="en-US" altLang="zh-TW" dirty="0"/>
              <a:t>Excel</a:t>
            </a:r>
            <a:r>
              <a:rPr lang="zh-TW" altLang="en-US" dirty="0"/>
              <a:t>成為最流行的個人電腦資料處理軟體。在</a:t>
            </a:r>
            <a:r>
              <a:rPr lang="en-US" altLang="zh-TW" dirty="0"/>
              <a:t>1993</a:t>
            </a:r>
            <a:r>
              <a:rPr lang="zh-TW" altLang="en-US" dirty="0"/>
              <a:t>年，作為</a:t>
            </a:r>
            <a:r>
              <a:rPr lang="en-US" altLang="zh-TW" dirty="0"/>
              <a:t>Microsoft Office</a:t>
            </a:r>
            <a:r>
              <a:rPr lang="zh-TW" altLang="en-US" dirty="0"/>
              <a:t>的組件發布了</a:t>
            </a:r>
            <a:r>
              <a:rPr lang="en-US" altLang="zh-TW" dirty="0"/>
              <a:t>5.0</a:t>
            </a:r>
            <a:r>
              <a:rPr lang="zh-TW" altLang="en-US" dirty="0"/>
              <a:t>版之後，</a:t>
            </a:r>
            <a:r>
              <a:rPr lang="en-US" altLang="zh-TW" dirty="0"/>
              <a:t>Excel</a:t>
            </a:r>
            <a:r>
              <a:rPr lang="zh-TW" altLang="en-US" dirty="0"/>
              <a:t>就開始成為所適用操作平台上的電子製表軟體的霸主。</a:t>
            </a:r>
            <a:endParaRPr lang="en-US" altLang="zh-TW" dirty="0"/>
          </a:p>
          <a:p>
            <a:r>
              <a:rPr lang="zh-TW" altLang="en-US" dirty="0"/>
              <a:t>數據分析及繪圖 </a:t>
            </a:r>
            <a:r>
              <a:rPr lang="en-US" altLang="zh-TW" dirty="0"/>
              <a:t>python </a:t>
            </a:r>
          </a:p>
          <a:p>
            <a:pPr marL="457177" lvl="1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是一種廣泛使用的直譯式、進階和通用的程式語言。</a:t>
            </a:r>
            <a:r>
              <a:rPr lang="en-US" altLang="zh-TW" dirty="0"/>
              <a:t>Python</a:t>
            </a:r>
            <a:r>
              <a:rPr lang="zh-TW" altLang="en-US" dirty="0"/>
              <a:t>支援多種程式設計範式，包括結構化、程序式、反射式、物件導向和函式語言程式設計。它擁有動態型別系統和垃圾回收功能，能夠自動管理記憶體使用，並且其本身擁有一個巨大而廣泛的標準庫。它的語言結構以及物件導向的方法，旨在幫助程式設計師為小型的和大型的專案編寫邏輯清晰的程式碼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457177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4577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1387</TotalTime>
  <Words>2303</Words>
  <Application>Microsoft Office PowerPoint</Application>
  <PresentationFormat>寬螢幕</PresentationFormat>
  <Paragraphs>624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ＭＳ Ｐゴシック</vt:lpstr>
      <vt:lpstr>宋体</vt:lpstr>
      <vt:lpstr>微軟正黑體</vt:lpstr>
      <vt:lpstr>新細明體</vt:lpstr>
      <vt:lpstr>新細明體</vt:lpstr>
      <vt:lpstr>標楷體</vt:lpstr>
      <vt:lpstr>Arial</vt:lpstr>
      <vt:lpstr>Calibri</vt:lpstr>
      <vt:lpstr>Calibri Light</vt:lpstr>
      <vt:lpstr>回顧</vt:lpstr>
      <vt:lpstr>     2023年 台北職能發展學院　 Python 應用實戰班  　　　　　　　　　　　　　　 　期末專題報告  　　　　　　　　專案名稱： 以2018年縣市長及議員得票數 預測2020年總統當選人 　　　　　　　　團隊名稱：造浪者!來襲</vt:lpstr>
      <vt:lpstr>報告大綱</vt:lpstr>
      <vt:lpstr>團隊介紹</vt:lpstr>
      <vt:lpstr>專案時程表</vt:lpstr>
      <vt:lpstr>摘要</vt:lpstr>
      <vt:lpstr>提案動機(定義問題範圍與專題製作目的)</vt:lpstr>
      <vt:lpstr>選用理論架構模型</vt:lpstr>
      <vt:lpstr>選用理論架構模型（邏輯迴歸)</vt:lpstr>
      <vt:lpstr>選用理論架構模型（數據分析工具）</vt:lpstr>
      <vt:lpstr>數據來源</vt:lpstr>
      <vt:lpstr>數據分析流程說明</vt:lpstr>
      <vt:lpstr>各縣市投開票所個數分布直方圖</vt:lpstr>
      <vt:lpstr>圖例說明</vt:lpstr>
      <vt:lpstr>縣市長投開票所票數統計表(推疊直方圖)</vt:lpstr>
      <vt:lpstr>議員投開票所票數統計表(推疊直方圖)</vt:lpstr>
      <vt:lpstr>縣市長及議員對總統投票勝負比散佈圖</vt:lpstr>
      <vt:lpstr>邏輯分析預測結果(整體及六都準確率)</vt:lpstr>
      <vt:lpstr>結論與建議</vt:lpstr>
      <vt:lpstr>參考文獻</vt:lpstr>
      <vt:lpstr>T hanks. Happy Hacking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User</cp:lastModifiedBy>
  <cp:revision>127</cp:revision>
  <cp:lastPrinted>2018-02-05T16:00:00Z</cp:lastPrinted>
  <dcterms:created xsi:type="dcterms:W3CDTF">2018-02-05T16:00:00Z</dcterms:created>
  <dcterms:modified xsi:type="dcterms:W3CDTF">2023-06-08T00:49:09Z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