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3170" r:id="rId3"/>
    <p:sldId id="3174" r:id="rId5"/>
    <p:sldId id="3175" r:id="rId6"/>
    <p:sldId id="3194" r:id="rId7"/>
    <p:sldId id="3195" r:id="rId8"/>
    <p:sldId id="3176" r:id="rId9"/>
    <p:sldId id="3196" r:id="rId10"/>
    <p:sldId id="3197" r:id="rId11"/>
    <p:sldId id="3198" r:id="rId12"/>
    <p:sldId id="3192" r:id="rId13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C1D6"/>
    <a:srgbClr val="5D6FA7"/>
    <a:srgbClr val="53BDD5"/>
    <a:srgbClr val="FF8486"/>
    <a:srgbClr val="133857"/>
    <a:srgbClr val="00A1E1"/>
    <a:srgbClr val="166CA3"/>
    <a:srgbClr val="FFFFFF"/>
    <a:srgbClr val="00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9" autoAdjust="0"/>
    <p:restoredTop sz="95317" autoAdjust="0"/>
  </p:normalViewPr>
  <p:slideViewPr>
    <p:cSldViewPr>
      <p:cViewPr>
        <p:scale>
          <a:sx n="50" d="100"/>
          <a:sy n="50" d="100"/>
        </p:scale>
        <p:origin x="-264" y="-1698"/>
      </p:cViewPr>
      <p:guideLst>
        <p:guide orient="horz" pos="302"/>
        <p:guide orient="horz" pos="4147"/>
        <p:guide pos="4006"/>
        <p:guide pos="519"/>
        <p:guide pos="7562"/>
        <p:guide pos="6885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BSS段存放的是未初始化的全局变量和静态变量。特点是:可读写的，在程序执行之前BSS段会自动清0。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在不同的UNIX系统下，是无法确定fork后是子进程先运行还是父进程先运行，这依赖于系统的实现。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在不同的UNIX系统下，是无法确定fork后是子进程先运行还是父进程先运行，这依赖于系统的实现。</a:t>
            </a:r>
            <a:endParaRPr lang="zh-CN" altLang="en-US"/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procfs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包含一个伪文件系统，启动时动态生成的文件系统，用于通过内核访问进程信息。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glibc是linux系统中最底层的api，几乎其它任何运行库都会依赖于glibc。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605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605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这种机制的引入提升了fork的性能，从而使内核可以快速地创建一个新的进程。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在不同的UNIX系统下，是无法确定fork后是子进程先运行还是父进程先运行，这依赖于系统的实现。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326647" y="682648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64565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300" indent="-241300" algn="l" defTabSz="964565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1pPr>
      <a:lvl2pPr marL="72326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052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3pPr>
      <a:lvl4pPr marL="16878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6979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0"/>
            <a:ext cx="12858749" cy="7232649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 l="-6816" t="-3411" b="-341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5702563" y="2692539"/>
            <a:ext cx="6398046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8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进程的创建与调度</a:t>
            </a:r>
            <a:endParaRPr lang="zh-CN" altLang="en-US" sz="2800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5628903" y="3123189"/>
            <a:ext cx="6727998" cy="101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66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从</a:t>
            </a:r>
            <a:r>
              <a:rPr lang="zh-CN" altLang="en-US" sz="6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fork()函数</a:t>
            </a:r>
            <a:r>
              <a:rPr lang="en-US" altLang="zh-CN" sz="66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说起</a:t>
            </a:r>
            <a:endParaRPr lang="zh-CN" altLang="en-US" sz="6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77145" y="5533390"/>
            <a:ext cx="2179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张沈芊芊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2000">
        <p15:prstTrans prst="crush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0"/>
            <a:ext cx="12858749" cy="7232649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 l="-6816" t="-3411" b="-341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9966325" y="5928995"/>
            <a:ext cx="1944370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2019-9-9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5628903" y="3123189"/>
            <a:ext cx="672799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80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THANK </a:t>
            </a:r>
            <a:r>
              <a:rPr lang="en-US" altLang="zh-CN" sz="8000" b="1" dirty="0" smtClean="0">
                <a:solidFill>
                  <a:schemeClr val="accent2"/>
                </a:solidFill>
                <a:cs typeface="Arial" panose="020B0604020202020204" pitchFamily="34" charset="0"/>
              </a:rPr>
              <a:t>YOU</a:t>
            </a:r>
            <a:endParaRPr lang="zh-CN" altLang="en-US" sz="6000" b="1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2000">
        <p15:prstTrans prst="crush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8"/>
          <p:cNvSpPr txBox="1"/>
          <p:nvPr/>
        </p:nvSpPr>
        <p:spPr>
          <a:xfrm>
            <a:off x="824036" y="202930"/>
            <a:ext cx="2807720" cy="5537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fork()</a:t>
            </a:r>
            <a:r>
              <a:rPr lang="zh-CN" altLang="en-US" sz="36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3600" b="1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4230" y="1043940"/>
            <a:ext cx="1128077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fork函数用于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一个与当前进程（我们后面称其为父进程）映像一样的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子进程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，所创建的子进程将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复制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父进程的</a:t>
            </a:r>
            <a:r>
              <a:rPr lang="zh-CN" altLang="en-US" sz="3200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代码段、数据段、BSS段、堆、栈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等所有用户空间信息，在内核中操作系统会重新为其申请一个子进程执行的位置。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4230" y="3537585"/>
            <a:ext cx="84632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子进程被存放在一个叫做任务队列的双向循环链表中，链表中的每一项都是类型为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task_struct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的进程控制块PCB的结构。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8720" y="4446270"/>
            <a:ext cx="2758440" cy="2781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8"/>
          <p:cNvSpPr txBox="1"/>
          <p:nvPr/>
        </p:nvSpPr>
        <p:spPr>
          <a:xfrm>
            <a:off x="824036" y="233727"/>
            <a:ext cx="2807720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fork()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1690" y="929640"/>
            <a:ext cx="112147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函数原型：pid_t fork(void);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pid_t是一个宏定义，实际就是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int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类型，被定义在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#include &lt;sys/types.h&gt;头文件中。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4230" y="2703195"/>
            <a:ext cx="98348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在main函数中，fork()函数被调用一次但返回了两次，两次返回的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区别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在于返回值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（forkvalue）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，子进程中返回0，而父进程中返回的是子进程的PID。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1690" y="4526915"/>
            <a:ext cx="983805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这两个进程将执行相同的程序文本，</a:t>
            </a:r>
            <a:r>
              <a:rPr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都从fork()结束的下一条开始执行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。但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子进程持有的是存储空间的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副本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是父进程内存相应各部分的完全拷贝，因此它们互不影响。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8"/>
          <p:cNvSpPr txBox="1"/>
          <p:nvPr/>
        </p:nvSpPr>
        <p:spPr>
          <a:xfrm>
            <a:off x="824230" y="233680"/>
            <a:ext cx="4432300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fork()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3200" b="1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3265" y="845820"/>
            <a:ext cx="11137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父亲优先还是儿子优先？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3265" y="1549400"/>
            <a:ext cx="1190752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从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2.6.24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起，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Linux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采用完全公平调度策略（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CFS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）。用户创建的普通进程，都采用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CFS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调度策略。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procfs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（进程文件系统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提供了如下控制选项：/proc/sys/kernel/sched_child_runs_first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该值默认为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，表示父进程优先获得调度；改为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，则子进程优先。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8"/>
          <p:cNvSpPr txBox="1"/>
          <p:nvPr/>
        </p:nvSpPr>
        <p:spPr>
          <a:xfrm>
            <a:off x="824230" y="233680"/>
            <a:ext cx="4432300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fork()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3200" b="1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1690" y="1102995"/>
            <a:ext cx="1121473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事实上，我们通常让父子进程执行不同的代码分支。Linux提供了execve系统调用，构建在该系统调用之上，glibc提供了exec系列函数。这个系列函数会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丢弃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现存的程序代码段，并构建新的数据段、栈及堆。调用fork之后，子进程几乎总是通过调用exec系列函数，来执行新的程序。在这种背景下，fork时子进程完全拷贝父进程的数据段、栈和堆的做法是不明智的，因为接下来的exec系列函数会毫不留情地抛弃刚刚辛苦拷贝的内存。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4230" y="5411470"/>
            <a:ext cx="1103820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为了解决这个问题，Linux引入了写时拷贝（copy-on-write）的技术。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8"/>
          <p:cNvSpPr txBox="1"/>
          <p:nvPr/>
        </p:nvSpPr>
        <p:spPr>
          <a:xfrm>
            <a:off x="824036" y="233727"/>
            <a:ext cx="2807720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写时拷贝</a:t>
            </a:r>
            <a:endParaRPr lang="zh-CN" altLang="en-US" sz="3200" b="1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4230" y="821055"/>
            <a:ext cx="86410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写时拷贝是指子进程的</a:t>
            </a:r>
            <a:r>
              <a:rPr lang="zh-CN" altLang="en-US" sz="3200" b="1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页表项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指向与父进程相同的物理内存页，这样只拷贝父进程的页表项就可以了，并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把这些页面标记成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只读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。如果父子进程都不修改内存的内容，大家便相安无事，共用一份物理内存页。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49510" y="4471670"/>
            <a:ext cx="2758440" cy="2781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4230" y="3723005"/>
            <a:ext cx="815149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但是一旦父子进程中有任何一方尝试修改，就会引发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缺页异常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（page fault）。此时，内核会尝试为该页面创建一个新的物理页面，并将内容真正地复制到新的物理页面中，让父子进程真正地各自拥有自己的物理内存页，然后将页表中相应的表项标记为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可写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189230" y="1060450"/>
          <a:ext cx="3204845" cy="222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845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父进程页表</a:t>
                      </a:r>
                      <a:endParaRPr lang="zh-CN" altLang="en-US" sz="28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/>
                    </a:p>
                  </a:txBody>
                  <a:tcPr/>
                </a:tc>
              </a:tr>
              <a:tr h="673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页表项</a:t>
                      </a:r>
                      <a:r>
                        <a:rPr lang="en-US" altLang="zh-CN" sz="2800"/>
                        <a:t>906</a:t>
                      </a:r>
                      <a:r>
                        <a:rPr lang="zh-CN" altLang="en-US" sz="2800"/>
                        <a:t>（只读</a:t>
                      </a:r>
                      <a:r>
                        <a:rPr lang="zh-CN" altLang="en-US" sz="2800"/>
                        <a:t>）</a:t>
                      </a:r>
                      <a:endParaRPr lang="zh-CN" altLang="en-US" sz="28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189230" y="4101465"/>
          <a:ext cx="3204845" cy="222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845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子</a:t>
                      </a:r>
                      <a:r>
                        <a:rPr lang="zh-CN" altLang="en-US" sz="2800"/>
                        <a:t>进程页表</a:t>
                      </a:r>
                      <a:endParaRPr lang="zh-CN" altLang="en-US" sz="28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/>
                    </a:p>
                  </a:txBody>
                  <a:tcPr/>
                </a:tc>
              </a:tr>
              <a:tr h="673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页表项</a:t>
                      </a:r>
                      <a:r>
                        <a:rPr lang="en-US" altLang="zh-CN" sz="2800"/>
                        <a:t>906</a:t>
                      </a:r>
                      <a:r>
                        <a:rPr lang="zh-CN" altLang="en-US" sz="2800"/>
                        <a:t>（只读</a:t>
                      </a:r>
                      <a:r>
                        <a:rPr lang="zh-CN" altLang="en-US" sz="2800"/>
                        <a:t>）</a:t>
                      </a:r>
                      <a:endParaRPr lang="zh-CN" altLang="en-US" sz="28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4336415" y="1056005"/>
          <a:ext cx="2023110" cy="527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110"/>
              </a:tblGrid>
              <a:tr h="6597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物理内存页</a:t>
                      </a:r>
                      <a:endParaRPr lang="zh-CN" altLang="en-US" sz="2800"/>
                    </a:p>
                  </a:txBody>
                  <a:tcPr/>
                </a:tc>
              </a:tr>
              <a:tr h="65976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800"/>
                    </a:p>
                  </a:txBody>
                  <a:tcPr/>
                </a:tc>
              </a:tr>
              <a:tr h="65976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800"/>
                    </a:p>
                  </a:txBody>
                  <a:tcPr/>
                </a:tc>
              </a:tr>
              <a:tr h="65976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800"/>
                    </a:p>
                  </a:txBody>
                  <a:tcPr/>
                </a:tc>
              </a:tr>
              <a:tr h="659765">
                <a:tc>
                  <a:txBody>
                    <a:bodyPr/>
                    <a:p>
                      <a:pPr>
                        <a:buNone/>
                      </a:pPr>
                      <a:endParaRPr lang="en-US" altLang="zh-CN" sz="2800"/>
                    </a:p>
                  </a:txBody>
                  <a:tcPr/>
                </a:tc>
              </a:tr>
              <a:tr h="65976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800"/>
                    </a:p>
                  </a:txBody>
                  <a:tcPr/>
                </a:tc>
              </a:tr>
              <a:tr h="65976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800"/>
                    </a:p>
                  </a:txBody>
                  <a:tcPr/>
                </a:tc>
              </a:tr>
              <a:tr h="65976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8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肘形连接符 9"/>
          <p:cNvCxnSpPr/>
          <p:nvPr/>
        </p:nvCxnSpPr>
        <p:spPr>
          <a:xfrm>
            <a:off x="3394075" y="2420620"/>
            <a:ext cx="942340" cy="152082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/>
          <p:nvPr/>
        </p:nvCxnSpPr>
        <p:spPr>
          <a:xfrm flipV="1">
            <a:off x="3394075" y="3941445"/>
            <a:ext cx="942340" cy="152019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896745" y="231140"/>
            <a:ext cx="3937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未进行内容修改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067675" y="231140"/>
            <a:ext cx="3937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进行内容修改之后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/>
          <p:nvPr/>
        </p:nvGraphicFramePr>
        <p:xfrm>
          <a:off x="6931660" y="1060450"/>
          <a:ext cx="3204845" cy="222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845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父进程页表</a:t>
                      </a:r>
                      <a:endParaRPr lang="zh-CN" altLang="en-US" sz="28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/>
                    </a:p>
                  </a:txBody>
                  <a:tcPr/>
                </a:tc>
              </a:tr>
              <a:tr h="673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页表项</a:t>
                      </a:r>
                      <a:r>
                        <a:rPr lang="en-US" altLang="zh-CN" sz="2800"/>
                        <a:t>906</a:t>
                      </a:r>
                      <a:r>
                        <a:rPr lang="zh-CN" altLang="en-US" sz="2800"/>
                        <a:t>（可写</a:t>
                      </a:r>
                      <a:r>
                        <a:rPr lang="zh-CN" altLang="en-US" sz="2800"/>
                        <a:t>）</a:t>
                      </a:r>
                      <a:endParaRPr lang="zh-CN" altLang="en-US" sz="28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/>
        </p:nvGraphicFramePr>
        <p:xfrm>
          <a:off x="6931660" y="4101465"/>
          <a:ext cx="3204845" cy="222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845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子</a:t>
                      </a:r>
                      <a:r>
                        <a:rPr lang="zh-CN" altLang="en-US" sz="2800"/>
                        <a:t>进程页表</a:t>
                      </a:r>
                      <a:endParaRPr lang="zh-CN" altLang="en-US" sz="28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/>
                    </a:p>
                  </a:txBody>
                  <a:tcPr/>
                </a:tc>
              </a:tr>
              <a:tr h="673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页表项</a:t>
                      </a:r>
                      <a:r>
                        <a:rPr lang="en-US" altLang="zh-CN" sz="2800"/>
                        <a:t>906</a:t>
                      </a:r>
                      <a:r>
                        <a:rPr lang="zh-CN" altLang="en-US" sz="2800"/>
                        <a:t>（可写</a:t>
                      </a:r>
                      <a:r>
                        <a:rPr lang="zh-CN" altLang="en-US" sz="2800"/>
                        <a:t>）</a:t>
                      </a:r>
                      <a:endParaRPr lang="zh-CN" altLang="en-US" sz="28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/>
          <p:nvPr/>
        </p:nvGraphicFramePr>
        <p:xfrm>
          <a:off x="10676890" y="1060450"/>
          <a:ext cx="2023110" cy="527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110"/>
              </a:tblGrid>
              <a:tr h="6597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物理内存页</a:t>
                      </a:r>
                      <a:endParaRPr lang="zh-CN" altLang="en-US" sz="2800"/>
                    </a:p>
                  </a:txBody>
                  <a:tcPr/>
                </a:tc>
              </a:tr>
              <a:tr h="65976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800"/>
                    </a:p>
                  </a:txBody>
                  <a:tcPr/>
                </a:tc>
              </a:tr>
              <a:tr h="65976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800"/>
                    </a:p>
                  </a:txBody>
                  <a:tcPr/>
                </a:tc>
              </a:tr>
              <a:tr h="65976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800"/>
                    </a:p>
                  </a:txBody>
                  <a:tcPr/>
                </a:tc>
              </a:tr>
              <a:tr h="659765">
                <a:tc>
                  <a:txBody>
                    <a:bodyPr/>
                    <a:p>
                      <a:pPr>
                        <a:buNone/>
                      </a:pPr>
                      <a:endParaRPr lang="en-US" sz="2800"/>
                    </a:p>
                  </a:txBody>
                  <a:tcPr/>
                </a:tc>
              </a:tr>
              <a:tr h="6597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（未用</a:t>
                      </a:r>
                      <a:r>
                        <a:rPr lang="zh-CN" altLang="en-US" sz="2800"/>
                        <a:t>）</a:t>
                      </a:r>
                      <a:endParaRPr lang="zh-CN" altLang="en-US" sz="2800"/>
                    </a:p>
                  </a:txBody>
                  <a:tcPr/>
                </a:tc>
              </a:tr>
              <a:tr h="659765">
                <a:tc>
                  <a:txBody>
                    <a:bodyPr/>
                    <a:p>
                      <a:pPr>
                        <a:buNone/>
                      </a:pPr>
                      <a:endParaRPr lang="en-US" sz="2800"/>
                    </a:p>
                  </a:txBody>
                  <a:tcPr/>
                </a:tc>
              </a:tr>
              <a:tr h="65976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8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肘形连接符 18"/>
          <p:cNvCxnSpPr/>
          <p:nvPr/>
        </p:nvCxnSpPr>
        <p:spPr>
          <a:xfrm flipV="1">
            <a:off x="10138410" y="4827905"/>
            <a:ext cx="538480" cy="528955"/>
          </a:xfrm>
          <a:prstGeom prst="bentConnector3">
            <a:avLst>
              <a:gd name="adj1" fmla="val 50118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/>
          <p:nvPr/>
        </p:nvCxnSpPr>
        <p:spPr>
          <a:xfrm>
            <a:off x="10136505" y="2576195"/>
            <a:ext cx="540385" cy="1525270"/>
          </a:xfrm>
          <a:prstGeom prst="bentConnector3">
            <a:avLst>
              <a:gd name="adj1" fmla="val 50059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8"/>
          <p:cNvSpPr txBox="1"/>
          <p:nvPr/>
        </p:nvSpPr>
        <p:spPr>
          <a:xfrm>
            <a:off x="824036" y="233727"/>
            <a:ext cx="2807720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写时拷贝</a:t>
            </a:r>
            <a:endParaRPr lang="zh-CN" altLang="en-US" sz="3200" b="1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4230" y="836295"/>
            <a:ext cx="1107567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从前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面的描述可以看出，对于没有修改的页面，内核并没有真正地复制物理内存页，仅仅是复制了父进程的页表。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5665" y="2199005"/>
            <a:ext cx="1097343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查看copy_one_pte函数中有如下代码：</a:t>
            </a:r>
            <a:endParaRPr lang="zh-CN" altLang="en-US" sz="3200"/>
          </a:p>
          <a:p>
            <a:r>
              <a:rPr lang="zh-CN" altLang="en-US" sz="3200"/>
              <a:t> if (is_cow_mapping(vm_flags)) {</a:t>
            </a:r>
            <a:endParaRPr lang="zh-CN" altLang="en-US" sz="3200"/>
          </a:p>
          <a:p>
            <a:r>
              <a:rPr lang="zh-CN" altLang="en-US" sz="3200"/>
              <a:t>ptep_set_wrprotect(src_mm, addr, src_pte);//设置为写保护</a:t>
            </a:r>
            <a:endParaRPr lang="zh-CN" altLang="en-US" sz="3200"/>
          </a:p>
          <a:p>
            <a:r>
              <a:rPr lang="zh-CN" altLang="en-US" sz="3200"/>
              <a:t>pte = pte_wrprotect(pte);</a:t>
            </a:r>
            <a:endParaRPr lang="zh-CN" altLang="en-US" sz="3200"/>
          </a:p>
          <a:p>
            <a:r>
              <a:rPr lang="zh-CN" altLang="en-US" sz="3200"/>
              <a:t>}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958215" y="4752340"/>
            <a:ext cx="1094105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该代码将页表设置成写保护，父子进程中任意一个进程尝试修改写保护的页面时，都会引发缺页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中断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，内核会走向do_wp_page函数，该函数会负责创建副本，即真正的拷贝。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8"/>
          <p:cNvSpPr txBox="1"/>
          <p:nvPr/>
        </p:nvSpPr>
        <p:spPr>
          <a:xfrm>
            <a:off x="824230" y="233680"/>
            <a:ext cx="4432300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fork()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与多线程</a:t>
            </a:r>
            <a:endParaRPr lang="zh-CN" altLang="en-US" sz="3200" b="1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4230" y="769620"/>
            <a:ext cx="80391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fork()与多线程的协作性很差，这是</a:t>
            </a:r>
            <a:r>
              <a:rPr sz="2800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POSIX系列操作系统</a:t>
            </a:r>
            <a:r>
              <a:rPr sz="28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的历史包袱。因为长期以来程序都是单线程的，fork()运转正常。当20世纪90年代初期引入线程之后，fork()的适用范围就大</a:t>
            </a:r>
            <a:r>
              <a:rPr lang="zh-CN" sz="28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</a:t>
            </a:r>
            <a:r>
              <a:rPr sz="28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缩小了。</a:t>
            </a:r>
            <a:endParaRPr lang="zh-CN" altLang="en-US" sz="28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3265" y="3044825"/>
            <a:ext cx="1161478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在多线程执行的情况下调用fork()函数，仅会将</a:t>
            </a:r>
            <a:r>
              <a:rPr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发起调用的线程</a:t>
            </a:r>
            <a:r>
              <a:rPr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复制到子进程中。</a:t>
            </a:r>
            <a:r>
              <a:rPr lang="zh-CN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也就是说</a:t>
            </a:r>
            <a:r>
              <a:rPr lang="zh-CN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会导致在子进程中除调用线程外的其它线程全都终止执行并消失，因此在多线程情况下会导致</a:t>
            </a:r>
            <a:r>
              <a:rPr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死锁</a:t>
            </a:r>
            <a:r>
              <a:rPr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内存泄露</a:t>
            </a:r>
            <a:r>
              <a:rPr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。线程不应该被强行终止，因为这样它就没有机会调用</a:t>
            </a:r>
            <a:r>
              <a:rPr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清理函数</a:t>
            </a:r>
            <a:r>
              <a:rPr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来做相应的操作，同时也就没有机会来释放已被锁住的锁，如果另一线程对未被解锁的锁进行加锁，那么将会立即发生死锁，从而导致程序无法正常运行。 </a:t>
            </a:r>
            <a:endParaRPr sz="3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97340" y="233680"/>
            <a:ext cx="2758440" cy="2781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345">
      <a:dk1>
        <a:sysClr val="windowText" lastClr="000000"/>
      </a:dk1>
      <a:lt1>
        <a:sysClr val="window" lastClr="FFFFFF"/>
      </a:lt1>
      <a:dk2>
        <a:srgbClr val="4EC1D6"/>
      </a:dk2>
      <a:lt2>
        <a:srgbClr val="E7E6E6"/>
      </a:lt2>
      <a:accent1>
        <a:srgbClr val="4EC1D6"/>
      </a:accent1>
      <a:accent2>
        <a:srgbClr val="FF8486"/>
      </a:accent2>
      <a:accent3>
        <a:srgbClr val="4EC1D6"/>
      </a:accent3>
      <a:accent4>
        <a:srgbClr val="FF8486"/>
      </a:accent4>
      <a:accent5>
        <a:srgbClr val="4EC1D6"/>
      </a:accent5>
      <a:accent6>
        <a:srgbClr val="FF8486"/>
      </a:accent6>
      <a:hlink>
        <a:srgbClr val="4EC1D6"/>
      </a:hlink>
      <a:folHlink>
        <a:srgbClr val="FF8486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1736</Words>
  <Application>WPS 演示</Application>
  <PresentationFormat>自定义</PresentationFormat>
  <Paragraphs>89</Paragraphs>
  <Slides>10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Calibri</vt:lpstr>
      <vt:lpstr>微软雅黑</vt:lpstr>
      <vt:lpstr>楷体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</dc:title>
  <dc:creator/>
  <cp:keywords>www.1ppt.com</cp:keywords>
  <cp:lastModifiedBy>芊芊</cp:lastModifiedBy>
  <cp:revision>39</cp:revision>
  <dcterms:created xsi:type="dcterms:W3CDTF">2016-12-31T13:26:00Z</dcterms:created>
  <dcterms:modified xsi:type="dcterms:W3CDTF">2019-09-06T08:30:08Z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