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6" r:id="rId2"/>
    <p:sldId id="257" r:id="rId3"/>
    <p:sldId id="258" r:id="rId4"/>
    <p:sldId id="259" r:id="rId5"/>
    <p:sldId id="260" r:id="rId6"/>
    <p:sldId id="261" r:id="rId7"/>
    <p:sldId id="262" r:id="rId8"/>
    <p:sldId id="265" r:id="rId9"/>
    <p:sldId id="267" r:id="rId10"/>
    <p:sldId id="268"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2"/>
  </p:normalViewPr>
  <p:slideViewPr>
    <p:cSldViewPr snapToGrid="0" snapToObjects="1">
      <p:cViewPr varScale="1">
        <p:scale>
          <a:sx n="109" d="100"/>
          <a:sy n="109" d="100"/>
        </p:scale>
        <p:origin x="-594"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ru-RU"/>
              <a:t>Образец заголовка</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9088B4C-AC09-6944-81DC-70D2A632E4EE}" type="datetimeFigureOut">
              <a:rPr lang="ru-RU" smtClean="0"/>
              <a:pPr/>
              <a:t>15.01.2024</a:t>
            </a:fld>
            <a:endParaRPr lang="ru-RU"/>
          </a:p>
        </p:txBody>
      </p:sp>
      <p:sp>
        <p:nvSpPr>
          <p:cNvPr id="5" name="Footer Placeholder 4"/>
          <p:cNvSpPr>
            <a:spLocks noGrp="1"/>
          </p:cNvSpPr>
          <p:nvPr>
            <p:ph type="ftr" sz="quarter" idx="11"/>
          </p:nvPr>
        </p:nvSpPr>
        <p:spPr>
          <a:xfrm>
            <a:off x="3962399" y="5870575"/>
            <a:ext cx="4893958" cy="377825"/>
          </a:xfrm>
        </p:spPr>
        <p:txBody>
          <a:bodyPr/>
          <a:lstStyle/>
          <a:p>
            <a:endParaRPr lang="ru-RU"/>
          </a:p>
        </p:txBody>
      </p:sp>
      <p:sp>
        <p:nvSpPr>
          <p:cNvPr id="6" name="Slide Number Placeholder 5"/>
          <p:cNvSpPr>
            <a:spLocks noGrp="1"/>
          </p:cNvSpPr>
          <p:nvPr>
            <p:ph type="sldNum" sz="quarter" idx="12"/>
          </p:nvPr>
        </p:nvSpPr>
        <p:spPr>
          <a:xfrm>
            <a:off x="10608958" y="5870575"/>
            <a:ext cx="551167" cy="377825"/>
          </a:xfrm>
        </p:spPr>
        <p:txBody>
          <a:bodyPr/>
          <a:lstStyle/>
          <a:p>
            <a:fld id="{83E93474-5869-3441-9543-D129B13D11D1}" type="slidenum">
              <a:rPr lang="ru-RU" smtClean="0"/>
              <a:pPr/>
              <a:t>‹#›</a:t>
            </a:fld>
            <a:endParaRPr lang="ru-RU"/>
          </a:p>
        </p:txBody>
      </p:sp>
    </p:spTree>
    <p:extLst>
      <p:ext uri="{BB962C8B-B14F-4D97-AF65-F5344CB8AC3E}">
        <p14:creationId xmlns:p14="http://schemas.microsoft.com/office/powerpoint/2010/main" xmlns="" val="25476808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59088B4C-AC09-6944-81DC-70D2A632E4EE}" type="datetimeFigureOut">
              <a:rPr lang="ru-RU" smtClean="0"/>
              <a:pPr/>
              <a:t>15.01.2024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3E93474-5869-3441-9543-D129B13D11D1}" type="slidenum">
              <a:rPr lang="ru-RU" smtClean="0"/>
              <a:pPr/>
              <a:t>‹#›</a:t>
            </a:fld>
            <a:endParaRPr lang="ru-RU"/>
          </a:p>
        </p:txBody>
      </p:sp>
    </p:spTree>
    <p:extLst>
      <p:ext uri="{BB962C8B-B14F-4D97-AF65-F5344CB8AC3E}">
        <p14:creationId xmlns:p14="http://schemas.microsoft.com/office/powerpoint/2010/main" xmlns="" val="1974920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ru-RU"/>
              <a:t>Образец заголовка</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9088B4C-AC09-6944-81DC-70D2A632E4EE}" type="datetimeFigureOut">
              <a:rPr lang="ru-RU" smtClean="0"/>
              <a:pPr/>
              <a:t>15.01.2024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3E93474-5869-3441-9543-D129B13D11D1}" type="slidenum">
              <a:rPr lang="ru-RU" smtClean="0"/>
              <a:pPr/>
              <a:t>‹#›</a:t>
            </a:fld>
            <a:endParaRPr lang="ru-RU"/>
          </a:p>
        </p:txBody>
      </p:sp>
    </p:spTree>
    <p:extLst>
      <p:ext uri="{BB962C8B-B14F-4D97-AF65-F5344CB8AC3E}">
        <p14:creationId xmlns:p14="http://schemas.microsoft.com/office/powerpoint/2010/main" xmlns="" val="1891372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9088B4C-AC09-6944-81DC-70D2A632E4EE}" type="datetimeFigureOut">
              <a:rPr lang="ru-RU" smtClean="0"/>
              <a:pPr/>
              <a:t>15.01.2024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3E93474-5869-3441-9543-D129B13D11D1}" type="slidenum">
              <a:rPr lang="ru-RU" smtClean="0"/>
              <a:pPr/>
              <a:t>‹#›</a:t>
            </a:fld>
            <a:endParaRPr lang="ru-RU"/>
          </a:p>
        </p:txBody>
      </p:sp>
    </p:spTree>
    <p:extLst>
      <p:ext uri="{BB962C8B-B14F-4D97-AF65-F5344CB8AC3E}">
        <p14:creationId xmlns:p14="http://schemas.microsoft.com/office/powerpoint/2010/main" xmlns="" val="3582244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ru-RU"/>
              <a:t>Образец заголовка</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9088B4C-AC09-6944-81DC-70D2A632E4EE}" type="datetimeFigureOut">
              <a:rPr lang="ru-RU" smtClean="0"/>
              <a:pPr/>
              <a:t>15.01.2024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3E93474-5869-3441-9543-D129B13D11D1}" type="slidenum">
              <a:rPr lang="ru-RU" smtClean="0"/>
              <a:pPr/>
              <a:t>‹#›</a:t>
            </a:fld>
            <a:endParaRPr lang="ru-RU"/>
          </a:p>
        </p:txBody>
      </p:sp>
    </p:spTree>
    <p:extLst>
      <p:ext uri="{BB962C8B-B14F-4D97-AF65-F5344CB8AC3E}">
        <p14:creationId xmlns:p14="http://schemas.microsoft.com/office/powerpoint/2010/main" xmlns="" val="4043833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9088B4C-AC09-6944-81DC-70D2A632E4EE}" type="datetimeFigureOut">
              <a:rPr lang="ru-RU" smtClean="0"/>
              <a:pPr/>
              <a:t>15.01.2024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3E93474-5869-3441-9543-D129B13D11D1}" type="slidenum">
              <a:rPr lang="ru-RU" smtClean="0"/>
              <a:pPr/>
              <a:t>‹#›</a:t>
            </a:fld>
            <a:endParaRPr lang="ru-RU"/>
          </a:p>
        </p:txBody>
      </p:sp>
    </p:spTree>
    <p:extLst>
      <p:ext uri="{BB962C8B-B14F-4D97-AF65-F5344CB8AC3E}">
        <p14:creationId xmlns:p14="http://schemas.microsoft.com/office/powerpoint/2010/main" xmlns="" val="3810309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ru-RU"/>
              <a:t>Образец заголовка</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9088B4C-AC09-6944-81DC-70D2A632E4EE}" type="datetimeFigureOut">
              <a:rPr lang="ru-RU" smtClean="0"/>
              <a:pPr/>
              <a:t>15.01.2024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3E93474-5869-3441-9543-D129B13D11D1}" type="slidenum">
              <a:rPr lang="ru-RU" smtClean="0"/>
              <a:pPr/>
              <a:t>‹#›</a:t>
            </a:fld>
            <a:endParaRPr lang="ru-RU"/>
          </a:p>
        </p:txBody>
      </p:sp>
    </p:spTree>
    <p:extLst>
      <p:ext uri="{BB962C8B-B14F-4D97-AF65-F5344CB8AC3E}">
        <p14:creationId xmlns:p14="http://schemas.microsoft.com/office/powerpoint/2010/main" xmlns="" val="2534972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9088B4C-AC09-6944-81DC-70D2A632E4EE}" type="datetimeFigureOut">
              <a:rPr lang="ru-RU" smtClean="0"/>
              <a:pPr/>
              <a:t>15.01.2024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3E93474-5869-3441-9543-D129B13D11D1}" type="slidenum">
              <a:rPr lang="ru-RU" smtClean="0"/>
              <a:pPr/>
              <a:t>‹#›</a:t>
            </a:fld>
            <a:endParaRPr lang="ru-RU"/>
          </a:p>
        </p:txBody>
      </p:sp>
      <p:sp>
        <p:nvSpPr>
          <p:cNvPr id="8" name="Title 1"/>
          <p:cNvSpPr>
            <a:spLocks noGrp="1"/>
          </p:cNvSpPr>
          <p:nvPr>
            <p:ph type="title"/>
          </p:nvPr>
        </p:nvSpPr>
        <p:spPr>
          <a:xfrm>
            <a:off x="685801" y="609600"/>
            <a:ext cx="10131425" cy="1456267"/>
          </a:xfrm>
        </p:spPr>
        <p:txBody>
          <a:bodyPr/>
          <a:lstStyle/>
          <a:p>
            <a:r>
              <a:rPr lang="ru-RU"/>
              <a:t>Образец заголовка</a:t>
            </a:r>
            <a:endParaRPr lang="en-US" dirty="0"/>
          </a:p>
        </p:txBody>
      </p:sp>
    </p:spTree>
    <p:extLst>
      <p:ext uri="{BB962C8B-B14F-4D97-AF65-F5344CB8AC3E}">
        <p14:creationId xmlns:p14="http://schemas.microsoft.com/office/powerpoint/2010/main" xmlns="" val="8159743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9088B4C-AC09-6944-81DC-70D2A632E4EE}" type="datetimeFigureOut">
              <a:rPr lang="ru-RU" smtClean="0"/>
              <a:pPr/>
              <a:t>15.01.2024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3E93474-5869-3441-9543-D129B13D11D1}" type="slidenum">
              <a:rPr lang="ru-RU" smtClean="0"/>
              <a:pPr/>
              <a:t>‹#›</a:t>
            </a:fld>
            <a:endParaRPr lang="ru-RU"/>
          </a:p>
        </p:txBody>
      </p:sp>
    </p:spTree>
    <p:extLst>
      <p:ext uri="{BB962C8B-B14F-4D97-AF65-F5344CB8AC3E}">
        <p14:creationId xmlns:p14="http://schemas.microsoft.com/office/powerpoint/2010/main" xmlns="" val="3357735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9088B4C-AC09-6944-81DC-70D2A632E4EE}" type="datetimeFigureOut">
              <a:rPr lang="ru-RU" smtClean="0"/>
              <a:pPr/>
              <a:t>15.01.2024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3E93474-5869-3441-9543-D129B13D11D1}" type="slidenum">
              <a:rPr lang="ru-RU" smtClean="0"/>
              <a:pPr/>
              <a:t>‹#›</a:t>
            </a:fld>
            <a:endParaRPr lang="ru-RU"/>
          </a:p>
        </p:txBody>
      </p:sp>
    </p:spTree>
    <p:extLst>
      <p:ext uri="{BB962C8B-B14F-4D97-AF65-F5344CB8AC3E}">
        <p14:creationId xmlns:p14="http://schemas.microsoft.com/office/powerpoint/2010/main" xmlns="" val="205025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ru-RU"/>
              <a:t>Образец заголовка</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9088B4C-AC09-6944-81DC-70D2A632E4EE}" type="datetimeFigureOut">
              <a:rPr lang="ru-RU" smtClean="0"/>
              <a:pPr/>
              <a:t>15.01.2024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3E93474-5869-3441-9543-D129B13D11D1}" type="slidenum">
              <a:rPr lang="ru-RU" smtClean="0"/>
              <a:pPr/>
              <a:t>‹#›</a:t>
            </a:fld>
            <a:endParaRPr lang="ru-RU"/>
          </a:p>
        </p:txBody>
      </p:sp>
    </p:spTree>
    <p:extLst>
      <p:ext uri="{BB962C8B-B14F-4D97-AF65-F5344CB8AC3E}">
        <p14:creationId xmlns:p14="http://schemas.microsoft.com/office/powerpoint/2010/main" xmlns="" val="3738041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59088B4C-AC09-6944-81DC-70D2A632E4EE}" type="datetimeFigureOut">
              <a:rPr lang="ru-RU" smtClean="0"/>
              <a:pPr/>
              <a:t>15.01.2024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3E93474-5869-3441-9543-D129B13D11D1}" type="slidenum">
              <a:rPr lang="ru-RU" smtClean="0"/>
              <a:pPr/>
              <a:t>‹#›</a:t>
            </a:fld>
            <a:endParaRPr lang="ru-RU"/>
          </a:p>
        </p:txBody>
      </p:sp>
    </p:spTree>
    <p:extLst>
      <p:ext uri="{BB962C8B-B14F-4D97-AF65-F5344CB8AC3E}">
        <p14:creationId xmlns:p14="http://schemas.microsoft.com/office/powerpoint/2010/main" xmlns="" val="232122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59088B4C-AC09-6944-81DC-70D2A632E4EE}" type="datetimeFigureOut">
              <a:rPr lang="ru-RU" smtClean="0"/>
              <a:pPr/>
              <a:t>15.01.2024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3E93474-5869-3441-9543-D129B13D11D1}" type="slidenum">
              <a:rPr lang="ru-RU" smtClean="0"/>
              <a:pPr/>
              <a:t>‹#›</a:t>
            </a:fld>
            <a:endParaRPr lang="ru-RU"/>
          </a:p>
        </p:txBody>
      </p:sp>
    </p:spTree>
    <p:extLst>
      <p:ext uri="{BB962C8B-B14F-4D97-AF65-F5344CB8AC3E}">
        <p14:creationId xmlns:p14="http://schemas.microsoft.com/office/powerpoint/2010/main" xmlns="" val="3188671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59088B4C-AC09-6944-81DC-70D2A632E4EE}" type="datetimeFigureOut">
              <a:rPr lang="ru-RU" smtClean="0"/>
              <a:pPr/>
              <a:t>15.01.2024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3E93474-5869-3441-9543-D129B13D11D1}" type="slidenum">
              <a:rPr lang="ru-RU" smtClean="0"/>
              <a:pPr/>
              <a:t>‹#›</a:t>
            </a:fld>
            <a:endParaRPr lang="ru-RU"/>
          </a:p>
        </p:txBody>
      </p:sp>
    </p:spTree>
    <p:extLst>
      <p:ext uri="{BB962C8B-B14F-4D97-AF65-F5344CB8AC3E}">
        <p14:creationId xmlns:p14="http://schemas.microsoft.com/office/powerpoint/2010/main" xmlns="" val="1935143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9088B4C-AC09-6944-81DC-70D2A632E4EE}" type="datetimeFigureOut">
              <a:rPr lang="ru-RU" smtClean="0"/>
              <a:pPr/>
              <a:t>15.01.2024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3E93474-5869-3441-9543-D129B13D11D1}" type="slidenum">
              <a:rPr lang="ru-RU" smtClean="0"/>
              <a:pPr/>
              <a:t>‹#›</a:t>
            </a:fld>
            <a:endParaRPr lang="ru-RU"/>
          </a:p>
        </p:txBody>
      </p:sp>
    </p:spTree>
    <p:extLst>
      <p:ext uri="{BB962C8B-B14F-4D97-AF65-F5344CB8AC3E}">
        <p14:creationId xmlns:p14="http://schemas.microsoft.com/office/powerpoint/2010/main" xmlns="" val="546775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59088B4C-AC09-6944-81DC-70D2A632E4EE}" type="datetimeFigureOut">
              <a:rPr lang="ru-RU" smtClean="0"/>
              <a:pPr/>
              <a:t>15.01.2024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3E93474-5869-3441-9543-D129B13D11D1}" type="slidenum">
              <a:rPr lang="ru-RU" smtClean="0"/>
              <a:pPr/>
              <a:t>‹#›</a:t>
            </a:fld>
            <a:endParaRPr lang="ru-RU"/>
          </a:p>
        </p:txBody>
      </p:sp>
    </p:spTree>
    <p:extLst>
      <p:ext uri="{BB962C8B-B14F-4D97-AF65-F5344CB8AC3E}">
        <p14:creationId xmlns:p14="http://schemas.microsoft.com/office/powerpoint/2010/main" xmlns="" val="1042786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ru-RU"/>
              <a:t>Образец заголовка</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59088B4C-AC09-6944-81DC-70D2A632E4EE}" type="datetimeFigureOut">
              <a:rPr lang="ru-RU" smtClean="0"/>
              <a:pPr/>
              <a:t>15.01.2024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3E93474-5869-3441-9543-D129B13D11D1}" type="slidenum">
              <a:rPr lang="ru-RU" smtClean="0"/>
              <a:pPr/>
              <a:t>‹#›</a:t>
            </a:fld>
            <a:endParaRPr lang="ru-RU"/>
          </a:p>
        </p:txBody>
      </p:sp>
    </p:spTree>
    <p:extLst>
      <p:ext uri="{BB962C8B-B14F-4D97-AF65-F5344CB8AC3E}">
        <p14:creationId xmlns:p14="http://schemas.microsoft.com/office/powerpoint/2010/main" xmlns="" val="1620582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088B4C-AC09-6944-81DC-70D2A632E4EE}" type="datetimeFigureOut">
              <a:rPr lang="ru-RU" smtClean="0"/>
              <a:pPr/>
              <a:t>15.01.2024</a:t>
            </a:fld>
            <a:endParaRPr lang="ru-RU"/>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ru-RU"/>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3E93474-5869-3441-9543-D129B13D11D1}" type="slidenum">
              <a:rPr lang="ru-RU" smtClean="0"/>
              <a:pPr/>
              <a:t>‹#›</a:t>
            </a:fld>
            <a:endParaRPr lang="ru-RU"/>
          </a:p>
        </p:txBody>
      </p:sp>
    </p:spTree>
    <p:extLst>
      <p:ext uri="{BB962C8B-B14F-4D97-AF65-F5344CB8AC3E}">
        <p14:creationId xmlns:p14="http://schemas.microsoft.com/office/powerpoint/2010/main" xmlns="" val="2966053475"/>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3D2E1CCB-9C8A-8646-891F-D90590B5EEC6}"/>
              </a:ext>
            </a:extLst>
          </p:cNvPr>
          <p:cNvSpPr>
            <a:spLocks noGrp="1"/>
          </p:cNvSpPr>
          <p:nvPr>
            <p:ph type="ctrTitle"/>
          </p:nvPr>
        </p:nvSpPr>
        <p:spPr>
          <a:xfrm>
            <a:off x="649705" y="1155032"/>
            <a:ext cx="9994232" cy="529389"/>
          </a:xfrm>
        </p:spPr>
        <p:txBody>
          <a:bodyPr>
            <a:noAutofit/>
          </a:bodyPr>
          <a:lstStyle/>
          <a:p>
            <a:r>
              <a:rPr lang="ru-RU" sz="3200" dirty="0">
                <a:effectLst/>
                <a:latin typeface="Times New Roman" panose="02020603050405020304" pitchFamily="18" charset="0"/>
                <a:ea typeface="Calibri" panose="020F0502020204030204" pitchFamily="34" charset="0"/>
                <a:cs typeface="Times New Roman" panose="02020603050405020304" pitchFamily="18" charset="0"/>
              </a:rPr>
              <a:t>Основы работы с системой управления версиями </a:t>
            </a:r>
            <a:r>
              <a:rPr lang="ru-RU" sz="3200" dirty="0" err="1">
                <a:effectLst/>
                <a:latin typeface="Times New Roman" panose="02020603050405020304" pitchFamily="18" charset="0"/>
                <a:ea typeface="Calibri" panose="020F0502020204030204" pitchFamily="34" charset="0"/>
                <a:cs typeface="Times New Roman" panose="02020603050405020304" pitchFamily="18" charset="0"/>
              </a:rPr>
              <a:t>Git</a:t>
            </a:r>
            <a:r>
              <a:rPr lang="ru-RU" sz="3200" dirty="0">
                <a:effectLst/>
                <a:latin typeface="Times New Roman" panose="02020603050405020304" pitchFamily="18" charset="0"/>
                <a:cs typeface="Times New Roman" panose="02020603050405020304" pitchFamily="18" charset="0"/>
              </a:rPr>
              <a:t> </a:t>
            </a:r>
            <a:endParaRPr lang="ru-RU" sz="3200"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xmlns="" id="{7317ACF2-CAD8-7D49-9D23-392FC166DE2B}"/>
              </a:ext>
            </a:extLst>
          </p:cNvPr>
          <p:cNvSpPr>
            <a:spLocks noGrp="1"/>
          </p:cNvSpPr>
          <p:nvPr>
            <p:ph type="subTitle" idx="1"/>
          </p:nvPr>
        </p:nvSpPr>
        <p:spPr>
          <a:xfrm>
            <a:off x="8129337" y="5342019"/>
            <a:ext cx="4062663" cy="1179095"/>
          </a:xfrm>
        </p:spPr>
        <p:txBody>
          <a:bodyPr>
            <a:normAutofit fontScale="92500"/>
          </a:bodyPr>
          <a:lstStyle/>
          <a:p>
            <a:pPr algn="l"/>
            <a:r>
              <a:rPr lang="ru-RU" sz="1800" dirty="0" smtClean="0">
                <a:effectLst/>
                <a:latin typeface="Times New Roman" panose="02020603050405020304" pitchFamily="18" charset="0"/>
                <a:ea typeface="Calibri" panose="020F0502020204030204" pitchFamily="34" charset="0"/>
                <a:cs typeface="Times New Roman" panose="02020603050405020304" pitchFamily="18" charset="0"/>
              </a:rPr>
              <a:t>Выполнили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работу </a:t>
            </a:r>
            <a:r>
              <a:rPr lang="ru-RU" sz="1800" dirty="0">
                <a:latin typeface="Times New Roman" panose="02020603050405020304" pitchFamily="18" charset="0"/>
                <a:ea typeface="Calibri" panose="020F0502020204030204" pitchFamily="34" charset="0"/>
                <a:cs typeface="Times New Roman" panose="02020603050405020304" pitchFamily="18" charset="0"/>
              </a:rPr>
              <a:t>Романов Д</a:t>
            </a:r>
            <a:r>
              <a:rPr lang="en-US" sz="1800" dirty="0">
                <a:latin typeface="Times New Roman" panose="02020603050405020304" pitchFamily="18" charset="0"/>
                <a:ea typeface="Calibri" panose="020F0502020204030204" pitchFamily="34" charset="0"/>
                <a:cs typeface="Times New Roman" panose="02020603050405020304" pitchFamily="18" charset="0"/>
              </a:rPr>
              <a:t>.</a:t>
            </a:r>
            <a:r>
              <a:rPr lang="ru-RU" sz="1800" dirty="0">
                <a:latin typeface="Times New Roman" panose="02020603050405020304" pitchFamily="18" charset="0"/>
                <a:ea typeface="Calibri" panose="020F0502020204030204" pitchFamily="34" charset="0"/>
                <a:cs typeface="Times New Roman" panose="02020603050405020304" pitchFamily="18" charset="0"/>
              </a:rPr>
              <a:t>А</a:t>
            </a:r>
            <a:r>
              <a:rPr lang="en-US" sz="1800" dirty="0" smtClean="0">
                <a:latin typeface="Times New Roman" panose="02020603050405020304" pitchFamily="18" charset="0"/>
                <a:ea typeface="Calibri" panose="020F0502020204030204" pitchFamily="34" charset="0"/>
                <a:cs typeface="Times New Roman" panose="02020603050405020304" pitchFamily="18" charset="0"/>
              </a:rPr>
              <a:t>.</a:t>
            </a:r>
            <a:r>
              <a:rPr lang="ru-RU" sz="1800" dirty="0" smtClean="0">
                <a:latin typeface="Times New Roman" panose="02020603050405020304" pitchFamily="18" charset="0"/>
                <a:ea typeface="Calibri" panose="020F0502020204030204" pitchFamily="34" charset="0"/>
                <a:cs typeface="Times New Roman" panose="02020603050405020304" pitchFamily="18" charset="0"/>
              </a:rPr>
              <a:t> </a:t>
            </a:r>
            <a:r>
              <a:rPr lang="ru-RU" sz="1800" dirty="0" err="1" smtClean="0">
                <a:latin typeface="Times New Roman" panose="02020603050405020304" pitchFamily="18" charset="0"/>
                <a:ea typeface="Calibri" panose="020F0502020204030204" pitchFamily="34" charset="0"/>
                <a:cs typeface="Times New Roman" panose="02020603050405020304" pitchFamily="18" charset="0"/>
              </a:rPr>
              <a:t>Кишинька</a:t>
            </a:r>
            <a:r>
              <a:rPr lang="ru-RU" sz="1800" dirty="0" smtClean="0">
                <a:latin typeface="Times New Roman" panose="02020603050405020304" pitchFamily="18" charset="0"/>
                <a:ea typeface="Calibri" panose="020F0502020204030204" pitchFamily="34" charset="0"/>
                <a:cs typeface="Times New Roman" panose="02020603050405020304" pitchFamily="18" charset="0"/>
              </a:rPr>
              <a:t> Н.А Черноусов М.к</a:t>
            </a:r>
            <a:endParaRPr lang="ru-RU" sz="1800" dirty="0">
              <a:latin typeface="Times New Roman" panose="02020603050405020304" pitchFamily="18" charset="0"/>
              <a:ea typeface="Calibri" panose="020F0502020204030204" pitchFamily="34" charset="0"/>
              <a:cs typeface="Times New Roman" panose="02020603050405020304" pitchFamily="18" charset="0"/>
            </a:endParaRPr>
          </a:p>
          <a:p>
            <a:pPr algn="l"/>
            <a:r>
              <a:rPr lang="ru-RU" sz="1800" dirty="0">
                <a:latin typeface="Times New Roman" panose="02020603050405020304" pitchFamily="18" charset="0"/>
                <a:cs typeface="Times New Roman" panose="02020603050405020304" pitchFamily="18" charset="0"/>
              </a:rPr>
              <a:t>Принял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Короленко В.В.</a:t>
            </a:r>
            <a:r>
              <a:rPr lang="ru-RU" sz="1800" dirty="0">
                <a:solidFill>
                  <a:srgbClr val="FF0000"/>
                </a:solidFill>
                <a:effectLst/>
                <a:latin typeface="Times New Roman" panose="02020603050405020304" pitchFamily="18" charset="0"/>
                <a:cs typeface="Times New Roman" panose="02020603050405020304" pitchFamily="18" charset="0"/>
              </a:rPr>
              <a:t> </a:t>
            </a:r>
            <a:endParaRPr lang="ru-RU" sz="1800" dirty="0">
              <a:solidFill>
                <a:srgbClr val="FF0000"/>
              </a:solidFill>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xmlns="" val="1934764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1">
            <a:extLst>
              <a:ext uri="{FF2B5EF4-FFF2-40B4-BE49-F238E27FC236}">
                <a16:creationId xmlns:a16="http://schemas.microsoft.com/office/drawing/2014/main" xmlns="" id="{6581DA2E-7051-1245-B70B-20CAA5BC66B3}"/>
              </a:ext>
            </a:extLst>
          </p:cNvPr>
          <p:cNvSpPr>
            <a:spLocks noGrp="1"/>
          </p:cNvSpPr>
          <p:nvPr>
            <p:ph type="title"/>
          </p:nvPr>
        </p:nvSpPr>
        <p:spPr>
          <a:xfrm>
            <a:off x="685801" y="609600"/>
            <a:ext cx="10131425" cy="1456267"/>
          </a:xfrm>
        </p:spPr>
        <p:txBody>
          <a:bodyPr/>
          <a:lstStyle/>
          <a:p>
            <a:r>
              <a:rPr lang="ru-RU" sz="1800" dirty="0" smtClean="0">
                <a:effectLst/>
                <a:latin typeface="Times New Roman" panose="02020603050405020304" pitchFamily="18" charset="0"/>
                <a:ea typeface="Calibri" panose="020F0502020204030204" pitchFamily="34" charset="0"/>
              </a:rPr>
              <a:t>открыв текстовый файл на сайте, мы можем видеть, что </a:t>
            </a:r>
            <a:r>
              <a:rPr lang="ru-RU" sz="1800" dirty="0" err="1" smtClean="0">
                <a:effectLst/>
                <a:latin typeface="Times New Roman" panose="02020603050405020304" pitchFamily="18" charset="0"/>
                <a:ea typeface="Calibri" panose="020F0502020204030204" pitchFamily="34" charset="0"/>
              </a:rPr>
              <a:t>коммит</a:t>
            </a:r>
            <a:r>
              <a:rPr lang="ru-RU" sz="1800" dirty="0" smtClean="0">
                <a:effectLst/>
                <a:latin typeface="Times New Roman" panose="02020603050405020304" pitchFamily="18" charset="0"/>
                <a:ea typeface="Calibri" panose="020F0502020204030204" pitchFamily="34" charset="0"/>
              </a:rPr>
              <a:t> прошел успешно </a:t>
            </a:r>
            <a:endParaRPr lang="ru-RU" dirty="0"/>
          </a:p>
        </p:txBody>
      </p:sp>
      <p:pic>
        <p:nvPicPr>
          <p:cNvPr id="4" name="Рисунок 3"/>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w16se="http://schemas.microsoft.com/office/word/2015/wordml/symex" xmlns:w16cid="http://schemas.microsoft.com/office/word/2016/wordml/cid" xmlns:w16="http://schemas.microsoft.com/office/word/2018/wordml" xmlns:w16cex="http://schemas.microsoft.com/office/word/2018/wordml/cex" xmlns:w16sdtdh="http://schemas.microsoft.com/office/word/2020/wordml/sdtdatahash" xmlns:a14="http://schemas.microsoft.com/office/drawing/2010/main" xmlns:pic="http://schemas.openxmlformats.org/drawingml/2006/picture" xmlns:lc="http://schemas.openxmlformats.org/drawingml/2006/lockedCanvas" val="0"/>
              </a:ext>
            </a:extLst>
          </a:blip>
          <a:stretch>
            <a:fillRect/>
          </a:stretch>
        </p:blipFill>
        <p:spPr>
          <a:xfrm>
            <a:off x="2604394" y="2458946"/>
            <a:ext cx="6700715" cy="2052094"/>
          </a:xfrm>
          <a:prstGeom prst="rect">
            <a:avLst/>
          </a:prstGeom>
        </p:spPr>
      </p:pic>
    </p:spTree>
    <p:extLst>
      <p:ext uri="{BB962C8B-B14F-4D97-AF65-F5344CB8AC3E}">
        <p14:creationId xmlns:p14="http://schemas.microsoft.com/office/powerpoint/2010/main" xmlns="" val="46587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EFD625B1-6E2E-8A45-A877-084F12D64B6E}"/>
              </a:ext>
            </a:extLst>
          </p:cNvPr>
          <p:cNvSpPr>
            <a:spLocks noGrp="1"/>
          </p:cNvSpPr>
          <p:nvPr>
            <p:ph type="title"/>
          </p:nvPr>
        </p:nvSpPr>
        <p:spPr>
          <a:xfrm>
            <a:off x="685801" y="609600"/>
            <a:ext cx="10286999" cy="1784684"/>
          </a:xfrm>
        </p:spPr>
        <p:txBody>
          <a:bodyPr>
            <a:normAutofit fontScale="90000"/>
          </a:bodyPr>
          <a:lstStyle/>
          <a:p>
            <a:r>
              <a:rPr lang="ru-RU" sz="1800" dirty="0">
                <a:effectLst/>
                <a:latin typeface="Times New Roman" panose="02020603050405020304" pitchFamily="18" charset="0"/>
                <a:ea typeface="Calibri" panose="020F0502020204030204" pitchFamily="34" charset="0"/>
              </a:rPr>
              <a:t>Далее необходимо произвести откат изменений до предыдущего </a:t>
            </a:r>
            <a:r>
              <a:rPr lang="ru-RU" sz="1800" dirty="0" err="1">
                <a:effectLst/>
                <a:latin typeface="Times New Roman" panose="02020603050405020304" pitchFamily="18" charset="0"/>
                <a:ea typeface="Calibri" panose="020F0502020204030204" pitchFamily="34" charset="0"/>
              </a:rPr>
              <a:t>коммита</a:t>
            </a:r>
            <a:r>
              <a:rPr lang="ru-RU" sz="1800" dirty="0">
                <a:effectLst/>
                <a:latin typeface="Times New Roman" panose="02020603050405020304" pitchFamily="18" charset="0"/>
                <a:ea typeface="Calibri" panose="020F0502020204030204" pitchFamily="34" charset="0"/>
              </a:rPr>
              <a:t>, для этого была использована </a:t>
            </a:r>
            <a:r>
              <a:rPr lang="ru-RU" sz="1800" dirty="0" err="1">
                <a:effectLst/>
                <a:latin typeface="Times New Roman" panose="02020603050405020304" pitchFamily="18" charset="0"/>
                <a:ea typeface="Calibri" panose="020F0502020204030204" pitchFamily="34" charset="0"/>
              </a:rPr>
              <a:t>команда«git</a:t>
            </a:r>
            <a:r>
              <a:rPr lang="ru-RU" sz="1800" dirty="0">
                <a:effectLst/>
                <a:latin typeface="Times New Roman" panose="02020603050405020304" pitchFamily="18" charset="0"/>
                <a:ea typeface="Calibri" panose="020F0502020204030204" pitchFamily="34" charset="0"/>
              </a:rPr>
              <a:t> </a:t>
            </a:r>
            <a:r>
              <a:rPr lang="ru-RU" sz="1800" dirty="0" err="1">
                <a:effectLst/>
                <a:latin typeface="Times New Roman" panose="02020603050405020304" pitchFamily="18" charset="0"/>
                <a:ea typeface="Calibri" panose="020F0502020204030204" pitchFamily="34" charset="0"/>
              </a:rPr>
              <a:t>reset</a:t>
            </a:r>
            <a:r>
              <a:rPr lang="ru-RU" sz="1800" dirty="0">
                <a:effectLst/>
                <a:latin typeface="Times New Roman" panose="02020603050405020304" pitchFamily="18" charset="0"/>
                <a:ea typeface="Calibri" panose="020F0502020204030204" pitchFamily="34" charset="0"/>
              </a:rPr>
              <a:t> --</a:t>
            </a:r>
            <a:r>
              <a:rPr lang="ru-RU" sz="1800" dirty="0" err="1">
                <a:effectLst/>
                <a:latin typeface="Times New Roman" panose="02020603050405020304" pitchFamily="18" charset="0"/>
                <a:ea typeface="Calibri" panose="020F0502020204030204" pitchFamily="34" charset="0"/>
              </a:rPr>
              <a:t>hard</a:t>
            </a:r>
            <a:r>
              <a:rPr lang="ru-RU" sz="1800" dirty="0">
                <a:effectLst/>
                <a:latin typeface="Times New Roman" panose="02020603050405020304" pitchFamily="18" charset="0"/>
                <a:ea typeface="Calibri" panose="020F0502020204030204" pitchFamily="34" charset="0"/>
              </a:rPr>
              <a:t> </a:t>
            </a:r>
            <a:r>
              <a:rPr lang="ru-RU" sz="1800" dirty="0" err="1">
                <a:effectLst/>
                <a:latin typeface="Times New Roman" panose="02020603050405020304" pitchFamily="18" charset="0"/>
                <a:ea typeface="Calibri" panose="020F0502020204030204" pitchFamily="34" charset="0"/>
              </a:rPr>
              <a:t>Хеш</a:t>
            </a:r>
            <a:r>
              <a:rPr lang="ru-RU" sz="1800" dirty="0">
                <a:effectLst/>
                <a:latin typeface="Times New Roman" panose="02020603050405020304" pitchFamily="18" charset="0"/>
                <a:ea typeface="Calibri" panose="020F0502020204030204" pitchFamily="34" charset="0"/>
              </a:rPr>
              <a:t>», где вместо «</a:t>
            </a:r>
            <a:r>
              <a:rPr lang="ru-RU" sz="1800" dirty="0" err="1">
                <a:effectLst/>
                <a:latin typeface="Times New Roman" panose="02020603050405020304" pitchFamily="18" charset="0"/>
                <a:ea typeface="Calibri" panose="020F0502020204030204" pitchFamily="34" charset="0"/>
              </a:rPr>
              <a:t>Хеш</a:t>
            </a:r>
            <a:r>
              <a:rPr lang="ru-RU" sz="1800" dirty="0">
                <a:effectLst/>
                <a:latin typeface="Times New Roman" panose="02020603050405020304" pitchFamily="18" charset="0"/>
                <a:ea typeface="Calibri" panose="020F0502020204030204" pitchFamily="34" charset="0"/>
              </a:rPr>
              <a:t>» был указан </a:t>
            </a:r>
            <a:r>
              <a:rPr lang="ru-RU" sz="1800" dirty="0" err="1">
                <a:effectLst/>
                <a:latin typeface="Times New Roman" panose="02020603050405020304" pitchFamily="18" charset="0"/>
                <a:ea typeface="Calibri" panose="020F0502020204030204" pitchFamily="34" charset="0"/>
              </a:rPr>
              <a:t>хеш</a:t>
            </a:r>
            <a:r>
              <a:rPr lang="ru-RU" sz="1800" dirty="0">
                <a:effectLst/>
                <a:latin typeface="Times New Roman" panose="02020603050405020304" pitchFamily="18" charset="0"/>
                <a:ea typeface="Calibri" panose="020F0502020204030204" pitchFamily="34" charset="0"/>
              </a:rPr>
              <a:t> </a:t>
            </a:r>
            <a:r>
              <a:rPr lang="ru-RU" sz="1800" dirty="0" err="1">
                <a:effectLst/>
                <a:latin typeface="Times New Roman" panose="02020603050405020304" pitchFamily="18" charset="0"/>
                <a:ea typeface="Calibri" panose="020F0502020204030204" pitchFamily="34" charset="0"/>
              </a:rPr>
              <a:t>коммита</a:t>
            </a:r>
            <a:r>
              <a:rPr lang="ru-RU" sz="1800" dirty="0">
                <a:effectLst/>
                <a:latin typeface="Times New Roman" panose="02020603050405020304" pitchFamily="18" charset="0"/>
                <a:ea typeface="Calibri" panose="020F0502020204030204" pitchFamily="34" charset="0"/>
              </a:rPr>
              <a:t> (специальная метка, позволяющая отличать одни </a:t>
            </a:r>
            <a:r>
              <a:rPr lang="ru-RU" sz="1800" dirty="0" err="1">
                <a:effectLst/>
                <a:latin typeface="Times New Roman" panose="02020603050405020304" pitchFamily="18" charset="0"/>
                <a:ea typeface="Calibri" panose="020F0502020204030204" pitchFamily="34" charset="0"/>
              </a:rPr>
              <a:t>коммиты</a:t>
            </a:r>
            <a:r>
              <a:rPr lang="ru-RU" sz="1800" dirty="0">
                <a:effectLst/>
                <a:latin typeface="Times New Roman" panose="02020603050405020304" pitchFamily="18" charset="0"/>
                <a:ea typeface="Calibri" panose="020F0502020204030204" pitchFamily="34" charset="0"/>
              </a:rPr>
              <a:t> от других). Эта команда сбросит состояние </a:t>
            </a:r>
            <a:r>
              <a:rPr lang="ru-RU" sz="1800" dirty="0" err="1">
                <a:effectLst/>
                <a:latin typeface="Times New Roman" panose="02020603050405020304" pitchFamily="18" charset="0"/>
                <a:ea typeface="Calibri" panose="020F0502020204030204" pitchFamily="34" charset="0"/>
              </a:rPr>
              <a:t>репозитория</a:t>
            </a:r>
            <a:r>
              <a:rPr lang="ru-RU" sz="1800" dirty="0">
                <a:effectLst/>
                <a:latin typeface="Times New Roman" panose="02020603050405020304" pitchFamily="18" charset="0"/>
                <a:ea typeface="Calibri" panose="020F0502020204030204" pitchFamily="34" charset="0"/>
              </a:rPr>
              <a:t> до указанного </a:t>
            </a:r>
            <a:r>
              <a:rPr lang="ru-RU" sz="1800" dirty="0" err="1">
                <a:effectLst/>
                <a:latin typeface="Times New Roman" panose="02020603050405020304" pitchFamily="18" charset="0"/>
                <a:ea typeface="Calibri" panose="020F0502020204030204" pitchFamily="34" charset="0"/>
              </a:rPr>
              <a:t>коммита</a:t>
            </a:r>
            <a:r>
              <a:rPr lang="ru-RU" sz="1800" dirty="0">
                <a:effectLst/>
                <a:latin typeface="Times New Roman" panose="02020603050405020304" pitchFamily="18" charset="0"/>
                <a:ea typeface="Calibri" panose="020F0502020204030204" pitchFamily="34" charset="0"/>
              </a:rPr>
              <a:t>, удаляя все последующие изменения. После этого изменения аналогично прошлым были отправлены на удаленный </a:t>
            </a:r>
            <a:r>
              <a:rPr lang="ru-RU" sz="1800" dirty="0" err="1">
                <a:effectLst/>
                <a:latin typeface="Times New Roman" panose="02020603050405020304" pitchFamily="18" charset="0"/>
                <a:ea typeface="Calibri" panose="020F0502020204030204" pitchFamily="34" charset="0"/>
              </a:rPr>
              <a:t>репозиторий</a:t>
            </a:r>
            <a:r>
              <a:rPr lang="ru-RU" sz="1800" dirty="0">
                <a:effectLst/>
                <a:latin typeface="Times New Roman" panose="02020603050405020304" pitchFamily="18" charset="0"/>
                <a:ea typeface="Calibri" panose="020F0502020204030204" pitchFamily="34" charset="0"/>
              </a:rPr>
              <a:t>. Как мы можем видеть, в информации о </a:t>
            </a:r>
            <a:r>
              <a:rPr lang="ru-RU" sz="1800" dirty="0" err="1">
                <a:effectLst/>
                <a:latin typeface="Times New Roman" panose="02020603050405020304" pitchFamily="18" charset="0"/>
                <a:ea typeface="Calibri" panose="020F0502020204030204" pitchFamily="34" charset="0"/>
              </a:rPr>
              <a:t>коммитах</a:t>
            </a:r>
            <a:r>
              <a:rPr lang="ru-RU" sz="1800" dirty="0">
                <a:effectLst/>
                <a:latin typeface="Times New Roman" panose="02020603050405020304" pitchFamily="18" charset="0"/>
                <a:ea typeface="Calibri" panose="020F0502020204030204" pitchFamily="34" charset="0"/>
              </a:rPr>
              <a:t> отсутствует </a:t>
            </a:r>
            <a:r>
              <a:rPr lang="ru-RU" sz="1800" dirty="0" err="1">
                <a:effectLst/>
                <a:latin typeface="Times New Roman" panose="02020603050405020304" pitchFamily="18" charset="0"/>
                <a:ea typeface="Calibri" panose="020F0502020204030204" pitchFamily="34" charset="0"/>
              </a:rPr>
              <a:t>коммит</a:t>
            </a:r>
            <a:r>
              <a:rPr lang="ru-RU" sz="1800" dirty="0">
                <a:effectLst/>
                <a:latin typeface="Times New Roman" panose="02020603050405020304" pitchFamily="18" charset="0"/>
                <a:ea typeface="Calibri" panose="020F0502020204030204" pitchFamily="34" charset="0"/>
              </a:rPr>
              <a:t> с местом рождения, следовательно, команда выполнила необходимую работу </a:t>
            </a:r>
            <a:endParaRPr lang="ru-RU" dirty="0"/>
          </a:p>
        </p:txBody>
      </p:sp>
      <p:pic>
        <p:nvPicPr>
          <p:cNvPr id="5" name="Рисунок 4"/>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w16se="http://schemas.microsoft.com/office/word/2015/wordml/symex" xmlns:w16cid="http://schemas.microsoft.com/office/word/2016/wordml/cid" xmlns:w16="http://schemas.microsoft.com/office/word/2018/wordml" xmlns:w16cex="http://schemas.microsoft.com/office/word/2018/wordml/cex" xmlns:w16sdtdh="http://schemas.microsoft.com/office/word/2020/wordml/sdtdatahash" xmlns:a14="http://schemas.microsoft.com/office/drawing/2010/main" xmlns:pic="http://schemas.openxmlformats.org/drawingml/2006/picture" xmlns:lc="http://schemas.openxmlformats.org/drawingml/2006/lockedCanvas" val="0"/>
              </a:ext>
            </a:extLst>
          </a:blip>
          <a:stretch>
            <a:fillRect/>
          </a:stretch>
        </p:blipFill>
        <p:spPr>
          <a:xfrm>
            <a:off x="2008511" y="2835672"/>
            <a:ext cx="7956717" cy="1823414"/>
          </a:xfrm>
          <a:prstGeom prst="rect">
            <a:avLst/>
          </a:prstGeom>
        </p:spPr>
      </p:pic>
    </p:spTree>
    <p:extLst>
      <p:ext uri="{BB962C8B-B14F-4D97-AF65-F5344CB8AC3E}">
        <p14:creationId xmlns:p14="http://schemas.microsoft.com/office/powerpoint/2010/main" xmlns="" val="3517904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1FF8A7DE-62E9-D547-93A3-8061949070BA}"/>
              </a:ext>
            </a:extLst>
          </p:cNvPr>
          <p:cNvSpPr>
            <a:spLocks noGrp="1"/>
          </p:cNvSpPr>
          <p:nvPr>
            <p:ph type="title"/>
          </p:nvPr>
        </p:nvSpPr>
        <p:spPr/>
        <p:txBody>
          <a:bodyPr/>
          <a:lstStyle/>
          <a:p>
            <a:r>
              <a:rPr lang="ru-RU" sz="1800" dirty="0">
                <a:effectLst/>
                <a:latin typeface="Times New Roman" panose="02020603050405020304" pitchFamily="18" charset="0"/>
                <a:ea typeface="Calibri" panose="020F0502020204030204" pitchFamily="34" charset="0"/>
              </a:rPr>
              <a:t>Также в текстовом файле содержится информация согласно последнему </a:t>
            </a:r>
            <a:r>
              <a:rPr lang="ru-RU" sz="1800" dirty="0" err="1">
                <a:effectLst/>
                <a:latin typeface="Times New Roman" panose="02020603050405020304" pitchFamily="18" charset="0"/>
                <a:ea typeface="Calibri" panose="020F0502020204030204" pitchFamily="34" charset="0"/>
              </a:rPr>
              <a:t>коммиту</a:t>
            </a:r>
            <a:r>
              <a:rPr lang="ru-RU" sz="1800" dirty="0">
                <a:effectLst/>
                <a:latin typeface="Times New Roman" panose="02020603050405020304" pitchFamily="18" charset="0"/>
                <a:ea typeface="Calibri" panose="020F0502020204030204" pitchFamily="34" charset="0"/>
              </a:rPr>
              <a:t>, т.е. </a:t>
            </a:r>
            <a:r>
              <a:rPr lang="ru-RU" sz="1800" dirty="0" err="1">
                <a:effectLst/>
                <a:latin typeface="Times New Roman" panose="02020603050405020304" pitchFamily="18" charset="0"/>
                <a:ea typeface="Calibri" panose="020F0502020204030204" pitchFamily="34" charset="0"/>
              </a:rPr>
              <a:t>коммиту</a:t>
            </a:r>
            <a:r>
              <a:rPr lang="ru-RU" sz="1800" dirty="0">
                <a:effectLst/>
                <a:latin typeface="Times New Roman" panose="02020603050405020304" pitchFamily="18" charset="0"/>
                <a:ea typeface="Calibri" panose="020F0502020204030204" pitchFamily="34" charset="0"/>
              </a:rPr>
              <a:t> со средним баллом </a:t>
            </a:r>
            <a:endParaRPr lang="ru-RU" dirty="0"/>
          </a:p>
        </p:txBody>
      </p:sp>
      <p:pic>
        <p:nvPicPr>
          <p:cNvPr id="6" name="Рисунок 5"/>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w16se="http://schemas.microsoft.com/office/word/2015/wordml/symex" xmlns:w16cid="http://schemas.microsoft.com/office/word/2016/wordml/cid" xmlns:w16="http://schemas.microsoft.com/office/word/2018/wordml" xmlns:w16cex="http://schemas.microsoft.com/office/word/2018/wordml/cex" xmlns:w16sdtdh="http://schemas.microsoft.com/office/word/2020/wordml/sdtdatahash" xmlns:a14="http://schemas.microsoft.com/office/drawing/2010/main" xmlns:pic="http://schemas.openxmlformats.org/drawingml/2006/picture" xmlns:lc="http://schemas.openxmlformats.org/drawingml/2006/lockedCanvas" val="0"/>
              </a:ext>
            </a:extLst>
          </a:blip>
          <a:stretch>
            <a:fillRect/>
          </a:stretch>
        </p:blipFill>
        <p:spPr>
          <a:xfrm>
            <a:off x="3394846" y="2216447"/>
            <a:ext cx="5674016" cy="2860650"/>
          </a:xfrm>
          <a:prstGeom prst="rect">
            <a:avLst/>
          </a:prstGeom>
        </p:spPr>
      </p:pic>
    </p:spTree>
    <p:extLst>
      <p:ext uri="{BB962C8B-B14F-4D97-AF65-F5344CB8AC3E}">
        <p14:creationId xmlns:p14="http://schemas.microsoft.com/office/powerpoint/2010/main" xmlns="" val="3575176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D6AD8CA7-09C7-3C42-99C6-E955FD4AE96E}"/>
              </a:ext>
            </a:extLst>
          </p:cNvPr>
          <p:cNvSpPr>
            <a:spLocks noGrp="1"/>
          </p:cNvSpPr>
          <p:nvPr>
            <p:ph type="title"/>
          </p:nvPr>
        </p:nvSpPr>
        <p:spPr/>
        <p:txBody>
          <a:bodyPr>
            <a:normAutofit fontScale="90000"/>
          </a:bodyPr>
          <a:lstStyle/>
          <a:p>
            <a:r>
              <a:rPr lang="ru-RU" sz="1800" dirty="0">
                <a:effectLst/>
                <a:latin typeface="Times New Roman" panose="02020603050405020304" pitchFamily="18" charset="0"/>
                <a:ea typeface="Calibri" panose="020F0502020204030204" pitchFamily="34" charset="0"/>
              </a:rPr>
              <a:t>Сначала был зарегистрирован новый профиль на платформе </a:t>
            </a:r>
            <a:r>
              <a:rPr lang="en-US" sz="1800" dirty="0" err="1">
                <a:effectLst/>
                <a:latin typeface="Times New Roman" panose="02020603050405020304" pitchFamily="18" charset="0"/>
                <a:ea typeface="Calibri" panose="020F0502020204030204" pitchFamily="34" charset="0"/>
              </a:rPr>
              <a:t>github</a:t>
            </a:r>
            <a:r>
              <a:rPr lang="ru-RU" sz="1800" dirty="0">
                <a:effectLst/>
                <a:latin typeface="Times New Roman" panose="02020603050405020304" pitchFamily="18" charset="0"/>
                <a:ea typeface="Calibri" panose="020F0502020204030204" pitchFamily="34" charset="0"/>
              </a:rPr>
              <a:t>. При создании учетной записи необходимо указать электронную почту, выбрать пароль и уникальное имя пользователя. После завершения этих шагов профиль на платформе </a:t>
            </a:r>
            <a:r>
              <a:rPr lang="ru-RU" sz="1800" dirty="0" err="1">
                <a:effectLst/>
                <a:latin typeface="Times New Roman" panose="02020603050405020304" pitchFamily="18" charset="0"/>
                <a:ea typeface="Calibri" panose="020F0502020204030204" pitchFamily="34" charset="0"/>
              </a:rPr>
              <a:t>GitHub</a:t>
            </a:r>
            <a:r>
              <a:rPr lang="ru-RU" sz="1800" dirty="0">
                <a:effectLst/>
                <a:latin typeface="Times New Roman" panose="02020603050405020304" pitchFamily="18" charset="0"/>
                <a:ea typeface="Calibri" panose="020F0502020204030204" pitchFamily="34" charset="0"/>
              </a:rPr>
              <a:t> будет зарегистрирован и готов к использованию </a:t>
            </a:r>
            <a:endParaRPr lang="ru-RU" dirty="0"/>
          </a:p>
        </p:txBody>
      </p:sp>
      <p:pic>
        <p:nvPicPr>
          <p:cNvPr id="10" name="Рисунок 9"/>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w16se="http://schemas.microsoft.com/office/word/2015/wordml/symex" xmlns:w16cid="http://schemas.microsoft.com/office/word/2016/wordml/cid" xmlns:w16="http://schemas.microsoft.com/office/word/2018/wordml" xmlns:w16cex="http://schemas.microsoft.com/office/word/2018/wordml/cex" xmlns:w16sdtdh="http://schemas.microsoft.com/office/word/2020/wordml/sdtdatahash" xmlns:wp14="http://schemas.microsoft.com/office/word/2010/wordprocessingDrawing" xmlns:a14="http://schemas.microsoft.com/office/drawing/2010/main" xmlns:pic="http://schemas.openxmlformats.org/drawingml/2006/picture" xmlns:lc="http://schemas.openxmlformats.org/drawingml/2006/lockedCanvas" val="0"/>
              </a:ext>
            </a:extLst>
          </a:blip>
          <a:stretch>
            <a:fillRect/>
          </a:stretch>
        </p:blipFill>
        <p:spPr>
          <a:xfrm>
            <a:off x="1941205" y="2589045"/>
            <a:ext cx="7486289" cy="2480260"/>
          </a:xfrm>
          <a:prstGeom prst="rect">
            <a:avLst/>
          </a:prstGeom>
        </p:spPr>
      </p:pic>
    </p:spTree>
    <p:extLst>
      <p:ext uri="{BB962C8B-B14F-4D97-AF65-F5344CB8AC3E}">
        <p14:creationId xmlns:p14="http://schemas.microsoft.com/office/powerpoint/2010/main" xmlns="" val="1486007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02DDA5AD-8C74-1944-BD7E-428159D8E595}"/>
              </a:ext>
            </a:extLst>
          </p:cNvPr>
          <p:cNvSpPr>
            <a:spLocks noGrp="1"/>
          </p:cNvSpPr>
          <p:nvPr>
            <p:ph type="title"/>
          </p:nvPr>
        </p:nvSpPr>
        <p:spPr>
          <a:xfrm>
            <a:off x="685801" y="609600"/>
            <a:ext cx="10371220" cy="1736558"/>
          </a:xfrm>
        </p:spPr>
        <p:txBody>
          <a:bodyPr>
            <a:normAutofit/>
          </a:bodyPr>
          <a:lstStyle/>
          <a:p>
            <a:r>
              <a:rPr lang="ru-RU" sz="1600" dirty="0" smtClean="0">
                <a:latin typeface="Times New Roman" pitchFamily="18" charset="0"/>
                <a:cs typeface="Times New Roman" pitchFamily="18" charset="0"/>
              </a:rPr>
              <a:t>Далее, для организации наших проектов, мы создали новый </a:t>
            </a:r>
            <a:r>
              <a:rPr lang="ru-RU" sz="1600" dirty="0" err="1" smtClean="0">
                <a:latin typeface="Times New Roman" pitchFamily="18" charset="0"/>
                <a:cs typeface="Times New Roman" pitchFamily="18" charset="0"/>
              </a:rPr>
              <a:t>репозиторий</a:t>
            </a:r>
            <a:r>
              <a:rPr lang="ru-RU" sz="1600" dirty="0" smtClean="0">
                <a:latin typeface="Times New Roman" pitchFamily="18" charset="0"/>
                <a:cs typeface="Times New Roman" pitchFamily="18" charset="0"/>
              </a:rPr>
              <a:t>. В процессе создания </a:t>
            </a:r>
            <a:r>
              <a:rPr lang="ru-RU" sz="1600" dirty="0" err="1" smtClean="0">
                <a:latin typeface="Times New Roman" pitchFamily="18" charset="0"/>
                <a:cs typeface="Times New Roman" pitchFamily="18" charset="0"/>
              </a:rPr>
              <a:t>репозитория</a:t>
            </a:r>
            <a:r>
              <a:rPr lang="ru-RU" sz="1600" dirty="0" smtClean="0">
                <a:latin typeface="Times New Roman" pitchFamily="18" charset="0"/>
                <a:cs typeface="Times New Roman" pitchFamily="18" charset="0"/>
              </a:rPr>
              <a:t>, указали его название, добавил краткое описание, и выбрал опции настройки, такие как публичный доступ, наличие README-файла. В README-файл была добавлена информация о данной лабораторной работе</a:t>
            </a:r>
            <a:endParaRPr lang="ru-RU" dirty="0">
              <a:latin typeface="Times New Roman" pitchFamily="18" charset="0"/>
              <a:cs typeface="Times New Roman" pitchFamily="18" charset="0"/>
            </a:endParaRPr>
          </a:p>
        </p:txBody>
      </p:sp>
      <p:pic>
        <p:nvPicPr>
          <p:cNvPr id="5" name="Рисунок 4"/>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w16se="http://schemas.microsoft.com/office/word/2015/wordml/symex" xmlns:w16cid="http://schemas.microsoft.com/office/word/2016/wordml/cid" xmlns:w16="http://schemas.microsoft.com/office/word/2018/wordml" xmlns:w16cex="http://schemas.microsoft.com/office/word/2018/wordml/cex" xmlns:w16sdtdh="http://schemas.microsoft.com/office/word/2020/wordml/sdtdatahash" xmlns:a14="http://schemas.microsoft.com/office/drawing/2010/main" xmlns:pic="http://schemas.openxmlformats.org/drawingml/2006/picture" xmlns:lc="http://schemas.openxmlformats.org/drawingml/2006/lockedCanvas" val="0"/>
              </a:ext>
            </a:extLst>
          </a:blip>
          <a:stretch>
            <a:fillRect/>
          </a:stretch>
        </p:blipFill>
        <p:spPr>
          <a:xfrm>
            <a:off x="1161430" y="2654289"/>
            <a:ext cx="9158157" cy="3682341"/>
          </a:xfrm>
          <a:prstGeom prst="rect">
            <a:avLst/>
          </a:prstGeom>
        </p:spPr>
      </p:pic>
    </p:spTree>
    <p:extLst>
      <p:ext uri="{BB962C8B-B14F-4D97-AF65-F5344CB8AC3E}">
        <p14:creationId xmlns:p14="http://schemas.microsoft.com/office/powerpoint/2010/main" xmlns="" val="3164906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54D2A37C-2548-F04B-B1F9-50DEFA631005}"/>
              </a:ext>
            </a:extLst>
          </p:cNvPr>
          <p:cNvSpPr>
            <a:spLocks noGrp="1"/>
          </p:cNvSpPr>
          <p:nvPr>
            <p:ph type="title"/>
          </p:nvPr>
        </p:nvSpPr>
        <p:spPr/>
        <p:txBody>
          <a:bodyPr>
            <a:normAutofit fontScale="90000"/>
          </a:bodyPr>
          <a:lstStyle/>
          <a:p>
            <a:r>
              <a:rPr lang="ru-RU" sz="1800" dirty="0" smtClean="0">
                <a:latin typeface="Times New Roman" pitchFamily="18" charset="0"/>
                <a:cs typeface="Times New Roman" pitchFamily="18" charset="0"/>
              </a:rPr>
              <a:t>Для отработки и внесения изменений в проект, мы создали новые ветки, которые назвали «LR4-KNA», «LR4-CHMK, «LR4-RDA». В этих ветках мы планируем проводить основную работу, внесение изменений и тестирование, сохраняя "</a:t>
            </a:r>
            <a:r>
              <a:rPr lang="ru-RU" sz="1800" dirty="0" err="1" smtClean="0">
                <a:latin typeface="Times New Roman" pitchFamily="18" charset="0"/>
                <a:cs typeface="Times New Roman" pitchFamily="18" charset="0"/>
              </a:rPr>
              <a:t>main</a:t>
            </a:r>
            <a:r>
              <a:rPr lang="ru-RU" sz="1800" dirty="0" smtClean="0">
                <a:latin typeface="Times New Roman" pitchFamily="18" charset="0"/>
                <a:cs typeface="Times New Roman" pitchFamily="18" charset="0"/>
              </a:rPr>
              <a:t>" в стабильном состоянии. Далее в этих ветках мы описали основные команды </a:t>
            </a:r>
            <a:r>
              <a:rPr lang="ru-RU" sz="1800" dirty="0" err="1" smtClean="0">
                <a:latin typeface="Times New Roman" pitchFamily="18" charset="0"/>
                <a:cs typeface="Times New Roman" pitchFamily="18" charset="0"/>
              </a:rPr>
              <a:t>git</a:t>
            </a:r>
            <a:endParaRPr lang="ru-RU" dirty="0">
              <a:latin typeface="Times New Roman" pitchFamily="18" charset="0"/>
              <a:cs typeface="Times New Roman" pitchFamily="18" charset="0"/>
            </a:endParaRPr>
          </a:p>
        </p:txBody>
      </p:sp>
      <p:pic>
        <p:nvPicPr>
          <p:cNvPr id="6" name="Рисунок 5"/>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w16se="http://schemas.microsoft.com/office/word/2015/wordml/symex" xmlns:w16cid="http://schemas.microsoft.com/office/word/2016/wordml/cid" xmlns:w16="http://schemas.microsoft.com/office/word/2018/wordml" xmlns:w16cex="http://schemas.microsoft.com/office/word/2018/wordml/cex" xmlns:w16sdtdh="http://schemas.microsoft.com/office/word/2020/wordml/sdtdatahash" xmlns:a14="http://schemas.microsoft.com/office/drawing/2010/main" xmlns:pic="http://schemas.openxmlformats.org/drawingml/2006/picture" xmlns:lc="http://schemas.openxmlformats.org/drawingml/2006/lockedCanvas" val="0"/>
              </a:ext>
            </a:extLst>
          </a:blip>
          <a:stretch>
            <a:fillRect/>
          </a:stretch>
        </p:blipFill>
        <p:spPr>
          <a:xfrm>
            <a:off x="3096126" y="1965597"/>
            <a:ext cx="5430558" cy="4683856"/>
          </a:xfrm>
          <a:prstGeom prst="rect">
            <a:avLst/>
          </a:prstGeom>
        </p:spPr>
      </p:pic>
    </p:spTree>
    <p:extLst>
      <p:ext uri="{BB962C8B-B14F-4D97-AF65-F5344CB8AC3E}">
        <p14:creationId xmlns:p14="http://schemas.microsoft.com/office/powerpoint/2010/main" xmlns="" val="2849193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154D86B5-050E-7F4F-AA15-1DD5C74743C3}"/>
              </a:ext>
            </a:extLst>
          </p:cNvPr>
          <p:cNvSpPr>
            <a:spLocks noGrp="1"/>
          </p:cNvSpPr>
          <p:nvPr>
            <p:ph type="title"/>
          </p:nvPr>
        </p:nvSpPr>
        <p:spPr/>
        <p:txBody>
          <a:bodyPr/>
          <a:lstStyle/>
          <a:p>
            <a:r>
              <a:rPr lang="ru-RU" sz="1800" dirty="0">
                <a:effectLst/>
                <a:latin typeface="Times New Roman" panose="02020603050405020304" pitchFamily="18" charset="0"/>
                <a:ea typeface="Calibri" panose="020F0502020204030204" pitchFamily="34" charset="0"/>
              </a:rPr>
              <a:t>Также на локальный компьютер был установлен </a:t>
            </a:r>
            <a:r>
              <a:rPr lang="en-US" sz="1800" dirty="0">
                <a:effectLst/>
                <a:latin typeface="Times New Roman" panose="02020603050405020304" pitchFamily="18" charset="0"/>
                <a:ea typeface="Calibri" panose="020F0502020204030204" pitchFamily="34" charset="0"/>
              </a:rPr>
              <a:t>git</a:t>
            </a:r>
            <a:r>
              <a:rPr lang="ru-RU" sz="1800" dirty="0">
                <a:effectLst/>
                <a:latin typeface="Times New Roman" panose="02020603050405020304" pitchFamily="18" charset="0"/>
                <a:ea typeface="Calibri" panose="020F0502020204030204" pitchFamily="34" charset="0"/>
              </a:rPr>
              <a:t>, с его помощью созданный ранее </a:t>
            </a:r>
            <a:r>
              <a:rPr lang="ru-RU" sz="1800" dirty="0" err="1">
                <a:effectLst/>
                <a:latin typeface="Times New Roman" panose="02020603050405020304" pitchFamily="18" charset="0"/>
                <a:ea typeface="Calibri" panose="020F0502020204030204" pitchFamily="34" charset="0"/>
              </a:rPr>
              <a:t>репозиторий</a:t>
            </a:r>
            <a:r>
              <a:rPr lang="ru-RU" sz="1800" dirty="0">
                <a:effectLst/>
                <a:latin typeface="Times New Roman" panose="02020603050405020304" pitchFamily="18" charset="0"/>
                <a:ea typeface="Calibri" panose="020F0502020204030204" pitchFamily="34" charset="0"/>
              </a:rPr>
              <a:t> был клонирован на ПК </a:t>
            </a:r>
            <a:endParaRPr lang="ru-RU" dirty="0"/>
          </a:p>
        </p:txBody>
      </p:sp>
      <p:pic>
        <p:nvPicPr>
          <p:cNvPr id="5" name="Рисунок 4"/>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w16se="http://schemas.microsoft.com/office/word/2015/wordml/symex" xmlns:w16cid="http://schemas.microsoft.com/office/word/2016/wordml/cid" xmlns:w16="http://schemas.microsoft.com/office/word/2018/wordml" xmlns:w16cex="http://schemas.microsoft.com/office/word/2018/wordml/cex" xmlns:w16sdtdh="http://schemas.microsoft.com/office/word/2020/wordml/sdtdatahash" xmlns:a14="http://schemas.microsoft.com/office/drawing/2010/main" xmlns:pic="http://schemas.openxmlformats.org/drawingml/2006/picture" xmlns:lc="http://schemas.openxmlformats.org/drawingml/2006/lockedCanvas" val="0"/>
              </a:ext>
            </a:extLst>
          </a:blip>
          <a:stretch>
            <a:fillRect/>
          </a:stretch>
        </p:blipFill>
        <p:spPr>
          <a:xfrm>
            <a:off x="2253916" y="1748589"/>
            <a:ext cx="7206608" cy="4684295"/>
          </a:xfrm>
          <a:prstGeom prst="rect">
            <a:avLst/>
          </a:prstGeom>
        </p:spPr>
      </p:pic>
    </p:spTree>
    <p:extLst>
      <p:ext uri="{BB962C8B-B14F-4D97-AF65-F5344CB8AC3E}">
        <p14:creationId xmlns:p14="http://schemas.microsoft.com/office/powerpoint/2010/main" xmlns="" val="1450084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01455601-DB97-6C46-B5B8-4A0634A81675}"/>
              </a:ext>
            </a:extLst>
          </p:cNvPr>
          <p:cNvSpPr>
            <a:spLocks noGrp="1"/>
          </p:cNvSpPr>
          <p:nvPr>
            <p:ph type="title"/>
          </p:nvPr>
        </p:nvSpPr>
        <p:spPr/>
        <p:txBody>
          <a:bodyPr>
            <a:normAutofit fontScale="90000"/>
          </a:bodyPr>
          <a:lstStyle/>
          <a:p>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Теперь у нас имеется локальный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репозиторий</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в </a:t>
            </a:r>
            <a:r>
              <a:rPr lang="ru-RU" sz="1800" dirty="0" smtClean="0">
                <a:effectLst/>
                <a:latin typeface="Times New Roman" panose="02020603050405020304" pitchFamily="18" charset="0"/>
                <a:ea typeface="Calibri" panose="020F0502020204030204" pitchFamily="34" charset="0"/>
                <a:cs typeface="Times New Roman" panose="02020603050405020304" pitchFamily="18" charset="0"/>
              </a:rPr>
              <a:t>нем</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ru-RU" sz="1800" dirty="0" smtClean="0">
                <a:latin typeface="Times New Roman" panose="02020603050405020304" pitchFamily="18" charset="0"/>
                <a:ea typeface="Calibri" panose="020F0502020204030204" pitchFamily="34" charset="0"/>
                <a:cs typeface="Times New Roman" panose="02020603050405020304" pitchFamily="18" charset="0"/>
              </a:rPr>
              <a:t>мы </a:t>
            </a:r>
            <a:r>
              <a:rPr lang="ru-RU" sz="1800" dirty="0" smtClean="0">
                <a:effectLst/>
                <a:latin typeface="Times New Roman" panose="02020603050405020304" pitchFamily="18" charset="0"/>
                <a:ea typeface="Calibri" panose="020F0502020204030204" pitchFamily="34" charset="0"/>
                <a:cs typeface="Times New Roman" panose="02020603050405020304" pitchFamily="18" charset="0"/>
              </a:rPr>
              <a:t>создали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текстовый </a:t>
            </a:r>
            <a:r>
              <a:rPr lang="ru-RU" sz="1800" dirty="0" smtClean="0">
                <a:effectLst/>
                <a:latin typeface="Times New Roman" panose="02020603050405020304" pitchFamily="18" charset="0"/>
                <a:ea typeface="Calibri" panose="020F0502020204030204" pitchFamily="34" charset="0"/>
                <a:cs typeface="Times New Roman" panose="02020603050405020304" pitchFamily="18" charset="0"/>
              </a:rPr>
              <a:t>файлы, где были указаны информации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о </a:t>
            </a:r>
            <a:r>
              <a:rPr lang="ru-RU" sz="1800" dirty="0" smtClean="0">
                <a:effectLst/>
                <a:latin typeface="Times New Roman" panose="02020603050405020304" pitchFamily="18" charset="0"/>
                <a:ea typeface="Calibri" panose="020F0502020204030204" pitchFamily="34" charset="0"/>
                <a:cs typeface="Times New Roman" panose="02020603050405020304" pitchFamily="18" charset="0"/>
              </a:rPr>
              <a:t>студентах.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Чтобы отправить изменения локального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репозитория</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на удаленный были использованы следующие команды: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add</a:t>
            </a:r>
            <a:r>
              <a:rPr lang="ru-RU" sz="1800" dirty="0" smtClean="0">
                <a:effectLst/>
                <a:latin typeface="Times New Roman" panose="02020603050405020304" pitchFamily="18" charset="0"/>
                <a:ea typeface="Calibri" panose="020F0502020204030204" pitchFamily="34" charset="0"/>
                <a:cs typeface="Times New Roman" panose="02020603050405020304" pitchFamily="18" charset="0"/>
              </a:rPr>
              <a:t>,</a:t>
            </a:r>
            <a:br>
              <a:rPr lang="ru-RU" sz="1800" dirty="0" smtClean="0">
                <a:effectLst/>
                <a:latin typeface="Times New Roman" panose="02020603050405020304" pitchFamily="18" charset="0"/>
                <a:ea typeface="Calibri" panose="020F0502020204030204" pitchFamily="34" charset="0"/>
                <a:cs typeface="Times New Roman" panose="02020603050405020304" pitchFamily="18" charset="0"/>
              </a:rPr>
            </a:br>
            <a:r>
              <a:rPr lang="ru-RU" sz="18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git commit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1800" dirty="0" smtClean="0">
                <a:effectLst/>
                <a:latin typeface="Times New Roman" panose="02020603050405020304" pitchFamily="18" charset="0"/>
                <a:ea typeface="Calibri" panose="020F0502020204030204" pitchFamily="34" charset="0"/>
                <a:cs typeface="Times New Roman" panose="02020603050405020304" pitchFamily="18" charset="0"/>
              </a:rPr>
              <a:t>и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git push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r>
            <a:br>
              <a:rPr lang="ru-RU"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ru-RU" dirty="0"/>
          </a:p>
        </p:txBody>
      </p:sp>
      <p:pic>
        <p:nvPicPr>
          <p:cNvPr id="6" name="Рисунок 5"/>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w16se="http://schemas.microsoft.com/office/word/2015/wordml/symex" xmlns:w16cid="http://schemas.microsoft.com/office/word/2016/wordml/cid" xmlns:w16="http://schemas.microsoft.com/office/word/2018/wordml" xmlns:w16cex="http://schemas.microsoft.com/office/word/2018/wordml/cex" xmlns:w16sdtdh="http://schemas.microsoft.com/office/word/2020/wordml/sdtdatahash" xmlns:a14="http://schemas.microsoft.com/office/drawing/2010/main" xmlns:pic="http://schemas.openxmlformats.org/drawingml/2006/picture" xmlns:lc="http://schemas.openxmlformats.org/drawingml/2006/lockedCanvas" val="0"/>
              </a:ext>
            </a:extLst>
          </a:blip>
          <a:stretch>
            <a:fillRect/>
          </a:stretch>
        </p:blipFill>
        <p:spPr>
          <a:xfrm>
            <a:off x="158352" y="1818773"/>
            <a:ext cx="6042609" cy="1712073"/>
          </a:xfrm>
          <a:prstGeom prst="rect">
            <a:avLst/>
          </a:prstGeom>
        </p:spPr>
      </p:pic>
      <p:pic>
        <p:nvPicPr>
          <p:cNvPr id="7" name="Рисунок 6"/>
          <p:cNvPicPr/>
          <p:nvPr/>
        </p:nvPicPr>
        <p:blipFill>
          <a:blip r:embed="rId3">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w16se="http://schemas.microsoft.com/office/word/2015/wordml/symex" xmlns:w16cid="http://schemas.microsoft.com/office/word/2016/wordml/cid" xmlns:w16="http://schemas.microsoft.com/office/word/2018/wordml" xmlns:w16cex="http://schemas.microsoft.com/office/word/2018/wordml/cex" xmlns:w16sdtdh="http://schemas.microsoft.com/office/word/2020/wordml/sdtdatahash" xmlns:a14="http://schemas.microsoft.com/office/drawing/2010/main" xmlns:pic="http://schemas.openxmlformats.org/drawingml/2006/picture" xmlns:lc="http://schemas.openxmlformats.org/drawingml/2006/lockedCanvas" val="0"/>
              </a:ext>
            </a:extLst>
          </a:blip>
          <a:stretch>
            <a:fillRect/>
          </a:stretch>
        </p:blipFill>
        <p:spPr>
          <a:xfrm>
            <a:off x="6375133" y="1818773"/>
            <a:ext cx="5590445" cy="1712073"/>
          </a:xfrm>
          <a:prstGeom prst="rect">
            <a:avLst/>
          </a:prstGeom>
        </p:spPr>
      </p:pic>
      <p:pic>
        <p:nvPicPr>
          <p:cNvPr id="8" name="Рисунок 7"/>
          <p:cNvPicPr/>
          <p:nvPr/>
        </p:nvPicPr>
        <p:blipFill>
          <a:blip r:embed="rId4">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w16se="http://schemas.microsoft.com/office/word/2015/wordml/symex" xmlns:w16cid="http://schemas.microsoft.com/office/word/2016/wordml/cid" xmlns:w16="http://schemas.microsoft.com/office/word/2018/wordml" xmlns:w16cex="http://schemas.microsoft.com/office/word/2018/wordml/cex" xmlns:w16sdtdh="http://schemas.microsoft.com/office/word/2020/wordml/sdtdatahash" xmlns:a14="http://schemas.microsoft.com/office/drawing/2010/main" xmlns:pic="http://schemas.openxmlformats.org/drawingml/2006/picture" xmlns:lc="http://schemas.openxmlformats.org/drawingml/2006/lockedCanvas" val="0"/>
              </a:ext>
            </a:extLst>
          </a:blip>
          <a:stretch>
            <a:fillRect/>
          </a:stretch>
        </p:blipFill>
        <p:spPr>
          <a:xfrm>
            <a:off x="2024742" y="3899262"/>
            <a:ext cx="7788137" cy="2222864"/>
          </a:xfrm>
          <a:prstGeom prst="rect">
            <a:avLst/>
          </a:prstGeom>
        </p:spPr>
      </p:pic>
    </p:spTree>
    <p:extLst>
      <p:ext uri="{BB962C8B-B14F-4D97-AF65-F5344CB8AC3E}">
        <p14:creationId xmlns:p14="http://schemas.microsoft.com/office/powerpoint/2010/main" xmlns="" val="2066456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6581DA2E-7051-1245-B70B-20CAA5BC66B3}"/>
              </a:ext>
            </a:extLst>
          </p:cNvPr>
          <p:cNvSpPr>
            <a:spLocks noGrp="1"/>
          </p:cNvSpPr>
          <p:nvPr>
            <p:ph type="title"/>
          </p:nvPr>
        </p:nvSpPr>
        <p:spPr/>
        <p:txBody>
          <a:bodyPr/>
          <a:lstStyle/>
          <a:p>
            <a:r>
              <a:rPr lang="ru-RU" sz="1800" dirty="0">
                <a:effectLst/>
                <a:latin typeface="Times New Roman" panose="02020603050405020304" pitchFamily="18" charset="0"/>
                <a:ea typeface="Calibri" panose="020F0502020204030204" pitchFamily="34" charset="0"/>
              </a:rPr>
              <a:t>Проверив наличие изменений, внесем в текстовый файл информацию о среднем балле студента и отправим на удаленный </a:t>
            </a:r>
            <a:r>
              <a:rPr lang="ru-RU" sz="1800" dirty="0" err="1" smtClean="0">
                <a:effectLst/>
                <a:latin typeface="Times New Roman" panose="02020603050405020304" pitchFamily="18" charset="0"/>
                <a:ea typeface="Calibri" panose="020F0502020204030204" pitchFamily="34" charset="0"/>
              </a:rPr>
              <a:t>репозиторий</a:t>
            </a:r>
            <a:r>
              <a:rPr lang="ru-RU" sz="1800" dirty="0" smtClean="0">
                <a:effectLst/>
                <a:latin typeface="Times New Roman" panose="02020603050405020304" pitchFamily="18" charset="0"/>
                <a:ea typeface="Calibri" panose="020F0502020204030204" pitchFamily="34" charset="0"/>
              </a:rPr>
              <a:t>.</a:t>
            </a:r>
            <a:endParaRPr lang="ru-RU" dirty="0"/>
          </a:p>
        </p:txBody>
      </p:sp>
      <p:pic>
        <p:nvPicPr>
          <p:cNvPr id="6" name="Рисунок 5"/>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w16se="http://schemas.microsoft.com/office/word/2015/wordml/symex" xmlns:w16cid="http://schemas.microsoft.com/office/word/2016/wordml/cid" xmlns:w16="http://schemas.microsoft.com/office/word/2018/wordml" xmlns:w16cex="http://schemas.microsoft.com/office/word/2018/wordml/cex" xmlns:w16sdtdh="http://schemas.microsoft.com/office/word/2020/wordml/sdtdatahash" xmlns:a14="http://schemas.microsoft.com/office/drawing/2010/main" xmlns:pic="http://schemas.openxmlformats.org/drawingml/2006/picture" xmlns:lc="http://schemas.openxmlformats.org/drawingml/2006/lockedCanvas" val="0"/>
              </a:ext>
            </a:extLst>
          </a:blip>
          <a:stretch>
            <a:fillRect/>
          </a:stretch>
        </p:blipFill>
        <p:spPr>
          <a:xfrm>
            <a:off x="1582784" y="1899860"/>
            <a:ext cx="3285307" cy="2182313"/>
          </a:xfrm>
          <a:prstGeom prst="rect">
            <a:avLst/>
          </a:prstGeom>
        </p:spPr>
      </p:pic>
      <p:pic>
        <p:nvPicPr>
          <p:cNvPr id="7" name="Рисунок 6"/>
          <p:cNvPicPr/>
          <p:nvPr/>
        </p:nvPicPr>
        <p:blipFill>
          <a:blip r:embed="rId3">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w16se="http://schemas.microsoft.com/office/word/2015/wordml/symex" xmlns:w16cid="http://schemas.microsoft.com/office/word/2016/wordml/cid" xmlns:w16="http://schemas.microsoft.com/office/word/2018/wordml" xmlns:w16cex="http://schemas.microsoft.com/office/word/2018/wordml/cex" xmlns:w16sdtdh="http://schemas.microsoft.com/office/word/2020/wordml/sdtdatahash" xmlns:a14="http://schemas.microsoft.com/office/drawing/2010/main" xmlns:pic="http://schemas.openxmlformats.org/drawingml/2006/picture" xmlns:lc="http://schemas.openxmlformats.org/drawingml/2006/lockedCanvas" val="0"/>
              </a:ext>
            </a:extLst>
          </a:blip>
          <a:stretch>
            <a:fillRect/>
          </a:stretch>
        </p:blipFill>
        <p:spPr>
          <a:xfrm>
            <a:off x="6409510" y="1899860"/>
            <a:ext cx="3732524" cy="2182313"/>
          </a:xfrm>
          <a:prstGeom prst="rect">
            <a:avLst/>
          </a:prstGeom>
        </p:spPr>
      </p:pic>
      <p:pic>
        <p:nvPicPr>
          <p:cNvPr id="8" name="Рисунок 7"/>
          <p:cNvPicPr/>
          <p:nvPr/>
        </p:nvPicPr>
        <p:blipFill>
          <a:blip r:embed="rId4">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w16se="http://schemas.microsoft.com/office/word/2015/wordml/symex" xmlns:w16cid="http://schemas.microsoft.com/office/word/2016/wordml/cid" xmlns:w16="http://schemas.microsoft.com/office/word/2018/wordml" xmlns:w16cex="http://schemas.microsoft.com/office/word/2018/wordml/cex" xmlns:w16sdtdh="http://schemas.microsoft.com/office/word/2020/wordml/sdtdatahash" xmlns:a14="http://schemas.microsoft.com/office/drawing/2010/main" xmlns:pic="http://schemas.openxmlformats.org/drawingml/2006/picture" xmlns:lc="http://schemas.openxmlformats.org/drawingml/2006/lockedCanvas" val="0"/>
              </a:ext>
            </a:extLst>
          </a:blip>
          <a:stretch>
            <a:fillRect/>
          </a:stretch>
        </p:blipFill>
        <p:spPr>
          <a:xfrm>
            <a:off x="3814353" y="4248180"/>
            <a:ext cx="3984171" cy="2365602"/>
          </a:xfrm>
          <a:prstGeom prst="rect">
            <a:avLst/>
          </a:prstGeom>
        </p:spPr>
      </p:pic>
    </p:spTree>
    <p:extLst>
      <p:ext uri="{BB962C8B-B14F-4D97-AF65-F5344CB8AC3E}">
        <p14:creationId xmlns:p14="http://schemas.microsoft.com/office/powerpoint/2010/main" xmlns="" val="46587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w16se="http://schemas.microsoft.com/office/word/2015/wordml/symex" xmlns:w16cid="http://schemas.microsoft.com/office/word/2016/wordml/cid" xmlns:w16="http://schemas.microsoft.com/office/word/2018/wordml" xmlns:w16cex="http://schemas.microsoft.com/office/word/2018/wordml/cex" xmlns:w16sdtdh="http://schemas.microsoft.com/office/word/2020/wordml/sdtdatahash" xmlns:a14="http://schemas.microsoft.com/office/drawing/2010/main" xmlns:pic="http://schemas.openxmlformats.org/drawingml/2006/picture" xmlns:lc="http://schemas.openxmlformats.org/drawingml/2006/lockedCanvas" val="0"/>
              </a:ext>
            </a:extLst>
          </a:blip>
          <a:stretch>
            <a:fillRect/>
          </a:stretch>
        </p:blipFill>
        <p:spPr>
          <a:xfrm>
            <a:off x="3439886" y="2266949"/>
            <a:ext cx="4942114" cy="2601141"/>
          </a:xfrm>
          <a:prstGeom prst="rect">
            <a:avLst/>
          </a:prstGeom>
        </p:spPr>
      </p:pic>
      <p:sp>
        <p:nvSpPr>
          <p:cNvPr id="9" name="Заголовок 1">
            <a:extLst>
              <a:ext uri="{FF2B5EF4-FFF2-40B4-BE49-F238E27FC236}">
                <a16:creationId xmlns:a16="http://schemas.microsoft.com/office/drawing/2014/main" xmlns="" id="{6581DA2E-7051-1245-B70B-20CAA5BC66B3}"/>
              </a:ext>
            </a:extLst>
          </p:cNvPr>
          <p:cNvSpPr>
            <a:spLocks noGrp="1"/>
          </p:cNvSpPr>
          <p:nvPr>
            <p:ph type="title"/>
          </p:nvPr>
        </p:nvSpPr>
        <p:spPr>
          <a:xfrm>
            <a:off x="685801" y="609600"/>
            <a:ext cx="10131425" cy="1456267"/>
          </a:xfrm>
        </p:spPr>
        <p:txBody>
          <a:bodyPr/>
          <a:lstStyle/>
          <a:p>
            <a:r>
              <a:rPr lang="ru-RU" sz="1800" dirty="0" smtClean="0">
                <a:effectLst/>
                <a:latin typeface="Times New Roman" panose="02020603050405020304" pitchFamily="18" charset="0"/>
                <a:ea typeface="Calibri" panose="020F0502020204030204" pitchFamily="34" charset="0"/>
              </a:rPr>
              <a:t>открыв текстовый файл на сайте, мы можем видеть, что </a:t>
            </a:r>
            <a:r>
              <a:rPr lang="ru-RU" sz="1800" dirty="0" err="1" smtClean="0">
                <a:effectLst/>
                <a:latin typeface="Times New Roman" panose="02020603050405020304" pitchFamily="18" charset="0"/>
                <a:ea typeface="Calibri" panose="020F0502020204030204" pitchFamily="34" charset="0"/>
              </a:rPr>
              <a:t>коммит</a:t>
            </a:r>
            <a:r>
              <a:rPr lang="ru-RU" sz="1800" dirty="0" smtClean="0">
                <a:effectLst/>
                <a:latin typeface="Times New Roman" panose="02020603050405020304" pitchFamily="18" charset="0"/>
                <a:ea typeface="Calibri" panose="020F0502020204030204" pitchFamily="34" charset="0"/>
              </a:rPr>
              <a:t> прошел успешно </a:t>
            </a:r>
            <a:endParaRPr lang="ru-RU" dirty="0"/>
          </a:p>
        </p:txBody>
      </p:sp>
    </p:spTree>
    <p:extLst>
      <p:ext uri="{BB962C8B-B14F-4D97-AF65-F5344CB8AC3E}">
        <p14:creationId xmlns:p14="http://schemas.microsoft.com/office/powerpoint/2010/main" xmlns="" val="46587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6581DA2E-7051-1245-B70B-20CAA5BC66B3}"/>
              </a:ext>
            </a:extLst>
          </p:cNvPr>
          <p:cNvSpPr>
            <a:spLocks noGrp="1"/>
          </p:cNvSpPr>
          <p:nvPr>
            <p:ph type="title"/>
          </p:nvPr>
        </p:nvSpPr>
        <p:spPr/>
        <p:txBody>
          <a:bodyPr/>
          <a:lstStyle/>
          <a:p>
            <a:r>
              <a:rPr lang="ru-RU" sz="1800" dirty="0" smtClean="0">
                <a:latin typeface="Times New Roman" pitchFamily="18" charset="0"/>
                <a:cs typeface="Times New Roman" pitchFamily="18" charset="0"/>
              </a:rPr>
              <a:t>Далее добавим информацию о месте рождения и отправим на удаленные </a:t>
            </a:r>
            <a:r>
              <a:rPr lang="ru-RU" sz="1800" dirty="0" err="1" smtClean="0">
                <a:latin typeface="Times New Roman" pitchFamily="18" charset="0"/>
                <a:cs typeface="Times New Roman" pitchFamily="18" charset="0"/>
              </a:rPr>
              <a:t>репозитории</a:t>
            </a:r>
            <a:endParaRPr lang="ru-RU" dirty="0">
              <a:latin typeface="Times New Roman" pitchFamily="18" charset="0"/>
              <a:cs typeface="Times New Roman" pitchFamily="18" charset="0"/>
            </a:endParaRPr>
          </a:p>
        </p:txBody>
      </p:sp>
      <p:pic>
        <p:nvPicPr>
          <p:cNvPr id="9" name="Рисунок 8"/>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w16se="http://schemas.microsoft.com/office/word/2015/wordml/symex" xmlns:w16cid="http://schemas.microsoft.com/office/word/2016/wordml/cid" xmlns:w16="http://schemas.microsoft.com/office/word/2018/wordml" xmlns:w16cex="http://schemas.microsoft.com/office/word/2018/wordml/cex" xmlns:w16sdtdh="http://schemas.microsoft.com/office/word/2020/wordml/sdtdatahash" xmlns:a14="http://schemas.microsoft.com/office/drawing/2010/main" xmlns:pic="http://schemas.openxmlformats.org/drawingml/2006/picture" xmlns:lc="http://schemas.openxmlformats.org/drawingml/2006/lockedCanvas" val="0"/>
              </a:ext>
            </a:extLst>
          </a:blip>
          <a:stretch>
            <a:fillRect/>
          </a:stretch>
        </p:blipFill>
        <p:spPr>
          <a:xfrm>
            <a:off x="1362892" y="1704294"/>
            <a:ext cx="3949418" cy="2377879"/>
          </a:xfrm>
          <a:prstGeom prst="rect">
            <a:avLst/>
          </a:prstGeom>
        </p:spPr>
      </p:pic>
      <p:pic>
        <p:nvPicPr>
          <p:cNvPr id="10" name="Рисунок 9"/>
          <p:cNvPicPr/>
          <p:nvPr/>
        </p:nvPicPr>
        <p:blipFill>
          <a:blip r:embed="rId3">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w16se="http://schemas.microsoft.com/office/word/2015/wordml/symex" xmlns:w16cid="http://schemas.microsoft.com/office/word/2016/wordml/cid" xmlns:w16="http://schemas.microsoft.com/office/word/2018/wordml" xmlns:w16cex="http://schemas.microsoft.com/office/word/2018/wordml/cex" xmlns:w16sdtdh="http://schemas.microsoft.com/office/word/2020/wordml/sdtdatahash" xmlns:a14="http://schemas.microsoft.com/office/drawing/2010/main" xmlns:pic="http://schemas.openxmlformats.org/drawingml/2006/picture" xmlns:lc="http://schemas.openxmlformats.org/drawingml/2006/lockedCanvas" val="0"/>
              </a:ext>
            </a:extLst>
          </a:blip>
          <a:stretch>
            <a:fillRect/>
          </a:stretch>
        </p:blipFill>
        <p:spPr>
          <a:xfrm>
            <a:off x="6871062" y="1704294"/>
            <a:ext cx="3946163" cy="2392362"/>
          </a:xfrm>
          <a:prstGeom prst="rect">
            <a:avLst/>
          </a:prstGeom>
        </p:spPr>
      </p:pic>
      <p:pic>
        <p:nvPicPr>
          <p:cNvPr id="11" name="Рисунок 10"/>
          <p:cNvPicPr/>
          <p:nvPr/>
        </p:nvPicPr>
        <p:blipFill>
          <a:blip r:embed="rId4">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w16se="http://schemas.microsoft.com/office/word/2015/wordml/symex" xmlns:w16cid="http://schemas.microsoft.com/office/word/2016/wordml/cid" xmlns:w16="http://schemas.microsoft.com/office/word/2018/wordml" xmlns:w16cex="http://schemas.microsoft.com/office/word/2018/wordml/cex" xmlns:w16sdtdh="http://schemas.microsoft.com/office/word/2020/wordml/sdtdatahash" xmlns:a14="http://schemas.microsoft.com/office/drawing/2010/main" xmlns:pic="http://schemas.openxmlformats.org/drawingml/2006/picture" xmlns:lc="http://schemas.openxmlformats.org/drawingml/2006/lockedCanvas" val="0"/>
              </a:ext>
            </a:extLst>
          </a:blip>
          <a:stretch>
            <a:fillRect/>
          </a:stretch>
        </p:blipFill>
        <p:spPr>
          <a:xfrm>
            <a:off x="3810000" y="4225235"/>
            <a:ext cx="3757749" cy="2325107"/>
          </a:xfrm>
          <a:prstGeom prst="rect">
            <a:avLst/>
          </a:prstGeom>
        </p:spPr>
      </p:pic>
    </p:spTree>
    <p:extLst>
      <p:ext uri="{BB962C8B-B14F-4D97-AF65-F5344CB8AC3E}">
        <p14:creationId xmlns:p14="http://schemas.microsoft.com/office/powerpoint/2010/main" xmlns="" val="465874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Небесная">
  <a:themeElements>
    <a:clrScheme name="Небесная">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Небес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Небесная">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{7EFD0ABB-717C-CF42-9BE3-4060148A8D47}tf10001058</Template>
  <TotalTime>60</TotalTime>
  <Words>376</Words>
  <Application>Microsoft Office PowerPoint</Application>
  <PresentationFormat>Произвольный</PresentationFormat>
  <Paragraphs>14</Paragraphs>
  <Slides>12</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12</vt:i4>
      </vt:variant>
    </vt:vector>
  </HeadingPairs>
  <TitlesOfParts>
    <vt:vector size="13" baseType="lpstr">
      <vt:lpstr>Небесная</vt:lpstr>
      <vt:lpstr>Основы работы с системой управления версиями Git </vt:lpstr>
      <vt:lpstr>Сначала был зарегистрирован новый профиль на платформе github. При создании учетной записи необходимо указать электронную почту, выбрать пароль и уникальное имя пользователя. После завершения этих шагов профиль на платформе GitHub будет зарегистрирован и готов к использованию </vt:lpstr>
      <vt:lpstr>Далее, для организации наших проектов, мы создали новый репозиторий. В процессе создания репозитория, указали его название, добавил краткое описание, и выбрал опции настройки, такие как публичный доступ, наличие README-файла. В README-файл была добавлена информация о данной лабораторной работе</vt:lpstr>
      <vt:lpstr>Для отработки и внесения изменений в проект, мы создали новые ветки, которые назвали «LR4-KNA», «LR4-CHMK, «LR4-RDA». В этих ветках мы планируем проводить основную работу, внесение изменений и тестирование, сохраняя "main" в стабильном состоянии. Далее в этих ветках мы описали основные команды git</vt:lpstr>
      <vt:lpstr>Также на локальный компьютер был установлен git, с его помощью созданный ранее репозиторий был клонирован на ПК </vt:lpstr>
      <vt:lpstr>Теперь у нас имеется локальный репозиторий, в нем мы создали текстовый файлы, где были указаны информации о студентах. Чтобы отправить изменения локального репозитория на удаленный были использованы следующие команды: git add,  git commit –m и git push  </vt:lpstr>
      <vt:lpstr>Проверив наличие изменений, внесем в текстовый файл информацию о среднем балле студента и отправим на удаленный репозиторий.</vt:lpstr>
      <vt:lpstr>открыв текстовый файл на сайте, мы можем видеть, что коммит прошел успешно </vt:lpstr>
      <vt:lpstr>Далее добавим информацию о месте рождения и отправим на удаленные репозитории</vt:lpstr>
      <vt:lpstr>открыв текстовый файл на сайте, мы можем видеть, что коммит прошел успешно </vt:lpstr>
      <vt:lpstr>Далее необходимо произвести откат изменений до предыдущего коммита, для этого была использована команда«git reset --hard Хеш», где вместо «Хеш» был указан хеш коммита (специальная метка, позволяющая отличать одни коммиты от других). Эта команда сбросит состояние репозитория до указанного коммита, удаляя все последующие изменения. После этого изменения аналогично прошлым были отправлены на удаленный репозиторий. Как мы можем видеть, в информации о коммитах отсутствует коммит с местом рождения, следовательно, команда выполнила необходимую работу </vt:lpstr>
      <vt:lpstr>Также в текстовом файле содержится информация согласно последнему коммиту, т.е. коммиту со средним баллом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Основы работы с системой управления версиями Git</dc:title>
  <dc:creator>Microsoft Office User</dc:creator>
  <cp:lastModifiedBy>User</cp:lastModifiedBy>
  <cp:revision>2</cp:revision>
  <dcterms:created xsi:type="dcterms:W3CDTF">2023-12-23T00:14:46Z</dcterms:created>
  <dcterms:modified xsi:type="dcterms:W3CDTF">2024-01-15T17:11:33Z</dcterms:modified>
</cp:coreProperties>
</file>