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4" r:id="rId6"/>
    <p:sldId id="266" r:id="rId7"/>
    <p:sldId id="262" r:id="rId8"/>
    <p:sldId id="273" r:id="rId9"/>
    <p:sldId id="261" r:id="rId10"/>
    <p:sldId id="267" r:id="rId11"/>
    <p:sldId id="263" r:id="rId12"/>
    <p:sldId id="264" r:id="rId13"/>
    <p:sldId id="268" r:id="rId14"/>
    <p:sldId id="272" r:id="rId15"/>
    <p:sldId id="269" r:id="rId16"/>
    <p:sldId id="270" r:id="rId17"/>
    <p:sldId id="275" r:id="rId18"/>
    <p:sldId id="277" r:id="rId19"/>
    <p:sldId id="278" r:id="rId20"/>
    <p:sldId id="279" r:id="rId21"/>
    <p:sldId id="283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91" r:id="rId30"/>
    <p:sldId id="292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299" r:id="rId39"/>
    <p:sldId id="300" r:id="rId40"/>
    <p:sldId id="301" r:id="rId41"/>
    <p:sldId id="298" r:id="rId42"/>
    <p:sldId id="302" r:id="rId43"/>
    <p:sldId id="30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2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7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2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1075D-613F-4516-903E-29BA44E8E8DD}" type="datetimeFigureOut">
              <a:rPr lang="zh-CN" altLang="en-US" smtClean="0"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90EA6-1E98-4D18-A01A-D23E48CD3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zltech.f3322.org:15280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urcetreeap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使用流程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（内部公开文件）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05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07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使用（</a:t>
            </a:r>
            <a:r>
              <a:rPr lang="en-US" altLang="zh-CN" dirty="0"/>
              <a:t> Windows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33664" y="4316639"/>
            <a:ext cx="3780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Gitlab</a:t>
            </a:r>
            <a:r>
              <a:rPr lang="zh-CN" altLang="en-US" dirty="0"/>
              <a:t>登录自己的账户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进入</a:t>
            </a:r>
            <a:r>
              <a:rPr lang="zh-CN" altLang="en-US" dirty="0"/>
              <a:t>用户设置，找到</a:t>
            </a:r>
            <a:r>
              <a:rPr lang="en-US" altLang="zh-CN" dirty="0"/>
              <a:t>SSH </a:t>
            </a:r>
            <a:r>
              <a:rPr lang="en-US" altLang="zh-CN" dirty="0" smtClean="0"/>
              <a:t>keys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zh-CN" altLang="en-US" dirty="0"/>
              <a:t>右侧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SSH Key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输入上一步生成的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Add key </a:t>
            </a:r>
            <a:r>
              <a:rPr lang="zh-CN" altLang="en-US" dirty="0" smtClean="0"/>
              <a:t>即可添加成功一个</a:t>
            </a:r>
            <a:r>
              <a:rPr lang="en-US" altLang="zh-CN" dirty="0" smtClean="0"/>
              <a:t>key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62741" y="2249021"/>
            <a:ext cx="10670042" cy="4335193"/>
            <a:chOff x="1262741" y="2249021"/>
            <a:chExt cx="10670042" cy="43351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2741" y="2249021"/>
              <a:ext cx="7407399" cy="15438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6440" y="3993559"/>
              <a:ext cx="2660196" cy="23801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542" y="4507813"/>
              <a:ext cx="3888241" cy="2076401"/>
            </a:xfrm>
            <a:prstGeom prst="rect">
              <a:avLst/>
            </a:prstGeom>
          </p:spPr>
        </p:pic>
        <p:sp>
          <p:nvSpPr>
            <p:cNvPr id="21" name="流程图: 联系 20"/>
            <p:cNvSpPr/>
            <p:nvPr/>
          </p:nvSpPr>
          <p:spPr>
            <a:xfrm>
              <a:off x="7626636" y="265611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7339358" y="409892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右箭头 25"/>
            <p:cNvSpPr/>
            <p:nvPr/>
          </p:nvSpPr>
          <p:spPr>
            <a:xfrm rot="11801074">
              <a:off x="7743061" y="5268686"/>
              <a:ext cx="475653" cy="979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532068" y="1201864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3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63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23257" y="4622684"/>
            <a:ext cx="4190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的工具，点击“选项”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选择上次生成的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秘钥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点击“确定”</a:t>
            </a:r>
            <a:endParaRPr lang="en-US" altLang="zh-CN" dirty="0" smtClean="0"/>
          </a:p>
          <a:p>
            <a:r>
              <a:rPr lang="zh-CN" altLang="en-US" dirty="0"/>
              <a:t>即</a:t>
            </a:r>
            <a:r>
              <a:rPr lang="zh-CN" altLang="en-US" dirty="0" smtClean="0"/>
              <a:t>可添加成功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32068" y="122268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）客户端导入私钥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3548743" y="1716700"/>
            <a:ext cx="364575" cy="325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68" y="1716700"/>
            <a:ext cx="2381250" cy="1390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39" y="1096050"/>
            <a:ext cx="4805028" cy="26921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782" y="3637864"/>
            <a:ext cx="3722914" cy="2481943"/>
          </a:xfrm>
          <a:prstGeom prst="rect">
            <a:avLst/>
          </a:prstGeom>
        </p:spPr>
      </p:pic>
      <p:sp>
        <p:nvSpPr>
          <p:cNvPr id="16" name="流程图: 联系 15"/>
          <p:cNvSpPr/>
          <p:nvPr/>
        </p:nvSpPr>
        <p:spPr>
          <a:xfrm>
            <a:off x="2253343" y="310735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8673125" y="6119807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5503677" y="378822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3113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zh-CN" altLang="en-US" dirty="0"/>
              <a:t>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23257" y="4622684"/>
            <a:ext cx="5075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启用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的工具，点击“启动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助手”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如果没有弹出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助手，则看系统托盘是否有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Add Key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选择之前导出的私钥</a:t>
            </a:r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添加成功后，查看公钥跟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网页添加的</a:t>
            </a:r>
            <a:endParaRPr lang="en-US" altLang="zh-CN" dirty="0" smtClean="0"/>
          </a:p>
          <a:p>
            <a:r>
              <a:rPr lang="zh-CN" altLang="en-US" dirty="0" smtClean="0"/>
              <a:t>    相同，则说明成功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532068" y="1222685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助手配置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3548743" y="1716700"/>
            <a:ext cx="364575" cy="3251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68" y="1716700"/>
            <a:ext cx="2381250" cy="1390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757" y="1272770"/>
            <a:ext cx="2960449" cy="1973633"/>
          </a:xfrm>
          <a:prstGeom prst="rect">
            <a:avLst/>
          </a:prstGeom>
        </p:spPr>
      </p:pic>
      <p:sp>
        <p:nvSpPr>
          <p:cNvPr id="16" name="流程图: 联系 15"/>
          <p:cNvSpPr/>
          <p:nvPr/>
        </p:nvSpPr>
        <p:spPr>
          <a:xfrm>
            <a:off x="2253343" y="310735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6169411" y="273145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4476751" y="2915090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39" y="1222685"/>
            <a:ext cx="1238250" cy="1647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673" y="312519"/>
            <a:ext cx="3194240" cy="2257008"/>
          </a:xfrm>
          <a:prstGeom prst="rect">
            <a:avLst/>
          </a:prstGeom>
        </p:spPr>
      </p:pic>
      <p:sp>
        <p:nvSpPr>
          <p:cNvPr id="14" name="流程图: 联系 13"/>
          <p:cNvSpPr/>
          <p:nvPr/>
        </p:nvSpPr>
        <p:spPr>
          <a:xfrm>
            <a:off x="9770621" y="3072595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166" y="3668094"/>
            <a:ext cx="2941183" cy="2078201"/>
          </a:xfrm>
          <a:prstGeom prst="rect">
            <a:avLst/>
          </a:prstGeom>
        </p:spPr>
      </p:pic>
      <p:sp>
        <p:nvSpPr>
          <p:cNvPr id="17" name="流程图: 联系 16"/>
          <p:cNvSpPr/>
          <p:nvPr/>
        </p:nvSpPr>
        <p:spPr>
          <a:xfrm>
            <a:off x="8367073" y="582915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3234" y="4975198"/>
            <a:ext cx="238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新建项目规则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第五章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0820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991" y="2751281"/>
            <a:ext cx="8045223" cy="38738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）创建项目组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当有新项目需要进行代码提交时，首先通过管理员创建一个项目的分组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点击“</a:t>
            </a:r>
            <a:r>
              <a:rPr lang="en-US" altLang="zh-CN" dirty="0" smtClean="0"/>
              <a:t>New Group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在输入框输入英文的组名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：如</a:t>
            </a:r>
            <a:r>
              <a:rPr lang="en-US" altLang="zh-CN" dirty="0" err="1" smtClean="0"/>
              <a:t>igwfmc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64" y="755578"/>
            <a:ext cx="2705100" cy="72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40" y="3020948"/>
            <a:ext cx="2666317" cy="33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51" y="3078412"/>
            <a:ext cx="4882924" cy="367747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）项目组增加用户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点击“</a:t>
            </a:r>
            <a:r>
              <a:rPr lang="en-US" altLang="zh-CN" dirty="0"/>
              <a:t>Groups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选择相应项目名称，如“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”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选择需要添加的用户和用户角色</a:t>
            </a:r>
            <a:endParaRPr lang="en-US" altLang="zh-CN" dirty="0" smtClean="0"/>
          </a:p>
          <a:p>
            <a:r>
              <a:rPr lang="zh-CN" altLang="en-US" dirty="0" smtClean="0"/>
              <a:t>角色一般选择“</a:t>
            </a:r>
            <a:r>
              <a:rPr lang="en-US" altLang="zh-CN" dirty="0" smtClean="0"/>
              <a:t>developer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62" y="318550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7097489" y="137304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36" y="1137684"/>
            <a:ext cx="3086100" cy="3133725"/>
          </a:xfrm>
          <a:prstGeom prst="rect">
            <a:avLst/>
          </a:prstGeom>
        </p:spPr>
      </p:pic>
      <p:sp>
        <p:nvSpPr>
          <p:cNvPr id="11" name="流程图: 联系 10"/>
          <p:cNvSpPr/>
          <p:nvPr/>
        </p:nvSpPr>
        <p:spPr>
          <a:xfrm>
            <a:off x="9934581" y="2374438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13" y="695641"/>
            <a:ext cx="4967401" cy="18546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）创建新项目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86542" y="1646175"/>
            <a:ext cx="8552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点击</a:t>
            </a:r>
            <a:r>
              <a:rPr lang="zh-CN" altLang="en-US" dirty="0" smtClean="0"/>
              <a:t>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选择新增项目“</a:t>
            </a:r>
            <a:r>
              <a:rPr lang="en-US" altLang="zh-CN" dirty="0" smtClean="0"/>
              <a:t>New Project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分别新建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igwfmc_iOS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igwfmc_android</a:t>
            </a:r>
            <a:r>
              <a:rPr lang="zh-CN" altLang="en-US" dirty="0"/>
              <a:t>、</a:t>
            </a:r>
            <a:endParaRPr lang="en-US" altLang="zh-CN" dirty="0" smtClean="0"/>
          </a:p>
          <a:p>
            <a:r>
              <a:rPr lang="en-US" altLang="zh-CN" dirty="0" err="1" smtClean="0"/>
              <a:t>igwfmc_server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Igwfmc_H5 (</a:t>
            </a:r>
            <a:r>
              <a:rPr lang="zh-CN" altLang="en-US" dirty="0" smtClean="0"/>
              <a:t>如果有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等几个项目</a:t>
            </a:r>
            <a:endParaRPr lang="en-US" altLang="zh-CN" dirty="0" smtClean="0"/>
          </a:p>
          <a:p>
            <a:r>
              <a:rPr lang="zh-CN" altLang="en-US" dirty="0" smtClean="0"/>
              <a:t>项目的</a:t>
            </a:r>
            <a:r>
              <a:rPr lang="en-US" altLang="zh-CN" dirty="0" smtClean="0"/>
              <a:t>namespace</a:t>
            </a:r>
            <a:endParaRPr lang="en-US" altLang="zh-CN" dirty="0"/>
          </a:p>
          <a:p>
            <a:r>
              <a:rPr lang="zh-CN" altLang="en-US" dirty="0" smtClean="0"/>
              <a:t>都要属于</a:t>
            </a:r>
            <a:r>
              <a:rPr lang="en-US" altLang="zh-CN" dirty="0" err="1" smtClean="0"/>
              <a:t>igwfmc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项目</a:t>
            </a:r>
            <a:r>
              <a:rPr lang="zh-CN" altLang="en-US" dirty="0" smtClean="0"/>
              <a:t>组。 　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01" y="74663"/>
            <a:ext cx="1506311" cy="2385997"/>
          </a:xfrm>
          <a:prstGeom prst="rect">
            <a:avLst/>
          </a:prstGeom>
        </p:spPr>
      </p:pic>
      <p:sp>
        <p:nvSpPr>
          <p:cNvPr id="9" name="流程图: 联系 8"/>
          <p:cNvSpPr/>
          <p:nvPr/>
        </p:nvSpPr>
        <p:spPr>
          <a:xfrm>
            <a:off x="6085118" y="945571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9739198" y="1648873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718957" y="4271409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787" y="2687619"/>
            <a:ext cx="7857727" cy="3843738"/>
          </a:xfrm>
          <a:prstGeom prst="rect">
            <a:avLst/>
          </a:prstGeom>
        </p:spPr>
      </p:pic>
      <p:sp>
        <p:nvSpPr>
          <p:cNvPr id="13" name="流程图: 联系 12"/>
          <p:cNvSpPr/>
          <p:nvPr/>
        </p:nvSpPr>
        <p:spPr>
          <a:xfrm>
            <a:off x="7272536" y="3339236"/>
            <a:ext cx="315684" cy="27810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2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项目检出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第六章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7522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101999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）获取项目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地址或者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用户可以通过首页“</a:t>
            </a:r>
            <a:r>
              <a:rPr lang="en-US" altLang="zh-CN" dirty="0" smtClean="0"/>
              <a:t>Projects</a:t>
            </a:r>
            <a:r>
              <a:rPr lang="zh-CN" altLang="en-US" dirty="0" smtClean="0"/>
              <a:t>”，查看所有参与的项目，点击相应的项目，进入项目的详情页</a:t>
            </a:r>
            <a:endParaRPr lang="en-US" altLang="zh-CN" dirty="0" smtClean="0"/>
          </a:p>
          <a:p>
            <a:r>
              <a:rPr lang="zh-CN" altLang="en-US" dirty="0" smtClean="0"/>
              <a:t>项目详情页最上面，就是本项目的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地址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点击狐狸头，可以从任何界面回到本页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865843"/>
            <a:ext cx="5900058" cy="21938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4499667"/>
            <a:ext cx="6081032" cy="2252234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060371" y="3341914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461171" y="5015563"/>
            <a:ext cx="250372" cy="293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6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）打开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客户端，克隆项目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25" y="1306286"/>
            <a:ext cx="3578634" cy="46373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25617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90175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26" y="1306286"/>
            <a:ext cx="6186486" cy="44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71599" y="1600200"/>
            <a:ext cx="7750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zh-CN" altLang="en-US" dirty="0" smtClean="0"/>
              <a:t>账号申请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客户端</a:t>
            </a:r>
            <a:r>
              <a:rPr lang="zh-CN" altLang="en-US" dirty="0"/>
              <a:t>安装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(Mac)</a:t>
            </a:r>
          </a:p>
          <a:p>
            <a:pPr marL="400050" indent="-400050">
              <a:buFont typeface="+mj-ea"/>
              <a:buAutoNum type="arabicPeriod"/>
            </a:pPr>
            <a:r>
              <a:rPr lang="en-US" altLang="zh-CN" dirty="0" smtClean="0"/>
              <a:t>SSH key 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新建项目规则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项目</a:t>
            </a:r>
            <a:r>
              <a:rPr lang="zh-CN" altLang="en-US" dirty="0" smtClean="0"/>
              <a:t>检出</a:t>
            </a:r>
            <a:r>
              <a:rPr lang="en-US" altLang="zh-CN" dirty="0" smtClean="0"/>
              <a:t>check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创建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branch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代码提交</a:t>
            </a:r>
            <a:r>
              <a:rPr lang="en-US" altLang="zh-CN" dirty="0" smtClean="0"/>
              <a:t>Commit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代码拉取</a:t>
            </a:r>
            <a:r>
              <a:rPr lang="en-US" altLang="zh-CN" dirty="0" smtClean="0"/>
              <a:t>Pull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代码推送</a:t>
            </a:r>
            <a:r>
              <a:rPr lang="en-US" altLang="zh-CN" dirty="0" smtClean="0"/>
              <a:t>Push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代码标签</a:t>
            </a:r>
            <a:r>
              <a:rPr lang="en-US" altLang="zh-CN" dirty="0" smtClean="0"/>
              <a:t>tag</a:t>
            </a:r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代码</a:t>
            </a:r>
            <a:r>
              <a:rPr lang="zh-CN" altLang="en-US" dirty="0" smtClean="0"/>
              <a:t>冲突</a:t>
            </a:r>
            <a:r>
              <a:rPr lang="zh-CN" altLang="en-US" dirty="0" smtClean="0"/>
              <a:t>解决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zh-CN" altLang="en-US" dirty="0" smtClean="0"/>
              <a:t>创建忽略文件</a:t>
            </a:r>
            <a:endParaRPr lang="en-US" altLang="zh-CN" dirty="0" smtClean="0"/>
          </a:p>
          <a:p>
            <a:pPr marL="400050" indent="-400050">
              <a:buFont typeface="+mj-ea"/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Flow</a:t>
            </a:r>
            <a:r>
              <a:rPr lang="zh-CN" altLang="en-US" dirty="0" smtClean="0"/>
              <a:t>实战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17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）克隆</a:t>
            </a:r>
            <a:r>
              <a:rPr lang="zh-CN" altLang="en-US" dirty="0"/>
              <a:t>项目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135" y="1691367"/>
            <a:ext cx="5881008" cy="35454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3041942"/>
            <a:ext cx="4415287" cy="21948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5028" y="6107669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000725" y="6107669"/>
            <a:ext cx="1521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6542" y="157088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从高级选项可以选择检出的分支</a:t>
            </a:r>
            <a:endParaRPr lang="en-US" altLang="zh-CN" dirty="0" smtClean="0"/>
          </a:p>
          <a:p>
            <a:r>
              <a:rPr lang="zh-CN" altLang="en-US" dirty="0" smtClean="0"/>
              <a:t>不过一定要检出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zh-CN" altLang="en-US" dirty="0" smtClean="0"/>
              <a:t>方便后续的分支开发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94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创建分支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第七章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466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11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）打开</a:t>
            </a:r>
            <a:r>
              <a:rPr lang="en-US" altLang="zh-CN" dirty="0" smtClean="0"/>
              <a:t>Source Tree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选择需要创建分支的版本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783300"/>
            <a:ext cx="499257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）点击分支按钮，输入分支名称，即可创建分支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5" y="1142217"/>
            <a:ext cx="6921734" cy="237444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085" y="3784147"/>
            <a:ext cx="56673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66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）新分支创建成功需要提交分支信息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263423"/>
            <a:ext cx="7029450" cy="252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08754"/>
            <a:ext cx="3977982" cy="2835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64524" y="4680284"/>
            <a:ext cx="664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创建新分支后需要</a:t>
            </a:r>
            <a:r>
              <a:rPr lang="zh-CN" altLang="en-US" dirty="0"/>
              <a:t>先</a:t>
            </a:r>
            <a:r>
              <a:rPr lang="zh-CN" altLang="en-US" dirty="0" smtClean="0"/>
              <a:t>推送一次，</a:t>
            </a:r>
            <a:r>
              <a:rPr lang="zh-CN" altLang="en-US" dirty="0" smtClean="0"/>
              <a:t>是为了在远端创建分支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1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</a:t>
            </a:r>
            <a:r>
              <a:rPr lang="en-US" altLang="zh-CN" sz="3200" dirty="0"/>
              <a:t>Commit</a:t>
            </a:r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第八章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160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中保存代码</a:t>
            </a:r>
            <a:r>
              <a:rPr lang="zh-CN" altLang="en-US" dirty="0"/>
              <a:t>，</a:t>
            </a:r>
            <a:r>
              <a:rPr lang="zh-CN" altLang="en-US" dirty="0" smtClean="0"/>
              <a:t>打开</a:t>
            </a:r>
            <a:r>
              <a:rPr lang="en-US" altLang="zh-CN" dirty="0" err="1" smtClean="0"/>
              <a:t>SourceTree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点击工作副本，把“未暂存文件”的</a:t>
            </a:r>
            <a:r>
              <a:rPr lang="en-US" altLang="zh-CN" dirty="0" smtClean="0"/>
              <a:t>Checkbox</a:t>
            </a:r>
            <a:r>
              <a:rPr lang="zh-CN" altLang="en-US" dirty="0" smtClean="0"/>
              <a:t>选中，文件会全部进入“已暂存文件”列表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01" y="1973214"/>
            <a:ext cx="4646875" cy="22397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01" y="4471989"/>
            <a:ext cx="4029076" cy="225451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852057" y="3897086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点击文件可以看到该文件的修改内容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仅勾选</a:t>
            </a:r>
            <a:r>
              <a:rPr lang="zh-CN" altLang="en-US" dirty="0"/>
              <a:t>“未暂存文件”</a:t>
            </a:r>
            <a:r>
              <a:rPr lang="zh-CN" altLang="en-US" dirty="0" smtClean="0"/>
              <a:t>列表中的一个文件，可以单独把一个文件放到“已暂存文件”中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5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）提交（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该操作仅是把版本保存到本地版本列表中</a:t>
            </a:r>
            <a:r>
              <a:rPr lang="zh-CN" altLang="en-US" dirty="0" smtClean="0"/>
              <a:t>，其他用户暂时还看不见。</a:t>
            </a:r>
            <a:endParaRPr lang="en-US" altLang="zh-CN" dirty="0" smtClean="0"/>
          </a:p>
          <a:p>
            <a:r>
              <a:rPr lang="zh-CN" altLang="en-US" dirty="0" smtClean="0"/>
              <a:t>确定所有需要提交的文件全部在“已暂存文件”之后</a:t>
            </a:r>
            <a:endParaRPr lang="en-US" altLang="zh-CN" dirty="0" smtClean="0"/>
          </a:p>
          <a:p>
            <a:r>
              <a:rPr lang="zh-CN" altLang="en-US" dirty="0" smtClean="0"/>
              <a:t>点击“提交”按钮，输入修改的主要内容，即可提交。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09" y="2382015"/>
            <a:ext cx="3892203" cy="227707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705920" y="399505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98" y="2392901"/>
            <a:ext cx="4550229" cy="2821588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027210" y="4823777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）提交成功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提交成功后，可以通过点击相应的分支，查看当前版本类图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792294"/>
            <a:ext cx="6803572" cy="42336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07830" y="2079171"/>
            <a:ext cx="3868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超前一个版本：是距离我们从远端检出（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）下来以后，提交的代码超前于这个版本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落后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个版本：是远端有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个提交内容没有更新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352263" y="4616605"/>
            <a:ext cx="3901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Commit</a:t>
            </a:r>
            <a:r>
              <a:rPr lang="zh-CN" altLang="en-US" dirty="0" smtClean="0"/>
              <a:t>代码，仅是对于本地代码</a:t>
            </a:r>
            <a:endParaRPr lang="en-US" altLang="zh-CN" dirty="0" smtClean="0"/>
          </a:p>
          <a:p>
            <a:r>
              <a:rPr lang="zh-CN" altLang="en-US" dirty="0" smtClean="0"/>
              <a:t>而言的，所以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以后，任何其他</a:t>
            </a:r>
            <a:endParaRPr lang="en-US" altLang="zh-CN" dirty="0" smtClean="0"/>
          </a:p>
          <a:p>
            <a:r>
              <a:rPr lang="zh-CN" altLang="en-US" dirty="0" smtClean="0"/>
              <a:t>人是看不见的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44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622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Pull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第九章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21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276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一、账号申请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97428" y="1511549"/>
            <a:ext cx="92528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开发人员提供以下资料给管理员：</a:t>
            </a:r>
            <a:endParaRPr lang="en-US" altLang="zh-CN" dirty="0" smtClean="0"/>
          </a:p>
          <a:p>
            <a:r>
              <a:rPr lang="zh-CN" altLang="en-US" dirty="0" smtClean="0"/>
              <a:t>　　</a:t>
            </a:r>
            <a:endParaRPr lang="en-US" altLang="zh-CN" dirty="0" smtClean="0"/>
          </a:p>
          <a:p>
            <a:r>
              <a:rPr lang="zh-CN" altLang="en-US" dirty="0" smtClean="0"/>
              <a:t>    姓名（用于展示用户姓名）</a:t>
            </a:r>
            <a:endParaRPr lang="en-US" altLang="zh-CN" dirty="0" smtClean="0"/>
          </a:p>
          <a:p>
            <a:r>
              <a:rPr lang="zh-CN" altLang="en-US" dirty="0" smtClean="0"/>
              <a:t>　　邮箱（用于接收密码接收推送通知等）</a:t>
            </a:r>
            <a:endParaRPr lang="en-US" altLang="zh-CN" dirty="0" smtClean="0"/>
          </a:p>
          <a:p>
            <a:r>
              <a:rPr lang="zh-CN" altLang="en-US" dirty="0"/>
              <a:t>　</a:t>
            </a:r>
            <a:r>
              <a:rPr lang="zh-CN" altLang="en-US" dirty="0" smtClean="0"/>
              <a:t>　　</a:t>
            </a:r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收到重置密码邮件以后进行密码重置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密码需要设置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位以及以上，建议使用自己的姓名</a:t>
            </a:r>
            <a:r>
              <a:rPr lang="en-US" altLang="zh-CN" dirty="0" smtClean="0"/>
              <a:t>+</a:t>
            </a:r>
            <a:r>
              <a:rPr lang="zh-CN" altLang="en-US" dirty="0" smtClean="0"/>
              <a:t>数字组成比如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在浏览器输入：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://szltech.f3322.org:15280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进入到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登录页，输入用户名（自己姓名的全拼），以及密码可以进入系统。</a:t>
            </a:r>
            <a:endParaRPr lang="en-US" altLang="zh-CN" dirty="0" smtClean="0"/>
          </a:p>
          <a:p>
            <a:r>
              <a:rPr lang="zh-CN" altLang="en-US" dirty="0" smtClean="0"/>
              <a:t>登录成功后，用户的操作按钮在页面右上角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7" y="5278330"/>
            <a:ext cx="2333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3811956"/>
            <a:ext cx="5254296" cy="20703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）点击“拉取”按钮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点击拉取，勾选需要获取到的分支，即可从服务器中获取最新代码。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761439" y="5410201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要养成每次开发前，都先拉取最新代码的习惯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不要选择立即提交合并的改动，因为可能会有代码冲突，这样的版本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没有意义，一定要没有冲突了再手动提交一次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0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代码</a:t>
            </a:r>
            <a:r>
              <a:rPr lang="en-US" altLang="zh-CN" sz="3200" dirty="0" smtClean="0"/>
              <a:t>Push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469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3534958"/>
            <a:ext cx="3799115" cy="31680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）点击“推送”按钮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点击推送，勾选需要推送到的分支，即可推送到服务器中。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当</a:t>
            </a:r>
            <a:r>
              <a:rPr lang="en-US" altLang="zh-CN" dirty="0"/>
              <a:t>Commit</a:t>
            </a:r>
            <a:r>
              <a:rPr lang="zh-CN" altLang="en-US" dirty="0"/>
              <a:t>代码以后，应用一般会出现几个版本需要推送的提示（如没有，可以尝试刷新）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如果此时有需要拉取的数据没有拉取，则提示失败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2082573"/>
            <a:ext cx="6886575" cy="134302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4357347" y="2082573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0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</a:t>
            </a:r>
            <a:r>
              <a:rPr lang="en-US" altLang="zh-CN" sz="3200" dirty="0" smtClean="0"/>
              <a:t>Tag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第十一章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675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6" y="4680153"/>
            <a:ext cx="4803705" cy="20093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1765226"/>
            <a:ext cx="5719249" cy="228908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）点击“标签”按钮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每发布一个稳定版本时，通常会加上一个标签</a:t>
            </a:r>
            <a:endParaRPr lang="en-US" altLang="zh-CN" dirty="0"/>
          </a:p>
        </p:txBody>
      </p:sp>
      <p:sp>
        <p:nvSpPr>
          <p:cNvPr id="8" name="椭圆 7"/>
          <p:cNvSpPr/>
          <p:nvPr/>
        </p:nvSpPr>
        <p:spPr>
          <a:xfrm>
            <a:off x="3433438" y="6346372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22572" y="4471989"/>
            <a:ext cx="496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点击推送标签，即可对远端进行同步</a:t>
            </a:r>
            <a:endParaRPr lang="en-US" altLang="zh-CN" dirty="0" smtClean="0"/>
          </a:p>
          <a:p>
            <a:r>
              <a:rPr lang="en-US" altLang="zh-CN" dirty="0" smtClean="0"/>
              <a:t>2.Tag</a:t>
            </a:r>
            <a:r>
              <a:rPr lang="zh-CN" altLang="en-US" dirty="0" smtClean="0"/>
              <a:t>通常用来记录里程碑版本</a:t>
            </a:r>
            <a:endParaRPr lang="en-US" altLang="zh-CN" dirty="0" smtClean="0"/>
          </a:p>
        </p:txBody>
      </p:sp>
      <p:sp>
        <p:nvSpPr>
          <p:cNvPr id="5" name="椭圆 4"/>
          <p:cNvSpPr/>
          <p:nvPr/>
        </p:nvSpPr>
        <p:spPr>
          <a:xfrm>
            <a:off x="3616621" y="3772098"/>
            <a:ext cx="272482" cy="23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代码冲突解决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第十二章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28295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）冲突解决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也会出现冲突，冲突标记跟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相似，一般都是通过多人协作，手动解决。</a:t>
            </a:r>
            <a:endParaRPr lang="en-US" altLang="zh-CN" dirty="0" smtClean="0"/>
          </a:p>
          <a:p>
            <a:endParaRPr lang="en-US" altLang="zh-CN" dirty="0"/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&lt;&lt;&lt;&lt;&lt;&lt;&lt;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hotfix:index.html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id="footer"&gt;123&lt;/div&gt;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=======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	&lt;div id="footer"&gt; 234 &lt;/div&gt; </a:t>
            </a:r>
          </a:p>
          <a:p>
            <a:pPr marL="990600" lvl="1" indent="-533400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隶书" panose="02010509060101010101" pitchFamily="49" charset="-122"/>
                <a:ea typeface="隶书" panose="02010509060101010101" pitchFamily="49" charset="-122"/>
              </a:rPr>
              <a:t>&gt;&gt;&gt;&gt;&gt;&gt;&gt; 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devolop:index.html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en-US" altLang="zh-CN" dirty="0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可以看到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=======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隔开的上半部分，是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hotfix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分支中的内容，下半部分是在 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develop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分支中的内容。解决冲突的办法无非是二者选其一或者由你亲自整合到一起。比如你可以通过把这段内容替换为下面这样来解决：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</a:rPr>
              <a:t>&lt;div id="footer"&gt; 123 &lt;/div&gt; 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en-US" altLang="zh-CN" dirty="0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Tips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推荐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修改前先从服务器上更新文件到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本地减少冲突。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Pull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时不要立即提交（</a:t>
            </a:r>
            <a:r>
              <a:rPr lang="en-US" altLang="zh-CN" dirty="0" smtClean="0">
                <a:solidFill>
                  <a:srgbClr val="FF0000"/>
                </a:solidFill>
                <a:latin typeface="宋体" panose="02010600030101010101" pitchFamily="2" charset="-122"/>
              </a:rPr>
              <a:t>Commit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）合并，避免因为冲突而需要多产生一个版本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7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创建忽略文件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第十三章</a:t>
            </a:r>
            <a:endParaRPr lang="en-US" altLang="zh-CN" sz="3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）创建文件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开发，容易出现</a:t>
            </a:r>
            <a:r>
              <a:rPr lang="en-US" altLang="zh-CN" dirty="0" smtClean="0">
                <a:latin typeface="宋体" panose="02010600030101010101" pitchFamily="2" charset="-122"/>
              </a:rPr>
              <a:t>IDE</a:t>
            </a:r>
            <a:r>
              <a:rPr lang="zh-CN" altLang="en-US" dirty="0" smtClean="0">
                <a:latin typeface="宋体" panose="02010600030101010101" pitchFamily="2" charset="-122"/>
              </a:rPr>
              <a:t>的各种配置信息或者各种</a:t>
            </a:r>
            <a:r>
              <a:rPr lang="en-US" altLang="zh-CN" dirty="0" smtClean="0">
                <a:latin typeface="宋体" panose="02010600030101010101" pitchFamily="2" charset="-122"/>
              </a:rPr>
              <a:t>Build</a:t>
            </a:r>
            <a:r>
              <a:rPr lang="zh-CN" altLang="en-US" dirty="0" smtClean="0">
                <a:latin typeface="宋体" panose="02010600030101010101" pitchFamily="2" charset="-122"/>
              </a:rPr>
              <a:t>文件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这些文件是不需要放到代码库中保存的，所以每个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项目新建成功后，需要新增一个忽略文件。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</a:rPr>
              <a:t>两个文件都要这个给</a:t>
            </a:r>
            <a:r>
              <a:rPr lang="en-US" altLang="zh-CN" dirty="0" err="1" smtClean="0">
                <a:latin typeface="宋体" panose="02010600030101010101" pitchFamily="2" charset="-122"/>
              </a:rPr>
              <a:t>git</a:t>
            </a:r>
            <a:r>
              <a:rPr lang="zh-CN" altLang="en-US" dirty="0" smtClean="0">
                <a:latin typeface="宋体" panose="02010600030101010101" pitchFamily="2" charset="-122"/>
              </a:rPr>
              <a:t>项目的跟目录下，目录结构如下：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 smtClean="0">
              <a:latin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AutoNum type="arabicPeriod"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marL="990600" lvl="1" indent="-533400">
              <a:buFont typeface="Wingdings" panose="05000000000000000000" pitchFamily="2" charset="2"/>
              <a:buNone/>
            </a:pP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/>
              <a:t>Tips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1.README</a:t>
            </a:r>
            <a:r>
              <a:rPr lang="zh-CN" altLang="en-US" dirty="0" smtClean="0"/>
              <a:t>文件也是需要创建的文件。这个相当于项目的简介首页，可以记录项目的版本发布历程，代码规范，代码命名规范，代码目录结构说明等。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个项目中可以有多个</a:t>
            </a:r>
            <a:r>
              <a:rPr lang="en-US" altLang="zh-CN" dirty="0" smtClean="0"/>
              <a:t>.md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2.Gitignore</a:t>
            </a:r>
            <a:r>
              <a:rPr lang="zh-CN" altLang="en-US" dirty="0" smtClean="0"/>
              <a:t>文件前面的“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”不要忽略，该文件是手动创建的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2881312"/>
            <a:ext cx="1600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Eclipse Android</a:t>
            </a:r>
            <a:r>
              <a:rPr lang="zh-CN" altLang="en-US" dirty="0" smtClean="0"/>
              <a:t>忽略实例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186542" y="12345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 built application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apk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ap_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for the dex VM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dex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Java class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generated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bin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gen/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Eclipse 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classpath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project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Proguard folder generated by Eclipse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proguard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Intellij project files 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*.iws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.idea/workspace.</a:t>
            </a: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xml</a:t>
            </a:r>
            <a:endParaRPr lang="en-US" altLang="zh-CN" dirty="0" smtClean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.idea/tasks.xml</a:t>
            </a:r>
            <a:r>
              <a:rPr lang="zh-CN" altLang="zh-CN" dirty="0"/>
              <a:t>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、客户端安装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14399" y="1510953"/>
            <a:ext cx="92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统一使用</a:t>
            </a:r>
            <a:r>
              <a:rPr lang="en-US" altLang="zh-CN" dirty="0" err="1" smtClean="0"/>
              <a:t>SourceTree</a:t>
            </a:r>
            <a:r>
              <a:rPr lang="zh-CN" altLang="en-US" dirty="0" smtClean="0"/>
              <a:t>软件进行代码开发的管理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343" y="2578722"/>
            <a:ext cx="1057275" cy="123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399" y="4515410"/>
            <a:ext cx="925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下载地址：</a:t>
            </a:r>
            <a:r>
              <a:rPr lang="en-US" altLang="zh-CN" dirty="0">
                <a:hlinkClick r:id="rId3"/>
              </a:rPr>
              <a:t>http://www.sourcetreeapp.com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客户端支持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和苹果系统</a:t>
            </a:r>
            <a:endParaRPr lang="en-US" altLang="zh-CN" dirty="0" smtClean="0"/>
          </a:p>
          <a:p>
            <a:r>
              <a:rPr lang="zh-CN" altLang="en-US" dirty="0" smtClean="0"/>
              <a:t>若无法下载，请自行搜索下载应用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1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Xcode</a:t>
            </a:r>
            <a:r>
              <a:rPr lang="zh-CN" altLang="en-US" dirty="0" smtClean="0"/>
              <a:t>开发忽略文件实例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284514" y="1578430"/>
            <a:ext cx="78594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880000"/>
                </a:solidFill>
                <a:latin typeface="+mj-ea"/>
                <a:ea typeface="+mj-ea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DS_Store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build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/*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xcuserdatad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Pods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*.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xcuserstate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Podfile.lock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name 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xcode.xml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scope_settings.xml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workspace.xml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vcs.xml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encodings.xml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misc.xml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modules.xml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OrientFund.iml</a:t>
            </a:r>
            <a:endParaRPr lang="en-US" altLang="zh-CN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#ignore 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 document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.</a:t>
            </a:r>
            <a:r>
              <a:rPr lang="en-US" altLang="zh-CN" dirty="0" err="1">
                <a:solidFill>
                  <a:srgbClr val="666666"/>
                </a:solidFill>
                <a:latin typeface="Arial Unicode MS" panose="020B0604020202020204" pitchFamily="34" charset="-122"/>
              </a:rPr>
              <a:t>svn</a:t>
            </a:r>
            <a:r>
              <a:rPr lang="en-US" altLang="zh-CN" dirty="0">
                <a:solidFill>
                  <a:srgbClr val="666666"/>
                </a:solidFill>
                <a:latin typeface="Arial Unicode MS" panose="020B0604020202020204" pitchFamily="34" charset="-122"/>
              </a:rPr>
              <a:t>/*</a:t>
            </a:r>
            <a:endParaRPr lang="zh-CN" altLang="en-US" dirty="0">
              <a:solidFill>
                <a:srgbClr val="666666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7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07138" y="3353191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Git</a:t>
            </a:r>
            <a:r>
              <a:rPr lang="en-US" altLang="zh-CN" sz="3200" dirty="0"/>
              <a:t> Flow</a:t>
            </a:r>
            <a:r>
              <a:rPr lang="zh-CN" altLang="en-US" sz="3200" dirty="0"/>
              <a:t>实战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第十四章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489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/>
              <a:t>项目中必备分支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2" y="1505630"/>
            <a:ext cx="5638800" cy="40862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73855" y="1419216"/>
            <a:ext cx="46936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zh-CN" altLang="en-US" sz="1200" b="1" dirty="0"/>
              <a:t>主干</a:t>
            </a:r>
            <a:r>
              <a:rPr lang="zh-CN" altLang="en-US" sz="1200" b="1" dirty="0" smtClean="0"/>
              <a:t>分支</a:t>
            </a:r>
            <a:endParaRPr lang="en-US" altLang="zh-CN" sz="1200" b="1" dirty="0" smtClean="0"/>
          </a:p>
          <a:p>
            <a:endParaRPr lang="en-US" altLang="zh-CN" sz="1200" b="1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Master 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随时可供在生产环境中部署的代码，建议伴有标签（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</a:t>
            </a:r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Develop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每天需要提交和合并的代码，功能逐渐完成的代码开发分支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endParaRPr lang="en-US" altLang="zh-CN" sz="1200" dirty="0"/>
          </a:p>
          <a:p>
            <a:r>
              <a:rPr lang="zh-CN" altLang="en-US" sz="1200" b="1" dirty="0"/>
              <a:t>辅助分支</a:t>
            </a:r>
            <a:endParaRPr lang="en-US" altLang="zh-CN" sz="1200" b="1" dirty="0"/>
          </a:p>
          <a:p>
            <a:endParaRPr lang="en-US" altLang="zh-CN" sz="1200" dirty="0"/>
          </a:p>
          <a:p>
            <a:r>
              <a:rPr lang="en-US" altLang="zh-CN" sz="1200" b="1" dirty="0">
                <a:solidFill>
                  <a:schemeClr val="tx2"/>
                </a:solidFill>
              </a:rPr>
              <a:t>Feature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新功能分支，辅助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分支。主要用于实验性且效果不好的代码变更。或者用于项目组新成员接手开发新功能等</a:t>
            </a:r>
            <a:r>
              <a:rPr lang="zh-CN" altLang="en-US" sz="1200" dirty="0" smtClean="0">
                <a:solidFill>
                  <a:schemeClr val="tx2"/>
                </a:solidFill>
              </a:rPr>
              <a:t>。分支可以合并到</a:t>
            </a:r>
            <a:r>
              <a:rPr lang="en-US" altLang="zh-CN" sz="1200" dirty="0" smtClean="0">
                <a:solidFill>
                  <a:schemeClr val="tx2"/>
                </a:solidFill>
              </a:rPr>
              <a:t>develop</a:t>
            </a:r>
            <a:r>
              <a:rPr lang="zh-CN" altLang="en-US" sz="1200" dirty="0" smtClean="0">
                <a:solidFill>
                  <a:schemeClr val="tx2"/>
                </a:solidFill>
              </a:rPr>
              <a:t>分支，或者直接丢弃。</a:t>
            </a:r>
            <a:endParaRPr lang="en-US" altLang="zh-CN" sz="1200" dirty="0" smtClean="0">
              <a:solidFill>
                <a:schemeClr val="tx2"/>
              </a:solidFill>
            </a:endParaRPr>
          </a:p>
          <a:p>
            <a:r>
              <a:rPr lang="zh-CN" altLang="en-US" sz="1200" dirty="0" smtClean="0">
                <a:solidFill>
                  <a:schemeClr val="tx2"/>
                </a:solidFill>
              </a:rPr>
              <a:t>命名</a:t>
            </a:r>
            <a:r>
              <a:rPr lang="zh-CN" altLang="en-US" sz="1200" dirty="0">
                <a:solidFill>
                  <a:schemeClr val="tx2"/>
                </a:solidFill>
              </a:rPr>
              <a:t>规范：</a:t>
            </a:r>
            <a:r>
              <a:rPr lang="en-US" altLang="zh-CN" sz="1200" dirty="0">
                <a:solidFill>
                  <a:schemeClr val="tx2"/>
                </a:solidFill>
              </a:rPr>
              <a:t>feature-</a:t>
            </a:r>
            <a:r>
              <a:rPr lang="zh-CN" altLang="en-US" sz="1200" dirty="0">
                <a:solidFill>
                  <a:schemeClr val="tx2"/>
                </a:solidFill>
              </a:rPr>
              <a:t>*</a:t>
            </a:r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Release</a:t>
            </a:r>
            <a:r>
              <a:rPr lang="zh-CN" altLang="en-US" sz="1200" b="1" dirty="0">
                <a:solidFill>
                  <a:schemeClr val="tx2"/>
                </a:solidFill>
              </a:rPr>
              <a:t>：</a:t>
            </a:r>
            <a:r>
              <a:rPr lang="zh-CN" altLang="en-US" sz="1200" dirty="0">
                <a:solidFill>
                  <a:schemeClr val="tx2"/>
                </a:solidFill>
              </a:rPr>
              <a:t>当基本版本完成，准备提交时到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的等待时间，本分支可以做小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的修复。成功通过</a:t>
            </a:r>
            <a:r>
              <a:rPr lang="en-US" altLang="zh-CN" sz="1200" dirty="0">
                <a:solidFill>
                  <a:schemeClr val="tx2"/>
                </a:solidFill>
              </a:rPr>
              <a:t>APP Store</a:t>
            </a:r>
            <a:r>
              <a:rPr lang="zh-CN" altLang="en-US" sz="1200" dirty="0">
                <a:solidFill>
                  <a:schemeClr val="tx2"/>
                </a:solidFill>
              </a:rPr>
              <a:t>审核后，必须合并到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分支，并记录标签（</a:t>
            </a:r>
            <a:r>
              <a:rPr lang="en-US" altLang="zh-CN" sz="1200" dirty="0">
                <a:solidFill>
                  <a:schemeClr val="tx2"/>
                </a:solidFill>
              </a:rPr>
              <a:t>Tag</a:t>
            </a:r>
            <a:r>
              <a:rPr lang="zh-CN" altLang="en-US" sz="1200" dirty="0">
                <a:solidFill>
                  <a:schemeClr val="tx2"/>
                </a:solidFill>
              </a:rPr>
              <a:t>），如果有</a:t>
            </a:r>
            <a:r>
              <a:rPr lang="en-US" altLang="zh-CN" sz="1200" dirty="0" err="1">
                <a:solidFill>
                  <a:schemeClr val="tx2"/>
                </a:solidFill>
              </a:rPr>
              <a:t>BUGfix</a:t>
            </a:r>
            <a:r>
              <a:rPr lang="zh-CN" altLang="en-US" sz="1200" dirty="0">
                <a:solidFill>
                  <a:schemeClr val="tx2"/>
                </a:solidFill>
              </a:rPr>
              <a:t>，则还需合并到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分支。此版本的作用是项目二期可以继续在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分支开始开发。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命名规范：</a:t>
            </a:r>
            <a:r>
              <a:rPr lang="en-US" altLang="zh-CN" sz="1200" dirty="0">
                <a:solidFill>
                  <a:schemeClr val="tx2"/>
                </a:solidFill>
              </a:rPr>
              <a:t>release-*</a:t>
            </a:r>
          </a:p>
          <a:p>
            <a:endParaRPr lang="en-US" altLang="zh-CN" sz="1200" b="1" dirty="0">
              <a:solidFill>
                <a:schemeClr val="tx2"/>
              </a:solidFill>
            </a:endParaRPr>
          </a:p>
          <a:p>
            <a:r>
              <a:rPr lang="en-US" altLang="zh-CN" sz="1200" b="1" dirty="0">
                <a:solidFill>
                  <a:schemeClr val="tx2"/>
                </a:solidFill>
              </a:rPr>
              <a:t>Hotfix: </a:t>
            </a:r>
            <a:r>
              <a:rPr lang="zh-CN" altLang="en-US" sz="1200" dirty="0">
                <a:solidFill>
                  <a:schemeClr val="tx2"/>
                </a:solidFill>
              </a:rPr>
              <a:t>对于线上版本（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分支）的</a:t>
            </a:r>
            <a:r>
              <a:rPr lang="en-US" altLang="zh-CN" sz="1200" dirty="0">
                <a:solidFill>
                  <a:schemeClr val="tx2"/>
                </a:solidFill>
              </a:rPr>
              <a:t>BUG</a:t>
            </a:r>
            <a:r>
              <a:rPr lang="zh-CN" altLang="en-US" sz="1200" dirty="0">
                <a:solidFill>
                  <a:schemeClr val="tx2"/>
                </a:solidFill>
              </a:rPr>
              <a:t>修改的辅助分支，必须合并回</a:t>
            </a:r>
            <a:r>
              <a:rPr lang="en-US" altLang="zh-CN" sz="1200" dirty="0">
                <a:solidFill>
                  <a:schemeClr val="tx2"/>
                </a:solidFill>
              </a:rPr>
              <a:t>master</a:t>
            </a:r>
            <a:r>
              <a:rPr lang="zh-CN" altLang="en-US" sz="1200" dirty="0">
                <a:solidFill>
                  <a:schemeClr val="tx2"/>
                </a:solidFill>
              </a:rPr>
              <a:t>分支和</a:t>
            </a:r>
            <a:r>
              <a:rPr lang="en-US" altLang="zh-CN" sz="1200" dirty="0">
                <a:solidFill>
                  <a:schemeClr val="tx2"/>
                </a:solidFill>
              </a:rPr>
              <a:t>develop</a:t>
            </a:r>
            <a:r>
              <a:rPr lang="zh-CN" altLang="en-US" sz="1200" dirty="0">
                <a:solidFill>
                  <a:schemeClr val="tx2"/>
                </a:solidFill>
              </a:rPr>
              <a:t>分支。</a:t>
            </a:r>
            <a:endParaRPr lang="en-US" altLang="zh-CN" sz="1200" dirty="0">
              <a:solidFill>
                <a:schemeClr val="tx2"/>
              </a:solidFill>
            </a:endParaRPr>
          </a:p>
          <a:p>
            <a:r>
              <a:rPr lang="zh-CN" altLang="en-US" sz="1200" dirty="0">
                <a:solidFill>
                  <a:schemeClr val="tx2"/>
                </a:solidFill>
              </a:rPr>
              <a:t>命名惯例：</a:t>
            </a:r>
            <a:r>
              <a:rPr lang="en-US" altLang="zh-CN" sz="1200" dirty="0">
                <a:solidFill>
                  <a:schemeClr val="tx2"/>
                </a:solidFill>
              </a:rPr>
              <a:t>hotfix-*</a:t>
            </a: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6164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8079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工作流程图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dirty="0" smtClean="0"/>
          </a:p>
        </p:txBody>
      </p:sp>
      <p:pic>
        <p:nvPicPr>
          <p:cNvPr id="5" name="Picture 2" descr="Git Flow模型全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42" y="1234550"/>
            <a:ext cx="3581400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420712" y="403626"/>
            <a:ext cx="46936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创建项目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创建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分支、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分支不断开发和迭代版本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功能，如果有需要创建</a:t>
            </a:r>
            <a:r>
              <a:rPr lang="en-US" altLang="zh-CN" sz="1200" dirty="0" smtClean="0"/>
              <a:t>feature</a:t>
            </a:r>
            <a:r>
              <a:rPr lang="zh-CN" altLang="en-US" sz="1200" dirty="0" smtClean="0"/>
              <a:t>开发，则创建并最终选择是否合并到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分支的</a:t>
            </a:r>
            <a:r>
              <a:rPr lang="en-US" altLang="zh-CN" sz="1200" dirty="0" smtClean="0"/>
              <a:t>0.1</a:t>
            </a:r>
            <a:r>
              <a:rPr lang="zh-CN" altLang="en-US" sz="1200" dirty="0" smtClean="0"/>
              <a:t>版本开发完成，创建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分支，打包发布给测试人员测试，并进行在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分支上继续开发</a:t>
            </a:r>
            <a:r>
              <a:rPr lang="en-US" altLang="zh-CN" sz="1200" dirty="0" smtClean="0"/>
              <a:t>0.2</a:t>
            </a:r>
            <a:r>
              <a:rPr lang="zh-CN" altLang="en-US" sz="1200" dirty="0" smtClean="0"/>
              <a:t>版本。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测试人员发现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版本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，相关开发人员直接在该分支上修改，并打包给测试人员继续测试。其他人员继续在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分支开发新功能。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V0.1</a:t>
            </a:r>
            <a:r>
              <a:rPr lang="zh-CN" altLang="en-US" sz="1200" dirty="0" smtClean="0"/>
              <a:t>测试完成，发给用户查看，打包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给用户。用户如果有需要修改的需求或者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，项目经理把需求和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分开。需求问题需要告知客户</a:t>
            </a:r>
            <a:r>
              <a:rPr lang="zh-CN" altLang="en-US" sz="1200" dirty="0"/>
              <a:t>要</a:t>
            </a:r>
            <a:r>
              <a:rPr lang="zh-CN" altLang="en-US" sz="1200" dirty="0" smtClean="0"/>
              <a:t>等下一个小版本。比较小的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问题，选择性的修改或者放到下一版本。如果用户要求一定要看到修改，则一定要合并到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同</a:t>
            </a:r>
            <a:r>
              <a:rPr lang="zh-CN" altLang="en-US" sz="1200" dirty="0"/>
              <a:t>上一</a:t>
            </a:r>
            <a:r>
              <a:rPr lang="zh-CN" altLang="en-US" sz="1200" dirty="0" smtClean="0"/>
              <a:t>步骤，发布</a:t>
            </a:r>
            <a:r>
              <a:rPr lang="en-US" altLang="zh-CN" sz="1200" dirty="0" smtClean="0"/>
              <a:t>release-0.2</a:t>
            </a:r>
            <a:r>
              <a:rPr lang="zh-CN" altLang="en-US" sz="1200" dirty="0" smtClean="0"/>
              <a:t>版本，此时可以删除</a:t>
            </a:r>
            <a:r>
              <a:rPr lang="en-US" altLang="zh-CN" sz="1200" dirty="0" smtClean="0"/>
              <a:t>release-0.1</a:t>
            </a:r>
            <a:r>
              <a:rPr lang="zh-CN" altLang="en-US" sz="1200" dirty="0" smtClean="0"/>
              <a:t>分支。直到最后发布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版本后。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理论上可以继续开发</a:t>
            </a:r>
            <a:r>
              <a:rPr lang="zh-CN" altLang="en-US" sz="1200" dirty="0"/>
              <a:t>二</a:t>
            </a:r>
            <a:r>
              <a:rPr lang="zh-CN" altLang="en-US" sz="1200" dirty="0" smtClean="0"/>
              <a:t>期功能。</a:t>
            </a:r>
            <a:r>
              <a:rPr lang="en-US" altLang="zh-CN" sz="1200" dirty="0" smtClean="0"/>
              <a:t>Release-1.0 </a:t>
            </a:r>
            <a:r>
              <a:rPr lang="zh-CN" altLang="en-US" sz="1200" dirty="0" smtClean="0"/>
              <a:t>版本跟进回归测试的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，最终确定发布，并通过</a:t>
            </a:r>
            <a:r>
              <a:rPr lang="en-US" altLang="zh-CN" sz="1200" dirty="0" smtClean="0"/>
              <a:t>APP Store</a:t>
            </a:r>
            <a:r>
              <a:rPr lang="zh-CN" altLang="en-US" sz="1200" dirty="0" smtClean="0"/>
              <a:t>审核以后，把</a:t>
            </a:r>
            <a:r>
              <a:rPr lang="en-US" altLang="zh-CN" sz="1200" dirty="0" smtClean="0"/>
              <a:t>release-1.0</a:t>
            </a:r>
            <a:r>
              <a:rPr lang="zh-CN" altLang="en-US" sz="1200" dirty="0" smtClean="0"/>
              <a:t>合并到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分支，并添加一个标签</a:t>
            </a:r>
            <a:r>
              <a:rPr lang="en-US" altLang="zh-CN" sz="1200" dirty="0" smtClean="0"/>
              <a:t>Tag</a:t>
            </a:r>
            <a:r>
              <a:rPr lang="zh-CN" altLang="en-US" sz="1200" dirty="0" smtClean="0"/>
              <a:t>（</a:t>
            </a:r>
            <a:r>
              <a:rPr lang="en-US" altLang="zh-CN" sz="1200" dirty="0" smtClean="0"/>
              <a:t>V1.0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如果有</a:t>
            </a:r>
            <a:r>
              <a:rPr lang="en-US" altLang="zh-CN" sz="1200" dirty="0" smtClean="0"/>
              <a:t>1.0</a:t>
            </a:r>
            <a:r>
              <a:rPr lang="zh-CN" altLang="en-US" sz="1200" dirty="0" smtClean="0"/>
              <a:t>版本上线以后，发现了一下</a:t>
            </a:r>
            <a:r>
              <a:rPr lang="en-US" altLang="zh-CN" sz="1200" dirty="0" smtClean="0"/>
              <a:t>BUG</a:t>
            </a:r>
            <a:r>
              <a:rPr lang="zh-CN" altLang="en-US" sz="1200" dirty="0" smtClean="0"/>
              <a:t>，则需要通过</a:t>
            </a:r>
            <a:r>
              <a:rPr lang="en-US" altLang="zh-CN" sz="1200" dirty="0" smtClean="0"/>
              <a:t>Tag1.0</a:t>
            </a:r>
            <a:r>
              <a:rPr lang="zh-CN" altLang="en-US" sz="1200" dirty="0" smtClean="0"/>
              <a:t>创建一个分支</a:t>
            </a:r>
            <a:r>
              <a:rPr lang="en-US" altLang="zh-CN" sz="1200" dirty="0" smtClean="0"/>
              <a:t>hotfix-issue001</a:t>
            </a:r>
            <a:r>
              <a:rPr lang="zh-CN" altLang="en-US" sz="1200" dirty="0" smtClean="0"/>
              <a:t>进行修复，知道提交审核通过，把分支合并到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分支和</a:t>
            </a:r>
            <a:r>
              <a:rPr lang="en-US" altLang="zh-CN" sz="1200" dirty="0" smtClean="0"/>
              <a:t>develop</a:t>
            </a:r>
            <a:r>
              <a:rPr lang="zh-CN" altLang="en-US" sz="1200" dirty="0" smtClean="0"/>
              <a:t>分支，并给</a:t>
            </a:r>
            <a:r>
              <a:rPr lang="en-US" altLang="zh-CN" sz="1200" dirty="0" smtClean="0"/>
              <a:t>Master</a:t>
            </a:r>
            <a:r>
              <a:rPr lang="zh-CN" altLang="en-US" sz="1200" dirty="0" smtClean="0"/>
              <a:t>添加标签（</a:t>
            </a:r>
            <a:r>
              <a:rPr lang="en-US" altLang="zh-CN" sz="1200" dirty="0" smtClean="0"/>
              <a:t>V</a:t>
            </a:r>
            <a:r>
              <a:rPr lang="zh-CN" altLang="en-US" sz="1200" dirty="0" smtClean="0"/>
              <a:t>实际版本号）</a:t>
            </a:r>
            <a:endParaRPr lang="en-US" altLang="zh-CN" sz="1200" dirty="0" smtClean="0"/>
          </a:p>
          <a:p>
            <a:pPr marL="228600" indent="-228600">
              <a:buFont typeface="+mj-lt"/>
              <a:buAutoNum type="arabicPeriod"/>
            </a:pPr>
            <a:endParaRPr lang="en-US" altLang="zh-CN" sz="1200" dirty="0" smtClean="0"/>
          </a:p>
          <a:p>
            <a:endParaRPr lang="en-US" altLang="zh-CN" sz="1200" dirty="0"/>
          </a:p>
          <a:p>
            <a:endParaRPr lang="en-US" altLang="zh-CN" sz="1200" dirty="0">
              <a:solidFill>
                <a:schemeClr val="tx2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629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3741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SSHkey</a:t>
            </a:r>
            <a:r>
              <a:rPr lang="zh-CN" altLang="en-US" sz="3200" dirty="0"/>
              <a:t>使用（</a:t>
            </a:r>
            <a:r>
              <a:rPr lang="en-US" altLang="zh-CN" sz="3200" dirty="0"/>
              <a:t>Mac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第三章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69143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3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17843" y="1200111"/>
            <a:ext cx="92528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）生成</a:t>
            </a:r>
            <a:r>
              <a:rPr lang="en-US" altLang="zh-CN" dirty="0" smtClean="0"/>
              <a:t>SSH key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打开终端命令行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输入以下内容：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ssh-keygen</a:t>
            </a:r>
            <a:r>
              <a:rPr lang="en-US" altLang="zh-CN" dirty="0" smtClean="0"/>
              <a:t> </a:t>
            </a:r>
            <a:r>
              <a:rPr lang="en-US" altLang="zh-CN" dirty="0"/>
              <a:t>-t </a:t>
            </a:r>
            <a:r>
              <a:rPr lang="en-US" altLang="zh-CN" dirty="0" err="1"/>
              <a:t>rsa</a:t>
            </a:r>
            <a:r>
              <a:rPr lang="en-US" altLang="zh-CN" dirty="0"/>
              <a:t> -C </a:t>
            </a:r>
            <a:r>
              <a:rPr lang="en-US" altLang="zh-CN" dirty="0" smtClean="0"/>
              <a:t>“</a:t>
            </a:r>
            <a:r>
              <a:rPr lang="zh-CN" altLang="en-US" b="1" dirty="0" smtClean="0"/>
              <a:t>邮箱地址</a:t>
            </a:r>
            <a:r>
              <a:rPr lang="en-US" altLang="zh-CN" dirty="0" smtClean="0"/>
              <a:t>“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要求输入密码的时候，直接回车即可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然后查看生成的</a:t>
            </a:r>
            <a:r>
              <a:rPr lang="en-US" altLang="zh-CN" dirty="0" smtClean="0"/>
              <a:t>SSH Key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cat ~/.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/id_rsa.pub</a:t>
            </a:r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把这个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的内容添加到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个人设置中（请参见下一步）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823" y="1110343"/>
            <a:ext cx="4664275" cy="20791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4190319"/>
            <a:ext cx="7048500" cy="523875"/>
          </a:xfrm>
          <a:prstGeom prst="rect">
            <a:avLst/>
          </a:prstGeom>
        </p:spPr>
      </p:pic>
      <p:sp>
        <p:nvSpPr>
          <p:cNvPr id="5" name="流程图: 联系 4"/>
          <p:cNvSpPr/>
          <p:nvPr/>
        </p:nvSpPr>
        <p:spPr>
          <a:xfrm>
            <a:off x="5169544" y="1157619"/>
            <a:ext cx="326571" cy="3333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4326414" y="4283527"/>
            <a:ext cx="326571" cy="3374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5169544" y="1533495"/>
            <a:ext cx="326571" cy="3374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1025" name="Picture 1" descr="D:\Tencent Files\123642629\Image\C2C\OGI4RF28SXXNZ91`I[ZAZM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09" y="1123240"/>
            <a:ext cx="13906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流程图: 联系 9"/>
          <p:cNvSpPr/>
          <p:nvPr/>
        </p:nvSpPr>
        <p:spPr>
          <a:xfrm>
            <a:off x="11472210" y="929358"/>
            <a:ext cx="326571" cy="33338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15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6542" y="772885"/>
            <a:ext cx="407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err="1" smtClean="0"/>
              <a:t>SSHkey</a:t>
            </a:r>
            <a:r>
              <a:rPr lang="zh-CN" altLang="en-US" dirty="0" smtClean="0"/>
              <a:t>使用（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33664" y="4316639"/>
            <a:ext cx="37800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Gitlab</a:t>
            </a:r>
            <a:r>
              <a:rPr lang="zh-CN" altLang="en-US" dirty="0"/>
              <a:t>登录自己的账户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    进入</a:t>
            </a:r>
            <a:r>
              <a:rPr lang="zh-CN" altLang="en-US" dirty="0"/>
              <a:t>用户设置，找到</a:t>
            </a:r>
            <a:r>
              <a:rPr lang="en-US" altLang="zh-CN" dirty="0"/>
              <a:t>SSH </a:t>
            </a:r>
            <a:r>
              <a:rPr lang="en-US" altLang="zh-CN" dirty="0" smtClean="0"/>
              <a:t>keys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zh-CN" altLang="en-US" dirty="0"/>
              <a:t>右侧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 SSH Key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输入上一步生成的</a:t>
            </a:r>
            <a:r>
              <a:rPr lang="en-US" altLang="zh-CN" dirty="0" smtClean="0"/>
              <a:t>key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Add key </a:t>
            </a:r>
            <a:r>
              <a:rPr lang="zh-CN" altLang="en-US" dirty="0" smtClean="0"/>
              <a:t>即可添加成功一个</a:t>
            </a:r>
            <a:r>
              <a:rPr lang="en-US" altLang="zh-CN" dirty="0" smtClean="0"/>
              <a:t>key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262741" y="2249021"/>
            <a:ext cx="10670042" cy="4335193"/>
            <a:chOff x="1262741" y="2249021"/>
            <a:chExt cx="10670042" cy="433519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741" y="2249021"/>
              <a:ext cx="7407399" cy="154385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6440" y="3993559"/>
              <a:ext cx="2660196" cy="238017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4542" y="4507813"/>
              <a:ext cx="3888241" cy="2076401"/>
            </a:xfrm>
            <a:prstGeom prst="rect">
              <a:avLst/>
            </a:prstGeom>
          </p:spPr>
        </p:pic>
        <p:sp>
          <p:nvSpPr>
            <p:cNvPr id="21" name="流程图: 联系 20"/>
            <p:cNvSpPr/>
            <p:nvPr/>
          </p:nvSpPr>
          <p:spPr>
            <a:xfrm>
              <a:off x="7626636" y="265611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7339358" y="4098924"/>
              <a:ext cx="232850" cy="21771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" name="右箭头 25"/>
            <p:cNvSpPr/>
            <p:nvPr/>
          </p:nvSpPr>
          <p:spPr>
            <a:xfrm rot="11801074">
              <a:off x="7743061" y="5268686"/>
              <a:ext cx="475653" cy="9797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532068" y="1201864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Gitlab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SSH 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5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6770" y="3364077"/>
            <a:ext cx="4764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SSH key </a:t>
            </a:r>
            <a:r>
              <a:rPr lang="zh-CN" altLang="en-US" sz="3200" dirty="0"/>
              <a:t>使用（</a:t>
            </a:r>
            <a:r>
              <a:rPr lang="en-US" altLang="zh-CN" sz="3200" dirty="0"/>
              <a:t>Windows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8" name="矩形 7"/>
          <p:cNvSpPr/>
          <p:nvPr/>
        </p:nvSpPr>
        <p:spPr>
          <a:xfrm>
            <a:off x="5217508" y="14808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第四章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978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75" y="507068"/>
            <a:ext cx="2895722" cy="28057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6542" y="772885"/>
            <a:ext cx="383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SSH </a:t>
            </a:r>
            <a:r>
              <a:rPr lang="en-US" altLang="zh-CN" dirty="0"/>
              <a:t>key </a:t>
            </a:r>
            <a:r>
              <a:rPr lang="zh-CN" altLang="en-US" dirty="0"/>
              <a:t>使用（</a:t>
            </a:r>
            <a:r>
              <a:rPr lang="en-US" altLang="zh-CN" dirty="0"/>
              <a:t>Windows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17843" y="1200111"/>
            <a:ext cx="925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）生成</a:t>
            </a:r>
            <a:r>
              <a:rPr lang="en-US" altLang="zh-CN" dirty="0" smtClean="0"/>
              <a:t>SSH key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46313" y="2226005"/>
            <a:ext cx="10851862" cy="4631995"/>
            <a:chOff x="1186542" y="1834118"/>
            <a:chExt cx="10851862" cy="46319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542" y="2157284"/>
              <a:ext cx="4914900" cy="12954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0828" y="2928256"/>
              <a:ext cx="3651250" cy="353785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73051" y="1834118"/>
              <a:ext cx="3165353" cy="3067050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46313" y="4125686"/>
            <a:ext cx="3500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点击创建</a:t>
            </a:r>
            <a:r>
              <a:rPr lang="en-US" altLang="zh-CN" dirty="0" smtClean="0"/>
              <a:t>SSH</a:t>
            </a:r>
            <a:r>
              <a:rPr lang="zh-CN" altLang="en-US" dirty="0" smtClean="0"/>
              <a:t>秘钥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Generate</a:t>
            </a:r>
            <a:r>
              <a:rPr lang="zh-CN" altLang="en-US" dirty="0" smtClean="0"/>
              <a:t>后，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用鼠标在进度条下方来回滑动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生成的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点击</a:t>
            </a:r>
            <a:r>
              <a:rPr lang="en-US" altLang="zh-CN" dirty="0" smtClean="0"/>
              <a:t>Save public key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save private key</a:t>
            </a:r>
            <a:r>
              <a:rPr lang="zh-CN" altLang="en-US" dirty="0" smtClean="0"/>
              <a:t>，保存好公钥</a:t>
            </a:r>
            <a:endParaRPr lang="en-US" altLang="zh-CN" dirty="0" smtClean="0"/>
          </a:p>
          <a:p>
            <a:r>
              <a:rPr lang="zh-CN" altLang="en-US" dirty="0" smtClean="0"/>
              <a:t>   私钥（重要）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310743" y="2667000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流程图: 联系 14"/>
          <p:cNvSpPr/>
          <p:nvPr/>
        </p:nvSpPr>
        <p:spPr>
          <a:xfrm>
            <a:off x="7284054" y="3422824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流程图: 联系 15"/>
          <p:cNvSpPr/>
          <p:nvPr/>
        </p:nvSpPr>
        <p:spPr>
          <a:xfrm>
            <a:off x="9557655" y="566301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流程图: 联系 16"/>
          <p:cNvSpPr/>
          <p:nvPr/>
        </p:nvSpPr>
        <p:spPr>
          <a:xfrm>
            <a:off x="10712858" y="2445169"/>
            <a:ext cx="315686" cy="30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</TotalTime>
  <Words>2048</Words>
  <Application>Microsoft Office PowerPoint</Application>
  <PresentationFormat>宽屏</PresentationFormat>
  <Paragraphs>356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 Unicode MS</vt:lpstr>
      <vt:lpstr>隶书</vt:lpstr>
      <vt:lpstr>宋体</vt:lpstr>
      <vt:lpstr>Arial</vt:lpstr>
      <vt:lpstr>Calibri</vt:lpstr>
      <vt:lpstr>Calibri Light</vt:lpstr>
      <vt:lpstr>Wingdings</vt:lpstr>
      <vt:lpstr>Office 主题</vt:lpstr>
      <vt:lpstr>Gitlab使用流程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Gitlab使用流程</dc:title>
  <dc:creator>Wesson Gao</dc:creator>
  <cp:lastModifiedBy>Wesson Gao</cp:lastModifiedBy>
  <cp:revision>286</cp:revision>
  <dcterms:created xsi:type="dcterms:W3CDTF">2015-04-23T10:26:28Z</dcterms:created>
  <dcterms:modified xsi:type="dcterms:W3CDTF">2015-05-13T08:10:02Z</dcterms:modified>
</cp:coreProperties>
</file>