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09" userDrawn="1">
          <p15:clr>
            <a:srgbClr val="A4A3A4"/>
          </p15:clr>
        </p15:guide>
        <p15:guide id="3" pos="5995" userDrawn="1">
          <p15:clr>
            <a:srgbClr val="A4A3A4"/>
          </p15:clr>
        </p15:guide>
        <p15:guide id="4" pos="6425" userDrawn="1">
          <p15:clr>
            <a:srgbClr val="A4A3A4"/>
          </p15:clr>
        </p15:guide>
        <p15:guide id="5" pos="6856" userDrawn="1">
          <p15:clr>
            <a:srgbClr val="A4A3A4"/>
          </p15:clr>
        </p15:guide>
        <p15:guide id="6" pos="1799" userDrawn="1">
          <p15:clr>
            <a:srgbClr val="A4A3A4"/>
          </p15:clr>
        </p15:guide>
        <p15:guide id="7" pos="2252" userDrawn="1">
          <p15:clr>
            <a:srgbClr val="A4A3A4"/>
          </p15:clr>
        </p15:guide>
        <p15:guide id="8" pos="2661" userDrawn="1">
          <p15:clr>
            <a:srgbClr val="A4A3A4"/>
          </p15:clr>
        </p15:guide>
        <p15:guide id="9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E50"/>
    <a:srgbClr val="02579B"/>
    <a:srgbClr val="00516A"/>
    <a:srgbClr val="0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786"/>
  </p:normalViewPr>
  <p:slideViewPr>
    <p:cSldViewPr snapToGrid="0" snapToObjects="1">
      <p:cViewPr>
        <p:scale>
          <a:sx n="80" d="100"/>
          <a:sy n="80" d="100"/>
        </p:scale>
        <p:origin x="544" y="1192"/>
      </p:cViewPr>
      <p:guideLst>
        <p:guide orient="horz" pos="2160"/>
        <p:guide pos="5609"/>
        <p:guide pos="5995"/>
        <p:guide pos="6425"/>
        <p:guide pos="6856"/>
        <p:guide pos="1799"/>
        <p:guide pos="2252"/>
        <p:guide pos="2661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4:04.4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5:03:43.6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5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81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39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7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9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8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4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8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80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61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5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8CCF-18A6-A845-89FD-C3459E2502EA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B26C-17C6-2D4D-A1BA-29E2A98E4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1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3.xml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6.xml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7.xml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8.xml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5FFA7-40D5-6048-9A9A-6B0B692B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5953"/>
            <a:ext cx="3185523" cy="100119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Mid Project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05CF3-B95E-B44D-9E80-911391513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5096"/>
            <a:ext cx="2755557" cy="1655762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Help a bank to understand customers‘ behavior better for credit card offer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8867" y="-240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AFF818E4-830F-E049-8F60-84140036C555}"/>
              </a:ext>
            </a:extLst>
          </p:cNvPr>
          <p:cNvGrpSpPr/>
          <p:nvPr/>
        </p:nvGrpSpPr>
        <p:grpSpPr>
          <a:xfrm>
            <a:off x="8867775" y="-1553"/>
            <a:ext cx="9325233" cy="6858000"/>
            <a:chOff x="2039689" y="-12007"/>
            <a:chExt cx="9325233" cy="68580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3C10FBB-B4BD-3F4B-823C-776A31750475}"/>
                </a:ext>
              </a:extLst>
            </p:cNvPr>
            <p:cNvGrpSpPr/>
            <p:nvPr/>
          </p:nvGrpSpPr>
          <p:grpSpPr>
            <a:xfrm>
              <a:off x="2039689" y="-12007"/>
              <a:ext cx="9325233" cy="6858000"/>
              <a:chOff x="-470039" y="-183904"/>
              <a:chExt cx="9325233" cy="6858000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0D98187-29F6-6B42-B02E-CEBA8CA51030}"/>
                  </a:ext>
                </a:extLst>
              </p:cNvPr>
              <p:cNvGrpSpPr/>
              <p:nvPr/>
            </p:nvGrpSpPr>
            <p:grpSpPr>
              <a:xfrm>
                <a:off x="-470039" y="-183904"/>
                <a:ext cx="9325233" cy="6858000"/>
                <a:chOff x="2647150" y="2001"/>
                <a:chExt cx="9325233" cy="685800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182E80F-6FF8-1545-B654-FF8B69243E25}"/>
                    </a:ext>
                  </a:extLst>
                </p:cNvPr>
                <p:cNvSpPr/>
                <p:nvPr/>
              </p:nvSpPr>
              <p:spPr>
                <a:xfrm>
                  <a:off x="2647151" y="2001"/>
                  <a:ext cx="9325232" cy="6858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outerShdw blurRad="317500" dist="38100" dir="10800000" algn="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1" name="梯形 10">
                  <a:extLst>
                    <a:ext uri="{FF2B5EF4-FFF2-40B4-BE49-F238E27FC236}">
                      <a16:creationId xmlns:a16="http://schemas.microsoft.com/office/drawing/2014/main" id="{79C59B8F-C24B-AA4E-8018-8EA126A7127D}"/>
                    </a:ext>
                  </a:extLst>
                </p:cNvPr>
                <p:cNvSpPr/>
                <p:nvPr/>
              </p:nvSpPr>
              <p:spPr>
                <a:xfrm rot="5400000">
                  <a:off x="2013645" y="3179735"/>
                  <a:ext cx="1769539" cy="502530"/>
                </a:xfrm>
                <a:prstGeom prst="trapezoid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BD9594B-3686-A146-B492-3F52395FCE8A}"/>
                  </a:ext>
                </a:extLst>
              </p:cNvPr>
              <p:cNvSpPr txBox="1"/>
              <p:nvPr/>
            </p:nvSpPr>
            <p:spPr>
              <a:xfrm>
                <a:off x="2022673" y="5284245"/>
                <a:ext cx="3201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Avg Balance with accept rate</a:t>
                </a:r>
                <a:endParaRPr kumimoji="1" lang="zh-CN" altLang="en-US" dirty="0"/>
              </a:p>
            </p:txBody>
          </p: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7C25AF96-C669-6D4E-8936-8B7743754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5589" y="764383"/>
              <a:ext cx="6195228" cy="4360349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2BA9794-A408-314C-AC4D-9FDDA90F4C8E}"/>
              </a:ext>
            </a:extLst>
          </p:cNvPr>
          <p:cNvGrpSpPr/>
          <p:nvPr/>
        </p:nvGrpSpPr>
        <p:grpSpPr>
          <a:xfrm>
            <a:off x="9533732" y="2831"/>
            <a:ext cx="9325232" cy="6858000"/>
            <a:chOff x="3586175" y="36021"/>
            <a:chExt cx="9325232" cy="685800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AA0C04B-BC38-4742-BEEC-64E9C5EB3CC3}"/>
                </a:ext>
              </a:extLst>
            </p:cNvPr>
            <p:cNvGrpSpPr/>
            <p:nvPr/>
          </p:nvGrpSpPr>
          <p:grpSpPr>
            <a:xfrm>
              <a:off x="3586175" y="36021"/>
              <a:ext cx="9325232" cy="6858000"/>
              <a:chOff x="2063760" y="132957"/>
              <a:chExt cx="9325232" cy="685800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20B8B59-162C-5442-94D8-F1BF660B8511}"/>
                  </a:ext>
                </a:extLst>
              </p:cNvPr>
              <p:cNvGrpSpPr/>
              <p:nvPr/>
            </p:nvGrpSpPr>
            <p:grpSpPr>
              <a:xfrm>
                <a:off x="2063760" y="132957"/>
                <a:ext cx="9325232" cy="6858000"/>
                <a:chOff x="4427073" y="0"/>
                <a:chExt cx="9325232" cy="685800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AA8D4CB-E599-934B-9727-E2A811657905}"/>
                    </a:ext>
                  </a:extLst>
                </p:cNvPr>
                <p:cNvSpPr/>
                <p:nvPr/>
              </p:nvSpPr>
              <p:spPr>
                <a:xfrm>
                  <a:off x="4427073" y="0"/>
                  <a:ext cx="9325232" cy="6858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317500" dist="38100" dir="10800000" algn="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2" name="梯形 11">
                  <a:extLst>
                    <a:ext uri="{FF2B5EF4-FFF2-40B4-BE49-F238E27FC236}">
                      <a16:creationId xmlns:a16="http://schemas.microsoft.com/office/drawing/2014/main" id="{EECB9749-0A79-FB44-B434-C875F442D2E9}"/>
                    </a:ext>
                  </a:extLst>
                </p:cNvPr>
                <p:cNvSpPr/>
                <p:nvPr/>
              </p:nvSpPr>
              <p:spPr>
                <a:xfrm rot="5400000">
                  <a:off x="3801888" y="3177735"/>
                  <a:ext cx="1769539" cy="502530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1B5BF4-78E0-4045-A4B2-EBD809AB511C}"/>
                  </a:ext>
                </a:extLst>
              </p:cNvPr>
              <p:cNvSpPr txBox="1"/>
              <p:nvPr/>
            </p:nvSpPr>
            <p:spPr>
              <a:xfrm>
                <a:off x="3616304" y="5437352"/>
                <a:ext cx="4916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</a:rPr>
                  <a:t>Average Balance in different customer groups</a:t>
                </a:r>
                <a:endParaRPr kumimoji="1" lang="zh-CN" altLang="en-US" dirty="0">
                  <a:solidFill>
                    <a:srgbClr val="FFC000"/>
                  </a:solidFill>
                </a:endParaRPr>
              </a:p>
            </p:txBody>
          </p:sp>
        </p:grp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EBA50A81-C79B-894D-9CD8-F5E60443B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72794" y="732630"/>
              <a:ext cx="5922261" cy="4168228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0C0B8D-810F-C841-964A-430C4EDAB1BE}"/>
              </a:ext>
            </a:extLst>
          </p:cNvPr>
          <p:cNvGrpSpPr/>
          <p:nvPr/>
        </p:nvGrpSpPr>
        <p:grpSpPr>
          <a:xfrm>
            <a:off x="10199688" y="-2831"/>
            <a:ext cx="9325232" cy="6858000"/>
            <a:chOff x="2619122" y="0"/>
            <a:chExt cx="9325232" cy="6858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A080D68-9096-4A4E-91D1-8199569CE07C}"/>
                </a:ext>
              </a:extLst>
            </p:cNvPr>
            <p:cNvGrpSpPr/>
            <p:nvPr/>
          </p:nvGrpSpPr>
          <p:grpSpPr>
            <a:xfrm>
              <a:off x="2619122" y="0"/>
              <a:ext cx="9325232" cy="6858000"/>
              <a:chOff x="3780836" y="0"/>
              <a:chExt cx="9325232" cy="68580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CD7C23-4662-E245-82B2-AD63806E8BF0}"/>
                  </a:ext>
                </a:extLst>
              </p:cNvPr>
              <p:cNvSpPr/>
              <p:nvPr/>
            </p:nvSpPr>
            <p:spPr>
              <a:xfrm>
                <a:off x="3780836" y="0"/>
                <a:ext cx="9325232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055C18C0-FFDE-4440-BE7E-64FB5514DF5C}"/>
                  </a:ext>
                </a:extLst>
              </p:cNvPr>
              <p:cNvSpPr/>
              <p:nvPr/>
            </p:nvSpPr>
            <p:spPr>
              <a:xfrm rot="5400000">
                <a:off x="3147331" y="3177735"/>
                <a:ext cx="1769539" cy="502530"/>
              </a:xfrm>
              <a:prstGeom prst="trapezoi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282662-75A6-D04B-B2A6-2DA0097C8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8686" y="824468"/>
              <a:ext cx="5285164" cy="3719823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4EE7B1-8CE5-3B43-8CF0-873977A236B9}"/>
                </a:ext>
              </a:extLst>
            </p:cNvPr>
            <p:cNvSpPr txBox="1"/>
            <p:nvPr/>
          </p:nvSpPr>
          <p:spPr>
            <a:xfrm>
              <a:off x="4531267" y="5271092"/>
              <a:ext cx="3691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Credit Rating in different groups</a:t>
              </a:r>
              <a:endParaRPr kumimoji="1"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A68E7A-CF6B-3643-9361-1C6989EC313A}"/>
              </a:ext>
            </a:extLst>
          </p:cNvPr>
          <p:cNvGrpSpPr/>
          <p:nvPr/>
        </p:nvGrpSpPr>
        <p:grpSpPr>
          <a:xfrm>
            <a:off x="10883900" y="-8493"/>
            <a:ext cx="9334392" cy="6858000"/>
            <a:chOff x="6203380" y="0"/>
            <a:chExt cx="9334392" cy="685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F4D5B60-40EF-894B-8137-EEB2C4C8F5EC}"/>
                </a:ext>
              </a:extLst>
            </p:cNvPr>
            <p:cNvGrpSpPr/>
            <p:nvPr/>
          </p:nvGrpSpPr>
          <p:grpSpPr>
            <a:xfrm>
              <a:off x="6203380" y="0"/>
              <a:ext cx="9334392" cy="6858000"/>
              <a:chOff x="5152757" y="0"/>
              <a:chExt cx="9334392" cy="68580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760930-9523-7E40-968A-48C84F72597D}"/>
                  </a:ext>
                </a:extLst>
              </p:cNvPr>
              <p:cNvSpPr/>
              <p:nvPr/>
            </p:nvSpPr>
            <p:spPr>
              <a:xfrm>
                <a:off x="5161917" y="0"/>
                <a:ext cx="9325232" cy="685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梯形 13">
                <a:extLst>
                  <a:ext uri="{FF2B5EF4-FFF2-40B4-BE49-F238E27FC236}">
                    <a16:creationId xmlns:a16="http://schemas.microsoft.com/office/drawing/2014/main" id="{C6BCB2B6-0DA2-724B-BE8D-925B257B7153}"/>
                  </a:ext>
                </a:extLst>
              </p:cNvPr>
              <p:cNvSpPr/>
              <p:nvPr/>
            </p:nvSpPr>
            <p:spPr>
              <a:xfrm rot="5400000">
                <a:off x="4519252" y="3177735"/>
                <a:ext cx="1769539" cy="502530"/>
              </a:xfrm>
              <a:prstGeom prst="trapezoi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ED48245-EFBA-194D-BF5A-93A222771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32609" y="822996"/>
              <a:ext cx="5494827" cy="3869898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49DEEF5-C41B-5044-99E5-52BA944F7E47}"/>
                </a:ext>
              </a:extLst>
            </p:cNvPr>
            <p:cNvSpPr txBox="1"/>
            <p:nvPr/>
          </p:nvSpPr>
          <p:spPr>
            <a:xfrm>
              <a:off x="8473220" y="5167757"/>
              <a:ext cx="3478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Income level in different groups</a:t>
              </a:r>
              <a:endParaRPr kumimoji="1" lang="zh-CN" altLang="en-US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301E0AD-91A1-1744-99ED-C1927111B91C}"/>
              </a:ext>
            </a:extLst>
          </p:cNvPr>
          <p:cNvSpPr txBox="1"/>
          <p:nvPr/>
        </p:nvSpPr>
        <p:spPr>
          <a:xfrm>
            <a:off x="75450" y="1957143"/>
            <a:ext cx="175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- QIQIN YANG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4919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0.49192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49023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49141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7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B165A22-8310-C547-A5C3-1FD47822D439}"/>
              </a:ext>
            </a:extLst>
          </p:cNvPr>
          <p:cNvGrpSpPr/>
          <p:nvPr/>
        </p:nvGrpSpPr>
        <p:grpSpPr>
          <a:xfrm>
            <a:off x="2984728" y="665805"/>
            <a:ext cx="6477834" cy="5233362"/>
            <a:chOff x="2984728" y="665805"/>
            <a:chExt cx="6746832" cy="520862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7E3C5A5-5A98-154E-A48D-A997BE41F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728" y="665805"/>
              <a:ext cx="6746832" cy="4538778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7F9EFBC-AED6-6B47-A766-8E45C3CC8EAD}"/>
                </a:ext>
              </a:extLst>
            </p:cNvPr>
            <p:cNvSpPr txBox="1"/>
            <p:nvPr/>
          </p:nvSpPr>
          <p:spPr>
            <a:xfrm>
              <a:off x="5156350" y="5505094"/>
              <a:ext cx="2768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Steps before make model</a:t>
              </a:r>
              <a:endParaRPr kumimoji="1"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D25FFA7-40D5-6048-9A9A-6B0B692B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5953"/>
            <a:ext cx="3185523" cy="100119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Data</a:t>
            </a:r>
            <a:br>
              <a:rPr kumimoji="1" lang="en-US" altLang="zh-CN" dirty="0">
                <a:solidFill>
                  <a:srgbClr val="FFC000"/>
                </a:solidFill>
              </a:rPr>
            </a:br>
            <a:r>
              <a:rPr kumimoji="1" lang="en-US" altLang="zh-CN" dirty="0">
                <a:solidFill>
                  <a:srgbClr val="FFC000"/>
                </a:solidFill>
              </a:rPr>
              <a:t>Checking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8867" y="-24095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E4E8D71E-13C2-EC4D-9CE8-7F4CD1CC839E}"/>
              </a:ext>
            </a:extLst>
          </p:cNvPr>
          <p:cNvGrpSpPr/>
          <p:nvPr/>
        </p:nvGrpSpPr>
        <p:grpSpPr>
          <a:xfrm>
            <a:off x="9507893" y="0"/>
            <a:ext cx="9333943" cy="6858000"/>
            <a:chOff x="3517886" y="12007"/>
            <a:chExt cx="9333943" cy="685800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AA0C04B-BC38-4742-BEEC-64E9C5EB3CC3}"/>
                </a:ext>
              </a:extLst>
            </p:cNvPr>
            <p:cNvGrpSpPr/>
            <p:nvPr/>
          </p:nvGrpSpPr>
          <p:grpSpPr>
            <a:xfrm>
              <a:off x="3517886" y="12007"/>
              <a:ext cx="9333943" cy="6858000"/>
              <a:chOff x="2045078" y="132957"/>
              <a:chExt cx="9333943" cy="685800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20B8B59-162C-5442-94D8-F1BF660B8511}"/>
                  </a:ext>
                </a:extLst>
              </p:cNvPr>
              <p:cNvGrpSpPr/>
              <p:nvPr/>
            </p:nvGrpSpPr>
            <p:grpSpPr>
              <a:xfrm>
                <a:off x="2045078" y="132957"/>
                <a:ext cx="9333943" cy="6858000"/>
                <a:chOff x="4408391" y="0"/>
                <a:chExt cx="9333943" cy="685800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AA8D4CB-E599-934B-9727-E2A811657905}"/>
                    </a:ext>
                  </a:extLst>
                </p:cNvPr>
                <p:cNvSpPr/>
                <p:nvPr/>
              </p:nvSpPr>
              <p:spPr>
                <a:xfrm>
                  <a:off x="4417102" y="0"/>
                  <a:ext cx="9325232" cy="6858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317500" dist="38100" dir="10800000" algn="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2" name="梯形 11">
                  <a:extLst>
                    <a:ext uri="{FF2B5EF4-FFF2-40B4-BE49-F238E27FC236}">
                      <a16:creationId xmlns:a16="http://schemas.microsoft.com/office/drawing/2014/main" id="{EECB9749-0A79-FB44-B434-C875F442D2E9}"/>
                    </a:ext>
                  </a:extLst>
                </p:cNvPr>
                <p:cNvSpPr/>
                <p:nvPr/>
              </p:nvSpPr>
              <p:spPr>
                <a:xfrm rot="5400000">
                  <a:off x="3774886" y="3177735"/>
                  <a:ext cx="1769539" cy="502530"/>
                </a:xfrm>
                <a:prstGeom prst="trapezoid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71B5BF4-78E0-4045-A4B2-EBD809AB511C}"/>
                  </a:ext>
                </a:extLst>
              </p:cNvPr>
              <p:cNvSpPr txBox="1"/>
              <p:nvPr/>
            </p:nvSpPr>
            <p:spPr>
              <a:xfrm>
                <a:off x="4354769" y="5033511"/>
                <a:ext cx="1343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</a:rPr>
                  <a:t>Heat Map</a:t>
                </a:r>
                <a:endParaRPr kumimoji="1" lang="zh-CN" altLang="en-US" dirty="0">
                  <a:solidFill>
                    <a:srgbClr val="FFC000"/>
                  </a:solidFill>
                </a:endParaRP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3F14654-FB7B-B944-A831-CD9788ED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4503" y="1008920"/>
              <a:ext cx="4102100" cy="3556000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22B6F9D-BB42-C24C-BBE1-50F6B03BC340}"/>
              </a:ext>
            </a:extLst>
          </p:cNvPr>
          <p:cNvGrpSpPr/>
          <p:nvPr/>
        </p:nvGrpSpPr>
        <p:grpSpPr>
          <a:xfrm>
            <a:off x="10215468" y="-12008"/>
            <a:ext cx="9325232" cy="6858000"/>
            <a:chOff x="4205159" y="-39553"/>
            <a:chExt cx="9325232" cy="685800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00C0B8D-810F-C841-964A-430C4EDAB1BE}"/>
                </a:ext>
              </a:extLst>
            </p:cNvPr>
            <p:cNvGrpSpPr/>
            <p:nvPr/>
          </p:nvGrpSpPr>
          <p:grpSpPr>
            <a:xfrm>
              <a:off x="4205159" y="-39553"/>
              <a:ext cx="9325232" cy="6858000"/>
              <a:chOff x="2619122" y="0"/>
              <a:chExt cx="9325232" cy="685800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A080D68-9096-4A4E-91D1-8199569CE07C}"/>
                  </a:ext>
                </a:extLst>
              </p:cNvPr>
              <p:cNvGrpSpPr/>
              <p:nvPr/>
            </p:nvGrpSpPr>
            <p:grpSpPr>
              <a:xfrm>
                <a:off x="2619122" y="0"/>
                <a:ext cx="9325232" cy="6858000"/>
                <a:chOff x="3780836" y="0"/>
                <a:chExt cx="9325232" cy="6858000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ECD7C23-4662-E245-82B2-AD63806E8BF0}"/>
                    </a:ext>
                  </a:extLst>
                </p:cNvPr>
                <p:cNvSpPr/>
                <p:nvPr/>
              </p:nvSpPr>
              <p:spPr>
                <a:xfrm>
                  <a:off x="3780836" y="0"/>
                  <a:ext cx="9325232" cy="68580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>
                  <a:outerShdw blurRad="317500" dist="38100" dir="10800000" algn="r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梯形 12">
                  <a:extLst>
                    <a:ext uri="{FF2B5EF4-FFF2-40B4-BE49-F238E27FC236}">
                      <a16:creationId xmlns:a16="http://schemas.microsoft.com/office/drawing/2014/main" id="{055C18C0-FFDE-4440-BE7E-64FB5514DF5C}"/>
                    </a:ext>
                  </a:extLst>
                </p:cNvPr>
                <p:cNvSpPr/>
                <p:nvPr/>
              </p:nvSpPr>
              <p:spPr>
                <a:xfrm rot="5400000">
                  <a:off x="3147331" y="3177735"/>
                  <a:ext cx="1769539" cy="502530"/>
                </a:xfrm>
                <a:prstGeom prst="trapezoid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C4EE7B1-8CE5-3B43-8CF0-873977A236B9}"/>
                  </a:ext>
                </a:extLst>
              </p:cNvPr>
              <p:cNvSpPr txBox="1"/>
              <p:nvPr/>
            </p:nvSpPr>
            <p:spPr>
              <a:xfrm>
                <a:off x="4721020" y="4745112"/>
                <a:ext cx="3691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Avg Balance histogram</a:t>
                </a:r>
                <a:endParaRPr kumimoji="1" lang="zh-CN" altLang="en-US" dirty="0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97CA9ED8-A376-B34D-84C9-B0901F82C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9627" y="1008920"/>
              <a:ext cx="5065090" cy="3271204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4021FD8-43D0-0B46-8703-DD033B7810FB}"/>
              </a:ext>
            </a:extLst>
          </p:cNvPr>
          <p:cNvGrpSpPr/>
          <p:nvPr/>
        </p:nvGrpSpPr>
        <p:grpSpPr>
          <a:xfrm>
            <a:off x="10905172" y="0"/>
            <a:ext cx="9334392" cy="6858000"/>
            <a:chOff x="10905172" y="0"/>
            <a:chExt cx="9334392" cy="6858000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A22673A-9566-834C-BB2C-E34C6D9A15C0}"/>
                </a:ext>
              </a:extLst>
            </p:cNvPr>
            <p:cNvGrpSpPr/>
            <p:nvPr/>
          </p:nvGrpSpPr>
          <p:grpSpPr>
            <a:xfrm>
              <a:off x="10905172" y="0"/>
              <a:ext cx="9334392" cy="6858000"/>
              <a:chOff x="4892432" y="-13773"/>
              <a:chExt cx="9334392" cy="6858000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B5A68E7A-CF6B-3643-9361-1C6989EC313A}"/>
                  </a:ext>
                </a:extLst>
              </p:cNvPr>
              <p:cNvGrpSpPr/>
              <p:nvPr/>
            </p:nvGrpSpPr>
            <p:grpSpPr>
              <a:xfrm>
                <a:off x="4892432" y="-13773"/>
                <a:ext cx="9334392" cy="6858000"/>
                <a:chOff x="6203380" y="0"/>
                <a:chExt cx="9334392" cy="6858000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EF4D5B60-40EF-894B-8137-EEB2C4C8F5EC}"/>
                    </a:ext>
                  </a:extLst>
                </p:cNvPr>
                <p:cNvGrpSpPr/>
                <p:nvPr/>
              </p:nvGrpSpPr>
              <p:grpSpPr>
                <a:xfrm>
                  <a:off x="6203380" y="0"/>
                  <a:ext cx="9334392" cy="6858000"/>
                  <a:chOff x="5152757" y="0"/>
                  <a:chExt cx="9334392" cy="6858000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FD760930-9523-7E40-968A-48C84F72597D}"/>
                      </a:ext>
                    </a:extLst>
                  </p:cNvPr>
                  <p:cNvSpPr/>
                  <p:nvPr/>
                </p:nvSpPr>
                <p:spPr>
                  <a:xfrm>
                    <a:off x="5161917" y="0"/>
                    <a:ext cx="9325232" cy="68580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outerShdw blurRad="317500" dist="38100" dir="10800000" algn="r" rotWithShape="0">
                      <a:prstClr val="black">
                        <a:alpha val="5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" name="梯形 13">
                    <a:extLst>
                      <a:ext uri="{FF2B5EF4-FFF2-40B4-BE49-F238E27FC236}">
                        <a16:creationId xmlns:a16="http://schemas.microsoft.com/office/drawing/2014/main" id="{C6BCB2B6-0DA2-724B-BE8D-925B257B71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19252" y="3177735"/>
                    <a:ext cx="1769539" cy="502530"/>
                  </a:xfrm>
                  <a:prstGeom prst="trapezoid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</p:grp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49DEEF5-C41B-5044-99E5-52BA944F7E47}"/>
                    </a:ext>
                  </a:extLst>
                </p:cNvPr>
                <p:cNvSpPr txBox="1"/>
                <p:nvPr/>
              </p:nvSpPr>
              <p:spPr>
                <a:xfrm>
                  <a:off x="8437203" y="5821535"/>
                  <a:ext cx="34781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altLang="zh-CN" dirty="0" err="1"/>
                    <a:t>categorical</a:t>
                  </a:r>
                  <a:r>
                    <a:rPr lang="de-DE" altLang="zh-CN" dirty="0"/>
                    <a:t> </a:t>
                  </a:r>
                  <a:r>
                    <a:rPr lang="de-DE" altLang="zh-CN" dirty="0" err="1"/>
                    <a:t>and</a:t>
                  </a:r>
                  <a:r>
                    <a:rPr lang="de-DE" altLang="zh-CN" dirty="0"/>
                    <a:t> </a:t>
                  </a:r>
                  <a:r>
                    <a:rPr lang="de-DE" altLang="zh-CN" dirty="0" err="1"/>
                    <a:t>numerical</a:t>
                  </a:r>
                  <a:r>
                    <a:rPr lang="de-DE" altLang="zh-CN" dirty="0"/>
                    <a:t> </a:t>
                  </a:r>
                  <a:r>
                    <a:rPr lang="de-DE" altLang="zh-CN" dirty="0" err="1"/>
                    <a:t>data</a:t>
                  </a:r>
                  <a:endParaRPr kumimoji="1" lang="zh-CN" altLang="en-US" dirty="0"/>
                </a:p>
              </p:txBody>
            </p:sp>
          </p:grp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A342FBFC-E548-0A49-87A5-43C7DD937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9260" y="486951"/>
                <a:ext cx="6528035" cy="2596208"/>
              </a:xfrm>
              <a:prstGeom prst="rect">
                <a:avLst/>
              </a:prstGeom>
            </p:spPr>
          </p:pic>
        </p:grp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F5E6EEA0-AFC1-314C-8F92-978624AB1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192000" y="3224400"/>
              <a:ext cx="6431201" cy="2196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026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5479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5431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6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54987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EB5580-23B0-B644-A149-229F548D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3" y="1103192"/>
            <a:ext cx="6709798" cy="43416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25FFA7-40D5-6048-9A9A-6B0B692B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5953"/>
            <a:ext cx="3185523" cy="100119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Model</a:t>
            </a:r>
            <a:br>
              <a:rPr kumimoji="1" lang="en-US" altLang="zh-CN" dirty="0">
                <a:solidFill>
                  <a:srgbClr val="FFC000"/>
                </a:solidFill>
              </a:rPr>
            </a:br>
            <a:r>
              <a:rPr kumimoji="1" lang="en-US" altLang="zh-CN" dirty="0">
                <a:solidFill>
                  <a:srgbClr val="FFC000"/>
                </a:solidFill>
              </a:rPr>
              <a:t>Building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8867" y="-24095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81FE56C3-89E7-E94B-8D9A-937C825C8697}"/>
              </a:ext>
            </a:extLst>
          </p:cNvPr>
          <p:cNvGrpSpPr/>
          <p:nvPr/>
        </p:nvGrpSpPr>
        <p:grpSpPr>
          <a:xfrm>
            <a:off x="9517063" y="0"/>
            <a:ext cx="9333943" cy="6858000"/>
            <a:chOff x="3185523" y="-5172"/>
            <a:chExt cx="9333943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20B8B59-162C-5442-94D8-F1BF660B8511}"/>
                </a:ext>
              </a:extLst>
            </p:cNvPr>
            <p:cNvGrpSpPr/>
            <p:nvPr/>
          </p:nvGrpSpPr>
          <p:grpSpPr>
            <a:xfrm>
              <a:off x="3185523" y="-5172"/>
              <a:ext cx="9333943" cy="6858000"/>
              <a:chOff x="4408391" y="0"/>
              <a:chExt cx="9333943" cy="6858000"/>
            </a:xfrm>
            <a:solidFill>
              <a:srgbClr val="02579B"/>
            </a:solidFill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AA8D4CB-E599-934B-9727-E2A811657905}"/>
                  </a:ext>
                </a:extLst>
              </p:cNvPr>
              <p:cNvSpPr/>
              <p:nvPr/>
            </p:nvSpPr>
            <p:spPr>
              <a:xfrm>
                <a:off x="4417102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梯形 11">
                <a:extLst>
                  <a:ext uri="{FF2B5EF4-FFF2-40B4-BE49-F238E27FC236}">
                    <a16:creationId xmlns:a16="http://schemas.microsoft.com/office/drawing/2014/main" id="{EECB9749-0A79-FB44-B434-C875F442D2E9}"/>
                  </a:ext>
                </a:extLst>
              </p:cNvPr>
              <p:cNvSpPr/>
              <p:nvPr/>
            </p:nvSpPr>
            <p:spPr>
              <a:xfrm rot="5400000">
                <a:off x="3774886" y="3177735"/>
                <a:ext cx="1769539" cy="502530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51966A5-9D26-F14A-8CF5-CD5D8A48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5685" y="1016496"/>
              <a:ext cx="5887402" cy="3892612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625FA6-62C4-FE45-87A0-6EAE16EEF774}"/>
              </a:ext>
            </a:extLst>
          </p:cNvPr>
          <p:cNvGrpSpPr/>
          <p:nvPr/>
        </p:nvGrpSpPr>
        <p:grpSpPr>
          <a:xfrm>
            <a:off x="10212134" y="0"/>
            <a:ext cx="9325232" cy="6858000"/>
            <a:chOff x="3592173" y="0"/>
            <a:chExt cx="9325232" cy="6858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A080D68-9096-4A4E-91D1-8199569CE07C}"/>
                </a:ext>
              </a:extLst>
            </p:cNvPr>
            <p:cNvGrpSpPr/>
            <p:nvPr/>
          </p:nvGrpSpPr>
          <p:grpSpPr>
            <a:xfrm>
              <a:off x="3592173" y="0"/>
              <a:ext cx="9325232" cy="6858000"/>
              <a:chOff x="3780836" y="0"/>
              <a:chExt cx="9325232" cy="6858000"/>
            </a:xfrm>
            <a:solidFill>
              <a:srgbClr val="00516A"/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CD7C23-4662-E245-82B2-AD63806E8BF0}"/>
                  </a:ext>
                </a:extLst>
              </p:cNvPr>
              <p:cNvSpPr/>
              <p:nvPr/>
            </p:nvSpPr>
            <p:spPr>
              <a:xfrm>
                <a:off x="3780836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055C18C0-FFDE-4440-BE7E-64FB5514DF5C}"/>
                  </a:ext>
                </a:extLst>
              </p:cNvPr>
              <p:cNvSpPr/>
              <p:nvPr/>
            </p:nvSpPr>
            <p:spPr>
              <a:xfrm rot="5400000">
                <a:off x="3147331" y="3177735"/>
                <a:ext cx="1769539" cy="502530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1BF2296-8D64-054C-BE67-A60C225A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38988" y="1103192"/>
              <a:ext cx="6068694" cy="3850186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1EFDFEB-5B7B-9149-A1D8-DD42947A1AF4}"/>
              </a:ext>
            </a:extLst>
          </p:cNvPr>
          <p:cNvGrpSpPr/>
          <p:nvPr/>
        </p:nvGrpSpPr>
        <p:grpSpPr>
          <a:xfrm>
            <a:off x="10904425" y="0"/>
            <a:ext cx="9334392" cy="6858000"/>
            <a:chOff x="4232289" y="-12008"/>
            <a:chExt cx="9334392" cy="685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F4D5B60-40EF-894B-8137-EEB2C4C8F5EC}"/>
                </a:ext>
              </a:extLst>
            </p:cNvPr>
            <p:cNvGrpSpPr/>
            <p:nvPr/>
          </p:nvGrpSpPr>
          <p:grpSpPr>
            <a:xfrm>
              <a:off x="4232289" y="-12008"/>
              <a:ext cx="9334392" cy="6858000"/>
              <a:chOff x="5152757" y="0"/>
              <a:chExt cx="9334392" cy="6858000"/>
            </a:xfrm>
            <a:solidFill>
              <a:srgbClr val="005A5A"/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760930-9523-7E40-968A-48C84F72597D}"/>
                  </a:ext>
                </a:extLst>
              </p:cNvPr>
              <p:cNvSpPr/>
              <p:nvPr/>
            </p:nvSpPr>
            <p:spPr>
              <a:xfrm>
                <a:off x="5161917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梯形 13">
                <a:extLst>
                  <a:ext uri="{FF2B5EF4-FFF2-40B4-BE49-F238E27FC236}">
                    <a16:creationId xmlns:a16="http://schemas.microsoft.com/office/drawing/2014/main" id="{C6BCB2B6-0DA2-724B-BE8D-925B257B7153}"/>
                  </a:ext>
                </a:extLst>
              </p:cNvPr>
              <p:cNvSpPr/>
              <p:nvPr/>
            </p:nvSpPr>
            <p:spPr>
              <a:xfrm rot="5400000">
                <a:off x="4519252" y="3177735"/>
                <a:ext cx="1769539" cy="502530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11A2BDE-6FC5-0D41-AA31-D0287600C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97631" y="860021"/>
              <a:ext cx="5964270" cy="446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5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55039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54844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0.54987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93F7259-7BC6-C440-9DB7-6BA5C66F1388}"/>
              </a:ext>
            </a:extLst>
          </p:cNvPr>
          <p:cNvGrpSpPr/>
          <p:nvPr/>
        </p:nvGrpSpPr>
        <p:grpSpPr>
          <a:xfrm>
            <a:off x="3754896" y="1023731"/>
            <a:ext cx="4506922" cy="4767712"/>
            <a:chOff x="3754896" y="1023731"/>
            <a:chExt cx="4506922" cy="476771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C29657-2558-9447-A45D-9ED5D180F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4896" y="1023731"/>
              <a:ext cx="3641728" cy="284401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096E709-516A-E44A-BD27-FC22BD60220D}"/>
                </a:ext>
              </a:extLst>
            </p:cNvPr>
            <p:cNvSpPr txBox="1"/>
            <p:nvPr/>
          </p:nvSpPr>
          <p:spPr>
            <a:xfrm>
              <a:off x="3754896" y="4314115"/>
              <a:ext cx="45069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Actual class: Customers who accepted offer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Predicted class: Results from the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Sample imbalance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To gain customers is important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To reduce FP - PPV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D25FFA7-40D5-6048-9A9A-6B0B692B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5953"/>
            <a:ext cx="3185523" cy="100119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</a:rPr>
              <a:t>Model</a:t>
            </a:r>
            <a:br>
              <a:rPr kumimoji="1" lang="en-US" altLang="zh-CN" dirty="0">
                <a:solidFill>
                  <a:srgbClr val="FFC000"/>
                </a:solidFill>
              </a:rPr>
            </a:br>
            <a:r>
              <a:rPr kumimoji="1" lang="en-US" altLang="zh-CN" dirty="0">
                <a:solidFill>
                  <a:srgbClr val="FFC000"/>
                </a:solidFill>
              </a:rPr>
              <a:t>Evaluate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8867" y="-24095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2E4985E4-456F-534D-B1CC-EFC1C06AFC10}"/>
              </a:ext>
            </a:extLst>
          </p:cNvPr>
          <p:cNvGrpSpPr/>
          <p:nvPr/>
        </p:nvGrpSpPr>
        <p:grpSpPr>
          <a:xfrm>
            <a:off x="9504399" y="0"/>
            <a:ext cx="9333943" cy="6858000"/>
            <a:chOff x="2858057" y="0"/>
            <a:chExt cx="9333943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20B8B59-162C-5442-94D8-F1BF660B8511}"/>
                </a:ext>
              </a:extLst>
            </p:cNvPr>
            <p:cNvGrpSpPr/>
            <p:nvPr/>
          </p:nvGrpSpPr>
          <p:grpSpPr>
            <a:xfrm>
              <a:off x="2858057" y="0"/>
              <a:ext cx="9333943" cy="6858000"/>
              <a:chOff x="4408391" y="0"/>
              <a:chExt cx="9333943" cy="6858000"/>
            </a:xfrm>
            <a:solidFill>
              <a:srgbClr val="02579B"/>
            </a:solidFill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AA8D4CB-E599-934B-9727-E2A811657905}"/>
                  </a:ext>
                </a:extLst>
              </p:cNvPr>
              <p:cNvSpPr/>
              <p:nvPr/>
            </p:nvSpPr>
            <p:spPr>
              <a:xfrm>
                <a:off x="4417102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梯形 11">
                <a:extLst>
                  <a:ext uri="{FF2B5EF4-FFF2-40B4-BE49-F238E27FC236}">
                    <a16:creationId xmlns:a16="http://schemas.microsoft.com/office/drawing/2014/main" id="{EECB9749-0A79-FB44-B434-C875F442D2E9}"/>
                  </a:ext>
                </a:extLst>
              </p:cNvPr>
              <p:cNvSpPr/>
              <p:nvPr/>
            </p:nvSpPr>
            <p:spPr>
              <a:xfrm rot="5400000">
                <a:off x="3774886" y="3177735"/>
                <a:ext cx="1769539" cy="502530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7CF3F59-7565-1A47-B338-118B38408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0426" y="984486"/>
              <a:ext cx="5710256" cy="3433618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A39CE95-E772-204D-9680-641F83665E3D}"/>
                </a:ext>
              </a:extLst>
            </p:cNvPr>
            <p:cNvSpPr txBox="1"/>
            <p:nvPr/>
          </p:nvSpPr>
          <p:spPr>
            <a:xfrm>
              <a:off x="4202552" y="4864472"/>
              <a:ext cx="35184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R2 is not evaluate model here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To improve KNN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value 3 got best result</a:t>
              </a:r>
              <a:endParaRPr kumimoji="1"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D7DABF3-A627-AD44-8F1D-A1A7A6182CD0}"/>
              </a:ext>
            </a:extLst>
          </p:cNvPr>
          <p:cNvGrpSpPr/>
          <p:nvPr/>
        </p:nvGrpSpPr>
        <p:grpSpPr>
          <a:xfrm>
            <a:off x="10199688" y="0"/>
            <a:ext cx="9325232" cy="6858000"/>
            <a:chOff x="3596324" y="0"/>
            <a:chExt cx="9325232" cy="6858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A080D68-9096-4A4E-91D1-8199569CE07C}"/>
                </a:ext>
              </a:extLst>
            </p:cNvPr>
            <p:cNvGrpSpPr/>
            <p:nvPr/>
          </p:nvGrpSpPr>
          <p:grpSpPr>
            <a:xfrm>
              <a:off x="3596324" y="0"/>
              <a:ext cx="9325232" cy="6858000"/>
              <a:chOff x="3780836" y="0"/>
              <a:chExt cx="9325232" cy="6858000"/>
            </a:xfrm>
            <a:solidFill>
              <a:srgbClr val="00516A"/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CD7C23-4662-E245-82B2-AD63806E8BF0}"/>
                  </a:ext>
                </a:extLst>
              </p:cNvPr>
              <p:cNvSpPr/>
              <p:nvPr/>
            </p:nvSpPr>
            <p:spPr>
              <a:xfrm>
                <a:off x="3780836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梯形 12">
                <a:extLst>
                  <a:ext uri="{FF2B5EF4-FFF2-40B4-BE49-F238E27FC236}">
                    <a16:creationId xmlns:a16="http://schemas.microsoft.com/office/drawing/2014/main" id="{055C18C0-FFDE-4440-BE7E-64FB5514DF5C}"/>
                  </a:ext>
                </a:extLst>
              </p:cNvPr>
              <p:cNvSpPr/>
              <p:nvPr/>
            </p:nvSpPr>
            <p:spPr>
              <a:xfrm rot="5400000">
                <a:off x="3147331" y="3177735"/>
                <a:ext cx="1769539" cy="502530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6A18A794-2F35-1244-BA21-E2028A5AF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11751" y="984486"/>
              <a:ext cx="4439912" cy="3568273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A10AA23-F6D0-A643-A5A0-E6E39058D45B}"/>
                </a:ext>
              </a:extLst>
            </p:cNvPr>
            <p:cNvSpPr txBox="1"/>
            <p:nvPr/>
          </p:nvSpPr>
          <p:spPr>
            <a:xfrm>
              <a:off x="5231315" y="5075684"/>
              <a:ext cx="312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Precision = TP/(TP+FP)=0.79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A0B81C2-3B2C-9446-8FC5-27A2ACFA9545}"/>
              </a:ext>
            </a:extLst>
          </p:cNvPr>
          <p:cNvGrpSpPr/>
          <p:nvPr/>
        </p:nvGrpSpPr>
        <p:grpSpPr>
          <a:xfrm>
            <a:off x="10843209" y="0"/>
            <a:ext cx="9334392" cy="6858000"/>
            <a:chOff x="4236321" y="0"/>
            <a:chExt cx="9334392" cy="685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F4D5B60-40EF-894B-8137-EEB2C4C8F5EC}"/>
                </a:ext>
              </a:extLst>
            </p:cNvPr>
            <p:cNvGrpSpPr/>
            <p:nvPr/>
          </p:nvGrpSpPr>
          <p:grpSpPr>
            <a:xfrm>
              <a:off x="4236321" y="0"/>
              <a:ext cx="9334392" cy="6858000"/>
              <a:chOff x="5152757" y="0"/>
              <a:chExt cx="9334392" cy="6858000"/>
            </a:xfrm>
            <a:solidFill>
              <a:srgbClr val="005A5A"/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760930-9523-7E40-968A-48C84F72597D}"/>
                  </a:ext>
                </a:extLst>
              </p:cNvPr>
              <p:cNvSpPr/>
              <p:nvPr/>
            </p:nvSpPr>
            <p:spPr>
              <a:xfrm>
                <a:off x="5161917" y="0"/>
                <a:ext cx="9325232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17500" dist="38100" dir="10800000" algn="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梯形 13">
                <a:extLst>
                  <a:ext uri="{FF2B5EF4-FFF2-40B4-BE49-F238E27FC236}">
                    <a16:creationId xmlns:a16="http://schemas.microsoft.com/office/drawing/2014/main" id="{C6BCB2B6-0DA2-724B-BE8D-925B257B7153}"/>
                  </a:ext>
                </a:extLst>
              </p:cNvPr>
              <p:cNvSpPr/>
              <p:nvPr/>
            </p:nvSpPr>
            <p:spPr>
              <a:xfrm rot="5400000">
                <a:off x="4519252" y="3177735"/>
                <a:ext cx="1769539" cy="502530"/>
              </a:xfrm>
              <a:prstGeom prst="trapezoid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F63650E2-45A2-8946-8F9C-CBBC2C4C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71275" y="985077"/>
              <a:ext cx="5170553" cy="3567682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8BE3041-C89C-6946-9CCA-1C861029EE1A}"/>
                </a:ext>
              </a:extLst>
            </p:cNvPr>
            <p:cNvSpPr txBox="1"/>
            <p:nvPr/>
          </p:nvSpPr>
          <p:spPr>
            <a:xfrm>
              <a:off x="6397300" y="5075684"/>
              <a:ext cx="2106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ROC Curve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6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545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54141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0.5448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14:cNvPr>
              <p14:cNvContentPartPr/>
              <p14:nvPr/>
            </p14:nvContentPartPr>
            <p14:xfrm>
              <a:off x="5780467" y="46752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EA9863-5DB2-574D-9734-84C09F988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2467" y="35952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14:cNvPr>
              <p14:cNvContentPartPr/>
              <p14:nvPr/>
            </p14:nvContentPartPr>
            <p14:xfrm>
              <a:off x="9376867" y="-132957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513C949-C0EC-4749-9051-0E5C3F4749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8867" y="-24095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F9FA726A-5864-A74B-B6DF-18573A5B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883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rgbClr val="FFC000"/>
                </a:solidFill>
              </a:rPr>
              <a:t>Thank you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5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</TotalTime>
  <Words>114</Words>
  <Application>Microsoft Macintosh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Mid Project</vt:lpstr>
      <vt:lpstr>Data Checking</vt:lpstr>
      <vt:lpstr>Model Building</vt:lpstr>
      <vt:lpstr>Model Evaluate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Project</dc:title>
  <dc:creator>Qiqin Yang</dc:creator>
  <cp:lastModifiedBy>Qiqin Yang</cp:lastModifiedBy>
  <cp:revision>28</cp:revision>
  <dcterms:created xsi:type="dcterms:W3CDTF">2020-11-18T14:49:22Z</dcterms:created>
  <dcterms:modified xsi:type="dcterms:W3CDTF">2020-11-19T22:34:54Z</dcterms:modified>
</cp:coreProperties>
</file>