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73"/>
  </p:notesMasterIdLst>
  <p:handoutMasterIdLst>
    <p:handoutMasterId r:id="rId74"/>
  </p:handoutMasterIdLst>
  <p:sldIdLst>
    <p:sldId id="426" r:id="rId4"/>
    <p:sldId id="427" r:id="rId5"/>
    <p:sldId id="428"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65" r:id="rId41"/>
    <p:sldId id="466" r:id="rId42"/>
    <p:sldId id="467" r:id="rId43"/>
    <p:sldId id="468" r:id="rId44"/>
    <p:sldId id="469" r:id="rId45"/>
    <p:sldId id="470" r:id="rId46"/>
    <p:sldId id="471" r:id="rId47"/>
    <p:sldId id="472" r:id="rId48"/>
    <p:sldId id="473" r:id="rId49"/>
    <p:sldId id="474" r:id="rId50"/>
    <p:sldId id="475" r:id="rId51"/>
    <p:sldId id="477" r:id="rId52"/>
    <p:sldId id="478" r:id="rId53"/>
    <p:sldId id="479" r:id="rId54"/>
    <p:sldId id="480" r:id="rId55"/>
    <p:sldId id="481" r:id="rId56"/>
    <p:sldId id="482" r:id="rId57"/>
    <p:sldId id="483" r:id="rId58"/>
    <p:sldId id="484" r:id="rId59"/>
    <p:sldId id="495" r:id="rId60"/>
    <p:sldId id="485" r:id="rId61"/>
    <p:sldId id="486" r:id="rId62"/>
    <p:sldId id="487" r:id="rId63"/>
    <p:sldId id="488" r:id="rId64"/>
    <p:sldId id="489" r:id="rId65"/>
    <p:sldId id="490" r:id="rId66"/>
    <p:sldId id="491" r:id="rId67"/>
    <p:sldId id="492" r:id="rId68"/>
    <p:sldId id="493" r:id="rId69"/>
    <p:sldId id="494" r:id="rId70"/>
    <p:sldId id="424" r:id="rId71"/>
    <p:sldId id="42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00FF00"/>
    <a:srgbClr val="003300"/>
    <a:srgbClr val="FF99CC"/>
    <a:srgbClr val="005024"/>
    <a:srgbClr val="004821"/>
    <a:srgbClr val="FF6699"/>
    <a:srgbClr val="FF9900"/>
    <a:srgbClr val="008000"/>
    <a:srgbClr val="005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8" autoAdjust="0"/>
    <p:restoredTop sz="95316" autoAdjust="0"/>
  </p:normalViewPr>
  <p:slideViewPr>
    <p:cSldViewPr>
      <p:cViewPr varScale="1">
        <p:scale>
          <a:sx n="74" d="100"/>
          <a:sy n="74" d="100"/>
        </p:scale>
        <p:origin x="65" y="190"/>
      </p:cViewPr>
      <p:guideLst>
        <p:guide orient="horz" pos="2160"/>
        <p:guide pos="3840"/>
      </p:guideLst>
    </p:cSldViewPr>
  </p:slideViewPr>
  <p:outlineViewPr>
    <p:cViewPr>
      <p:scale>
        <a:sx n="33" d="100"/>
        <a:sy n="33" d="100"/>
      </p:scale>
      <p:origin x="0" y="-62382"/>
    </p:cViewPr>
  </p:outlineViewPr>
  <p:notesTextViewPr>
    <p:cViewPr>
      <p:scale>
        <a:sx n="1" d="1"/>
        <a:sy n="1" d="1"/>
      </p:scale>
      <p:origin x="0" y="0"/>
    </p:cViewPr>
  </p:notesTextViewPr>
  <p:notesViewPr>
    <p:cSldViewPr>
      <p:cViewPr varScale="1">
        <p:scale>
          <a:sx n="88" d="100"/>
          <a:sy n="88" d="100"/>
        </p:scale>
        <p:origin x="373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48F6C6-519D-428F-B83C-32DB5BF87E5A}" type="datetimeFigureOut">
              <a:rPr lang="zh-CN" altLang="en-US" smtClean="0"/>
              <a:t>2022/4/25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B609E6-BD1F-44F3-98EF-755FBC9CE1B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46"/>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-1 0,'0'0,"0"21,0 0,0-21,0 21,0 0,0 0,0-21,0 21,0-21,0 21,0 0,0-21,0 21,0-21,0 22</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26T05:41:3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21,'0'0,"21"21,0-21,1 43,-1 0,0 0,21-1,-20 2,-2 19,43 2,-63-44,0 1,42-1,-42 0,0-21,0 0,0 0,0 21,0-21,22 22,-22-22,21 22,-21-1,0 0,0-21,0-21,0 0,21 21,0-22,0 0,0-20,1 21,20-1,-21-20,20-2,-41 2,22-2,20 2,-21 21,0 0,1-1,-1 1,-21 21,0 0,0-22,0 1,0 21,0-22,0 22,0-21,0 0,21 21</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26T05:41:3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0 402,'0'0,"0"21,22 0,-1 0,0 22,0-1,22 1,-22 0,0-1,21 0,-21 1,22-1,-22 0,0 1,0-1,22 0,-22 1,0-22,0 0,0 0,-21-21,21 21,-21-21,21-21,-21 0,22 0,-1 0,0-1,0 1,22-21,-1 0,42-43,-20 21,63-41,0-45,-42 87,20-64,-20 21,0 43,-64-1,0 22,0 21,-21 21</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26T05:41:3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0 106,'0'0,"21"22,-21-22,21 42,0-22,0 1,1 21,20 1,-21 20,-21-41,43 41,-22-42,0 21,0 0,0 0,0-42,-21 21,43 1,-43-1,21-21,-21 21,21 0,-21-21,0 21,21-21,-21-21,21 0,22-21,-1 20,64-61,20-23,-20 0,0 21,-43 23,43-2,-64 1,1 63,-22-43,0 43,-21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47"/>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61 0,'0'0,"0"21,0-21,0 21,0-21,-20 21,20-21,0 21,-21-1,21 1,0-21,-20 21,20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48"/>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0-1,'0'0,"21"0,-21 0,21 0,-21 0,21 0,-21 0,20 0,1 0,-21 0,21 0,0 0,0 0,-21 0,21 0,-21 0,21 0,-21 0,20 0,1 0,-21 0,21 0,-42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49"/>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0 64,'21'0,"-21"0,21 0,-21 0,22 0,-22 0,21 0,0 0,-21 0,21 0,-21 0,21 0,-21 0,21 0,0 0,-21 0,21 0,-21 0,22 0,-22 0,22 0,-1 0,21 0,-42 0,21-21,0 21,-21 0,21 0,0 0,-21 0,22 0,-22 0,0-22,0 22,21 0,-21 0,0-21</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50"/>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167 0,'0'0,"0"21,0 0,0-21,0 42,0-21,0 0,0 0,-21 22,21-22,0 21,0 0,0-21,-20 21,20-21,0 0,0 0,-21 0,21 0,0 0,-21 0,21-21,-21 0,21 0,0 21,0-21,-21 0,0 0,21 0,-21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51"/>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0 0,'0'0,"21"21,-21-21,0 21,21-21,-21 21,22 0,-22 0,0-21,21 21,-21-21,0 21,0 0,0-21,0 0,21 0,-21 0,0 21,0-21,21 0,-21 0,0 0,0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52"/>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-1 0,'0'0,"0"21,0-21,0 0,0 0,0 22,0-22,0 21,0 0,44 1,-44-1,0 0,0-21</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53"/>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44 0,'0'0,"21"0,-21 0,21 0,-21 0,21 0,-21 0,21 0,0 0,-21 0,21 0,-21 0,0 0,0 0,0 0,0 0,0 0,0 0,21 0,-21 0,0 21,0-21,0 21,-21-21,21 21,0-21,-21 21,0 1,21-22,0 20,-42 1,21 1,21-1,-21-1,0 2,21-22,-21 21,21 0,0-21,21 0,-21 0,21 0,-21 0,21 0,-21 0,21 0,0 0,-21 0,0 0,0 21,0-21,0 21,0-21,0 21,0-21,0 22,0-2,0-20,0 21,-21-21,21 22,-21-22,21 21,0-21,0 20,0-20,-21 0,21 0,21 0,-21 0,21 0,-21 0,21 0,-21 0,42 0,-42 0,21 22,0-22,0 21,22 0,-1-21,0 20,0 2,0-22,-21 0,0 21,-21-21,21 0,-21 0,21 0,0 0,-21 0,21 0,-21 0,22 0,-22 0,21 0,-21 0,21 0,0 0,-21 0,21 0,0 0,0 0,-21 0,21 0,21 0,-42 0,21 0,-21 0,21 0,-21 0,21 0,0 0,-21 0,21 0,-21 0,21 0,-21 0,22 0,-1 0,-21 0,21 0,-21 0,21 0,-21 0,21 0,0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4" units="1/cm"/>
        </inkml:channelProperties>
      </inkml:inkSource>
      <inkml:timestamp xml:id="ts0" timeString="2012-11-01T06:25:56"/>
    </inkml:context>
    <inkml:brush xml:id="br0">
      <inkml:brushProperty name="width" value="0.09701" units="cm"/>
      <inkml:brushProperty name="height" value="0.09701" units="cm"/>
      <inkml:brushProperty name="color" value="#008000"/>
      <inkml:brushProperty name="fitToCurve" value="1"/>
    </inkml:brush>
  </inkml:definitions>
  <inkml:trace contextRef="#ctx0" brushRef="#br0">338 0,'0'0,"-21"21,21 0,-21-21,21 21,0 0,0-21,-21 21,21-21,0 21,-22 1,22-1,0 0,0 0,-21 0,21 1,-21-22,21 21,0 0,-21 21,21-21,-20-21,-2 43,22-43,0 21,0 21,-21-21,21 1,0 20,-21-42,21 21,-21 0,21 0,-21-21,21 21,0-21,0 22,0-22,0 21,0-21,0 21,0 0,-21-21,21 21,0-21,0 22,-21-1,21 0,0-21,-22 21,22-21,0 21,0 0,0-21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DBF6C-CC14-45EB-9C05-FE12EF907424}"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A2F26-54CF-458F-AFDB-FBC20C683C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25000"/>
              </a:lnSpc>
            </a:pPr>
            <a:r>
              <a:rPr lang="zh-CN" altLang="en-US" b="0" dirty="0">
                <a:solidFill>
                  <a:schemeClr val="folHlink"/>
                </a:solidFill>
              </a:rPr>
              <a:t>指令控制</a:t>
            </a:r>
            <a:r>
              <a:rPr lang="en-US" altLang="zh-CN" b="0" dirty="0"/>
              <a:t>: </a:t>
            </a:r>
            <a:r>
              <a:rPr lang="zh-CN" altLang="en-US" b="0" dirty="0"/>
              <a:t>程序的顺序控制称为指令控制。</a:t>
            </a:r>
          </a:p>
          <a:p>
            <a:pPr lvl="1" eaLnBrk="1" hangingPunct="1">
              <a:lnSpc>
                <a:spcPct val="125000"/>
              </a:lnSpc>
            </a:pPr>
            <a:r>
              <a:rPr lang="zh-CN" altLang="en-US" b="0" dirty="0">
                <a:solidFill>
                  <a:schemeClr val="folHlink"/>
                </a:solidFill>
              </a:rPr>
              <a:t>操作控制</a:t>
            </a:r>
            <a:r>
              <a:rPr lang="en-US" altLang="zh-CN" b="0" dirty="0"/>
              <a:t>: </a:t>
            </a:r>
            <a:r>
              <a:rPr lang="zh-CN" altLang="en-US" b="0" dirty="0"/>
              <a:t>一条指令的功能往往是由若干个操作信号的组合来实现的，</a:t>
            </a:r>
            <a:r>
              <a:rPr lang="en-US" altLang="zh-CN" b="0" dirty="0"/>
              <a:t>CPU</a:t>
            </a:r>
            <a:r>
              <a:rPr lang="zh-CN" altLang="en-US" b="0" dirty="0"/>
              <a:t>管理并产生对应于每条指令的操作信号，把各种操作信号送往相应的部件，从而控制这些部件按指令的要求进行动作。</a:t>
            </a:r>
          </a:p>
          <a:p>
            <a:pPr lvl="1" eaLnBrk="1" hangingPunct="1">
              <a:lnSpc>
                <a:spcPct val="125000"/>
              </a:lnSpc>
            </a:pPr>
            <a:r>
              <a:rPr lang="zh-CN" altLang="en-US" b="0" dirty="0">
                <a:solidFill>
                  <a:schemeClr val="folHlink"/>
                </a:solidFill>
              </a:rPr>
              <a:t>时间控制</a:t>
            </a:r>
            <a:r>
              <a:rPr lang="en-US" altLang="zh-CN" b="0" dirty="0"/>
              <a:t>: </a:t>
            </a:r>
            <a:r>
              <a:rPr lang="zh-CN" altLang="en-US" b="0" dirty="0"/>
              <a:t>对各种操作实施时间上的定时称为时间控制。</a:t>
            </a:r>
          </a:p>
          <a:p>
            <a:pPr lvl="1" eaLnBrk="1" hangingPunct="1">
              <a:lnSpc>
                <a:spcPct val="125000"/>
              </a:lnSpc>
            </a:pPr>
            <a:r>
              <a:rPr lang="zh-CN" altLang="en-US" b="0" dirty="0">
                <a:solidFill>
                  <a:schemeClr val="folHlink"/>
                </a:solidFill>
              </a:rPr>
              <a:t>数据加工</a:t>
            </a:r>
            <a:r>
              <a:rPr lang="en-US" altLang="zh-CN" b="0" dirty="0"/>
              <a:t>:</a:t>
            </a:r>
            <a:r>
              <a:rPr lang="zh-CN" altLang="en-US" b="0" dirty="0"/>
              <a:t> 数据加工就是对数据进行算术运算和逻辑运算处理。</a:t>
            </a:r>
          </a:p>
          <a:p>
            <a:endParaRPr lang="zh-CN" altLang="en-US" dirty="0"/>
          </a:p>
        </p:txBody>
      </p:sp>
      <p:sp>
        <p:nvSpPr>
          <p:cNvPr id="4" name="灯片编号占位符 3"/>
          <p:cNvSpPr>
            <a:spLocks noGrp="1"/>
          </p:cNvSpPr>
          <p:nvPr>
            <p:ph type="sldNum" sz="quarter" idx="10"/>
          </p:nvPr>
        </p:nvSpPr>
        <p:spPr/>
        <p:txBody>
          <a:bodyPr/>
          <a:lstStyle/>
          <a:p>
            <a:fld id="{62CA2F26-54CF-458F-AFDB-FBC20C683C05}" type="slidenum">
              <a:rPr lang="zh-CN" altLang="en-US" smtClean="0"/>
              <a:t>2</a:t>
            </a:fld>
            <a:endParaRPr lang="zh-CN" altLang="en-US"/>
          </a:p>
        </p:txBody>
      </p:sp>
    </p:spTree>
    <p:extLst>
      <p:ext uri="{BB962C8B-B14F-4D97-AF65-F5344CB8AC3E}">
        <p14:creationId xmlns:p14="http://schemas.microsoft.com/office/powerpoint/2010/main" val="41251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pPr>
            <a:r>
              <a:rPr lang="zh-CN" altLang="en-US" b="0" dirty="0">
                <a:solidFill>
                  <a:schemeClr val="folHlink"/>
                </a:solidFill>
              </a:rPr>
              <a:t>数据通路</a:t>
            </a:r>
            <a:r>
              <a:rPr lang="en-US" altLang="zh-CN" b="0" dirty="0">
                <a:solidFill>
                  <a:schemeClr val="folHlink"/>
                </a:solidFill>
              </a:rPr>
              <a:t>: </a:t>
            </a:r>
            <a:r>
              <a:rPr lang="zh-CN" altLang="en-US" b="0" dirty="0"/>
              <a:t>信息在</a:t>
            </a:r>
            <a:r>
              <a:rPr lang="en-US" altLang="zh-CN" b="0" dirty="0"/>
              <a:t>CPU</a:t>
            </a:r>
            <a:r>
              <a:rPr lang="zh-CN" altLang="en-US" b="0" dirty="0"/>
              <a:t>内部各节点之间的传送通路称</a:t>
            </a:r>
            <a:r>
              <a:rPr lang="en-US" altLang="zh-CN" b="0" baseline="0" dirty="0"/>
              <a:t>;</a:t>
            </a:r>
          </a:p>
          <a:p>
            <a:pPr eaLnBrk="1" hangingPunct="1">
              <a:lnSpc>
                <a:spcPct val="120000"/>
              </a:lnSpc>
            </a:pPr>
            <a:r>
              <a:rPr lang="zh-CN" altLang="en-US" b="0" dirty="0">
                <a:solidFill>
                  <a:schemeClr val="folHlink"/>
                </a:solidFill>
              </a:rPr>
              <a:t>操作控制器</a:t>
            </a:r>
            <a:r>
              <a:rPr lang="en-US" altLang="zh-CN" b="0" dirty="0">
                <a:solidFill>
                  <a:schemeClr val="folHlink"/>
                </a:solidFill>
              </a:rPr>
              <a:t>: </a:t>
            </a:r>
            <a:r>
              <a:rPr lang="zh-CN" altLang="en-US" b="0" dirty="0"/>
              <a:t>操作控制器的功能，就是根据</a:t>
            </a:r>
            <a:r>
              <a:rPr lang="zh-CN" altLang="en-US" b="0" u="sng" dirty="0"/>
              <a:t>机器指令</a:t>
            </a:r>
            <a:r>
              <a:rPr lang="zh-CN" altLang="en-US" b="0" dirty="0"/>
              <a:t>和</a:t>
            </a:r>
            <a:r>
              <a:rPr lang="zh-CN" altLang="en-US" b="0" u="sng" dirty="0"/>
              <a:t>时序信号</a:t>
            </a:r>
            <a:r>
              <a:rPr lang="zh-CN" altLang="en-US" b="0" dirty="0"/>
              <a:t>，产生各种操作控制信号，建立相应数据通路，从而完成取指令和执行指令的控制。 </a:t>
            </a:r>
            <a:endParaRPr lang="en-US" altLang="zh-CN" b="0" dirty="0"/>
          </a:p>
          <a:p>
            <a:pPr eaLnBrk="1" hangingPunct="1">
              <a:lnSpc>
                <a:spcPct val="120000"/>
              </a:lnSpc>
            </a:pPr>
            <a:r>
              <a:rPr lang="zh-CN" altLang="en-US" b="0" dirty="0">
                <a:solidFill>
                  <a:schemeClr val="tx1"/>
                </a:solidFill>
              </a:rPr>
              <a:t>操作控制器</a:t>
            </a:r>
            <a:r>
              <a:rPr lang="zh-CN" altLang="en-US" b="0" dirty="0"/>
              <a:t>可分为</a:t>
            </a:r>
            <a:r>
              <a:rPr lang="zh-CN" altLang="en-US" b="0" u="sng" dirty="0"/>
              <a:t>时序逻辑型</a:t>
            </a:r>
            <a:r>
              <a:rPr lang="zh-CN" altLang="en-US" b="0" dirty="0"/>
              <a:t>、</a:t>
            </a:r>
            <a:r>
              <a:rPr lang="zh-CN" altLang="en-US" b="0" u="sng" dirty="0"/>
              <a:t>存储逻辑型</a:t>
            </a:r>
            <a:r>
              <a:rPr lang="zh-CN" altLang="en-US" b="0" dirty="0"/>
              <a:t>、时序逻辑与存储逻辑结合型三种。</a:t>
            </a:r>
            <a:r>
              <a:rPr lang="en-US" altLang="zh-CN" b="0" dirty="0"/>
              <a:t> </a:t>
            </a:r>
            <a:r>
              <a:rPr lang="zh-CN" altLang="en-US" b="0" dirty="0"/>
              <a:t>硬布线控制器</a:t>
            </a:r>
            <a:r>
              <a:rPr lang="en-US" altLang="zh-CN" b="0" dirty="0"/>
              <a:t>: </a:t>
            </a:r>
            <a:r>
              <a:rPr lang="zh-CN" altLang="en-US" b="0" dirty="0"/>
              <a:t>是采用时序逻辑技术来实现的；</a:t>
            </a:r>
            <a:r>
              <a:rPr lang="en-US" altLang="zh-CN" b="0" dirty="0"/>
              <a:t> </a:t>
            </a:r>
            <a:r>
              <a:rPr lang="zh-CN" altLang="en-US" b="0" dirty="0"/>
              <a:t>微程序控制器</a:t>
            </a:r>
            <a:r>
              <a:rPr lang="en-US" altLang="zh-CN" b="0" dirty="0"/>
              <a:t>: </a:t>
            </a:r>
            <a:r>
              <a:rPr lang="zh-CN" altLang="en-US" b="0" dirty="0"/>
              <a:t>是采用存储逻辑来实现的；</a:t>
            </a:r>
            <a:r>
              <a:rPr lang="en-US" altLang="zh-CN" b="0" dirty="0"/>
              <a:t> </a:t>
            </a:r>
            <a:r>
              <a:rPr lang="zh-CN" altLang="en-US" b="0" dirty="0"/>
              <a:t>前两种方式的组合</a:t>
            </a:r>
          </a:p>
          <a:p>
            <a:pPr eaLnBrk="1" hangingPunct="1">
              <a:lnSpc>
                <a:spcPct val="120000"/>
              </a:lnSpc>
            </a:pPr>
            <a:endParaRPr lang="zh-CN" altLang="en-US" b="0" dirty="0"/>
          </a:p>
          <a:p>
            <a:endParaRPr lang="zh-CN" altLang="en-US" dirty="0"/>
          </a:p>
        </p:txBody>
      </p:sp>
      <p:sp>
        <p:nvSpPr>
          <p:cNvPr id="4" name="灯片编号占位符 3"/>
          <p:cNvSpPr>
            <a:spLocks noGrp="1"/>
          </p:cNvSpPr>
          <p:nvPr>
            <p:ph type="sldNum" sz="quarter" idx="10"/>
          </p:nvPr>
        </p:nvSpPr>
        <p:spPr/>
        <p:txBody>
          <a:bodyPr/>
          <a:lstStyle/>
          <a:p>
            <a:fld id="{62CA2F26-54CF-458F-AFDB-FBC20C683C05}" type="slidenum">
              <a:rPr lang="zh-CN" altLang="en-US" smtClean="0"/>
              <a:t>3</a:t>
            </a:fld>
            <a:endParaRPr lang="zh-CN" altLang="en-US"/>
          </a:p>
        </p:txBody>
      </p:sp>
    </p:spTree>
    <p:extLst>
      <p:ext uri="{BB962C8B-B14F-4D97-AF65-F5344CB8AC3E}">
        <p14:creationId xmlns:p14="http://schemas.microsoft.com/office/powerpoint/2010/main" val="405625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CA2F26-54CF-458F-AFDB-FBC20C683C05}" type="slidenum">
              <a:rPr lang="zh-CN" altLang="en-US" smtClean="0"/>
              <a:t>11</a:t>
            </a:fld>
            <a:endParaRPr lang="zh-CN" altLang="en-US"/>
          </a:p>
        </p:txBody>
      </p:sp>
    </p:spTree>
    <p:extLst>
      <p:ext uri="{BB962C8B-B14F-4D97-AF65-F5344CB8AC3E}">
        <p14:creationId xmlns:p14="http://schemas.microsoft.com/office/powerpoint/2010/main" val="165387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
          <p:cNvGrpSpPr>
            <a:grpSpLocks/>
          </p:cNvGrpSpPr>
          <p:nvPr/>
        </p:nvGrpSpPr>
        <p:grpSpPr bwMode="auto">
          <a:xfrm>
            <a:off x="-1380067" y="1552576"/>
            <a:ext cx="13572067" cy="5305425"/>
            <a:chOff x="-652" y="978"/>
            <a:chExt cx="6412" cy="3342"/>
          </a:xfrm>
        </p:grpSpPr>
        <p:sp>
          <p:nvSpPr>
            <p:cNvPr id="5"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a:defRPr/>
              </a:pPr>
              <a:endParaRPr kumimoji="1" lang="zh-CN" altLang="en-US" sz="1800"/>
            </a:p>
          </p:txBody>
        </p:sp>
        <p:sp>
          <p:nvSpPr>
            <p:cNvPr id="6" name="Arc 4"/>
            <p:cNvSpPr>
              <a:spLocks noChangeArrowheads="1"/>
            </p:cNvSpPr>
            <p:nvPr/>
          </p:nvSpPr>
          <p:spPr bwMode="auto">
            <a:xfrm>
              <a:off x="-652" y="978"/>
              <a:ext cx="4237" cy="3342"/>
            </a:xfrm>
            <a:custGeom>
              <a:avLst/>
              <a:gdLst>
                <a:gd name="T0" fmla="*/ 3976 w 21600"/>
                <a:gd name="T1" fmla="*/ 0 h 21231"/>
                <a:gd name="T2" fmla="*/ 21600 w 21600"/>
                <a:gd name="T3" fmla="*/ 21231 h 21231"/>
                <a:gd name="T4" fmla="*/ 3976 w 21600"/>
                <a:gd name="T5" fmla="*/ 0 h 21231"/>
                <a:gd name="T6" fmla="*/ 21600 w 21600"/>
                <a:gd name="T7" fmla="*/ 21231 h 21231"/>
                <a:gd name="T8" fmla="*/ 0 w 21600"/>
                <a:gd name="T9" fmla="*/ 21231 h 21231"/>
                <a:gd name="T10" fmla="*/ 3976 w 21600"/>
                <a:gd name="T11" fmla="*/ 0 h 21231"/>
              </a:gdLst>
              <a:ahLst/>
              <a:cxnLst>
                <a:cxn ang="0">
                  <a:pos x="T0" y="T1"/>
                </a:cxn>
                <a:cxn ang="0">
                  <a:pos x="T2" y="T3"/>
                </a:cxn>
                <a:cxn ang="0">
                  <a:pos x="T4" y="T5"/>
                </a:cxn>
                <a:cxn ang="0">
                  <a:pos x="T6" y="T7"/>
                </a:cxn>
                <a:cxn ang="0">
                  <a:pos x="T8" y="T9"/>
                </a:cxn>
                <a:cxn ang="0">
                  <a:pos x="T10" y="T11"/>
                </a:cxn>
              </a:cxnLst>
              <a:rect l="0" t="0" r="r" b="b"/>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3077" name="Rectangle 5"/>
          <p:cNvSpPr>
            <a:spLocks noGrp="1" noChangeArrowheads="1"/>
          </p:cNvSpPr>
          <p:nvPr>
            <p:ph type="ctrTitle" sz="quarter" hasCustomPrompt="1"/>
          </p:nvPr>
        </p:nvSpPr>
        <p:spPr>
          <a:xfrm>
            <a:off x="1725084" y="1442693"/>
            <a:ext cx="10363200" cy="462307"/>
          </a:xfrm>
        </p:spPr>
        <p:txBody>
          <a:bodyPr anchor="b"/>
          <a:lstStyle>
            <a:lvl1pPr>
              <a:defRPr/>
            </a:lvl1pPr>
          </a:lstStyle>
          <a:p>
            <a:r>
              <a:rPr lang="zh-CN" altLang="en-US" noProof="1"/>
              <a:t>单击此处编辑母版标题样式1</a:t>
            </a:r>
          </a:p>
        </p:txBody>
      </p:sp>
      <p:sp>
        <p:nvSpPr>
          <p:cNvPr id="3078" name="Rectangle 6"/>
          <p:cNvSpPr>
            <a:spLocks noGrp="1" noChangeArrowheads="1"/>
          </p:cNvSpPr>
          <p:nvPr>
            <p:ph type="subTitle" sz="quarter" idx="1"/>
          </p:nvPr>
        </p:nvSpPr>
        <p:spPr>
          <a:xfrm>
            <a:off x="914400" y="3429000"/>
            <a:ext cx="8534400" cy="1752600"/>
          </a:xfrm>
          <a:ln>
            <a:prstDash val="solid"/>
          </a:ln>
        </p:spPr>
        <p:txBody>
          <a:bodyPr lIns="92075" tIns="46038" rIns="92075" bIns="46038" anchor="ctr"/>
          <a:lstStyle>
            <a:lvl1pPr marL="0" indent="0" algn="ctr">
              <a:buFont typeface="Wingdings 2" panose="05020102010507070707" pitchFamily="18" charset="2"/>
              <a:buNone/>
              <a:defRPr/>
            </a:lvl1pPr>
          </a:lstStyle>
          <a:p>
            <a:r>
              <a:rPr lang="zh-CN" altLang="en-US" noProof="1"/>
              <a:t>单击此处编辑母版副标题样式</a:t>
            </a:r>
          </a:p>
        </p:txBody>
      </p:sp>
      <p:sp>
        <p:nvSpPr>
          <p:cNvPr id="7" name="Rectangle 7"/>
          <p:cNvSpPr>
            <a:spLocks noGrp="1" noChangeArrowheads="1"/>
          </p:cNvSpPr>
          <p:nvPr>
            <p:ph type="dt" sz="quarter" idx="10"/>
          </p:nvPr>
        </p:nvSpPr>
        <p:spPr bwMode="auto">
          <a:xfrm>
            <a:off x="914400" y="6248400"/>
            <a:ext cx="2540000" cy="457200"/>
          </a:xfrm>
          <a:prstGeom prst="rect">
            <a:avLst/>
          </a:prstGeom>
          <a:ln>
            <a:miter lim="800000"/>
          </a:ln>
        </p:spPr>
        <p:txBody>
          <a:bodyPr vert="horz" wrap="square" lIns="92075" tIns="46038" rIns="92075" bIns="46038" numCol="1" anchor="ctr" anchorCtr="0" compatLnSpc="1"/>
          <a:lstStyle>
            <a:lvl1pPr eaLnBrk="1" hangingPunct="1">
              <a:defRPr kumimoji="0" sz="1400">
                <a:ea typeface="宋体" panose="02010600030101010101" pitchFamily="2" charset="-122"/>
              </a:defRPr>
            </a:lvl1pPr>
          </a:lstStyle>
          <a:p>
            <a:pPr>
              <a:defRPr/>
            </a:pPr>
            <a:endParaRPr lang="en-US" altLang="zh-CN"/>
          </a:p>
        </p:txBody>
      </p:sp>
      <p:sp>
        <p:nvSpPr>
          <p:cNvPr id="8" name="Rectangle 8"/>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2075" tIns="46038" rIns="92075" bIns="46038" numCol="1" anchor="ctr" anchorCtr="0" compatLnSpc="1"/>
          <a:lstStyle>
            <a:lvl1pPr algn="ctr" eaLnBrk="1" hangingPunct="1">
              <a:defRPr kumimoji="0" sz="1400">
                <a:ea typeface="宋体" panose="02010600030101010101" pitchFamily="2" charset="-122"/>
              </a:defRPr>
            </a:lvl1pPr>
          </a:lstStyle>
          <a:p>
            <a:pPr>
              <a:defRPr/>
            </a:pPr>
            <a:r>
              <a:rPr lang="zh-CN" altLang="en-US"/>
              <a:t>算法与数据结构</a:t>
            </a:r>
            <a:endParaRPr lang="en-US" altLang="zh-CN"/>
          </a:p>
        </p:txBody>
      </p:sp>
      <p:sp>
        <p:nvSpPr>
          <p:cNvPr id="9" name="Rectangle 9"/>
          <p:cNvSpPr>
            <a:spLocks noGrp="1" noChangeArrowheads="1"/>
          </p:cNvSpPr>
          <p:nvPr>
            <p:ph type="sldNum" sz="quarter" idx="12"/>
          </p:nvPr>
        </p:nvSpPr>
        <p:spPr bwMode="auto">
          <a:xfrm>
            <a:off x="8737600" y="6248400"/>
            <a:ext cx="2540000" cy="457200"/>
          </a:xfrm>
          <a:prstGeom prst="rect">
            <a:avLst/>
          </a:prstGeom>
          <a:ln>
            <a:miter lim="800000"/>
          </a:ln>
        </p:spPr>
        <p:txBody>
          <a:bodyPr vert="horz" wrap="square" lIns="92075" tIns="46038" rIns="92075" bIns="46038" numCol="1" anchor="ctr" anchorCtr="0" compatLnSpc="1"/>
          <a:lstStyle>
            <a:lvl1pPr algn="r" eaLnBrk="1" hangingPunct="1">
              <a:defRPr kumimoji="0" sz="1400">
                <a:ea typeface="宋体" panose="02010600030101010101" pitchFamily="2" charset="-122"/>
              </a:defRPr>
            </a:lvl1pPr>
          </a:lstStyle>
          <a:p>
            <a:pPr>
              <a:defRPr/>
            </a:pPr>
            <a:fld id="{9A6EBC8C-A4C2-4A44-9F1A-99A60E75DAA3}" type="slidenum">
              <a:rPr lang="zh-CN" altLang="en-US"/>
              <a:pPr>
                <a:defRPr/>
              </a:pPr>
              <a:t>‹#›</a:t>
            </a:fld>
            <a:endParaRPr lang="en-US" altLang="zh-CN"/>
          </a:p>
        </p:txBody>
      </p:sp>
    </p:spTree>
    <p:extLst>
      <p:ext uri="{BB962C8B-B14F-4D97-AF65-F5344CB8AC3E}">
        <p14:creationId xmlns:p14="http://schemas.microsoft.com/office/powerpoint/2010/main" val="353498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822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8528"/>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09420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39184" y="620713"/>
            <a:ext cx="5755216" cy="604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1" y="620713"/>
            <a:ext cx="5755217" cy="604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77641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14984"/>
            <a:ext cx="10972800" cy="462307"/>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57673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525835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776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348"/>
            <a:ext cx="4011084" cy="400752"/>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1435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903" y="116632"/>
            <a:ext cx="11811745" cy="216024"/>
          </a:xfrm>
        </p:spPr>
        <p:txBody>
          <a:bodyPr>
            <a:noAutofit/>
          </a:bodyPr>
          <a:lstStyle>
            <a:lvl1pPr>
              <a:defRPr sz="1200" b="0" u="none">
                <a:solidFill>
                  <a:srgbClr val="C00000"/>
                </a:solidFill>
                <a:effectLst/>
                <a:latin typeface="幼圆" panose="02010509060101010101" pitchFamily="49" charset="-122"/>
                <a:ea typeface="幼圆" panose="02010509060101010101" pitchFamily="49" charset="-122"/>
              </a:defRPr>
            </a:lvl1pPr>
          </a:lstStyle>
          <a:p>
            <a:endParaRPr lang="zh-CN" altLang="en-US" dirty="0"/>
          </a:p>
        </p:txBody>
      </p:sp>
      <p:sp>
        <p:nvSpPr>
          <p:cNvPr id="3" name="内容占位符 2"/>
          <p:cNvSpPr>
            <a:spLocks noGrp="1"/>
          </p:cNvSpPr>
          <p:nvPr>
            <p:ph idx="1" hasCustomPrompt="1"/>
          </p:nvPr>
        </p:nvSpPr>
        <p:spPr>
          <a:xfrm>
            <a:off x="119336" y="440430"/>
            <a:ext cx="5688632" cy="6228930"/>
          </a:xfrm>
        </p:spPr>
        <p:txBody>
          <a:bodyPr>
            <a:normAutofit/>
          </a:bodyPr>
          <a:lstStyle>
            <a:lvl1pPr marL="179705" indent="-179705">
              <a:buFont typeface="Wingdings" panose="05000000000000000000" pitchFamily="2" charset="2"/>
              <a:buChar char=""/>
              <a:defRPr sz="1200">
                <a:latin typeface="Consolas" panose="020B0609020204030204" pitchFamily="49" charset="0"/>
                <a:ea typeface="方正姚体" panose="02010601030101010101" pitchFamily="2" charset="-122"/>
              </a:defRPr>
            </a:lvl1pPr>
            <a:lvl2pPr marL="538480" indent="-179705">
              <a:buFont typeface="Wingdings" panose="05000000000000000000" pitchFamily="2" charset="2"/>
              <a:buChar char="Ø"/>
              <a:defRPr sz="1200">
                <a:solidFill>
                  <a:srgbClr val="0070C0"/>
                </a:solidFill>
                <a:latin typeface="Consolas" panose="020B0609020204030204" pitchFamily="49" charset="0"/>
                <a:ea typeface="华文楷体" panose="02010600040101010101" pitchFamily="2" charset="-122"/>
              </a:defRPr>
            </a:lvl2pPr>
            <a:lvl3pPr marL="808355" indent="-179705">
              <a:buFont typeface="Wingdings" panose="05000000000000000000" pitchFamily="2" charset="2"/>
              <a:buChar char="Ü"/>
              <a:defRPr sz="1200">
                <a:solidFill>
                  <a:schemeClr val="accent6">
                    <a:lumMod val="75000"/>
                  </a:schemeClr>
                </a:solidFill>
                <a:latin typeface="Consolas" panose="020B0609020204030204" pitchFamily="49" charset="0"/>
                <a:ea typeface="华文新魏" panose="02010800040101010101" pitchFamily="2" charset="-122"/>
              </a:defRPr>
            </a:lvl3pPr>
            <a:lvl4pPr marL="1254125" indent="-268605">
              <a:buFont typeface="Wingdings" panose="05000000000000000000" pitchFamily="2" charset="2"/>
              <a:buChar char="l"/>
              <a:defRPr sz="1200">
                <a:solidFill>
                  <a:srgbClr val="7030A0"/>
                </a:solidFill>
                <a:latin typeface="Consolas" panose="020B0609020204030204" pitchFamily="49" charset="0"/>
                <a:ea typeface="华文新魏" panose="02010800040101010101" pitchFamily="2" charset="-122"/>
              </a:defRPr>
            </a:lvl4pPr>
            <a:lvl5pPr>
              <a:defRPr sz="1800"/>
            </a:lvl5pPr>
          </a:lstStyle>
          <a:p>
            <a:pPr lvl="0"/>
            <a:r>
              <a:rPr lang="zh-CN" altLang="en-US" dirty="0"/>
              <a:t>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cxnSp>
        <p:nvCxnSpPr>
          <p:cNvPr id="5" name="直接连接符 4"/>
          <p:cNvCxnSpPr/>
          <p:nvPr userDrawn="1"/>
        </p:nvCxnSpPr>
        <p:spPr>
          <a:xfrm>
            <a:off x="116903" y="332656"/>
            <a:ext cx="118117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内容占位符 2"/>
          <p:cNvSpPr>
            <a:spLocks noGrp="1"/>
          </p:cNvSpPr>
          <p:nvPr>
            <p:ph idx="10" hasCustomPrompt="1"/>
          </p:nvPr>
        </p:nvSpPr>
        <p:spPr>
          <a:xfrm>
            <a:off x="5807968" y="440430"/>
            <a:ext cx="6120680" cy="6228930"/>
          </a:xfrm>
        </p:spPr>
        <p:txBody>
          <a:bodyPr>
            <a:normAutofit/>
          </a:bodyPr>
          <a:lstStyle>
            <a:lvl1pPr marL="179705" indent="-179705">
              <a:buFont typeface="Wingdings" panose="05000000000000000000" pitchFamily="2" charset="2"/>
              <a:buChar char=""/>
              <a:defRPr sz="1200">
                <a:latin typeface="方正姚体" panose="02010601030101010101" pitchFamily="2" charset="-122"/>
                <a:ea typeface="方正姚体" panose="02010601030101010101" pitchFamily="2" charset="-122"/>
              </a:defRPr>
            </a:lvl1pPr>
            <a:lvl2pPr marL="538480" indent="-179705">
              <a:buFont typeface="Wingdings" panose="05000000000000000000" pitchFamily="2" charset="2"/>
              <a:buChar char="Ø"/>
              <a:defRPr sz="1200">
                <a:solidFill>
                  <a:srgbClr val="0070C0"/>
                </a:solidFill>
                <a:latin typeface="华文楷体" panose="02010600040101010101" pitchFamily="2" charset="-122"/>
                <a:ea typeface="华文楷体" panose="02010600040101010101" pitchFamily="2" charset="-122"/>
              </a:defRPr>
            </a:lvl2pPr>
            <a:lvl3pPr marL="808355" indent="-179705">
              <a:buFont typeface="Wingdings" panose="05000000000000000000" pitchFamily="2" charset="2"/>
              <a:buChar char="Ü"/>
              <a:defRPr sz="1200">
                <a:solidFill>
                  <a:schemeClr val="accent6">
                    <a:lumMod val="75000"/>
                  </a:schemeClr>
                </a:solidFill>
                <a:latin typeface="华文新魏" panose="02010800040101010101" pitchFamily="2" charset="-122"/>
                <a:ea typeface="华文新魏" panose="02010800040101010101" pitchFamily="2" charset="-122"/>
              </a:defRPr>
            </a:lvl3pPr>
            <a:lvl4pPr marL="1254125" indent="-268605">
              <a:buFont typeface="Wingdings" panose="05000000000000000000" pitchFamily="2" charset="2"/>
              <a:buChar char="l"/>
              <a:defRPr sz="1200">
                <a:solidFill>
                  <a:srgbClr val="7030A0"/>
                </a:solidFill>
                <a:latin typeface="华文新魏" panose="02010800040101010101" pitchFamily="2" charset="-122"/>
                <a:ea typeface="华文新魏" panose="02010800040101010101" pitchFamily="2" charset="-122"/>
              </a:defRPr>
            </a:lvl4pPr>
            <a:lvl5pPr>
              <a:defRPr sz="1800"/>
            </a:lvl5pPr>
          </a:lstStyle>
          <a:p>
            <a:pPr lvl="0"/>
            <a:r>
              <a:rPr lang="zh-CN" altLang="en-US" dirty="0"/>
              <a:t>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6586"/>
            <a:ext cx="7315200" cy="400752"/>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269178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509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99861" y="44450"/>
            <a:ext cx="555280" cy="66246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43933" y="44450"/>
            <a:ext cx="8655051" cy="66246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94123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3934" y="41897"/>
            <a:ext cx="11808884" cy="46230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39184" y="620713"/>
            <a:ext cx="5755216"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1" y="620713"/>
            <a:ext cx="5755217"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07455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3934" y="41897"/>
            <a:ext cx="11808884" cy="462307"/>
          </a:xfrm>
        </p:spPr>
        <p:txBody>
          <a:bodyPr/>
          <a:lstStyle/>
          <a:p>
            <a:r>
              <a:rPr lang="zh-CN" altLang="en-US" noProof="1"/>
              <a:t>单击此处编辑母版标题样式</a:t>
            </a:r>
          </a:p>
        </p:txBody>
      </p:sp>
      <p:sp>
        <p:nvSpPr>
          <p:cNvPr id="3" name="表格占位符 2"/>
          <p:cNvSpPr>
            <a:spLocks noGrp="1"/>
          </p:cNvSpPr>
          <p:nvPr>
            <p:ph type="tbl" idx="1"/>
          </p:nvPr>
        </p:nvSpPr>
        <p:spPr>
          <a:xfrm>
            <a:off x="239185" y="620713"/>
            <a:ext cx="11713633" cy="6048375"/>
          </a:xfrm>
        </p:spPr>
        <p:txBody>
          <a:bodyPr/>
          <a:lstStyle/>
          <a:p>
            <a:pPr lvl="0"/>
            <a:endParaRPr lang="zh-CN" altLang="en-US" noProof="0"/>
          </a:p>
        </p:txBody>
      </p:sp>
    </p:spTree>
    <p:extLst>
      <p:ext uri="{BB962C8B-B14F-4D97-AF65-F5344CB8AC3E}">
        <p14:creationId xmlns:p14="http://schemas.microsoft.com/office/powerpoint/2010/main" val="638017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
          <p:cNvGrpSpPr>
            <a:grpSpLocks/>
          </p:cNvGrpSpPr>
          <p:nvPr/>
        </p:nvGrpSpPr>
        <p:grpSpPr bwMode="auto">
          <a:xfrm>
            <a:off x="-1380067" y="1552576"/>
            <a:ext cx="13572067" cy="5305425"/>
            <a:chOff x="-652" y="978"/>
            <a:chExt cx="6412" cy="3342"/>
          </a:xfrm>
        </p:grpSpPr>
        <p:sp>
          <p:nvSpPr>
            <p:cNvPr id="5"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a:defRPr/>
              </a:pPr>
              <a:endParaRPr kumimoji="1" lang="zh-CN" altLang="en-US" sz="1800"/>
            </a:p>
          </p:txBody>
        </p:sp>
        <p:sp>
          <p:nvSpPr>
            <p:cNvPr id="6" name="Arc 4"/>
            <p:cNvSpPr>
              <a:spLocks noChangeArrowheads="1"/>
            </p:cNvSpPr>
            <p:nvPr/>
          </p:nvSpPr>
          <p:spPr bwMode="auto">
            <a:xfrm>
              <a:off x="-652" y="978"/>
              <a:ext cx="4237" cy="3342"/>
            </a:xfrm>
            <a:custGeom>
              <a:avLst/>
              <a:gdLst>
                <a:gd name="T0" fmla="*/ 3976 w 21600"/>
                <a:gd name="T1" fmla="*/ 0 h 21231"/>
                <a:gd name="T2" fmla="*/ 21600 w 21600"/>
                <a:gd name="T3" fmla="*/ 21231 h 21231"/>
                <a:gd name="T4" fmla="*/ 3976 w 21600"/>
                <a:gd name="T5" fmla="*/ 0 h 21231"/>
                <a:gd name="T6" fmla="*/ 21600 w 21600"/>
                <a:gd name="T7" fmla="*/ 21231 h 21231"/>
                <a:gd name="T8" fmla="*/ 0 w 21600"/>
                <a:gd name="T9" fmla="*/ 21231 h 21231"/>
                <a:gd name="T10" fmla="*/ 3976 w 21600"/>
                <a:gd name="T11" fmla="*/ 0 h 21231"/>
              </a:gdLst>
              <a:ahLst/>
              <a:cxnLst>
                <a:cxn ang="0">
                  <a:pos x="T0" y="T1"/>
                </a:cxn>
                <a:cxn ang="0">
                  <a:pos x="T2" y="T3"/>
                </a:cxn>
                <a:cxn ang="0">
                  <a:pos x="T4" y="T5"/>
                </a:cxn>
                <a:cxn ang="0">
                  <a:pos x="T6" y="T7"/>
                </a:cxn>
                <a:cxn ang="0">
                  <a:pos x="T8" y="T9"/>
                </a:cxn>
                <a:cxn ang="0">
                  <a:pos x="T10" y="T11"/>
                </a:cxn>
              </a:cxnLst>
              <a:rect l="0" t="0" r="r" b="b"/>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3077" name="Rectangle 5"/>
          <p:cNvSpPr>
            <a:spLocks noGrp="1" noChangeArrowheads="1"/>
          </p:cNvSpPr>
          <p:nvPr>
            <p:ph type="ctrTitle" sz="quarter" hasCustomPrompt="1"/>
          </p:nvPr>
        </p:nvSpPr>
        <p:spPr>
          <a:xfrm>
            <a:off x="1725084" y="1442693"/>
            <a:ext cx="10363200" cy="462307"/>
          </a:xfrm>
        </p:spPr>
        <p:txBody>
          <a:bodyPr anchor="b"/>
          <a:lstStyle>
            <a:lvl1pPr>
              <a:defRPr/>
            </a:lvl1pPr>
          </a:lstStyle>
          <a:p>
            <a:r>
              <a:rPr lang="zh-CN" altLang="en-US" noProof="1"/>
              <a:t>单击此处编辑母版标题样式1</a:t>
            </a:r>
          </a:p>
        </p:txBody>
      </p:sp>
      <p:sp>
        <p:nvSpPr>
          <p:cNvPr id="3078" name="Rectangle 6"/>
          <p:cNvSpPr>
            <a:spLocks noGrp="1" noChangeArrowheads="1"/>
          </p:cNvSpPr>
          <p:nvPr>
            <p:ph type="subTitle" sz="quarter" idx="1"/>
          </p:nvPr>
        </p:nvSpPr>
        <p:spPr>
          <a:xfrm>
            <a:off x="914400" y="3429000"/>
            <a:ext cx="8534400" cy="1752600"/>
          </a:xfrm>
          <a:ln>
            <a:prstDash val="solid"/>
          </a:ln>
        </p:spPr>
        <p:txBody>
          <a:bodyPr lIns="92075" tIns="46038" rIns="92075" bIns="46038" anchor="ctr"/>
          <a:lstStyle>
            <a:lvl1pPr marL="0" indent="0" algn="ctr">
              <a:buFont typeface="Wingdings 2" panose="05020102010507070707" pitchFamily="18" charset="2"/>
              <a:buNone/>
              <a:defRPr/>
            </a:lvl1pPr>
          </a:lstStyle>
          <a:p>
            <a:r>
              <a:rPr lang="zh-CN" altLang="en-US" noProof="1"/>
              <a:t>单击此处编辑母版副标题样式</a:t>
            </a:r>
          </a:p>
        </p:txBody>
      </p:sp>
      <p:sp>
        <p:nvSpPr>
          <p:cNvPr id="7" name="Rectangle 7"/>
          <p:cNvSpPr>
            <a:spLocks noGrp="1" noChangeArrowheads="1"/>
          </p:cNvSpPr>
          <p:nvPr>
            <p:ph type="dt" sz="quarter" idx="10"/>
          </p:nvPr>
        </p:nvSpPr>
        <p:spPr bwMode="auto">
          <a:xfrm>
            <a:off x="914400" y="6248400"/>
            <a:ext cx="2540000" cy="457200"/>
          </a:xfrm>
          <a:prstGeom prst="rect">
            <a:avLst/>
          </a:prstGeom>
          <a:ln>
            <a:miter lim="800000"/>
          </a:ln>
        </p:spPr>
        <p:txBody>
          <a:bodyPr vert="horz" wrap="square" lIns="92075" tIns="46038" rIns="92075" bIns="46038" numCol="1" anchor="ctr" anchorCtr="0" compatLnSpc="1"/>
          <a:lstStyle>
            <a:lvl1pPr eaLnBrk="1" hangingPunct="1">
              <a:defRPr kumimoji="0" sz="1400">
                <a:ea typeface="宋体" panose="02010600030101010101" pitchFamily="2" charset="-122"/>
              </a:defRPr>
            </a:lvl1pPr>
          </a:lstStyle>
          <a:p>
            <a:pPr>
              <a:defRPr/>
            </a:pPr>
            <a:endParaRPr lang="en-US" altLang="zh-CN"/>
          </a:p>
        </p:txBody>
      </p:sp>
      <p:sp>
        <p:nvSpPr>
          <p:cNvPr id="8" name="Rectangle 8"/>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2075" tIns="46038" rIns="92075" bIns="46038" numCol="1" anchor="ctr" anchorCtr="0" compatLnSpc="1"/>
          <a:lstStyle>
            <a:lvl1pPr algn="ctr" eaLnBrk="1" hangingPunct="1">
              <a:defRPr kumimoji="0" sz="1400">
                <a:ea typeface="宋体" panose="02010600030101010101" pitchFamily="2" charset="-122"/>
              </a:defRPr>
            </a:lvl1pPr>
          </a:lstStyle>
          <a:p>
            <a:pPr>
              <a:defRPr/>
            </a:pPr>
            <a:r>
              <a:rPr lang="zh-CN" altLang="en-US"/>
              <a:t>算法与数据结构</a:t>
            </a:r>
            <a:endParaRPr lang="en-US" altLang="zh-CN"/>
          </a:p>
        </p:txBody>
      </p:sp>
      <p:sp>
        <p:nvSpPr>
          <p:cNvPr id="9" name="Rectangle 9"/>
          <p:cNvSpPr>
            <a:spLocks noGrp="1" noChangeArrowheads="1"/>
          </p:cNvSpPr>
          <p:nvPr>
            <p:ph type="sldNum" sz="quarter" idx="12"/>
          </p:nvPr>
        </p:nvSpPr>
        <p:spPr bwMode="auto">
          <a:xfrm>
            <a:off x="8737600" y="6248400"/>
            <a:ext cx="2540000" cy="457200"/>
          </a:xfrm>
          <a:prstGeom prst="rect">
            <a:avLst/>
          </a:prstGeom>
          <a:ln>
            <a:miter lim="800000"/>
          </a:ln>
        </p:spPr>
        <p:txBody>
          <a:bodyPr vert="horz" wrap="square" lIns="92075" tIns="46038" rIns="92075" bIns="46038" numCol="1" anchor="ctr" anchorCtr="0" compatLnSpc="1"/>
          <a:lstStyle>
            <a:lvl1pPr algn="r" eaLnBrk="1" hangingPunct="1">
              <a:defRPr kumimoji="0" sz="1400">
                <a:ea typeface="宋体" panose="02010600030101010101" pitchFamily="2" charset="-122"/>
              </a:defRPr>
            </a:lvl1pPr>
          </a:lstStyle>
          <a:p>
            <a:pPr>
              <a:defRPr/>
            </a:pPr>
            <a:fld id="{FF36ECF7-36FD-47BC-8054-E700493220E5}" type="slidenum">
              <a:rPr lang="zh-CN" altLang="en-US"/>
              <a:pPr>
                <a:defRPr/>
              </a:pPr>
              <a:t>‹#›</a:t>
            </a:fld>
            <a:endParaRPr lang="en-US" altLang="zh-CN"/>
          </a:p>
        </p:txBody>
      </p:sp>
    </p:spTree>
    <p:extLst>
      <p:ext uri="{BB962C8B-B14F-4D97-AF65-F5344CB8AC3E}">
        <p14:creationId xmlns:p14="http://schemas.microsoft.com/office/powerpoint/2010/main" val="1603793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5965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8528"/>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5988023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39184" y="620713"/>
            <a:ext cx="5755216" cy="604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1" y="620713"/>
            <a:ext cx="5755217" cy="604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690033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14984"/>
            <a:ext cx="10972800" cy="462307"/>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4515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355103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508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348"/>
            <a:ext cx="4011084" cy="400752"/>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552857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6586"/>
            <a:ext cx="7315200" cy="400752"/>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402183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08051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99861" y="44450"/>
            <a:ext cx="555280" cy="66246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43933" y="44450"/>
            <a:ext cx="8655051" cy="66246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383638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3934" y="41897"/>
            <a:ext cx="11808884" cy="46230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39184" y="620713"/>
            <a:ext cx="5755216"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1" y="620713"/>
            <a:ext cx="5755217"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591314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3934" y="41897"/>
            <a:ext cx="11808884" cy="462307"/>
          </a:xfrm>
        </p:spPr>
        <p:txBody>
          <a:bodyPr/>
          <a:lstStyle/>
          <a:p>
            <a:r>
              <a:rPr lang="zh-CN" altLang="en-US" noProof="1"/>
              <a:t>单击此处编辑母版标题样式</a:t>
            </a:r>
          </a:p>
        </p:txBody>
      </p:sp>
      <p:sp>
        <p:nvSpPr>
          <p:cNvPr id="3" name="表格占位符 2"/>
          <p:cNvSpPr>
            <a:spLocks noGrp="1"/>
          </p:cNvSpPr>
          <p:nvPr>
            <p:ph type="tbl" idx="1"/>
          </p:nvPr>
        </p:nvSpPr>
        <p:spPr>
          <a:xfrm>
            <a:off x="239185" y="620713"/>
            <a:ext cx="11713633" cy="6048375"/>
          </a:xfrm>
        </p:spPr>
        <p:txBody>
          <a:bodyPr/>
          <a:lstStyle/>
          <a:p>
            <a:pPr lvl="0"/>
            <a:endParaRPr lang="zh-CN" altLang="en-US" noProof="0"/>
          </a:p>
        </p:txBody>
      </p:sp>
    </p:spTree>
    <p:extLst>
      <p:ext uri="{BB962C8B-B14F-4D97-AF65-F5344CB8AC3E}">
        <p14:creationId xmlns:p14="http://schemas.microsoft.com/office/powerpoint/2010/main" val="384972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E2A47D-274F-4ECA-A7C2-A3AB7A03EDC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16209-0D11-435B-BA94-7D5BFDD04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2A47D-274F-4ECA-A7C2-A3AB7A03EDCB}" type="datetimeFigureOut">
              <a:rPr lang="zh-CN" altLang="en-US" smtClean="0"/>
              <a:t>2022/4/25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16209-0D11-435B-BA94-7D5BFDD042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2E00"/>
            </a:gs>
            <a:gs pos="48000">
              <a:srgbClr val="005300"/>
            </a:gs>
            <a:gs pos="100000">
              <a:srgbClr val="003300"/>
            </a:gs>
          </a:gsLst>
          <a:lin ang="5400000" scaled="1"/>
        </a:gradFill>
        <a:effectLst/>
      </p:bgPr>
    </p:bg>
    <p:spTree>
      <p:nvGrpSpPr>
        <p:cNvPr id="1" name=""/>
        <p:cNvGrpSpPr/>
        <p:nvPr/>
      </p:nvGrpSpPr>
      <p:grpSpPr>
        <a:xfrm>
          <a:off x="0" y="0"/>
          <a:ext cx="0" cy="0"/>
          <a:chOff x="0" y="0"/>
          <a:chExt cx="0" cy="0"/>
        </a:xfrm>
      </p:grpSpPr>
      <p:grpSp>
        <p:nvGrpSpPr>
          <p:cNvPr id="1026" name="Group 10"/>
          <p:cNvGrpSpPr>
            <a:grpSpLocks/>
          </p:cNvGrpSpPr>
          <p:nvPr/>
        </p:nvGrpSpPr>
        <p:grpSpPr bwMode="auto">
          <a:xfrm>
            <a:off x="14818" y="12700"/>
            <a:ext cx="12177183" cy="6845300"/>
            <a:chOff x="0" y="1"/>
            <a:chExt cx="5753" cy="4312"/>
          </a:xfrm>
        </p:grpSpPr>
        <p:sp>
          <p:nvSpPr>
            <p:cNvPr id="2051"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a:defRPr/>
              </a:pPr>
              <a:endParaRPr kumimoji="1" lang="zh-CN" altLang="en-US" sz="1800"/>
            </a:p>
          </p:txBody>
        </p:sp>
        <p:sp>
          <p:nvSpPr>
            <p:cNvPr id="1028" name="Arc 4"/>
            <p:cNvSpPr>
              <a:spLocks noChangeArrowheads="1"/>
            </p:cNvSpPr>
            <p:nvPr/>
          </p:nvSpPr>
          <p:spPr bwMode="auto">
            <a:xfrm>
              <a:off x="0" y="1"/>
              <a:ext cx="5298" cy="431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2053" name="Rectangle 5"/>
          <p:cNvSpPr>
            <a:spLocks noGrp="1" noChangeArrowheads="1"/>
          </p:cNvSpPr>
          <p:nvPr>
            <p:ph type="title"/>
          </p:nvPr>
        </p:nvSpPr>
        <p:spPr bwMode="auto">
          <a:xfrm>
            <a:off x="143934" y="41897"/>
            <a:ext cx="11808884" cy="462307"/>
          </a:xfrm>
          <a:prstGeom prst="rect">
            <a:avLst/>
          </a:prstGeom>
          <a:noFill/>
          <a:ln w="9525">
            <a:noFill/>
            <a:miter lim="800000"/>
          </a:ln>
          <a:effectLst/>
        </p:spPr>
        <p:txBody>
          <a:bodyPr vert="horz" wrap="square" lIns="92075" tIns="46038" rIns="92075" bIns="46038" numCol="1" anchor="ctr" anchorCtr="0" compatLnSpc="1">
            <a:spAutoFit/>
          </a:bodyPr>
          <a:lstStyle/>
          <a:p>
            <a:pPr lvl="0"/>
            <a:r>
              <a:rPr lang="zh-CN" altLang="en-US" noProof="1"/>
              <a:t>单击此处编辑母版标题样式</a:t>
            </a:r>
          </a:p>
        </p:txBody>
      </p:sp>
      <p:sp>
        <p:nvSpPr>
          <p:cNvPr id="1030" name="Rectangle 11"/>
          <p:cNvSpPr>
            <a:spLocks noGrp="1" noChangeArrowheads="1"/>
          </p:cNvSpPr>
          <p:nvPr>
            <p:ph type="body" idx="4294967295"/>
          </p:nvPr>
        </p:nvSpPr>
        <p:spPr bwMode="auto">
          <a:xfrm>
            <a:off x="239185" y="620713"/>
            <a:ext cx="1171363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第一级</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908229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mj-lt"/>
          <a:ea typeface="华文楷体" panose="02010600040101010101" charset="-122"/>
          <a:cs typeface="+mj-cs"/>
        </a:defRPr>
      </a:lvl1pPr>
      <a:lvl2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2pPr>
      <a:lvl3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3pPr>
      <a:lvl4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4pPr>
      <a:lvl5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5pPr>
      <a:lvl6pPr marL="4572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269875" indent="-269875" algn="l" defTabSz="0" rtl="0" eaLnBrk="0" fontAlgn="base" hangingPunct="0">
        <a:spcBef>
          <a:spcPct val="20000"/>
        </a:spcBef>
        <a:spcAft>
          <a:spcPct val="0"/>
        </a:spcAft>
        <a:buClr>
          <a:srgbClr val="99CCFF"/>
        </a:buClr>
        <a:buSzPct val="80000"/>
        <a:buFont typeface="Wingdings 2" panose="05020102010507070707" pitchFamily="18" charset="2"/>
        <a:buChar char="è"/>
        <a:tabLst>
          <a:tab pos="1879600" algn="l"/>
          <a:tab pos="2330450" algn="l"/>
        </a:tabLst>
        <a:defRPr sz="2400" b="1">
          <a:solidFill>
            <a:schemeClr val="tx1"/>
          </a:solidFill>
          <a:latin typeface="+mn-lt"/>
          <a:ea typeface="+mn-ea"/>
          <a:cs typeface="+mn-cs"/>
        </a:defRPr>
      </a:lvl1pPr>
      <a:lvl2pPr marL="720725" indent="-271463" algn="l" defTabSz="0" rtl="0" eaLnBrk="0" fontAlgn="base" hangingPunct="0">
        <a:spcBef>
          <a:spcPct val="20000"/>
        </a:spcBef>
        <a:spcAft>
          <a:spcPct val="0"/>
        </a:spcAft>
        <a:buClr>
          <a:srgbClr val="99CCFF"/>
        </a:buClr>
        <a:buSzPct val="90000"/>
        <a:buFont typeface="Wingdings" panose="05000000000000000000" pitchFamily="2" charset="2"/>
        <a:buChar char="Ø"/>
        <a:tabLst>
          <a:tab pos="1879600" algn="l"/>
          <a:tab pos="2330450" algn="l"/>
        </a:tabLst>
        <a:defRPr sz="2400" b="1">
          <a:solidFill>
            <a:srgbClr val="CCFFCC"/>
          </a:solidFill>
          <a:latin typeface="+mn-lt"/>
          <a:ea typeface="宋体" panose="02010600030101010101" pitchFamily="2" charset="-122"/>
        </a:defRPr>
      </a:lvl2pPr>
      <a:lvl3pPr marL="1081088" indent="-180975" algn="l" defTabSz="0" rtl="0" eaLnBrk="0" fontAlgn="base" hangingPunct="0">
        <a:spcBef>
          <a:spcPct val="20000"/>
        </a:spcBef>
        <a:spcAft>
          <a:spcPct val="0"/>
        </a:spcAft>
        <a:buClr>
          <a:srgbClr val="99CCFF"/>
        </a:buClr>
        <a:buSzPct val="60000"/>
        <a:buFont typeface="Wingdings" panose="05000000000000000000" pitchFamily="2" charset="2"/>
        <a:buChar char="l"/>
        <a:tabLst>
          <a:tab pos="1879600" algn="l"/>
          <a:tab pos="2330450" algn="l"/>
        </a:tabLst>
        <a:defRPr sz="2400" b="1">
          <a:solidFill>
            <a:schemeClr val="tx1"/>
          </a:solidFill>
          <a:latin typeface="+mn-lt"/>
          <a:ea typeface="方正姚体" panose="02010601030101010101" pitchFamily="2" charset="-122"/>
        </a:defRPr>
      </a:lvl3pPr>
      <a:lvl4pPr marL="1519238" indent="-258763" algn="l" defTabSz="0" rtl="0" eaLnBrk="0" fontAlgn="base" hangingPunct="0">
        <a:spcBef>
          <a:spcPct val="20000"/>
        </a:spcBef>
        <a:spcAft>
          <a:spcPct val="0"/>
        </a:spcAft>
        <a:buClr>
          <a:srgbClr val="99CCFF"/>
        </a:buClr>
        <a:buFont typeface="Wingdings" panose="05000000000000000000" pitchFamily="2" charset="2"/>
        <a:buChar char="²"/>
        <a:tabLst>
          <a:tab pos="1879600" algn="l"/>
          <a:tab pos="2330450" algn="l"/>
        </a:tabLst>
        <a:defRPr sz="2400" b="1">
          <a:solidFill>
            <a:schemeClr val="accent1"/>
          </a:solidFill>
          <a:latin typeface="+mn-lt"/>
          <a:ea typeface="华文楷体" panose="02010600040101010101" charset="-122"/>
        </a:defRPr>
      </a:lvl4pPr>
      <a:lvl5pPr marL="1968500" indent="-269875" algn="l" defTabSz="0" rtl="0" eaLnBrk="0" fontAlgn="base" hangingPunct="0">
        <a:spcBef>
          <a:spcPct val="20000"/>
        </a:spcBef>
        <a:spcAft>
          <a:spcPct val="0"/>
        </a:spcAft>
        <a:buClr>
          <a:srgbClr val="99CCFF"/>
        </a:buClr>
        <a:buFont typeface="Wingdings 2" panose="05020102010507070707" pitchFamily="18" charset="2"/>
        <a:buChar char="®"/>
        <a:tabLst>
          <a:tab pos="1879600" algn="l"/>
          <a:tab pos="2330450" algn="l"/>
        </a:tabLst>
        <a:defRPr sz="2400" b="1">
          <a:solidFill>
            <a:schemeClr val="folHlink"/>
          </a:solidFill>
          <a:latin typeface="+mn-lt"/>
          <a:ea typeface="华文新魏" panose="02010800040101010101" pitchFamily="2" charset="-122"/>
        </a:defRPr>
      </a:lvl5pPr>
      <a:lvl6pPr marL="24257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6pPr>
      <a:lvl7pPr marL="28829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7pPr>
      <a:lvl8pPr marL="33401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8pPr>
      <a:lvl9pPr marL="37973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2E00"/>
            </a:gs>
            <a:gs pos="48000">
              <a:srgbClr val="005300"/>
            </a:gs>
            <a:gs pos="100000">
              <a:srgbClr val="003300"/>
            </a:gs>
          </a:gsLst>
          <a:lin ang="5400000" scaled="1"/>
        </a:gradFill>
        <a:effectLst/>
      </p:bgPr>
    </p:bg>
    <p:spTree>
      <p:nvGrpSpPr>
        <p:cNvPr id="1" name=""/>
        <p:cNvGrpSpPr/>
        <p:nvPr/>
      </p:nvGrpSpPr>
      <p:grpSpPr>
        <a:xfrm>
          <a:off x="0" y="0"/>
          <a:ext cx="0" cy="0"/>
          <a:chOff x="0" y="0"/>
          <a:chExt cx="0" cy="0"/>
        </a:xfrm>
      </p:grpSpPr>
      <p:grpSp>
        <p:nvGrpSpPr>
          <p:cNvPr id="2050" name="Group 10"/>
          <p:cNvGrpSpPr>
            <a:grpSpLocks/>
          </p:cNvGrpSpPr>
          <p:nvPr/>
        </p:nvGrpSpPr>
        <p:grpSpPr bwMode="auto">
          <a:xfrm>
            <a:off x="14818" y="12700"/>
            <a:ext cx="12177183" cy="6845300"/>
            <a:chOff x="0" y="1"/>
            <a:chExt cx="5753" cy="4312"/>
          </a:xfrm>
        </p:grpSpPr>
        <p:sp>
          <p:nvSpPr>
            <p:cNvPr id="2051"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a:defRPr/>
              </a:pPr>
              <a:endParaRPr kumimoji="1" lang="zh-CN" altLang="en-US" sz="1800"/>
            </a:p>
          </p:txBody>
        </p:sp>
        <p:sp>
          <p:nvSpPr>
            <p:cNvPr id="2052" name="Arc 4"/>
            <p:cNvSpPr>
              <a:spLocks noChangeArrowheads="1"/>
            </p:cNvSpPr>
            <p:nvPr/>
          </p:nvSpPr>
          <p:spPr bwMode="auto">
            <a:xfrm>
              <a:off x="0" y="1"/>
              <a:ext cx="5298" cy="431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2053" name="Rectangle 5"/>
          <p:cNvSpPr>
            <a:spLocks noGrp="1" noChangeArrowheads="1"/>
          </p:cNvSpPr>
          <p:nvPr>
            <p:ph type="title"/>
          </p:nvPr>
        </p:nvSpPr>
        <p:spPr bwMode="auto">
          <a:xfrm>
            <a:off x="143934" y="41897"/>
            <a:ext cx="11808884" cy="462307"/>
          </a:xfrm>
          <a:prstGeom prst="rect">
            <a:avLst/>
          </a:prstGeom>
          <a:noFill/>
          <a:ln w="9525">
            <a:noFill/>
            <a:miter lim="800000"/>
          </a:ln>
          <a:effectLst/>
        </p:spPr>
        <p:txBody>
          <a:bodyPr vert="horz" wrap="square" lIns="92075" tIns="46038" rIns="92075" bIns="46038" numCol="1" anchor="ctr" anchorCtr="0" compatLnSpc="1">
            <a:spAutoFit/>
          </a:bodyPr>
          <a:lstStyle/>
          <a:p>
            <a:pPr lvl="0"/>
            <a:r>
              <a:rPr lang="zh-CN" altLang="en-US" noProof="1"/>
              <a:t>单击此处编辑母版标题样式</a:t>
            </a:r>
          </a:p>
        </p:txBody>
      </p:sp>
      <p:sp>
        <p:nvSpPr>
          <p:cNvPr id="2054" name="Rectangle 11"/>
          <p:cNvSpPr>
            <a:spLocks noGrp="1" noChangeArrowheads="1"/>
          </p:cNvSpPr>
          <p:nvPr>
            <p:ph type="body" idx="4294967295"/>
          </p:nvPr>
        </p:nvSpPr>
        <p:spPr bwMode="auto">
          <a:xfrm>
            <a:off x="239185" y="620713"/>
            <a:ext cx="1171363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第一级</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3776373"/>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mj-lt"/>
          <a:ea typeface="华文楷体" panose="02010600040101010101" charset="-122"/>
          <a:cs typeface="+mj-cs"/>
        </a:defRPr>
      </a:lvl1pPr>
      <a:lvl2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2pPr>
      <a:lvl3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3pPr>
      <a:lvl4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4pPr>
      <a:lvl5pPr algn="l" rtl="0" eaLnBrk="0" fontAlgn="base" hangingPunct="0">
        <a:spcBef>
          <a:spcPct val="0"/>
        </a:spcBef>
        <a:spcAft>
          <a:spcPct val="0"/>
        </a:spcAft>
        <a:defRPr sz="2400" u="sng">
          <a:solidFill>
            <a:schemeClr val="tx2"/>
          </a:solidFill>
          <a:effectLst>
            <a:outerShdw blurRad="38100" dist="38100" dir="2700000" algn="tl">
              <a:srgbClr val="000000"/>
            </a:outerShdw>
          </a:effectLst>
          <a:latin typeface="Arial" panose="020B0604020202020204" pitchFamily="34" charset="0"/>
          <a:ea typeface="华文楷体" panose="02010600040101010101" pitchFamily="2" charset="-122"/>
        </a:defRPr>
      </a:lvl5pPr>
      <a:lvl6pPr marL="4572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kumimoji="1" sz="2400" u="sng">
          <a:solidFill>
            <a:schemeClr val="tx2"/>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269875" indent="-269875" algn="l" defTabSz="0" rtl="0" eaLnBrk="0" fontAlgn="base" hangingPunct="0">
        <a:spcBef>
          <a:spcPct val="20000"/>
        </a:spcBef>
        <a:spcAft>
          <a:spcPct val="0"/>
        </a:spcAft>
        <a:buClr>
          <a:srgbClr val="99CCFF"/>
        </a:buClr>
        <a:buSzPct val="80000"/>
        <a:buFont typeface="Wingdings 2" panose="05020102010507070707" pitchFamily="18" charset="2"/>
        <a:buChar char="è"/>
        <a:tabLst>
          <a:tab pos="1879600" algn="l"/>
          <a:tab pos="2330450" algn="l"/>
        </a:tabLst>
        <a:defRPr sz="2400" b="1">
          <a:solidFill>
            <a:schemeClr val="tx1"/>
          </a:solidFill>
          <a:latin typeface="+mn-lt"/>
          <a:ea typeface="+mn-ea"/>
          <a:cs typeface="+mn-cs"/>
        </a:defRPr>
      </a:lvl1pPr>
      <a:lvl2pPr marL="720725" indent="-271463" algn="l" defTabSz="0" rtl="0" eaLnBrk="0" fontAlgn="base" hangingPunct="0">
        <a:spcBef>
          <a:spcPct val="20000"/>
        </a:spcBef>
        <a:spcAft>
          <a:spcPct val="0"/>
        </a:spcAft>
        <a:buClr>
          <a:srgbClr val="99CCFF"/>
        </a:buClr>
        <a:buSzPct val="90000"/>
        <a:buFont typeface="Wingdings" panose="05000000000000000000" pitchFamily="2" charset="2"/>
        <a:buChar char="Ø"/>
        <a:tabLst>
          <a:tab pos="1879600" algn="l"/>
          <a:tab pos="2330450" algn="l"/>
        </a:tabLst>
        <a:defRPr sz="2400" b="1">
          <a:solidFill>
            <a:srgbClr val="CCFFCC"/>
          </a:solidFill>
          <a:latin typeface="+mn-lt"/>
          <a:ea typeface="宋体" panose="02010600030101010101" pitchFamily="2" charset="-122"/>
        </a:defRPr>
      </a:lvl2pPr>
      <a:lvl3pPr marL="1081088" indent="-180975" algn="l" defTabSz="0" rtl="0" eaLnBrk="0" fontAlgn="base" hangingPunct="0">
        <a:spcBef>
          <a:spcPct val="20000"/>
        </a:spcBef>
        <a:spcAft>
          <a:spcPct val="0"/>
        </a:spcAft>
        <a:buClr>
          <a:srgbClr val="99CCFF"/>
        </a:buClr>
        <a:buSzPct val="60000"/>
        <a:buFont typeface="Wingdings" panose="05000000000000000000" pitchFamily="2" charset="2"/>
        <a:buChar char="l"/>
        <a:tabLst>
          <a:tab pos="1879600" algn="l"/>
          <a:tab pos="2330450" algn="l"/>
        </a:tabLst>
        <a:defRPr sz="2400" b="1">
          <a:solidFill>
            <a:schemeClr val="tx1"/>
          </a:solidFill>
          <a:latin typeface="+mn-lt"/>
          <a:ea typeface="方正姚体" panose="02010601030101010101" pitchFamily="2" charset="-122"/>
        </a:defRPr>
      </a:lvl3pPr>
      <a:lvl4pPr marL="1519238" indent="-258763" algn="l" defTabSz="0" rtl="0" eaLnBrk="0" fontAlgn="base" hangingPunct="0">
        <a:spcBef>
          <a:spcPct val="20000"/>
        </a:spcBef>
        <a:spcAft>
          <a:spcPct val="0"/>
        </a:spcAft>
        <a:buClr>
          <a:srgbClr val="99CCFF"/>
        </a:buClr>
        <a:buFont typeface="Wingdings" panose="05000000000000000000" pitchFamily="2" charset="2"/>
        <a:buChar char="²"/>
        <a:tabLst>
          <a:tab pos="1879600" algn="l"/>
          <a:tab pos="2330450" algn="l"/>
        </a:tabLst>
        <a:defRPr sz="2400" b="1">
          <a:solidFill>
            <a:schemeClr val="accent1"/>
          </a:solidFill>
          <a:latin typeface="+mn-lt"/>
          <a:ea typeface="华文楷体" panose="02010600040101010101" charset="-122"/>
        </a:defRPr>
      </a:lvl4pPr>
      <a:lvl5pPr marL="1968500" indent="-269875" algn="l" defTabSz="0" rtl="0" eaLnBrk="0" fontAlgn="base" hangingPunct="0">
        <a:spcBef>
          <a:spcPct val="20000"/>
        </a:spcBef>
        <a:spcAft>
          <a:spcPct val="0"/>
        </a:spcAft>
        <a:buClr>
          <a:srgbClr val="99CCFF"/>
        </a:buClr>
        <a:buFont typeface="Wingdings 2" panose="05020102010507070707" pitchFamily="18" charset="2"/>
        <a:buChar char="®"/>
        <a:tabLst>
          <a:tab pos="1879600" algn="l"/>
          <a:tab pos="2330450" algn="l"/>
        </a:tabLst>
        <a:defRPr sz="2400" b="1">
          <a:solidFill>
            <a:schemeClr val="folHlink"/>
          </a:solidFill>
          <a:latin typeface="+mn-lt"/>
          <a:ea typeface="华文新魏" panose="02010800040101010101" pitchFamily="2" charset="-122"/>
        </a:defRPr>
      </a:lvl5pPr>
      <a:lvl6pPr marL="24257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6pPr>
      <a:lvl7pPr marL="28829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7pPr>
      <a:lvl8pPr marL="33401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8pPr>
      <a:lvl9pPr marL="3797300" indent="-269875" algn="l" rtl="0" fontAlgn="base">
        <a:spcBef>
          <a:spcPct val="20000"/>
        </a:spcBef>
        <a:spcAft>
          <a:spcPct val="0"/>
        </a:spcAft>
        <a:buClr>
          <a:srgbClr val="99CCFF"/>
        </a:buClr>
        <a:buFont typeface="Wingdings 2" panose="05020102010507070707" pitchFamily="18" charset="2"/>
        <a:buChar char="®"/>
        <a:tabLst>
          <a:tab pos="1879600" algn="l"/>
          <a:tab pos="2330450" algn="l"/>
        </a:tabLst>
        <a:defRPr kumimoji="1" sz="2400" b="1">
          <a:solidFill>
            <a:schemeClr val="folHlink"/>
          </a:solidFill>
          <a:latin typeface="+mn-lt"/>
          <a:ea typeface="华文新魏" panose="020108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customXml" Target="../ink/ink11.xml"/><Relationship Id="rId4" Type="http://schemas.openxmlformats.org/officeDocument/2006/relationships/image" Target="../media/image4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customXml" Target="../ink/ink6.xml"/><Relationship Id="rId18" Type="http://schemas.openxmlformats.org/officeDocument/2006/relationships/image" Target="../media/image13.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emf"/><Relationship Id="rId17" Type="http://schemas.openxmlformats.org/officeDocument/2006/relationships/customXml" Target="../ink/ink8.xml"/><Relationship Id="rId2" Type="http://schemas.openxmlformats.org/officeDocument/2006/relationships/image" Target="../media/image5.png"/><Relationship Id="rId16" Type="http://schemas.openxmlformats.org/officeDocument/2006/relationships/image" Target="../media/image12.emf"/><Relationship Id="rId20" Type="http://schemas.openxmlformats.org/officeDocument/2006/relationships/image" Target="../media/image14.emf"/><Relationship Id="rId1" Type="http://schemas.openxmlformats.org/officeDocument/2006/relationships/slideLayout" Target="../slideLayouts/slideLayout13.xml"/><Relationship Id="rId6" Type="http://schemas.openxmlformats.org/officeDocument/2006/relationships/image" Target="../media/image7.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emf"/><Relationship Id="rId19" Type="http://schemas.openxmlformats.org/officeDocument/2006/relationships/customXml" Target="../ink/ink9.xml"/><Relationship Id="rId4" Type="http://schemas.openxmlformats.org/officeDocument/2006/relationships/image" Target="../media/image6.emf"/><Relationship Id="rId9" Type="http://schemas.openxmlformats.org/officeDocument/2006/relationships/customXml" Target="../ink/ink4.xml"/><Relationship Id="rId14" Type="http://schemas.openxmlformats.org/officeDocument/2006/relationships/image" Target="../media/image1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pPr eaLnBrk="1" hangingPunct="1">
              <a:defRPr/>
            </a:pPr>
            <a:r>
              <a:rPr kumimoji="1" lang="zh-CN" altLang="en-US">
                <a:ea typeface="+mj-ea"/>
              </a:rPr>
              <a:t>第</a:t>
            </a:r>
            <a:r>
              <a:rPr kumimoji="1" lang="en-US" altLang="zh-CN">
                <a:ea typeface="+mj-ea"/>
              </a:rPr>
              <a:t>5</a:t>
            </a:r>
            <a:r>
              <a:rPr kumimoji="1" lang="zh-CN" altLang="en-US">
                <a:ea typeface="+mj-ea"/>
              </a:rPr>
              <a:t>章 中央处理机</a:t>
            </a:r>
            <a:endParaRPr kumimoji="1" lang="en-US" altLang="zh-CN">
              <a:ea typeface="+mj-ea"/>
            </a:endParaRPr>
          </a:p>
        </p:txBody>
      </p:sp>
      <p:sp>
        <p:nvSpPr>
          <p:cNvPr id="31746" name="Rectangle 3"/>
          <p:cNvSpPr>
            <a:spLocks noGrp="1" noChangeArrowheads="1"/>
          </p:cNvSpPr>
          <p:nvPr>
            <p:ph idx="1"/>
          </p:nvPr>
        </p:nvSpPr>
        <p:spPr>
          <a:xfrm>
            <a:off x="239185" y="620713"/>
            <a:ext cx="6792919" cy="6048375"/>
          </a:xfrm>
        </p:spPr>
        <p:txBody>
          <a:bodyPr/>
          <a:lstStyle/>
          <a:p>
            <a:pPr eaLnBrk="1" hangingPunct="1"/>
            <a:r>
              <a:rPr lang="zh-CN" altLang="en-US" b="0" dirty="0"/>
              <a:t>本章主要学习</a:t>
            </a:r>
            <a:r>
              <a:rPr lang="en-US" altLang="zh-CN" b="0" dirty="0"/>
              <a:t>CPU</a:t>
            </a:r>
            <a:r>
              <a:rPr lang="zh-CN" altLang="en-US" b="0" dirty="0"/>
              <a:t>的功能和基本组成、微程序控制器及其设计技术、流水</a:t>
            </a:r>
            <a:r>
              <a:rPr lang="en-US" altLang="zh-CN" b="0" dirty="0"/>
              <a:t>CPU</a:t>
            </a:r>
            <a:r>
              <a:rPr lang="zh-CN" altLang="en-US" b="0" dirty="0"/>
              <a:t>等。</a:t>
            </a:r>
          </a:p>
          <a:p>
            <a:pPr eaLnBrk="1" hangingPunct="1"/>
            <a:r>
              <a:rPr lang="zh-CN" altLang="en-US" b="0" dirty="0"/>
              <a:t>本章有以下</a:t>
            </a:r>
            <a:r>
              <a:rPr lang="en-US" altLang="zh-CN" b="0" dirty="0"/>
              <a:t>10</a:t>
            </a:r>
            <a:r>
              <a:rPr lang="zh-CN" altLang="en-US" b="0" dirty="0"/>
              <a:t>节组成：</a:t>
            </a:r>
          </a:p>
          <a:p>
            <a:pPr lvl="1" eaLnBrk="1" hangingPunct="1"/>
            <a:r>
              <a:rPr lang="zh-CN" altLang="en-US" b="0" dirty="0"/>
              <a:t> </a:t>
            </a:r>
            <a:r>
              <a:rPr lang="en-US" altLang="zh-CN" b="0" dirty="0"/>
              <a:t>5.1 CPU</a:t>
            </a:r>
            <a:r>
              <a:rPr lang="zh-CN" altLang="en-US" b="0" dirty="0"/>
              <a:t>的组成和功能 </a:t>
            </a:r>
          </a:p>
          <a:p>
            <a:pPr lvl="1" eaLnBrk="1" hangingPunct="1"/>
            <a:r>
              <a:rPr lang="zh-CN" altLang="en-US" b="0" dirty="0"/>
              <a:t> </a:t>
            </a:r>
            <a:r>
              <a:rPr lang="en-US" altLang="zh-CN" b="0" dirty="0"/>
              <a:t>5.2 </a:t>
            </a:r>
            <a:r>
              <a:rPr lang="zh-CN" altLang="en-US" b="0" dirty="0"/>
              <a:t>指令周期 </a:t>
            </a:r>
          </a:p>
          <a:p>
            <a:pPr lvl="1" eaLnBrk="1" hangingPunct="1"/>
            <a:r>
              <a:rPr lang="zh-CN" altLang="en-US" b="0" dirty="0"/>
              <a:t> </a:t>
            </a:r>
            <a:r>
              <a:rPr lang="en-US" altLang="zh-CN" b="0" dirty="0"/>
              <a:t>5.3 </a:t>
            </a:r>
            <a:r>
              <a:rPr lang="zh-CN" altLang="en-US" b="0" dirty="0"/>
              <a:t>时序产生器和控制方式 </a:t>
            </a:r>
          </a:p>
          <a:p>
            <a:pPr lvl="1" eaLnBrk="1" hangingPunct="1"/>
            <a:r>
              <a:rPr lang="zh-CN" altLang="en-US" b="0" dirty="0"/>
              <a:t> </a:t>
            </a:r>
            <a:r>
              <a:rPr lang="en-US" altLang="zh-CN" b="0" dirty="0"/>
              <a:t>5.4 </a:t>
            </a:r>
            <a:r>
              <a:rPr lang="zh-CN" altLang="en-US" b="0" dirty="0"/>
              <a:t>微程序控制器 </a:t>
            </a:r>
          </a:p>
          <a:p>
            <a:pPr lvl="1" eaLnBrk="1" hangingPunct="1"/>
            <a:r>
              <a:rPr lang="en-US" altLang="zh-CN" b="0" dirty="0"/>
              <a:t> 5.5 </a:t>
            </a:r>
            <a:r>
              <a:rPr lang="zh-CN" altLang="en-US" b="0" dirty="0"/>
              <a:t>硬布线控制器 </a:t>
            </a:r>
          </a:p>
          <a:p>
            <a:pPr lvl="1" eaLnBrk="1" hangingPunct="1"/>
            <a:r>
              <a:rPr lang="zh-CN" altLang="en-US" b="0" dirty="0"/>
              <a:t> </a:t>
            </a:r>
            <a:r>
              <a:rPr lang="en-US" altLang="zh-CN" b="0" dirty="0"/>
              <a:t>5.6 </a:t>
            </a:r>
            <a:r>
              <a:rPr lang="zh-CN" altLang="en-US" b="0" dirty="0"/>
              <a:t>传统的</a:t>
            </a:r>
            <a:r>
              <a:rPr lang="en-US" altLang="zh-CN" b="0" dirty="0"/>
              <a:t>CPU </a:t>
            </a:r>
          </a:p>
          <a:p>
            <a:pPr lvl="1" eaLnBrk="1" hangingPunct="1"/>
            <a:r>
              <a:rPr lang="en-US" altLang="zh-CN" b="0" dirty="0"/>
              <a:t> 5.7 </a:t>
            </a:r>
            <a:r>
              <a:rPr lang="zh-CN" altLang="en-US" b="0" dirty="0"/>
              <a:t>流水</a:t>
            </a:r>
            <a:r>
              <a:rPr lang="en-US" altLang="zh-CN" b="0" dirty="0"/>
              <a:t>CPU </a:t>
            </a:r>
          </a:p>
          <a:p>
            <a:pPr eaLnBrk="1" hangingPunct="1">
              <a:buFont typeface="Wingdings 2" panose="05020102010507070707" pitchFamily="18" charset="2"/>
              <a:buNone/>
            </a:pPr>
            <a:endParaRPr lang="zh-CN" altLang="en-US" b="0" dirty="0"/>
          </a:p>
        </p:txBody>
      </p:sp>
    </p:spTree>
    <p:extLst>
      <p:ext uri="{BB962C8B-B14F-4D97-AF65-F5344CB8AC3E}">
        <p14:creationId xmlns:p14="http://schemas.microsoft.com/office/powerpoint/2010/main" val="201926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55278" y="72675"/>
            <a:ext cx="8856663" cy="400752"/>
          </a:xfrm>
        </p:spPr>
        <p:txBody>
          <a:bodyPr>
            <a:prstTxWarp prst="textNoShape">
              <a:avLst/>
            </a:prstTxWarp>
          </a:bodyPr>
          <a:lstStyle/>
          <a:p>
            <a:pPr eaLnBrk="1" hangingPunct="1"/>
            <a:r>
              <a:rPr lang="en-US" altLang="en-US" sz="2000" b="1" dirty="0">
                <a:solidFill>
                  <a:srgbClr val="FFCCCC"/>
                </a:solidFill>
                <a:effectLst/>
                <a:ea typeface="黑体" panose="02010609060101010101" pitchFamily="49" charset="-122"/>
              </a:rPr>
              <a:t>5.2 </a:t>
            </a:r>
            <a:r>
              <a:rPr lang="en-US" altLang="en-US" sz="2000" b="1" dirty="0" err="1">
                <a:solidFill>
                  <a:srgbClr val="FFCCCC"/>
                </a:solidFill>
                <a:effectLst/>
                <a:ea typeface="黑体" panose="02010609060101010101" pitchFamily="49" charset="-122"/>
              </a:rPr>
              <a:t>指令周期</a:t>
            </a:r>
            <a:r>
              <a:rPr lang="en-US" altLang="zh-CN" sz="2000" b="1" dirty="0">
                <a:solidFill>
                  <a:srgbClr val="FFCCCC"/>
                </a:solidFill>
                <a:effectLst/>
                <a:ea typeface="黑体" panose="02010609060101010101" pitchFamily="49" charset="-122"/>
              </a:rPr>
              <a:t> --- </a:t>
            </a:r>
            <a:r>
              <a:rPr lang="en-US" altLang="en-US" sz="2000" dirty="0">
                <a:solidFill>
                  <a:srgbClr val="FF9933"/>
                </a:solidFill>
                <a:effectLst/>
                <a:ea typeface="华文楷体" panose="02010600040101010101" pitchFamily="2" charset="-122"/>
              </a:rPr>
              <a:t>5.2.7</a:t>
            </a:r>
            <a:r>
              <a:rPr lang="en-US" altLang="zh-CN" sz="2000" b="1" dirty="0">
                <a:solidFill>
                  <a:srgbClr val="FF9933"/>
                </a:solidFill>
                <a:effectLst/>
                <a:ea typeface="华文楷体" panose="02010600040101010101" pitchFamily="2" charset="-122"/>
              </a:rPr>
              <a:t> </a:t>
            </a:r>
            <a:r>
              <a:rPr lang="en-US" altLang="en-US" sz="2000" b="1" dirty="0" err="1">
                <a:solidFill>
                  <a:srgbClr val="FF9933"/>
                </a:solidFill>
                <a:effectLst/>
                <a:ea typeface="华文楷体" panose="02010600040101010101" pitchFamily="2" charset="-122"/>
              </a:rPr>
              <a:t>用方框图语言表示指令周期</a:t>
            </a:r>
            <a:endParaRPr lang="zh-CN" altLang="en-US" sz="2000" b="1" dirty="0">
              <a:solidFill>
                <a:srgbClr val="FF9933"/>
              </a:solidFill>
              <a:effectLst/>
              <a:ea typeface="华文楷体" panose="02010600040101010101" pitchFamily="2" charset="-122"/>
            </a:endParaRPr>
          </a:p>
        </p:txBody>
      </p:sp>
      <p:sp>
        <p:nvSpPr>
          <p:cNvPr id="43010" name="Rectangle 3"/>
          <p:cNvSpPr>
            <a:spLocks noGrp="1" noChangeArrowheads="1"/>
          </p:cNvSpPr>
          <p:nvPr>
            <p:ph idx="1"/>
          </p:nvPr>
        </p:nvSpPr>
        <p:spPr>
          <a:xfrm>
            <a:off x="226715" y="620714"/>
            <a:ext cx="8640762" cy="6048375"/>
          </a:xfrm>
        </p:spPr>
        <p:txBody>
          <a:bodyPr/>
          <a:lstStyle/>
          <a:p>
            <a:pPr eaLnBrk="1" hangingPunct="1"/>
            <a:r>
              <a:rPr lang="en-US" altLang="zh-CN" sz="2000" b="0" dirty="0">
                <a:solidFill>
                  <a:srgbClr val="FF3300"/>
                </a:solidFill>
              </a:rPr>
              <a:t>【</a:t>
            </a:r>
            <a:r>
              <a:rPr lang="zh-CN" altLang="en-US" sz="2000" b="0" dirty="0">
                <a:solidFill>
                  <a:srgbClr val="FF3300"/>
                </a:solidFill>
              </a:rPr>
              <a:t>例</a:t>
            </a:r>
            <a:r>
              <a:rPr lang="en-US" altLang="zh-CN" sz="2000" b="0" dirty="0">
                <a:solidFill>
                  <a:srgbClr val="FF3300"/>
                </a:solidFill>
              </a:rPr>
              <a:t>】</a:t>
            </a:r>
            <a:r>
              <a:rPr lang="zh-CN" altLang="en-US" sz="2000" b="0" dirty="0"/>
              <a:t>教材图</a:t>
            </a:r>
            <a:r>
              <a:rPr lang="en-US" altLang="zh-CN" sz="2000" b="0" dirty="0"/>
              <a:t>5.15</a:t>
            </a:r>
            <a:r>
              <a:rPr lang="zh-CN" altLang="en-US" sz="2000" b="0" dirty="0"/>
              <a:t>所示为双总线结构机器的数据通路 </a:t>
            </a:r>
            <a:r>
              <a:rPr lang="en-US" altLang="zh-CN" sz="2000" b="0" dirty="0">
                <a:latin typeface="宋体" panose="02010600030101010101" pitchFamily="2" charset="-122"/>
              </a:rPr>
              <a:t>……</a:t>
            </a:r>
          </a:p>
          <a:p>
            <a:pPr lvl="1" eaLnBrk="1" hangingPunct="1">
              <a:spcBef>
                <a:spcPts val="600"/>
              </a:spcBef>
            </a:pPr>
            <a:r>
              <a:rPr lang="en-US" altLang="zh-CN" sz="2000" b="0" dirty="0"/>
              <a:t>(1)</a:t>
            </a:r>
            <a:r>
              <a:rPr lang="en-US" altLang="zh-CN" sz="2000" b="0" dirty="0">
                <a:latin typeface="宋体" panose="02010600030101010101" pitchFamily="2" charset="-122"/>
              </a:rPr>
              <a:t>“</a:t>
            </a:r>
            <a:r>
              <a:rPr lang="en-US" altLang="zh-CN" sz="2000" b="0" dirty="0"/>
              <a:t>ADD  R</a:t>
            </a:r>
            <a:r>
              <a:rPr lang="en-US" altLang="zh-CN" sz="2000" b="0" baseline="-25000" dirty="0"/>
              <a:t>2</a:t>
            </a:r>
            <a:r>
              <a:rPr lang="zh-CN" altLang="en-US" sz="2000" b="0" dirty="0"/>
              <a:t>，</a:t>
            </a:r>
            <a:r>
              <a:rPr lang="en-US" altLang="zh-CN" sz="2000" b="0" dirty="0"/>
              <a:t>R</a:t>
            </a:r>
            <a:r>
              <a:rPr lang="en-US" altLang="zh-CN" sz="2000" b="0" baseline="-25000" dirty="0"/>
              <a:t>0</a:t>
            </a:r>
            <a:r>
              <a:rPr lang="en-US" altLang="zh-CN" sz="2000" b="0" dirty="0">
                <a:latin typeface="宋体" panose="02010600030101010101" pitchFamily="2" charset="-122"/>
              </a:rPr>
              <a:t>”</a:t>
            </a:r>
            <a:r>
              <a:rPr lang="zh-CN" altLang="en-US" sz="2000" b="0" dirty="0"/>
              <a:t>指令完成  </a:t>
            </a:r>
            <a:r>
              <a:rPr lang="en-US" altLang="zh-CN" sz="2000" b="0" dirty="0"/>
              <a:t>( R</a:t>
            </a:r>
            <a:r>
              <a:rPr lang="en-US" altLang="zh-CN" sz="2000" b="0" baseline="-25000" dirty="0"/>
              <a:t>2 </a:t>
            </a:r>
            <a:r>
              <a:rPr lang="en-US" altLang="zh-CN" sz="2000" b="0" dirty="0"/>
              <a:t>) + ( R</a:t>
            </a:r>
            <a:r>
              <a:rPr lang="en-US" altLang="zh-CN" sz="2000" b="0" baseline="-25000" dirty="0"/>
              <a:t>0 </a:t>
            </a:r>
            <a:r>
              <a:rPr lang="en-US" altLang="zh-CN" sz="2000" b="0" dirty="0"/>
              <a:t>) → R</a:t>
            </a:r>
            <a:r>
              <a:rPr lang="en-US" altLang="zh-CN" sz="2000" b="0" baseline="-25000" dirty="0"/>
              <a:t>2</a:t>
            </a:r>
            <a:r>
              <a:rPr lang="en-US" altLang="zh-CN" sz="2000" b="0" dirty="0"/>
              <a:t> </a:t>
            </a:r>
            <a:r>
              <a:rPr lang="zh-CN" altLang="en-US" sz="2000" b="0" dirty="0"/>
              <a:t>的功能操作，画出其指令周期流程图，假设该指令的地址已放入</a:t>
            </a:r>
            <a:r>
              <a:rPr lang="en-US" altLang="zh-CN" sz="2000" b="0" dirty="0"/>
              <a:t>PC</a:t>
            </a:r>
            <a:r>
              <a:rPr lang="zh-CN" altLang="en-US" sz="2000" b="0" dirty="0"/>
              <a:t>中。并列出相应的微操作控制信号序列。</a:t>
            </a:r>
            <a:endParaRPr lang="en-US" altLang="zh-CN" sz="2000" b="0" dirty="0"/>
          </a:p>
          <a:p>
            <a:pPr lvl="1" eaLnBrk="1" hangingPunct="1"/>
            <a:r>
              <a:rPr lang="en-US" altLang="zh-CN" sz="2000" b="0" dirty="0"/>
              <a:t>(2)</a:t>
            </a:r>
            <a:r>
              <a:rPr lang="en-US" altLang="zh-CN" sz="2000" b="0" dirty="0">
                <a:latin typeface="宋体" panose="02010600030101010101" pitchFamily="2" charset="-122"/>
              </a:rPr>
              <a:t>“</a:t>
            </a:r>
            <a:r>
              <a:rPr lang="en-US" altLang="zh-CN" sz="2000" b="0" dirty="0"/>
              <a:t>SUB  R</a:t>
            </a:r>
            <a:r>
              <a:rPr lang="en-US" altLang="zh-CN" sz="2000" b="0" baseline="-25000" dirty="0"/>
              <a:t>1</a:t>
            </a:r>
            <a:r>
              <a:rPr lang="zh-CN" altLang="en-US" sz="2000" b="0" dirty="0"/>
              <a:t>，</a:t>
            </a:r>
            <a:r>
              <a:rPr lang="en-US" altLang="zh-CN" sz="2000" b="0" dirty="0"/>
              <a:t>R</a:t>
            </a:r>
            <a:r>
              <a:rPr lang="en-US" altLang="zh-CN" sz="2000" b="0" baseline="-25000" dirty="0"/>
              <a:t>3 </a:t>
            </a:r>
            <a:r>
              <a:rPr lang="en-US" altLang="zh-CN" sz="2000" b="0" dirty="0">
                <a:latin typeface="宋体" panose="02010600030101010101" pitchFamily="2" charset="-122"/>
              </a:rPr>
              <a:t>”</a:t>
            </a:r>
            <a:r>
              <a:rPr lang="zh-CN" altLang="en-US" sz="2000" b="0" dirty="0"/>
              <a:t>指令完成 </a:t>
            </a:r>
            <a:r>
              <a:rPr lang="en-US" altLang="zh-CN" sz="2000" b="0" dirty="0"/>
              <a:t>( R</a:t>
            </a:r>
            <a:r>
              <a:rPr lang="en-US" altLang="zh-CN" sz="2000" b="0" baseline="-25000" dirty="0"/>
              <a:t>3</a:t>
            </a:r>
            <a:r>
              <a:rPr lang="en-US" altLang="zh-CN" sz="2000" b="0" dirty="0"/>
              <a:t> ) - ( R</a:t>
            </a:r>
            <a:r>
              <a:rPr lang="en-US" altLang="zh-CN" sz="2000" b="0" baseline="-25000" dirty="0"/>
              <a:t>1</a:t>
            </a:r>
            <a:r>
              <a:rPr lang="en-US" altLang="zh-CN" sz="2000" b="0" dirty="0"/>
              <a:t> ) → R</a:t>
            </a:r>
            <a:r>
              <a:rPr lang="en-US" altLang="zh-CN" sz="2000" b="0" baseline="-25000" dirty="0"/>
              <a:t>3 </a:t>
            </a:r>
            <a:r>
              <a:rPr lang="zh-CN" altLang="en-US" sz="2000" b="0" dirty="0"/>
              <a:t>的操作，画出其指令期流程图，并列出相应的微操作控制信号序列。</a:t>
            </a:r>
          </a:p>
        </p:txBody>
      </p:sp>
      <p:pic>
        <p:nvPicPr>
          <p:cNvPr id="43012" name="Picture 7" descr="foy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16" y="3068639"/>
            <a:ext cx="81375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143203" y="4614863"/>
            <a:ext cx="1166813" cy="254000"/>
          </a:xfrm>
          <a:prstGeom prst="rect">
            <a:avLst/>
          </a:prstGeom>
          <a:noFill/>
        </p:spPr>
        <p:txBody>
          <a:bodyPr>
            <a:spAutoFit/>
          </a:bodyPr>
          <a:lstStyle/>
          <a:p>
            <a:pPr eaLnBrk="0" fontAlgn="base" hangingPunct="0">
              <a:spcBef>
                <a:spcPct val="0"/>
              </a:spcBef>
              <a:spcAft>
                <a:spcPct val="0"/>
              </a:spcAft>
              <a:defRPr/>
            </a:pPr>
            <a:r>
              <a:rPr kumimoji="1" lang="en-US" altLang="zh-CN" sz="1050" b="1" dirty="0">
                <a:solidFill>
                  <a:srgbClr val="2D5CE7">
                    <a:lumMod val="40000"/>
                    <a:lumOff val="60000"/>
                  </a:srgbClr>
                </a:solidFill>
                <a:latin typeface="Times New Roman" panose="02020603050405020304" pitchFamily="18" charset="0"/>
                <a:ea typeface="隶书" panose="02010509060101010101" pitchFamily="49" charset="-122"/>
              </a:rPr>
              <a:t>█      █      █      █             </a:t>
            </a:r>
            <a:endParaRPr kumimoji="1" lang="zh-CN" altLang="en-US" sz="1050" b="1" dirty="0">
              <a:solidFill>
                <a:srgbClr val="2D5CE7">
                  <a:lumMod val="40000"/>
                  <a:lumOff val="60000"/>
                </a:srgbClr>
              </a:solidFill>
              <a:latin typeface="Times New Roman" panose="02020603050405020304" pitchFamily="18" charset="0"/>
              <a:ea typeface="隶书" panose="02010509060101010101" pitchFamily="49" charset="-122"/>
            </a:endParaRPr>
          </a:p>
        </p:txBody>
      </p:sp>
      <p:sp>
        <p:nvSpPr>
          <p:cNvPr id="8" name="文本框 7"/>
          <p:cNvSpPr txBox="1"/>
          <p:nvPr/>
        </p:nvSpPr>
        <p:spPr>
          <a:xfrm>
            <a:off x="5149553" y="4643438"/>
            <a:ext cx="1152525" cy="254000"/>
          </a:xfrm>
          <a:prstGeom prst="rect">
            <a:avLst/>
          </a:prstGeom>
          <a:noFill/>
        </p:spPr>
        <p:txBody>
          <a:bodyPr>
            <a:spAutoFit/>
          </a:bodyPr>
          <a:lstStyle/>
          <a:p>
            <a:pPr eaLnBrk="0" fontAlgn="base" hangingPunct="0">
              <a:spcBef>
                <a:spcPct val="0"/>
              </a:spcBef>
              <a:spcAft>
                <a:spcPct val="0"/>
              </a:spcAft>
              <a:defRPr/>
            </a:pPr>
            <a:r>
              <a:rPr kumimoji="1" lang="en-US" altLang="zh-CN" sz="1050" b="1" dirty="0">
                <a:solidFill>
                  <a:srgbClr val="000000"/>
                </a:solidFill>
                <a:latin typeface="Times New Roman" panose="02020603050405020304" pitchFamily="18" charset="0"/>
                <a:ea typeface="隶书" panose="02010509060101010101" pitchFamily="49" charset="-122"/>
              </a:rPr>
              <a:t>0       1       2       3</a:t>
            </a:r>
            <a:endParaRPr kumimoji="1" lang="zh-CN" altLang="en-US" sz="1050" b="1" dirty="0">
              <a:solidFill>
                <a:srgbClr val="000000"/>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338888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208756" y="54862"/>
            <a:ext cx="8856663" cy="400752"/>
          </a:xfrm>
        </p:spPr>
        <p:txBody>
          <a:bodyPr>
            <a:prstTxWarp prst="textNoShape">
              <a:avLst/>
            </a:prstTxWarp>
          </a:bodyPr>
          <a:lstStyle/>
          <a:p>
            <a:pPr eaLnBrk="1" hangingPunct="1"/>
            <a:r>
              <a:rPr lang="en-US" altLang="en-US" sz="2000" b="1" dirty="0">
                <a:solidFill>
                  <a:srgbClr val="FFCCCC"/>
                </a:solidFill>
                <a:effectLst/>
                <a:ea typeface="黑体" panose="02010609060101010101" pitchFamily="49" charset="-122"/>
              </a:rPr>
              <a:t>5.2 </a:t>
            </a:r>
            <a:r>
              <a:rPr lang="en-US" altLang="en-US" sz="2000" b="1" dirty="0" err="1">
                <a:solidFill>
                  <a:srgbClr val="FFCCCC"/>
                </a:solidFill>
                <a:effectLst/>
                <a:ea typeface="黑体" panose="02010609060101010101" pitchFamily="49" charset="-122"/>
              </a:rPr>
              <a:t>指令周期</a:t>
            </a:r>
            <a:r>
              <a:rPr lang="en-US" altLang="zh-CN" sz="2000" b="1" dirty="0">
                <a:solidFill>
                  <a:srgbClr val="FFCCCC"/>
                </a:solidFill>
                <a:effectLst/>
                <a:ea typeface="黑体" panose="02010609060101010101" pitchFamily="49" charset="-122"/>
              </a:rPr>
              <a:t> --- </a:t>
            </a:r>
            <a:r>
              <a:rPr lang="en-US" altLang="en-US" sz="2000" b="1" dirty="0">
                <a:solidFill>
                  <a:srgbClr val="FF9933"/>
                </a:solidFill>
                <a:effectLst/>
                <a:ea typeface="华文楷体" panose="02010600040101010101" pitchFamily="2" charset="-122"/>
              </a:rPr>
              <a:t>5.2.7</a:t>
            </a:r>
            <a:r>
              <a:rPr lang="en-US" altLang="zh-CN" sz="2000" b="1" dirty="0">
                <a:solidFill>
                  <a:srgbClr val="FF9933"/>
                </a:solidFill>
                <a:effectLst/>
                <a:ea typeface="华文楷体" panose="02010600040101010101" pitchFamily="2" charset="-122"/>
              </a:rPr>
              <a:t> </a:t>
            </a:r>
            <a:r>
              <a:rPr lang="en-US" altLang="en-US" sz="2000" b="1" dirty="0" err="1">
                <a:solidFill>
                  <a:srgbClr val="FF9933"/>
                </a:solidFill>
                <a:effectLst/>
                <a:ea typeface="华文楷体" panose="02010600040101010101" pitchFamily="2" charset="-122"/>
              </a:rPr>
              <a:t>用方框图语言表示指令周期</a:t>
            </a:r>
            <a:endParaRPr lang="zh-CN" altLang="en-US" sz="2000" b="1" dirty="0">
              <a:solidFill>
                <a:srgbClr val="FF9933"/>
              </a:solidFill>
              <a:effectLst/>
              <a:ea typeface="华文楷体" panose="02010600040101010101" pitchFamily="2" charset="-122"/>
            </a:endParaRPr>
          </a:p>
        </p:txBody>
      </p:sp>
      <p:sp>
        <p:nvSpPr>
          <p:cNvPr id="44034" name="Rectangle 3"/>
          <p:cNvSpPr>
            <a:spLocks noGrp="1" noChangeArrowheads="1"/>
          </p:cNvSpPr>
          <p:nvPr>
            <p:ph idx="1"/>
          </p:nvPr>
        </p:nvSpPr>
        <p:spPr>
          <a:xfrm>
            <a:off x="239185" y="620713"/>
            <a:ext cx="8449103" cy="6048375"/>
          </a:xfrm>
        </p:spPr>
        <p:txBody>
          <a:bodyPr/>
          <a:lstStyle/>
          <a:p>
            <a:pPr eaLnBrk="1" hangingPunct="1">
              <a:buFont typeface="Wingdings 2" panose="05020102010507070707" pitchFamily="18" charset="2"/>
              <a:buNone/>
            </a:pPr>
            <a:endParaRPr lang="zh-CN" altLang="en-US" dirty="0">
              <a:solidFill>
                <a:srgbClr val="FF3300"/>
              </a:solidFill>
            </a:endParaRPr>
          </a:p>
        </p:txBody>
      </p:sp>
      <p:pic>
        <p:nvPicPr>
          <p:cNvPr id="44035" name="Picture 12" descr="foy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0" y="539451"/>
            <a:ext cx="741680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13" descr="bif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60" y="3131839"/>
            <a:ext cx="7416800"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bwMode="auto">
          <a:xfrm>
            <a:off x="984648" y="3373139"/>
            <a:ext cx="3311525"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17" name="矩形 16"/>
          <p:cNvSpPr/>
          <p:nvPr/>
        </p:nvSpPr>
        <p:spPr bwMode="auto">
          <a:xfrm>
            <a:off x="984648" y="3823989"/>
            <a:ext cx="3311525" cy="35877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18" name="矩形 17"/>
          <p:cNvSpPr/>
          <p:nvPr/>
        </p:nvSpPr>
        <p:spPr bwMode="auto">
          <a:xfrm>
            <a:off x="984648" y="4273252"/>
            <a:ext cx="3311525" cy="35877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19" name="矩形 18"/>
          <p:cNvSpPr/>
          <p:nvPr/>
        </p:nvSpPr>
        <p:spPr bwMode="auto">
          <a:xfrm>
            <a:off x="984648" y="5100339"/>
            <a:ext cx="3311525"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20" name="矩形 19"/>
          <p:cNvSpPr/>
          <p:nvPr/>
        </p:nvSpPr>
        <p:spPr bwMode="auto">
          <a:xfrm>
            <a:off x="984648" y="5541664"/>
            <a:ext cx="3311525"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21" name="矩形 20"/>
          <p:cNvSpPr/>
          <p:nvPr/>
        </p:nvSpPr>
        <p:spPr bwMode="auto">
          <a:xfrm>
            <a:off x="965598" y="6062364"/>
            <a:ext cx="3311525"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23" name="矩形 22"/>
          <p:cNvSpPr/>
          <p:nvPr/>
        </p:nvSpPr>
        <p:spPr bwMode="auto">
          <a:xfrm>
            <a:off x="4577160" y="5100339"/>
            <a:ext cx="3103562"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24" name="矩形 23"/>
          <p:cNvSpPr/>
          <p:nvPr/>
        </p:nvSpPr>
        <p:spPr bwMode="auto">
          <a:xfrm>
            <a:off x="4577160" y="5579764"/>
            <a:ext cx="3103562"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25" name="矩形 24"/>
          <p:cNvSpPr/>
          <p:nvPr/>
        </p:nvSpPr>
        <p:spPr bwMode="auto">
          <a:xfrm>
            <a:off x="4577160" y="6062364"/>
            <a:ext cx="3103562" cy="360363"/>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
        <p:nvSpPr>
          <p:cNvPr id="4" name="矩形 3"/>
          <p:cNvSpPr/>
          <p:nvPr/>
        </p:nvSpPr>
        <p:spPr>
          <a:xfrm>
            <a:off x="2241948" y="2995313"/>
            <a:ext cx="2054225" cy="369888"/>
          </a:xfrm>
          <a:prstGeom prst="rect">
            <a:avLst/>
          </a:prstGeom>
          <a:solidFill>
            <a:schemeClr val="tx2">
              <a:lumMod val="40000"/>
              <a:lumOff val="60000"/>
            </a:schemeClr>
          </a:solidFill>
        </p:spPr>
        <p:txBody>
          <a:bodyPr>
            <a:spAutoFit/>
          </a:bodyPr>
          <a:lstStyle/>
          <a:p>
            <a:pPr eaLnBrk="0" fontAlgn="base" hangingPunct="0">
              <a:spcBef>
                <a:spcPct val="0"/>
              </a:spcBef>
              <a:spcAft>
                <a:spcPct val="0"/>
              </a:spcAft>
              <a:defRPr/>
            </a:pPr>
            <a:r>
              <a:rPr kumimoji="1" lang="en-US" altLang="zh-CN" dirty="0">
                <a:solidFill>
                  <a:srgbClr val="C00000"/>
                </a:solidFill>
                <a:latin typeface="Times New Roman" panose="02020603050405020304" pitchFamily="18" charset="0"/>
                <a:ea typeface="宋体" panose="02010600030101010101" pitchFamily="2" charset="-122"/>
              </a:rPr>
              <a:t>(R</a:t>
            </a:r>
            <a:r>
              <a:rPr kumimoji="1" lang="en-US" altLang="zh-CN" baseline="-25000" dirty="0">
                <a:solidFill>
                  <a:srgbClr val="C00000"/>
                </a:solidFill>
                <a:latin typeface="Times New Roman" panose="02020603050405020304" pitchFamily="18" charset="0"/>
                <a:ea typeface="宋体" panose="02010600030101010101" pitchFamily="2" charset="-122"/>
              </a:rPr>
              <a:t>2</a:t>
            </a:r>
            <a:r>
              <a:rPr kumimoji="1" lang="en-US" altLang="zh-CN" dirty="0">
                <a:solidFill>
                  <a:srgbClr val="C00000"/>
                </a:solidFill>
                <a:latin typeface="Times New Roman" panose="02020603050405020304" pitchFamily="18" charset="0"/>
                <a:ea typeface="宋体" panose="02010600030101010101" pitchFamily="2" charset="-122"/>
              </a:rPr>
              <a:t>) + (R</a:t>
            </a:r>
            <a:r>
              <a:rPr kumimoji="1" lang="en-US" altLang="zh-CN" baseline="-25000" dirty="0">
                <a:solidFill>
                  <a:srgbClr val="C00000"/>
                </a:solidFill>
                <a:latin typeface="Times New Roman" panose="02020603050405020304" pitchFamily="18" charset="0"/>
                <a:ea typeface="宋体" panose="02010600030101010101" pitchFamily="2" charset="-122"/>
              </a:rPr>
              <a:t>0</a:t>
            </a:r>
            <a:r>
              <a:rPr kumimoji="1" lang="en-US" altLang="zh-CN" dirty="0">
                <a:solidFill>
                  <a:srgbClr val="C00000"/>
                </a:solidFill>
                <a:latin typeface="Times New Roman" panose="02020603050405020304" pitchFamily="18" charset="0"/>
                <a:ea typeface="宋体" panose="02010600030101010101" pitchFamily="2" charset="-122"/>
              </a:rPr>
              <a:t>) → R</a:t>
            </a:r>
            <a:r>
              <a:rPr kumimoji="1" lang="en-US" altLang="zh-CN" baseline="-25000" dirty="0">
                <a:solidFill>
                  <a:srgbClr val="C00000"/>
                </a:solidFill>
                <a:latin typeface="Times New Roman" panose="02020603050405020304" pitchFamily="18" charset="0"/>
                <a:ea typeface="宋体" panose="02010600030101010101" pitchFamily="2" charset="-122"/>
              </a:rPr>
              <a:t>2</a:t>
            </a:r>
            <a:r>
              <a:rPr kumimoji="1" lang="en-US" altLang="zh-CN" dirty="0">
                <a:solidFill>
                  <a:srgbClr val="C00000"/>
                </a:solidFill>
                <a:latin typeface="Times New Roman" panose="02020603050405020304" pitchFamily="18" charset="0"/>
                <a:ea typeface="宋体" panose="02010600030101010101" pitchFamily="2" charset="-122"/>
              </a:rPr>
              <a:t> </a:t>
            </a:r>
            <a:endParaRPr kumimoji="1" lang="zh-CN" altLang="en-US" dirty="0">
              <a:solidFill>
                <a:srgbClr val="C00000"/>
              </a:solidFill>
              <a:latin typeface="Times New Roman" panose="02020603050405020304" pitchFamily="18" charset="0"/>
              <a:ea typeface="隶书" panose="02010509060101010101" pitchFamily="49" charset="-122"/>
            </a:endParaRPr>
          </a:p>
        </p:txBody>
      </p:sp>
      <p:sp>
        <p:nvSpPr>
          <p:cNvPr id="27" name="矩形 26"/>
          <p:cNvSpPr/>
          <p:nvPr/>
        </p:nvSpPr>
        <p:spPr>
          <a:xfrm>
            <a:off x="5809060" y="2987376"/>
            <a:ext cx="1871662" cy="368300"/>
          </a:xfrm>
          <a:prstGeom prst="rect">
            <a:avLst/>
          </a:prstGeom>
          <a:solidFill>
            <a:schemeClr val="tx2">
              <a:lumMod val="40000"/>
              <a:lumOff val="60000"/>
            </a:schemeClr>
          </a:solidFill>
        </p:spPr>
        <p:txBody>
          <a:bodyPr>
            <a:spAutoFit/>
          </a:bodyPr>
          <a:lstStyle/>
          <a:p>
            <a:pPr eaLnBrk="0" fontAlgn="base" hangingPunct="0">
              <a:spcBef>
                <a:spcPct val="0"/>
              </a:spcBef>
              <a:spcAft>
                <a:spcPct val="0"/>
              </a:spcAft>
              <a:defRPr/>
            </a:pPr>
            <a:r>
              <a:rPr kumimoji="1" lang="en-US" altLang="zh-CN" dirty="0">
                <a:solidFill>
                  <a:srgbClr val="C00000"/>
                </a:solidFill>
                <a:latin typeface="Times New Roman" panose="02020603050405020304" pitchFamily="18" charset="0"/>
                <a:ea typeface="宋体" panose="02010600030101010101" pitchFamily="2" charset="-122"/>
              </a:rPr>
              <a:t>(R</a:t>
            </a:r>
            <a:r>
              <a:rPr kumimoji="1" lang="en-US" altLang="zh-CN" baseline="-25000" dirty="0">
                <a:solidFill>
                  <a:srgbClr val="C00000"/>
                </a:solidFill>
                <a:latin typeface="Times New Roman" panose="02020603050405020304" pitchFamily="18" charset="0"/>
                <a:ea typeface="宋体" panose="02010600030101010101" pitchFamily="2" charset="-122"/>
              </a:rPr>
              <a:t>3</a:t>
            </a:r>
            <a:r>
              <a:rPr kumimoji="1" lang="en-US" altLang="zh-CN" dirty="0">
                <a:solidFill>
                  <a:srgbClr val="C00000"/>
                </a:solidFill>
                <a:latin typeface="Times New Roman" panose="02020603050405020304" pitchFamily="18" charset="0"/>
                <a:ea typeface="宋体" panose="02010600030101010101" pitchFamily="2" charset="-122"/>
              </a:rPr>
              <a:t>) </a:t>
            </a:r>
            <a:r>
              <a:rPr kumimoji="1" lang="en-US" altLang="zh-CN" dirty="0">
                <a:solidFill>
                  <a:srgbClr val="C00000"/>
                </a:solidFill>
                <a:latin typeface="宋体" panose="02010600030101010101" pitchFamily="2" charset="-122"/>
                <a:ea typeface="宋体" panose="02010600030101010101" pitchFamily="2" charset="-122"/>
              </a:rPr>
              <a:t>-</a:t>
            </a:r>
            <a:r>
              <a:rPr kumimoji="1" lang="en-US" altLang="zh-CN" dirty="0">
                <a:solidFill>
                  <a:srgbClr val="C00000"/>
                </a:solidFill>
                <a:latin typeface="Times New Roman" panose="02020603050405020304" pitchFamily="18" charset="0"/>
                <a:ea typeface="宋体" panose="02010600030101010101" pitchFamily="2" charset="-122"/>
              </a:rPr>
              <a:t> (R</a:t>
            </a:r>
            <a:r>
              <a:rPr kumimoji="1" lang="en-US" altLang="zh-CN" baseline="-25000" dirty="0">
                <a:solidFill>
                  <a:srgbClr val="C00000"/>
                </a:solidFill>
                <a:latin typeface="Times New Roman" panose="02020603050405020304" pitchFamily="18" charset="0"/>
                <a:ea typeface="宋体" panose="02010600030101010101" pitchFamily="2" charset="-122"/>
              </a:rPr>
              <a:t>1</a:t>
            </a:r>
            <a:r>
              <a:rPr kumimoji="1" lang="en-US" altLang="zh-CN" dirty="0">
                <a:solidFill>
                  <a:srgbClr val="C00000"/>
                </a:solidFill>
                <a:latin typeface="Times New Roman" panose="02020603050405020304" pitchFamily="18" charset="0"/>
                <a:ea typeface="宋体" panose="02010600030101010101" pitchFamily="2" charset="-122"/>
              </a:rPr>
              <a:t>) → R</a:t>
            </a:r>
            <a:r>
              <a:rPr kumimoji="1" lang="en-US" altLang="zh-CN" baseline="-25000" dirty="0">
                <a:solidFill>
                  <a:srgbClr val="C00000"/>
                </a:solidFill>
                <a:latin typeface="Times New Roman" panose="02020603050405020304" pitchFamily="18" charset="0"/>
                <a:ea typeface="宋体" panose="02010600030101010101" pitchFamily="2" charset="-122"/>
              </a:rPr>
              <a:t>3</a:t>
            </a:r>
            <a:r>
              <a:rPr kumimoji="1" lang="en-US" altLang="zh-CN" dirty="0">
                <a:solidFill>
                  <a:srgbClr val="C00000"/>
                </a:solidFill>
                <a:latin typeface="Times New Roman" panose="02020603050405020304" pitchFamily="18" charset="0"/>
                <a:ea typeface="宋体" panose="02010600030101010101" pitchFamily="2" charset="-122"/>
              </a:rPr>
              <a:t> </a:t>
            </a:r>
            <a:endParaRPr kumimoji="1" lang="zh-CN" altLang="en-US" dirty="0">
              <a:solidFill>
                <a:srgbClr val="C00000"/>
              </a:solidFill>
              <a:latin typeface="Times New Roman" panose="02020603050405020304" pitchFamily="18" charset="0"/>
              <a:ea typeface="隶书" panose="02010509060101010101" pitchFamily="49" charset="-122"/>
            </a:endParaRPr>
          </a:p>
        </p:txBody>
      </p:sp>
      <p:sp>
        <p:nvSpPr>
          <p:cNvPr id="28" name="矩形 27"/>
          <p:cNvSpPr/>
          <p:nvPr/>
        </p:nvSpPr>
        <p:spPr bwMode="auto">
          <a:xfrm>
            <a:off x="4577160" y="3365202"/>
            <a:ext cx="3103562" cy="126682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fontAlgn="base">
              <a:spcBef>
                <a:spcPct val="0"/>
              </a:spcBef>
              <a:spcAft>
                <a:spcPct val="0"/>
              </a:spcAft>
              <a:defRPr/>
            </a:pPr>
            <a:endParaRPr kumimoji="1" lang="zh-CN" altLang="en-US" sz="24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617738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0" nodeType="clickEffect">
                                  <p:stCondLst>
                                    <p:cond delay="0"/>
                                  </p:stCondLst>
                                  <p:childTnLst>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P spid="23" grpId="0" animBg="1"/>
      <p:bldP spid="24" grpId="0" animBg="1"/>
      <p:bldP spid="25"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263673" y="73025"/>
            <a:ext cx="8856663" cy="400050"/>
          </a:xfrm>
        </p:spPr>
        <p:txBody>
          <a:bodyPr>
            <a:prstTxWarp prst="textNoShape">
              <a:avLst/>
            </a:prstTxWarp>
          </a:bodyPr>
          <a:lstStyle/>
          <a:p>
            <a:pPr eaLnBrk="1" hangingPunct="1"/>
            <a:r>
              <a:rPr lang="en-US" altLang="en-US" sz="2000">
                <a:solidFill>
                  <a:srgbClr val="FFCCCC"/>
                </a:solidFill>
                <a:effectLst/>
                <a:ea typeface="黑体" panose="02010609060101010101" pitchFamily="49" charset="-122"/>
              </a:rPr>
              <a:t>5.3 时序产生器和控制方式</a:t>
            </a:r>
            <a:r>
              <a:rPr lang="en-US" altLang="zh-CN" sz="2000">
                <a:solidFill>
                  <a:srgbClr val="FFCCCC"/>
                </a:solidFill>
                <a:effectLst/>
                <a:ea typeface="黑体" panose="02010609060101010101" pitchFamily="49" charset="-122"/>
              </a:rPr>
              <a:t>---</a:t>
            </a:r>
            <a:r>
              <a:rPr lang="en-US" altLang="en-US" sz="2000">
                <a:solidFill>
                  <a:srgbClr val="FF9933"/>
                </a:solidFill>
                <a:effectLst/>
                <a:ea typeface="华文楷体" panose="02010600040101010101" pitchFamily="2" charset="-122"/>
              </a:rPr>
              <a:t>5.3.1时序信号的作用和体制</a:t>
            </a:r>
            <a:endParaRPr lang="zh-CN" altLang="en-US" sz="2000">
              <a:solidFill>
                <a:srgbClr val="FF9933"/>
              </a:solidFill>
              <a:effectLst/>
              <a:ea typeface="华文楷体" panose="02010600040101010101" pitchFamily="2" charset="-122"/>
            </a:endParaRPr>
          </a:p>
        </p:txBody>
      </p:sp>
      <p:sp>
        <p:nvSpPr>
          <p:cNvPr id="45058" name="Rectangle 3"/>
          <p:cNvSpPr>
            <a:spLocks noGrp="1" noChangeArrowheads="1"/>
          </p:cNvSpPr>
          <p:nvPr>
            <p:ph idx="1"/>
          </p:nvPr>
        </p:nvSpPr>
        <p:spPr>
          <a:xfrm>
            <a:off x="239185" y="620713"/>
            <a:ext cx="7512999" cy="6048375"/>
          </a:xfrm>
        </p:spPr>
        <p:txBody>
          <a:bodyPr/>
          <a:lstStyle/>
          <a:p>
            <a:pPr eaLnBrk="1" hangingPunct="1">
              <a:lnSpc>
                <a:spcPct val="150000"/>
              </a:lnSpc>
            </a:pPr>
            <a:r>
              <a:rPr lang="zh-CN" altLang="en-US" b="0" dirty="0"/>
              <a:t>硬布线控制器：</a:t>
            </a:r>
            <a:endParaRPr lang="en-US" altLang="zh-CN" b="0" dirty="0"/>
          </a:p>
          <a:p>
            <a:pPr lvl="1" eaLnBrk="1" hangingPunct="1">
              <a:lnSpc>
                <a:spcPct val="150000"/>
              </a:lnSpc>
            </a:pPr>
            <a:r>
              <a:rPr lang="zh-CN" altLang="en-US" b="0" dirty="0"/>
              <a:t>时序信号一般采用三级体制</a:t>
            </a:r>
            <a:endParaRPr lang="en-US" altLang="zh-CN" b="0" dirty="0"/>
          </a:p>
          <a:p>
            <a:pPr lvl="2" eaLnBrk="1" hangingPunct="1">
              <a:lnSpc>
                <a:spcPct val="150000"/>
              </a:lnSpc>
            </a:pPr>
            <a:r>
              <a:rPr lang="zh-CN" altLang="en-US" b="0" dirty="0">
                <a:solidFill>
                  <a:schemeClr val="folHlink"/>
                </a:solidFill>
              </a:rPr>
              <a:t>主状态周期</a:t>
            </a:r>
            <a:r>
              <a:rPr lang="en-US" altLang="zh-CN" b="0" dirty="0">
                <a:solidFill>
                  <a:schemeClr val="folHlink"/>
                </a:solidFill>
              </a:rPr>
              <a:t>-</a:t>
            </a:r>
            <a:r>
              <a:rPr lang="zh-CN" altLang="en-US" b="0" dirty="0">
                <a:solidFill>
                  <a:schemeClr val="folHlink"/>
                </a:solidFill>
              </a:rPr>
              <a:t>节拍电位</a:t>
            </a:r>
            <a:r>
              <a:rPr lang="en-US" altLang="zh-CN" b="0" dirty="0">
                <a:solidFill>
                  <a:schemeClr val="folHlink"/>
                </a:solidFill>
              </a:rPr>
              <a:t>-</a:t>
            </a:r>
            <a:r>
              <a:rPr lang="zh-CN" altLang="en-US" b="0" dirty="0">
                <a:solidFill>
                  <a:schemeClr val="folHlink"/>
                </a:solidFill>
              </a:rPr>
              <a:t>节拍脉冲</a:t>
            </a:r>
            <a:endParaRPr lang="zh-CN" altLang="en-US" b="0" dirty="0"/>
          </a:p>
          <a:p>
            <a:pPr eaLnBrk="1" hangingPunct="1">
              <a:lnSpc>
                <a:spcPct val="150000"/>
              </a:lnSpc>
            </a:pPr>
            <a:r>
              <a:rPr lang="zh-CN" altLang="en-US" b="0" dirty="0"/>
              <a:t>在微程序控制器：</a:t>
            </a:r>
            <a:endParaRPr lang="en-US" altLang="zh-CN" b="0" dirty="0"/>
          </a:p>
          <a:p>
            <a:pPr lvl="1" eaLnBrk="1" hangingPunct="1">
              <a:lnSpc>
                <a:spcPct val="150000"/>
              </a:lnSpc>
            </a:pPr>
            <a:r>
              <a:rPr lang="zh-CN" altLang="en-US" b="0" dirty="0"/>
              <a:t>时序信号一般采用二级体制</a:t>
            </a:r>
            <a:endParaRPr lang="en-US" altLang="zh-CN" b="0" dirty="0"/>
          </a:p>
          <a:p>
            <a:pPr lvl="2" eaLnBrk="1" hangingPunct="1">
              <a:lnSpc>
                <a:spcPct val="150000"/>
              </a:lnSpc>
            </a:pPr>
            <a:r>
              <a:rPr lang="zh-CN" altLang="en-US" b="0" dirty="0">
                <a:solidFill>
                  <a:schemeClr val="folHlink"/>
                </a:solidFill>
              </a:rPr>
              <a:t>节拍电位</a:t>
            </a:r>
            <a:r>
              <a:rPr lang="en-US" altLang="zh-CN" b="0" dirty="0">
                <a:solidFill>
                  <a:schemeClr val="folHlink"/>
                </a:solidFill>
              </a:rPr>
              <a:t>-</a:t>
            </a:r>
            <a:r>
              <a:rPr lang="zh-CN" altLang="en-US" b="0" dirty="0">
                <a:solidFill>
                  <a:schemeClr val="folHlink"/>
                </a:solidFill>
              </a:rPr>
              <a:t>节拍脉冲</a:t>
            </a:r>
            <a:endParaRPr lang="zh-CN" altLang="en-US" b="0" dirty="0"/>
          </a:p>
        </p:txBody>
      </p:sp>
    </p:spTree>
    <p:extLst>
      <p:ext uri="{BB962C8B-B14F-4D97-AF65-F5344CB8AC3E}">
        <p14:creationId xmlns:p14="http://schemas.microsoft.com/office/powerpoint/2010/main" val="427954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43025" y="123825"/>
            <a:ext cx="8856663" cy="400752"/>
          </a:xfrm>
        </p:spPr>
        <p:txBody>
          <a:bodyPr>
            <a:prstTxWarp prst="textNoShape">
              <a:avLst/>
            </a:prstTxWarp>
          </a:bodyPr>
          <a:lstStyle/>
          <a:p>
            <a:pPr eaLnBrk="1" hangingPunct="1"/>
            <a:r>
              <a:rPr lang="en-US" altLang="en-US" sz="2000">
                <a:solidFill>
                  <a:srgbClr val="FFCCCC"/>
                </a:solidFill>
                <a:effectLst/>
                <a:ea typeface="黑体" panose="02010609060101010101" pitchFamily="49" charset="-122"/>
              </a:rPr>
              <a:t>5.3时序产生器和控制方式</a:t>
            </a:r>
            <a:r>
              <a:rPr lang="en-US" altLang="zh-CN" sz="2000">
                <a:solidFill>
                  <a:srgbClr val="FFCCCC"/>
                </a:solidFill>
                <a:effectLst/>
                <a:ea typeface="黑体" panose="02010609060101010101" pitchFamily="49" charset="-122"/>
              </a:rPr>
              <a:t> --- </a:t>
            </a:r>
            <a:r>
              <a:rPr lang="en-US" altLang="en-US" sz="2000">
                <a:solidFill>
                  <a:srgbClr val="FF9933"/>
                </a:solidFill>
                <a:effectLst/>
                <a:ea typeface="华文楷体" panose="02010600040101010101" pitchFamily="2" charset="-122"/>
              </a:rPr>
              <a:t>5.3.2</a:t>
            </a:r>
            <a:r>
              <a:rPr lang="en-US" altLang="zh-CN" sz="2000">
                <a:solidFill>
                  <a:srgbClr val="FF9933"/>
                </a:solidFill>
                <a:effectLst/>
                <a:ea typeface="华文楷体" panose="02010600040101010101" pitchFamily="2" charset="-122"/>
              </a:rPr>
              <a:t> </a:t>
            </a:r>
            <a:r>
              <a:rPr lang="en-US" altLang="en-US" sz="2000">
                <a:solidFill>
                  <a:srgbClr val="FF9933"/>
                </a:solidFill>
                <a:effectLst/>
                <a:ea typeface="华文楷体" panose="02010600040101010101" pitchFamily="2" charset="-122"/>
              </a:rPr>
              <a:t>时序信号产生器</a:t>
            </a:r>
            <a:endParaRPr lang="zh-CN" altLang="en-US" sz="2000">
              <a:solidFill>
                <a:srgbClr val="FF9933"/>
              </a:solidFill>
              <a:effectLst/>
              <a:ea typeface="华文楷体" panose="02010600040101010101" pitchFamily="2" charset="-122"/>
            </a:endParaRPr>
          </a:p>
        </p:txBody>
      </p:sp>
      <p:sp>
        <p:nvSpPr>
          <p:cNvPr id="46082" name="Rectangle 3"/>
          <p:cNvSpPr>
            <a:spLocks noGrp="1" noChangeArrowheads="1"/>
          </p:cNvSpPr>
          <p:nvPr>
            <p:ph idx="1"/>
          </p:nvPr>
        </p:nvSpPr>
        <p:spPr/>
        <p:txBody>
          <a:bodyPr/>
          <a:lstStyle/>
          <a:p>
            <a:pPr eaLnBrk="1" hangingPunct="1"/>
            <a:r>
              <a:rPr lang="zh-CN" altLang="en-US"/>
              <a:t>时序信号产生器的构成</a:t>
            </a:r>
          </a:p>
          <a:p>
            <a:pPr eaLnBrk="1" hangingPunct="1"/>
            <a:endParaRPr lang="zh-CN" altLang="en-US"/>
          </a:p>
        </p:txBody>
      </p:sp>
      <p:pic>
        <p:nvPicPr>
          <p:cNvPr id="46083" name="Picture 4" descr="bq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443037"/>
            <a:ext cx="6246812"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72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239185" y="61095"/>
            <a:ext cx="8856663" cy="4007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en-US" sz="2000" dirty="0">
                <a:solidFill>
                  <a:srgbClr val="FFCCCC"/>
                </a:solidFill>
                <a:effectLst/>
                <a:ea typeface="黑体" panose="02010609060101010101" pitchFamily="49" charset="-122"/>
              </a:rPr>
              <a:t>5.3时序产生器和控制方式</a:t>
            </a:r>
            <a:r>
              <a:rPr lang="en-US" altLang="zh-CN" sz="2000" dirty="0">
                <a:solidFill>
                  <a:srgbClr val="FFCCCC"/>
                </a:solidFill>
                <a:effectLst/>
                <a:ea typeface="黑体" panose="02010609060101010101" pitchFamily="49" charset="-122"/>
              </a:rPr>
              <a:t> --- </a:t>
            </a:r>
            <a:r>
              <a:rPr lang="en-US" altLang="en-US" sz="2000" dirty="0">
                <a:solidFill>
                  <a:srgbClr val="FF9933"/>
                </a:solidFill>
                <a:effectLst/>
                <a:ea typeface="华文楷体" panose="02010600040101010101" pitchFamily="2" charset="-122"/>
              </a:rPr>
              <a:t>5.3.2</a:t>
            </a:r>
            <a:r>
              <a:rPr lang="en-US" altLang="zh-CN" sz="2000" dirty="0">
                <a:solidFill>
                  <a:srgbClr val="FF9933"/>
                </a:solidFill>
                <a:effectLst/>
                <a:ea typeface="华文楷体" panose="02010600040101010101" pitchFamily="2" charset="-122"/>
              </a:rPr>
              <a:t> </a:t>
            </a:r>
            <a:r>
              <a:rPr lang="en-US" altLang="en-US" sz="2000" dirty="0" err="1">
                <a:solidFill>
                  <a:srgbClr val="FF9933"/>
                </a:solidFill>
                <a:effectLst/>
                <a:ea typeface="华文楷体" panose="02010600040101010101" pitchFamily="2" charset="-122"/>
              </a:rPr>
              <a:t>时序信号产生器</a:t>
            </a:r>
            <a:endParaRPr lang="zh-CN" altLang="en-US" sz="2000" dirty="0">
              <a:solidFill>
                <a:srgbClr val="FF9933"/>
              </a:solidFill>
              <a:effectLst/>
              <a:ea typeface="华文楷体" panose="02010600040101010101" pitchFamily="2" charset="-122"/>
            </a:endParaRPr>
          </a:p>
        </p:txBody>
      </p:sp>
      <p:sp>
        <p:nvSpPr>
          <p:cNvPr id="47106" name="Rectangle 3"/>
          <p:cNvSpPr>
            <a:spLocks noGrp="1" noChangeArrowheads="1"/>
          </p:cNvSpPr>
          <p:nvPr>
            <p:ph type="body" idx="4294967295"/>
          </p:nvPr>
        </p:nvSpPr>
        <p:spPr>
          <a:xfrm>
            <a:off x="239185" y="620713"/>
            <a:ext cx="8665127" cy="6048375"/>
          </a:xfrm>
        </p:spPr>
        <p:txBody>
          <a:bodyPr/>
          <a:lstStyle/>
          <a:p>
            <a:pPr eaLnBrk="1" hangingPunct="1"/>
            <a:r>
              <a:rPr lang="zh-CN" altLang="en-US"/>
              <a:t>时序脉冲产生器 </a:t>
            </a:r>
          </a:p>
        </p:txBody>
      </p:sp>
      <p:pic>
        <p:nvPicPr>
          <p:cNvPr id="47107"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238251"/>
            <a:ext cx="741045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8"/>
          <p:cNvSpPr txBox="1">
            <a:spLocks noChangeArrowheads="1"/>
          </p:cNvSpPr>
          <p:nvPr/>
        </p:nvSpPr>
        <p:spPr bwMode="auto">
          <a:xfrm>
            <a:off x="3575720" y="792106"/>
            <a:ext cx="446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1800" b="1" dirty="0">
                <a:solidFill>
                  <a:srgbClr val="CCFF99"/>
                </a:solidFill>
                <a:latin typeface="华文楷体" panose="02010600040101010101" pitchFamily="2" charset="-122"/>
                <a:ea typeface="华文楷体" panose="02010600040101010101" pitchFamily="2" charset="-122"/>
              </a:rPr>
              <a:t>C</a:t>
            </a:r>
            <a:r>
              <a:rPr lang="en-US" altLang="zh-CN" sz="1800" b="1" baseline="-25000" dirty="0">
                <a:solidFill>
                  <a:srgbClr val="CCFF99"/>
                </a:solidFill>
                <a:latin typeface="华文楷体" panose="02010600040101010101" pitchFamily="2" charset="-122"/>
                <a:ea typeface="华文楷体" panose="02010600040101010101" pitchFamily="2" charset="-122"/>
              </a:rPr>
              <a:t>1</a:t>
            </a:r>
            <a:r>
              <a:rPr lang="zh-CN" altLang="en-US" sz="1800" b="1" dirty="0">
                <a:solidFill>
                  <a:srgbClr val="CCFF99"/>
                </a:solidFill>
                <a:latin typeface="华文楷体" panose="02010600040101010101" pitchFamily="2" charset="-122"/>
                <a:ea typeface="华文楷体" panose="02010600040101010101" pitchFamily="2" charset="-122"/>
              </a:rPr>
              <a:t>、</a:t>
            </a:r>
            <a:r>
              <a:rPr lang="en-US" altLang="zh-CN" sz="1800" b="1" dirty="0">
                <a:solidFill>
                  <a:srgbClr val="CCFF99"/>
                </a:solidFill>
                <a:latin typeface="华文楷体" panose="02010600040101010101" pitchFamily="2" charset="-122"/>
                <a:ea typeface="华文楷体" panose="02010600040101010101" pitchFamily="2" charset="-122"/>
              </a:rPr>
              <a:t>C</a:t>
            </a:r>
            <a:r>
              <a:rPr lang="en-US" altLang="zh-CN" sz="1800" b="1" baseline="-25000" dirty="0">
                <a:solidFill>
                  <a:srgbClr val="CCFF99"/>
                </a:solidFill>
                <a:latin typeface="华文楷体" panose="02010600040101010101" pitchFamily="2" charset="-122"/>
                <a:ea typeface="华文楷体" panose="02010600040101010101" pitchFamily="2" charset="-122"/>
              </a:rPr>
              <a:t>2</a:t>
            </a:r>
            <a:r>
              <a:rPr lang="zh-CN" altLang="en-US" sz="1800" b="1" dirty="0">
                <a:solidFill>
                  <a:srgbClr val="CCFF99"/>
                </a:solidFill>
                <a:latin typeface="华文楷体" panose="02010600040101010101" pitchFamily="2" charset="-122"/>
                <a:ea typeface="华文楷体" panose="02010600040101010101" pitchFamily="2" charset="-122"/>
              </a:rPr>
              <a:t>、</a:t>
            </a:r>
            <a:r>
              <a:rPr lang="en-US" altLang="zh-CN" sz="1800" b="1" dirty="0">
                <a:solidFill>
                  <a:srgbClr val="CCFF99"/>
                </a:solidFill>
                <a:latin typeface="华文楷体" panose="02010600040101010101" pitchFamily="2" charset="-122"/>
                <a:ea typeface="华文楷体" panose="02010600040101010101" pitchFamily="2" charset="-122"/>
              </a:rPr>
              <a:t>C</a:t>
            </a:r>
            <a:r>
              <a:rPr lang="en-US" altLang="zh-CN" sz="1800" b="1" baseline="-25000" dirty="0">
                <a:solidFill>
                  <a:srgbClr val="CCFF99"/>
                </a:solidFill>
                <a:latin typeface="华文楷体" panose="02010600040101010101" pitchFamily="2" charset="-122"/>
                <a:ea typeface="华文楷体" panose="02010600040101010101" pitchFamily="2" charset="-122"/>
              </a:rPr>
              <a:t>3</a:t>
            </a:r>
            <a:r>
              <a:rPr lang="zh-CN" altLang="en-US" sz="1800" b="1" dirty="0">
                <a:solidFill>
                  <a:srgbClr val="CCFF99"/>
                </a:solidFill>
                <a:latin typeface="华文楷体" panose="02010600040101010101" pitchFamily="2" charset="-122"/>
                <a:ea typeface="华文楷体" panose="02010600040101010101" pitchFamily="2" charset="-122"/>
              </a:rPr>
              <a:t>、</a:t>
            </a:r>
            <a:r>
              <a:rPr lang="en-US" altLang="zh-CN" sz="1800" b="1" dirty="0">
                <a:solidFill>
                  <a:srgbClr val="CCFF99"/>
                </a:solidFill>
                <a:latin typeface="华文楷体" panose="02010600040101010101" pitchFamily="2" charset="-122"/>
                <a:ea typeface="华文楷体" panose="02010600040101010101" pitchFamily="2" charset="-122"/>
              </a:rPr>
              <a:t>C</a:t>
            </a:r>
            <a:r>
              <a:rPr lang="en-US" altLang="zh-CN" sz="1800" b="1" baseline="-25000" dirty="0">
                <a:solidFill>
                  <a:srgbClr val="CCFF99"/>
                </a:solidFill>
                <a:latin typeface="华文楷体" panose="02010600040101010101" pitchFamily="2" charset="-122"/>
                <a:ea typeface="华文楷体" panose="02010600040101010101" pitchFamily="2" charset="-122"/>
              </a:rPr>
              <a:t>4</a:t>
            </a:r>
            <a:r>
              <a:rPr lang="en-US" altLang="zh-CN" sz="1800" b="1" dirty="0">
                <a:solidFill>
                  <a:srgbClr val="CCFF99"/>
                </a:solidFill>
                <a:latin typeface="华文楷体" panose="02010600040101010101" pitchFamily="2" charset="-122"/>
                <a:ea typeface="华文楷体" panose="02010600040101010101" pitchFamily="2" charset="-122"/>
              </a:rPr>
              <a:t>:</a:t>
            </a:r>
            <a:r>
              <a:rPr lang="zh-CN" altLang="en-US" sz="1800" b="1" dirty="0">
                <a:solidFill>
                  <a:srgbClr val="CCFF99"/>
                </a:solidFill>
                <a:latin typeface="华文楷体" panose="02010600040101010101" pitchFamily="2" charset="-122"/>
                <a:ea typeface="华文楷体" panose="02010600040101010101" pitchFamily="2" charset="-122"/>
              </a:rPr>
              <a:t>上跳沿置数，下跳沿清零</a:t>
            </a:r>
          </a:p>
        </p:txBody>
      </p:sp>
    </p:spTree>
    <p:extLst>
      <p:ext uri="{BB962C8B-B14F-4D97-AF65-F5344CB8AC3E}">
        <p14:creationId xmlns:p14="http://schemas.microsoft.com/office/powerpoint/2010/main" val="43122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39185" y="53717"/>
            <a:ext cx="8856663" cy="400752"/>
          </a:xfrm>
        </p:spPr>
        <p:txBody>
          <a:bodyPr>
            <a:prstTxWarp prst="textNoShape">
              <a:avLst/>
            </a:prstTxWarp>
          </a:bodyPr>
          <a:lstStyle/>
          <a:p>
            <a:pPr eaLnBrk="1" hangingPunct="1"/>
            <a:r>
              <a:rPr lang="en-US" altLang="en-US" sz="2000" b="1" dirty="0">
                <a:solidFill>
                  <a:srgbClr val="FFCCCC"/>
                </a:solidFill>
                <a:effectLst/>
                <a:ea typeface="黑体" panose="02010609060101010101" pitchFamily="49" charset="-122"/>
              </a:rPr>
              <a:t>5.3时序产生器和控制方式</a:t>
            </a:r>
            <a:r>
              <a:rPr lang="en-US" altLang="zh-CN" sz="2000" b="1" dirty="0">
                <a:solidFill>
                  <a:srgbClr val="FFCCCC"/>
                </a:solidFill>
                <a:effectLst/>
                <a:ea typeface="黑体" panose="02010609060101010101" pitchFamily="49" charset="-122"/>
              </a:rPr>
              <a:t> --- </a:t>
            </a:r>
            <a:r>
              <a:rPr lang="en-US" altLang="en-US" sz="2000" b="1" dirty="0">
                <a:solidFill>
                  <a:srgbClr val="FF9933"/>
                </a:solidFill>
                <a:effectLst/>
                <a:ea typeface="华文楷体" panose="02010600040101010101" pitchFamily="2" charset="-122"/>
              </a:rPr>
              <a:t>5.3.2</a:t>
            </a:r>
            <a:r>
              <a:rPr lang="en-US" altLang="zh-CN" sz="2000" b="1" dirty="0">
                <a:solidFill>
                  <a:srgbClr val="FF9933"/>
                </a:solidFill>
                <a:effectLst/>
                <a:ea typeface="华文楷体" panose="02010600040101010101" pitchFamily="2" charset="-122"/>
              </a:rPr>
              <a:t> </a:t>
            </a:r>
            <a:r>
              <a:rPr lang="en-US" altLang="en-US" sz="2000" b="1" dirty="0" err="1">
                <a:solidFill>
                  <a:srgbClr val="FF9933"/>
                </a:solidFill>
                <a:effectLst/>
                <a:ea typeface="华文楷体" panose="02010600040101010101" pitchFamily="2" charset="-122"/>
              </a:rPr>
              <a:t>时序信号产生器</a:t>
            </a:r>
            <a:endParaRPr lang="zh-CN" altLang="en-US" sz="2000" b="1" dirty="0">
              <a:solidFill>
                <a:srgbClr val="FF9933"/>
              </a:solidFill>
              <a:effectLst/>
              <a:ea typeface="华文楷体" panose="02010600040101010101" pitchFamily="2" charset="-122"/>
            </a:endParaRPr>
          </a:p>
        </p:txBody>
      </p:sp>
      <p:sp>
        <p:nvSpPr>
          <p:cNvPr id="48130" name="Rectangle 3"/>
          <p:cNvSpPr>
            <a:spLocks noGrp="1" noChangeArrowheads="1"/>
          </p:cNvSpPr>
          <p:nvPr>
            <p:ph idx="1"/>
          </p:nvPr>
        </p:nvSpPr>
        <p:spPr/>
        <p:txBody>
          <a:bodyPr/>
          <a:lstStyle/>
          <a:p>
            <a:pPr eaLnBrk="1" hangingPunct="1"/>
            <a:r>
              <a:rPr lang="zh-CN" altLang="en-US" b="0" dirty="0">
                <a:solidFill>
                  <a:srgbClr val="99FF66"/>
                </a:solidFill>
              </a:rPr>
              <a:t>节拍电位和节拍脉冲时序关系图：</a:t>
            </a:r>
          </a:p>
        </p:txBody>
      </p:sp>
      <p:grpSp>
        <p:nvGrpSpPr>
          <p:cNvPr id="48131" name="Group 148"/>
          <p:cNvGrpSpPr>
            <a:grpSpLocks/>
          </p:cNvGrpSpPr>
          <p:nvPr/>
        </p:nvGrpSpPr>
        <p:grpSpPr bwMode="auto">
          <a:xfrm>
            <a:off x="551384" y="1052513"/>
            <a:ext cx="8208912" cy="5554195"/>
            <a:chOff x="295" y="663"/>
            <a:chExt cx="5215" cy="3562"/>
          </a:xfrm>
        </p:grpSpPr>
        <p:sp>
          <p:nvSpPr>
            <p:cNvPr id="48132" name="Line 140"/>
            <p:cNvSpPr>
              <a:spLocks noChangeShapeType="1"/>
            </p:cNvSpPr>
            <p:nvPr/>
          </p:nvSpPr>
          <p:spPr bwMode="auto">
            <a:xfrm>
              <a:off x="4965" y="1117"/>
              <a:ext cx="0" cy="3084"/>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33" name="Line 139"/>
            <p:cNvSpPr>
              <a:spLocks noChangeShapeType="1"/>
            </p:cNvSpPr>
            <p:nvPr/>
          </p:nvSpPr>
          <p:spPr bwMode="auto">
            <a:xfrm>
              <a:off x="3151" y="1117"/>
              <a:ext cx="0" cy="3084"/>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34" name="Line 138"/>
            <p:cNvSpPr>
              <a:spLocks noChangeShapeType="1"/>
            </p:cNvSpPr>
            <p:nvPr/>
          </p:nvSpPr>
          <p:spPr bwMode="auto">
            <a:xfrm>
              <a:off x="1337" y="1117"/>
              <a:ext cx="0" cy="3084"/>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nvGrpSpPr>
            <p:cNvPr id="48135" name="Group 6"/>
            <p:cNvGrpSpPr>
              <a:grpSpLocks/>
            </p:cNvGrpSpPr>
            <p:nvPr/>
          </p:nvGrpSpPr>
          <p:grpSpPr bwMode="auto">
            <a:xfrm>
              <a:off x="656" y="936"/>
              <a:ext cx="4762" cy="181"/>
              <a:chOff x="340" y="1616"/>
              <a:chExt cx="4762" cy="181"/>
            </a:xfrm>
          </p:grpSpPr>
          <p:sp>
            <p:nvSpPr>
              <p:cNvPr id="48136" name="Line 7"/>
              <p:cNvSpPr>
                <a:spLocks noChangeShapeType="1"/>
              </p:cNvSpPr>
              <p:nvPr/>
            </p:nvSpPr>
            <p:spPr bwMode="auto">
              <a:xfrm flipV="1">
                <a:off x="567"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37" name="Line 8"/>
              <p:cNvSpPr>
                <a:spLocks noChangeShapeType="1"/>
              </p:cNvSpPr>
              <p:nvPr/>
            </p:nvSpPr>
            <p:spPr bwMode="auto">
              <a:xfrm>
                <a:off x="567"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38" name="Line 9"/>
              <p:cNvSpPr>
                <a:spLocks noChangeShapeType="1"/>
              </p:cNvSpPr>
              <p:nvPr/>
            </p:nvSpPr>
            <p:spPr bwMode="auto">
              <a:xfrm>
                <a:off x="793"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39" name="Line 10"/>
              <p:cNvSpPr>
                <a:spLocks noChangeShapeType="1"/>
              </p:cNvSpPr>
              <p:nvPr/>
            </p:nvSpPr>
            <p:spPr bwMode="auto">
              <a:xfrm>
                <a:off x="340"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0" name="Line 11"/>
              <p:cNvSpPr>
                <a:spLocks noChangeShapeType="1"/>
              </p:cNvSpPr>
              <p:nvPr/>
            </p:nvSpPr>
            <p:spPr bwMode="auto">
              <a:xfrm flipV="1">
                <a:off x="1020"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1" name="Line 12"/>
              <p:cNvSpPr>
                <a:spLocks noChangeShapeType="1"/>
              </p:cNvSpPr>
              <p:nvPr/>
            </p:nvSpPr>
            <p:spPr bwMode="auto">
              <a:xfrm>
                <a:off x="1020"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2" name="Line 13"/>
              <p:cNvSpPr>
                <a:spLocks noChangeShapeType="1"/>
              </p:cNvSpPr>
              <p:nvPr/>
            </p:nvSpPr>
            <p:spPr bwMode="auto">
              <a:xfrm>
                <a:off x="1246"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3" name="Line 14"/>
              <p:cNvSpPr>
                <a:spLocks noChangeShapeType="1"/>
              </p:cNvSpPr>
              <p:nvPr/>
            </p:nvSpPr>
            <p:spPr bwMode="auto">
              <a:xfrm>
                <a:off x="793"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4" name="Line 15"/>
              <p:cNvSpPr>
                <a:spLocks noChangeShapeType="1"/>
              </p:cNvSpPr>
              <p:nvPr/>
            </p:nvSpPr>
            <p:spPr bwMode="auto">
              <a:xfrm flipV="1">
                <a:off x="1474"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5" name="Line 16"/>
              <p:cNvSpPr>
                <a:spLocks noChangeShapeType="1"/>
              </p:cNvSpPr>
              <p:nvPr/>
            </p:nvSpPr>
            <p:spPr bwMode="auto">
              <a:xfrm>
                <a:off x="1474"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6" name="Line 17"/>
              <p:cNvSpPr>
                <a:spLocks noChangeShapeType="1"/>
              </p:cNvSpPr>
              <p:nvPr/>
            </p:nvSpPr>
            <p:spPr bwMode="auto">
              <a:xfrm>
                <a:off x="1700"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7" name="Line 18"/>
              <p:cNvSpPr>
                <a:spLocks noChangeShapeType="1"/>
              </p:cNvSpPr>
              <p:nvPr/>
            </p:nvSpPr>
            <p:spPr bwMode="auto">
              <a:xfrm>
                <a:off x="1247"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8" name="Line 19"/>
              <p:cNvSpPr>
                <a:spLocks noChangeShapeType="1"/>
              </p:cNvSpPr>
              <p:nvPr/>
            </p:nvSpPr>
            <p:spPr bwMode="auto">
              <a:xfrm flipV="1">
                <a:off x="1928"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49" name="Line 20"/>
              <p:cNvSpPr>
                <a:spLocks noChangeShapeType="1"/>
              </p:cNvSpPr>
              <p:nvPr/>
            </p:nvSpPr>
            <p:spPr bwMode="auto">
              <a:xfrm>
                <a:off x="1928"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0" name="Line 21"/>
              <p:cNvSpPr>
                <a:spLocks noChangeShapeType="1"/>
              </p:cNvSpPr>
              <p:nvPr/>
            </p:nvSpPr>
            <p:spPr bwMode="auto">
              <a:xfrm>
                <a:off x="2154"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1" name="Line 22"/>
              <p:cNvSpPr>
                <a:spLocks noChangeShapeType="1"/>
              </p:cNvSpPr>
              <p:nvPr/>
            </p:nvSpPr>
            <p:spPr bwMode="auto">
              <a:xfrm>
                <a:off x="1701"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2" name="Line 23"/>
              <p:cNvSpPr>
                <a:spLocks noChangeShapeType="1"/>
              </p:cNvSpPr>
              <p:nvPr/>
            </p:nvSpPr>
            <p:spPr bwMode="auto">
              <a:xfrm flipV="1">
                <a:off x="2381"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3" name="Line 24"/>
              <p:cNvSpPr>
                <a:spLocks noChangeShapeType="1"/>
              </p:cNvSpPr>
              <p:nvPr/>
            </p:nvSpPr>
            <p:spPr bwMode="auto">
              <a:xfrm>
                <a:off x="2381"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4" name="Line 25"/>
              <p:cNvSpPr>
                <a:spLocks noChangeShapeType="1"/>
              </p:cNvSpPr>
              <p:nvPr/>
            </p:nvSpPr>
            <p:spPr bwMode="auto">
              <a:xfrm>
                <a:off x="2607"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5" name="Line 26"/>
              <p:cNvSpPr>
                <a:spLocks noChangeShapeType="1"/>
              </p:cNvSpPr>
              <p:nvPr/>
            </p:nvSpPr>
            <p:spPr bwMode="auto">
              <a:xfrm>
                <a:off x="2154"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6" name="Line 27"/>
              <p:cNvSpPr>
                <a:spLocks noChangeShapeType="1"/>
              </p:cNvSpPr>
              <p:nvPr/>
            </p:nvSpPr>
            <p:spPr bwMode="auto">
              <a:xfrm flipV="1">
                <a:off x="2835"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7" name="Line 28"/>
              <p:cNvSpPr>
                <a:spLocks noChangeShapeType="1"/>
              </p:cNvSpPr>
              <p:nvPr/>
            </p:nvSpPr>
            <p:spPr bwMode="auto">
              <a:xfrm>
                <a:off x="2835"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8" name="Line 29"/>
              <p:cNvSpPr>
                <a:spLocks noChangeShapeType="1"/>
              </p:cNvSpPr>
              <p:nvPr/>
            </p:nvSpPr>
            <p:spPr bwMode="auto">
              <a:xfrm>
                <a:off x="3061"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59" name="Line 30"/>
              <p:cNvSpPr>
                <a:spLocks noChangeShapeType="1"/>
              </p:cNvSpPr>
              <p:nvPr/>
            </p:nvSpPr>
            <p:spPr bwMode="auto">
              <a:xfrm>
                <a:off x="2608"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0" name="Line 31"/>
              <p:cNvSpPr>
                <a:spLocks noChangeShapeType="1"/>
              </p:cNvSpPr>
              <p:nvPr/>
            </p:nvSpPr>
            <p:spPr bwMode="auto">
              <a:xfrm flipV="1">
                <a:off x="3288"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1" name="Line 32"/>
              <p:cNvSpPr>
                <a:spLocks noChangeShapeType="1"/>
              </p:cNvSpPr>
              <p:nvPr/>
            </p:nvSpPr>
            <p:spPr bwMode="auto">
              <a:xfrm>
                <a:off x="3288"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2" name="Line 33"/>
              <p:cNvSpPr>
                <a:spLocks noChangeShapeType="1"/>
              </p:cNvSpPr>
              <p:nvPr/>
            </p:nvSpPr>
            <p:spPr bwMode="auto">
              <a:xfrm>
                <a:off x="3514"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3" name="Line 34"/>
              <p:cNvSpPr>
                <a:spLocks noChangeShapeType="1"/>
              </p:cNvSpPr>
              <p:nvPr/>
            </p:nvSpPr>
            <p:spPr bwMode="auto">
              <a:xfrm>
                <a:off x="3061"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4" name="Line 35"/>
              <p:cNvSpPr>
                <a:spLocks noChangeShapeType="1"/>
              </p:cNvSpPr>
              <p:nvPr/>
            </p:nvSpPr>
            <p:spPr bwMode="auto">
              <a:xfrm flipV="1">
                <a:off x="3742"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5" name="Line 36"/>
              <p:cNvSpPr>
                <a:spLocks noChangeShapeType="1"/>
              </p:cNvSpPr>
              <p:nvPr/>
            </p:nvSpPr>
            <p:spPr bwMode="auto">
              <a:xfrm>
                <a:off x="3742"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6" name="Line 37"/>
              <p:cNvSpPr>
                <a:spLocks noChangeShapeType="1"/>
              </p:cNvSpPr>
              <p:nvPr/>
            </p:nvSpPr>
            <p:spPr bwMode="auto">
              <a:xfrm>
                <a:off x="3968"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7" name="Line 38"/>
              <p:cNvSpPr>
                <a:spLocks noChangeShapeType="1"/>
              </p:cNvSpPr>
              <p:nvPr/>
            </p:nvSpPr>
            <p:spPr bwMode="auto">
              <a:xfrm>
                <a:off x="3515"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8" name="Line 39"/>
              <p:cNvSpPr>
                <a:spLocks noChangeShapeType="1"/>
              </p:cNvSpPr>
              <p:nvPr/>
            </p:nvSpPr>
            <p:spPr bwMode="auto">
              <a:xfrm flipV="1">
                <a:off x="4196"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69" name="Line 40"/>
              <p:cNvSpPr>
                <a:spLocks noChangeShapeType="1"/>
              </p:cNvSpPr>
              <p:nvPr/>
            </p:nvSpPr>
            <p:spPr bwMode="auto">
              <a:xfrm>
                <a:off x="4196"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0" name="Line 41"/>
              <p:cNvSpPr>
                <a:spLocks noChangeShapeType="1"/>
              </p:cNvSpPr>
              <p:nvPr/>
            </p:nvSpPr>
            <p:spPr bwMode="auto">
              <a:xfrm>
                <a:off x="4422"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1" name="Line 42"/>
              <p:cNvSpPr>
                <a:spLocks noChangeShapeType="1"/>
              </p:cNvSpPr>
              <p:nvPr/>
            </p:nvSpPr>
            <p:spPr bwMode="auto">
              <a:xfrm>
                <a:off x="3969"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2" name="Line 43"/>
              <p:cNvSpPr>
                <a:spLocks noChangeShapeType="1"/>
              </p:cNvSpPr>
              <p:nvPr/>
            </p:nvSpPr>
            <p:spPr bwMode="auto">
              <a:xfrm flipV="1">
                <a:off x="4649"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3" name="Line 44"/>
              <p:cNvSpPr>
                <a:spLocks noChangeShapeType="1"/>
              </p:cNvSpPr>
              <p:nvPr/>
            </p:nvSpPr>
            <p:spPr bwMode="auto">
              <a:xfrm>
                <a:off x="4649" y="1616"/>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4" name="Line 45"/>
              <p:cNvSpPr>
                <a:spLocks noChangeShapeType="1"/>
              </p:cNvSpPr>
              <p:nvPr/>
            </p:nvSpPr>
            <p:spPr bwMode="auto">
              <a:xfrm>
                <a:off x="4875" y="1616"/>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5" name="Line 46"/>
              <p:cNvSpPr>
                <a:spLocks noChangeShapeType="1"/>
              </p:cNvSpPr>
              <p:nvPr/>
            </p:nvSpPr>
            <p:spPr bwMode="auto">
              <a:xfrm>
                <a:off x="4422"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6" name="Line 47"/>
              <p:cNvSpPr>
                <a:spLocks noChangeShapeType="1"/>
              </p:cNvSpPr>
              <p:nvPr/>
            </p:nvSpPr>
            <p:spPr bwMode="auto">
              <a:xfrm>
                <a:off x="4876" y="1797"/>
                <a:ext cx="2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grpSp>
          <p:nvGrpSpPr>
            <p:cNvPr id="48177" name="Group 48"/>
            <p:cNvGrpSpPr>
              <a:grpSpLocks/>
            </p:cNvGrpSpPr>
            <p:nvPr/>
          </p:nvGrpSpPr>
          <p:grpSpPr bwMode="auto">
            <a:xfrm>
              <a:off x="656" y="1344"/>
              <a:ext cx="4763" cy="181"/>
              <a:chOff x="385" y="1344"/>
              <a:chExt cx="4763" cy="181"/>
            </a:xfrm>
          </p:grpSpPr>
          <p:sp>
            <p:nvSpPr>
              <p:cNvPr id="48178" name="Line 49"/>
              <p:cNvSpPr>
                <a:spLocks noChangeShapeType="1"/>
              </p:cNvSpPr>
              <p:nvPr/>
            </p:nvSpPr>
            <p:spPr bwMode="auto">
              <a:xfrm>
                <a:off x="385" y="1344"/>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79" name="Line 50"/>
              <p:cNvSpPr>
                <a:spLocks noChangeShapeType="1"/>
              </p:cNvSpPr>
              <p:nvPr/>
            </p:nvSpPr>
            <p:spPr bwMode="auto">
              <a:xfrm>
                <a:off x="839" y="134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0" name="Line 51"/>
              <p:cNvSpPr>
                <a:spLocks noChangeShapeType="1"/>
              </p:cNvSpPr>
              <p:nvPr/>
            </p:nvSpPr>
            <p:spPr bwMode="auto">
              <a:xfrm>
                <a:off x="839" y="1525"/>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1" name="Line 52"/>
              <p:cNvSpPr>
                <a:spLocks noChangeShapeType="1"/>
              </p:cNvSpPr>
              <p:nvPr/>
            </p:nvSpPr>
            <p:spPr bwMode="auto">
              <a:xfrm flipV="1">
                <a:off x="2200" y="134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2" name="Line 53"/>
              <p:cNvSpPr>
                <a:spLocks noChangeShapeType="1"/>
              </p:cNvSpPr>
              <p:nvPr/>
            </p:nvSpPr>
            <p:spPr bwMode="auto">
              <a:xfrm>
                <a:off x="2200" y="1344"/>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3" name="Line 54"/>
              <p:cNvSpPr>
                <a:spLocks noChangeShapeType="1"/>
              </p:cNvSpPr>
              <p:nvPr/>
            </p:nvSpPr>
            <p:spPr bwMode="auto">
              <a:xfrm>
                <a:off x="2653" y="134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4" name="Line 55"/>
              <p:cNvSpPr>
                <a:spLocks noChangeShapeType="1"/>
              </p:cNvSpPr>
              <p:nvPr/>
            </p:nvSpPr>
            <p:spPr bwMode="auto">
              <a:xfrm>
                <a:off x="2653" y="1525"/>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5" name="Line 56"/>
              <p:cNvSpPr>
                <a:spLocks noChangeShapeType="1"/>
              </p:cNvSpPr>
              <p:nvPr/>
            </p:nvSpPr>
            <p:spPr bwMode="auto">
              <a:xfrm flipV="1">
                <a:off x="4014" y="134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6" name="Line 57"/>
              <p:cNvSpPr>
                <a:spLocks noChangeShapeType="1"/>
              </p:cNvSpPr>
              <p:nvPr/>
            </p:nvSpPr>
            <p:spPr bwMode="auto">
              <a:xfrm>
                <a:off x="4014" y="1344"/>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7" name="Line 58"/>
              <p:cNvSpPr>
                <a:spLocks noChangeShapeType="1"/>
              </p:cNvSpPr>
              <p:nvPr/>
            </p:nvSpPr>
            <p:spPr bwMode="auto">
              <a:xfrm>
                <a:off x="4468" y="134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88" name="Line 59"/>
              <p:cNvSpPr>
                <a:spLocks noChangeShapeType="1"/>
              </p:cNvSpPr>
              <p:nvPr/>
            </p:nvSpPr>
            <p:spPr bwMode="auto">
              <a:xfrm>
                <a:off x="4468" y="1525"/>
                <a:ext cx="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grpSp>
          <p:nvGrpSpPr>
            <p:cNvPr id="48189" name="Group 60"/>
            <p:cNvGrpSpPr>
              <a:grpSpLocks/>
            </p:cNvGrpSpPr>
            <p:nvPr/>
          </p:nvGrpSpPr>
          <p:grpSpPr bwMode="auto">
            <a:xfrm>
              <a:off x="656" y="1660"/>
              <a:ext cx="4763" cy="182"/>
              <a:chOff x="385" y="1660"/>
              <a:chExt cx="4763" cy="182"/>
            </a:xfrm>
          </p:grpSpPr>
          <p:sp>
            <p:nvSpPr>
              <p:cNvPr id="48190" name="Line 61"/>
              <p:cNvSpPr>
                <a:spLocks noChangeShapeType="1"/>
              </p:cNvSpPr>
              <p:nvPr/>
            </p:nvSpPr>
            <p:spPr bwMode="auto">
              <a:xfrm>
                <a:off x="385" y="1660"/>
                <a:ext cx="2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1" name="Line 62"/>
              <p:cNvSpPr>
                <a:spLocks noChangeShapeType="1"/>
              </p:cNvSpPr>
              <p:nvPr/>
            </p:nvSpPr>
            <p:spPr bwMode="auto">
              <a:xfrm>
                <a:off x="612"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2" name="Line 63"/>
              <p:cNvSpPr>
                <a:spLocks noChangeShapeType="1"/>
              </p:cNvSpPr>
              <p:nvPr/>
            </p:nvSpPr>
            <p:spPr bwMode="auto">
              <a:xfrm>
                <a:off x="612" y="1842"/>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3" name="Line 64"/>
              <p:cNvSpPr>
                <a:spLocks noChangeShapeType="1"/>
              </p:cNvSpPr>
              <p:nvPr/>
            </p:nvSpPr>
            <p:spPr bwMode="auto">
              <a:xfrm flipV="1">
                <a:off x="1066"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4" name="Line 65"/>
              <p:cNvSpPr>
                <a:spLocks noChangeShapeType="1"/>
              </p:cNvSpPr>
              <p:nvPr/>
            </p:nvSpPr>
            <p:spPr bwMode="auto">
              <a:xfrm>
                <a:off x="1066" y="1660"/>
                <a:ext cx="13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5" name="Line 66"/>
              <p:cNvSpPr>
                <a:spLocks noChangeShapeType="1"/>
              </p:cNvSpPr>
              <p:nvPr/>
            </p:nvSpPr>
            <p:spPr bwMode="auto">
              <a:xfrm>
                <a:off x="2426"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6" name="Line 67"/>
              <p:cNvSpPr>
                <a:spLocks noChangeShapeType="1"/>
              </p:cNvSpPr>
              <p:nvPr/>
            </p:nvSpPr>
            <p:spPr bwMode="auto">
              <a:xfrm>
                <a:off x="2426" y="1842"/>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7" name="Line 68"/>
              <p:cNvSpPr>
                <a:spLocks noChangeShapeType="1"/>
              </p:cNvSpPr>
              <p:nvPr/>
            </p:nvSpPr>
            <p:spPr bwMode="auto">
              <a:xfrm flipV="1">
                <a:off x="2880"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8" name="Line 69"/>
              <p:cNvSpPr>
                <a:spLocks noChangeShapeType="1"/>
              </p:cNvSpPr>
              <p:nvPr/>
            </p:nvSpPr>
            <p:spPr bwMode="auto">
              <a:xfrm>
                <a:off x="2880" y="1660"/>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199" name="Line 70"/>
              <p:cNvSpPr>
                <a:spLocks noChangeShapeType="1"/>
              </p:cNvSpPr>
              <p:nvPr/>
            </p:nvSpPr>
            <p:spPr bwMode="auto">
              <a:xfrm>
                <a:off x="4241"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0" name="Line 71"/>
              <p:cNvSpPr>
                <a:spLocks noChangeShapeType="1"/>
              </p:cNvSpPr>
              <p:nvPr/>
            </p:nvSpPr>
            <p:spPr bwMode="auto">
              <a:xfrm>
                <a:off x="4241" y="1842"/>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1" name="Line 72"/>
              <p:cNvSpPr>
                <a:spLocks noChangeShapeType="1"/>
              </p:cNvSpPr>
              <p:nvPr/>
            </p:nvSpPr>
            <p:spPr bwMode="auto">
              <a:xfrm flipV="1">
                <a:off x="4694" y="166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2" name="Line 73"/>
              <p:cNvSpPr>
                <a:spLocks noChangeShapeType="1"/>
              </p:cNvSpPr>
              <p:nvPr/>
            </p:nvSpPr>
            <p:spPr bwMode="auto">
              <a:xfrm>
                <a:off x="4694" y="1660"/>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sp>
          <p:nvSpPr>
            <p:cNvPr id="48203" name="Text Box 74"/>
            <p:cNvSpPr txBox="1">
              <a:spLocks noChangeArrowheads="1"/>
            </p:cNvSpPr>
            <p:nvPr/>
          </p:nvSpPr>
          <p:spPr bwMode="auto">
            <a:xfrm>
              <a:off x="566" y="663"/>
              <a:ext cx="494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zh-CN" altLang="en-US">
                  <a:solidFill>
                    <a:srgbClr val="FFFFFF"/>
                  </a:solidFill>
                </a:rPr>
                <a:t>       </a:t>
              </a:r>
              <a:r>
                <a:rPr lang="en-US" altLang="zh-CN">
                  <a:solidFill>
                    <a:srgbClr val="FFFF00"/>
                  </a:solidFill>
                </a:rPr>
                <a:t>1       2        3       4       5        6       7       8        9      10</a:t>
              </a:r>
            </a:p>
          </p:txBody>
        </p:sp>
        <p:grpSp>
          <p:nvGrpSpPr>
            <p:cNvPr id="48204" name="Group 75"/>
            <p:cNvGrpSpPr>
              <a:grpSpLocks/>
            </p:cNvGrpSpPr>
            <p:nvPr/>
          </p:nvGrpSpPr>
          <p:grpSpPr bwMode="auto">
            <a:xfrm>
              <a:off x="656" y="1977"/>
              <a:ext cx="4763" cy="181"/>
              <a:chOff x="385" y="1117"/>
              <a:chExt cx="4763" cy="181"/>
            </a:xfrm>
          </p:grpSpPr>
          <p:sp>
            <p:nvSpPr>
              <p:cNvPr id="48205" name="Line 76"/>
              <p:cNvSpPr>
                <a:spLocks noChangeShapeType="1"/>
              </p:cNvSpPr>
              <p:nvPr/>
            </p:nvSpPr>
            <p:spPr bwMode="auto">
              <a:xfrm>
                <a:off x="385" y="1117"/>
                <a:ext cx="2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6" name="Line 77"/>
              <p:cNvSpPr>
                <a:spLocks noChangeShapeType="1"/>
              </p:cNvSpPr>
              <p:nvPr/>
            </p:nvSpPr>
            <p:spPr bwMode="auto">
              <a:xfrm>
                <a:off x="612"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7" name="Line 78"/>
              <p:cNvSpPr>
                <a:spLocks noChangeShapeType="1"/>
              </p:cNvSpPr>
              <p:nvPr/>
            </p:nvSpPr>
            <p:spPr bwMode="auto">
              <a:xfrm>
                <a:off x="612" y="1298"/>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8" name="Line 79"/>
              <p:cNvSpPr>
                <a:spLocks noChangeShapeType="1"/>
              </p:cNvSpPr>
              <p:nvPr/>
            </p:nvSpPr>
            <p:spPr bwMode="auto">
              <a:xfrm flipV="1">
                <a:off x="1519"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09" name="Line 80"/>
              <p:cNvSpPr>
                <a:spLocks noChangeShapeType="1"/>
              </p:cNvSpPr>
              <p:nvPr/>
            </p:nvSpPr>
            <p:spPr bwMode="auto">
              <a:xfrm>
                <a:off x="1519" y="1117"/>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0" name="Line 81"/>
              <p:cNvSpPr>
                <a:spLocks noChangeShapeType="1"/>
              </p:cNvSpPr>
              <p:nvPr/>
            </p:nvSpPr>
            <p:spPr bwMode="auto">
              <a:xfrm>
                <a:off x="2426"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1" name="Line 82"/>
              <p:cNvSpPr>
                <a:spLocks noChangeShapeType="1"/>
              </p:cNvSpPr>
              <p:nvPr/>
            </p:nvSpPr>
            <p:spPr bwMode="auto">
              <a:xfrm>
                <a:off x="2426" y="1298"/>
                <a:ext cx="9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2" name="Line 83"/>
              <p:cNvSpPr>
                <a:spLocks noChangeShapeType="1"/>
              </p:cNvSpPr>
              <p:nvPr/>
            </p:nvSpPr>
            <p:spPr bwMode="auto">
              <a:xfrm flipV="1">
                <a:off x="3334"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3" name="Line 84"/>
              <p:cNvSpPr>
                <a:spLocks noChangeShapeType="1"/>
              </p:cNvSpPr>
              <p:nvPr/>
            </p:nvSpPr>
            <p:spPr bwMode="auto">
              <a:xfrm>
                <a:off x="3334" y="1117"/>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4" name="Line 85"/>
              <p:cNvSpPr>
                <a:spLocks noChangeShapeType="1"/>
              </p:cNvSpPr>
              <p:nvPr/>
            </p:nvSpPr>
            <p:spPr bwMode="auto">
              <a:xfrm>
                <a:off x="4241"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5" name="Line 86"/>
              <p:cNvSpPr>
                <a:spLocks noChangeShapeType="1"/>
              </p:cNvSpPr>
              <p:nvPr/>
            </p:nvSpPr>
            <p:spPr bwMode="auto">
              <a:xfrm>
                <a:off x="4241" y="1298"/>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grpSp>
          <p:nvGrpSpPr>
            <p:cNvPr id="48216" name="Group 87"/>
            <p:cNvGrpSpPr>
              <a:grpSpLocks/>
            </p:cNvGrpSpPr>
            <p:nvPr/>
          </p:nvGrpSpPr>
          <p:grpSpPr bwMode="auto">
            <a:xfrm>
              <a:off x="656" y="2295"/>
              <a:ext cx="4763" cy="181"/>
              <a:chOff x="385" y="1117"/>
              <a:chExt cx="4763" cy="181"/>
            </a:xfrm>
          </p:grpSpPr>
          <p:sp>
            <p:nvSpPr>
              <p:cNvPr id="48217" name="Line 88"/>
              <p:cNvSpPr>
                <a:spLocks noChangeShapeType="1"/>
              </p:cNvSpPr>
              <p:nvPr/>
            </p:nvSpPr>
            <p:spPr bwMode="auto">
              <a:xfrm>
                <a:off x="385" y="1117"/>
                <a:ext cx="2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8" name="Line 89"/>
              <p:cNvSpPr>
                <a:spLocks noChangeShapeType="1"/>
              </p:cNvSpPr>
              <p:nvPr/>
            </p:nvSpPr>
            <p:spPr bwMode="auto">
              <a:xfrm>
                <a:off x="612"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19" name="Line 90"/>
              <p:cNvSpPr>
                <a:spLocks noChangeShapeType="1"/>
              </p:cNvSpPr>
              <p:nvPr/>
            </p:nvSpPr>
            <p:spPr bwMode="auto">
              <a:xfrm>
                <a:off x="612" y="1298"/>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0" name="Line 91"/>
              <p:cNvSpPr>
                <a:spLocks noChangeShapeType="1"/>
              </p:cNvSpPr>
              <p:nvPr/>
            </p:nvSpPr>
            <p:spPr bwMode="auto">
              <a:xfrm flipV="1">
                <a:off x="1973"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1" name="Line 92"/>
              <p:cNvSpPr>
                <a:spLocks noChangeShapeType="1"/>
              </p:cNvSpPr>
              <p:nvPr/>
            </p:nvSpPr>
            <p:spPr bwMode="auto">
              <a:xfrm>
                <a:off x="1973" y="111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2" name="Line 93"/>
              <p:cNvSpPr>
                <a:spLocks noChangeShapeType="1"/>
              </p:cNvSpPr>
              <p:nvPr/>
            </p:nvSpPr>
            <p:spPr bwMode="auto">
              <a:xfrm>
                <a:off x="2426"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3" name="Line 94"/>
              <p:cNvSpPr>
                <a:spLocks noChangeShapeType="1"/>
              </p:cNvSpPr>
              <p:nvPr/>
            </p:nvSpPr>
            <p:spPr bwMode="auto">
              <a:xfrm>
                <a:off x="2426" y="1298"/>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4" name="Line 95"/>
              <p:cNvSpPr>
                <a:spLocks noChangeShapeType="1"/>
              </p:cNvSpPr>
              <p:nvPr/>
            </p:nvSpPr>
            <p:spPr bwMode="auto">
              <a:xfrm flipV="1">
                <a:off x="3787"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5" name="Line 96"/>
              <p:cNvSpPr>
                <a:spLocks noChangeShapeType="1"/>
              </p:cNvSpPr>
              <p:nvPr/>
            </p:nvSpPr>
            <p:spPr bwMode="auto">
              <a:xfrm>
                <a:off x="3787" y="1117"/>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6" name="Line 97"/>
              <p:cNvSpPr>
                <a:spLocks noChangeShapeType="1"/>
              </p:cNvSpPr>
              <p:nvPr/>
            </p:nvSpPr>
            <p:spPr bwMode="auto">
              <a:xfrm>
                <a:off x="4241" y="1117"/>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27" name="Line 98"/>
              <p:cNvSpPr>
                <a:spLocks noChangeShapeType="1"/>
              </p:cNvSpPr>
              <p:nvPr/>
            </p:nvSpPr>
            <p:spPr bwMode="auto">
              <a:xfrm>
                <a:off x="4241" y="1298"/>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grpSp>
          <p:nvGrpSpPr>
            <p:cNvPr id="48228" name="Group 99"/>
            <p:cNvGrpSpPr>
              <a:grpSpLocks/>
            </p:cNvGrpSpPr>
            <p:nvPr/>
          </p:nvGrpSpPr>
          <p:grpSpPr bwMode="auto">
            <a:xfrm>
              <a:off x="656" y="2795"/>
              <a:ext cx="4764" cy="999"/>
              <a:chOff x="384" y="1207"/>
              <a:chExt cx="4764" cy="999"/>
            </a:xfrm>
          </p:grpSpPr>
          <p:sp>
            <p:nvSpPr>
              <p:cNvPr id="48229" name="Line 100"/>
              <p:cNvSpPr>
                <a:spLocks noChangeShapeType="1"/>
              </p:cNvSpPr>
              <p:nvPr/>
            </p:nvSpPr>
            <p:spPr bwMode="auto">
              <a:xfrm>
                <a:off x="385" y="1389"/>
                <a:ext cx="68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0" name="Line 101"/>
              <p:cNvSpPr>
                <a:spLocks noChangeShapeType="1"/>
              </p:cNvSpPr>
              <p:nvPr/>
            </p:nvSpPr>
            <p:spPr bwMode="auto">
              <a:xfrm flipV="1">
                <a:off x="1066" y="120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1" name="Line 102"/>
              <p:cNvSpPr>
                <a:spLocks noChangeShapeType="1"/>
              </p:cNvSpPr>
              <p:nvPr/>
            </p:nvSpPr>
            <p:spPr bwMode="auto">
              <a:xfrm>
                <a:off x="1066" y="120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2" name="Line 103"/>
              <p:cNvSpPr>
                <a:spLocks noChangeShapeType="1"/>
              </p:cNvSpPr>
              <p:nvPr/>
            </p:nvSpPr>
            <p:spPr bwMode="auto">
              <a:xfrm>
                <a:off x="1519" y="120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3" name="Line 104"/>
              <p:cNvSpPr>
                <a:spLocks noChangeShapeType="1"/>
              </p:cNvSpPr>
              <p:nvPr/>
            </p:nvSpPr>
            <p:spPr bwMode="auto">
              <a:xfrm>
                <a:off x="1519" y="1389"/>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4" name="Line 105"/>
              <p:cNvSpPr>
                <a:spLocks noChangeShapeType="1"/>
              </p:cNvSpPr>
              <p:nvPr/>
            </p:nvSpPr>
            <p:spPr bwMode="auto">
              <a:xfrm flipV="1">
                <a:off x="2880" y="120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5" name="Line 106"/>
              <p:cNvSpPr>
                <a:spLocks noChangeShapeType="1"/>
              </p:cNvSpPr>
              <p:nvPr/>
            </p:nvSpPr>
            <p:spPr bwMode="auto">
              <a:xfrm>
                <a:off x="2880" y="1207"/>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6" name="Line 107"/>
              <p:cNvSpPr>
                <a:spLocks noChangeShapeType="1"/>
              </p:cNvSpPr>
              <p:nvPr/>
            </p:nvSpPr>
            <p:spPr bwMode="auto">
              <a:xfrm>
                <a:off x="3334" y="120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7" name="Line 108"/>
              <p:cNvSpPr>
                <a:spLocks noChangeShapeType="1"/>
              </p:cNvSpPr>
              <p:nvPr/>
            </p:nvSpPr>
            <p:spPr bwMode="auto">
              <a:xfrm>
                <a:off x="3334" y="1389"/>
                <a:ext cx="13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8" name="Line 109"/>
              <p:cNvSpPr>
                <a:spLocks noChangeShapeType="1"/>
              </p:cNvSpPr>
              <p:nvPr/>
            </p:nvSpPr>
            <p:spPr bwMode="auto">
              <a:xfrm flipV="1">
                <a:off x="4694" y="120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39" name="Line 110"/>
              <p:cNvSpPr>
                <a:spLocks noChangeShapeType="1"/>
              </p:cNvSpPr>
              <p:nvPr/>
            </p:nvSpPr>
            <p:spPr bwMode="auto">
              <a:xfrm>
                <a:off x="4694" y="1207"/>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0" name="Line 111"/>
              <p:cNvSpPr>
                <a:spLocks noChangeShapeType="1"/>
              </p:cNvSpPr>
              <p:nvPr/>
            </p:nvSpPr>
            <p:spPr bwMode="auto">
              <a:xfrm>
                <a:off x="384" y="1662"/>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1" name="Line 112"/>
              <p:cNvSpPr>
                <a:spLocks noChangeShapeType="1"/>
              </p:cNvSpPr>
              <p:nvPr/>
            </p:nvSpPr>
            <p:spPr bwMode="auto">
              <a:xfrm flipV="1">
                <a:off x="1519" y="148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2" name="Line 113"/>
              <p:cNvSpPr>
                <a:spLocks noChangeShapeType="1"/>
              </p:cNvSpPr>
              <p:nvPr/>
            </p:nvSpPr>
            <p:spPr bwMode="auto">
              <a:xfrm>
                <a:off x="1519" y="1480"/>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3" name="Line 114"/>
              <p:cNvSpPr>
                <a:spLocks noChangeShapeType="1"/>
              </p:cNvSpPr>
              <p:nvPr/>
            </p:nvSpPr>
            <p:spPr bwMode="auto">
              <a:xfrm>
                <a:off x="1972" y="148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4" name="Line 115"/>
              <p:cNvSpPr>
                <a:spLocks noChangeShapeType="1"/>
              </p:cNvSpPr>
              <p:nvPr/>
            </p:nvSpPr>
            <p:spPr bwMode="auto">
              <a:xfrm>
                <a:off x="1972" y="1662"/>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5" name="Line 116"/>
              <p:cNvSpPr>
                <a:spLocks noChangeShapeType="1"/>
              </p:cNvSpPr>
              <p:nvPr/>
            </p:nvSpPr>
            <p:spPr bwMode="auto">
              <a:xfrm flipV="1">
                <a:off x="3333" y="148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6" name="Line 117"/>
              <p:cNvSpPr>
                <a:spLocks noChangeShapeType="1"/>
              </p:cNvSpPr>
              <p:nvPr/>
            </p:nvSpPr>
            <p:spPr bwMode="auto">
              <a:xfrm>
                <a:off x="3333" y="1480"/>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7" name="Line 118"/>
              <p:cNvSpPr>
                <a:spLocks noChangeShapeType="1"/>
              </p:cNvSpPr>
              <p:nvPr/>
            </p:nvSpPr>
            <p:spPr bwMode="auto">
              <a:xfrm>
                <a:off x="3787" y="1480"/>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8" name="Line 119"/>
              <p:cNvSpPr>
                <a:spLocks noChangeShapeType="1"/>
              </p:cNvSpPr>
              <p:nvPr/>
            </p:nvSpPr>
            <p:spPr bwMode="auto">
              <a:xfrm>
                <a:off x="3787" y="1662"/>
                <a:ext cx="13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49" name="Line 120"/>
              <p:cNvSpPr>
                <a:spLocks noChangeShapeType="1"/>
              </p:cNvSpPr>
              <p:nvPr/>
            </p:nvSpPr>
            <p:spPr bwMode="auto">
              <a:xfrm>
                <a:off x="384" y="1934"/>
                <a:ext cx="1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0" name="Line 121"/>
              <p:cNvSpPr>
                <a:spLocks noChangeShapeType="1"/>
              </p:cNvSpPr>
              <p:nvPr/>
            </p:nvSpPr>
            <p:spPr bwMode="auto">
              <a:xfrm flipV="1">
                <a:off x="1972" y="1752"/>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1" name="Line 122"/>
              <p:cNvSpPr>
                <a:spLocks noChangeShapeType="1"/>
              </p:cNvSpPr>
              <p:nvPr/>
            </p:nvSpPr>
            <p:spPr bwMode="auto">
              <a:xfrm>
                <a:off x="1972" y="1752"/>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2" name="Line 123"/>
              <p:cNvSpPr>
                <a:spLocks noChangeShapeType="1"/>
              </p:cNvSpPr>
              <p:nvPr/>
            </p:nvSpPr>
            <p:spPr bwMode="auto">
              <a:xfrm>
                <a:off x="2425" y="1752"/>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3" name="Line 124"/>
              <p:cNvSpPr>
                <a:spLocks noChangeShapeType="1"/>
              </p:cNvSpPr>
              <p:nvPr/>
            </p:nvSpPr>
            <p:spPr bwMode="auto">
              <a:xfrm>
                <a:off x="2425" y="1934"/>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4" name="Line 125"/>
              <p:cNvSpPr>
                <a:spLocks noChangeShapeType="1"/>
              </p:cNvSpPr>
              <p:nvPr/>
            </p:nvSpPr>
            <p:spPr bwMode="auto">
              <a:xfrm flipV="1">
                <a:off x="3786" y="1752"/>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5" name="Line 126"/>
              <p:cNvSpPr>
                <a:spLocks noChangeShapeType="1"/>
              </p:cNvSpPr>
              <p:nvPr/>
            </p:nvSpPr>
            <p:spPr bwMode="auto">
              <a:xfrm>
                <a:off x="3786" y="1752"/>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6" name="Line 127"/>
              <p:cNvSpPr>
                <a:spLocks noChangeShapeType="1"/>
              </p:cNvSpPr>
              <p:nvPr/>
            </p:nvSpPr>
            <p:spPr bwMode="auto">
              <a:xfrm>
                <a:off x="4240" y="1752"/>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7" name="Line 128"/>
              <p:cNvSpPr>
                <a:spLocks noChangeShapeType="1"/>
              </p:cNvSpPr>
              <p:nvPr/>
            </p:nvSpPr>
            <p:spPr bwMode="auto">
              <a:xfrm>
                <a:off x="4240" y="1934"/>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8" name="Line 129"/>
              <p:cNvSpPr>
                <a:spLocks noChangeShapeType="1"/>
              </p:cNvSpPr>
              <p:nvPr/>
            </p:nvSpPr>
            <p:spPr bwMode="auto">
              <a:xfrm>
                <a:off x="384" y="2206"/>
                <a:ext cx="204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59" name="Line 130"/>
              <p:cNvSpPr>
                <a:spLocks noChangeShapeType="1"/>
              </p:cNvSpPr>
              <p:nvPr/>
            </p:nvSpPr>
            <p:spPr bwMode="auto">
              <a:xfrm flipV="1">
                <a:off x="2426" y="2024"/>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0" name="Line 131"/>
              <p:cNvSpPr>
                <a:spLocks noChangeShapeType="1"/>
              </p:cNvSpPr>
              <p:nvPr/>
            </p:nvSpPr>
            <p:spPr bwMode="auto">
              <a:xfrm>
                <a:off x="2426" y="2024"/>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1" name="Line 132"/>
              <p:cNvSpPr>
                <a:spLocks noChangeShapeType="1"/>
              </p:cNvSpPr>
              <p:nvPr/>
            </p:nvSpPr>
            <p:spPr bwMode="auto">
              <a:xfrm>
                <a:off x="2879" y="2024"/>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2" name="Line 133"/>
              <p:cNvSpPr>
                <a:spLocks noChangeShapeType="1"/>
              </p:cNvSpPr>
              <p:nvPr/>
            </p:nvSpPr>
            <p:spPr bwMode="auto">
              <a:xfrm>
                <a:off x="2879" y="2206"/>
                <a:ext cx="13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3" name="Line 134"/>
              <p:cNvSpPr>
                <a:spLocks noChangeShapeType="1"/>
              </p:cNvSpPr>
              <p:nvPr/>
            </p:nvSpPr>
            <p:spPr bwMode="auto">
              <a:xfrm flipV="1">
                <a:off x="4240" y="2024"/>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4" name="Line 135"/>
              <p:cNvSpPr>
                <a:spLocks noChangeShapeType="1"/>
              </p:cNvSpPr>
              <p:nvPr/>
            </p:nvSpPr>
            <p:spPr bwMode="auto">
              <a:xfrm>
                <a:off x="4240" y="2024"/>
                <a:ext cx="4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5" name="Line 136"/>
              <p:cNvSpPr>
                <a:spLocks noChangeShapeType="1"/>
              </p:cNvSpPr>
              <p:nvPr/>
            </p:nvSpPr>
            <p:spPr bwMode="auto">
              <a:xfrm>
                <a:off x="4694" y="2024"/>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6" name="Line 137"/>
              <p:cNvSpPr>
                <a:spLocks noChangeShapeType="1"/>
              </p:cNvSpPr>
              <p:nvPr/>
            </p:nvSpPr>
            <p:spPr bwMode="auto">
              <a:xfrm>
                <a:off x="4694" y="2206"/>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sp>
          <p:nvSpPr>
            <p:cNvPr id="48267" name="Text Box 141"/>
            <p:cNvSpPr txBox="1">
              <a:spLocks noChangeArrowheads="1"/>
            </p:cNvSpPr>
            <p:nvPr/>
          </p:nvSpPr>
          <p:spPr bwMode="auto">
            <a:xfrm>
              <a:off x="1791" y="3929"/>
              <a:ext cx="9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a:solidFill>
                    <a:srgbClr val="FFFF00"/>
                  </a:solidFill>
                  <a:latin typeface="华文楷体" panose="02010600040101010101" pitchFamily="2" charset="-122"/>
                  <a:ea typeface="华文楷体" panose="02010600040101010101" pitchFamily="2" charset="-122"/>
                </a:rPr>
                <a:t>CPU</a:t>
              </a:r>
              <a:r>
                <a:rPr lang="zh-CN" altLang="en-US">
                  <a:solidFill>
                    <a:srgbClr val="FFFF00"/>
                  </a:solidFill>
                  <a:latin typeface="华文楷体" panose="02010600040101010101" pitchFamily="2" charset="-122"/>
                  <a:ea typeface="华文楷体" panose="02010600040101010101" pitchFamily="2" charset="-122"/>
                </a:rPr>
                <a:t>周期</a:t>
              </a:r>
            </a:p>
          </p:txBody>
        </p:sp>
        <p:sp>
          <p:nvSpPr>
            <p:cNvPr id="48268" name="Line 142"/>
            <p:cNvSpPr>
              <a:spLocks noChangeShapeType="1"/>
            </p:cNvSpPr>
            <p:nvPr/>
          </p:nvSpPr>
          <p:spPr bwMode="auto">
            <a:xfrm flipH="1">
              <a:off x="1337" y="4065"/>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69" name="Line 143"/>
            <p:cNvSpPr>
              <a:spLocks noChangeShapeType="1"/>
            </p:cNvSpPr>
            <p:nvPr/>
          </p:nvSpPr>
          <p:spPr bwMode="auto">
            <a:xfrm>
              <a:off x="2562" y="4065"/>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70" name="Text Box 144"/>
            <p:cNvSpPr txBox="1">
              <a:spLocks noChangeArrowheads="1"/>
            </p:cNvSpPr>
            <p:nvPr/>
          </p:nvSpPr>
          <p:spPr bwMode="auto">
            <a:xfrm>
              <a:off x="3605" y="3929"/>
              <a:ext cx="9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a:solidFill>
                    <a:srgbClr val="FFFF00"/>
                  </a:solidFill>
                  <a:latin typeface="华文楷体" panose="02010600040101010101" pitchFamily="2" charset="-122"/>
                  <a:ea typeface="华文楷体" panose="02010600040101010101" pitchFamily="2" charset="-122"/>
                </a:rPr>
                <a:t>CPU</a:t>
              </a:r>
              <a:r>
                <a:rPr lang="zh-CN" altLang="en-US">
                  <a:solidFill>
                    <a:srgbClr val="FFFF00"/>
                  </a:solidFill>
                  <a:latin typeface="华文楷体" panose="02010600040101010101" pitchFamily="2" charset="-122"/>
                  <a:ea typeface="华文楷体" panose="02010600040101010101" pitchFamily="2" charset="-122"/>
                </a:rPr>
                <a:t>周期</a:t>
              </a:r>
            </a:p>
          </p:txBody>
        </p:sp>
        <p:sp>
          <p:nvSpPr>
            <p:cNvPr id="48271" name="Line 145"/>
            <p:cNvSpPr>
              <a:spLocks noChangeShapeType="1"/>
            </p:cNvSpPr>
            <p:nvPr/>
          </p:nvSpPr>
          <p:spPr bwMode="auto">
            <a:xfrm flipH="1">
              <a:off x="3151" y="4065"/>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72" name="Line 146"/>
            <p:cNvSpPr>
              <a:spLocks noChangeShapeType="1"/>
            </p:cNvSpPr>
            <p:nvPr/>
          </p:nvSpPr>
          <p:spPr bwMode="auto">
            <a:xfrm>
              <a:off x="4376" y="4065"/>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48273" name="Text Box 147"/>
            <p:cNvSpPr txBox="1">
              <a:spLocks noChangeArrowheads="1"/>
            </p:cNvSpPr>
            <p:nvPr/>
          </p:nvSpPr>
          <p:spPr bwMode="auto">
            <a:xfrm>
              <a:off x="295" y="1162"/>
              <a:ext cx="453"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40000"/>
                </a:spcBef>
                <a:spcAft>
                  <a:spcPct val="0"/>
                </a:spcAft>
              </a:pPr>
              <a:r>
                <a:rPr lang="en-US" altLang="zh-CN">
                  <a:solidFill>
                    <a:srgbClr val="00FFFF"/>
                  </a:solidFill>
                </a:rPr>
                <a:t>C4</a:t>
              </a:r>
            </a:p>
            <a:p>
              <a:pPr fontAlgn="base">
                <a:spcBef>
                  <a:spcPct val="40000"/>
                </a:spcBef>
                <a:spcAft>
                  <a:spcPct val="0"/>
                </a:spcAft>
              </a:pPr>
              <a:r>
                <a:rPr lang="en-US" altLang="zh-CN">
                  <a:solidFill>
                    <a:srgbClr val="00FFFF"/>
                  </a:solidFill>
                </a:rPr>
                <a:t>C1</a:t>
              </a:r>
            </a:p>
            <a:p>
              <a:pPr fontAlgn="base">
                <a:spcBef>
                  <a:spcPct val="40000"/>
                </a:spcBef>
                <a:spcAft>
                  <a:spcPct val="0"/>
                </a:spcAft>
              </a:pPr>
              <a:r>
                <a:rPr lang="en-US" altLang="zh-CN">
                  <a:solidFill>
                    <a:srgbClr val="00FFFF"/>
                  </a:solidFill>
                </a:rPr>
                <a:t>C2</a:t>
              </a:r>
            </a:p>
            <a:p>
              <a:pPr fontAlgn="base">
                <a:spcBef>
                  <a:spcPct val="40000"/>
                </a:spcBef>
                <a:spcAft>
                  <a:spcPct val="0"/>
                </a:spcAft>
              </a:pPr>
              <a:r>
                <a:rPr lang="en-US" altLang="zh-CN">
                  <a:solidFill>
                    <a:srgbClr val="00FFFF"/>
                  </a:solidFill>
                </a:rPr>
                <a:t>C3</a:t>
              </a:r>
            </a:p>
            <a:p>
              <a:pPr fontAlgn="base">
                <a:spcBef>
                  <a:spcPct val="50000"/>
                </a:spcBef>
                <a:spcAft>
                  <a:spcPct val="0"/>
                </a:spcAft>
              </a:pPr>
              <a:endParaRPr lang="en-US" altLang="zh-CN">
                <a:solidFill>
                  <a:srgbClr val="00FFFF"/>
                </a:solidFill>
              </a:endParaRPr>
            </a:p>
            <a:p>
              <a:pPr fontAlgn="base">
                <a:spcBef>
                  <a:spcPct val="50000"/>
                </a:spcBef>
                <a:spcAft>
                  <a:spcPct val="0"/>
                </a:spcAft>
              </a:pPr>
              <a:r>
                <a:rPr lang="en-US" altLang="zh-CN">
                  <a:solidFill>
                    <a:srgbClr val="00FFFF"/>
                  </a:solidFill>
                </a:rPr>
                <a:t>T1</a:t>
              </a:r>
            </a:p>
            <a:p>
              <a:pPr fontAlgn="base">
                <a:spcBef>
                  <a:spcPct val="20000"/>
                </a:spcBef>
                <a:spcAft>
                  <a:spcPct val="0"/>
                </a:spcAft>
              </a:pPr>
              <a:r>
                <a:rPr lang="en-US" altLang="zh-CN">
                  <a:solidFill>
                    <a:srgbClr val="00FFFF"/>
                  </a:solidFill>
                </a:rPr>
                <a:t>T2</a:t>
              </a:r>
            </a:p>
            <a:p>
              <a:pPr fontAlgn="base">
                <a:spcBef>
                  <a:spcPct val="20000"/>
                </a:spcBef>
                <a:spcAft>
                  <a:spcPct val="0"/>
                </a:spcAft>
              </a:pPr>
              <a:r>
                <a:rPr lang="en-US" altLang="zh-CN">
                  <a:solidFill>
                    <a:srgbClr val="00FFFF"/>
                  </a:solidFill>
                </a:rPr>
                <a:t>T3</a:t>
              </a:r>
            </a:p>
            <a:p>
              <a:pPr fontAlgn="base">
                <a:spcBef>
                  <a:spcPct val="20000"/>
                </a:spcBef>
                <a:spcAft>
                  <a:spcPct val="0"/>
                </a:spcAft>
              </a:pPr>
              <a:r>
                <a:rPr lang="en-US" altLang="zh-CN">
                  <a:solidFill>
                    <a:srgbClr val="00FFFF"/>
                  </a:solidFill>
                </a:rPr>
                <a:t>T4</a:t>
              </a:r>
            </a:p>
          </p:txBody>
        </p:sp>
      </p:grpSp>
    </p:spTree>
    <p:extLst>
      <p:ext uri="{BB962C8B-B14F-4D97-AF65-F5344CB8AC3E}">
        <p14:creationId xmlns:p14="http://schemas.microsoft.com/office/powerpoint/2010/main" val="219848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335360" y="188640"/>
            <a:ext cx="8856663" cy="400752"/>
          </a:xfrm>
        </p:spPr>
        <p:txBody>
          <a:bodyPr>
            <a:prstTxWarp prst="textNoShape">
              <a:avLst/>
            </a:prstTxWarp>
          </a:bodyPr>
          <a:lstStyle/>
          <a:p>
            <a:pPr eaLnBrk="1" hangingPunct="1"/>
            <a:r>
              <a:rPr lang="en-US" altLang="en-US" sz="2000" b="1" dirty="0">
                <a:solidFill>
                  <a:srgbClr val="FFCCCC"/>
                </a:solidFill>
                <a:effectLst/>
                <a:ea typeface="黑体" panose="02010609060101010101" pitchFamily="49" charset="-122"/>
              </a:rPr>
              <a:t>5.3时序产生器和控制方式</a:t>
            </a:r>
            <a:r>
              <a:rPr lang="en-US" altLang="zh-CN" sz="2000" b="1" dirty="0">
                <a:solidFill>
                  <a:srgbClr val="FFCCCC"/>
                </a:solidFill>
                <a:effectLst/>
                <a:ea typeface="黑体" panose="02010609060101010101" pitchFamily="49" charset="-122"/>
              </a:rPr>
              <a:t> --- </a:t>
            </a:r>
            <a:r>
              <a:rPr lang="en-US" altLang="en-US" sz="2000" b="1" dirty="0">
                <a:solidFill>
                  <a:srgbClr val="FF9933"/>
                </a:solidFill>
                <a:effectLst/>
                <a:ea typeface="华文楷体" panose="02010600040101010101" pitchFamily="2" charset="-122"/>
              </a:rPr>
              <a:t>5.3.2</a:t>
            </a:r>
            <a:r>
              <a:rPr lang="en-US" altLang="zh-CN" sz="2000" b="1" dirty="0">
                <a:solidFill>
                  <a:srgbClr val="FF9933"/>
                </a:solidFill>
                <a:effectLst/>
                <a:ea typeface="华文楷体" panose="02010600040101010101" pitchFamily="2" charset="-122"/>
              </a:rPr>
              <a:t> </a:t>
            </a:r>
            <a:r>
              <a:rPr lang="en-US" altLang="en-US" sz="2000" b="1" dirty="0" err="1">
                <a:solidFill>
                  <a:srgbClr val="FF9933"/>
                </a:solidFill>
                <a:effectLst/>
                <a:ea typeface="华文楷体" panose="02010600040101010101" pitchFamily="2" charset="-122"/>
              </a:rPr>
              <a:t>时序信号产生器</a:t>
            </a:r>
            <a:endParaRPr lang="zh-CN" altLang="en-US" sz="2000" b="1" dirty="0">
              <a:solidFill>
                <a:srgbClr val="FF9933"/>
              </a:solidFill>
              <a:effectLst/>
              <a:ea typeface="华文楷体" panose="02010600040101010101" pitchFamily="2" charset="-122"/>
            </a:endParaRPr>
          </a:p>
        </p:txBody>
      </p:sp>
      <p:sp>
        <p:nvSpPr>
          <p:cNvPr id="49154" name="Rectangle 3"/>
          <p:cNvSpPr>
            <a:spLocks noGrp="1" noChangeArrowheads="1"/>
          </p:cNvSpPr>
          <p:nvPr>
            <p:ph idx="1"/>
          </p:nvPr>
        </p:nvSpPr>
        <p:spPr/>
        <p:txBody>
          <a:bodyPr/>
          <a:lstStyle/>
          <a:p>
            <a:pPr eaLnBrk="1" hangingPunct="1"/>
            <a:r>
              <a:rPr lang="zh-CN" altLang="en-US" b="0" dirty="0"/>
              <a:t>启停控制逻辑</a:t>
            </a:r>
          </a:p>
        </p:txBody>
      </p:sp>
      <p:pic>
        <p:nvPicPr>
          <p:cNvPr id="49155" name="Picture 4" descr="oqu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268760"/>
            <a:ext cx="6773862"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10"/>
          <p:cNvSpPr txBox="1">
            <a:spLocks noChangeArrowheads="1"/>
          </p:cNvSpPr>
          <p:nvPr/>
        </p:nvSpPr>
        <p:spPr bwMode="auto">
          <a:xfrm>
            <a:off x="4010323" y="3789040"/>
            <a:ext cx="28797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dirty="0">
                <a:solidFill>
                  <a:srgbClr val="000000"/>
                </a:solidFill>
                <a:latin typeface="Times New Roman" panose="02020603050405020304" pitchFamily="18" charset="0"/>
                <a:ea typeface="隶书" panose="02010509060101010101" pitchFamily="49" charset="-122"/>
              </a:rPr>
              <a:t>Cr :</a:t>
            </a:r>
            <a:r>
              <a:rPr lang="en-US" altLang="zh-CN" sz="2000" dirty="0">
                <a:solidFill>
                  <a:srgbClr val="3366FF"/>
                </a:solidFill>
                <a:latin typeface="Times New Roman" panose="02020603050405020304" pitchFamily="18" charset="0"/>
                <a:ea typeface="隶书" panose="02010509060101010101" pitchFamily="49" charset="-122"/>
              </a:rPr>
              <a:t> </a:t>
            </a:r>
            <a:r>
              <a:rPr lang="zh-CN" altLang="en-US" sz="2000" dirty="0">
                <a:solidFill>
                  <a:srgbClr val="3366FF"/>
                </a:solidFill>
                <a:latin typeface="Times New Roman" panose="02020603050405020304" pitchFamily="18" charset="0"/>
                <a:ea typeface="隶书" panose="02010509060101010101" pitchFamily="49" charset="-122"/>
              </a:rPr>
              <a:t>脉冲上升沿置数</a:t>
            </a:r>
          </a:p>
          <a:p>
            <a:pPr fontAlgn="base">
              <a:spcBef>
                <a:spcPct val="50000"/>
              </a:spcBef>
              <a:spcAft>
                <a:spcPct val="0"/>
              </a:spcAft>
            </a:pPr>
            <a:r>
              <a:rPr lang="zh-CN" altLang="en-US" sz="2000" dirty="0">
                <a:solidFill>
                  <a:srgbClr val="000000"/>
                </a:solidFill>
                <a:latin typeface="Times New Roman" panose="02020603050405020304" pitchFamily="18" charset="0"/>
                <a:ea typeface="隶书" panose="02010509060101010101" pitchFamily="49" charset="-122"/>
              </a:rPr>
              <a:t>启动或停机：</a:t>
            </a:r>
            <a:r>
              <a:rPr lang="zh-CN" altLang="en-US" sz="2000" dirty="0">
                <a:solidFill>
                  <a:srgbClr val="3366FF"/>
                </a:solidFill>
                <a:latin typeface="Times New Roman" panose="02020603050405020304" pitchFamily="18" charset="0"/>
                <a:ea typeface="隶书" panose="02010509060101010101" pitchFamily="49" charset="-122"/>
              </a:rPr>
              <a:t>负脉冲</a:t>
            </a:r>
          </a:p>
        </p:txBody>
      </p:sp>
    </p:spTree>
    <p:extLst>
      <p:ext uri="{BB962C8B-B14F-4D97-AF65-F5344CB8AC3E}">
        <p14:creationId xmlns:p14="http://schemas.microsoft.com/office/powerpoint/2010/main" val="351762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262441" y="116632"/>
            <a:ext cx="8856663" cy="400752"/>
          </a:xfrm>
        </p:spPr>
        <p:txBody>
          <a:bodyPr/>
          <a:lstStyle/>
          <a:p>
            <a:pPr eaLnBrk="1" hangingPunct="1">
              <a:defRPr/>
            </a:pPr>
            <a:r>
              <a:rPr kumimoji="1" lang="zh-CN" altLang="en-US" sz="2000">
                <a:ea typeface="+mj-ea"/>
              </a:rPr>
              <a:t>第</a:t>
            </a:r>
            <a:r>
              <a:rPr kumimoji="1" lang="en-US" altLang="zh-CN" sz="2000">
                <a:ea typeface="+mj-ea"/>
              </a:rPr>
              <a:t>5</a:t>
            </a:r>
            <a:r>
              <a:rPr kumimoji="1" lang="zh-CN" altLang="en-US" sz="2000">
                <a:ea typeface="+mj-ea"/>
              </a:rPr>
              <a:t>章 </a:t>
            </a:r>
            <a:r>
              <a:rPr kumimoji="1" lang="en-US" altLang="zh-CN" sz="2000">
                <a:ea typeface="+mj-ea"/>
              </a:rPr>
              <a:t>--- </a:t>
            </a:r>
            <a:r>
              <a:rPr kumimoji="1" lang="en-US" altLang="en-US" sz="2000">
                <a:solidFill>
                  <a:srgbClr val="FFCCCC"/>
                </a:solidFill>
                <a:effectLst/>
                <a:ea typeface="黑体" panose="02010609060101010101" pitchFamily="49" charset="-122"/>
              </a:rPr>
              <a:t>5.3时序产生器和控制方式</a:t>
            </a:r>
            <a:r>
              <a:rPr kumimoji="1" lang="en-US" altLang="zh-CN" sz="2000">
                <a:solidFill>
                  <a:srgbClr val="FFCCCC"/>
                </a:solidFill>
                <a:effectLst/>
                <a:ea typeface="黑体" panose="02010609060101010101" pitchFamily="49" charset="-122"/>
              </a:rPr>
              <a:t> --- </a:t>
            </a:r>
            <a:r>
              <a:rPr kumimoji="1" lang="en-US" altLang="en-US" sz="2000">
                <a:solidFill>
                  <a:srgbClr val="FF9933"/>
                </a:solidFill>
                <a:effectLst/>
                <a:ea typeface="+mj-ea"/>
              </a:rPr>
              <a:t>5.3.3</a:t>
            </a:r>
            <a:r>
              <a:rPr kumimoji="1" lang="en-US" altLang="zh-CN" sz="2000">
                <a:solidFill>
                  <a:srgbClr val="FF9933"/>
                </a:solidFill>
                <a:effectLst/>
                <a:ea typeface="+mj-ea"/>
              </a:rPr>
              <a:t> </a:t>
            </a:r>
            <a:r>
              <a:rPr kumimoji="1" lang="en-US" altLang="en-US" sz="2000">
                <a:solidFill>
                  <a:srgbClr val="FF9933"/>
                </a:solidFill>
                <a:effectLst/>
                <a:ea typeface="+mj-ea"/>
              </a:rPr>
              <a:t>控制方式</a:t>
            </a:r>
            <a:endParaRPr kumimoji="1" lang="zh-CN" altLang="en-US" sz="2000">
              <a:solidFill>
                <a:srgbClr val="FF9933"/>
              </a:solidFill>
              <a:effectLst/>
              <a:ea typeface="+mj-ea"/>
            </a:endParaRPr>
          </a:p>
        </p:txBody>
      </p:sp>
      <p:sp>
        <p:nvSpPr>
          <p:cNvPr id="50178" name="Rectangle 3"/>
          <p:cNvSpPr>
            <a:spLocks noGrp="1" noChangeArrowheads="1"/>
          </p:cNvSpPr>
          <p:nvPr>
            <p:ph idx="1"/>
          </p:nvPr>
        </p:nvSpPr>
        <p:spPr>
          <a:xfrm>
            <a:off x="239185" y="620713"/>
            <a:ext cx="5424767" cy="6048375"/>
          </a:xfrm>
        </p:spPr>
        <p:txBody>
          <a:bodyPr/>
          <a:lstStyle/>
          <a:p>
            <a:pPr eaLnBrk="1" hangingPunct="1">
              <a:lnSpc>
                <a:spcPct val="130000"/>
              </a:lnSpc>
            </a:pPr>
            <a:r>
              <a:rPr lang="zh-CN" altLang="en-US" sz="2000" b="0" dirty="0">
                <a:solidFill>
                  <a:schemeClr val="folHlink"/>
                </a:solidFill>
              </a:rPr>
              <a:t>控制方式</a:t>
            </a:r>
            <a:r>
              <a:rPr lang="en-US" altLang="zh-CN" sz="2000" b="0" dirty="0">
                <a:solidFill>
                  <a:schemeClr val="folHlink"/>
                </a:solidFill>
              </a:rPr>
              <a:t>:  </a:t>
            </a:r>
            <a:r>
              <a:rPr lang="zh-CN" altLang="en-US" sz="2000" b="0" dirty="0"/>
              <a:t>控制操作序列时序信号的方法（信号定时控制）</a:t>
            </a:r>
          </a:p>
          <a:p>
            <a:pPr lvl="1" eaLnBrk="1" hangingPunct="1">
              <a:lnSpc>
                <a:spcPct val="130000"/>
              </a:lnSpc>
            </a:pPr>
            <a:r>
              <a:rPr lang="zh-CN" altLang="en-US" sz="2000" b="0" dirty="0"/>
              <a:t>同步控制方式</a:t>
            </a:r>
          </a:p>
          <a:p>
            <a:pPr marL="1143000" lvl="2" indent="-228600" eaLnBrk="1" hangingPunct="1">
              <a:lnSpc>
                <a:spcPct val="130000"/>
              </a:lnSpc>
            </a:pPr>
            <a:r>
              <a:rPr lang="zh-CN" altLang="en-US" sz="2000" b="0" dirty="0"/>
              <a:t>各条指令在执行时所需的机器周期数和时钟周期数都固定不变。</a:t>
            </a:r>
          </a:p>
          <a:p>
            <a:pPr lvl="1" eaLnBrk="1" hangingPunct="1">
              <a:lnSpc>
                <a:spcPct val="130000"/>
              </a:lnSpc>
            </a:pPr>
            <a:r>
              <a:rPr lang="zh-CN" altLang="en-US" sz="2000" b="0" dirty="0"/>
              <a:t>异步控制方式</a:t>
            </a:r>
          </a:p>
          <a:p>
            <a:pPr marL="1143000" lvl="2" indent="-228600" eaLnBrk="1" hangingPunct="1">
              <a:lnSpc>
                <a:spcPct val="130000"/>
              </a:lnSpc>
            </a:pPr>
            <a:r>
              <a:rPr lang="zh-CN" altLang="en-US" sz="2000" b="0" dirty="0"/>
              <a:t>每条指令、每个操作控制信号需要多少时间就占用多少时间。没有固定的</a:t>
            </a:r>
            <a:r>
              <a:rPr lang="en-US" altLang="zh-CN" sz="2000" b="0" dirty="0"/>
              <a:t>CPU</a:t>
            </a:r>
            <a:r>
              <a:rPr lang="zh-CN" altLang="en-US" sz="2000" b="0" dirty="0"/>
              <a:t>周期数或时钟周期与之同步。</a:t>
            </a:r>
          </a:p>
          <a:p>
            <a:pPr lvl="1" eaLnBrk="1" hangingPunct="1">
              <a:lnSpc>
                <a:spcPct val="130000"/>
              </a:lnSpc>
            </a:pPr>
            <a:r>
              <a:rPr lang="zh-CN" altLang="en-US" sz="2000" b="0" dirty="0"/>
              <a:t>联合控制方式</a:t>
            </a:r>
          </a:p>
          <a:p>
            <a:pPr marL="1143000" lvl="2" indent="-228600" eaLnBrk="1" hangingPunct="1">
              <a:lnSpc>
                <a:spcPct val="130000"/>
              </a:lnSpc>
            </a:pPr>
            <a:r>
              <a:rPr lang="zh-CN" altLang="en-US" sz="2000" b="0" dirty="0"/>
              <a:t>同步方式和异步方式相结合	</a:t>
            </a:r>
            <a:endParaRPr lang="en-US" altLang="zh-CN" sz="2000" b="0" dirty="0"/>
          </a:p>
        </p:txBody>
      </p:sp>
      <p:pic>
        <p:nvPicPr>
          <p:cNvPr id="4" name="Picture 7" descr="mh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772816"/>
            <a:ext cx="5569889"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17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239185" y="116632"/>
            <a:ext cx="8856663" cy="400752"/>
          </a:xfrm>
        </p:spPr>
        <p:txBody>
          <a:bodyPr/>
          <a:lstStyle/>
          <a:p>
            <a:pPr eaLnBrk="1" hangingPunct="1">
              <a:defRPr/>
            </a:pPr>
            <a:r>
              <a:rPr kumimoji="1" lang="zh-CN" altLang="en-US" sz="2000">
                <a:ea typeface="+mj-ea"/>
              </a:rPr>
              <a:t>第</a:t>
            </a:r>
            <a:r>
              <a:rPr kumimoji="1" lang="en-US" altLang="zh-CN" sz="2000">
                <a:ea typeface="+mj-ea"/>
              </a:rPr>
              <a:t>5</a:t>
            </a:r>
            <a:r>
              <a:rPr kumimoji="1" lang="zh-CN" altLang="en-US" sz="2000">
                <a:ea typeface="+mj-ea"/>
              </a:rPr>
              <a:t>章 </a:t>
            </a:r>
            <a:r>
              <a:rPr kumimoji="1" lang="en-US" altLang="zh-CN" sz="2000">
                <a:ea typeface="+mj-ea"/>
              </a:rPr>
              <a:t>---</a:t>
            </a:r>
            <a:r>
              <a:rPr kumimoji="1" lang="en-US" altLang="en-US" sz="2000">
                <a:solidFill>
                  <a:srgbClr val="FFCCCC"/>
                </a:solidFill>
                <a:effectLst/>
                <a:ea typeface="黑体" panose="02010609060101010101" pitchFamily="49" charset="-122"/>
              </a:rPr>
              <a:t>5.4 微程序控制器</a:t>
            </a:r>
            <a:endParaRPr kumimoji="1" lang="zh-CN" altLang="en-US" sz="2000">
              <a:solidFill>
                <a:srgbClr val="FFCCCC"/>
              </a:solidFill>
              <a:effectLst/>
              <a:ea typeface="黑体" panose="02010609060101010101" pitchFamily="49" charset="-122"/>
            </a:endParaRPr>
          </a:p>
        </p:txBody>
      </p:sp>
      <p:sp>
        <p:nvSpPr>
          <p:cNvPr id="51202" name="Rectangle 3"/>
          <p:cNvSpPr>
            <a:spLocks noGrp="1" noChangeArrowheads="1"/>
          </p:cNvSpPr>
          <p:nvPr>
            <p:ph idx="1"/>
          </p:nvPr>
        </p:nvSpPr>
        <p:spPr>
          <a:xfrm>
            <a:off x="239185" y="620713"/>
            <a:ext cx="5208743" cy="6048375"/>
          </a:xfrm>
        </p:spPr>
        <p:txBody>
          <a:bodyPr/>
          <a:lstStyle/>
          <a:p>
            <a:pPr eaLnBrk="1" hangingPunct="1">
              <a:lnSpc>
                <a:spcPct val="130000"/>
              </a:lnSpc>
            </a:pPr>
            <a:r>
              <a:rPr lang="zh-CN" altLang="en-US" sz="2000" b="0" dirty="0"/>
              <a:t>微程序控制器的基本思想：</a:t>
            </a:r>
          </a:p>
          <a:p>
            <a:pPr marL="742950" lvl="1" indent="-285750" eaLnBrk="1" hangingPunct="1">
              <a:lnSpc>
                <a:spcPct val="130000"/>
              </a:lnSpc>
            </a:pPr>
            <a:r>
              <a:rPr lang="zh-CN" altLang="en-US" sz="2000" b="0" dirty="0">
                <a:latin typeface="华文仿宋" panose="02010600040101010101" pitchFamily="2" charset="-122"/>
                <a:ea typeface="华文仿宋" panose="02010600040101010101" pitchFamily="2" charset="-122"/>
              </a:rPr>
              <a:t>采用程序设计方法，将执行一条机器指令所需要的操作控制信号编成若干“微指令”组成一段微程序，存放在一个只读存储器中。</a:t>
            </a:r>
          </a:p>
          <a:p>
            <a:pPr marL="742950" lvl="1" indent="-285750" eaLnBrk="1" hangingPunct="1">
              <a:lnSpc>
                <a:spcPct val="130000"/>
              </a:lnSpc>
            </a:pPr>
            <a:r>
              <a:rPr lang="zh-CN" altLang="en-US" sz="2000" b="0" dirty="0">
                <a:latin typeface="华文仿宋" panose="02010600040101010101" pitchFamily="2" charset="-122"/>
                <a:ea typeface="华文仿宋" panose="02010600040101010101" pitchFamily="2" charset="-122"/>
              </a:rPr>
              <a:t>当机器运行时，一条接一条地读出这些微指令，从而产生和硬部件所需的控制信号（执行了相应的微指令），使相应的部件执行规定的动作，从实现对应机器指令的逻辑功能。</a:t>
            </a:r>
          </a:p>
        </p:txBody>
      </p:sp>
      <p:pic>
        <p:nvPicPr>
          <p:cNvPr id="4" name="Picture 7" descr="mh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201" y="1268760"/>
            <a:ext cx="5904657" cy="381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977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1631951" y="1588"/>
            <a:ext cx="8856663" cy="398462"/>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sym typeface="+mn-ea"/>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sym typeface="+mn-ea"/>
              </a:rPr>
              <a:t>程序控制器原理</a:t>
            </a:r>
            <a:endParaRPr kumimoji="1" lang="zh-CN" altLang="en-US" sz="2000" b="1">
              <a:solidFill>
                <a:srgbClr val="FF9933"/>
              </a:solidFill>
              <a:effectLst/>
              <a:ea typeface="+mj-ea"/>
            </a:endParaRPr>
          </a:p>
        </p:txBody>
      </p:sp>
      <p:sp>
        <p:nvSpPr>
          <p:cNvPr id="36867" name="Rectangle 3"/>
          <p:cNvSpPr>
            <a:spLocks noGrp="1"/>
          </p:cNvSpPr>
          <p:nvPr>
            <p:ph idx="1"/>
          </p:nvPr>
        </p:nvSpPr>
        <p:spPr>
          <a:xfrm>
            <a:off x="1703389" y="477838"/>
            <a:ext cx="8675687" cy="842962"/>
          </a:xfrm>
        </p:spPr>
        <p:txBody>
          <a:bodyPr/>
          <a:lstStyle/>
          <a:p>
            <a:pPr eaLnBrk="1" hangingPunct="1"/>
            <a:r>
              <a:rPr kumimoji="1" lang="zh-CN" altLang="en-US" sz="2000" noProof="1">
                <a:solidFill>
                  <a:srgbClr val="FF9933"/>
                </a:solidFill>
              </a:rPr>
              <a:t>微命令</a:t>
            </a:r>
            <a:r>
              <a:rPr kumimoji="1" lang="zh-CN" altLang="en-US" sz="2000" noProof="1"/>
              <a:t>：控制部件通过控制线向执行部件发出的各种控制命令。</a:t>
            </a:r>
          </a:p>
          <a:p>
            <a:pPr eaLnBrk="1" hangingPunct="1"/>
            <a:r>
              <a:rPr kumimoji="1" lang="zh-CN" altLang="en-US" sz="2000" noProof="1">
                <a:solidFill>
                  <a:srgbClr val="FF9933"/>
                </a:solidFill>
              </a:rPr>
              <a:t>微操作</a:t>
            </a:r>
            <a:r>
              <a:rPr kumimoji="1" lang="zh-CN" altLang="en-US" sz="2000" noProof="1"/>
              <a:t>：执行部件接受微命令后所进行的操作。</a:t>
            </a:r>
          </a:p>
          <a:p>
            <a:pPr eaLnBrk="1" hangingPunct="1"/>
            <a:r>
              <a:rPr kumimoji="1" lang="zh-CN" altLang="en-US" sz="2000" noProof="1">
                <a:solidFill>
                  <a:srgbClr val="FF9933"/>
                </a:solidFill>
                <a:sym typeface="+mn-ea"/>
              </a:rPr>
              <a:t>微指令</a:t>
            </a:r>
            <a:r>
              <a:rPr kumimoji="1" lang="zh-CN" altLang="en-US" sz="2000" noProof="1">
                <a:sym typeface="+mn-ea"/>
              </a:rPr>
              <a:t>：在一个</a:t>
            </a:r>
            <a:r>
              <a:rPr kumimoji="1" lang="en-US" altLang="zh-CN" sz="2000" noProof="1">
                <a:sym typeface="+mn-ea"/>
              </a:rPr>
              <a:t>CPU</a:t>
            </a:r>
            <a:r>
              <a:rPr kumimoji="1" lang="zh-CN" altLang="en-US" sz="2000" noProof="1">
                <a:sym typeface="+mn-ea"/>
              </a:rPr>
              <a:t>周期中，一组实现一定操作功能的微命令的组合。</a:t>
            </a:r>
          </a:p>
          <a:p>
            <a:pPr eaLnBrk="1" hangingPunct="1"/>
            <a:endParaRPr kumimoji="1" lang="zh-CN" altLang="en-US" sz="2000" noProof="1">
              <a:solidFill>
                <a:srgbClr val="FF9933"/>
              </a:solidFill>
              <a:sym typeface="+mn-ea"/>
            </a:endParaRPr>
          </a:p>
          <a:p>
            <a:pPr eaLnBrk="1" hangingPunct="1"/>
            <a:r>
              <a:rPr kumimoji="1" lang="zh-CN" altLang="en-US" sz="2000" noProof="1">
                <a:solidFill>
                  <a:srgbClr val="FF9933"/>
                </a:solidFill>
                <a:sym typeface="+mn-ea"/>
              </a:rPr>
              <a:t>微指令</a:t>
            </a:r>
            <a:r>
              <a:rPr kumimoji="1" lang="zh-CN" altLang="en-US" sz="2000" noProof="1">
                <a:sym typeface="+mn-ea"/>
              </a:rPr>
              <a:t>：</a:t>
            </a:r>
          </a:p>
          <a:p>
            <a:pPr marL="0" indent="0" eaLnBrk="1" hangingPunct="1">
              <a:buNone/>
            </a:pPr>
            <a:r>
              <a:rPr kumimoji="1" lang="zh-CN" altLang="en-US" sz="2000" noProof="1">
                <a:sym typeface="+mn-ea"/>
              </a:rPr>
              <a:t>    实现一条机器指令功能的</a:t>
            </a:r>
          </a:p>
          <a:p>
            <a:pPr marL="0" indent="0" eaLnBrk="1" hangingPunct="1">
              <a:buNone/>
            </a:pPr>
            <a:r>
              <a:rPr kumimoji="1" lang="zh-CN" altLang="en-US" sz="2000" noProof="1">
                <a:sym typeface="+mn-ea"/>
              </a:rPr>
              <a:t>    多条微指令组成的序列。</a:t>
            </a:r>
            <a:endParaRPr kumimoji="1" lang="zh-CN" altLang="en-US" sz="2000" noProof="1"/>
          </a:p>
          <a:p>
            <a:pPr eaLnBrk="1" hangingPunct="1"/>
            <a:endParaRPr kumimoji="1" lang="zh-CN" altLang="en-US" sz="2000" noProof="1"/>
          </a:p>
          <a:p>
            <a:pPr eaLnBrk="1" hangingPunct="1"/>
            <a:endParaRPr kumimoji="1" lang="zh-CN" altLang="en-US" sz="2000" noProof="1"/>
          </a:p>
        </p:txBody>
      </p:sp>
      <p:pic>
        <p:nvPicPr>
          <p:cNvPr id="52227"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976" y="1698625"/>
            <a:ext cx="508476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5"/>
          <p:cNvSpPr txBox="1">
            <a:spLocks noChangeArrowheads="1"/>
          </p:cNvSpPr>
          <p:nvPr/>
        </p:nvSpPr>
        <p:spPr bwMode="auto">
          <a:xfrm>
            <a:off x="1943100" y="4592638"/>
            <a:ext cx="18367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zh-CN" altLang="en-US" sz="2000" b="1">
                <a:solidFill>
                  <a:srgbClr val="99FF66"/>
                </a:solidFill>
                <a:latin typeface="幼圆" panose="02010509060101010101" pitchFamily="49" charset="-122"/>
                <a:ea typeface="幼圆" panose="02010509060101010101" pitchFamily="49" charset="-122"/>
              </a:rPr>
              <a:t>微指令格式：</a:t>
            </a:r>
          </a:p>
        </p:txBody>
      </p:sp>
      <p:sp>
        <p:nvSpPr>
          <p:cNvPr id="52229" name="Text Box 6"/>
          <p:cNvSpPr txBox="1">
            <a:spLocks noChangeArrowheads="1"/>
          </p:cNvSpPr>
          <p:nvPr/>
        </p:nvSpPr>
        <p:spPr bwMode="auto">
          <a:xfrm>
            <a:off x="1943101" y="3371851"/>
            <a:ext cx="31924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zh-CN" altLang="en-US" sz="2000" b="1">
                <a:solidFill>
                  <a:srgbClr val="FFFF00"/>
                </a:solidFill>
                <a:latin typeface="幼圆" panose="02010509060101010101" pitchFamily="49" charset="-122"/>
                <a:ea typeface="幼圆" panose="02010509060101010101" pitchFamily="49" charset="-122"/>
              </a:rPr>
              <a:t>相容性微操作，</a:t>
            </a:r>
            <a:r>
              <a:rPr lang="zh-CN" altLang="en-US" sz="2000" b="1">
                <a:solidFill>
                  <a:srgbClr val="FFFFFF"/>
                </a:solidFill>
                <a:latin typeface="幼圆" panose="02010509060101010101" pitchFamily="49" charset="-122"/>
                <a:ea typeface="幼圆" panose="02010509060101010101" pitchFamily="49" charset="-122"/>
              </a:rPr>
              <a:t>如</a:t>
            </a:r>
            <a:r>
              <a:rPr lang="en-US" altLang="zh-CN" sz="2000" b="1">
                <a:solidFill>
                  <a:srgbClr val="FFFFFF"/>
                </a:solidFill>
                <a:latin typeface="幼圆" panose="02010509060101010101" pitchFamily="49" charset="-122"/>
                <a:ea typeface="幼圆" panose="02010509060101010101" pitchFamily="49" charset="-122"/>
              </a:rPr>
              <a:t>1</a:t>
            </a:r>
            <a:r>
              <a:rPr lang="en-US" altLang="zh-CN" sz="2000" b="1">
                <a:solidFill>
                  <a:srgbClr val="FFFFFF"/>
                </a:solidFill>
                <a:ea typeface="幼圆" panose="02010509060101010101" pitchFamily="49" charset="-122"/>
              </a:rPr>
              <a:t> </a:t>
            </a:r>
            <a:r>
              <a:rPr lang="en-US" altLang="zh-CN" sz="2000" b="1">
                <a:solidFill>
                  <a:srgbClr val="FFFFFF"/>
                </a:solidFill>
                <a:latin typeface="幼圆" panose="02010509060101010101" pitchFamily="49" charset="-122"/>
                <a:ea typeface="幼圆" panose="02010509060101010101" pitchFamily="49" charset="-122"/>
              </a:rPr>
              <a:t>2</a:t>
            </a:r>
            <a:r>
              <a:rPr lang="en-US" altLang="zh-CN" sz="2000" b="1">
                <a:solidFill>
                  <a:srgbClr val="FFFFFF"/>
                </a:solidFill>
                <a:ea typeface="幼圆" panose="02010509060101010101" pitchFamily="49" charset="-122"/>
              </a:rPr>
              <a:t> </a:t>
            </a:r>
            <a:r>
              <a:rPr lang="en-US" altLang="zh-CN" sz="2000" b="1">
                <a:solidFill>
                  <a:srgbClr val="FFFFFF"/>
                </a:solidFill>
                <a:latin typeface="幼圆" panose="02010509060101010101" pitchFamily="49" charset="-122"/>
                <a:ea typeface="幼圆" panose="02010509060101010101" pitchFamily="49" charset="-122"/>
              </a:rPr>
              <a:t>3</a:t>
            </a:r>
          </a:p>
          <a:p>
            <a:pPr fontAlgn="base">
              <a:spcBef>
                <a:spcPct val="50000"/>
              </a:spcBef>
              <a:spcAft>
                <a:spcPct val="0"/>
              </a:spcAft>
            </a:pPr>
            <a:r>
              <a:rPr lang="zh-CN" altLang="en-US" sz="2000" b="1">
                <a:solidFill>
                  <a:srgbClr val="FFFF00"/>
                </a:solidFill>
                <a:latin typeface="幼圆" panose="02010509060101010101" pitchFamily="49" charset="-122"/>
                <a:ea typeface="幼圆" panose="02010509060101010101" pitchFamily="49" charset="-122"/>
              </a:rPr>
              <a:t>相斥性微操作，</a:t>
            </a:r>
            <a:r>
              <a:rPr lang="zh-CN" altLang="en-US" sz="2000" b="1">
                <a:solidFill>
                  <a:srgbClr val="FFFFFF"/>
                </a:solidFill>
                <a:latin typeface="幼圆" panose="02010509060101010101" pitchFamily="49" charset="-122"/>
                <a:ea typeface="幼圆" panose="02010509060101010101" pitchFamily="49" charset="-122"/>
              </a:rPr>
              <a:t>如</a:t>
            </a:r>
            <a:r>
              <a:rPr lang="en-US" altLang="zh-CN" sz="2000" b="1">
                <a:solidFill>
                  <a:srgbClr val="FFFFFF"/>
                </a:solidFill>
                <a:latin typeface="幼圆" panose="02010509060101010101" pitchFamily="49" charset="-122"/>
                <a:ea typeface="幼圆" panose="02010509060101010101" pitchFamily="49" charset="-122"/>
              </a:rPr>
              <a:t>+-M</a:t>
            </a:r>
          </a:p>
        </p:txBody>
      </p:sp>
      <p:pic>
        <p:nvPicPr>
          <p:cNvPr id="52230"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6" y="5016501"/>
            <a:ext cx="8329613"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34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eaLnBrk="1" hangingPunct="1">
              <a:defRPr/>
            </a:pPr>
            <a:r>
              <a:rPr kumimoji="1" lang="en-US" altLang="zh-CN" b="1">
                <a:solidFill>
                  <a:srgbClr val="FFCCCC"/>
                </a:solidFill>
                <a:effectLst/>
                <a:ea typeface="黑体" panose="02010609060101010101" pitchFamily="49" charset="-122"/>
              </a:rPr>
              <a:t>5.1 CPU</a:t>
            </a:r>
            <a:r>
              <a:rPr kumimoji="1" lang="zh-CN" altLang="en-US" b="1">
                <a:solidFill>
                  <a:srgbClr val="FFCCCC"/>
                </a:solidFill>
                <a:effectLst/>
                <a:ea typeface="黑体" panose="02010609060101010101" pitchFamily="49" charset="-122"/>
              </a:rPr>
              <a:t>的组成和功能</a:t>
            </a:r>
            <a:r>
              <a:rPr kumimoji="1" lang="en-US" altLang="zh-CN" b="1">
                <a:solidFill>
                  <a:srgbClr val="FFCCCC"/>
                </a:solidFill>
                <a:effectLst/>
                <a:ea typeface="黑体" panose="02010609060101010101" pitchFamily="49" charset="-122"/>
              </a:rPr>
              <a:t>---</a:t>
            </a:r>
            <a:r>
              <a:rPr kumimoji="1" lang="en-US" altLang="zh-CN" b="1">
                <a:solidFill>
                  <a:srgbClr val="FF9933"/>
                </a:solidFill>
                <a:effectLst/>
                <a:ea typeface="+mj-ea"/>
              </a:rPr>
              <a:t>5.1.1 CPU</a:t>
            </a:r>
            <a:r>
              <a:rPr kumimoji="1" lang="zh-CN" altLang="en-US" b="1">
                <a:solidFill>
                  <a:srgbClr val="FF9933"/>
                </a:solidFill>
                <a:effectLst/>
                <a:ea typeface="+mj-ea"/>
              </a:rPr>
              <a:t>器的功能</a:t>
            </a:r>
            <a:r>
              <a:rPr kumimoji="1" lang="zh-CN" altLang="en-US">
                <a:ea typeface="+mj-ea"/>
              </a:rPr>
              <a:t> </a:t>
            </a:r>
          </a:p>
        </p:txBody>
      </p:sp>
      <p:sp>
        <p:nvSpPr>
          <p:cNvPr id="32770" name="Rectangle 3"/>
          <p:cNvSpPr>
            <a:spLocks noGrp="1" noChangeArrowheads="1"/>
          </p:cNvSpPr>
          <p:nvPr>
            <p:ph idx="1"/>
          </p:nvPr>
        </p:nvSpPr>
        <p:spPr>
          <a:xfrm>
            <a:off x="191344" y="836711"/>
            <a:ext cx="4896544" cy="5616625"/>
          </a:xfrm>
        </p:spPr>
        <p:txBody>
          <a:bodyPr/>
          <a:lstStyle/>
          <a:p>
            <a:pPr eaLnBrk="1" hangingPunct="1">
              <a:lnSpc>
                <a:spcPct val="125000"/>
              </a:lnSpc>
            </a:pPr>
            <a:r>
              <a:rPr lang="zh-CN" altLang="en-US" sz="2000" b="0" dirty="0"/>
              <a:t>中央处理器</a:t>
            </a:r>
            <a:r>
              <a:rPr lang="en-US" altLang="zh-CN" sz="2000" b="0" dirty="0"/>
              <a:t>CPU</a:t>
            </a:r>
          </a:p>
          <a:p>
            <a:pPr lvl="1" eaLnBrk="1" hangingPunct="1">
              <a:lnSpc>
                <a:spcPct val="125000"/>
              </a:lnSpc>
            </a:pPr>
            <a:r>
              <a:rPr lang="zh-CN" altLang="en-US" sz="2000" b="0" dirty="0"/>
              <a:t>程序是一个指令序列，一旦把程序装入内存储器，就可以由计算机来自动完成取出指令和执行指令的任务。专门用来完成此项工作的计算机部件称为中央处理器，通常简称</a:t>
            </a:r>
            <a:r>
              <a:rPr lang="en-US" altLang="zh-CN" sz="2000" b="0" dirty="0">
                <a:solidFill>
                  <a:schemeClr val="folHlink"/>
                </a:solidFill>
              </a:rPr>
              <a:t>CPU</a:t>
            </a:r>
            <a:r>
              <a:rPr lang="zh-CN" altLang="en-US" sz="2000" b="0" dirty="0"/>
              <a:t>。 </a:t>
            </a:r>
          </a:p>
          <a:p>
            <a:pPr eaLnBrk="1" hangingPunct="1">
              <a:lnSpc>
                <a:spcPct val="125000"/>
              </a:lnSpc>
            </a:pPr>
            <a:r>
              <a:rPr lang="en-US" altLang="zh-CN" sz="2000" b="0" dirty="0"/>
              <a:t>CPU</a:t>
            </a:r>
            <a:r>
              <a:rPr lang="zh-CN" altLang="en-US" sz="2000" b="0" dirty="0"/>
              <a:t>具有如下四方面的基本功能：</a:t>
            </a:r>
          </a:p>
          <a:p>
            <a:pPr lvl="1" eaLnBrk="1" hangingPunct="1">
              <a:lnSpc>
                <a:spcPct val="125000"/>
              </a:lnSpc>
            </a:pPr>
            <a:r>
              <a:rPr lang="zh-CN" altLang="en-US" sz="2000" b="0" dirty="0"/>
              <a:t>指令控制</a:t>
            </a:r>
          </a:p>
          <a:p>
            <a:pPr lvl="1" eaLnBrk="1" hangingPunct="1">
              <a:lnSpc>
                <a:spcPct val="125000"/>
              </a:lnSpc>
            </a:pPr>
            <a:r>
              <a:rPr lang="zh-CN" altLang="en-US" sz="2000" b="0" dirty="0"/>
              <a:t>操作控制</a:t>
            </a:r>
          </a:p>
          <a:p>
            <a:pPr lvl="1" eaLnBrk="1" hangingPunct="1">
              <a:lnSpc>
                <a:spcPct val="125000"/>
              </a:lnSpc>
            </a:pPr>
            <a:r>
              <a:rPr lang="zh-CN" altLang="en-US" sz="2000" b="0" dirty="0"/>
              <a:t>时间控制</a:t>
            </a:r>
            <a:endParaRPr lang="en-US" altLang="zh-CN" sz="2000" b="0" dirty="0"/>
          </a:p>
          <a:p>
            <a:pPr lvl="1" eaLnBrk="1" hangingPunct="1">
              <a:lnSpc>
                <a:spcPct val="125000"/>
              </a:lnSpc>
            </a:pPr>
            <a:r>
              <a:rPr lang="zh-CN" altLang="en-US" sz="2000" b="0" dirty="0"/>
              <a:t>数据加工</a:t>
            </a:r>
            <a:endParaRPr lang="en-US" altLang="zh-CN" sz="2000" b="0" dirty="0"/>
          </a:p>
        </p:txBody>
      </p:sp>
      <p:pic>
        <p:nvPicPr>
          <p:cNvPr id="4" name="Picture 7" descr="ks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944" y="868556"/>
            <a:ext cx="6197047" cy="558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73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1631951" y="73025"/>
            <a:ext cx="8856663" cy="400050"/>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rPr>
              <a:t>程序控制器原理</a:t>
            </a:r>
          </a:p>
        </p:txBody>
      </p:sp>
      <p:sp>
        <p:nvSpPr>
          <p:cNvPr id="53250" name="Rectangle 3"/>
          <p:cNvSpPr>
            <a:spLocks noGrp="1" noChangeArrowheads="1"/>
          </p:cNvSpPr>
          <p:nvPr>
            <p:ph idx="1"/>
          </p:nvPr>
        </p:nvSpPr>
        <p:spPr>
          <a:xfrm>
            <a:off x="2009775" y="1101726"/>
            <a:ext cx="8478838" cy="5567363"/>
          </a:xfrm>
        </p:spPr>
        <p:txBody>
          <a:bodyPr/>
          <a:lstStyle/>
          <a:p>
            <a:pPr eaLnBrk="1" hangingPunct="1"/>
            <a:endParaRPr lang="zh-CN" altLang="en-US"/>
          </a:p>
        </p:txBody>
      </p:sp>
      <p:pic>
        <p:nvPicPr>
          <p:cNvPr id="53251"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26" y="477838"/>
            <a:ext cx="8863013" cy="62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0437" name="Group 85"/>
          <p:cNvGraphicFramePr>
            <a:graphicFrameLocks noGrp="1"/>
          </p:cNvGraphicFramePr>
          <p:nvPr/>
        </p:nvGraphicFramePr>
        <p:xfrm>
          <a:off x="3092451" y="692151"/>
          <a:ext cx="4587875" cy="396875"/>
        </p:xfrm>
        <a:graphic>
          <a:graphicData uri="http://schemas.openxmlformats.org/drawingml/2006/table">
            <a:tbl>
              <a:tblPr/>
              <a:tblGrid>
                <a:gridCol w="3266892">
                  <a:extLst>
                    <a:ext uri="{9D8B030D-6E8A-4147-A177-3AD203B41FA5}">
                      <a16:colId xmlns:a16="http://schemas.microsoft.com/office/drawing/2014/main" val="20000"/>
                    </a:ext>
                  </a:extLst>
                </a:gridCol>
                <a:gridCol w="485842">
                  <a:extLst>
                    <a:ext uri="{9D8B030D-6E8A-4147-A177-3AD203B41FA5}">
                      <a16:colId xmlns:a16="http://schemas.microsoft.com/office/drawing/2014/main" val="20001"/>
                    </a:ext>
                  </a:extLst>
                </a:gridCol>
                <a:gridCol w="835141">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000 000 000 000 11111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38" name="Group 86"/>
          <p:cNvGraphicFramePr>
            <a:graphicFrameLocks noGrp="1"/>
          </p:cNvGraphicFramePr>
          <p:nvPr/>
        </p:nvGraphicFramePr>
        <p:xfrm>
          <a:off x="3092451" y="1703389"/>
          <a:ext cx="4587875" cy="396875"/>
        </p:xfrm>
        <a:graphic>
          <a:graphicData uri="http://schemas.openxmlformats.org/drawingml/2006/table">
            <a:tbl>
              <a:tblPr/>
              <a:tblGrid>
                <a:gridCol w="3266892">
                  <a:extLst>
                    <a:ext uri="{9D8B030D-6E8A-4147-A177-3AD203B41FA5}">
                      <a16:colId xmlns:a16="http://schemas.microsoft.com/office/drawing/2014/main" val="20000"/>
                    </a:ext>
                  </a:extLst>
                </a:gridCol>
                <a:gridCol w="485842">
                  <a:extLst>
                    <a:ext uri="{9D8B030D-6E8A-4147-A177-3AD203B41FA5}">
                      <a16:colId xmlns:a16="http://schemas.microsoft.com/office/drawing/2014/main" val="20001"/>
                    </a:ext>
                  </a:extLst>
                </a:gridCol>
                <a:gridCol w="835141">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010 100 100 100 00000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1001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63" name="Group 111"/>
          <p:cNvGraphicFramePr>
            <a:graphicFrameLocks noGrp="1"/>
          </p:cNvGraphicFramePr>
          <p:nvPr/>
        </p:nvGraphicFramePr>
        <p:xfrm>
          <a:off x="3092451" y="2214564"/>
          <a:ext cx="4587875" cy="396875"/>
        </p:xfrm>
        <a:graphic>
          <a:graphicData uri="http://schemas.openxmlformats.org/drawingml/2006/table">
            <a:tbl>
              <a:tblPr/>
              <a:tblGrid>
                <a:gridCol w="3266892">
                  <a:extLst>
                    <a:ext uri="{9D8B030D-6E8A-4147-A177-3AD203B41FA5}">
                      <a16:colId xmlns:a16="http://schemas.microsoft.com/office/drawing/2014/main" val="20000"/>
                    </a:ext>
                  </a:extLst>
                </a:gridCol>
                <a:gridCol w="485842">
                  <a:extLst>
                    <a:ext uri="{9D8B030D-6E8A-4147-A177-3AD203B41FA5}">
                      <a16:colId xmlns:a16="http://schemas.microsoft.com/office/drawing/2014/main" val="20001"/>
                    </a:ext>
                  </a:extLst>
                </a:gridCol>
                <a:gridCol w="835141">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010 001 001 100 00000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87" name="Group 135"/>
          <p:cNvGraphicFramePr>
            <a:graphicFrameLocks noGrp="1"/>
          </p:cNvGraphicFramePr>
          <p:nvPr/>
        </p:nvGraphicFramePr>
        <p:xfrm>
          <a:off x="3092451" y="4719639"/>
          <a:ext cx="4587875" cy="396875"/>
        </p:xfrm>
        <a:graphic>
          <a:graphicData uri="http://schemas.openxmlformats.org/drawingml/2006/table">
            <a:tbl>
              <a:tblPr/>
              <a:tblGrid>
                <a:gridCol w="3266892">
                  <a:extLst>
                    <a:ext uri="{9D8B030D-6E8A-4147-A177-3AD203B41FA5}">
                      <a16:colId xmlns:a16="http://schemas.microsoft.com/office/drawing/2014/main" val="20000"/>
                    </a:ext>
                  </a:extLst>
                </a:gridCol>
                <a:gridCol w="485842">
                  <a:extLst>
                    <a:ext uri="{9D8B030D-6E8A-4147-A177-3AD203B41FA5}">
                      <a16:colId xmlns:a16="http://schemas.microsoft.com/office/drawing/2014/main" val="20001"/>
                    </a:ext>
                  </a:extLst>
                </a:gridCol>
                <a:gridCol w="835141">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010 001 001 001 00000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3" marR="91453" marT="45849" marB="4584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6296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500" fill="hold">
                                          <p:stCondLst>
                                            <p:cond delay="0"/>
                                          </p:stCondLst>
                                        </p:cTn>
                                        <p:tgtEl>
                                          <p:spTgt spid="740437"/>
                                        </p:tgtEl>
                                        <p:attrNameLst>
                                          <p:attrName>style.visibility</p:attrName>
                                        </p:attrNameLst>
                                      </p:cBhvr>
                                      <p:to>
                                        <p:strVal val="visible"/>
                                      </p:to>
                                    </p:set>
                                    <p:animEffect transition="in" filter="blinds(horizontal)">
                                      <p:cBhvr>
                                        <p:cTn id="7" dur="500"/>
                                        <p:tgtEl>
                                          <p:spTgt spid="740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500" fill="hold">
                                          <p:stCondLst>
                                            <p:cond delay="0"/>
                                          </p:stCondLst>
                                        </p:cTn>
                                        <p:tgtEl>
                                          <p:spTgt spid="740438"/>
                                        </p:tgtEl>
                                        <p:attrNameLst>
                                          <p:attrName>style.visibility</p:attrName>
                                        </p:attrNameLst>
                                      </p:cBhvr>
                                      <p:to>
                                        <p:strVal val="visible"/>
                                      </p:to>
                                    </p:set>
                                    <p:animEffect transition="in" filter="blinds(horizontal)">
                                      <p:cBhvr>
                                        <p:cTn id="12" dur="500"/>
                                        <p:tgtEl>
                                          <p:spTgt spid="740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500" fill="hold">
                                          <p:stCondLst>
                                            <p:cond delay="0"/>
                                          </p:stCondLst>
                                        </p:cTn>
                                        <p:tgtEl>
                                          <p:spTgt spid="740463"/>
                                        </p:tgtEl>
                                        <p:attrNameLst>
                                          <p:attrName>style.visibility</p:attrName>
                                        </p:attrNameLst>
                                      </p:cBhvr>
                                      <p:to>
                                        <p:strVal val="visible"/>
                                      </p:to>
                                    </p:set>
                                    <p:animEffect transition="in" filter="blinds(horizontal)">
                                      <p:cBhvr>
                                        <p:cTn id="17" dur="500"/>
                                        <p:tgtEl>
                                          <p:spTgt spid="740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500" fill="hold">
                                          <p:stCondLst>
                                            <p:cond delay="0"/>
                                          </p:stCondLst>
                                        </p:cTn>
                                        <p:tgtEl>
                                          <p:spTgt spid="740487"/>
                                        </p:tgtEl>
                                        <p:attrNameLst>
                                          <p:attrName>style.visibility</p:attrName>
                                        </p:attrNameLst>
                                      </p:cBhvr>
                                      <p:to>
                                        <p:strVal val="visible"/>
                                      </p:to>
                                    </p:set>
                                    <p:animEffect transition="in" filter="blinds(horizontal)">
                                      <p:cBhvr>
                                        <p:cTn id="22" dur="500"/>
                                        <p:tgtEl>
                                          <p:spTgt spid="74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1631951" y="73025"/>
            <a:ext cx="8856663" cy="400050"/>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sym typeface="+mn-ea"/>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sym typeface="+mn-ea"/>
              </a:rPr>
              <a:t>程序控制器原理</a:t>
            </a:r>
            <a:endParaRPr kumimoji="1" lang="zh-CN" altLang="en-US" sz="2000" b="1">
              <a:solidFill>
                <a:srgbClr val="FF9933"/>
              </a:solidFill>
              <a:effectLst/>
              <a:ea typeface="+mj-ea"/>
            </a:endParaRPr>
          </a:p>
        </p:txBody>
      </p:sp>
      <p:sp>
        <p:nvSpPr>
          <p:cNvPr id="54274" name="Rectangle 3"/>
          <p:cNvSpPr>
            <a:spLocks noGrp="1" noChangeArrowheads="1"/>
          </p:cNvSpPr>
          <p:nvPr>
            <p:ph idx="1"/>
          </p:nvPr>
        </p:nvSpPr>
        <p:spPr>
          <a:xfrm>
            <a:off x="1703389" y="620713"/>
            <a:ext cx="8785225" cy="698500"/>
          </a:xfrm>
        </p:spPr>
        <p:txBody>
          <a:bodyPr/>
          <a:lstStyle/>
          <a:p>
            <a:pPr eaLnBrk="1" hangingPunct="1"/>
            <a:r>
              <a:rPr lang="zh-CN" altLang="en-US" sz="2000"/>
              <a:t>微程序控制器原理框图</a:t>
            </a:r>
          </a:p>
        </p:txBody>
      </p:sp>
      <p:pic>
        <p:nvPicPr>
          <p:cNvPr id="5427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6" y="1130301"/>
            <a:ext cx="870902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0437" name="Group 85"/>
          <p:cNvGraphicFramePr>
            <a:graphicFrameLocks noGrp="1"/>
          </p:cNvGraphicFramePr>
          <p:nvPr/>
        </p:nvGraphicFramePr>
        <p:xfrm>
          <a:off x="2057400" y="3832225"/>
          <a:ext cx="2465388" cy="274638"/>
        </p:xfrm>
        <a:graphic>
          <a:graphicData uri="http://schemas.openxmlformats.org/drawingml/2006/table">
            <a:tbl>
              <a:tblPr/>
              <a:tblGrid>
                <a:gridCol w="1578179">
                  <a:extLst>
                    <a:ext uri="{9D8B030D-6E8A-4147-A177-3AD203B41FA5}">
                      <a16:colId xmlns:a16="http://schemas.microsoft.com/office/drawing/2014/main" val="20000"/>
                    </a:ext>
                  </a:extLst>
                </a:gridCol>
                <a:gridCol w="375333">
                  <a:extLst>
                    <a:ext uri="{9D8B030D-6E8A-4147-A177-3AD203B41FA5}">
                      <a16:colId xmlns:a16="http://schemas.microsoft.com/office/drawing/2014/main" val="20001"/>
                    </a:ext>
                  </a:extLst>
                </a:gridCol>
                <a:gridCol w="511876">
                  <a:extLst>
                    <a:ext uri="{9D8B030D-6E8A-4147-A177-3AD203B41FA5}">
                      <a16:colId xmlns:a16="http://schemas.microsoft.com/office/drawing/2014/main" val="20002"/>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00000000000011111</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10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38" name="Group 86"/>
          <p:cNvGraphicFramePr>
            <a:graphicFrameLocks noGrp="1"/>
          </p:cNvGraphicFramePr>
          <p:nvPr/>
        </p:nvGraphicFramePr>
        <p:xfrm>
          <a:off x="2057400" y="4179889"/>
          <a:ext cx="2463800" cy="274637"/>
        </p:xfrm>
        <a:graphic>
          <a:graphicData uri="http://schemas.openxmlformats.org/drawingml/2006/table">
            <a:tbl>
              <a:tblPr/>
              <a:tblGrid>
                <a:gridCol w="1573125">
                  <a:extLst>
                    <a:ext uri="{9D8B030D-6E8A-4147-A177-3AD203B41FA5}">
                      <a16:colId xmlns:a16="http://schemas.microsoft.com/office/drawing/2014/main" val="20000"/>
                    </a:ext>
                  </a:extLst>
                </a:gridCol>
                <a:gridCol w="378362">
                  <a:extLst>
                    <a:ext uri="{9D8B030D-6E8A-4147-A177-3AD203B41FA5}">
                      <a16:colId xmlns:a16="http://schemas.microsoft.com/office/drawing/2014/main" val="20001"/>
                    </a:ext>
                  </a:extLst>
                </a:gridCol>
                <a:gridCol w="512313">
                  <a:extLst>
                    <a:ext uri="{9D8B030D-6E8A-4147-A177-3AD203B41FA5}">
                      <a16:colId xmlns:a16="http://schemas.microsoft.com/office/drawing/2014/main" val="20002"/>
                    </a:ext>
                  </a:extLst>
                </a:gridCol>
              </a:tblGrid>
              <a:tr h="27463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01010010010000000</a:t>
                      </a:r>
                    </a:p>
                  </a:txBody>
                  <a:tcPr marL="91416" marR="91416"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a:t>
                      </a:r>
                    </a:p>
                  </a:txBody>
                  <a:tcPr marL="91416" marR="91416"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1001</a:t>
                      </a:r>
                    </a:p>
                  </a:txBody>
                  <a:tcPr marL="91416" marR="91416"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63" name="Group 111"/>
          <p:cNvGraphicFramePr>
            <a:graphicFrameLocks noGrp="1"/>
          </p:cNvGraphicFramePr>
          <p:nvPr/>
        </p:nvGraphicFramePr>
        <p:xfrm>
          <a:off x="2057400" y="4498975"/>
          <a:ext cx="2465388" cy="274638"/>
        </p:xfrm>
        <a:graphic>
          <a:graphicData uri="http://schemas.openxmlformats.org/drawingml/2006/table">
            <a:tbl>
              <a:tblPr/>
              <a:tblGrid>
                <a:gridCol w="1576273">
                  <a:extLst>
                    <a:ext uri="{9D8B030D-6E8A-4147-A177-3AD203B41FA5}">
                      <a16:colId xmlns:a16="http://schemas.microsoft.com/office/drawing/2014/main" val="20000"/>
                    </a:ext>
                  </a:extLst>
                </a:gridCol>
                <a:gridCol w="372158">
                  <a:extLst>
                    <a:ext uri="{9D8B030D-6E8A-4147-A177-3AD203B41FA5}">
                      <a16:colId xmlns:a16="http://schemas.microsoft.com/office/drawing/2014/main" val="20001"/>
                    </a:ext>
                  </a:extLst>
                </a:gridCol>
                <a:gridCol w="516957">
                  <a:extLst>
                    <a:ext uri="{9D8B030D-6E8A-4147-A177-3AD203B41FA5}">
                      <a16:colId xmlns:a16="http://schemas.microsoft.com/office/drawing/2014/main" val="20002"/>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01000100110000000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01</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740487" name="Group 135"/>
          <p:cNvGraphicFramePr>
            <a:graphicFrameLocks noGrp="1"/>
          </p:cNvGraphicFramePr>
          <p:nvPr/>
        </p:nvGraphicFramePr>
        <p:xfrm>
          <a:off x="2057400" y="4822825"/>
          <a:ext cx="2465388" cy="274638"/>
        </p:xfrm>
        <a:graphic>
          <a:graphicData uri="http://schemas.openxmlformats.org/drawingml/2006/table">
            <a:tbl>
              <a:tblPr/>
              <a:tblGrid>
                <a:gridCol w="1576273">
                  <a:extLst>
                    <a:ext uri="{9D8B030D-6E8A-4147-A177-3AD203B41FA5}">
                      <a16:colId xmlns:a16="http://schemas.microsoft.com/office/drawing/2014/main" val="20000"/>
                    </a:ext>
                  </a:extLst>
                </a:gridCol>
                <a:gridCol w="372158">
                  <a:extLst>
                    <a:ext uri="{9D8B030D-6E8A-4147-A177-3AD203B41FA5}">
                      <a16:colId xmlns:a16="http://schemas.microsoft.com/office/drawing/2014/main" val="20001"/>
                    </a:ext>
                  </a:extLst>
                </a:gridCol>
                <a:gridCol w="516957">
                  <a:extLst>
                    <a:ext uri="{9D8B030D-6E8A-4147-A177-3AD203B41FA5}">
                      <a16:colId xmlns:a16="http://schemas.microsoft.com/office/drawing/2014/main" val="20002"/>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01000100100100000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a:ln>
                            <a:noFill/>
                          </a:ln>
                          <a:solidFill>
                            <a:srgbClr val="0000FF"/>
                          </a:solidFill>
                          <a:effectLst/>
                          <a:latin typeface="宋体" panose="02010600030101010101" pitchFamily="2" charset="-122"/>
                          <a:ea typeface="宋体" panose="02010600030101010101" pitchFamily="2" charset="-122"/>
                        </a:rPr>
                        <a:t>0000</a:t>
                      </a:r>
                    </a:p>
                  </a:txBody>
                  <a:tcPr marL="91452" marR="91452" marT="45822" marB="4582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7472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1631951" y="73025"/>
            <a:ext cx="8856663" cy="400050"/>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sym typeface="+mn-ea"/>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sym typeface="+mn-ea"/>
              </a:rPr>
              <a:t>程序控制器原理</a:t>
            </a:r>
            <a:endParaRPr kumimoji="1" lang="zh-CN" altLang="en-US" sz="2000" b="1">
              <a:solidFill>
                <a:srgbClr val="FF9933"/>
              </a:solidFill>
              <a:effectLst/>
              <a:ea typeface="+mj-ea"/>
            </a:endParaRPr>
          </a:p>
        </p:txBody>
      </p:sp>
      <p:sp>
        <p:nvSpPr>
          <p:cNvPr id="55298" name="Rectangle 3"/>
          <p:cNvSpPr>
            <a:spLocks noGrp="1" noChangeArrowheads="1"/>
          </p:cNvSpPr>
          <p:nvPr>
            <p:ph idx="1"/>
          </p:nvPr>
        </p:nvSpPr>
        <p:spPr/>
        <p:txBody>
          <a:bodyPr/>
          <a:lstStyle/>
          <a:p>
            <a:pPr eaLnBrk="1" hangingPunct="1"/>
            <a:r>
              <a:rPr lang="zh-CN" altLang="en-US"/>
              <a:t>节拍脉冲与节拍电位</a:t>
            </a:r>
          </a:p>
          <a:p>
            <a:pPr marL="742950" lvl="1" indent="-285750" eaLnBrk="1" hangingPunct="1"/>
            <a:r>
              <a:rPr lang="zh-CN" altLang="en-US"/>
              <a:t>微指令中给出的控制信号都是节拍电位，它们持续的时间都是一个</a:t>
            </a:r>
            <a:r>
              <a:rPr lang="en-US" altLang="zh-CN"/>
              <a:t>CPU</a:t>
            </a:r>
            <a:r>
              <a:rPr lang="zh-CN" altLang="en-US"/>
              <a:t>周期。</a:t>
            </a:r>
          </a:p>
          <a:p>
            <a:pPr marL="742950" lvl="1" indent="-285750" eaLnBrk="1" hangingPunct="1"/>
            <a:r>
              <a:rPr lang="zh-CN" altLang="en-US"/>
              <a:t>同一</a:t>
            </a:r>
            <a:r>
              <a:rPr lang="en-US" altLang="zh-CN"/>
              <a:t>CPU</a:t>
            </a:r>
            <a:r>
              <a:rPr lang="zh-CN" altLang="en-US"/>
              <a:t>周期中的微操作是有时序关系的，在上述的运算器模型中，发给运算器的有</a:t>
            </a:r>
            <a:r>
              <a:rPr lang="en-US" altLang="zh-CN"/>
              <a:t>12</a:t>
            </a:r>
            <a:r>
              <a:rPr lang="zh-CN" altLang="en-US"/>
              <a:t>个控制信号，其中 </a:t>
            </a:r>
            <a:r>
              <a:rPr lang="en-US" altLang="zh-CN"/>
              <a:t>9 </a:t>
            </a:r>
            <a:r>
              <a:rPr lang="zh-CN" altLang="en-US"/>
              <a:t>个是节拍电位，</a:t>
            </a:r>
            <a:r>
              <a:rPr lang="en-US" altLang="zh-CN"/>
              <a:t>3</a:t>
            </a:r>
            <a:r>
              <a:rPr lang="zh-CN" altLang="en-US"/>
              <a:t>个是节拍脉冲（</a:t>
            </a:r>
            <a:r>
              <a:rPr lang="en-US" altLang="zh-CN"/>
              <a:t>LDR1, LDR2, LDR3</a:t>
            </a:r>
            <a:r>
              <a:rPr lang="zh-CN" altLang="en-US"/>
              <a:t>）</a:t>
            </a:r>
          </a:p>
          <a:p>
            <a:pPr eaLnBrk="1" hangingPunct="1"/>
            <a:r>
              <a:rPr lang="zh-CN" altLang="en-US"/>
              <a:t>当在一个</a:t>
            </a:r>
            <a:r>
              <a:rPr lang="en-US" altLang="zh-CN"/>
              <a:t>CPU</a:t>
            </a:r>
            <a:r>
              <a:rPr lang="zh-CN" altLang="en-US"/>
              <a:t>周期（假定</a:t>
            </a:r>
            <a:r>
              <a:rPr lang="en-US" altLang="zh-CN"/>
              <a:t>800ns</a:t>
            </a:r>
            <a:r>
              <a:rPr lang="zh-CN" altLang="en-US"/>
              <a:t>，分 </a:t>
            </a:r>
            <a:r>
              <a:rPr lang="en-US" altLang="zh-CN"/>
              <a:t>4 </a:t>
            </a:r>
            <a:r>
              <a:rPr lang="zh-CN" altLang="en-US"/>
              <a:t>个</a:t>
            </a:r>
            <a:r>
              <a:rPr lang="en-US" altLang="zh-CN"/>
              <a:t>T</a:t>
            </a:r>
            <a:r>
              <a:rPr lang="zh-CN" altLang="en-US"/>
              <a:t>周期）中，完成加法运算</a:t>
            </a:r>
            <a:r>
              <a:rPr lang="en-US" altLang="zh-CN"/>
              <a:t>(600ns</a:t>
            </a:r>
            <a:r>
              <a:rPr lang="zh-CN" altLang="en-US"/>
              <a:t>内完成运算</a:t>
            </a:r>
            <a:r>
              <a:rPr lang="en-US" altLang="zh-CN"/>
              <a:t>)</a:t>
            </a:r>
            <a:r>
              <a:rPr lang="zh-CN" altLang="en-US"/>
              <a:t>，且将结果打入</a:t>
            </a:r>
            <a:r>
              <a:rPr lang="en-US" altLang="zh-CN"/>
              <a:t>R1-R3</a:t>
            </a:r>
            <a:r>
              <a:rPr lang="zh-CN" altLang="en-US"/>
              <a:t>时，则微命令</a:t>
            </a:r>
            <a:r>
              <a:rPr lang="en-US" altLang="zh-CN"/>
              <a:t>LDR1</a:t>
            </a:r>
            <a:r>
              <a:rPr lang="zh-CN" altLang="en-US"/>
              <a:t>、</a:t>
            </a:r>
            <a:r>
              <a:rPr lang="en-US" altLang="zh-CN"/>
              <a:t>LDR2</a:t>
            </a:r>
            <a:r>
              <a:rPr lang="zh-CN" altLang="en-US"/>
              <a:t>、及</a:t>
            </a:r>
            <a:r>
              <a:rPr lang="en-US" altLang="zh-CN"/>
              <a:t>LDR3</a:t>
            </a:r>
            <a:r>
              <a:rPr lang="zh-CN" altLang="en-US"/>
              <a:t>应在</a:t>
            </a:r>
            <a:r>
              <a:rPr lang="en-US" altLang="zh-CN"/>
              <a:t>T4</a:t>
            </a:r>
            <a:r>
              <a:rPr lang="zh-CN" altLang="en-US"/>
              <a:t>时该发出。</a:t>
            </a:r>
          </a:p>
        </p:txBody>
      </p:sp>
      <p:grpSp>
        <p:nvGrpSpPr>
          <p:cNvPr id="55299" name="Group 4"/>
          <p:cNvGrpSpPr>
            <a:grpSpLocks/>
          </p:cNvGrpSpPr>
          <p:nvPr/>
        </p:nvGrpSpPr>
        <p:grpSpPr bwMode="auto">
          <a:xfrm>
            <a:off x="2135189" y="4292601"/>
            <a:ext cx="3527425" cy="2303463"/>
            <a:chOff x="295" y="1389"/>
            <a:chExt cx="2222" cy="1451"/>
          </a:xfrm>
        </p:grpSpPr>
        <p:sp>
          <p:nvSpPr>
            <p:cNvPr id="55300" name="Line 5"/>
            <p:cNvSpPr>
              <a:spLocks noChangeShapeType="1"/>
            </p:cNvSpPr>
            <p:nvPr/>
          </p:nvSpPr>
          <p:spPr bwMode="auto">
            <a:xfrm>
              <a:off x="2290" y="1389"/>
              <a:ext cx="0" cy="1451"/>
            </a:xfrm>
            <a:prstGeom prst="line">
              <a:avLst/>
            </a:prstGeom>
            <a:noFill/>
            <a:ln w="9525" cap="rnd">
              <a:solidFill>
                <a:srgbClr val="FF9933"/>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1" name="Line 6"/>
            <p:cNvSpPr>
              <a:spLocks noChangeShapeType="1"/>
            </p:cNvSpPr>
            <p:nvPr/>
          </p:nvSpPr>
          <p:spPr bwMode="auto">
            <a:xfrm>
              <a:off x="1201" y="1389"/>
              <a:ext cx="0" cy="1406"/>
            </a:xfrm>
            <a:prstGeom prst="line">
              <a:avLst/>
            </a:prstGeom>
            <a:noFill/>
            <a:ln w="9525" cap="rnd">
              <a:solidFill>
                <a:srgbClr val="FF9933"/>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2" name="Line 7"/>
            <p:cNvSpPr>
              <a:spLocks noChangeShapeType="1"/>
            </p:cNvSpPr>
            <p:nvPr/>
          </p:nvSpPr>
          <p:spPr bwMode="auto">
            <a:xfrm>
              <a:off x="929" y="2024"/>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3" name="Line 8"/>
            <p:cNvSpPr>
              <a:spLocks noChangeShapeType="1"/>
            </p:cNvSpPr>
            <p:nvPr/>
          </p:nvSpPr>
          <p:spPr bwMode="auto">
            <a:xfrm flipV="1">
              <a:off x="1201" y="17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4" name="Line 9"/>
            <p:cNvSpPr>
              <a:spLocks noChangeShapeType="1"/>
            </p:cNvSpPr>
            <p:nvPr/>
          </p:nvSpPr>
          <p:spPr bwMode="auto">
            <a:xfrm>
              <a:off x="1201" y="1797"/>
              <a:ext cx="1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5" name="Line 10"/>
            <p:cNvSpPr>
              <a:spLocks noChangeShapeType="1"/>
            </p:cNvSpPr>
            <p:nvPr/>
          </p:nvSpPr>
          <p:spPr bwMode="auto">
            <a:xfrm>
              <a:off x="2290" y="1797"/>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6" name="Line 11"/>
            <p:cNvSpPr>
              <a:spLocks noChangeShapeType="1"/>
            </p:cNvSpPr>
            <p:nvPr/>
          </p:nvSpPr>
          <p:spPr bwMode="auto">
            <a:xfrm>
              <a:off x="2290" y="1978"/>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nvGrpSpPr>
            <p:cNvPr id="55307" name="Group 12"/>
            <p:cNvGrpSpPr>
              <a:grpSpLocks/>
            </p:cNvGrpSpPr>
            <p:nvPr/>
          </p:nvGrpSpPr>
          <p:grpSpPr bwMode="auto">
            <a:xfrm>
              <a:off x="929" y="2160"/>
              <a:ext cx="1588" cy="227"/>
              <a:chOff x="612" y="2251"/>
              <a:chExt cx="1588" cy="227"/>
            </a:xfrm>
          </p:grpSpPr>
          <p:sp>
            <p:nvSpPr>
              <p:cNvPr id="55308" name="Line 13"/>
              <p:cNvSpPr>
                <a:spLocks noChangeShapeType="1"/>
              </p:cNvSpPr>
              <p:nvPr/>
            </p:nvSpPr>
            <p:spPr bwMode="auto">
              <a:xfrm>
                <a:off x="612" y="2478"/>
                <a:ext cx="1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09" name="Line 14"/>
              <p:cNvSpPr>
                <a:spLocks noChangeShapeType="1"/>
              </p:cNvSpPr>
              <p:nvPr/>
            </p:nvSpPr>
            <p:spPr bwMode="auto">
              <a:xfrm flipV="1">
                <a:off x="1701"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10" name="Line 15"/>
              <p:cNvSpPr>
                <a:spLocks noChangeShapeType="1"/>
              </p:cNvSpPr>
              <p:nvPr/>
            </p:nvSpPr>
            <p:spPr bwMode="auto">
              <a:xfrm>
                <a:off x="1701" y="2251"/>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11" name="Line 16"/>
              <p:cNvSpPr>
                <a:spLocks noChangeShapeType="1"/>
              </p:cNvSpPr>
              <p:nvPr/>
            </p:nvSpPr>
            <p:spPr bwMode="auto">
              <a:xfrm>
                <a:off x="1973"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12" name="Line 17"/>
              <p:cNvSpPr>
                <a:spLocks noChangeShapeType="1"/>
              </p:cNvSpPr>
              <p:nvPr/>
            </p:nvSpPr>
            <p:spPr bwMode="auto">
              <a:xfrm>
                <a:off x="1973" y="2478"/>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grpSp>
        <p:sp>
          <p:nvSpPr>
            <p:cNvPr id="55313" name="Line 18"/>
            <p:cNvSpPr>
              <a:spLocks noChangeShapeType="1"/>
            </p:cNvSpPr>
            <p:nvPr/>
          </p:nvSpPr>
          <p:spPr bwMode="auto">
            <a:xfrm flipH="1">
              <a:off x="1201" y="2613"/>
              <a:ext cx="227" cy="0"/>
            </a:xfrm>
            <a:prstGeom prst="line">
              <a:avLst/>
            </a:prstGeom>
            <a:noFill/>
            <a:ln w="952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14" name="Line 19"/>
            <p:cNvSpPr>
              <a:spLocks noChangeShapeType="1"/>
            </p:cNvSpPr>
            <p:nvPr/>
          </p:nvSpPr>
          <p:spPr bwMode="auto">
            <a:xfrm>
              <a:off x="2063" y="2613"/>
              <a:ext cx="227" cy="0"/>
            </a:xfrm>
            <a:prstGeom prst="line">
              <a:avLst/>
            </a:prstGeom>
            <a:noFill/>
            <a:ln w="952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15" name="Text Box 20"/>
            <p:cNvSpPr txBox="1">
              <a:spLocks noChangeArrowheads="1"/>
            </p:cNvSpPr>
            <p:nvPr/>
          </p:nvSpPr>
          <p:spPr bwMode="auto">
            <a:xfrm>
              <a:off x="1401" y="246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b="1">
                  <a:solidFill>
                    <a:srgbClr val="FFFFFF"/>
                  </a:solidFill>
                  <a:latin typeface="宋体" panose="02010600030101010101" pitchFamily="2" charset="-122"/>
                  <a:ea typeface="宋体" panose="02010600030101010101" pitchFamily="2" charset="-122"/>
                </a:rPr>
                <a:t>CPU</a:t>
              </a:r>
              <a:r>
                <a:rPr lang="zh-CN" altLang="en-US" sz="2000" b="1">
                  <a:solidFill>
                    <a:srgbClr val="FFFFFF"/>
                  </a:solidFill>
                  <a:latin typeface="宋体" panose="02010600030101010101" pitchFamily="2" charset="-122"/>
                  <a:ea typeface="宋体" panose="02010600030101010101" pitchFamily="2" charset="-122"/>
                </a:rPr>
                <a:t>周期</a:t>
              </a:r>
            </a:p>
          </p:txBody>
        </p:sp>
        <p:sp>
          <p:nvSpPr>
            <p:cNvPr id="55316" name="Text Box 21"/>
            <p:cNvSpPr txBox="1">
              <a:spLocks noChangeArrowheads="1"/>
            </p:cNvSpPr>
            <p:nvPr/>
          </p:nvSpPr>
          <p:spPr bwMode="auto">
            <a:xfrm>
              <a:off x="1927" y="1933"/>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a:solidFill>
                    <a:srgbClr val="FF9933"/>
                  </a:solidFill>
                </a:rPr>
                <a:t>200ns</a:t>
              </a:r>
            </a:p>
          </p:txBody>
        </p:sp>
        <p:sp>
          <p:nvSpPr>
            <p:cNvPr id="55317" name="Text Box 22"/>
            <p:cNvSpPr txBox="1">
              <a:spLocks noChangeArrowheads="1"/>
            </p:cNvSpPr>
            <p:nvPr/>
          </p:nvSpPr>
          <p:spPr bwMode="auto">
            <a:xfrm>
              <a:off x="1383" y="2160"/>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a:solidFill>
                    <a:srgbClr val="FF9933"/>
                  </a:solidFill>
                </a:rPr>
                <a:t>600ns</a:t>
              </a:r>
            </a:p>
          </p:txBody>
        </p:sp>
        <p:sp>
          <p:nvSpPr>
            <p:cNvPr id="55318" name="Text Box 23"/>
            <p:cNvSpPr txBox="1">
              <a:spLocks noChangeArrowheads="1"/>
            </p:cNvSpPr>
            <p:nvPr/>
          </p:nvSpPr>
          <p:spPr bwMode="auto">
            <a:xfrm>
              <a:off x="1473" y="1479"/>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a:solidFill>
                    <a:srgbClr val="FFFFFF"/>
                  </a:solidFill>
                </a:rPr>
                <a:t>800ns</a:t>
              </a:r>
            </a:p>
          </p:txBody>
        </p:sp>
        <p:sp>
          <p:nvSpPr>
            <p:cNvPr id="55319" name="Line 24"/>
            <p:cNvSpPr>
              <a:spLocks noChangeShapeType="1"/>
            </p:cNvSpPr>
            <p:nvPr/>
          </p:nvSpPr>
          <p:spPr bwMode="auto">
            <a:xfrm flipH="1">
              <a:off x="1201" y="1615"/>
              <a:ext cx="272" cy="0"/>
            </a:xfrm>
            <a:prstGeom prst="line">
              <a:avLst/>
            </a:prstGeom>
            <a:noFill/>
            <a:ln w="952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20" name="Line 25"/>
            <p:cNvSpPr>
              <a:spLocks noChangeShapeType="1"/>
            </p:cNvSpPr>
            <p:nvPr/>
          </p:nvSpPr>
          <p:spPr bwMode="auto">
            <a:xfrm>
              <a:off x="1972" y="1615"/>
              <a:ext cx="318" cy="0"/>
            </a:xfrm>
            <a:prstGeom prst="line">
              <a:avLst/>
            </a:prstGeom>
            <a:noFill/>
            <a:ln w="952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21" name="Text Box 26"/>
            <p:cNvSpPr txBox="1">
              <a:spLocks noChangeArrowheads="1"/>
            </p:cNvSpPr>
            <p:nvPr/>
          </p:nvSpPr>
          <p:spPr bwMode="auto">
            <a:xfrm>
              <a:off x="295" y="1752"/>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zh-CN" altLang="en-US" sz="2000" b="1">
                  <a:solidFill>
                    <a:srgbClr val="99FF66"/>
                  </a:solidFill>
                  <a:ea typeface="宋体" panose="02010600030101010101" pitchFamily="2" charset="-122"/>
                </a:rPr>
                <a:t>节拍电位</a:t>
              </a:r>
            </a:p>
          </p:txBody>
        </p:sp>
        <p:sp>
          <p:nvSpPr>
            <p:cNvPr id="55322" name="Text Box 27"/>
            <p:cNvSpPr txBox="1">
              <a:spLocks noChangeArrowheads="1"/>
            </p:cNvSpPr>
            <p:nvPr/>
          </p:nvSpPr>
          <p:spPr bwMode="auto">
            <a:xfrm>
              <a:off x="295" y="2115"/>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zh-CN" altLang="en-US" sz="2000" b="1">
                  <a:solidFill>
                    <a:srgbClr val="99FF66"/>
                  </a:solidFill>
                  <a:ea typeface="宋体" panose="02010600030101010101" pitchFamily="2" charset="-122"/>
                </a:rPr>
                <a:t>节拍脉冲</a:t>
              </a:r>
            </a:p>
          </p:txBody>
        </p:sp>
      </p:grpSp>
      <p:grpSp>
        <p:nvGrpSpPr>
          <p:cNvPr id="55323" name="Group 45"/>
          <p:cNvGrpSpPr>
            <a:grpSpLocks/>
          </p:cNvGrpSpPr>
          <p:nvPr/>
        </p:nvGrpSpPr>
        <p:grpSpPr bwMode="auto">
          <a:xfrm>
            <a:off x="6383339" y="4292600"/>
            <a:ext cx="3671887" cy="2330450"/>
            <a:chOff x="2789" y="2704"/>
            <a:chExt cx="2313" cy="1468"/>
          </a:xfrm>
        </p:grpSpPr>
        <p:sp>
          <p:nvSpPr>
            <p:cNvPr id="55324" name="AutoShape 29"/>
            <p:cNvSpPr>
              <a:spLocks noChangeArrowheads="1"/>
            </p:cNvSpPr>
            <p:nvPr/>
          </p:nvSpPr>
          <p:spPr bwMode="auto">
            <a:xfrm rot="-5400000">
              <a:off x="3364" y="3165"/>
              <a:ext cx="249" cy="227"/>
            </a:xfrm>
            <a:prstGeom prst="flowChartDelay">
              <a:avLst/>
            </a:prstGeom>
            <a:solidFill>
              <a:schemeClr val="accent1"/>
            </a:solidFill>
            <a:ln w="9525">
              <a:solidFill>
                <a:schemeClr val="tx1"/>
              </a:solidFill>
              <a:miter lim="800000"/>
              <a:headEnd/>
              <a:tailEnd/>
            </a:ln>
          </p:spPr>
          <p:txBody>
            <a:bodyPr wrap="none" anchor="ct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0"/>
                </a:spcBef>
                <a:spcAft>
                  <a:spcPct val="0"/>
                </a:spcAft>
              </a:pPr>
              <a:endParaRPr lang="zh-CN" altLang="en-US">
                <a:solidFill>
                  <a:srgbClr val="FFFFFF"/>
                </a:solidFill>
              </a:endParaRPr>
            </a:p>
          </p:txBody>
        </p:sp>
        <p:sp>
          <p:nvSpPr>
            <p:cNvPr id="55325" name="AutoShape 30"/>
            <p:cNvSpPr>
              <a:spLocks noChangeArrowheads="1"/>
            </p:cNvSpPr>
            <p:nvPr/>
          </p:nvSpPr>
          <p:spPr bwMode="auto">
            <a:xfrm rot="-5400000">
              <a:off x="3908" y="3165"/>
              <a:ext cx="249" cy="227"/>
            </a:xfrm>
            <a:prstGeom prst="flowChartDelay">
              <a:avLst/>
            </a:prstGeom>
            <a:solidFill>
              <a:schemeClr val="accent1"/>
            </a:solidFill>
            <a:ln w="9525">
              <a:solidFill>
                <a:schemeClr val="tx1"/>
              </a:solidFill>
              <a:miter lim="800000"/>
              <a:headEnd/>
              <a:tailEnd/>
            </a:ln>
          </p:spPr>
          <p:txBody>
            <a:bodyPr wrap="none" anchor="ct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0"/>
                </a:spcBef>
                <a:spcAft>
                  <a:spcPct val="0"/>
                </a:spcAft>
              </a:pPr>
              <a:endParaRPr lang="zh-CN" altLang="en-US">
                <a:solidFill>
                  <a:srgbClr val="FFFFFF"/>
                </a:solidFill>
              </a:endParaRPr>
            </a:p>
          </p:txBody>
        </p:sp>
        <p:sp>
          <p:nvSpPr>
            <p:cNvPr id="55326" name="AutoShape 31"/>
            <p:cNvSpPr>
              <a:spLocks noChangeArrowheads="1"/>
            </p:cNvSpPr>
            <p:nvPr/>
          </p:nvSpPr>
          <p:spPr bwMode="auto">
            <a:xfrm rot="-5400000">
              <a:off x="4452" y="3165"/>
              <a:ext cx="249" cy="227"/>
            </a:xfrm>
            <a:prstGeom prst="flowChartDelay">
              <a:avLst/>
            </a:prstGeom>
            <a:solidFill>
              <a:schemeClr val="accent1"/>
            </a:solidFill>
            <a:ln w="9525">
              <a:solidFill>
                <a:schemeClr val="tx1"/>
              </a:solidFill>
              <a:miter lim="800000"/>
              <a:headEnd/>
              <a:tailEnd/>
            </a:ln>
          </p:spPr>
          <p:txBody>
            <a:bodyPr wrap="none" anchor="ct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0"/>
                </a:spcBef>
                <a:spcAft>
                  <a:spcPct val="0"/>
                </a:spcAft>
              </a:pPr>
              <a:endParaRPr lang="zh-CN" altLang="en-US">
                <a:solidFill>
                  <a:srgbClr val="FFFFFF"/>
                </a:solidFill>
              </a:endParaRPr>
            </a:p>
          </p:txBody>
        </p:sp>
        <p:sp>
          <p:nvSpPr>
            <p:cNvPr id="55327" name="Line 32"/>
            <p:cNvSpPr>
              <a:spLocks noChangeShapeType="1"/>
            </p:cNvSpPr>
            <p:nvPr/>
          </p:nvSpPr>
          <p:spPr bwMode="auto">
            <a:xfrm>
              <a:off x="3152" y="3566"/>
              <a:ext cx="13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28" name="Line 33"/>
            <p:cNvSpPr>
              <a:spLocks noChangeShapeType="1"/>
            </p:cNvSpPr>
            <p:nvPr/>
          </p:nvSpPr>
          <p:spPr bwMode="auto">
            <a:xfrm flipV="1">
              <a:off x="4513" y="3384"/>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29" name="Line 34"/>
            <p:cNvSpPr>
              <a:spLocks noChangeShapeType="1"/>
            </p:cNvSpPr>
            <p:nvPr/>
          </p:nvSpPr>
          <p:spPr bwMode="auto">
            <a:xfrm flipV="1">
              <a:off x="3968" y="3384"/>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0" name="Line 35"/>
            <p:cNvSpPr>
              <a:spLocks noChangeShapeType="1"/>
            </p:cNvSpPr>
            <p:nvPr/>
          </p:nvSpPr>
          <p:spPr bwMode="auto">
            <a:xfrm flipV="1">
              <a:off x="3424" y="3384"/>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1" name="Line 36"/>
            <p:cNvSpPr>
              <a:spLocks noChangeShapeType="1"/>
            </p:cNvSpPr>
            <p:nvPr/>
          </p:nvSpPr>
          <p:spPr bwMode="auto">
            <a:xfrm>
              <a:off x="3560" y="338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2" name="Line 37"/>
            <p:cNvSpPr>
              <a:spLocks noChangeShapeType="1"/>
            </p:cNvSpPr>
            <p:nvPr/>
          </p:nvSpPr>
          <p:spPr bwMode="auto">
            <a:xfrm>
              <a:off x="4105" y="338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3" name="Line 38"/>
            <p:cNvSpPr>
              <a:spLocks noChangeShapeType="1"/>
            </p:cNvSpPr>
            <p:nvPr/>
          </p:nvSpPr>
          <p:spPr bwMode="auto">
            <a:xfrm>
              <a:off x="4649" y="338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4" name="Text Box 39"/>
            <p:cNvSpPr txBox="1">
              <a:spLocks noChangeArrowheads="1"/>
            </p:cNvSpPr>
            <p:nvPr/>
          </p:nvSpPr>
          <p:spPr bwMode="auto">
            <a:xfrm>
              <a:off x="3152" y="2704"/>
              <a:ext cx="1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b="1">
                  <a:solidFill>
                    <a:srgbClr val="99FF66"/>
                  </a:solidFill>
                </a:rPr>
                <a:t>LDR1     LDR2     LDR3</a:t>
              </a:r>
            </a:p>
          </p:txBody>
        </p:sp>
        <p:sp>
          <p:nvSpPr>
            <p:cNvPr id="55335" name="Text Box 40"/>
            <p:cNvSpPr txBox="1">
              <a:spLocks noChangeArrowheads="1"/>
            </p:cNvSpPr>
            <p:nvPr/>
          </p:nvSpPr>
          <p:spPr bwMode="auto">
            <a:xfrm>
              <a:off x="3197" y="3884"/>
              <a:ext cx="1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2000" b="1">
                  <a:solidFill>
                    <a:srgbClr val="99FF66"/>
                  </a:solidFill>
                </a:rPr>
                <a:t>LDR1</a:t>
              </a:r>
              <a:r>
                <a:rPr lang="en-US" altLang="zh-CN" b="1">
                  <a:solidFill>
                    <a:srgbClr val="FF3300"/>
                  </a:solidFill>
                </a:rPr>
                <a:t>'</a:t>
              </a:r>
              <a:r>
                <a:rPr lang="en-US" altLang="zh-CN" sz="2000" b="1">
                  <a:solidFill>
                    <a:srgbClr val="FFFFFF"/>
                  </a:solidFill>
                </a:rPr>
                <a:t>   </a:t>
              </a:r>
              <a:r>
                <a:rPr lang="en-US" altLang="zh-CN" sz="2000" b="1">
                  <a:solidFill>
                    <a:srgbClr val="99FF66"/>
                  </a:solidFill>
                </a:rPr>
                <a:t> LDR2</a:t>
              </a:r>
              <a:r>
                <a:rPr lang="en-US" altLang="zh-CN" b="1">
                  <a:solidFill>
                    <a:srgbClr val="FF3300"/>
                  </a:solidFill>
                </a:rPr>
                <a:t>'</a:t>
              </a:r>
              <a:r>
                <a:rPr lang="en-US" altLang="zh-CN" sz="2000" b="1">
                  <a:solidFill>
                    <a:srgbClr val="FFFFFF"/>
                  </a:solidFill>
                </a:rPr>
                <a:t>  </a:t>
              </a:r>
              <a:r>
                <a:rPr lang="en-US" altLang="zh-CN" sz="2000" b="1">
                  <a:solidFill>
                    <a:srgbClr val="99FF66"/>
                  </a:solidFill>
                </a:rPr>
                <a:t> LDR3</a:t>
              </a:r>
              <a:r>
                <a:rPr lang="en-US" altLang="zh-CN" b="1">
                  <a:solidFill>
                    <a:srgbClr val="FF3300"/>
                  </a:solidFill>
                </a:rPr>
                <a:t>'</a:t>
              </a:r>
            </a:p>
          </p:txBody>
        </p:sp>
        <p:sp>
          <p:nvSpPr>
            <p:cNvPr id="55336" name="Line 41"/>
            <p:cNvSpPr>
              <a:spLocks noChangeShapeType="1"/>
            </p:cNvSpPr>
            <p:nvPr/>
          </p:nvSpPr>
          <p:spPr bwMode="auto">
            <a:xfrm flipV="1">
              <a:off x="3488"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7" name="Line 42"/>
            <p:cNvSpPr>
              <a:spLocks noChangeShapeType="1"/>
            </p:cNvSpPr>
            <p:nvPr/>
          </p:nvSpPr>
          <p:spPr bwMode="auto">
            <a:xfrm flipV="1">
              <a:off x="4041"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8" name="Line 43"/>
            <p:cNvSpPr>
              <a:spLocks noChangeShapeType="1"/>
            </p:cNvSpPr>
            <p:nvPr/>
          </p:nvSpPr>
          <p:spPr bwMode="auto">
            <a:xfrm flipV="1">
              <a:off x="4577"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55339" name="Text Box 44"/>
            <p:cNvSpPr txBox="1">
              <a:spLocks noChangeArrowheads="1"/>
            </p:cNvSpPr>
            <p:nvPr/>
          </p:nvSpPr>
          <p:spPr bwMode="auto">
            <a:xfrm>
              <a:off x="2789" y="3384"/>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b="1">
                  <a:solidFill>
                    <a:srgbClr val="99FF66"/>
                  </a:solidFill>
                </a:rPr>
                <a:t>T</a:t>
              </a:r>
              <a:r>
                <a:rPr lang="en-US" altLang="zh-CN" sz="1600" b="1">
                  <a:solidFill>
                    <a:srgbClr val="99FF66"/>
                  </a:solidFill>
                </a:rPr>
                <a:t>4</a:t>
              </a:r>
            </a:p>
          </p:txBody>
        </p:sp>
      </p:grpSp>
    </p:spTree>
    <p:extLst>
      <p:ext uri="{BB962C8B-B14F-4D97-AF65-F5344CB8AC3E}">
        <p14:creationId xmlns:p14="http://schemas.microsoft.com/office/powerpoint/2010/main" val="219076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1631951" y="73025"/>
            <a:ext cx="8856663" cy="400050"/>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sym typeface="+mn-ea"/>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sym typeface="+mn-ea"/>
              </a:rPr>
              <a:t>程序控制器原理</a:t>
            </a:r>
            <a:endParaRPr kumimoji="1" lang="zh-CN" altLang="en-US" sz="2000" b="1">
              <a:solidFill>
                <a:srgbClr val="FF9933"/>
              </a:solidFill>
              <a:effectLst/>
              <a:ea typeface="+mj-ea"/>
            </a:endParaRPr>
          </a:p>
        </p:txBody>
      </p:sp>
      <p:sp>
        <p:nvSpPr>
          <p:cNvPr id="56322" name="Rectangle 3"/>
          <p:cNvSpPr>
            <a:spLocks noGrp="1" noChangeArrowheads="1"/>
          </p:cNvSpPr>
          <p:nvPr>
            <p:ph idx="1"/>
          </p:nvPr>
        </p:nvSpPr>
        <p:spPr>
          <a:xfrm>
            <a:off x="1703389" y="620713"/>
            <a:ext cx="8785225" cy="3313112"/>
          </a:xfrm>
        </p:spPr>
        <p:txBody>
          <a:bodyPr/>
          <a:lstStyle/>
          <a:p>
            <a:pPr eaLnBrk="1" hangingPunct="1">
              <a:lnSpc>
                <a:spcPct val="130000"/>
              </a:lnSpc>
            </a:pPr>
            <a:r>
              <a:rPr lang="zh-CN" altLang="en-US"/>
              <a:t>在串行方式的微程序控制器中</a:t>
            </a:r>
            <a:r>
              <a:rPr lang="en-US" altLang="zh-CN"/>
              <a:t>:</a:t>
            </a:r>
          </a:p>
          <a:p>
            <a:pPr eaLnBrk="1" hangingPunct="1">
              <a:lnSpc>
                <a:spcPct val="130000"/>
              </a:lnSpc>
              <a:buFont typeface="Wingdings 2" panose="05020102010507070707" pitchFamily="18" charset="2"/>
              <a:buNone/>
            </a:pPr>
            <a:r>
              <a:rPr lang="zh-CN" altLang="en-US"/>
              <a:t>	</a:t>
            </a:r>
            <a:r>
              <a:rPr lang="zh-CN" altLang="en-US">
                <a:solidFill>
                  <a:srgbClr val="CCFF99"/>
                </a:solidFill>
              </a:rPr>
              <a:t>微指令周期 </a:t>
            </a:r>
            <a:r>
              <a:rPr lang="en-US" altLang="zh-CN">
                <a:solidFill>
                  <a:srgbClr val="CCFF99"/>
                </a:solidFill>
              </a:rPr>
              <a:t>= </a:t>
            </a:r>
            <a:r>
              <a:rPr lang="zh-CN" altLang="en-US">
                <a:solidFill>
                  <a:srgbClr val="CCFF99"/>
                </a:solidFill>
              </a:rPr>
              <a:t>读出微指令的时间 </a:t>
            </a:r>
            <a:r>
              <a:rPr lang="en-US" altLang="zh-CN">
                <a:solidFill>
                  <a:srgbClr val="CCFF99"/>
                </a:solidFill>
              </a:rPr>
              <a:t>+ </a:t>
            </a:r>
            <a:r>
              <a:rPr lang="zh-CN" altLang="en-US">
                <a:solidFill>
                  <a:srgbClr val="CCFF99"/>
                </a:solidFill>
              </a:rPr>
              <a:t>执行该条微指令的时间</a:t>
            </a:r>
          </a:p>
          <a:p>
            <a:pPr eaLnBrk="1" hangingPunct="1">
              <a:lnSpc>
                <a:spcPct val="130000"/>
              </a:lnSpc>
            </a:pPr>
            <a:r>
              <a:rPr lang="zh-CN" altLang="en-US"/>
              <a:t>下图示出了某小型机中</a:t>
            </a:r>
            <a:r>
              <a:rPr lang="en-US" altLang="zh-CN"/>
              <a:t>CPU</a:t>
            </a:r>
            <a:r>
              <a:rPr lang="zh-CN" altLang="en-US"/>
              <a:t>周期与微指令周期的时间关系：</a:t>
            </a:r>
          </a:p>
          <a:p>
            <a:pPr eaLnBrk="1" hangingPunct="1">
              <a:lnSpc>
                <a:spcPct val="130000"/>
              </a:lnSpc>
            </a:pPr>
            <a:endParaRPr lang="zh-CN" altLang="en-US"/>
          </a:p>
        </p:txBody>
      </p:sp>
      <p:pic>
        <p:nvPicPr>
          <p:cNvPr id="56323" name="Picture 4" descr="izg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2565400"/>
            <a:ext cx="67183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39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1631951" y="73025"/>
            <a:ext cx="8856663" cy="400050"/>
          </a:xfrm>
        </p:spPr>
        <p:txBody>
          <a:bodyPr/>
          <a:lstStyle/>
          <a:p>
            <a:pPr eaLnBrk="1" hangingPunct="1">
              <a:defRPr/>
            </a:pPr>
            <a:r>
              <a:rPr kumimoji="1" lang="en-US" altLang="en-US" sz="2000">
                <a:solidFill>
                  <a:srgbClr val="FFCCCC"/>
                </a:solidFill>
                <a:effectLst/>
                <a:latin typeface="楷体" panose="02010609060101010101" charset="-122"/>
                <a:ea typeface="楷体" panose="02010609060101010101" charset="-122"/>
                <a:cs typeface="楷体" panose="02010609060101010101" charset="-122"/>
                <a:sym typeface="+mn-ea"/>
              </a:rPr>
              <a:t>5.4 微程序控制器 </a:t>
            </a:r>
            <a:r>
              <a:rPr kumimoji="1" lang="en-US" altLang="zh-CN" sz="2000">
                <a:solidFill>
                  <a:srgbClr val="FFCCCC"/>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5.4.1</a:t>
            </a:r>
            <a:r>
              <a:rPr kumimoji="1" lang="en-US" altLang="zh-CN" sz="2000">
                <a:solidFill>
                  <a:srgbClr val="FF9933"/>
                </a:solidFill>
                <a:effectLst/>
                <a:latin typeface="楷体" panose="02010609060101010101" charset="-122"/>
                <a:ea typeface="楷体" panose="02010609060101010101" charset="-122"/>
                <a:cs typeface="楷体" panose="02010609060101010101" charset="-122"/>
                <a:sym typeface="+mn-ea"/>
              </a:rPr>
              <a:t> </a:t>
            </a:r>
            <a:r>
              <a:rPr kumimoji="1" lang="en-US" altLang="en-US" sz="2000">
                <a:solidFill>
                  <a:srgbClr val="FF9933"/>
                </a:solidFill>
                <a:effectLst/>
                <a:latin typeface="楷体" panose="02010609060101010101" charset="-122"/>
                <a:ea typeface="楷体" panose="02010609060101010101" charset="-122"/>
                <a:cs typeface="楷体" panose="02010609060101010101" charset="-122"/>
                <a:sym typeface="+mn-ea"/>
              </a:rPr>
              <a:t>微</a:t>
            </a:r>
            <a:r>
              <a:rPr kumimoji="1" lang="zh-CN" altLang="en-US" sz="2000">
                <a:solidFill>
                  <a:srgbClr val="FF9933"/>
                </a:solidFill>
                <a:effectLst/>
                <a:latin typeface="楷体" panose="02010609060101010101" charset="-122"/>
                <a:ea typeface="楷体" panose="02010609060101010101" charset="-122"/>
                <a:cs typeface="楷体" panose="02010609060101010101" charset="-122"/>
                <a:sym typeface="+mn-ea"/>
              </a:rPr>
              <a:t>程序控制器原理</a:t>
            </a:r>
            <a:endParaRPr kumimoji="1" lang="zh-CN" altLang="en-US" sz="2000" b="1">
              <a:solidFill>
                <a:srgbClr val="FF9933"/>
              </a:solidFill>
              <a:effectLst/>
              <a:ea typeface="+mj-ea"/>
            </a:endParaRPr>
          </a:p>
        </p:txBody>
      </p:sp>
      <p:sp>
        <p:nvSpPr>
          <p:cNvPr id="57346" name="Rectangle 3"/>
          <p:cNvSpPr>
            <a:spLocks noGrp="1" noChangeArrowheads="1"/>
          </p:cNvSpPr>
          <p:nvPr>
            <p:ph idx="1"/>
          </p:nvPr>
        </p:nvSpPr>
        <p:spPr>
          <a:xfrm>
            <a:off x="1703388" y="620714"/>
            <a:ext cx="8856662" cy="6048375"/>
          </a:xfrm>
        </p:spPr>
        <p:txBody>
          <a:bodyPr/>
          <a:lstStyle/>
          <a:p>
            <a:pPr eaLnBrk="1" hangingPunct="1"/>
            <a:r>
              <a:rPr lang="zh-CN" altLang="en-US"/>
              <a:t>指令与微指令、程序与微程序、地址与微地址、主存与控存：</a:t>
            </a:r>
          </a:p>
        </p:txBody>
      </p:sp>
      <p:pic>
        <p:nvPicPr>
          <p:cNvPr id="5734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268414"/>
            <a:ext cx="7200900"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432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endParaRPr lang="en-US" altLang="zh-CN" sz="2000" b="1">
              <a:solidFill>
                <a:srgbClr val="FF9933"/>
              </a:solidFill>
              <a:effectLst/>
              <a:ea typeface="华文楷体" panose="02010600040101010101" pitchFamily="2" charset="-122"/>
            </a:endParaRPr>
          </a:p>
        </p:txBody>
      </p:sp>
      <p:sp>
        <p:nvSpPr>
          <p:cNvPr id="58370" name="Rectangle 3"/>
          <p:cNvSpPr>
            <a:spLocks noGrp="1" noChangeArrowheads="1"/>
          </p:cNvSpPr>
          <p:nvPr>
            <p:ph idx="1"/>
          </p:nvPr>
        </p:nvSpPr>
        <p:spPr/>
        <p:txBody>
          <a:bodyPr/>
          <a:lstStyle/>
          <a:p>
            <a:pPr eaLnBrk="1" hangingPunct="1">
              <a:lnSpc>
                <a:spcPct val="130000"/>
              </a:lnSpc>
            </a:pPr>
            <a:r>
              <a:rPr lang="zh-CN" altLang="en-US"/>
              <a:t>微程序设计的关键是如何确定微指令的结构。</a:t>
            </a:r>
          </a:p>
          <a:p>
            <a:pPr eaLnBrk="1" hangingPunct="1">
              <a:lnSpc>
                <a:spcPct val="130000"/>
              </a:lnSpc>
            </a:pPr>
            <a:r>
              <a:rPr lang="zh-CN" altLang="en-US"/>
              <a:t>设计微指令结构应当追求的目标是：</a:t>
            </a:r>
          </a:p>
          <a:p>
            <a:pPr lvl="1" eaLnBrk="1" hangingPunct="1">
              <a:lnSpc>
                <a:spcPct val="130000"/>
              </a:lnSpc>
            </a:pPr>
            <a:r>
              <a:rPr lang="zh-CN" altLang="en-US"/>
              <a:t>有利于缩短微指令的字长；</a:t>
            </a:r>
          </a:p>
          <a:p>
            <a:pPr lvl="1" eaLnBrk="1" hangingPunct="1">
              <a:lnSpc>
                <a:spcPct val="130000"/>
              </a:lnSpc>
            </a:pPr>
            <a:r>
              <a:rPr lang="zh-CN" altLang="en-US"/>
              <a:t>有利于减小控制存储器的容量；</a:t>
            </a:r>
          </a:p>
          <a:p>
            <a:pPr lvl="1" eaLnBrk="1" hangingPunct="1">
              <a:lnSpc>
                <a:spcPct val="130000"/>
              </a:lnSpc>
            </a:pPr>
            <a:r>
              <a:rPr lang="zh-CN" altLang="en-US"/>
              <a:t>有利于提高微程序的执行速度；</a:t>
            </a:r>
          </a:p>
          <a:p>
            <a:pPr lvl="1" eaLnBrk="1" hangingPunct="1">
              <a:lnSpc>
                <a:spcPct val="130000"/>
              </a:lnSpc>
            </a:pPr>
            <a:r>
              <a:rPr lang="zh-CN" altLang="en-US"/>
              <a:t>有利于对微指令的修改；</a:t>
            </a:r>
          </a:p>
          <a:p>
            <a:pPr lvl="1" eaLnBrk="1" hangingPunct="1">
              <a:lnSpc>
                <a:spcPct val="130000"/>
              </a:lnSpc>
            </a:pPr>
            <a:r>
              <a:rPr lang="zh-CN" altLang="en-US"/>
              <a:t>有利于提高微程序设计的灵活性。</a:t>
            </a:r>
          </a:p>
          <a:p>
            <a:pPr eaLnBrk="1" hangingPunct="1">
              <a:lnSpc>
                <a:spcPct val="130000"/>
              </a:lnSpc>
            </a:pPr>
            <a:endParaRPr lang="zh-CN" altLang="en-US"/>
          </a:p>
        </p:txBody>
      </p:sp>
    </p:spTree>
    <p:extLst>
      <p:ext uri="{BB962C8B-B14F-4D97-AF65-F5344CB8AC3E}">
        <p14:creationId xmlns:p14="http://schemas.microsoft.com/office/powerpoint/2010/main" val="956478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 </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zh-CN" sz="2000" b="1">
                <a:solidFill>
                  <a:srgbClr val="99FF66"/>
                </a:solidFill>
                <a:effectLst/>
                <a:latin typeface="华文楷体" panose="02010600040101010101" pitchFamily="2" charset="-122"/>
                <a:ea typeface="华文楷体" panose="02010600040101010101" pitchFamily="2" charset="-122"/>
              </a:rPr>
              <a:t>1.</a:t>
            </a:r>
            <a:r>
              <a:rPr lang="zh-CN" altLang="en-US" sz="2000" b="1">
                <a:solidFill>
                  <a:srgbClr val="99FF66"/>
                </a:solidFill>
                <a:effectLst/>
                <a:latin typeface="华文楷体" panose="02010600040101010101" pitchFamily="2" charset="-122"/>
                <a:ea typeface="华文楷体" panose="02010600040101010101" pitchFamily="2" charset="-122"/>
              </a:rPr>
              <a:t>微指令编码</a:t>
            </a:r>
            <a:r>
              <a:rPr lang="zh-CN" altLang="en-US" sz="2000" b="1">
                <a:solidFill>
                  <a:srgbClr val="FF9933"/>
                </a:solidFill>
                <a:effectLst/>
                <a:ea typeface="华文楷体" panose="02010600040101010101" pitchFamily="2" charset="-122"/>
              </a:rPr>
              <a:t> </a:t>
            </a:r>
            <a:endParaRPr lang="zh-CN" altLang="en-US" b="1">
              <a:solidFill>
                <a:srgbClr val="FF9933"/>
              </a:solidFill>
              <a:effectLst/>
              <a:ea typeface="华文楷体" panose="02010600040101010101" pitchFamily="2" charset="-122"/>
            </a:endParaRPr>
          </a:p>
        </p:txBody>
      </p:sp>
      <p:sp>
        <p:nvSpPr>
          <p:cNvPr id="59394" name="Rectangle 3"/>
          <p:cNvSpPr>
            <a:spLocks noGrp="1" noChangeArrowheads="1"/>
          </p:cNvSpPr>
          <p:nvPr>
            <p:ph idx="1"/>
          </p:nvPr>
        </p:nvSpPr>
        <p:spPr/>
        <p:txBody>
          <a:bodyPr/>
          <a:lstStyle/>
          <a:p>
            <a:pPr eaLnBrk="1" hangingPunct="1"/>
            <a:r>
              <a:rPr lang="en-US" altLang="zh-CN"/>
              <a:t> </a:t>
            </a:r>
            <a:r>
              <a:rPr lang="zh-CN" altLang="en-US"/>
              <a:t>微命令编码是对微指令中的操作控制字段采用的表示方法。 </a:t>
            </a:r>
          </a:p>
          <a:p>
            <a:pPr lvl="1" eaLnBrk="1" hangingPunct="1"/>
            <a:r>
              <a:rPr lang="zh-CN" altLang="en-US">
                <a:solidFill>
                  <a:schemeClr val="folHlink"/>
                </a:solidFill>
              </a:rPr>
              <a:t>直接表示法</a:t>
            </a:r>
            <a:r>
              <a:rPr lang="zh-CN" altLang="en-US"/>
              <a:t>：操作控制字段中的每一位代表一个微命令。 </a:t>
            </a:r>
          </a:p>
          <a:p>
            <a:pPr lvl="1" eaLnBrk="1" hangingPunct="1"/>
            <a:r>
              <a:rPr lang="zh-CN" altLang="en-US">
                <a:solidFill>
                  <a:schemeClr val="folHlink"/>
                </a:solidFill>
              </a:rPr>
              <a:t>编码表示法</a:t>
            </a:r>
            <a:r>
              <a:rPr lang="zh-CN" altLang="en-US"/>
              <a:t>：将一组相斥性的微命令信号组成一个小组</a:t>
            </a:r>
            <a:r>
              <a:rPr lang="en-US" altLang="zh-CN"/>
              <a:t>(</a:t>
            </a:r>
            <a:r>
              <a:rPr lang="zh-CN" altLang="en-US"/>
              <a:t>即一个字段</a:t>
            </a:r>
            <a:r>
              <a:rPr lang="en-US" altLang="zh-CN"/>
              <a:t>) </a:t>
            </a:r>
            <a:r>
              <a:rPr lang="zh-CN" altLang="en-US"/>
              <a:t>，然后通过小组</a:t>
            </a:r>
            <a:r>
              <a:rPr lang="en-US" altLang="zh-CN"/>
              <a:t>(</a:t>
            </a:r>
            <a:r>
              <a:rPr lang="zh-CN" altLang="en-US"/>
              <a:t>字段）译码器对每一个微命令信号进行译码 ，译码输出作为操作控制信号。 </a:t>
            </a:r>
          </a:p>
          <a:p>
            <a:pPr lvl="1" eaLnBrk="1" hangingPunct="1"/>
            <a:endParaRPr lang="zh-CN" altLang="en-US"/>
          </a:p>
          <a:p>
            <a:pPr lvl="1" eaLnBrk="1" hangingPunct="1"/>
            <a:endParaRPr lang="zh-CN" altLang="en-US"/>
          </a:p>
          <a:p>
            <a:pPr lvl="1" eaLnBrk="1" hangingPunct="1"/>
            <a:endParaRPr lang="zh-CN" altLang="en-US"/>
          </a:p>
          <a:p>
            <a:pPr lvl="1" eaLnBrk="1" hangingPunct="1"/>
            <a:endParaRPr lang="zh-CN" altLang="en-US"/>
          </a:p>
          <a:p>
            <a:pPr lvl="1" eaLnBrk="1" hangingPunct="1"/>
            <a:endParaRPr lang="zh-CN" altLang="en-US">
              <a:solidFill>
                <a:schemeClr val="folHlink"/>
              </a:solidFill>
            </a:endParaRPr>
          </a:p>
          <a:p>
            <a:pPr lvl="1" eaLnBrk="1" hangingPunct="1"/>
            <a:endParaRPr lang="zh-CN" altLang="en-US">
              <a:solidFill>
                <a:schemeClr val="folHlink"/>
              </a:solidFill>
            </a:endParaRPr>
          </a:p>
          <a:p>
            <a:pPr lvl="1" eaLnBrk="1" hangingPunct="1"/>
            <a:r>
              <a:rPr lang="zh-CN" altLang="en-US">
                <a:solidFill>
                  <a:schemeClr val="folHlink"/>
                </a:solidFill>
              </a:rPr>
              <a:t>混合表示法：</a:t>
            </a:r>
            <a:r>
              <a:rPr lang="zh-CN" altLang="en-US"/>
              <a:t>这种方法是把直接表示法与字段编码法混合使用，以便能综合考虑指令字长、灵活性、执行微程序速度等方面的要求。</a:t>
            </a:r>
          </a:p>
        </p:txBody>
      </p:sp>
      <p:pic>
        <p:nvPicPr>
          <p:cNvPr id="5939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708275"/>
            <a:ext cx="62642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3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sp>
        <p:nvSpPr>
          <p:cNvPr id="60418" name="Rectangle 3"/>
          <p:cNvSpPr>
            <a:spLocks noGrp="1" noChangeArrowheads="1"/>
          </p:cNvSpPr>
          <p:nvPr>
            <p:ph idx="1"/>
          </p:nvPr>
        </p:nvSpPr>
        <p:spPr/>
        <p:txBody>
          <a:bodyPr/>
          <a:lstStyle/>
          <a:p>
            <a:pPr eaLnBrk="1" hangingPunct="1"/>
            <a:r>
              <a:rPr lang="zh-CN" altLang="en-US"/>
              <a:t>微指令执行的顺序控制问题，实际上是如何确定下一条微指令的地址问题。</a:t>
            </a:r>
          </a:p>
          <a:p>
            <a:pPr eaLnBrk="1" hangingPunct="1"/>
            <a:r>
              <a:rPr lang="zh-CN" altLang="en-US"/>
              <a:t>产生后继微地址有两种常用方法：</a:t>
            </a:r>
          </a:p>
          <a:p>
            <a:pPr lvl="1" eaLnBrk="1" hangingPunct="1"/>
            <a:r>
              <a:rPr lang="zh-CN" altLang="en-US"/>
              <a:t>计数器方式</a:t>
            </a:r>
          </a:p>
          <a:p>
            <a:pPr lvl="2" eaLnBrk="1" hangingPunct="1"/>
            <a:r>
              <a:rPr lang="zh-CN" altLang="en-US"/>
              <a:t>用程序器计数来产生机器指令地址的方法相类似。 </a:t>
            </a:r>
          </a:p>
          <a:p>
            <a:pPr lvl="1" eaLnBrk="1" hangingPunct="1"/>
            <a:r>
              <a:rPr lang="zh-CN" altLang="en-US"/>
              <a:t>多路转移方式</a:t>
            </a:r>
          </a:p>
          <a:p>
            <a:pPr lvl="2" eaLnBrk="1" hangingPunct="1"/>
            <a:r>
              <a:rPr lang="zh-CN" altLang="en-US"/>
              <a:t>一条微指令具有多个转移分支的能力称为多路转移。</a:t>
            </a:r>
          </a:p>
          <a:p>
            <a:pPr lvl="2" eaLnBrk="1" hangingPunct="1"/>
            <a:r>
              <a:rPr lang="zh-CN" altLang="en-US"/>
              <a:t>在多路转移方式中，</a:t>
            </a:r>
            <a:r>
              <a:rPr lang="zh-CN" altLang="en-US">
                <a:solidFill>
                  <a:srgbClr val="99FF66"/>
                </a:solidFill>
              </a:rPr>
              <a:t>当微程序不产生分支时</a:t>
            </a:r>
            <a:r>
              <a:rPr lang="zh-CN" altLang="en-US"/>
              <a:t>，后继微地直接由微指令的顺序控制字段给出；</a:t>
            </a:r>
            <a:r>
              <a:rPr lang="zh-CN" altLang="en-US">
                <a:solidFill>
                  <a:srgbClr val="99FF66"/>
                </a:solidFill>
              </a:rPr>
              <a:t>当微程序出现分支时，</a:t>
            </a:r>
            <a:r>
              <a:rPr lang="zh-CN" altLang="en-US"/>
              <a:t>有若干“后选”微地址可供选择：即按顺序控制字段的</a:t>
            </a:r>
            <a:r>
              <a:rPr lang="zh-CN" altLang="en-US">
                <a:solidFill>
                  <a:srgbClr val="FF9933"/>
                </a:solidFill>
              </a:rPr>
              <a:t>“判别测试”</a:t>
            </a:r>
            <a:r>
              <a:rPr lang="zh-CN" altLang="en-US"/>
              <a:t>标志和</a:t>
            </a:r>
            <a:r>
              <a:rPr lang="zh-CN" altLang="en-US">
                <a:solidFill>
                  <a:srgbClr val="FF9933"/>
                </a:solidFill>
              </a:rPr>
              <a:t>“状态条件”</a:t>
            </a:r>
            <a:r>
              <a:rPr lang="zh-CN" altLang="en-US"/>
              <a:t>信息来选择其中一个微地址。</a:t>
            </a:r>
          </a:p>
          <a:p>
            <a:pPr lvl="2" eaLnBrk="1" hangingPunct="1"/>
            <a:r>
              <a:rPr lang="zh-CN" altLang="en-US"/>
              <a:t>“状态条件”有</a:t>
            </a:r>
            <a:r>
              <a:rPr lang="en-US" altLang="zh-CN"/>
              <a:t>n</a:t>
            </a:r>
            <a:r>
              <a:rPr lang="zh-CN" altLang="en-US"/>
              <a:t>位标志，可实现微程序</a:t>
            </a:r>
            <a:r>
              <a:rPr lang="en-US" altLang="zh-CN"/>
              <a:t>2</a:t>
            </a:r>
            <a:r>
              <a:rPr lang="en-US" altLang="zh-CN" baseline="30000"/>
              <a:t>n</a:t>
            </a:r>
            <a:r>
              <a:rPr lang="zh-CN" altLang="en-US"/>
              <a:t>路转移，涉及微地址寄存器的</a:t>
            </a:r>
            <a:r>
              <a:rPr lang="en-US" altLang="zh-CN"/>
              <a:t>n</a:t>
            </a:r>
            <a:r>
              <a:rPr lang="zh-CN" altLang="en-US"/>
              <a:t>位 。 </a:t>
            </a:r>
          </a:p>
        </p:txBody>
      </p:sp>
    </p:spTree>
    <p:extLst>
      <p:ext uri="{BB962C8B-B14F-4D97-AF65-F5344CB8AC3E}">
        <p14:creationId xmlns:p14="http://schemas.microsoft.com/office/powerpoint/2010/main" val="382421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sp>
        <p:nvSpPr>
          <p:cNvPr id="61442" name="Rectangle 3"/>
          <p:cNvSpPr>
            <a:spLocks noGrp="1" noChangeArrowheads="1"/>
          </p:cNvSpPr>
          <p:nvPr>
            <p:ph idx="1"/>
          </p:nvPr>
        </p:nvSpPr>
        <p:spPr/>
        <p:txBody>
          <a:bodyPr/>
          <a:lstStyle/>
          <a:p>
            <a:pPr eaLnBrk="1" hangingPunct="1">
              <a:lnSpc>
                <a:spcPct val="130000"/>
              </a:lnSpc>
              <a:buFont typeface="Wingdings 2" panose="05020102010507070707" pitchFamily="18" charset="2"/>
              <a:buNone/>
            </a:pPr>
            <a:r>
              <a:rPr lang="en-US" altLang="zh-CN"/>
              <a:t>  </a:t>
            </a:r>
            <a:r>
              <a:rPr lang="en-US" altLang="zh-CN">
                <a:solidFill>
                  <a:srgbClr val="FF9933"/>
                </a:solidFill>
              </a:rPr>
              <a:t>【</a:t>
            </a:r>
            <a:r>
              <a:rPr lang="zh-CN" altLang="en-US">
                <a:solidFill>
                  <a:srgbClr val="FF9933"/>
                </a:solidFill>
              </a:rPr>
              <a:t>例</a:t>
            </a:r>
            <a:r>
              <a:rPr lang="en-US" altLang="zh-CN">
                <a:solidFill>
                  <a:srgbClr val="FF9933"/>
                </a:solidFill>
              </a:rPr>
              <a:t>】</a:t>
            </a:r>
            <a:r>
              <a:rPr lang="zh-CN" altLang="en-US"/>
              <a:t>微地址寄存器有</a:t>
            </a:r>
            <a:r>
              <a:rPr lang="en-US" altLang="zh-CN"/>
              <a:t>6</a:t>
            </a:r>
            <a:r>
              <a:rPr lang="zh-CN" altLang="en-US"/>
              <a:t>位</a:t>
            </a:r>
            <a:r>
              <a:rPr lang="en-US" altLang="zh-CN"/>
              <a:t>(μA5-μA0)</a:t>
            </a:r>
            <a:r>
              <a:rPr lang="zh-CN" altLang="en-US"/>
              <a:t>，当需修改其内容时，可通过某一位触发器的强置端 </a:t>
            </a:r>
            <a:r>
              <a:rPr lang="en-US" altLang="zh-CN"/>
              <a:t>S </a:t>
            </a:r>
            <a:r>
              <a:rPr lang="zh-CN" altLang="en-US"/>
              <a:t>将其置</a:t>
            </a:r>
            <a:r>
              <a:rPr lang="zh-CN" altLang="en-US">
                <a:latin typeface="宋体" panose="02010600030101010101" pitchFamily="2" charset="-122"/>
              </a:rPr>
              <a:t>“</a:t>
            </a:r>
            <a:r>
              <a:rPr lang="en-US" altLang="zh-CN"/>
              <a:t>1</a:t>
            </a:r>
            <a:r>
              <a:rPr lang="en-US" altLang="zh-CN">
                <a:latin typeface="宋体" panose="02010600030101010101" pitchFamily="2" charset="-122"/>
              </a:rPr>
              <a:t>”</a:t>
            </a:r>
            <a:r>
              <a:rPr lang="zh-CN" altLang="en-US"/>
              <a:t>。现有三种情况：</a:t>
            </a:r>
          </a:p>
          <a:p>
            <a:pPr lvl="1" eaLnBrk="1" hangingPunct="1">
              <a:lnSpc>
                <a:spcPct val="130000"/>
              </a:lnSpc>
            </a:pPr>
            <a:r>
              <a:rPr lang="zh-CN" altLang="en-US"/>
              <a:t>（</a:t>
            </a:r>
            <a:r>
              <a:rPr lang="en-US" altLang="zh-CN"/>
              <a:t>1</a:t>
            </a:r>
            <a:r>
              <a:rPr lang="zh-CN" altLang="en-US"/>
              <a:t>）执行</a:t>
            </a:r>
            <a:r>
              <a:rPr lang="zh-CN" altLang="en-US">
                <a:latin typeface="宋体" panose="02010600030101010101" pitchFamily="2" charset="-122"/>
              </a:rPr>
              <a:t>“</a:t>
            </a:r>
            <a:r>
              <a:rPr lang="zh-CN" altLang="en-US"/>
              <a:t>取指</a:t>
            </a:r>
            <a:r>
              <a:rPr lang="zh-CN" altLang="en-US">
                <a:latin typeface="宋体" panose="02010600030101010101" pitchFamily="2" charset="-122"/>
              </a:rPr>
              <a:t>”</a:t>
            </a:r>
            <a:r>
              <a:rPr lang="zh-CN" altLang="en-US"/>
              <a:t>微指令后，微程序按 </a:t>
            </a:r>
            <a:r>
              <a:rPr lang="en-US" altLang="zh-CN"/>
              <a:t>IR </a:t>
            </a:r>
            <a:r>
              <a:rPr lang="zh-CN" altLang="en-US"/>
              <a:t>的 </a:t>
            </a:r>
            <a:r>
              <a:rPr lang="en-US" altLang="zh-CN"/>
              <a:t>OP </a:t>
            </a:r>
            <a:r>
              <a:rPr lang="zh-CN" altLang="en-US"/>
              <a:t>字段（</a:t>
            </a:r>
            <a:r>
              <a:rPr lang="en-US" altLang="zh-CN"/>
              <a:t>IR</a:t>
            </a:r>
            <a:r>
              <a:rPr lang="en-US" altLang="zh-CN" baseline="-25000"/>
              <a:t>3</a:t>
            </a:r>
            <a:r>
              <a:rPr lang="en-US" altLang="zh-CN"/>
              <a:t>-IR</a:t>
            </a:r>
            <a:r>
              <a:rPr lang="en-US" altLang="zh-CN" baseline="-25000"/>
              <a:t>0</a:t>
            </a:r>
            <a:r>
              <a:rPr lang="zh-CN" altLang="en-US"/>
              <a:t>）进行</a:t>
            </a:r>
            <a:r>
              <a:rPr lang="en-US" altLang="zh-CN"/>
              <a:t>16</a:t>
            </a:r>
            <a:r>
              <a:rPr lang="zh-CN" altLang="en-US"/>
              <a:t>路分支；</a:t>
            </a:r>
          </a:p>
          <a:p>
            <a:pPr lvl="1" eaLnBrk="1" hangingPunct="1">
              <a:lnSpc>
                <a:spcPct val="130000"/>
              </a:lnSpc>
            </a:pPr>
            <a:r>
              <a:rPr lang="zh-CN" altLang="en-US"/>
              <a:t>（</a:t>
            </a:r>
            <a:r>
              <a:rPr lang="en-US" altLang="zh-CN"/>
              <a:t>2</a:t>
            </a:r>
            <a:r>
              <a:rPr lang="zh-CN" altLang="en-US"/>
              <a:t>）执行条件转移指令微程序时，按进位标志 </a:t>
            </a:r>
            <a:r>
              <a:rPr lang="en-US" altLang="zh-CN"/>
              <a:t>C </a:t>
            </a:r>
            <a:r>
              <a:rPr lang="zh-CN" altLang="en-US"/>
              <a:t>的状态进行</a:t>
            </a:r>
            <a:r>
              <a:rPr lang="en-US" altLang="zh-CN"/>
              <a:t>2</a:t>
            </a:r>
            <a:r>
              <a:rPr lang="zh-CN" altLang="en-US"/>
              <a:t>路分支；</a:t>
            </a:r>
          </a:p>
          <a:p>
            <a:pPr lvl="1" eaLnBrk="1" hangingPunct="1">
              <a:lnSpc>
                <a:spcPct val="130000"/>
              </a:lnSpc>
            </a:pPr>
            <a:r>
              <a:rPr lang="zh-CN" altLang="en-US"/>
              <a:t>（</a:t>
            </a:r>
            <a:r>
              <a:rPr lang="en-US" altLang="zh-CN"/>
              <a:t>3</a:t>
            </a:r>
            <a:r>
              <a:rPr lang="zh-CN" altLang="en-US"/>
              <a:t>）执行控制台指令微程序时，按</a:t>
            </a:r>
            <a:r>
              <a:rPr lang="en-US" altLang="zh-CN"/>
              <a:t>IR4</a:t>
            </a:r>
            <a:r>
              <a:rPr lang="zh-CN" altLang="en-US"/>
              <a:t>，</a:t>
            </a:r>
            <a:r>
              <a:rPr lang="en-US" altLang="zh-CN"/>
              <a:t>IR5</a:t>
            </a:r>
            <a:r>
              <a:rPr lang="zh-CN" altLang="en-US"/>
              <a:t>的状态进行</a:t>
            </a:r>
            <a:r>
              <a:rPr lang="en-US" altLang="zh-CN"/>
              <a:t>4 </a:t>
            </a:r>
            <a:r>
              <a:rPr lang="zh-CN" altLang="en-US"/>
              <a:t>路分支。</a:t>
            </a:r>
          </a:p>
          <a:p>
            <a:pPr eaLnBrk="1" hangingPunct="1">
              <a:lnSpc>
                <a:spcPct val="130000"/>
              </a:lnSpc>
              <a:buFont typeface="Wingdings 2" panose="05020102010507070707" pitchFamily="18" charset="2"/>
              <a:buNone/>
            </a:pPr>
            <a:r>
              <a:rPr lang="zh-CN" altLang="en-US"/>
              <a:t>	请按多路转移方法设计微地址转移逻辑。</a:t>
            </a:r>
          </a:p>
        </p:txBody>
      </p:sp>
    </p:spTree>
    <p:extLst>
      <p:ext uri="{BB962C8B-B14F-4D97-AF65-F5344CB8AC3E}">
        <p14:creationId xmlns:p14="http://schemas.microsoft.com/office/powerpoint/2010/main" val="299425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631951" y="72675"/>
            <a:ext cx="8856663" cy="400752"/>
          </a:xfrm>
        </p:spPr>
        <p:txBody>
          <a:bodyPr>
            <a:prstTxWarp prst="textNoShape">
              <a:avLst/>
            </a:prstTxWarp>
          </a:bodyPr>
          <a:lstStyle/>
          <a:p>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sp>
        <p:nvSpPr>
          <p:cNvPr id="62466" name="Rectangle 3"/>
          <p:cNvSpPr>
            <a:spLocks noGrp="1" noChangeArrowheads="1"/>
          </p:cNvSpPr>
          <p:nvPr>
            <p:ph idx="1"/>
          </p:nvPr>
        </p:nvSpPr>
        <p:spPr/>
        <p:txBody>
          <a:bodyPr/>
          <a:lstStyle/>
          <a:p>
            <a:r>
              <a:rPr lang="zh-CN" altLang="en-US">
                <a:solidFill>
                  <a:srgbClr val="FF9933"/>
                </a:solidFill>
              </a:rPr>
              <a:t> 解：</a:t>
            </a:r>
            <a:endParaRPr lang="zh-CN" altLang="en-US"/>
          </a:p>
          <a:p>
            <a:r>
              <a:rPr lang="zh-CN" altLang="en-US"/>
              <a:t> 确定判别测试标志数量：</a:t>
            </a:r>
          </a:p>
          <a:p>
            <a:pPr lvl="1">
              <a:buFont typeface="Wingdings" panose="05000000000000000000" pitchFamily="2" charset="2"/>
              <a:buNone/>
            </a:pPr>
            <a:r>
              <a:rPr lang="zh-CN" altLang="en-US"/>
              <a:t>根据题意，须有三种判别测试标志：</a:t>
            </a:r>
          </a:p>
          <a:p>
            <a:pPr lvl="1"/>
            <a:r>
              <a:rPr lang="zh-CN" altLang="en-US"/>
              <a:t> </a:t>
            </a:r>
            <a:r>
              <a:rPr lang="en-US" altLang="zh-CN"/>
              <a:t>P1</a:t>
            </a:r>
            <a:r>
              <a:rPr lang="zh-CN" altLang="en-US"/>
              <a:t>：微程序按 </a:t>
            </a:r>
            <a:r>
              <a:rPr lang="en-US" altLang="zh-CN"/>
              <a:t>IR </a:t>
            </a:r>
            <a:r>
              <a:rPr lang="zh-CN" altLang="en-US"/>
              <a:t>的 </a:t>
            </a:r>
            <a:r>
              <a:rPr lang="en-US" altLang="zh-CN"/>
              <a:t>OP </a:t>
            </a:r>
            <a:r>
              <a:rPr lang="zh-CN" altLang="en-US"/>
              <a:t>字段（</a:t>
            </a:r>
            <a:r>
              <a:rPr lang="en-US" altLang="zh-CN"/>
              <a:t>IR</a:t>
            </a:r>
            <a:r>
              <a:rPr lang="en-US" altLang="zh-CN" baseline="-25000"/>
              <a:t>3</a:t>
            </a:r>
            <a:r>
              <a:rPr lang="en-US" altLang="zh-CN"/>
              <a:t>-IR</a:t>
            </a:r>
            <a:r>
              <a:rPr lang="en-US" altLang="zh-CN" baseline="-25000"/>
              <a:t>0</a:t>
            </a:r>
            <a:r>
              <a:rPr lang="zh-CN" altLang="en-US"/>
              <a:t>）进行</a:t>
            </a:r>
            <a:r>
              <a:rPr lang="en-US" altLang="zh-CN"/>
              <a:t>16</a:t>
            </a:r>
            <a:r>
              <a:rPr lang="zh-CN" altLang="en-US"/>
              <a:t>路分支；</a:t>
            </a:r>
          </a:p>
          <a:p>
            <a:pPr lvl="1"/>
            <a:r>
              <a:rPr lang="zh-CN" altLang="en-US"/>
              <a:t> </a:t>
            </a:r>
            <a:r>
              <a:rPr lang="en-US" altLang="zh-CN"/>
              <a:t>P2</a:t>
            </a:r>
            <a:r>
              <a:rPr lang="zh-CN" altLang="en-US"/>
              <a:t>：按进位标志 </a:t>
            </a:r>
            <a:r>
              <a:rPr lang="en-US" altLang="zh-CN"/>
              <a:t>C </a:t>
            </a:r>
            <a:r>
              <a:rPr lang="zh-CN" altLang="en-US"/>
              <a:t>的状态进行</a:t>
            </a:r>
            <a:r>
              <a:rPr lang="en-US" altLang="zh-CN"/>
              <a:t>2</a:t>
            </a:r>
            <a:r>
              <a:rPr lang="zh-CN" altLang="en-US"/>
              <a:t>路分支；</a:t>
            </a:r>
          </a:p>
          <a:p>
            <a:pPr lvl="1"/>
            <a:r>
              <a:rPr lang="zh-CN" altLang="en-US"/>
              <a:t> </a:t>
            </a:r>
            <a:r>
              <a:rPr lang="en-US" altLang="zh-CN"/>
              <a:t>P3</a:t>
            </a:r>
            <a:r>
              <a:rPr lang="zh-CN" altLang="en-US"/>
              <a:t>：按</a:t>
            </a:r>
            <a:r>
              <a:rPr lang="en-US" altLang="zh-CN"/>
              <a:t>IR4</a:t>
            </a:r>
            <a:r>
              <a:rPr lang="zh-CN" altLang="en-US"/>
              <a:t>，</a:t>
            </a:r>
            <a:r>
              <a:rPr lang="en-US" altLang="zh-CN"/>
              <a:t>IR5</a:t>
            </a:r>
            <a:r>
              <a:rPr lang="zh-CN" altLang="en-US"/>
              <a:t>的状态进行</a:t>
            </a:r>
            <a:r>
              <a:rPr lang="en-US" altLang="zh-CN"/>
              <a:t>4 </a:t>
            </a:r>
            <a:r>
              <a:rPr lang="zh-CN" altLang="en-US"/>
              <a:t>路分支。 </a:t>
            </a:r>
          </a:p>
          <a:p>
            <a:r>
              <a:rPr lang="zh-CN" altLang="en-US"/>
              <a:t> 设计多路微地址产生逻辑：</a:t>
            </a:r>
          </a:p>
          <a:p>
            <a:pPr lvl="1"/>
            <a:r>
              <a:rPr lang="en-US" altLang="zh-CN"/>
              <a:t> P1:  </a:t>
            </a:r>
            <a:r>
              <a:rPr lang="zh-CN" altLang="en-US"/>
              <a:t>用 </a:t>
            </a:r>
            <a:r>
              <a:rPr lang="en-US" altLang="zh-CN"/>
              <a:t>IR3-IR0 </a:t>
            </a:r>
            <a:r>
              <a:rPr lang="zh-CN" altLang="en-US"/>
              <a:t>强制修改</a:t>
            </a:r>
            <a:r>
              <a:rPr lang="en-US" altLang="zh-CN"/>
              <a:t>μA3-μA0 </a:t>
            </a:r>
            <a:r>
              <a:rPr lang="zh-CN" altLang="en-US"/>
              <a:t>；</a:t>
            </a:r>
          </a:p>
          <a:p>
            <a:pPr lvl="2"/>
            <a:r>
              <a:rPr lang="zh-CN" altLang="en-US"/>
              <a:t> 可产生 </a:t>
            </a:r>
            <a:r>
              <a:rPr lang="en-US" altLang="zh-CN"/>
              <a:t>16 </a:t>
            </a:r>
            <a:r>
              <a:rPr lang="zh-CN" altLang="en-US"/>
              <a:t>路转移</a:t>
            </a:r>
          </a:p>
          <a:p>
            <a:pPr lvl="1"/>
            <a:r>
              <a:rPr lang="en-US" altLang="zh-CN"/>
              <a:t> P2:  </a:t>
            </a:r>
            <a:r>
              <a:rPr lang="zh-CN" altLang="en-US"/>
              <a:t>用 </a:t>
            </a:r>
            <a:r>
              <a:rPr lang="en-US" altLang="zh-CN"/>
              <a:t>C </a:t>
            </a:r>
            <a:r>
              <a:rPr lang="zh-CN" altLang="en-US"/>
              <a:t>修改</a:t>
            </a:r>
            <a:r>
              <a:rPr lang="en-US" altLang="zh-CN"/>
              <a:t>μA0</a:t>
            </a:r>
            <a:r>
              <a:rPr lang="zh-CN" altLang="en-US"/>
              <a:t>；</a:t>
            </a:r>
          </a:p>
          <a:p>
            <a:pPr lvl="2"/>
            <a:r>
              <a:rPr lang="zh-CN" altLang="en-US"/>
              <a:t> 可产生 </a:t>
            </a:r>
            <a:r>
              <a:rPr lang="en-US" altLang="zh-CN"/>
              <a:t>2 </a:t>
            </a:r>
            <a:r>
              <a:rPr lang="zh-CN" altLang="en-US"/>
              <a:t>路转移</a:t>
            </a:r>
          </a:p>
          <a:p>
            <a:pPr lvl="1"/>
            <a:r>
              <a:rPr lang="en-US" altLang="zh-CN"/>
              <a:t> P2:  </a:t>
            </a:r>
            <a:r>
              <a:rPr lang="zh-CN" altLang="en-US"/>
              <a:t>用 </a:t>
            </a:r>
            <a:r>
              <a:rPr lang="en-US" altLang="zh-CN"/>
              <a:t>IR5</a:t>
            </a:r>
            <a:r>
              <a:rPr lang="zh-CN" altLang="en-US"/>
              <a:t>，</a:t>
            </a:r>
            <a:r>
              <a:rPr lang="en-US" altLang="zh-CN"/>
              <a:t>IR4</a:t>
            </a:r>
            <a:r>
              <a:rPr lang="zh-CN" altLang="en-US"/>
              <a:t>修改</a:t>
            </a:r>
            <a:r>
              <a:rPr lang="en-US" altLang="zh-CN"/>
              <a:t>μA5</a:t>
            </a:r>
            <a:r>
              <a:rPr lang="zh-CN" altLang="en-US"/>
              <a:t>，</a:t>
            </a:r>
            <a:r>
              <a:rPr lang="en-US" altLang="zh-CN"/>
              <a:t>μA4</a:t>
            </a:r>
            <a:r>
              <a:rPr lang="zh-CN" altLang="en-US"/>
              <a:t>。</a:t>
            </a:r>
          </a:p>
          <a:p>
            <a:pPr lvl="2"/>
            <a:r>
              <a:rPr lang="zh-CN" altLang="en-US"/>
              <a:t> 可产生 </a:t>
            </a:r>
            <a:r>
              <a:rPr lang="en-US" altLang="zh-CN"/>
              <a:t>4 </a:t>
            </a:r>
            <a:r>
              <a:rPr lang="zh-CN" altLang="en-US"/>
              <a:t>路转移</a:t>
            </a:r>
            <a:endParaRPr lang="en-US" altLang="zh-CN"/>
          </a:p>
          <a:p>
            <a:endParaRPr lang="zh-CN" altLang="en-US"/>
          </a:p>
        </p:txBody>
      </p:sp>
    </p:spTree>
    <p:extLst>
      <p:ext uri="{BB962C8B-B14F-4D97-AF65-F5344CB8AC3E}">
        <p14:creationId xmlns:p14="http://schemas.microsoft.com/office/powerpoint/2010/main" val="21507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43934" y="72674"/>
            <a:ext cx="11808884" cy="400752"/>
          </a:xfrm>
        </p:spPr>
        <p:txBody>
          <a:bodyPr>
            <a:prstTxWarp prst="textNoShape">
              <a:avLst/>
            </a:prstTxWarp>
          </a:bodyPr>
          <a:lstStyle/>
          <a:p>
            <a:pPr eaLnBrk="1" hangingPunct="1"/>
            <a:r>
              <a:rPr lang="en-US" altLang="zh-CN" sz="2000" b="1">
                <a:solidFill>
                  <a:srgbClr val="FFCCCC"/>
                </a:solidFill>
                <a:effectLst/>
                <a:ea typeface="黑体" panose="02010609060101010101" pitchFamily="49" charset="-122"/>
              </a:rPr>
              <a:t>5.1 CPU</a:t>
            </a:r>
            <a:r>
              <a:rPr lang="zh-CN" altLang="en-US" sz="2000" b="1">
                <a:solidFill>
                  <a:srgbClr val="FFCCCC"/>
                </a:solidFill>
                <a:effectLst/>
                <a:ea typeface="黑体" panose="02010609060101010101" pitchFamily="49" charset="-122"/>
              </a:rPr>
              <a:t>的组成和功能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5.1.2 CPU的基本组成</a:t>
            </a:r>
            <a:r>
              <a:rPr lang="en-US" altLang="en-US" sz="2000" b="1">
                <a:solidFill>
                  <a:srgbClr val="FF6600"/>
                </a:solidFill>
                <a:effectLst/>
                <a:ea typeface="华文楷体" panose="02010600040101010101" pitchFamily="2" charset="-122"/>
              </a:rPr>
              <a:t> </a:t>
            </a:r>
            <a:endParaRPr lang="zh-CN" altLang="en-US" sz="2000" b="1">
              <a:solidFill>
                <a:srgbClr val="FF6600"/>
              </a:solidFill>
              <a:effectLst/>
              <a:ea typeface="华文楷体" panose="02010600040101010101" pitchFamily="2" charset="-122"/>
            </a:endParaRPr>
          </a:p>
        </p:txBody>
      </p:sp>
      <p:sp>
        <p:nvSpPr>
          <p:cNvPr id="33794" name="Rectangle 3"/>
          <p:cNvSpPr>
            <a:spLocks noGrp="1" noChangeArrowheads="1"/>
          </p:cNvSpPr>
          <p:nvPr>
            <p:ph idx="1"/>
          </p:nvPr>
        </p:nvSpPr>
        <p:spPr>
          <a:xfrm>
            <a:off x="239185" y="836737"/>
            <a:ext cx="5208743" cy="5616599"/>
          </a:xfrm>
        </p:spPr>
        <p:txBody>
          <a:bodyPr/>
          <a:lstStyle/>
          <a:p>
            <a:pPr eaLnBrk="1" hangingPunct="1">
              <a:spcBef>
                <a:spcPts val="800"/>
              </a:spcBef>
            </a:pPr>
            <a:r>
              <a:rPr lang="en-US" altLang="zh-CN" sz="2000" b="0" dirty="0"/>
              <a:t>CPU</a:t>
            </a:r>
            <a:r>
              <a:rPr lang="zh-CN" altLang="en-US" sz="2000" b="0" dirty="0"/>
              <a:t>的基本部分</a:t>
            </a:r>
            <a:endParaRPr lang="en-US" altLang="zh-CN" sz="2000" b="0" dirty="0"/>
          </a:p>
          <a:p>
            <a:pPr lvl="1" eaLnBrk="1" hangingPunct="1">
              <a:spcBef>
                <a:spcPts val="800"/>
              </a:spcBef>
            </a:pPr>
            <a:r>
              <a:rPr lang="zh-CN" altLang="en-US" sz="2000" b="0" dirty="0"/>
              <a:t>运算器</a:t>
            </a:r>
            <a:endParaRPr lang="en-US" altLang="zh-CN" sz="2000" b="0" dirty="0"/>
          </a:p>
          <a:p>
            <a:pPr lvl="1" eaLnBrk="1" hangingPunct="1">
              <a:spcBef>
                <a:spcPts val="800"/>
              </a:spcBef>
            </a:pPr>
            <a:r>
              <a:rPr lang="zh-CN" altLang="en-US" sz="2000" b="0" dirty="0"/>
              <a:t>控制器</a:t>
            </a:r>
            <a:endParaRPr lang="en-US" altLang="zh-CN" sz="2000" b="0" dirty="0"/>
          </a:p>
          <a:p>
            <a:pPr lvl="1" eaLnBrk="1" hangingPunct="1">
              <a:spcBef>
                <a:spcPts val="800"/>
              </a:spcBef>
            </a:pPr>
            <a:r>
              <a:rPr lang="en-US" altLang="zh-CN" sz="2000" b="0" dirty="0"/>
              <a:t>cache</a:t>
            </a:r>
          </a:p>
          <a:p>
            <a:pPr lvl="2" eaLnBrk="1" hangingPunct="1">
              <a:spcBef>
                <a:spcPts val="800"/>
              </a:spcBef>
            </a:pPr>
            <a:r>
              <a:rPr lang="zh-CN" altLang="en-US" sz="2000" b="0" dirty="0"/>
              <a:t>指令</a:t>
            </a:r>
            <a:r>
              <a:rPr lang="en-US" altLang="zh-CN" sz="2000" b="0" dirty="0"/>
              <a:t>cache</a:t>
            </a:r>
          </a:p>
          <a:p>
            <a:pPr lvl="2" eaLnBrk="1" hangingPunct="1">
              <a:spcBef>
                <a:spcPts val="800"/>
              </a:spcBef>
            </a:pPr>
            <a:r>
              <a:rPr lang="zh-CN" altLang="en-US" sz="2000" b="0" dirty="0"/>
              <a:t>数据</a:t>
            </a:r>
            <a:r>
              <a:rPr lang="en-US" altLang="zh-CN" sz="2000" b="0" dirty="0"/>
              <a:t>cache</a:t>
            </a:r>
          </a:p>
          <a:p>
            <a:pPr eaLnBrk="1" hangingPunct="1">
              <a:spcBef>
                <a:spcPts val="800"/>
              </a:spcBef>
            </a:pPr>
            <a:r>
              <a:rPr lang="en-US" altLang="zh-CN" sz="2000" b="0" dirty="0"/>
              <a:t>CPU</a:t>
            </a:r>
            <a:r>
              <a:rPr lang="zh-CN" altLang="en-US" sz="2000" b="0" dirty="0"/>
              <a:t>中主要寄存器</a:t>
            </a:r>
            <a:endParaRPr lang="en-US" altLang="zh-CN" sz="2000" b="0" dirty="0"/>
          </a:p>
          <a:p>
            <a:pPr lvl="1" eaLnBrk="1" hangingPunct="1">
              <a:spcBef>
                <a:spcPts val="800"/>
              </a:spcBef>
            </a:pPr>
            <a:r>
              <a:rPr lang="en-US" altLang="zh-CN" sz="2000" b="0" dirty="0"/>
              <a:t>1. </a:t>
            </a:r>
            <a:r>
              <a:rPr lang="zh-CN" altLang="en-US" sz="2000" b="0" dirty="0"/>
              <a:t>数据缓冲寄存器（</a:t>
            </a:r>
            <a:r>
              <a:rPr lang="en-US" altLang="zh-CN" sz="2000" b="0" dirty="0"/>
              <a:t>DR</a:t>
            </a:r>
            <a:r>
              <a:rPr lang="zh-CN" altLang="en-US" sz="2000" b="0" dirty="0"/>
              <a:t>）</a:t>
            </a:r>
          </a:p>
          <a:p>
            <a:pPr lvl="1" eaLnBrk="1" hangingPunct="1">
              <a:spcBef>
                <a:spcPts val="800"/>
              </a:spcBef>
            </a:pPr>
            <a:r>
              <a:rPr lang="en-US" altLang="zh-CN" sz="2000" b="0" dirty="0"/>
              <a:t>2. </a:t>
            </a:r>
            <a:r>
              <a:rPr lang="zh-CN" altLang="en-US" sz="2000" b="0" dirty="0"/>
              <a:t>指令寄存器（</a:t>
            </a:r>
            <a:r>
              <a:rPr lang="en-US" altLang="zh-CN" sz="2000" b="0" dirty="0"/>
              <a:t>IR</a:t>
            </a:r>
            <a:r>
              <a:rPr lang="zh-CN" altLang="en-US" sz="2000" b="0" dirty="0"/>
              <a:t>）</a:t>
            </a:r>
          </a:p>
          <a:p>
            <a:pPr lvl="1" eaLnBrk="1" hangingPunct="1">
              <a:spcBef>
                <a:spcPts val="800"/>
              </a:spcBef>
            </a:pPr>
            <a:r>
              <a:rPr lang="en-US" altLang="zh-CN" sz="2000" b="0" dirty="0"/>
              <a:t>3. </a:t>
            </a:r>
            <a:r>
              <a:rPr lang="zh-CN" altLang="en-US" sz="2000" b="0" dirty="0"/>
              <a:t>程序计数器（</a:t>
            </a:r>
            <a:r>
              <a:rPr lang="en-US" altLang="zh-CN" sz="2000" b="0" dirty="0"/>
              <a:t>PC</a:t>
            </a:r>
            <a:r>
              <a:rPr lang="zh-CN" altLang="en-US" sz="2000" b="0" dirty="0"/>
              <a:t>）</a:t>
            </a:r>
          </a:p>
          <a:p>
            <a:pPr lvl="1" eaLnBrk="1" hangingPunct="1">
              <a:spcBef>
                <a:spcPts val="800"/>
              </a:spcBef>
            </a:pPr>
            <a:r>
              <a:rPr lang="en-US" altLang="zh-CN" sz="2000" b="0" dirty="0"/>
              <a:t>4. </a:t>
            </a:r>
            <a:r>
              <a:rPr lang="zh-CN" altLang="en-US" sz="2000" b="0" dirty="0"/>
              <a:t>地址寄存器（</a:t>
            </a:r>
            <a:r>
              <a:rPr lang="en-US" altLang="zh-CN" sz="2000" b="0" dirty="0"/>
              <a:t>AR</a:t>
            </a:r>
            <a:r>
              <a:rPr lang="zh-CN" altLang="en-US" sz="2000" b="0" dirty="0"/>
              <a:t>）</a:t>
            </a:r>
          </a:p>
          <a:p>
            <a:pPr lvl="1" eaLnBrk="1" hangingPunct="1">
              <a:spcBef>
                <a:spcPts val="800"/>
              </a:spcBef>
            </a:pPr>
            <a:r>
              <a:rPr lang="en-US" altLang="zh-CN" sz="2000" b="0" dirty="0"/>
              <a:t>5. </a:t>
            </a:r>
            <a:r>
              <a:rPr lang="zh-CN" altLang="en-US" sz="2000" b="0" dirty="0"/>
              <a:t>通用寄存器（</a:t>
            </a:r>
            <a:r>
              <a:rPr lang="en-US" altLang="zh-CN" sz="2000" b="0" dirty="0"/>
              <a:t>AC</a:t>
            </a:r>
            <a:r>
              <a:rPr lang="zh-CN" altLang="en-US" sz="2000" b="0" dirty="0"/>
              <a:t>）</a:t>
            </a:r>
          </a:p>
          <a:p>
            <a:pPr lvl="1" eaLnBrk="1" hangingPunct="1">
              <a:spcBef>
                <a:spcPts val="800"/>
              </a:spcBef>
            </a:pPr>
            <a:r>
              <a:rPr lang="en-US" altLang="zh-CN" sz="2000" b="0" dirty="0"/>
              <a:t>6. </a:t>
            </a:r>
            <a:r>
              <a:rPr lang="zh-CN" altLang="en-US" sz="2000" b="0" dirty="0"/>
              <a:t>状态条件寄存器（</a:t>
            </a:r>
            <a:r>
              <a:rPr lang="en-US" altLang="zh-CN" sz="2000" b="0" dirty="0"/>
              <a:t>PSW</a:t>
            </a:r>
            <a:r>
              <a:rPr lang="zh-CN" altLang="en-US" sz="2000" b="0" dirty="0"/>
              <a:t>）</a:t>
            </a:r>
          </a:p>
          <a:p>
            <a:pPr eaLnBrk="1" hangingPunct="1">
              <a:spcBef>
                <a:spcPts val="800"/>
              </a:spcBef>
            </a:pPr>
            <a:endParaRPr lang="zh-CN" altLang="en-US" sz="2000" b="0" dirty="0"/>
          </a:p>
          <a:p>
            <a:pPr eaLnBrk="1" hangingPunct="1">
              <a:spcBef>
                <a:spcPts val="800"/>
              </a:spcBef>
            </a:pPr>
            <a:endParaRPr lang="en-US" altLang="zh-CN" sz="2000" dirty="0"/>
          </a:p>
        </p:txBody>
      </p:sp>
      <p:pic>
        <p:nvPicPr>
          <p:cNvPr id="33796" name="Picture 7" descr="ks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5" y="908720"/>
            <a:ext cx="6840760" cy="509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6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631951" y="72675"/>
            <a:ext cx="8856663" cy="400752"/>
          </a:xfrm>
        </p:spPr>
        <p:txBody>
          <a:bodyPr>
            <a:prstTxWarp prst="textNoShape">
              <a:avLst/>
            </a:prstTxWarp>
          </a:bodyPr>
          <a:lstStyle/>
          <a:p>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sp>
        <p:nvSpPr>
          <p:cNvPr id="63490" name="Rectangle 3"/>
          <p:cNvSpPr>
            <a:spLocks noGrp="1" noChangeArrowheads="1"/>
          </p:cNvSpPr>
          <p:nvPr>
            <p:ph idx="1"/>
          </p:nvPr>
        </p:nvSpPr>
        <p:spPr/>
        <p:txBody>
          <a:bodyPr/>
          <a:lstStyle/>
          <a:p>
            <a:r>
              <a:rPr lang="zh-CN" altLang="en-US">
                <a:solidFill>
                  <a:srgbClr val="FF9933"/>
                </a:solidFill>
              </a:rPr>
              <a:t> 解（续）：</a:t>
            </a:r>
            <a:endParaRPr lang="zh-CN" altLang="en-US"/>
          </a:p>
          <a:p>
            <a:r>
              <a:rPr lang="zh-CN" altLang="en-US"/>
              <a:t> 确定强制修改微地址寄存器的时刻：</a:t>
            </a:r>
          </a:p>
          <a:p>
            <a:pPr lvl="1"/>
            <a:r>
              <a:rPr lang="zh-CN" altLang="en-US"/>
              <a:t>假设 </a:t>
            </a:r>
            <a:r>
              <a:rPr lang="en-US" altLang="zh-CN"/>
              <a:t>CPU </a:t>
            </a:r>
            <a:r>
              <a:rPr lang="zh-CN" altLang="en-US"/>
              <a:t>周期由</a:t>
            </a:r>
            <a:r>
              <a:rPr lang="en-US" altLang="zh-CN"/>
              <a:t>4</a:t>
            </a:r>
            <a:r>
              <a:rPr lang="zh-CN" altLang="en-US"/>
              <a:t>个节拍脉冲（</a:t>
            </a:r>
            <a:r>
              <a:rPr lang="en-US" altLang="zh-CN"/>
              <a:t>T1</a:t>
            </a:r>
            <a:r>
              <a:rPr lang="zh-CN" altLang="en-US"/>
              <a:t>、</a:t>
            </a:r>
            <a:r>
              <a:rPr lang="en-US" altLang="zh-CN"/>
              <a:t>T2</a:t>
            </a:r>
            <a:r>
              <a:rPr lang="zh-CN" altLang="en-US"/>
              <a:t>、</a:t>
            </a:r>
            <a:r>
              <a:rPr lang="en-US" altLang="zh-CN"/>
              <a:t>T3</a:t>
            </a:r>
            <a:r>
              <a:rPr lang="zh-CN" altLang="en-US"/>
              <a:t>、</a:t>
            </a:r>
            <a:r>
              <a:rPr lang="en-US" altLang="zh-CN"/>
              <a:t>T4</a:t>
            </a:r>
            <a:r>
              <a:rPr lang="zh-CN" altLang="en-US"/>
              <a:t>）构成，</a:t>
            </a:r>
            <a:r>
              <a:rPr lang="en-US" altLang="zh-CN"/>
              <a:t>CPU</a:t>
            </a:r>
            <a:r>
              <a:rPr lang="zh-CN" altLang="en-US"/>
              <a:t>周期与位指令的关系如下：</a:t>
            </a:r>
          </a:p>
          <a:p>
            <a:pPr lvl="1"/>
            <a:endParaRPr lang="zh-CN" altLang="en-US"/>
          </a:p>
          <a:p>
            <a:pPr lvl="1"/>
            <a:endParaRPr lang="zh-CN" altLang="en-US"/>
          </a:p>
          <a:p>
            <a:pPr lvl="1"/>
            <a:endParaRPr lang="zh-CN" altLang="en-US"/>
          </a:p>
          <a:p>
            <a:pPr lvl="1"/>
            <a:endParaRPr lang="zh-CN" altLang="en-US"/>
          </a:p>
          <a:p>
            <a:pPr lvl="1"/>
            <a:r>
              <a:rPr lang="en-US" altLang="zh-CN"/>
              <a:t>T4 </a:t>
            </a:r>
            <a:r>
              <a:rPr lang="zh-CN" altLang="en-US"/>
              <a:t>时刻（前沿）强制修改微地址寄存器</a:t>
            </a:r>
          </a:p>
          <a:p>
            <a:r>
              <a:rPr lang="zh-CN" altLang="en-US"/>
              <a:t> 给出转移逻辑表达式：</a:t>
            </a:r>
          </a:p>
          <a:p>
            <a:pPr eaLnBrk="1" hangingPunct="1">
              <a:lnSpc>
                <a:spcPct val="110000"/>
              </a:lnSpc>
              <a:buFont typeface="Wingdings 2" panose="05020102010507070707" pitchFamily="18" charset="2"/>
              <a:buNone/>
            </a:pPr>
            <a:r>
              <a:rPr lang="en-US" altLang="zh-CN" sz="2000">
                <a:solidFill>
                  <a:schemeClr val="folHlink"/>
                </a:solidFill>
              </a:rPr>
              <a:t>         μA5=P3</a:t>
            </a:r>
            <a:r>
              <a:rPr lang="en-US" altLang="zh-CN" sz="2000">
                <a:solidFill>
                  <a:schemeClr val="folHlink"/>
                </a:solidFill>
                <a:latin typeface="宋体" panose="02010600030101010101" pitchFamily="2" charset="-122"/>
              </a:rPr>
              <a:t>·</a:t>
            </a:r>
            <a:r>
              <a:rPr lang="en-US" altLang="zh-CN" sz="2000">
                <a:solidFill>
                  <a:schemeClr val="folHlink"/>
                </a:solidFill>
              </a:rPr>
              <a:t>IR5</a:t>
            </a:r>
            <a:r>
              <a:rPr lang="en-US" altLang="zh-CN" sz="2000">
                <a:solidFill>
                  <a:schemeClr val="folHlink"/>
                </a:solidFill>
                <a:latin typeface="宋体" panose="02010600030101010101" pitchFamily="2" charset="-122"/>
              </a:rPr>
              <a:t>·</a:t>
            </a:r>
            <a:r>
              <a:rPr lang="en-US" altLang="zh-CN" sz="2000">
                <a:solidFill>
                  <a:schemeClr val="folHlink"/>
                </a:solidFill>
              </a:rPr>
              <a:t>T4</a:t>
            </a:r>
            <a:r>
              <a:rPr lang="zh-CN" altLang="en-US" sz="2000">
                <a:solidFill>
                  <a:schemeClr val="folHlink"/>
                </a:solidFill>
              </a:rPr>
              <a:t>　 	</a:t>
            </a:r>
            <a:r>
              <a:rPr lang="en-US" altLang="zh-CN" sz="2000">
                <a:solidFill>
                  <a:schemeClr val="folHlink"/>
                </a:solidFill>
              </a:rPr>
              <a:t>μA4=P3</a:t>
            </a:r>
            <a:r>
              <a:rPr lang="en-US" altLang="zh-CN" sz="2000">
                <a:solidFill>
                  <a:schemeClr val="folHlink"/>
                </a:solidFill>
                <a:latin typeface="宋体" panose="02010600030101010101" pitchFamily="2" charset="-122"/>
              </a:rPr>
              <a:t>·</a:t>
            </a:r>
            <a:r>
              <a:rPr lang="en-US" altLang="zh-CN" sz="2000">
                <a:solidFill>
                  <a:schemeClr val="folHlink"/>
                </a:solidFill>
              </a:rPr>
              <a:t>IR4</a:t>
            </a:r>
            <a:r>
              <a:rPr lang="en-US" altLang="zh-CN" sz="2000">
                <a:solidFill>
                  <a:schemeClr val="folHlink"/>
                </a:solidFill>
                <a:latin typeface="宋体" panose="02010600030101010101" pitchFamily="2" charset="-122"/>
              </a:rPr>
              <a:t>·</a:t>
            </a:r>
            <a:r>
              <a:rPr lang="en-US" altLang="zh-CN" sz="2000">
                <a:solidFill>
                  <a:schemeClr val="folHlink"/>
                </a:solidFill>
              </a:rPr>
              <a:t>T4</a:t>
            </a:r>
          </a:p>
          <a:p>
            <a:pPr eaLnBrk="1" hangingPunct="1">
              <a:lnSpc>
                <a:spcPct val="110000"/>
              </a:lnSpc>
              <a:buFont typeface="Wingdings 2" panose="05020102010507070707" pitchFamily="18" charset="2"/>
              <a:buNone/>
            </a:pPr>
            <a:r>
              <a:rPr lang="zh-CN" altLang="en-US" sz="2000">
                <a:solidFill>
                  <a:schemeClr val="folHlink"/>
                </a:solidFill>
              </a:rPr>
              <a:t>	     </a:t>
            </a:r>
            <a:r>
              <a:rPr lang="en-US" altLang="zh-CN" sz="2000">
                <a:solidFill>
                  <a:schemeClr val="folHlink"/>
                </a:solidFill>
              </a:rPr>
              <a:t>μA3=P1</a:t>
            </a:r>
            <a:r>
              <a:rPr lang="en-US" altLang="zh-CN" sz="2000">
                <a:solidFill>
                  <a:schemeClr val="folHlink"/>
                </a:solidFill>
                <a:latin typeface="宋体" panose="02010600030101010101" pitchFamily="2" charset="-122"/>
              </a:rPr>
              <a:t>·</a:t>
            </a:r>
            <a:r>
              <a:rPr lang="en-US" altLang="zh-CN" sz="2000">
                <a:solidFill>
                  <a:schemeClr val="folHlink"/>
                </a:solidFill>
              </a:rPr>
              <a:t>IR3</a:t>
            </a:r>
            <a:r>
              <a:rPr lang="en-US" altLang="zh-CN" sz="2000">
                <a:solidFill>
                  <a:schemeClr val="folHlink"/>
                </a:solidFill>
                <a:latin typeface="宋体" panose="02010600030101010101" pitchFamily="2" charset="-122"/>
              </a:rPr>
              <a:t>·</a:t>
            </a:r>
            <a:r>
              <a:rPr lang="en-US" altLang="zh-CN" sz="2000">
                <a:solidFill>
                  <a:schemeClr val="folHlink"/>
                </a:solidFill>
              </a:rPr>
              <a:t>T4</a:t>
            </a:r>
            <a:r>
              <a:rPr lang="zh-CN" altLang="en-US" sz="2000">
                <a:solidFill>
                  <a:schemeClr val="folHlink"/>
                </a:solidFill>
              </a:rPr>
              <a:t>　 	</a:t>
            </a:r>
            <a:r>
              <a:rPr lang="en-US" altLang="zh-CN" sz="2000">
                <a:solidFill>
                  <a:schemeClr val="folHlink"/>
                </a:solidFill>
              </a:rPr>
              <a:t>μA2=P1</a:t>
            </a:r>
            <a:r>
              <a:rPr lang="en-US" altLang="zh-CN" sz="2000">
                <a:solidFill>
                  <a:schemeClr val="folHlink"/>
                </a:solidFill>
                <a:latin typeface="宋体" panose="02010600030101010101" pitchFamily="2" charset="-122"/>
              </a:rPr>
              <a:t>·</a:t>
            </a:r>
            <a:r>
              <a:rPr lang="en-US" altLang="zh-CN" sz="2000">
                <a:solidFill>
                  <a:schemeClr val="folHlink"/>
                </a:solidFill>
              </a:rPr>
              <a:t>IR2</a:t>
            </a:r>
            <a:r>
              <a:rPr lang="en-US" altLang="zh-CN" sz="2000">
                <a:solidFill>
                  <a:schemeClr val="folHlink"/>
                </a:solidFill>
                <a:latin typeface="宋体" panose="02010600030101010101" pitchFamily="2" charset="-122"/>
              </a:rPr>
              <a:t>·</a:t>
            </a:r>
            <a:r>
              <a:rPr lang="en-US" altLang="zh-CN" sz="2000">
                <a:solidFill>
                  <a:schemeClr val="folHlink"/>
                </a:solidFill>
              </a:rPr>
              <a:t>T4</a:t>
            </a:r>
          </a:p>
          <a:p>
            <a:pPr eaLnBrk="1" hangingPunct="1">
              <a:lnSpc>
                <a:spcPct val="110000"/>
              </a:lnSpc>
              <a:buFont typeface="Wingdings 2" panose="05020102010507070707" pitchFamily="18" charset="2"/>
              <a:buNone/>
            </a:pPr>
            <a:r>
              <a:rPr lang="zh-CN" altLang="en-US" sz="2000">
                <a:solidFill>
                  <a:schemeClr val="folHlink"/>
                </a:solidFill>
              </a:rPr>
              <a:t>	     </a:t>
            </a:r>
            <a:r>
              <a:rPr lang="en-US" altLang="zh-CN" sz="2000">
                <a:solidFill>
                  <a:schemeClr val="folHlink"/>
                </a:solidFill>
              </a:rPr>
              <a:t>μA1=P1</a:t>
            </a:r>
            <a:r>
              <a:rPr lang="en-US" altLang="zh-CN" sz="2000">
                <a:solidFill>
                  <a:schemeClr val="folHlink"/>
                </a:solidFill>
                <a:latin typeface="宋体" panose="02010600030101010101" pitchFamily="2" charset="-122"/>
              </a:rPr>
              <a:t>·</a:t>
            </a:r>
            <a:r>
              <a:rPr lang="en-US" altLang="zh-CN" sz="2000">
                <a:solidFill>
                  <a:schemeClr val="folHlink"/>
                </a:solidFill>
              </a:rPr>
              <a:t>IR1</a:t>
            </a:r>
            <a:r>
              <a:rPr lang="en-US" altLang="zh-CN" sz="2000">
                <a:solidFill>
                  <a:schemeClr val="folHlink"/>
                </a:solidFill>
                <a:latin typeface="宋体" panose="02010600030101010101" pitchFamily="2" charset="-122"/>
              </a:rPr>
              <a:t>·</a:t>
            </a:r>
            <a:r>
              <a:rPr lang="en-US" altLang="zh-CN" sz="2000">
                <a:solidFill>
                  <a:schemeClr val="folHlink"/>
                </a:solidFill>
              </a:rPr>
              <a:t>T4  </a:t>
            </a:r>
            <a:r>
              <a:rPr lang="zh-CN" altLang="en-US" sz="2000">
                <a:solidFill>
                  <a:schemeClr val="folHlink"/>
                </a:solidFill>
              </a:rPr>
              <a:t>　	</a:t>
            </a:r>
            <a:r>
              <a:rPr lang="en-US" altLang="zh-CN" sz="2000">
                <a:solidFill>
                  <a:schemeClr val="folHlink"/>
                </a:solidFill>
              </a:rPr>
              <a:t>μA0=P1</a:t>
            </a:r>
            <a:r>
              <a:rPr lang="en-US" altLang="zh-CN" sz="2000">
                <a:solidFill>
                  <a:schemeClr val="folHlink"/>
                </a:solidFill>
                <a:latin typeface="宋体" panose="02010600030101010101" pitchFamily="2" charset="-122"/>
              </a:rPr>
              <a:t>·</a:t>
            </a:r>
            <a:r>
              <a:rPr lang="en-US" altLang="zh-CN" sz="2000">
                <a:solidFill>
                  <a:schemeClr val="folHlink"/>
                </a:solidFill>
              </a:rPr>
              <a:t>IR0</a:t>
            </a:r>
            <a:r>
              <a:rPr lang="en-US" altLang="zh-CN" sz="2000">
                <a:solidFill>
                  <a:schemeClr val="folHlink"/>
                </a:solidFill>
                <a:latin typeface="宋体" panose="02010600030101010101" pitchFamily="2" charset="-122"/>
              </a:rPr>
              <a:t>·</a:t>
            </a:r>
            <a:r>
              <a:rPr lang="en-US" altLang="zh-CN" sz="2000">
                <a:solidFill>
                  <a:schemeClr val="folHlink"/>
                </a:solidFill>
              </a:rPr>
              <a:t>T4 + P2</a:t>
            </a:r>
            <a:r>
              <a:rPr lang="en-US" altLang="zh-CN" sz="2000">
                <a:solidFill>
                  <a:schemeClr val="folHlink"/>
                </a:solidFill>
                <a:latin typeface="宋体" panose="02010600030101010101" pitchFamily="2" charset="-122"/>
              </a:rPr>
              <a:t>·</a:t>
            </a:r>
            <a:r>
              <a:rPr lang="en-US" altLang="zh-CN" sz="2000">
                <a:solidFill>
                  <a:schemeClr val="folHlink"/>
                </a:solidFill>
              </a:rPr>
              <a:t>C</a:t>
            </a:r>
            <a:r>
              <a:rPr lang="en-US" altLang="zh-CN" sz="2000">
                <a:solidFill>
                  <a:schemeClr val="folHlink"/>
                </a:solidFill>
                <a:latin typeface="宋体" panose="02010600030101010101" pitchFamily="2" charset="-122"/>
              </a:rPr>
              <a:t>·</a:t>
            </a:r>
            <a:r>
              <a:rPr lang="en-US" altLang="zh-CN" sz="2000">
                <a:solidFill>
                  <a:schemeClr val="folHlink"/>
                </a:solidFill>
              </a:rPr>
              <a:t>T4</a:t>
            </a:r>
          </a:p>
          <a:p>
            <a:pPr eaLnBrk="1" hangingPunct="1">
              <a:lnSpc>
                <a:spcPct val="110000"/>
              </a:lnSpc>
              <a:buFont typeface="Wingdings 2" panose="05020102010507070707" pitchFamily="18" charset="2"/>
              <a:buNone/>
            </a:pPr>
            <a:r>
              <a:rPr lang="zh-CN" altLang="en-US" sz="2000">
                <a:solidFill>
                  <a:schemeClr val="folHlink"/>
                </a:solidFill>
              </a:rPr>
              <a:t>	 </a:t>
            </a:r>
            <a:r>
              <a:rPr lang="zh-CN" altLang="en-US" sz="2000">
                <a:solidFill>
                  <a:srgbClr val="66FF66"/>
                </a:solidFill>
              </a:rPr>
              <a:t>注：应该是 “ </a:t>
            </a:r>
            <a:r>
              <a:rPr lang="en-US" altLang="zh-CN" sz="2000">
                <a:solidFill>
                  <a:srgbClr val="66FF66"/>
                </a:solidFill>
              </a:rPr>
              <a:t>SE* = ” </a:t>
            </a:r>
            <a:r>
              <a:rPr lang="zh-CN" altLang="en-US">
                <a:solidFill>
                  <a:srgbClr val="66FF66"/>
                </a:solidFill>
              </a:rPr>
              <a:t>，</a:t>
            </a:r>
            <a:r>
              <a:rPr lang="zh-CN" altLang="en-US" sz="2000">
                <a:solidFill>
                  <a:srgbClr val="66FF66"/>
                </a:solidFill>
              </a:rPr>
              <a:t> 而不是 “</a:t>
            </a:r>
            <a:r>
              <a:rPr lang="en-US" altLang="zh-CN" sz="2000">
                <a:solidFill>
                  <a:srgbClr val="66FF66"/>
                </a:solidFill>
              </a:rPr>
              <a:t>μA* =</a:t>
            </a:r>
            <a:r>
              <a:rPr lang="zh-CN" altLang="en-US" sz="2000">
                <a:solidFill>
                  <a:srgbClr val="66FF66"/>
                </a:solidFill>
              </a:rPr>
              <a:t> ”   （低电平强制）</a:t>
            </a:r>
          </a:p>
        </p:txBody>
      </p:sp>
      <p:pic>
        <p:nvPicPr>
          <p:cNvPr id="634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13" y="2349500"/>
            <a:ext cx="54419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94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sp>
        <p:nvSpPr>
          <p:cNvPr id="64514" name="Rectangle 3"/>
          <p:cNvSpPr>
            <a:spLocks noGrp="1" noChangeArrowheads="1"/>
          </p:cNvSpPr>
          <p:nvPr>
            <p:ph idx="1"/>
          </p:nvPr>
        </p:nvSpPr>
        <p:spPr/>
        <p:txBody>
          <a:bodyPr/>
          <a:lstStyle/>
          <a:p>
            <a:pPr eaLnBrk="1" hangingPunct="1"/>
            <a:r>
              <a:rPr lang="zh-CN" altLang="en-US">
                <a:solidFill>
                  <a:srgbClr val="FF9933"/>
                </a:solidFill>
              </a:rPr>
              <a:t> 解（续）：</a:t>
            </a:r>
            <a:endParaRPr lang="zh-CN" altLang="en-US"/>
          </a:p>
          <a:p>
            <a:pPr eaLnBrk="1" hangingPunct="1"/>
            <a:r>
              <a:rPr lang="zh-CN" altLang="en-US"/>
              <a:t> 画出产生微地址的逻辑电路图图（图中仅画出低</a:t>
            </a:r>
            <a:r>
              <a:rPr lang="en-US" altLang="zh-CN"/>
              <a:t>3</a:t>
            </a:r>
            <a:r>
              <a:rPr lang="zh-CN" altLang="en-US"/>
              <a:t>位）：</a:t>
            </a:r>
          </a:p>
        </p:txBody>
      </p:sp>
      <p:pic>
        <p:nvPicPr>
          <p:cNvPr id="64515" name="Picture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700213"/>
            <a:ext cx="78105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524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631951" y="72675"/>
            <a:ext cx="8856663" cy="400752"/>
          </a:xfrm>
        </p:spPr>
        <p:txBody>
          <a:bodyPr>
            <a:prstTxWarp prst="textNoShape">
              <a:avLst/>
            </a:prstTxWarp>
          </a:bodyPr>
          <a:lstStyle/>
          <a:p>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en-US" sz="2000" b="1">
                <a:solidFill>
                  <a:srgbClr val="99FF66"/>
                </a:solidFill>
                <a:effectLst/>
                <a:latin typeface="华文楷体" panose="02010600040101010101" pitchFamily="2" charset="-122"/>
                <a:ea typeface="华文楷体" panose="02010600040101010101" pitchFamily="2" charset="-122"/>
              </a:rPr>
              <a:t>2.微地址的形成方法</a:t>
            </a:r>
            <a:endParaRPr lang="zh-CN" altLang="en-US" sz="2000" b="1">
              <a:solidFill>
                <a:srgbClr val="99FF66"/>
              </a:solidFill>
              <a:effectLst/>
              <a:latin typeface="华文楷体" panose="02010600040101010101" pitchFamily="2" charset="-122"/>
              <a:ea typeface="华文楷体" panose="02010600040101010101" pitchFamily="2" charset="-122"/>
            </a:endParaRPr>
          </a:p>
        </p:txBody>
      </p:sp>
      <p:pic>
        <p:nvPicPr>
          <p:cNvPr id="6553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692150"/>
            <a:ext cx="6192837"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4" y="4292601"/>
            <a:ext cx="8713787"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169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zh-CN" sz="2000" b="1">
                <a:solidFill>
                  <a:srgbClr val="99FF66"/>
                </a:solidFill>
                <a:effectLst/>
                <a:latin typeface="华文楷体" panose="02010600040101010101" pitchFamily="2" charset="-122"/>
                <a:ea typeface="华文楷体" panose="02010600040101010101" pitchFamily="2" charset="-122"/>
              </a:rPr>
              <a:t>3</a:t>
            </a:r>
            <a:r>
              <a:rPr lang="en-US" altLang="en-US" sz="2000" b="1">
                <a:solidFill>
                  <a:srgbClr val="99FF66"/>
                </a:solidFill>
                <a:effectLst/>
                <a:latin typeface="华文楷体" panose="02010600040101010101" pitchFamily="2" charset="-122"/>
                <a:ea typeface="华文楷体" panose="02010600040101010101" pitchFamily="2" charset="-122"/>
              </a:rPr>
              <a:t>.微</a:t>
            </a:r>
            <a:r>
              <a:rPr lang="zh-CN" altLang="en-US" sz="2000" b="1">
                <a:solidFill>
                  <a:srgbClr val="99FF66"/>
                </a:solidFill>
                <a:effectLst/>
                <a:latin typeface="华文楷体" panose="02010600040101010101" pitchFamily="2" charset="-122"/>
                <a:ea typeface="华文楷体" panose="02010600040101010101" pitchFamily="2" charset="-122"/>
              </a:rPr>
              <a:t>指令格式</a:t>
            </a:r>
          </a:p>
        </p:txBody>
      </p:sp>
      <p:sp>
        <p:nvSpPr>
          <p:cNvPr id="66562" name="Rectangle 3"/>
          <p:cNvSpPr>
            <a:spLocks noGrp="1" noChangeArrowheads="1"/>
          </p:cNvSpPr>
          <p:nvPr>
            <p:ph type="body" sz="half" idx="1"/>
          </p:nvPr>
        </p:nvSpPr>
        <p:spPr>
          <a:xfrm>
            <a:off x="1703389" y="620714"/>
            <a:ext cx="8713787" cy="6048375"/>
          </a:xfrm>
        </p:spPr>
        <p:txBody>
          <a:bodyPr/>
          <a:lstStyle/>
          <a:p>
            <a:pPr eaLnBrk="1" hangingPunct="1"/>
            <a:r>
              <a:rPr lang="zh-CN" altLang="en-US"/>
              <a:t>微指令格式大体分成两类：水平型微指令和垂直型微指令。</a:t>
            </a:r>
          </a:p>
          <a:p>
            <a:pPr eaLnBrk="1" hangingPunct="1"/>
            <a:endParaRPr lang="zh-CN" altLang="en-US"/>
          </a:p>
          <a:p>
            <a:pPr lvl="1" eaLnBrk="1" hangingPunct="1"/>
            <a:r>
              <a:rPr lang="zh-CN" altLang="en-US">
                <a:solidFill>
                  <a:schemeClr val="folHlink"/>
                </a:solidFill>
              </a:rPr>
              <a:t>水平型微指令</a:t>
            </a:r>
          </a:p>
          <a:p>
            <a:pPr lvl="2" eaLnBrk="1" hangingPunct="1"/>
            <a:r>
              <a:rPr lang="zh-CN" altLang="en-US"/>
              <a:t>一次能定义并执行多个并行操作微命令的微指令，叫做水平型微指令。</a:t>
            </a:r>
          </a:p>
          <a:p>
            <a:pPr lvl="2" eaLnBrk="1" hangingPunct="1"/>
            <a:r>
              <a:rPr lang="zh-CN" altLang="en-US"/>
              <a:t>水平微指令的一般格式</a:t>
            </a:r>
          </a:p>
          <a:p>
            <a:pPr lvl="2" eaLnBrk="1" hangingPunct="1"/>
            <a:endParaRPr lang="zh-CN" altLang="en-US"/>
          </a:p>
          <a:p>
            <a:pPr lvl="2" eaLnBrk="1" hangingPunct="1"/>
            <a:endParaRPr lang="zh-CN" altLang="en-US"/>
          </a:p>
          <a:p>
            <a:pPr lvl="2" eaLnBrk="1" hangingPunct="1"/>
            <a:r>
              <a:rPr lang="zh-CN" altLang="en-US"/>
              <a:t>水平微指令可分为三种</a:t>
            </a:r>
          </a:p>
          <a:p>
            <a:pPr lvl="3" eaLnBrk="1" hangingPunct="1"/>
            <a:r>
              <a:rPr lang="zh-CN" altLang="en-US">
                <a:ea typeface="华文楷体" panose="02010600040101010101" pitchFamily="2" charset="-122"/>
              </a:rPr>
              <a:t>全水平型（直接表示，不译码）</a:t>
            </a:r>
          </a:p>
          <a:p>
            <a:pPr lvl="3" eaLnBrk="1" hangingPunct="1"/>
            <a:r>
              <a:rPr lang="zh-CN" altLang="en-US">
                <a:ea typeface="华文楷体" panose="02010600040101010101" pitchFamily="2" charset="-122"/>
              </a:rPr>
              <a:t>字段译码型</a:t>
            </a:r>
          </a:p>
          <a:p>
            <a:pPr lvl="3" eaLnBrk="1" hangingPunct="1"/>
            <a:r>
              <a:rPr lang="zh-CN" altLang="en-US">
                <a:ea typeface="华文楷体" panose="02010600040101010101" pitchFamily="2" charset="-122"/>
              </a:rPr>
              <a:t>直接表示和译码混合型（实验中采用的格式）</a:t>
            </a:r>
          </a:p>
          <a:p>
            <a:pPr lvl="3" eaLnBrk="1" hangingPunct="1"/>
            <a:endParaRPr lang="zh-CN" altLang="en-US">
              <a:ea typeface="华文楷体" panose="02010600040101010101" pitchFamily="2" charset="-122"/>
            </a:endParaRPr>
          </a:p>
          <a:p>
            <a:pPr lvl="2" eaLnBrk="1" hangingPunct="1">
              <a:buFont typeface="Wingdings" panose="05000000000000000000" pitchFamily="2" charset="2"/>
              <a:buNone/>
            </a:pPr>
            <a:endParaRPr lang="zh-CN" altLang="en-US"/>
          </a:p>
        </p:txBody>
      </p:sp>
      <p:graphicFrame>
        <p:nvGraphicFramePr>
          <p:cNvPr id="751635" name="Group 19"/>
          <p:cNvGraphicFramePr>
            <a:graphicFrameLocks noGrp="1"/>
          </p:cNvGraphicFramePr>
          <p:nvPr>
            <p:ph sz="half" idx="1"/>
          </p:nvPr>
        </p:nvGraphicFramePr>
        <p:xfrm>
          <a:off x="3143250" y="3284538"/>
          <a:ext cx="6337300" cy="457200"/>
        </p:xfrm>
        <a:graphic>
          <a:graphicData uri="http://schemas.openxmlformats.org/drawingml/2006/table">
            <a:tbl>
              <a:tblPr/>
              <a:tblGrid>
                <a:gridCol w="2089150">
                  <a:extLst>
                    <a:ext uri="{9D8B030D-6E8A-4147-A177-3AD203B41FA5}">
                      <a16:colId xmlns:a16="http://schemas.microsoft.com/office/drawing/2014/main" val="20000"/>
                    </a:ext>
                  </a:extLst>
                </a:gridCol>
                <a:gridCol w="2135188">
                  <a:extLst>
                    <a:ext uri="{9D8B030D-6E8A-4147-A177-3AD203B41FA5}">
                      <a16:colId xmlns:a16="http://schemas.microsoft.com/office/drawing/2014/main" val="20001"/>
                    </a:ext>
                  </a:extLst>
                </a:gridCol>
                <a:gridCol w="2112962">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4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控制字段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4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判别测试字段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4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直接地址字段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679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631951" y="72675"/>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5.4 微程序控制器 </a:t>
            </a:r>
            <a:r>
              <a:rPr lang="en-US" altLang="zh-CN" sz="2000" b="1">
                <a:solidFill>
                  <a:srgbClr val="FFCCCC"/>
                </a:solidFill>
                <a:effectLst/>
                <a:ea typeface="黑体" panose="02010609060101010101" pitchFamily="49" charset="-122"/>
              </a:rPr>
              <a:t>--- </a:t>
            </a:r>
            <a:r>
              <a:rPr lang="en-US" altLang="en-US" sz="2000" b="1">
                <a:solidFill>
                  <a:srgbClr val="FF9933"/>
                </a:solidFill>
                <a:effectLst/>
                <a:ea typeface="华文楷体" panose="02010600040101010101" pitchFamily="2" charset="-122"/>
              </a:rPr>
              <a:t>5.4.</a:t>
            </a:r>
            <a:r>
              <a:rPr lang="en-US" altLang="zh-CN" sz="2000" b="1">
                <a:solidFill>
                  <a:srgbClr val="FF9933"/>
                </a:solidFill>
                <a:effectLst/>
                <a:ea typeface="华文楷体" panose="02010600040101010101" pitchFamily="2" charset="-122"/>
              </a:rPr>
              <a:t>2 </a:t>
            </a:r>
            <a:r>
              <a:rPr lang="en-US" altLang="en-US" sz="2000" b="1">
                <a:solidFill>
                  <a:srgbClr val="FF9933"/>
                </a:solidFill>
                <a:effectLst/>
                <a:ea typeface="华文楷体" panose="02010600040101010101" pitchFamily="2" charset="-122"/>
              </a:rPr>
              <a:t>微</a:t>
            </a:r>
            <a:r>
              <a:rPr lang="zh-CN" altLang="en-US" sz="2000" b="1">
                <a:solidFill>
                  <a:srgbClr val="FF9933"/>
                </a:solidFill>
                <a:effectLst/>
                <a:ea typeface="华文楷体" panose="02010600040101010101" pitchFamily="2" charset="-122"/>
              </a:rPr>
              <a:t>程序设计技术</a:t>
            </a:r>
            <a:r>
              <a:rPr lang="en-US" altLang="zh-CN" sz="2000" b="1">
                <a:solidFill>
                  <a:srgbClr val="FF9933"/>
                </a:solidFill>
                <a:effectLst/>
                <a:latin typeface="华文楷体" panose="02010600040101010101" pitchFamily="2" charset="-122"/>
                <a:ea typeface="华文楷体" panose="02010600040101010101" pitchFamily="2" charset="-122"/>
              </a:rPr>
              <a:t>---</a:t>
            </a:r>
            <a:r>
              <a:rPr lang="en-US" altLang="zh-CN" sz="2000" b="1">
                <a:solidFill>
                  <a:srgbClr val="99FF66"/>
                </a:solidFill>
                <a:effectLst/>
                <a:latin typeface="华文楷体" panose="02010600040101010101" pitchFamily="2" charset="-122"/>
                <a:ea typeface="华文楷体" panose="02010600040101010101" pitchFamily="2" charset="-122"/>
              </a:rPr>
              <a:t>3</a:t>
            </a:r>
            <a:r>
              <a:rPr lang="en-US" altLang="en-US" sz="2000" b="1">
                <a:solidFill>
                  <a:srgbClr val="99FF66"/>
                </a:solidFill>
                <a:effectLst/>
                <a:latin typeface="华文楷体" panose="02010600040101010101" pitchFamily="2" charset="-122"/>
                <a:ea typeface="华文楷体" panose="02010600040101010101" pitchFamily="2" charset="-122"/>
              </a:rPr>
              <a:t>.微</a:t>
            </a:r>
            <a:r>
              <a:rPr lang="zh-CN" altLang="en-US" sz="2000" b="1">
                <a:solidFill>
                  <a:srgbClr val="99FF66"/>
                </a:solidFill>
                <a:effectLst/>
                <a:latin typeface="华文楷体" panose="02010600040101010101" pitchFamily="2" charset="-122"/>
                <a:ea typeface="华文楷体" panose="02010600040101010101" pitchFamily="2" charset="-122"/>
              </a:rPr>
              <a:t>指令格式</a:t>
            </a:r>
          </a:p>
        </p:txBody>
      </p:sp>
      <p:sp>
        <p:nvSpPr>
          <p:cNvPr id="67586" name="Rectangle 3"/>
          <p:cNvSpPr>
            <a:spLocks noGrp="1" noChangeArrowheads="1"/>
          </p:cNvSpPr>
          <p:nvPr>
            <p:ph type="body" sz="half" idx="1"/>
          </p:nvPr>
        </p:nvSpPr>
        <p:spPr>
          <a:xfrm>
            <a:off x="1703389" y="620714"/>
            <a:ext cx="8713787" cy="6048375"/>
          </a:xfrm>
        </p:spPr>
        <p:txBody>
          <a:bodyPr/>
          <a:lstStyle/>
          <a:p>
            <a:pPr lvl="1" eaLnBrk="1" hangingPunct="1"/>
            <a:r>
              <a:rPr lang="zh-CN" altLang="en-US">
                <a:solidFill>
                  <a:schemeClr val="folHlink"/>
                </a:solidFill>
              </a:rPr>
              <a:t>垂直型微指令</a:t>
            </a:r>
          </a:p>
          <a:p>
            <a:pPr lvl="2" eaLnBrk="1" hangingPunct="1"/>
            <a:r>
              <a:rPr lang="zh-CN" altLang="en-US"/>
              <a:t>垂直型微指令的结构类似于机器指令结构。</a:t>
            </a:r>
          </a:p>
          <a:p>
            <a:pPr lvl="2" eaLnBrk="1" hangingPunct="1"/>
            <a:r>
              <a:rPr lang="zh-CN" altLang="en-US"/>
              <a:t>微指令中设置微操作码字段，采用微操作码编译法，由微操作码规定微指令的功能。</a:t>
            </a:r>
          </a:p>
          <a:p>
            <a:pPr lvl="2" eaLnBrk="1" hangingPunct="1"/>
            <a:r>
              <a:rPr lang="zh-CN" altLang="en-US"/>
              <a:t>垂直型微指令示例</a:t>
            </a:r>
          </a:p>
          <a:p>
            <a:pPr eaLnBrk="1" hangingPunct="1"/>
            <a:endParaRPr lang="zh-CN" altLang="en-US"/>
          </a:p>
        </p:txBody>
      </p:sp>
      <p:graphicFrame>
        <p:nvGraphicFramePr>
          <p:cNvPr id="799767" name="Group 23"/>
          <p:cNvGraphicFramePr>
            <a:graphicFrameLocks noGrp="1"/>
          </p:cNvGraphicFramePr>
          <p:nvPr>
            <p:ph sz="half" idx="1"/>
          </p:nvPr>
        </p:nvGraphicFramePr>
        <p:xfrm>
          <a:off x="3143251" y="3789364"/>
          <a:ext cx="6913563" cy="396875"/>
        </p:xfrm>
        <a:graphic>
          <a:graphicData uri="http://schemas.openxmlformats.org/drawingml/2006/table">
            <a:tbl>
              <a:tblPr/>
              <a:tblGrid>
                <a:gridCol w="1439863">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000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原寄存器编址</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目标寄存器编址</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其他</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7599" name="Text Box 22"/>
          <p:cNvSpPr txBox="1">
            <a:spLocks noChangeArrowheads="1"/>
          </p:cNvSpPr>
          <p:nvPr/>
        </p:nvSpPr>
        <p:spPr bwMode="auto">
          <a:xfrm>
            <a:off x="3071814" y="2781301"/>
            <a:ext cx="69992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lnSpc>
                <a:spcPct val="150000"/>
              </a:lnSpc>
              <a:spcBef>
                <a:spcPct val="0"/>
              </a:spcBef>
              <a:spcAft>
                <a:spcPct val="0"/>
              </a:spcAft>
            </a:pPr>
            <a:r>
              <a:rPr lang="en-US" altLang="zh-CN" sz="2000" b="1">
                <a:solidFill>
                  <a:srgbClr val="FFFFFF"/>
                </a:solidFill>
                <a:latin typeface="宋体" panose="02010600030101010101" pitchFamily="2" charset="-122"/>
                <a:ea typeface="宋体" panose="02010600030101010101" pitchFamily="2" charset="-122"/>
              </a:rPr>
              <a:t>①</a:t>
            </a:r>
            <a:r>
              <a:rPr lang="zh-CN" altLang="en-US" sz="2000" b="1">
                <a:solidFill>
                  <a:srgbClr val="FFFFFF"/>
                </a:solidFill>
                <a:latin typeface="宋体" panose="02010600030101010101" pitchFamily="2" charset="-122"/>
                <a:ea typeface="宋体" panose="02010600030101010101" pitchFamily="2" charset="-122"/>
              </a:rPr>
              <a:t>寄存器</a:t>
            </a:r>
            <a:r>
              <a:rPr lang="en-US" altLang="zh-CN" sz="2000" b="1">
                <a:solidFill>
                  <a:srgbClr val="FFFFFF"/>
                </a:solidFill>
                <a:latin typeface="宋体" panose="02010600030101010101" pitchFamily="2" charset="-122"/>
                <a:ea typeface="宋体" panose="02010600030101010101" pitchFamily="2" charset="-122"/>
              </a:rPr>
              <a:t>-</a:t>
            </a:r>
            <a:r>
              <a:rPr lang="zh-CN" altLang="en-US" sz="2000" b="1">
                <a:solidFill>
                  <a:srgbClr val="FFFFFF"/>
                </a:solidFill>
                <a:latin typeface="宋体" panose="02010600030101010101" pitchFamily="2" charset="-122"/>
                <a:ea typeface="宋体" panose="02010600030101010101" pitchFamily="2" charset="-122"/>
              </a:rPr>
              <a:t>寄存器传送型微指令</a:t>
            </a:r>
          </a:p>
          <a:p>
            <a:pPr fontAlgn="base">
              <a:lnSpc>
                <a:spcPct val="150000"/>
              </a:lnSpc>
              <a:spcBef>
                <a:spcPct val="0"/>
              </a:spcBef>
              <a:spcAft>
                <a:spcPct val="0"/>
              </a:spcAft>
            </a:pPr>
            <a:r>
              <a:rPr lang="en-US" altLang="zh-CN" sz="2000" b="1">
                <a:solidFill>
                  <a:srgbClr val="FFFFFF"/>
                </a:solidFill>
                <a:latin typeface="宋体" panose="02010600030101010101" pitchFamily="2" charset="-122"/>
                <a:ea typeface="宋体" panose="02010600030101010101" pitchFamily="2" charset="-122"/>
              </a:rPr>
              <a:t>15       13 12          8  7             3 2        0</a:t>
            </a:r>
          </a:p>
        </p:txBody>
      </p:sp>
      <p:graphicFrame>
        <p:nvGraphicFramePr>
          <p:cNvPr id="799768" name="Group 24"/>
          <p:cNvGraphicFramePr>
            <a:graphicFrameLocks noGrp="1"/>
          </p:cNvGraphicFramePr>
          <p:nvPr/>
        </p:nvGraphicFramePr>
        <p:xfrm>
          <a:off x="3143251" y="5338764"/>
          <a:ext cx="6913563" cy="396875"/>
        </p:xfrm>
        <a:graphic>
          <a:graphicData uri="http://schemas.openxmlformats.org/drawingml/2006/table">
            <a:tbl>
              <a:tblPr/>
              <a:tblGrid>
                <a:gridCol w="1439863">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000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原寄存器编址</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目标寄存器编址</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ALU</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7612" name="Text Box 36"/>
          <p:cNvSpPr txBox="1">
            <a:spLocks noChangeArrowheads="1"/>
          </p:cNvSpPr>
          <p:nvPr/>
        </p:nvSpPr>
        <p:spPr bwMode="auto">
          <a:xfrm>
            <a:off x="3071814" y="4330701"/>
            <a:ext cx="69992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lnSpc>
                <a:spcPct val="150000"/>
              </a:lnSpc>
              <a:spcBef>
                <a:spcPct val="0"/>
              </a:spcBef>
              <a:spcAft>
                <a:spcPct val="0"/>
              </a:spcAft>
            </a:pPr>
            <a:r>
              <a:rPr lang="en-US" altLang="zh-CN" sz="2000" b="1">
                <a:solidFill>
                  <a:srgbClr val="FFFFFF"/>
                </a:solidFill>
                <a:latin typeface="宋体" panose="02010600030101010101" pitchFamily="2" charset="-122"/>
                <a:ea typeface="宋体" panose="02010600030101010101" pitchFamily="2" charset="-122"/>
              </a:rPr>
              <a:t>①</a:t>
            </a:r>
            <a:r>
              <a:rPr lang="zh-CN" altLang="en-US" sz="2000" b="1">
                <a:solidFill>
                  <a:srgbClr val="FFFFFF"/>
                </a:solidFill>
                <a:latin typeface="宋体" panose="02010600030101010101" pitchFamily="2" charset="-122"/>
                <a:ea typeface="宋体" panose="02010600030101010101" pitchFamily="2" charset="-122"/>
              </a:rPr>
              <a:t>运算控制型微指令</a:t>
            </a:r>
          </a:p>
          <a:p>
            <a:pPr fontAlgn="base">
              <a:lnSpc>
                <a:spcPct val="150000"/>
              </a:lnSpc>
              <a:spcBef>
                <a:spcPct val="0"/>
              </a:spcBef>
              <a:spcAft>
                <a:spcPct val="0"/>
              </a:spcAft>
            </a:pPr>
            <a:r>
              <a:rPr lang="en-US" altLang="zh-CN" sz="2000" b="1">
                <a:solidFill>
                  <a:srgbClr val="FFFFFF"/>
                </a:solidFill>
                <a:latin typeface="宋体" panose="02010600030101010101" pitchFamily="2" charset="-122"/>
                <a:ea typeface="宋体" panose="02010600030101010101" pitchFamily="2" charset="-122"/>
              </a:rPr>
              <a:t>15       13 12          8  7             3 2        0</a:t>
            </a:r>
          </a:p>
        </p:txBody>
      </p:sp>
    </p:spTree>
    <p:extLst>
      <p:ext uri="{BB962C8B-B14F-4D97-AF65-F5344CB8AC3E}">
        <p14:creationId xmlns:p14="http://schemas.microsoft.com/office/powerpoint/2010/main" val="4241318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5.4 微程序控制器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5.4.</a:t>
            </a:r>
            <a:r>
              <a:rPr lang="en-US" altLang="zh-CN" b="1">
                <a:solidFill>
                  <a:srgbClr val="FF9933"/>
                </a:solidFill>
                <a:effectLst/>
                <a:ea typeface="华文楷体" panose="02010600040101010101" pitchFamily="2" charset="-122"/>
              </a:rPr>
              <a:t>2 </a:t>
            </a:r>
            <a:r>
              <a:rPr lang="en-US" altLang="en-US" b="1">
                <a:solidFill>
                  <a:srgbClr val="FF9933"/>
                </a:solidFill>
                <a:effectLst/>
                <a:ea typeface="华文楷体" panose="02010600040101010101" pitchFamily="2" charset="-122"/>
              </a:rPr>
              <a:t>微</a:t>
            </a:r>
            <a:r>
              <a:rPr lang="zh-CN" altLang="en-US" b="1">
                <a:solidFill>
                  <a:srgbClr val="FF9933"/>
                </a:solidFill>
                <a:effectLst/>
                <a:ea typeface="华文楷体" panose="02010600040101010101" pitchFamily="2" charset="-122"/>
              </a:rPr>
              <a:t>程序设计技术</a:t>
            </a:r>
            <a:r>
              <a:rPr lang="en-US" altLang="zh-CN" b="1">
                <a:solidFill>
                  <a:srgbClr val="FF9933"/>
                </a:solidFill>
                <a:effectLst/>
                <a:latin typeface="华文楷体" panose="02010600040101010101" pitchFamily="2" charset="-122"/>
                <a:ea typeface="华文楷体" panose="02010600040101010101" pitchFamily="2" charset="-122"/>
              </a:rPr>
              <a:t>---</a:t>
            </a:r>
            <a:r>
              <a:rPr lang="en-US" altLang="zh-CN" b="1">
                <a:solidFill>
                  <a:srgbClr val="99FF66"/>
                </a:solidFill>
                <a:effectLst/>
                <a:latin typeface="华文楷体" panose="02010600040101010101" pitchFamily="2" charset="-122"/>
                <a:ea typeface="华文楷体" panose="02010600040101010101" pitchFamily="2" charset="-122"/>
              </a:rPr>
              <a:t>4</a:t>
            </a:r>
            <a:r>
              <a:rPr lang="en-US" altLang="en-US" b="1">
                <a:solidFill>
                  <a:srgbClr val="99FF66"/>
                </a:solidFill>
                <a:effectLst/>
                <a:latin typeface="华文楷体" panose="02010600040101010101" pitchFamily="2" charset="-122"/>
                <a:ea typeface="华文楷体" panose="02010600040101010101" pitchFamily="2" charset="-122"/>
              </a:rPr>
              <a:t>.</a:t>
            </a:r>
            <a:r>
              <a:rPr lang="zh-CN" altLang="en-US" b="1">
                <a:solidFill>
                  <a:srgbClr val="99FF66"/>
                </a:solidFill>
                <a:effectLst/>
                <a:latin typeface="华文楷体" panose="02010600040101010101" pitchFamily="2" charset="-122"/>
                <a:ea typeface="华文楷体" panose="02010600040101010101" pitchFamily="2" charset="-122"/>
              </a:rPr>
              <a:t>动态微程序设计</a:t>
            </a:r>
          </a:p>
        </p:txBody>
      </p:sp>
      <p:sp>
        <p:nvSpPr>
          <p:cNvPr id="68610" name="Rectangle 3"/>
          <p:cNvSpPr>
            <a:spLocks noGrp="1" noChangeArrowheads="1"/>
          </p:cNvSpPr>
          <p:nvPr>
            <p:ph idx="1"/>
          </p:nvPr>
        </p:nvSpPr>
        <p:spPr/>
        <p:txBody>
          <a:bodyPr/>
          <a:lstStyle/>
          <a:p>
            <a:pPr eaLnBrk="1" hangingPunct="1">
              <a:lnSpc>
                <a:spcPct val="130000"/>
              </a:lnSpc>
            </a:pPr>
            <a:r>
              <a:rPr lang="zh-CN" altLang="en-US"/>
              <a:t>微程序设计技术有静态微程序设计和动态微程序设计之分。</a:t>
            </a:r>
          </a:p>
          <a:p>
            <a:pPr lvl="1" eaLnBrk="1" hangingPunct="1">
              <a:lnSpc>
                <a:spcPct val="130000"/>
              </a:lnSpc>
            </a:pPr>
            <a:r>
              <a:rPr lang="zh-CN" altLang="en-US"/>
              <a:t>静态微程序设计</a:t>
            </a:r>
          </a:p>
          <a:p>
            <a:pPr lvl="2" eaLnBrk="1" hangingPunct="1">
              <a:lnSpc>
                <a:spcPct val="130000"/>
              </a:lnSpc>
            </a:pPr>
            <a:r>
              <a:rPr lang="zh-CN" altLang="en-US"/>
              <a:t>对应于一台计算机的机器指令只有一组微程序，而且这一组微程序设计好之后，一般无须改变而且也不好改变，这种微程序设计技术称为静态微程序设计。 </a:t>
            </a:r>
          </a:p>
          <a:p>
            <a:pPr lvl="1" eaLnBrk="1" hangingPunct="1">
              <a:lnSpc>
                <a:spcPct val="130000"/>
              </a:lnSpc>
            </a:pPr>
            <a:r>
              <a:rPr lang="zh-CN" altLang="en-US"/>
              <a:t>动态微程序设计 </a:t>
            </a:r>
          </a:p>
          <a:p>
            <a:pPr lvl="2" eaLnBrk="1" hangingPunct="1">
              <a:lnSpc>
                <a:spcPct val="130000"/>
              </a:lnSpc>
            </a:pPr>
            <a:r>
              <a:rPr lang="zh-CN" altLang="en-US"/>
              <a:t>当采用</a:t>
            </a:r>
            <a:r>
              <a:rPr lang="en-US" altLang="zh-CN"/>
              <a:t>E</a:t>
            </a:r>
            <a:r>
              <a:rPr lang="en-US" altLang="zh-CN" baseline="30000"/>
              <a:t>2</a:t>
            </a:r>
            <a:r>
              <a:rPr lang="en-US" altLang="zh-CN"/>
              <a:t>PROM</a:t>
            </a:r>
            <a:r>
              <a:rPr lang="zh-CN" altLang="en-US"/>
              <a:t>作为控制存储器时，还可以通过改变微指令和微程序来改变机器的指令系统，这种微程序设计技术称为动态微程序设计。</a:t>
            </a:r>
          </a:p>
        </p:txBody>
      </p:sp>
    </p:spTree>
    <p:extLst>
      <p:ext uri="{BB962C8B-B14F-4D97-AF65-F5344CB8AC3E}">
        <p14:creationId xmlns:p14="http://schemas.microsoft.com/office/powerpoint/2010/main" val="3823295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prstTxWarp prst="textNoShape">
              <a:avLst/>
            </a:prstTxWarp>
          </a:bodyPr>
          <a:lstStyle/>
          <a:p>
            <a:endParaRPr lang="zh-CN" altLang="en-US">
              <a:effectLst/>
              <a:ea typeface="华文楷体" panose="02010600040101010101" pitchFamily="2" charset="-122"/>
            </a:endParaRPr>
          </a:p>
        </p:txBody>
      </p:sp>
      <p:sp>
        <p:nvSpPr>
          <p:cNvPr id="69634" name="Rectangle 3"/>
          <p:cNvSpPr>
            <a:spLocks noGrp="1" noChangeArrowheads="1"/>
          </p:cNvSpPr>
          <p:nvPr>
            <p:ph idx="1"/>
          </p:nvPr>
        </p:nvSpPr>
        <p:spPr/>
        <p:txBody>
          <a:bodyPr/>
          <a:lstStyle/>
          <a:p>
            <a:endParaRPr lang="zh-CN" altLang="en-US"/>
          </a:p>
        </p:txBody>
      </p:sp>
    </p:spTree>
    <p:extLst>
      <p:ext uri="{BB962C8B-B14F-4D97-AF65-F5344CB8AC3E}">
        <p14:creationId xmlns:p14="http://schemas.microsoft.com/office/powerpoint/2010/main" val="1281704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1.</a:t>
            </a:r>
            <a:r>
              <a:rPr lang="zh-CN" altLang="en-US" b="1">
                <a:solidFill>
                  <a:srgbClr val="FF9933"/>
                </a:solidFill>
                <a:effectLst/>
                <a:ea typeface="华文楷体" panose="02010600040101010101" pitchFamily="2" charset="-122"/>
              </a:rPr>
              <a:t>基本思想</a:t>
            </a:r>
          </a:p>
        </p:txBody>
      </p:sp>
      <p:sp>
        <p:nvSpPr>
          <p:cNvPr id="70658" name="Rectangle 3"/>
          <p:cNvSpPr>
            <a:spLocks noGrp="1" noChangeArrowheads="1"/>
          </p:cNvSpPr>
          <p:nvPr>
            <p:ph idx="1"/>
          </p:nvPr>
        </p:nvSpPr>
        <p:spPr/>
        <p:txBody>
          <a:bodyPr/>
          <a:lstStyle/>
          <a:p>
            <a:pPr eaLnBrk="1" hangingPunct="1">
              <a:lnSpc>
                <a:spcPct val="130000"/>
              </a:lnSpc>
            </a:pPr>
            <a:r>
              <a:rPr lang="zh-CN" altLang="en-US"/>
              <a:t>硬布线控制器是早期设计计算机的一种方法。</a:t>
            </a:r>
          </a:p>
          <a:p>
            <a:pPr eaLnBrk="1" hangingPunct="1">
              <a:lnSpc>
                <a:spcPct val="130000"/>
              </a:lnSpc>
            </a:pPr>
            <a:r>
              <a:rPr lang="zh-CN" altLang="en-US"/>
              <a:t>这种方法是把控制部件看作为产生专门固定时序控制信号的逻辑电路，而此逻辑电路以使用最少元件和取得最高 操作速度为设计目标。</a:t>
            </a:r>
          </a:p>
          <a:p>
            <a:pPr eaLnBrk="1" hangingPunct="1">
              <a:lnSpc>
                <a:spcPct val="130000"/>
              </a:lnSpc>
            </a:pPr>
            <a:r>
              <a:rPr lang="zh-CN" altLang="en-US"/>
              <a:t>一旦控制部件构成后，除非重新设计和物理上对它重新布线，否则要 想增加新的控制功能是不可能的。</a:t>
            </a:r>
          </a:p>
          <a:p>
            <a:pPr eaLnBrk="1" hangingPunct="1">
              <a:lnSpc>
                <a:spcPct val="130000"/>
              </a:lnSpc>
            </a:pPr>
            <a:r>
              <a:rPr lang="zh-CN" altLang="en-US"/>
              <a:t>这种逻辑电路是一种由门电路和触发器构成的复杂树形网络，故称之为</a:t>
            </a:r>
            <a:r>
              <a:rPr lang="zh-CN" altLang="en-US">
                <a:solidFill>
                  <a:schemeClr val="folHlink"/>
                </a:solidFill>
              </a:rPr>
              <a:t>硬布线控制器</a:t>
            </a:r>
            <a:r>
              <a:rPr lang="zh-CN" altLang="en-US"/>
              <a:t>。</a:t>
            </a:r>
          </a:p>
        </p:txBody>
      </p:sp>
    </p:spTree>
    <p:extLst>
      <p:ext uri="{BB962C8B-B14F-4D97-AF65-F5344CB8AC3E}">
        <p14:creationId xmlns:p14="http://schemas.microsoft.com/office/powerpoint/2010/main" val="3223091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a:t>
            </a:r>
            <a:r>
              <a:rPr lang="en-US" altLang="zh-CN" b="1">
                <a:solidFill>
                  <a:srgbClr val="FFCCCC"/>
                </a:solidFill>
                <a:effectLst/>
                <a:ea typeface="黑体" panose="02010609060101010101" pitchFamily="49" charset="-122"/>
              </a:rPr>
              <a:t> ---</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1.</a:t>
            </a:r>
            <a:r>
              <a:rPr lang="zh-CN" altLang="en-US" b="1">
                <a:solidFill>
                  <a:srgbClr val="FF9933"/>
                </a:solidFill>
                <a:effectLst/>
                <a:ea typeface="华文楷体" panose="02010600040101010101" pitchFamily="2" charset="-122"/>
              </a:rPr>
              <a:t>基本思想</a:t>
            </a:r>
          </a:p>
        </p:txBody>
      </p:sp>
      <p:sp>
        <p:nvSpPr>
          <p:cNvPr id="71682" name="Rectangle 3"/>
          <p:cNvSpPr>
            <a:spLocks noGrp="1" noChangeArrowheads="1"/>
          </p:cNvSpPr>
          <p:nvPr>
            <p:ph idx="1"/>
          </p:nvPr>
        </p:nvSpPr>
        <p:spPr/>
        <p:txBody>
          <a:bodyPr/>
          <a:lstStyle/>
          <a:p>
            <a:pPr eaLnBrk="1" hangingPunct="1"/>
            <a:r>
              <a:rPr lang="zh-CN" altLang="en-US"/>
              <a:t>硬联线控制器的结构如图：</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硬布线控制器的基本原理：</a:t>
            </a:r>
            <a:r>
              <a:rPr lang="en-US" altLang="zh-CN"/>
              <a:t>C =</a:t>
            </a:r>
            <a:r>
              <a:rPr lang="en-US" altLang="zh-CN" i="1"/>
              <a:t> f </a:t>
            </a:r>
            <a:r>
              <a:rPr lang="en-US" altLang="zh-CN"/>
              <a:t>( I</a:t>
            </a:r>
            <a:r>
              <a:rPr lang="en-US" altLang="zh-CN" sz="1800"/>
              <a:t>m</a:t>
            </a:r>
            <a:r>
              <a:rPr lang="en-US" altLang="zh-CN"/>
              <a:t>,M</a:t>
            </a:r>
            <a:r>
              <a:rPr lang="en-US" altLang="zh-CN" sz="1800"/>
              <a:t>i</a:t>
            </a:r>
            <a:r>
              <a:rPr lang="en-US" altLang="zh-CN"/>
              <a:t>,T</a:t>
            </a:r>
            <a:r>
              <a:rPr lang="en-US" altLang="zh-CN" sz="1800"/>
              <a:t>k</a:t>
            </a:r>
            <a:r>
              <a:rPr lang="en-US" altLang="zh-CN"/>
              <a:t>,B</a:t>
            </a:r>
            <a:r>
              <a:rPr lang="en-US" altLang="zh-CN" sz="1800"/>
              <a:t>j</a:t>
            </a:r>
            <a:r>
              <a:rPr lang="en-US" altLang="zh-CN"/>
              <a:t> )</a:t>
            </a:r>
            <a:r>
              <a:rPr lang="zh-CN" altLang="en-US"/>
              <a:t> </a:t>
            </a:r>
          </a:p>
        </p:txBody>
      </p:sp>
      <p:pic>
        <p:nvPicPr>
          <p:cNvPr id="71683"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326" y="1125538"/>
            <a:ext cx="7172325" cy="464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14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2.</a:t>
            </a:r>
            <a:r>
              <a:rPr lang="zh-CN" altLang="en-US" b="1">
                <a:solidFill>
                  <a:srgbClr val="FF9933"/>
                </a:solidFill>
                <a:effectLst/>
                <a:ea typeface="华文楷体" panose="02010600040101010101" pitchFamily="2" charset="-122"/>
              </a:rPr>
              <a:t>指令执行流程</a:t>
            </a:r>
          </a:p>
        </p:txBody>
      </p:sp>
      <p:sp>
        <p:nvSpPr>
          <p:cNvPr id="72706" name="Rectangle 3"/>
          <p:cNvSpPr>
            <a:spLocks noGrp="1" noChangeArrowheads="1"/>
          </p:cNvSpPr>
          <p:nvPr>
            <p:ph idx="1"/>
          </p:nvPr>
        </p:nvSpPr>
        <p:spPr/>
        <p:txBody>
          <a:bodyPr/>
          <a:lstStyle/>
          <a:p>
            <a:pPr eaLnBrk="1" hangingPunct="1"/>
            <a:endParaRPr lang="zh-CN" altLang="en-US" dirty="0"/>
          </a:p>
        </p:txBody>
      </p:sp>
      <p:pic>
        <p:nvPicPr>
          <p:cNvPr id="72707" name="Picture 4" descr="ks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908050"/>
            <a:ext cx="8024812"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53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274546" y="116632"/>
            <a:ext cx="8856663" cy="400752"/>
          </a:xfrm>
        </p:spPr>
        <p:txBody>
          <a:bodyPr/>
          <a:lstStyle/>
          <a:p>
            <a:pPr eaLnBrk="1" hangingPunct="1">
              <a:defRPr/>
            </a:pPr>
            <a:r>
              <a:rPr kumimoji="1" lang="en-US" altLang="en-US" sz="2000" b="1">
                <a:solidFill>
                  <a:srgbClr val="FFCCCC"/>
                </a:solidFill>
                <a:effectLst/>
                <a:ea typeface="黑体" panose="02010609060101010101" pitchFamily="49" charset="-122"/>
              </a:rPr>
              <a:t>5.2 指令周期</a:t>
            </a:r>
            <a:r>
              <a:rPr kumimoji="1" lang="en-US" altLang="zh-CN" sz="2000" b="1">
                <a:solidFill>
                  <a:srgbClr val="FFCCCC"/>
                </a:solidFill>
                <a:effectLst/>
                <a:ea typeface="黑体" panose="02010609060101010101" pitchFamily="49" charset="-122"/>
              </a:rPr>
              <a:t> --- </a:t>
            </a:r>
            <a:r>
              <a:rPr kumimoji="1" lang="en-US" altLang="zh-CN" sz="2000" b="1">
                <a:solidFill>
                  <a:srgbClr val="FF9933"/>
                </a:solidFill>
                <a:effectLst/>
                <a:ea typeface="+mj-ea"/>
              </a:rPr>
              <a:t>5.2.1 </a:t>
            </a:r>
            <a:r>
              <a:rPr kumimoji="1" lang="zh-CN" altLang="en-US" sz="2000" b="1">
                <a:solidFill>
                  <a:srgbClr val="FF9933"/>
                </a:solidFill>
                <a:effectLst/>
                <a:ea typeface="+mj-ea"/>
              </a:rPr>
              <a:t>指令周期的基本概念</a:t>
            </a:r>
            <a:r>
              <a:rPr kumimoji="1" lang="zh-CN" altLang="en-US" sz="2000">
                <a:ea typeface="+mj-ea"/>
              </a:rPr>
              <a:t> </a:t>
            </a:r>
          </a:p>
        </p:txBody>
      </p:sp>
      <p:sp>
        <p:nvSpPr>
          <p:cNvPr id="36866" name="Rectangle 3"/>
          <p:cNvSpPr>
            <a:spLocks noGrp="1" noChangeArrowheads="1"/>
          </p:cNvSpPr>
          <p:nvPr>
            <p:ph idx="1"/>
          </p:nvPr>
        </p:nvSpPr>
        <p:spPr/>
        <p:txBody>
          <a:bodyPr/>
          <a:lstStyle/>
          <a:p>
            <a:pPr eaLnBrk="1" hangingPunct="1"/>
            <a:r>
              <a:rPr lang="zh-CN" altLang="en-US" b="0" dirty="0">
                <a:solidFill>
                  <a:schemeClr val="folHlink"/>
                </a:solidFill>
              </a:rPr>
              <a:t>指令周期</a:t>
            </a:r>
            <a:r>
              <a:rPr lang="en-US" altLang="zh-CN" b="0" dirty="0"/>
              <a:t>: CPU</a:t>
            </a:r>
            <a:r>
              <a:rPr lang="zh-CN" altLang="en-US" b="0" dirty="0"/>
              <a:t>取出一条指令并执行这条指令的时间总和。</a:t>
            </a:r>
          </a:p>
          <a:p>
            <a:pPr eaLnBrk="1" hangingPunct="1"/>
            <a:endParaRPr lang="zh-CN" altLang="en-US" b="0" dirty="0"/>
          </a:p>
          <a:p>
            <a:pPr eaLnBrk="1" hangingPunct="1"/>
            <a:endParaRPr lang="zh-CN" altLang="en-US" b="0" dirty="0"/>
          </a:p>
          <a:p>
            <a:pPr eaLnBrk="1" hangingPunct="1"/>
            <a:endParaRPr lang="en-US" altLang="zh-CN" b="0" dirty="0">
              <a:solidFill>
                <a:schemeClr val="folHlink"/>
              </a:solidFill>
            </a:endParaRPr>
          </a:p>
          <a:p>
            <a:pPr eaLnBrk="1" hangingPunct="1"/>
            <a:endParaRPr lang="en-US" altLang="zh-CN" b="0" dirty="0">
              <a:solidFill>
                <a:schemeClr val="folHlink"/>
              </a:solidFill>
            </a:endParaRPr>
          </a:p>
          <a:p>
            <a:pPr eaLnBrk="1" hangingPunct="1"/>
            <a:r>
              <a:rPr lang="en-US" altLang="zh-CN" b="0" dirty="0">
                <a:solidFill>
                  <a:schemeClr val="folHlink"/>
                </a:solidFill>
              </a:rPr>
              <a:t>CPU</a:t>
            </a:r>
            <a:r>
              <a:rPr lang="zh-CN" altLang="en-US" b="0" dirty="0">
                <a:solidFill>
                  <a:schemeClr val="folHlink"/>
                </a:solidFill>
              </a:rPr>
              <a:t>周期</a:t>
            </a:r>
            <a:r>
              <a:rPr lang="en-US" altLang="zh-CN" b="0" dirty="0"/>
              <a:t>: </a:t>
            </a:r>
            <a:r>
              <a:rPr lang="zh-CN" altLang="en-US" b="0" dirty="0"/>
              <a:t>又称</a:t>
            </a:r>
            <a:r>
              <a:rPr lang="zh-CN" altLang="en-US" b="0" dirty="0">
                <a:solidFill>
                  <a:schemeClr val="tx2"/>
                </a:solidFill>
              </a:rPr>
              <a:t>机器周期</a:t>
            </a:r>
            <a:r>
              <a:rPr lang="zh-CN" altLang="en-US" b="0" dirty="0"/>
              <a:t>，用从内存读取一条指令字的最短时间来定义。 </a:t>
            </a:r>
          </a:p>
          <a:p>
            <a:pPr eaLnBrk="1" hangingPunct="1"/>
            <a:r>
              <a:rPr lang="zh-CN" altLang="en-US" b="0" dirty="0">
                <a:solidFill>
                  <a:schemeClr val="folHlink"/>
                </a:solidFill>
              </a:rPr>
              <a:t>时钟周期</a:t>
            </a:r>
            <a:r>
              <a:rPr lang="en-US" altLang="zh-CN" b="0" dirty="0"/>
              <a:t>: </a:t>
            </a:r>
            <a:r>
              <a:rPr lang="zh-CN" altLang="en-US" b="0" dirty="0"/>
              <a:t>通常称为</a:t>
            </a:r>
            <a:r>
              <a:rPr lang="zh-CN" altLang="en-US" b="0" dirty="0">
                <a:solidFill>
                  <a:schemeClr val="tx2"/>
                </a:solidFill>
              </a:rPr>
              <a:t>节拍脉冲</a:t>
            </a:r>
            <a:r>
              <a:rPr lang="zh-CN" altLang="en-US" b="0" dirty="0"/>
              <a:t>或</a:t>
            </a:r>
            <a:r>
              <a:rPr lang="en-US" altLang="zh-CN" b="0" dirty="0">
                <a:solidFill>
                  <a:schemeClr val="tx2"/>
                </a:solidFill>
              </a:rPr>
              <a:t>T</a:t>
            </a:r>
            <a:r>
              <a:rPr lang="zh-CN" altLang="en-US" b="0" dirty="0">
                <a:solidFill>
                  <a:schemeClr val="tx2"/>
                </a:solidFill>
              </a:rPr>
              <a:t>周期</a:t>
            </a:r>
            <a:r>
              <a:rPr lang="zh-CN" altLang="en-US" b="0" dirty="0"/>
              <a:t>。</a:t>
            </a:r>
          </a:p>
        </p:txBody>
      </p:sp>
      <p:pic>
        <p:nvPicPr>
          <p:cNvPr id="36867" name="Picture 10" descr="wk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124744"/>
            <a:ext cx="7140575"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1" descr="vf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3949428"/>
            <a:ext cx="71278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12"/>
          <p:cNvSpPr txBox="1">
            <a:spLocks noChangeArrowheads="1"/>
          </p:cNvSpPr>
          <p:nvPr/>
        </p:nvSpPr>
        <p:spPr bwMode="auto">
          <a:xfrm>
            <a:off x="9264650" y="63087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1800" b="1" i="1">
                <a:solidFill>
                  <a:srgbClr val="00FF00"/>
                </a:solidFill>
              </a:rPr>
              <a:t>3</a:t>
            </a:r>
          </a:p>
        </p:txBody>
      </p:sp>
    </p:spTree>
    <p:extLst>
      <p:ext uri="{BB962C8B-B14F-4D97-AF65-F5344CB8AC3E}">
        <p14:creationId xmlns:p14="http://schemas.microsoft.com/office/powerpoint/2010/main" val="293077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3.</a:t>
            </a:r>
            <a:r>
              <a:rPr lang="zh-CN" altLang="en-US" b="1">
                <a:solidFill>
                  <a:srgbClr val="FF9933"/>
                </a:solidFill>
                <a:effectLst/>
                <a:ea typeface="华文楷体" panose="02010600040101010101" pitchFamily="2" charset="-122"/>
              </a:rPr>
              <a:t>微操作控制信号的产生</a:t>
            </a:r>
          </a:p>
        </p:txBody>
      </p:sp>
      <p:sp>
        <p:nvSpPr>
          <p:cNvPr id="73730" name="Rectangle 3"/>
          <p:cNvSpPr>
            <a:spLocks noGrp="1" noChangeArrowheads="1"/>
          </p:cNvSpPr>
          <p:nvPr>
            <p:ph idx="1"/>
          </p:nvPr>
        </p:nvSpPr>
        <p:spPr/>
        <p:txBody>
          <a:bodyPr/>
          <a:lstStyle/>
          <a:p>
            <a:pPr eaLnBrk="1" hangingPunct="1">
              <a:lnSpc>
                <a:spcPct val="90000"/>
              </a:lnSpc>
            </a:pPr>
            <a:r>
              <a:rPr lang="zh-CN" altLang="en-US" sz="2000" b="0" dirty="0"/>
              <a:t>硬布线控制器的设计方法及过程：</a:t>
            </a:r>
          </a:p>
          <a:p>
            <a:pPr lvl="1" eaLnBrk="1" hangingPunct="1">
              <a:lnSpc>
                <a:spcPct val="90000"/>
              </a:lnSpc>
              <a:spcBef>
                <a:spcPct val="50000"/>
              </a:spcBef>
            </a:pPr>
            <a:r>
              <a:rPr lang="zh-CN" altLang="en-US" sz="2000" b="0" dirty="0"/>
              <a:t>先画出硬连线控制器的指令周期流程图</a:t>
            </a:r>
          </a:p>
          <a:p>
            <a:pPr lvl="1" eaLnBrk="1" hangingPunct="1">
              <a:lnSpc>
                <a:spcPct val="90000"/>
              </a:lnSpc>
              <a:spcBef>
                <a:spcPct val="50000"/>
              </a:spcBef>
            </a:pPr>
            <a:r>
              <a:rPr lang="zh-CN" altLang="en-US" sz="2000" b="0" dirty="0"/>
              <a:t>列表整理所有机器指令涉及到的微操作控制信号</a:t>
            </a:r>
          </a:p>
          <a:p>
            <a:pPr lvl="1" eaLnBrk="1" hangingPunct="1">
              <a:lnSpc>
                <a:spcPct val="90000"/>
              </a:lnSpc>
              <a:spcBef>
                <a:spcPct val="50000"/>
              </a:spcBef>
            </a:pPr>
            <a:r>
              <a:rPr lang="zh-CN" altLang="en-US" sz="2000" b="0" dirty="0"/>
              <a:t>制作微操作时间表</a:t>
            </a:r>
          </a:p>
          <a:p>
            <a:pPr lvl="1" eaLnBrk="1" hangingPunct="1">
              <a:lnSpc>
                <a:spcPct val="90000"/>
              </a:lnSpc>
              <a:spcBef>
                <a:spcPct val="50000"/>
              </a:spcBef>
            </a:pPr>
            <a:r>
              <a:rPr lang="zh-CN" altLang="en-US" sz="2000" b="0" dirty="0"/>
              <a:t>利用布尔代数写出综合逻辑表达式</a:t>
            </a:r>
          </a:p>
          <a:p>
            <a:pPr lvl="1" eaLnBrk="1" hangingPunct="1">
              <a:lnSpc>
                <a:spcPct val="90000"/>
              </a:lnSpc>
              <a:spcBef>
                <a:spcPct val="50000"/>
              </a:spcBef>
            </a:pPr>
            <a:r>
              <a:rPr lang="zh-CN" altLang="en-US" sz="2000" b="0" dirty="0"/>
              <a:t>用 门电路、可编程器件等实现 </a:t>
            </a:r>
          </a:p>
          <a:p>
            <a:pPr eaLnBrk="1" hangingPunct="1">
              <a:lnSpc>
                <a:spcPct val="90000"/>
              </a:lnSpc>
              <a:buFont typeface="Wingdings 2" panose="05020102010507070707" pitchFamily="18" charset="2"/>
              <a:buNone/>
            </a:pPr>
            <a:r>
              <a:rPr lang="en-US" altLang="zh-CN" sz="2000" b="0" dirty="0">
                <a:solidFill>
                  <a:srgbClr val="FF9933"/>
                </a:solidFill>
              </a:rPr>
              <a:t>【</a:t>
            </a:r>
            <a:r>
              <a:rPr lang="zh-CN" altLang="en-US" sz="2000" b="0" dirty="0">
                <a:solidFill>
                  <a:srgbClr val="FF9933"/>
                </a:solidFill>
              </a:rPr>
              <a:t>例</a:t>
            </a:r>
            <a:r>
              <a:rPr lang="en-US" altLang="zh-CN" sz="2000" b="0" dirty="0">
                <a:solidFill>
                  <a:srgbClr val="FF9933"/>
                </a:solidFill>
              </a:rPr>
              <a:t>】</a:t>
            </a:r>
          </a:p>
          <a:p>
            <a:pPr eaLnBrk="1" hangingPunct="1">
              <a:lnSpc>
                <a:spcPct val="90000"/>
              </a:lnSpc>
              <a:buFont typeface="Wingdings 2" panose="05020102010507070707" pitchFamily="18" charset="2"/>
              <a:buNone/>
            </a:pPr>
            <a:r>
              <a:rPr lang="zh-CN" altLang="en-US" sz="2000" b="0" dirty="0"/>
              <a:t>	跟据上述指令周期流程图，写出以下操作控制信号</a:t>
            </a:r>
            <a:r>
              <a:rPr lang="en-US" altLang="zh-CN" sz="2000" b="0" dirty="0"/>
              <a:t>RD(I)</a:t>
            </a:r>
            <a:r>
              <a:rPr lang="zh-CN" altLang="en-US" sz="2000" b="0" dirty="0"/>
              <a:t>、</a:t>
            </a:r>
            <a:r>
              <a:rPr lang="en-US" altLang="zh-CN" sz="2000" b="0" dirty="0"/>
              <a:t>RD(D)</a:t>
            </a:r>
            <a:r>
              <a:rPr lang="zh-CN" altLang="en-US" sz="2000" b="0" dirty="0"/>
              <a:t>、</a:t>
            </a:r>
            <a:r>
              <a:rPr lang="en-US" altLang="zh-CN" sz="2000" b="0" dirty="0"/>
              <a:t>WE(D)</a:t>
            </a:r>
            <a:r>
              <a:rPr lang="zh-CN" altLang="en-US" sz="2000" b="0" dirty="0"/>
              <a:t>、</a:t>
            </a:r>
            <a:r>
              <a:rPr lang="en-US" altLang="zh-CN" sz="2000" b="0" dirty="0"/>
              <a:t>LDPC</a:t>
            </a:r>
            <a:r>
              <a:rPr lang="zh-CN" altLang="en-US" sz="2000" b="0" dirty="0"/>
              <a:t>、</a:t>
            </a:r>
            <a:r>
              <a:rPr lang="en-US" altLang="zh-CN" sz="2000" b="0" dirty="0"/>
              <a:t> LDAR</a:t>
            </a:r>
            <a:r>
              <a:rPr lang="zh-CN" altLang="en-US" sz="2000" b="0" dirty="0"/>
              <a:t>、</a:t>
            </a:r>
            <a:r>
              <a:rPr lang="en-US" altLang="zh-CN" sz="2000" b="0" dirty="0"/>
              <a:t>LDDR</a:t>
            </a:r>
            <a:r>
              <a:rPr lang="zh-CN" altLang="en-US" sz="2000" b="0" dirty="0"/>
              <a:t>、</a:t>
            </a:r>
            <a:r>
              <a:rPr lang="en-US" altLang="zh-CN" sz="2000" b="0" dirty="0"/>
              <a:t>PC+1</a:t>
            </a:r>
            <a:r>
              <a:rPr lang="zh-CN" altLang="en-US" sz="2000" b="0" dirty="0"/>
              <a:t>、</a:t>
            </a:r>
            <a:r>
              <a:rPr lang="en-US" altLang="zh-CN" sz="2000" b="0" dirty="0"/>
              <a:t>LDR2 </a:t>
            </a:r>
            <a:r>
              <a:rPr lang="zh-CN" altLang="en-US" sz="2000" b="0" dirty="0"/>
              <a:t>的逻辑表达式，每个操作信号的含义是：</a:t>
            </a:r>
          </a:p>
          <a:p>
            <a:pPr eaLnBrk="1" hangingPunct="1">
              <a:lnSpc>
                <a:spcPct val="90000"/>
              </a:lnSpc>
              <a:buFont typeface="Wingdings 2" panose="05020102010507070707" pitchFamily="18" charset="2"/>
              <a:buNone/>
            </a:pPr>
            <a:r>
              <a:rPr lang="en-US" altLang="zh-CN" sz="2000" b="0" dirty="0"/>
              <a:t>	RD(I) --- </a:t>
            </a:r>
            <a:r>
              <a:rPr lang="zh-CN" altLang="en-US" sz="2000" b="0" dirty="0"/>
              <a:t>指存读命令，</a:t>
            </a:r>
            <a:r>
              <a:rPr lang="en-US" altLang="zh-CN" sz="2000" b="0" dirty="0"/>
              <a:t>RD(D) --- </a:t>
            </a:r>
            <a:r>
              <a:rPr lang="zh-CN" altLang="en-US" sz="2000" b="0" dirty="0"/>
              <a:t>数存读命令，</a:t>
            </a:r>
            <a:r>
              <a:rPr lang="en-US" altLang="zh-CN" sz="2000" b="0" dirty="0"/>
              <a:t>WE(D) ---</a:t>
            </a:r>
            <a:r>
              <a:rPr lang="zh-CN" altLang="en-US" sz="2000" b="0" dirty="0"/>
              <a:t>数存写命令，</a:t>
            </a:r>
          </a:p>
          <a:p>
            <a:pPr eaLnBrk="1" hangingPunct="1">
              <a:lnSpc>
                <a:spcPct val="90000"/>
              </a:lnSpc>
              <a:buFont typeface="Wingdings 2" panose="05020102010507070707" pitchFamily="18" charset="2"/>
              <a:buNone/>
            </a:pPr>
            <a:r>
              <a:rPr lang="zh-CN" altLang="en-US" sz="2000" b="0" dirty="0"/>
              <a:t>	</a:t>
            </a:r>
            <a:r>
              <a:rPr lang="en-US" altLang="zh-CN" sz="2000" b="0" dirty="0"/>
              <a:t>LDPC --- </a:t>
            </a:r>
            <a:r>
              <a:rPr lang="zh-CN" altLang="en-US" sz="2000" b="0" dirty="0"/>
              <a:t>打入程序计数器， </a:t>
            </a:r>
            <a:r>
              <a:rPr lang="en-US" altLang="zh-CN" sz="2000" b="0" dirty="0"/>
              <a:t>LDIR --- </a:t>
            </a:r>
            <a:r>
              <a:rPr lang="zh-CN" altLang="en-US" sz="2000" b="0" dirty="0"/>
              <a:t>打入指令计数器，</a:t>
            </a:r>
          </a:p>
          <a:p>
            <a:pPr eaLnBrk="1" hangingPunct="1">
              <a:lnSpc>
                <a:spcPct val="90000"/>
              </a:lnSpc>
              <a:buFont typeface="Wingdings 2" panose="05020102010507070707" pitchFamily="18" charset="2"/>
              <a:buNone/>
            </a:pPr>
            <a:r>
              <a:rPr lang="zh-CN" altLang="en-US" sz="2000" b="0" dirty="0"/>
              <a:t>	</a:t>
            </a:r>
            <a:r>
              <a:rPr lang="en-US" altLang="zh-CN" sz="2000" b="0" dirty="0"/>
              <a:t>LDAR --- </a:t>
            </a:r>
            <a:r>
              <a:rPr lang="zh-CN" altLang="en-US" sz="2000" b="0" dirty="0"/>
              <a:t>打入数存地址寄存器， </a:t>
            </a:r>
            <a:r>
              <a:rPr lang="en-US" altLang="zh-CN" sz="2000" b="0" dirty="0"/>
              <a:t>LDDR --- </a:t>
            </a:r>
            <a:r>
              <a:rPr lang="zh-CN" altLang="en-US" sz="2000" b="0" dirty="0"/>
              <a:t>打入数据缓冲寄存器，</a:t>
            </a:r>
          </a:p>
          <a:p>
            <a:pPr eaLnBrk="1" hangingPunct="1">
              <a:lnSpc>
                <a:spcPct val="90000"/>
              </a:lnSpc>
              <a:buFont typeface="Wingdings 2" panose="05020102010507070707" pitchFamily="18" charset="2"/>
              <a:buNone/>
            </a:pPr>
            <a:r>
              <a:rPr lang="zh-CN" altLang="en-US" sz="2000" b="0" dirty="0"/>
              <a:t>	</a:t>
            </a:r>
            <a:r>
              <a:rPr lang="en-US" altLang="zh-CN" sz="2000" b="0" dirty="0"/>
              <a:t>PC+1 --- </a:t>
            </a:r>
            <a:r>
              <a:rPr lang="zh-CN" altLang="en-US" sz="2000" b="0" dirty="0"/>
              <a:t>程序计数器加 </a:t>
            </a:r>
            <a:r>
              <a:rPr lang="en-US" altLang="zh-CN" sz="2000" b="0" dirty="0"/>
              <a:t>1 </a:t>
            </a:r>
            <a:r>
              <a:rPr lang="zh-CN" altLang="en-US" sz="2000" b="0" dirty="0"/>
              <a:t>，</a:t>
            </a:r>
            <a:r>
              <a:rPr lang="en-US" altLang="zh-CN" sz="2000" b="0" dirty="0"/>
              <a:t>LDR2 --- </a:t>
            </a:r>
            <a:r>
              <a:rPr lang="zh-CN" altLang="en-US" sz="2000" b="0" dirty="0"/>
              <a:t>打入寄存器</a:t>
            </a:r>
            <a:r>
              <a:rPr lang="en-US" altLang="zh-CN" sz="2000" b="0" dirty="0"/>
              <a:t>R2 </a:t>
            </a:r>
          </a:p>
          <a:p>
            <a:pPr eaLnBrk="1" hangingPunct="1">
              <a:lnSpc>
                <a:spcPct val="90000"/>
              </a:lnSpc>
              <a:buFont typeface="Wingdings 2" panose="05020102010507070707" pitchFamily="18" charset="2"/>
              <a:buNone/>
            </a:pPr>
            <a:r>
              <a:rPr lang="en-US" altLang="zh-CN" sz="2000" b="0" dirty="0">
                <a:solidFill>
                  <a:srgbClr val="FF9933"/>
                </a:solidFill>
              </a:rPr>
              <a:t>【</a:t>
            </a:r>
            <a:r>
              <a:rPr lang="zh-CN" altLang="en-US" sz="2000" b="0" dirty="0">
                <a:solidFill>
                  <a:srgbClr val="FF9933"/>
                </a:solidFill>
              </a:rPr>
              <a:t>解</a:t>
            </a:r>
            <a:r>
              <a:rPr lang="en-US" altLang="zh-CN" sz="2000" b="0" dirty="0">
                <a:solidFill>
                  <a:srgbClr val="FF9933"/>
                </a:solidFill>
              </a:rPr>
              <a:t>】</a:t>
            </a:r>
          </a:p>
          <a:p>
            <a:pPr eaLnBrk="1" hangingPunct="1">
              <a:lnSpc>
                <a:spcPct val="90000"/>
              </a:lnSpc>
              <a:buFont typeface="Wingdings 2" panose="05020102010507070707" pitchFamily="18" charset="2"/>
              <a:buNone/>
            </a:pPr>
            <a:r>
              <a:rPr lang="en-US" altLang="zh-CN" sz="2000" b="0" dirty="0"/>
              <a:t>	</a:t>
            </a:r>
            <a:r>
              <a:rPr lang="zh-CN" altLang="en-US" sz="2000" b="0" dirty="0"/>
              <a:t>按上述步骤逐步求解，过程如下：</a:t>
            </a:r>
            <a:endParaRPr lang="en-US" altLang="zh-CN" sz="2000" b="0" dirty="0"/>
          </a:p>
        </p:txBody>
      </p:sp>
    </p:spTree>
    <p:extLst>
      <p:ext uri="{BB962C8B-B14F-4D97-AF65-F5344CB8AC3E}">
        <p14:creationId xmlns:p14="http://schemas.microsoft.com/office/powerpoint/2010/main" val="2838566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2.</a:t>
            </a:r>
            <a:r>
              <a:rPr lang="zh-CN" altLang="en-US" b="1">
                <a:solidFill>
                  <a:srgbClr val="FF9933"/>
                </a:solidFill>
                <a:effectLst/>
                <a:ea typeface="华文楷体" panose="02010600040101010101" pitchFamily="2" charset="-122"/>
              </a:rPr>
              <a:t>指令执行流程</a:t>
            </a:r>
          </a:p>
        </p:txBody>
      </p:sp>
      <p:sp>
        <p:nvSpPr>
          <p:cNvPr id="74754" name="Rectangle 3"/>
          <p:cNvSpPr>
            <a:spLocks noGrp="1" noChangeArrowheads="1"/>
          </p:cNvSpPr>
          <p:nvPr>
            <p:ph idx="1"/>
          </p:nvPr>
        </p:nvSpPr>
        <p:spPr/>
        <p:txBody>
          <a:bodyPr/>
          <a:lstStyle/>
          <a:p>
            <a:pPr eaLnBrk="1" hangingPunct="1"/>
            <a:r>
              <a:rPr lang="zh-CN" altLang="en-US"/>
              <a:t>硬布线的指令周期流程图</a:t>
            </a:r>
          </a:p>
        </p:txBody>
      </p:sp>
      <p:pic>
        <p:nvPicPr>
          <p:cNvPr id="74755" name="Picture 6" descr="硬布线控制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196975"/>
            <a:ext cx="87852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85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3.</a:t>
            </a:r>
            <a:r>
              <a:rPr lang="zh-CN" altLang="en-US" b="1">
                <a:solidFill>
                  <a:srgbClr val="FF9933"/>
                </a:solidFill>
                <a:effectLst/>
                <a:ea typeface="华文楷体" panose="02010600040101010101" pitchFamily="2" charset="-122"/>
              </a:rPr>
              <a:t>微操作控制信号的产生</a:t>
            </a:r>
          </a:p>
        </p:txBody>
      </p:sp>
      <p:sp>
        <p:nvSpPr>
          <p:cNvPr id="75778" name="Rectangle 3"/>
          <p:cNvSpPr>
            <a:spLocks noGrp="1" noChangeArrowheads="1"/>
          </p:cNvSpPr>
          <p:nvPr>
            <p:ph type="body" sz="half" idx="1"/>
          </p:nvPr>
        </p:nvSpPr>
        <p:spPr>
          <a:xfrm>
            <a:off x="143934" y="836712"/>
            <a:ext cx="7248210" cy="5774184"/>
          </a:xfrm>
        </p:spPr>
        <p:txBody>
          <a:bodyPr/>
          <a:lstStyle/>
          <a:p>
            <a:pPr eaLnBrk="1" hangingPunct="1"/>
            <a:r>
              <a:rPr lang="zh-CN" altLang="en-US" sz="2000" dirty="0"/>
              <a:t>指令系统中所有机器指令涉及到的微操作控制信号</a:t>
            </a:r>
          </a:p>
        </p:txBody>
      </p:sp>
      <p:graphicFrame>
        <p:nvGraphicFramePr>
          <p:cNvPr id="814240" name="Group 160"/>
          <p:cNvGraphicFramePr>
            <a:graphicFrameLocks noGrp="1"/>
          </p:cNvGraphicFramePr>
          <p:nvPr>
            <p:ph sz="half" idx="1"/>
            <p:extLst>
              <p:ext uri="{D42A27DB-BD31-4B8C-83A1-F6EECF244321}">
                <p14:modId xmlns:p14="http://schemas.microsoft.com/office/powerpoint/2010/main" val="3908609318"/>
              </p:ext>
            </p:extLst>
          </p:nvPr>
        </p:nvGraphicFramePr>
        <p:xfrm>
          <a:off x="263352" y="1489873"/>
          <a:ext cx="6336706" cy="4303685"/>
        </p:xfrm>
        <a:graphic>
          <a:graphicData uri="http://schemas.openxmlformats.org/drawingml/2006/table">
            <a:tbl>
              <a:tblPr/>
              <a:tblGrid>
                <a:gridCol w="805112">
                  <a:extLst>
                    <a:ext uri="{9D8B030D-6E8A-4147-A177-3AD203B41FA5}">
                      <a16:colId xmlns:a16="http://schemas.microsoft.com/office/drawing/2014/main" val="20000"/>
                    </a:ext>
                  </a:extLst>
                </a:gridCol>
                <a:gridCol w="590810">
                  <a:extLst>
                    <a:ext uri="{9D8B030D-6E8A-4147-A177-3AD203B41FA5}">
                      <a16:colId xmlns:a16="http://schemas.microsoft.com/office/drawing/2014/main" val="20001"/>
                    </a:ext>
                  </a:extLst>
                </a:gridCol>
                <a:gridCol w="590811">
                  <a:extLst>
                    <a:ext uri="{9D8B030D-6E8A-4147-A177-3AD203B41FA5}">
                      <a16:colId xmlns:a16="http://schemas.microsoft.com/office/drawing/2014/main" val="20002"/>
                    </a:ext>
                  </a:extLst>
                </a:gridCol>
                <a:gridCol w="590810">
                  <a:extLst>
                    <a:ext uri="{9D8B030D-6E8A-4147-A177-3AD203B41FA5}">
                      <a16:colId xmlns:a16="http://schemas.microsoft.com/office/drawing/2014/main" val="20003"/>
                    </a:ext>
                  </a:extLst>
                </a:gridCol>
                <a:gridCol w="590811">
                  <a:extLst>
                    <a:ext uri="{9D8B030D-6E8A-4147-A177-3AD203B41FA5}">
                      <a16:colId xmlns:a16="http://schemas.microsoft.com/office/drawing/2014/main" val="20004"/>
                    </a:ext>
                  </a:extLst>
                </a:gridCol>
                <a:gridCol w="633433">
                  <a:extLst>
                    <a:ext uri="{9D8B030D-6E8A-4147-A177-3AD203B41FA5}">
                      <a16:colId xmlns:a16="http://schemas.microsoft.com/office/drawing/2014/main" val="20005"/>
                    </a:ext>
                  </a:extLst>
                </a:gridCol>
                <a:gridCol w="633434">
                  <a:extLst>
                    <a:ext uri="{9D8B030D-6E8A-4147-A177-3AD203B41FA5}">
                      <a16:colId xmlns:a16="http://schemas.microsoft.com/office/drawing/2014/main" val="20006"/>
                    </a:ext>
                  </a:extLst>
                </a:gridCol>
                <a:gridCol w="634618">
                  <a:extLst>
                    <a:ext uri="{9D8B030D-6E8A-4147-A177-3AD203B41FA5}">
                      <a16:colId xmlns:a16="http://schemas.microsoft.com/office/drawing/2014/main" val="20007"/>
                    </a:ext>
                  </a:extLst>
                </a:gridCol>
                <a:gridCol w="633433">
                  <a:extLst>
                    <a:ext uri="{9D8B030D-6E8A-4147-A177-3AD203B41FA5}">
                      <a16:colId xmlns:a16="http://schemas.microsoft.com/office/drawing/2014/main" val="20008"/>
                    </a:ext>
                  </a:extLst>
                </a:gridCol>
                <a:gridCol w="633434">
                  <a:extLst>
                    <a:ext uri="{9D8B030D-6E8A-4147-A177-3AD203B41FA5}">
                      <a16:colId xmlns:a16="http://schemas.microsoft.com/office/drawing/2014/main" val="20009"/>
                    </a:ext>
                  </a:extLst>
                </a:gridCol>
              </a:tblGrid>
              <a:tr h="855448">
                <a:tc>
                  <a:txBody>
                    <a:bodyPr/>
                    <a:lstStyle/>
                    <a:p>
                      <a:pPr marL="0" marR="0" lvl="0" indent="0" algn="l"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    </a:t>
                      </a: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a:t>
                      </a:r>
                      <a:r>
                        <a:rPr kumimoji="1" lang="zh-CN" altLang="en-US"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微操作</a:t>
                      </a:r>
                    </a:p>
                    <a:p>
                      <a:pPr marL="0" marR="0" lvl="0" indent="0" algn="l"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指令</a:t>
                      </a: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RD(I)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RD(D)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WE(D)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LDPC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LDIR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LDDR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PC+1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1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LDR2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2554">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MOV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093">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LAD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dirty="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093">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dirty="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2554">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STO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dirty="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823">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JMP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3823">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取指（</a:t>
                      </a:r>
                      <a:r>
                        <a:rPr kumimoji="1" lang="en-US" altLang="zh-CN"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M1</a:t>
                      </a:r>
                      <a:r>
                        <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rgbClr val="000066"/>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1" i="0" u="none" strike="noStrike" cap="none" normalizeH="0" baseline="0">
                          <a:ln>
                            <a:noFill/>
                          </a:ln>
                          <a:solidFill>
                            <a:srgbClr val="FF9933"/>
                          </a:solidFill>
                          <a:effectLst/>
                          <a:latin typeface="Times New Roman" panose="02020603050405020304" pitchFamily="18" charset="0"/>
                          <a:ea typeface="幼圆" panose="02010509060101010101" pitchFamily="49"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1"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5" name="Picture 4" descr="ks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188640"/>
            <a:ext cx="4904915" cy="336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硬布线控制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96" y="3641715"/>
            <a:ext cx="4904915" cy="297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8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3.</a:t>
            </a:r>
            <a:r>
              <a:rPr lang="zh-CN" altLang="en-US" b="1">
                <a:solidFill>
                  <a:srgbClr val="FF9933"/>
                </a:solidFill>
                <a:effectLst/>
                <a:ea typeface="华文楷体" panose="02010600040101010101" pitchFamily="2" charset="-122"/>
              </a:rPr>
              <a:t>微操作控制信号的产生</a:t>
            </a:r>
          </a:p>
        </p:txBody>
      </p:sp>
      <p:sp>
        <p:nvSpPr>
          <p:cNvPr id="76802" name="Rectangle 3"/>
          <p:cNvSpPr>
            <a:spLocks noGrp="1" noChangeArrowheads="1"/>
          </p:cNvSpPr>
          <p:nvPr>
            <p:ph type="body" sz="half" idx="1"/>
          </p:nvPr>
        </p:nvSpPr>
        <p:spPr/>
        <p:txBody>
          <a:bodyPr/>
          <a:lstStyle/>
          <a:p>
            <a:pPr eaLnBrk="1" hangingPunct="1"/>
            <a:r>
              <a:rPr lang="zh-CN" altLang="en-US" sz="2000"/>
              <a:t>微操作时间表</a:t>
            </a:r>
          </a:p>
        </p:txBody>
      </p:sp>
      <p:graphicFrame>
        <p:nvGraphicFramePr>
          <p:cNvPr id="818546" name="Group 370"/>
          <p:cNvGraphicFramePr>
            <a:graphicFrameLocks noGrp="1"/>
          </p:cNvGraphicFramePr>
          <p:nvPr>
            <p:ph sz="half" idx="1"/>
            <p:extLst>
              <p:ext uri="{D42A27DB-BD31-4B8C-83A1-F6EECF244321}">
                <p14:modId xmlns:p14="http://schemas.microsoft.com/office/powerpoint/2010/main" val="2808072059"/>
              </p:ext>
            </p:extLst>
          </p:nvPr>
        </p:nvGraphicFramePr>
        <p:xfrm>
          <a:off x="1127448" y="1124744"/>
          <a:ext cx="8569325" cy="5478486"/>
        </p:xfrm>
        <a:graphic>
          <a:graphicData uri="http://schemas.openxmlformats.org/drawingml/2006/table">
            <a:tbl>
              <a:tblPr/>
              <a:tblGrid>
                <a:gridCol w="779462">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9463">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779462">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gridCol w="779463">
                  <a:extLst>
                    <a:ext uri="{9D8B030D-6E8A-4147-A177-3AD203B41FA5}">
                      <a16:colId xmlns:a16="http://schemas.microsoft.com/office/drawing/2014/main" val="20006"/>
                    </a:ext>
                  </a:extLst>
                </a:gridCol>
                <a:gridCol w="777875">
                  <a:extLst>
                    <a:ext uri="{9D8B030D-6E8A-4147-A177-3AD203B41FA5}">
                      <a16:colId xmlns:a16="http://schemas.microsoft.com/office/drawing/2014/main" val="20007"/>
                    </a:ext>
                  </a:extLst>
                </a:gridCol>
                <a:gridCol w="779462">
                  <a:extLst>
                    <a:ext uri="{9D8B030D-6E8A-4147-A177-3AD203B41FA5}">
                      <a16:colId xmlns:a16="http://schemas.microsoft.com/office/drawing/2014/main" val="20008"/>
                    </a:ext>
                  </a:extLst>
                </a:gridCol>
                <a:gridCol w="777875">
                  <a:extLst>
                    <a:ext uri="{9D8B030D-6E8A-4147-A177-3AD203B41FA5}">
                      <a16:colId xmlns:a16="http://schemas.microsoft.com/office/drawing/2014/main" val="20009"/>
                    </a:ext>
                  </a:extLst>
                </a:gridCol>
                <a:gridCol w="779463">
                  <a:extLst>
                    <a:ext uri="{9D8B030D-6E8A-4147-A177-3AD203B41FA5}">
                      <a16:colId xmlns:a16="http://schemas.microsoft.com/office/drawing/2014/main" val="20010"/>
                    </a:ext>
                  </a:extLst>
                </a:gridCol>
              </a:tblGrid>
              <a:tr h="579110">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节拍电位</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节拍脉冲</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RD(I)</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RD(D)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WE(D)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LDPC</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LDIR</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LDAR</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LDDR</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PC+1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LDR2</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580">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MOV</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LAD</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ADD</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STO</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JMP</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MOV</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LAD</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ADD</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STO</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JMP</a:t>
                      </a: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rgbClr val="00FF00"/>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13">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全部</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72">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72">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7878">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MOV</a:t>
                      </a:r>
                    </a:p>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ADD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1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JMP</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LAD STO</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ADD</a:t>
                      </a: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72">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LAD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72">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4313">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rPr>
                        <a:t>STO</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LAD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72">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en-US" altLang="zh-CN"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endParaRPr kumimoji="1" lang="zh-CN" altLang="en-US" sz="1600" b="0" i="0" u="none" strike="noStrike" cap="none" normalizeH="0" baseline="0" dirty="0">
                        <a:ln>
                          <a:noFill/>
                        </a:ln>
                        <a:solidFill>
                          <a:schemeClr val="tx1"/>
                        </a:solidFill>
                        <a:effectLst/>
                        <a:latin typeface="Times New Roman" panose="02020603050405020304" pitchFamily="18" charset="0"/>
                        <a:ea typeface="幼圆" panose="02010509060101010101" pitchFamily="49" charset="-122"/>
                      </a:endParaRP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46973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5 </a:t>
            </a:r>
            <a:r>
              <a:rPr lang="en-US" altLang="en-US" b="1">
                <a:solidFill>
                  <a:srgbClr val="FFCCCC"/>
                </a:solidFill>
                <a:effectLst/>
                <a:ea typeface="黑体" panose="02010609060101010101" pitchFamily="49" charset="-122"/>
              </a:rPr>
              <a:t>硬布线控制器 </a:t>
            </a:r>
            <a:r>
              <a:rPr lang="en-US" altLang="zh-CN" b="1">
                <a:solidFill>
                  <a:srgbClr val="FFCCCC"/>
                </a:solidFill>
                <a:effectLst/>
                <a:ea typeface="黑体" panose="02010609060101010101" pitchFamily="49" charset="-122"/>
              </a:rPr>
              <a:t>---</a:t>
            </a:r>
            <a:r>
              <a:rPr lang="en-US" altLang="en-US" b="1">
                <a:solidFill>
                  <a:srgbClr val="FFCCCC"/>
                </a:solidFill>
                <a:effectLst/>
                <a:ea typeface="黑体" panose="02010609060101010101" pitchFamily="49" charset="-122"/>
              </a:rPr>
              <a:t> </a:t>
            </a:r>
            <a:r>
              <a:rPr lang="en-US" altLang="zh-CN" b="1">
                <a:solidFill>
                  <a:srgbClr val="FF9933"/>
                </a:solidFill>
                <a:effectLst/>
                <a:latin typeface="华文楷体" panose="02010600040101010101" pitchFamily="2" charset="-122"/>
                <a:ea typeface="华文楷体" panose="02010600040101010101" pitchFamily="2" charset="-122"/>
              </a:rPr>
              <a:t>3.</a:t>
            </a:r>
            <a:r>
              <a:rPr lang="zh-CN" altLang="en-US" b="1">
                <a:solidFill>
                  <a:srgbClr val="FF9933"/>
                </a:solidFill>
                <a:effectLst/>
                <a:ea typeface="华文楷体" panose="02010600040101010101" pitchFamily="2" charset="-122"/>
              </a:rPr>
              <a:t>微操作控制信号的产生</a:t>
            </a:r>
          </a:p>
        </p:txBody>
      </p:sp>
      <p:sp>
        <p:nvSpPr>
          <p:cNvPr id="77826" name="Rectangle 3"/>
          <p:cNvSpPr>
            <a:spLocks noGrp="1" noChangeArrowheads="1"/>
          </p:cNvSpPr>
          <p:nvPr>
            <p:ph idx="1"/>
          </p:nvPr>
        </p:nvSpPr>
        <p:spPr/>
        <p:txBody>
          <a:bodyPr/>
          <a:lstStyle/>
          <a:p>
            <a:pPr eaLnBrk="1" hangingPunct="1"/>
            <a:r>
              <a:rPr lang="zh-CN" altLang="en-US"/>
              <a:t>根据微操作时间表列出微操作控制信号的逻辑表达式</a:t>
            </a:r>
          </a:p>
          <a:p>
            <a:pPr eaLnBrk="1" hangingPunct="1"/>
            <a:endParaRPr lang="zh-CN" altLang="en-US"/>
          </a:p>
          <a:p>
            <a:pPr lvl="1" eaLnBrk="1" hangingPunct="1"/>
            <a:r>
              <a:rPr lang="en-US" altLang="zh-CN"/>
              <a:t> RD(I) = M1</a:t>
            </a:r>
          </a:p>
          <a:p>
            <a:pPr lvl="1" eaLnBrk="1" hangingPunct="1"/>
            <a:r>
              <a:rPr lang="en-US" altLang="zh-CN"/>
              <a:t> RD(D) =  M3</a:t>
            </a:r>
            <a:r>
              <a:rPr lang="en-US" altLang="zh-CN">
                <a:latin typeface="宋体" panose="02010600030101010101" pitchFamily="2" charset="-122"/>
              </a:rPr>
              <a:t>·</a:t>
            </a:r>
            <a:r>
              <a:rPr lang="en-US" altLang="zh-CN"/>
              <a:t>LAD</a:t>
            </a:r>
          </a:p>
          <a:p>
            <a:pPr lvl="1" eaLnBrk="1" hangingPunct="1"/>
            <a:r>
              <a:rPr lang="en-US" altLang="zh-CN"/>
              <a:t> WE(D) = M3</a:t>
            </a:r>
            <a:r>
              <a:rPr lang="en-US" altLang="zh-CN">
                <a:latin typeface="宋体" panose="02010600030101010101" pitchFamily="2" charset="-122"/>
              </a:rPr>
              <a:t>·</a:t>
            </a:r>
            <a:r>
              <a:rPr lang="en-US" altLang="zh-CN"/>
              <a:t>T3</a:t>
            </a:r>
            <a:r>
              <a:rPr lang="en-US" altLang="zh-CN">
                <a:latin typeface="宋体" panose="02010600030101010101" pitchFamily="2" charset="-122"/>
              </a:rPr>
              <a:t>·</a:t>
            </a:r>
            <a:r>
              <a:rPr lang="en-US" altLang="zh-CN"/>
              <a:t>STO</a:t>
            </a:r>
            <a:endParaRPr lang="en-US" altLang="zh-CN">
              <a:solidFill>
                <a:srgbClr val="FF9933"/>
              </a:solidFill>
            </a:endParaRPr>
          </a:p>
          <a:p>
            <a:pPr lvl="1" eaLnBrk="1" hangingPunct="1"/>
            <a:r>
              <a:rPr lang="en-US" altLang="zh-CN"/>
              <a:t> LDPC = </a:t>
            </a:r>
            <a:r>
              <a:rPr lang="en-US" altLang="zh-CN">
                <a:solidFill>
                  <a:srgbClr val="FF9933"/>
                </a:solidFill>
              </a:rPr>
              <a:t>M1·T4</a:t>
            </a:r>
            <a:r>
              <a:rPr lang="en-US" altLang="zh-CN"/>
              <a:t> </a:t>
            </a:r>
            <a:r>
              <a:rPr lang="en-US" altLang="zh-CN">
                <a:solidFill>
                  <a:srgbClr val="FF9933"/>
                </a:solidFill>
              </a:rPr>
              <a:t>+</a:t>
            </a:r>
            <a:r>
              <a:rPr lang="en-US" altLang="zh-CN"/>
              <a:t> M2</a:t>
            </a:r>
            <a:r>
              <a:rPr lang="en-US" altLang="zh-CN">
                <a:latin typeface="宋体" panose="02010600030101010101" pitchFamily="2" charset="-122"/>
              </a:rPr>
              <a:t>·</a:t>
            </a:r>
            <a:r>
              <a:rPr lang="en-US" altLang="zh-CN"/>
              <a:t>T4</a:t>
            </a:r>
            <a:r>
              <a:rPr lang="en-US" altLang="zh-CN">
                <a:latin typeface="宋体" panose="02010600030101010101" pitchFamily="2" charset="-122"/>
              </a:rPr>
              <a:t>·</a:t>
            </a:r>
            <a:r>
              <a:rPr lang="en-US" altLang="zh-CN"/>
              <a:t>JMP   </a:t>
            </a:r>
            <a:r>
              <a:rPr lang="en-US" altLang="zh-CN" sz="2000">
                <a:solidFill>
                  <a:schemeClr val="folHlink"/>
                </a:solidFill>
              </a:rPr>
              <a:t>(</a:t>
            </a:r>
            <a:r>
              <a:rPr lang="zh-CN" altLang="en-US" sz="2000">
                <a:solidFill>
                  <a:schemeClr val="folHlink"/>
                </a:solidFill>
              </a:rPr>
              <a:t>多余，取指不涉及</a:t>
            </a:r>
            <a:r>
              <a:rPr lang="en-US" altLang="zh-CN" sz="2000">
                <a:solidFill>
                  <a:schemeClr val="folHlink"/>
                </a:solidFill>
              </a:rPr>
              <a:t>LDPC)</a:t>
            </a:r>
          </a:p>
          <a:p>
            <a:pPr lvl="1" eaLnBrk="1" hangingPunct="1"/>
            <a:r>
              <a:rPr lang="en-US" altLang="zh-CN"/>
              <a:t> LDIR = M1</a:t>
            </a:r>
            <a:r>
              <a:rPr lang="en-US" altLang="zh-CN">
                <a:latin typeface="宋体" panose="02010600030101010101" pitchFamily="2" charset="-122"/>
              </a:rPr>
              <a:t>·</a:t>
            </a:r>
            <a:r>
              <a:rPr lang="en-US" altLang="zh-CN"/>
              <a:t>T4</a:t>
            </a:r>
          </a:p>
          <a:p>
            <a:pPr lvl="1" eaLnBrk="1" hangingPunct="1"/>
            <a:r>
              <a:rPr lang="en-US" altLang="zh-CN"/>
              <a:t> LDAR = M2</a:t>
            </a:r>
            <a:r>
              <a:rPr lang="en-US" altLang="zh-CN">
                <a:latin typeface="宋体" panose="02010600030101010101" pitchFamily="2" charset="-122"/>
              </a:rPr>
              <a:t>·</a:t>
            </a:r>
            <a:r>
              <a:rPr lang="en-US" altLang="zh-CN"/>
              <a:t>T4</a:t>
            </a:r>
            <a:r>
              <a:rPr lang="en-US" altLang="zh-CN">
                <a:latin typeface="宋体" panose="02010600030101010101" pitchFamily="2" charset="-122"/>
              </a:rPr>
              <a:t>·</a:t>
            </a:r>
            <a:r>
              <a:rPr lang="en-US" altLang="zh-CN"/>
              <a:t>(LAD+STO)</a:t>
            </a:r>
          </a:p>
          <a:p>
            <a:pPr lvl="1" eaLnBrk="1" hangingPunct="1"/>
            <a:r>
              <a:rPr lang="en-US" altLang="zh-CN"/>
              <a:t> LDDR = M2</a:t>
            </a:r>
            <a:r>
              <a:rPr lang="en-US" altLang="zh-CN">
                <a:latin typeface="宋体" panose="02010600030101010101" pitchFamily="2" charset="-122"/>
              </a:rPr>
              <a:t>·</a:t>
            </a:r>
            <a:r>
              <a:rPr lang="en-US" altLang="zh-CN"/>
              <a:t>T3</a:t>
            </a:r>
            <a:r>
              <a:rPr lang="en-US" altLang="zh-CN">
                <a:latin typeface="宋体" panose="02010600030101010101" pitchFamily="2" charset="-122"/>
              </a:rPr>
              <a:t>·</a:t>
            </a:r>
            <a:r>
              <a:rPr lang="en-US" altLang="zh-CN"/>
              <a:t>(MOV+ADD) + M3</a:t>
            </a:r>
            <a:r>
              <a:rPr lang="en-US" altLang="zh-CN">
                <a:latin typeface="宋体" panose="02010600030101010101" pitchFamily="2" charset="-122"/>
              </a:rPr>
              <a:t>·</a:t>
            </a:r>
            <a:r>
              <a:rPr lang="en-US" altLang="zh-CN"/>
              <a:t>T3</a:t>
            </a:r>
            <a:r>
              <a:rPr lang="en-US" altLang="zh-CN">
                <a:latin typeface="宋体" panose="02010600030101010101" pitchFamily="2" charset="-122"/>
              </a:rPr>
              <a:t>·</a:t>
            </a:r>
            <a:r>
              <a:rPr lang="en-US" altLang="zh-CN"/>
              <a:t>LAD</a:t>
            </a:r>
          </a:p>
          <a:p>
            <a:pPr lvl="1" eaLnBrk="1" hangingPunct="1"/>
            <a:r>
              <a:rPr lang="en-US" altLang="zh-CN"/>
              <a:t> PC+1 = M1</a:t>
            </a:r>
          </a:p>
          <a:p>
            <a:pPr lvl="1" eaLnBrk="1" hangingPunct="1"/>
            <a:r>
              <a:rPr lang="en-US" altLang="zh-CN"/>
              <a:t> LDDR2 = M2</a:t>
            </a:r>
            <a:r>
              <a:rPr lang="en-US" altLang="zh-CN">
                <a:latin typeface="宋体" panose="02010600030101010101" pitchFamily="2" charset="-122"/>
              </a:rPr>
              <a:t>·</a:t>
            </a:r>
            <a:r>
              <a:rPr lang="en-US" altLang="zh-CN"/>
              <a:t>T4</a:t>
            </a:r>
            <a:r>
              <a:rPr lang="en-US" altLang="zh-CN">
                <a:latin typeface="宋体" panose="02010600030101010101" pitchFamily="2" charset="-122"/>
              </a:rPr>
              <a:t>·</a:t>
            </a:r>
            <a:r>
              <a:rPr lang="en-US" altLang="zh-CN"/>
              <a:t>ADD</a:t>
            </a:r>
          </a:p>
          <a:p>
            <a:pPr lvl="1" eaLnBrk="1" hangingPunct="1"/>
            <a:endParaRPr lang="en-US" altLang="zh-CN"/>
          </a:p>
        </p:txBody>
      </p:sp>
    </p:spTree>
    <p:extLst>
      <p:ext uri="{BB962C8B-B14F-4D97-AF65-F5344CB8AC3E}">
        <p14:creationId xmlns:p14="http://schemas.microsoft.com/office/powerpoint/2010/main" val="141079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prstTxWarp prst="textNoShape">
              <a:avLst/>
            </a:prstTxWarp>
          </a:bodyPr>
          <a:lstStyle/>
          <a:p>
            <a:endParaRPr lang="zh-CN" altLang="en-US">
              <a:effectLst/>
              <a:ea typeface="华文楷体" panose="02010600040101010101" pitchFamily="2" charset="-122"/>
            </a:endParaRPr>
          </a:p>
        </p:txBody>
      </p:sp>
      <p:sp>
        <p:nvSpPr>
          <p:cNvPr id="78850" name="Rectangle 3"/>
          <p:cNvSpPr>
            <a:spLocks noGrp="1" noChangeArrowheads="1"/>
          </p:cNvSpPr>
          <p:nvPr>
            <p:ph idx="1"/>
          </p:nvPr>
        </p:nvSpPr>
        <p:spPr/>
        <p:txBody>
          <a:bodyPr/>
          <a:lstStyle/>
          <a:p>
            <a:endParaRPr lang="zh-CN" altLang="en-US"/>
          </a:p>
        </p:txBody>
      </p:sp>
    </p:spTree>
    <p:extLst>
      <p:ext uri="{BB962C8B-B14F-4D97-AF65-F5344CB8AC3E}">
        <p14:creationId xmlns:p14="http://schemas.microsoft.com/office/powerpoint/2010/main" val="732185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zh-CN" b="1">
                <a:solidFill>
                  <a:srgbClr val="FF9933"/>
                </a:solidFill>
                <a:effectLst/>
                <a:ea typeface="华文楷体" panose="02010600040101010101" pitchFamily="2" charset="-122"/>
              </a:rPr>
              <a:t>5.6.1</a:t>
            </a:r>
            <a:r>
              <a:rPr lang="en-US" altLang="en-US" b="1">
                <a:solidFill>
                  <a:srgbClr val="FF9933"/>
                </a:solidFill>
                <a:effectLst/>
                <a:ea typeface="华文楷体" panose="02010600040101010101" pitchFamily="2" charset="-122"/>
              </a:rPr>
              <a:t> 并行处理技术</a:t>
            </a:r>
            <a:r>
              <a:rPr lang="en-US" altLang="en-US" b="1">
                <a:solidFill>
                  <a:srgbClr val="FFCCCC"/>
                </a:solidFill>
                <a:effectLst/>
                <a:ea typeface="黑体" panose="02010609060101010101" pitchFamily="49" charset="-122"/>
              </a:rPr>
              <a:t> </a:t>
            </a:r>
            <a:endParaRPr lang="zh-CN" altLang="en-US" b="1">
              <a:solidFill>
                <a:srgbClr val="FFCCCC"/>
              </a:solidFill>
              <a:effectLst/>
              <a:ea typeface="黑体" panose="02010609060101010101" pitchFamily="49" charset="-122"/>
            </a:endParaRPr>
          </a:p>
        </p:txBody>
      </p:sp>
      <p:sp>
        <p:nvSpPr>
          <p:cNvPr id="79874" name="Rectangle 3"/>
          <p:cNvSpPr>
            <a:spLocks noGrp="1" noChangeArrowheads="1"/>
          </p:cNvSpPr>
          <p:nvPr>
            <p:ph idx="1"/>
          </p:nvPr>
        </p:nvSpPr>
        <p:spPr/>
        <p:txBody>
          <a:bodyPr/>
          <a:lstStyle/>
          <a:p>
            <a:pPr eaLnBrk="1" hangingPunct="1">
              <a:lnSpc>
                <a:spcPct val="150000"/>
              </a:lnSpc>
            </a:pPr>
            <a:r>
              <a:rPr lang="zh-CN" altLang="en-US"/>
              <a:t>计算机的并行处理技术主要有以下三种形式：</a:t>
            </a:r>
          </a:p>
          <a:p>
            <a:pPr lvl="1" eaLnBrk="1" hangingPunct="1">
              <a:lnSpc>
                <a:spcPct val="150000"/>
              </a:lnSpc>
            </a:pPr>
            <a:r>
              <a:rPr lang="zh-CN" altLang="en-US"/>
              <a:t>时间并行 </a:t>
            </a:r>
          </a:p>
          <a:p>
            <a:pPr lvl="1" eaLnBrk="1" hangingPunct="1">
              <a:lnSpc>
                <a:spcPct val="150000"/>
              </a:lnSpc>
            </a:pPr>
            <a:r>
              <a:rPr lang="zh-CN" altLang="en-US"/>
              <a:t>空间并行</a:t>
            </a:r>
          </a:p>
          <a:p>
            <a:pPr lvl="1" eaLnBrk="1" hangingPunct="1">
              <a:lnSpc>
                <a:spcPct val="150000"/>
              </a:lnSpc>
            </a:pPr>
            <a:r>
              <a:rPr lang="zh-CN" altLang="en-US"/>
              <a:t>时间并行</a:t>
            </a:r>
            <a:r>
              <a:rPr lang="en-US" altLang="zh-CN"/>
              <a:t>+</a:t>
            </a:r>
            <a:r>
              <a:rPr lang="zh-CN" altLang="en-US"/>
              <a:t>空间并行</a:t>
            </a:r>
            <a:endParaRPr lang="en-US" altLang="zh-CN"/>
          </a:p>
          <a:p>
            <a:pPr eaLnBrk="1" hangingPunct="1">
              <a:lnSpc>
                <a:spcPct val="150000"/>
              </a:lnSpc>
            </a:pPr>
            <a:endParaRPr lang="zh-CN" altLang="en-US"/>
          </a:p>
        </p:txBody>
      </p:sp>
    </p:spTree>
    <p:extLst>
      <p:ext uri="{BB962C8B-B14F-4D97-AF65-F5344CB8AC3E}">
        <p14:creationId xmlns:p14="http://schemas.microsoft.com/office/powerpoint/2010/main" val="3720581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47328" y="48122"/>
            <a:ext cx="8856663" cy="400752"/>
          </a:xfrm>
        </p:spPr>
        <p:txBody>
          <a:bodyPr>
            <a:prstTxWarp prst="textNoShape">
              <a:avLst/>
            </a:prstTxWarp>
          </a:bodyPr>
          <a:lstStyle/>
          <a:p>
            <a:pPr eaLnBrk="1" hangingPunct="1"/>
            <a:r>
              <a:rPr lang="en-US" altLang="en-US" sz="2000" dirty="0">
                <a:solidFill>
                  <a:srgbClr val="FFCCCC"/>
                </a:solidFill>
                <a:effectLst/>
                <a:ea typeface="黑体" panose="02010609060101010101" pitchFamily="49" charset="-122"/>
              </a:rPr>
              <a:t>5.6 </a:t>
            </a:r>
            <a:r>
              <a:rPr lang="en-US" altLang="en-US" sz="2000" dirty="0" err="1">
                <a:solidFill>
                  <a:srgbClr val="FFCCCC"/>
                </a:solidFill>
                <a:effectLst/>
                <a:ea typeface="黑体" panose="02010609060101010101" pitchFamily="49" charset="-122"/>
              </a:rPr>
              <a:t>流水CPU</a:t>
            </a:r>
            <a:r>
              <a:rPr lang="en-US" altLang="en-US" sz="2000" dirty="0">
                <a:solidFill>
                  <a:srgbClr val="FFCCCC"/>
                </a:solidFill>
                <a:effectLst/>
                <a:ea typeface="黑体" panose="02010609060101010101" pitchFamily="49" charset="-122"/>
              </a:rPr>
              <a:t> </a:t>
            </a:r>
            <a:r>
              <a:rPr lang="en-US" altLang="zh-CN" sz="2000" dirty="0">
                <a:solidFill>
                  <a:srgbClr val="FFCCCC"/>
                </a:solidFill>
                <a:effectLst/>
                <a:ea typeface="黑体" panose="02010609060101010101" pitchFamily="49" charset="-122"/>
              </a:rPr>
              <a:t>--- </a:t>
            </a:r>
            <a:r>
              <a:rPr lang="en-US" altLang="zh-CN" sz="2000" dirty="0">
                <a:solidFill>
                  <a:srgbClr val="FF9933"/>
                </a:solidFill>
                <a:effectLst/>
                <a:ea typeface="华文楷体" panose="02010600040101010101" pitchFamily="2" charset="-122"/>
              </a:rPr>
              <a:t>5.6.2</a:t>
            </a:r>
            <a:r>
              <a:rPr lang="en-US" altLang="en-US" sz="2000" dirty="0">
                <a:solidFill>
                  <a:srgbClr val="FF9933"/>
                </a:solidFill>
                <a:effectLst/>
                <a:ea typeface="华文楷体" panose="02010600040101010101" pitchFamily="2" charset="-122"/>
              </a:rPr>
              <a:t> </a:t>
            </a:r>
            <a:r>
              <a:rPr lang="en-US" altLang="en-US" sz="2000" dirty="0" err="1">
                <a:solidFill>
                  <a:srgbClr val="FF9933"/>
                </a:solidFill>
                <a:effectLst/>
                <a:ea typeface="华文楷体" panose="02010600040101010101" pitchFamily="2" charset="-122"/>
              </a:rPr>
              <a:t>流水CPU的结构</a:t>
            </a:r>
            <a:endParaRPr lang="zh-CN" altLang="en-US" sz="2000" dirty="0">
              <a:solidFill>
                <a:srgbClr val="FF9933"/>
              </a:solidFill>
              <a:effectLst/>
              <a:ea typeface="华文楷体" panose="02010600040101010101" pitchFamily="2" charset="-122"/>
            </a:endParaRPr>
          </a:p>
        </p:txBody>
      </p:sp>
      <p:sp>
        <p:nvSpPr>
          <p:cNvPr id="80898" name="Rectangle 3"/>
          <p:cNvSpPr>
            <a:spLocks noGrp="1" noChangeArrowheads="1"/>
          </p:cNvSpPr>
          <p:nvPr>
            <p:ph idx="1"/>
          </p:nvPr>
        </p:nvSpPr>
        <p:spPr>
          <a:xfrm>
            <a:off x="263352" y="692150"/>
            <a:ext cx="5832648" cy="5903912"/>
          </a:xfrm>
        </p:spPr>
        <p:txBody>
          <a:bodyPr/>
          <a:lstStyle/>
          <a:p>
            <a:pPr eaLnBrk="1" hangingPunct="1">
              <a:lnSpc>
                <a:spcPct val="115000"/>
              </a:lnSpc>
              <a:buFont typeface="Wingdings 2" panose="05020102010507070707" pitchFamily="18" charset="2"/>
              <a:buNone/>
            </a:pPr>
            <a:r>
              <a:rPr lang="en-US" altLang="zh-CN" b="0" dirty="0">
                <a:solidFill>
                  <a:schemeClr val="folHlink"/>
                </a:solidFill>
              </a:rPr>
              <a:t>1. </a:t>
            </a:r>
            <a:r>
              <a:rPr lang="zh-CN" altLang="en-US" b="0" dirty="0">
                <a:solidFill>
                  <a:schemeClr val="folHlink"/>
                </a:solidFill>
              </a:rPr>
              <a:t>流水计算机的系统组成</a:t>
            </a:r>
          </a:p>
          <a:p>
            <a:pPr eaLnBrk="1" hangingPunct="1">
              <a:lnSpc>
                <a:spcPct val="115000"/>
              </a:lnSpc>
            </a:pPr>
            <a:r>
              <a:rPr lang="zh-CN" altLang="en-US" b="0" dirty="0"/>
              <a:t>其中</a:t>
            </a:r>
            <a:r>
              <a:rPr lang="en-US" altLang="zh-CN" b="0" dirty="0"/>
              <a:t>CPU</a:t>
            </a:r>
            <a:r>
              <a:rPr lang="zh-CN" altLang="en-US" b="0" dirty="0"/>
              <a:t>按流水线方式组织，通常由三部分组成：指令部件、指令队列、执行部件。这三个功能部件可以组成一个 </a:t>
            </a:r>
            <a:r>
              <a:rPr lang="en-US" altLang="zh-CN" b="0" dirty="0"/>
              <a:t>3</a:t>
            </a:r>
            <a:r>
              <a:rPr lang="zh-CN" altLang="en-US" b="0" dirty="0"/>
              <a:t>级流水线。</a:t>
            </a:r>
          </a:p>
          <a:p>
            <a:pPr eaLnBrk="1" hangingPunct="1">
              <a:lnSpc>
                <a:spcPct val="115000"/>
              </a:lnSpc>
            </a:pPr>
            <a:r>
              <a:rPr lang="zh-CN" altLang="en-US" b="0" dirty="0"/>
              <a:t>为了使存储器的存取时间能与流水线的其他各过程段的速度相匹配，一般都采用多体交叉存器。</a:t>
            </a:r>
          </a:p>
          <a:p>
            <a:pPr eaLnBrk="1" hangingPunct="1">
              <a:lnSpc>
                <a:spcPct val="115000"/>
              </a:lnSpc>
            </a:pPr>
            <a:r>
              <a:rPr lang="zh-CN" altLang="en-US" b="0" dirty="0"/>
              <a:t>执行段的速度匹配问题：通常采用并行的运算部件以及部件流水线的工作方式来解决。</a:t>
            </a:r>
          </a:p>
        </p:txBody>
      </p:sp>
      <p:pic>
        <p:nvPicPr>
          <p:cNvPr id="80899"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692150"/>
            <a:ext cx="4110038"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078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zh-CN" b="1">
                <a:solidFill>
                  <a:srgbClr val="FF9933"/>
                </a:solidFill>
                <a:effectLst/>
                <a:ea typeface="华文楷体" panose="02010600040101010101" pitchFamily="2" charset="-122"/>
              </a:rPr>
              <a:t>5.6.2</a:t>
            </a:r>
            <a:r>
              <a:rPr lang="en-US" altLang="en-US" b="1">
                <a:solidFill>
                  <a:srgbClr val="FF9933"/>
                </a:solidFill>
                <a:effectLst/>
                <a:ea typeface="华文楷体" panose="02010600040101010101" pitchFamily="2" charset="-122"/>
              </a:rPr>
              <a:t> 流水CPU的结构</a:t>
            </a:r>
            <a:endParaRPr lang="zh-CN" altLang="en-US" b="1">
              <a:solidFill>
                <a:srgbClr val="FF9933"/>
              </a:solidFill>
              <a:effectLst/>
              <a:ea typeface="华文楷体" panose="02010600040101010101" pitchFamily="2" charset="-122"/>
            </a:endParaRPr>
          </a:p>
        </p:txBody>
      </p:sp>
      <p:sp>
        <p:nvSpPr>
          <p:cNvPr id="81922" name="Rectangle 3"/>
          <p:cNvSpPr>
            <a:spLocks noGrp="1" noChangeArrowheads="1"/>
          </p:cNvSpPr>
          <p:nvPr>
            <p:ph idx="1"/>
          </p:nvPr>
        </p:nvSpPr>
        <p:spPr/>
        <p:txBody>
          <a:bodyPr/>
          <a:lstStyle/>
          <a:p>
            <a:pPr eaLnBrk="1" hangingPunct="1">
              <a:buFont typeface="Wingdings 2" panose="05020102010507070707" pitchFamily="18" charset="2"/>
              <a:buNone/>
            </a:pPr>
            <a:r>
              <a:rPr lang="en-US" altLang="zh-CN">
                <a:solidFill>
                  <a:schemeClr val="folHlink"/>
                </a:solidFill>
              </a:rPr>
              <a:t>2. </a:t>
            </a:r>
            <a:r>
              <a:rPr lang="zh-CN" altLang="en-US">
                <a:solidFill>
                  <a:schemeClr val="folHlink"/>
                </a:solidFill>
              </a:rPr>
              <a:t>流水</a:t>
            </a:r>
            <a:r>
              <a:rPr lang="en-US" altLang="zh-CN">
                <a:solidFill>
                  <a:schemeClr val="folHlink"/>
                </a:solidFill>
              </a:rPr>
              <a:t>CPU</a:t>
            </a:r>
            <a:r>
              <a:rPr lang="zh-CN" altLang="en-US">
                <a:solidFill>
                  <a:schemeClr val="folHlink"/>
                </a:solidFill>
              </a:rPr>
              <a:t>的时空图</a:t>
            </a:r>
          </a:p>
          <a:p>
            <a:pPr eaLnBrk="1" hangingPunct="1"/>
            <a:endParaRPr lang="zh-CN" altLang="en-US"/>
          </a:p>
        </p:txBody>
      </p:sp>
      <p:pic>
        <p:nvPicPr>
          <p:cNvPr id="81923"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125539"/>
            <a:ext cx="42481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Picture 5"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1125539"/>
            <a:ext cx="424815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6" y="3933826"/>
            <a:ext cx="42767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7"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463" y="3933825"/>
            <a:ext cx="42481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255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5.6.3 流水线中的主要问题</a:t>
            </a:r>
            <a:endParaRPr lang="zh-CN" altLang="en-US" b="1">
              <a:solidFill>
                <a:srgbClr val="FF9933"/>
              </a:solidFill>
              <a:effectLst/>
              <a:ea typeface="华文楷体" panose="02010600040101010101" pitchFamily="2" charset="-122"/>
            </a:endParaRPr>
          </a:p>
        </p:txBody>
      </p:sp>
      <p:sp>
        <p:nvSpPr>
          <p:cNvPr id="83970" name="Rectangle 3"/>
          <p:cNvSpPr>
            <a:spLocks noGrp="1" noChangeArrowheads="1"/>
          </p:cNvSpPr>
          <p:nvPr>
            <p:ph idx="1"/>
          </p:nvPr>
        </p:nvSpPr>
        <p:spPr/>
        <p:txBody>
          <a:bodyPr/>
          <a:lstStyle/>
          <a:p>
            <a:pPr eaLnBrk="1" hangingPunct="1">
              <a:buFont typeface="Wingdings 2" panose="05020102010507070707" pitchFamily="18" charset="2"/>
              <a:buNone/>
            </a:pPr>
            <a:r>
              <a:rPr lang="en-US" altLang="zh-CN" b="0" dirty="0">
                <a:solidFill>
                  <a:srgbClr val="FF9933"/>
                </a:solidFill>
              </a:rPr>
              <a:t>1. </a:t>
            </a:r>
            <a:r>
              <a:rPr lang="zh-CN" altLang="en-US" b="0" dirty="0">
                <a:solidFill>
                  <a:srgbClr val="FF9933"/>
                </a:solidFill>
              </a:rPr>
              <a:t>资源相关</a:t>
            </a:r>
          </a:p>
          <a:p>
            <a:pPr eaLnBrk="1" hangingPunct="1"/>
            <a:r>
              <a:rPr lang="zh-CN" altLang="en-US" b="0" dirty="0"/>
              <a:t>资源相关是指多条指令进入流水线后在同一机器时钟周期内争用同一个功能部件所发生的冲突。 </a:t>
            </a:r>
          </a:p>
          <a:p>
            <a:pPr eaLnBrk="1" hangingPunct="1"/>
            <a:r>
              <a:rPr lang="zh-CN" altLang="en-US" b="0" dirty="0"/>
              <a:t>假定一条指令流水线由五段组成。由下表可以看出，在时钟</a:t>
            </a:r>
            <a:r>
              <a:rPr lang="en-US" altLang="zh-CN" b="0" dirty="0"/>
              <a:t>4</a:t>
            </a:r>
            <a:r>
              <a:rPr lang="zh-CN" altLang="en-US" b="0" dirty="0"/>
              <a:t>时，</a:t>
            </a:r>
            <a:r>
              <a:rPr lang="en-US" altLang="zh-CN" b="0" dirty="0"/>
              <a:t>I1</a:t>
            </a:r>
            <a:r>
              <a:rPr lang="zh-CN" altLang="en-US" b="0" dirty="0"/>
              <a:t>与</a:t>
            </a:r>
            <a:r>
              <a:rPr lang="en-US" altLang="zh-CN" b="0" dirty="0"/>
              <a:t>I4</a:t>
            </a:r>
            <a:r>
              <a:rPr lang="zh-CN" altLang="en-US" b="0" dirty="0"/>
              <a:t>两条指令发生争用存储器资源的相关冲突。</a:t>
            </a:r>
          </a:p>
          <a:p>
            <a:pPr eaLnBrk="1" hangingPunct="1"/>
            <a:endParaRPr lang="zh-CN" altLang="en-US" b="0" dirty="0"/>
          </a:p>
          <a:p>
            <a:pPr eaLnBrk="1" hangingPunct="1"/>
            <a:endParaRPr lang="zh-CN" altLang="en-US" b="0" dirty="0"/>
          </a:p>
          <a:p>
            <a:pPr eaLnBrk="1" hangingPunct="1"/>
            <a:endParaRPr lang="zh-CN" altLang="en-US" b="0" dirty="0"/>
          </a:p>
          <a:p>
            <a:pPr eaLnBrk="1" hangingPunct="1"/>
            <a:endParaRPr lang="zh-CN" altLang="en-US" b="0" dirty="0"/>
          </a:p>
          <a:p>
            <a:pPr eaLnBrk="1" hangingPunct="1"/>
            <a:endParaRPr lang="zh-CN" altLang="en-US" b="0" dirty="0"/>
          </a:p>
          <a:p>
            <a:pPr eaLnBrk="1" hangingPunct="1"/>
            <a:endParaRPr lang="zh-CN" altLang="en-US" b="0" dirty="0"/>
          </a:p>
          <a:p>
            <a:pPr eaLnBrk="1" hangingPunct="1"/>
            <a:r>
              <a:rPr lang="zh-CN" altLang="en-US" b="0" dirty="0"/>
              <a:t>解决资源相关冲突的办法：</a:t>
            </a:r>
          </a:p>
          <a:p>
            <a:pPr eaLnBrk="1" hangingPunct="1">
              <a:buFont typeface="Wingdings 2" panose="05020102010507070707" pitchFamily="18" charset="2"/>
              <a:buNone/>
            </a:pPr>
            <a:r>
              <a:rPr lang="zh-CN" altLang="en-US" b="0" dirty="0"/>
              <a:t>	一是第</a:t>
            </a:r>
            <a:r>
              <a:rPr lang="en-US" altLang="zh-CN" b="0" dirty="0"/>
              <a:t>I4</a:t>
            </a:r>
            <a:r>
              <a:rPr lang="zh-CN" altLang="en-US" b="0" dirty="0"/>
              <a:t>条指令停顿一拍后再启动；二是增设一个存储器，将指令和数据分别放在两个存储器中。</a:t>
            </a:r>
          </a:p>
        </p:txBody>
      </p:sp>
      <p:pic>
        <p:nvPicPr>
          <p:cNvPr id="83971"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2708275"/>
            <a:ext cx="77057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30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39185" y="116632"/>
            <a:ext cx="8856663" cy="400752"/>
          </a:xfrm>
        </p:spPr>
        <p:txBody>
          <a:bodyPr>
            <a:prstTxWarp prst="textNoShape">
              <a:avLst/>
            </a:prstTxWarp>
          </a:bodyPr>
          <a:lstStyle/>
          <a:p>
            <a:pPr eaLnBrk="1" hangingPunct="1"/>
            <a:r>
              <a:rPr lang="en-US" altLang="en-US" sz="2000" dirty="0">
                <a:solidFill>
                  <a:srgbClr val="FFCCCC"/>
                </a:solidFill>
                <a:effectLst/>
                <a:ea typeface="黑体" panose="02010609060101010101" pitchFamily="49" charset="-122"/>
              </a:rPr>
              <a:t>5.2 </a:t>
            </a:r>
            <a:r>
              <a:rPr lang="en-US" altLang="en-US" sz="2000" dirty="0" err="1">
                <a:solidFill>
                  <a:srgbClr val="FFCCCC"/>
                </a:solidFill>
                <a:effectLst/>
                <a:ea typeface="黑体" panose="02010609060101010101" pitchFamily="49" charset="-122"/>
              </a:rPr>
              <a:t>指令周期</a:t>
            </a:r>
            <a:r>
              <a:rPr lang="en-US" altLang="zh-CN" sz="2000" dirty="0">
                <a:solidFill>
                  <a:srgbClr val="FFCCCC"/>
                </a:solidFill>
                <a:effectLst/>
                <a:ea typeface="黑体" panose="02010609060101010101" pitchFamily="49" charset="-122"/>
              </a:rPr>
              <a:t> --- </a:t>
            </a:r>
            <a:r>
              <a:rPr lang="en-US" altLang="en-US" sz="2000" dirty="0">
                <a:solidFill>
                  <a:srgbClr val="FF9933"/>
                </a:solidFill>
                <a:effectLst/>
                <a:ea typeface="华文楷体" panose="02010600040101010101" pitchFamily="2" charset="-122"/>
              </a:rPr>
              <a:t>5.2.2 </a:t>
            </a:r>
            <a:r>
              <a:rPr lang="en-US" altLang="en-US" sz="2000" dirty="0" err="1">
                <a:solidFill>
                  <a:srgbClr val="FF9933"/>
                </a:solidFill>
                <a:effectLst/>
                <a:ea typeface="华文楷体" panose="02010600040101010101" pitchFamily="2" charset="-122"/>
              </a:rPr>
              <a:t>非访内指令的指令周期</a:t>
            </a:r>
            <a:endParaRPr lang="zh-CN" altLang="en-US" sz="2000" dirty="0">
              <a:solidFill>
                <a:srgbClr val="FF9933"/>
              </a:solidFill>
              <a:effectLst/>
              <a:ea typeface="华文楷体" panose="02010600040101010101" pitchFamily="2" charset="-122"/>
            </a:endParaRPr>
          </a:p>
        </p:txBody>
      </p:sp>
      <p:sp>
        <p:nvSpPr>
          <p:cNvPr id="37890" name="Rectangle 3"/>
          <p:cNvSpPr>
            <a:spLocks noGrp="1" noChangeArrowheads="1"/>
          </p:cNvSpPr>
          <p:nvPr>
            <p:ph idx="1"/>
          </p:nvPr>
        </p:nvSpPr>
        <p:spPr/>
        <p:txBody>
          <a:bodyPr/>
          <a:lstStyle/>
          <a:p>
            <a:pPr eaLnBrk="1" hangingPunct="1"/>
            <a:r>
              <a:rPr lang="en-US" altLang="zh-CN" b="0" dirty="0"/>
              <a:t> MOV</a:t>
            </a:r>
            <a:r>
              <a:rPr lang="zh-CN" altLang="en-US" b="0" dirty="0"/>
              <a:t>指令、</a:t>
            </a:r>
            <a:r>
              <a:rPr lang="en-US" altLang="zh-CN" b="0" dirty="0"/>
              <a:t>ADD</a:t>
            </a:r>
            <a:r>
              <a:rPr lang="zh-CN" altLang="en-US" b="0" dirty="0"/>
              <a:t>指令的指令周期（</a:t>
            </a:r>
            <a:r>
              <a:rPr lang="en-US" altLang="zh-CN" b="0" dirty="0"/>
              <a:t>RR</a:t>
            </a:r>
            <a:r>
              <a:rPr lang="zh-CN" altLang="en-US" b="0" dirty="0"/>
              <a:t>型）。</a:t>
            </a:r>
          </a:p>
          <a:p>
            <a:pPr marL="742950" lvl="1" indent="-285750" eaLnBrk="1" hangingPunct="1"/>
            <a:r>
              <a:rPr lang="en-US" altLang="zh-CN" b="0" dirty="0"/>
              <a:t> MOV  R0, R1     		R0</a:t>
            </a:r>
            <a:r>
              <a:rPr lang="zh-CN" altLang="en-US" b="0" dirty="0"/>
              <a:t> </a:t>
            </a:r>
            <a:r>
              <a:rPr lang="zh-CN" altLang="en-US" b="0" dirty="0">
                <a:sym typeface="Wingdings" panose="05000000000000000000" pitchFamily="2" charset="2"/>
              </a:rPr>
              <a:t> </a:t>
            </a:r>
            <a:r>
              <a:rPr lang="en-US" altLang="zh-CN" b="0" dirty="0">
                <a:sym typeface="Wingdings" panose="05000000000000000000" pitchFamily="2" charset="2"/>
              </a:rPr>
              <a:t>R1</a:t>
            </a:r>
            <a:endParaRPr lang="en-US" altLang="zh-CN" b="0" dirty="0"/>
          </a:p>
          <a:p>
            <a:pPr marL="742950" lvl="1" indent="-285750" eaLnBrk="1" hangingPunct="1"/>
            <a:r>
              <a:rPr lang="en-US" altLang="zh-CN" b="0" dirty="0"/>
              <a:t> ADD  R1, R2		      R1+R2 </a:t>
            </a:r>
            <a:r>
              <a:rPr lang="en-US" altLang="zh-CN" b="0" dirty="0">
                <a:sym typeface="Wingdings" panose="05000000000000000000" pitchFamily="2" charset="2"/>
              </a:rPr>
              <a:t> R2</a:t>
            </a:r>
            <a:endParaRPr lang="en-US" altLang="zh-CN" b="0" dirty="0"/>
          </a:p>
        </p:txBody>
      </p:sp>
      <p:pic>
        <p:nvPicPr>
          <p:cNvPr id="37891"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060575"/>
            <a:ext cx="702786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910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5.6.3 流水线中的主要问题</a:t>
            </a:r>
            <a:endParaRPr lang="zh-CN" altLang="en-US" b="1">
              <a:solidFill>
                <a:srgbClr val="FF9933"/>
              </a:solidFill>
              <a:effectLst/>
              <a:ea typeface="华文楷体" panose="02010600040101010101" pitchFamily="2" charset="-122"/>
            </a:endParaRPr>
          </a:p>
        </p:txBody>
      </p:sp>
      <p:sp>
        <p:nvSpPr>
          <p:cNvPr id="84994" name="Rectangle 3"/>
          <p:cNvSpPr>
            <a:spLocks noGrp="1" noChangeArrowheads="1"/>
          </p:cNvSpPr>
          <p:nvPr>
            <p:ph idx="1"/>
          </p:nvPr>
        </p:nvSpPr>
        <p:spPr/>
        <p:txBody>
          <a:bodyPr/>
          <a:lstStyle/>
          <a:p>
            <a:pPr eaLnBrk="1" hangingPunct="1">
              <a:lnSpc>
                <a:spcPct val="120000"/>
              </a:lnSpc>
              <a:buFont typeface="Wingdings 2" panose="05020102010507070707" pitchFamily="18" charset="2"/>
              <a:buNone/>
            </a:pPr>
            <a:r>
              <a:rPr lang="en-US" altLang="zh-CN" sz="2000" b="0" dirty="0">
                <a:solidFill>
                  <a:srgbClr val="FF9933"/>
                </a:solidFill>
              </a:rPr>
              <a:t>2. </a:t>
            </a:r>
            <a:r>
              <a:rPr lang="zh-CN" altLang="en-US" sz="2000" b="0" dirty="0">
                <a:solidFill>
                  <a:srgbClr val="FF9933"/>
                </a:solidFill>
              </a:rPr>
              <a:t>数据相关</a:t>
            </a:r>
          </a:p>
          <a:p>
            <a:pPr eaLnBrk="1" hangingPunct="1">
              <a:lnSpc>
                <a:spcPct val="120000"/>
              </a:lnSpc>
            </a:pPr>
            <a:r>
              <a:rPr lang="zh-CN" altLang="en-US" sz="2000" b="0" dirty="0"/>
              <a:t>在一个程序中，如果必须等前一条指令执行完毕后，才能执行后一条指令，那么这两条指令就是</a:t>
            </a:r>
            <a:r>
              <a:rPr lang="zh-CN" altLang="en-US" sz="2000" b="0" u="sng" dirty="0"/>
              <a:t>数据相关</a:t>
            </a:r>
            <a:r>
              <a:rPr lang="zh-CN" altLang="en-US" sz="2000" b="0" dirty="0"/>
              <a:t>的。</a:t>
            </a:r>
          </a:p>
          <a:p>
            <a:pPr eaLnBrk="1" hangingPunct="1">
              <a:lnSpc>
                <a:spcPct val="120000"/>
              </a:lnSpc>
            </a:pPr>
            <a:r>
              <a:rPr lang="zh-CN" altLang="en-US" sz="2000" b="0" dirty="0"/>
              <a:t>在流水计算机中，指令的处理是重叠进行的，前一条指令还没有结束，第二、三条指令就陆续地开始工作。</a:t>
            </a:r>
          </a:p>
          <a:p>
            <a:pPr eaLnBrk="1" hangingPunct="1">
              <a:lnSpc>
                <a:spcPct val="120000"/>
              </a:lnSpc>
            </a:pPr>
            <a:r>
              <a:rPr lang="zh-CN" altLang="en-US" sz="2000" b="0" dirty="0"/>
              <a:t>由于多条指令的重叠处理，当后继指令所需的操作数，刚好是前一指令的运算结果时，便发生数据相关冲突。如下表所示，</a:t>
            </a:r>
            <a:r>
              <a:rPr lang="en-US" altLang="zh-CN" sz="2000" b="0" dirty="0"/>
              <a:t>ADD</a:t>
            </a:r>
            <a:r>
              <a:rPr lang="zh-CN" altLang="en-US" sz="2000" b="0" dirty="0"/>
              <a:t>指令与</a:t>
            </a:r>
            <a:r>
              <a:rPr lang="en-US" altLang="zh-CN" sz="2000" b="0" dirty="0"/>
              <a:t>SUB</a:t>
            </a:r>
            <a:r>
              <a:rPr lang="zh-CN" altLang="en-US" sz="2000" b="0" dirty="0"/>
              <a:t>指令发生了数据相关冲突。</a:t>
            </a:r>
          </a:p>
          <a:p>
            <a:pPr lvl="1" eaLnBrk="1" hangingPunct="1">
              <a:lnSpc>
                <a:spcPct val="120000"/>
              </a:lnSpc>
              <a:buFont typeface="Wingdings" panose="05000000000000000000" pitchFamily="2" charset="2"/>
              <a:buNone/>
            </a:pPr>
            <a:r>
              <a:rPr lang="en-US" altLang="zh-CN" sz="2000" b="0" dirty="0">
                <a:solidFill>
                  <a:schemeClr val="folHlink"/>
                </a:solidFill>
              </a:rPr>
              <a:t>ADD:</a:t>
            </a:r>
            <a:r>
              <a:rPr lang="en-US" altLang="zh-CN" sz="2000" b="0" dirty="0"/>
              <a:t> (R2)+(R3) </a:t>
            </a:r>
            <a:r>
              <a:rPr lang="en-US" altLang="zh-CN" sz="2000" b="0" dirty="0">
                <a:sym typeface="Wingdings" panose="05000000000000000000" pitchFamily="2" charset="2"/>
              </a:rPr>
              <a:t> R1,  </a:t>
            </a:r>
            <a:r>
              <a:rPr lang="en-US" altLang="zh-CN" sz="2000" b="0" dirty="0">
                <a:solidFill>
                  <a:schemeClr val="folHlink"/>
                </a:solidFill>
                <a:sym typeface="Wingdings" panose="05000000000000000000" pitchFamily="2" charset="2"/>
              </a:rPr>
              <a:t>SUB:</a:t>
            </a:r>
            <a:r>
              <a:rPr lang="en-US" altLang="zh-CN" sz="2000" b="0" dirty="0">
                <a:sym typeface="Wingdings" panose="05000000000000000000" pitchFamily="2" charset="2"/>
              </a:rPr>
              <a:t> (R1)-(R5)  R4,  </a:t>
            </a:r>
            <a:r>
              <a:rPr lang="en-US" altLang="zh-CN" sz="2000" b="0" dirty="0">
                <a:solidFill>
                  <a:schemeClr val="folHlink"/>
                </a:solidFill>
                <a:sym typeface="Wingdings" panose="05000000000000000000" pitchFamily="2" charset="2"/>
              </a:rPr>
              <a:t>AND:</a:t>
            </a:r>
            <a:r>
              <a:rPr lang="en-US" altLang="zh-CN" sz="2000" b="0" dirty="0">
                <a:sym typeface="Wingdings" panose="05000000000000000000" pitchFamily="2" charset="2"/>
              </a:rPr>
              <a:t> (R1) ∧(R7)  R6</a:t>
            </a:r>
            <a:endParaRPr lang="en-US" altLang="zh-CN" sz="2000" b="0" dirty="0"/>
          </a:p>
          <a:p>
            <a:pPr eaLnBrk="1" hangingPunct="1">
              <a:lnSpc>
                <a:spcPct val="120000"/>
              </a:lnSpc>
            </a:pPr>
            <a:endParaRPr lang="zh-CN" altLang="en-US" sz="2000" b="0" dirty="0"/>
          </a:p>
        </p:txBody>
      </p:sp>
      <p:pic>
        <p:nvPicPr>
          <p:cNvPr id="8499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4365626"/>
            <a:ext cx="82804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122" name="Ink 5"/>
              <p14:cNvContentPartPr/>
              <p14:nvPr/>
            </p14:nvContentPartPr>
            <p14:xfrm>
              <a:off x="6332538" y="5654675"/>
              <a:ext cx="258762" cy="204788"/>
            </p14:xfrm>
          </p:contentPart>
        </mc:Choice>
        <mc:Fallback xmlns="">
          <p:pic>
            <p:nvPicPr>
              <p:cNvPr id="5122" name="Ink 5"/>
              <p:cNvPicPr/>
              <p:nvPr/>
            </p:nvPicPr>
            <p:blipFill>
              <a:blip r:embed="rId4"/>
              <a:stretch>
                <a:fillRect/>
              </a:stretch>
            </p:blipFill>
            <p:spPr>
              <a:xfrm>
                <a:off x="6314952" y="5636852"/>
                <a:ext cx="293934" cy="2404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23" name="Ink 6"/>
              <p14:cNvContentPartPr/>
              <p14:nvPr/>
            </p14:nvContentPartPr>
            <p14:xfrm>
              <a:off x="7078664" y="5059364"/>
              <a:ext cx="541337" cy="396875"/>
            </p14:xfrm>
          </p:contentPart>
        </mc:Choice>
        <mc:Fallback xmlns="">
          <p:pic>
            <p:nvPicPr>
              <p:cNvPr id="5123" name="Ink 6"/>
              <p:cNvPicPr/>
              <p:nvPr/>
            </p:nvPicPr>
            <p:blipFill>
              <a:blip r:embed="rId6"/>
              <a:stretch>
                <a:fillRect/>
              </a:stretch>
            </p:blipFill>
            <p:spPr>
              <a:xfrm>
                <a:off x="7061039" y="5041701"/>
                <a:ext cx="576587" cy="4322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24" name="Ink 7"/>
              <p14:cNvContentPartPr/>
              <p14:nvPr/>
            </p14:nvContentPartPr>
            <p14:xfrm>
              <a:off x="7140574" y="6103935"/>
              <a:ext cx="457200" cy="258762"/>
            </p14:xfrm>
          </p:contentPart>
        </mc:Choice>
        <mc:Fallback xmlns="">
          <p:pic>
            <p:nvPicPr>
              <p:cNvPr id="5124" name="Ink 7"/>
              <p:cNvPicPr/>
              <p:nvPr/>
            </p:nvPicPr>
            <p:blipFill>
              <a:blip r:embed="rId8"/>
              <a:stretch>
                <a:fillRect/>
              </a:stretch>
            </p:blipFill>
            <p:spPr>
              <a:xfrm>
                <a:off x="7122948" y="6086349"/>
                <a:ext cx="492452" cy="293934"/>
              </a:xfrm>
              <a:prstGeom prst="rect">
                <a:avLst/>
              </a:prstGeom>
            </p:spPr>
          </p:pic>
        </mc:Fallback>
      </mc:AlternateContent>
    </p:spTree>
    <p:extLst>
      <p:ext uri="{BB962C8B-B14F-4D97-AF65-F5344CB8AC3E}">
        <p14:creationId xmlns:p14="http://schemas.microsoft.com/office/powerpoint/2010/main" val="2955095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5.6.3 流水线中的主要问题</a:t>
            </a:r>
            <a:endParaRPr lang="zh-CN" altLang="en-US" b="1">
              <a:solidFill>
                <a:srgbClr val="FF9933"/>
              </a:solidFill>
              <a:effectLst/>
              <a:ea typeface="华文楷体" panose="02010600040101010101" pitchFamily="2" charset="-122"/>
            </a:endParaRPr>
          </a:p>
        </p:txBody>
      </p:sp>
      <p:sp>
        <p:nvSpPr>
          <p:cNvPr id="86018" name="Rectangle 3"/>
          <p:cNvSpPr>
            <a:spLocks noGrp="1" noChangeArrowheads="1"/>
          </p:cNvSpPr>
          <p:nvPr>
            <p:ph idx="1"/>
          </p:nvPr>
        </p:nvSpPr>
        <p:spPr/>
        <p:txBody>
          <a:bodyPr/>
          <a:lstStyle/>
          <a:p>
            <a:pPr eaLnBrk="1" hangingPunct="1">
              <a:lnSpc>
                <a:spcPct val="150000"/>
              </a:lnSpc>
            </a:pPr>
            <a:r>
              <a:rPr lang="zh-CN" altLang="en-US" b="0" dirty="0"/>
              <a:t>解决数据相关冲突的办法：</a:t>
            </a:r>
          </a:p>
          <a:p>
            <a:pPr eaLnBrk="1" hangingPunct="1">
              <a:lnSpc>
                <a:spcPct val="150000"/>
              </a:lnSpc>
              <a:buFont typeface="Wingdings 2" panose="05020102010507070707" pitchFamily="18" charset="2"/>
              <a:buNone/>
            </a:pPr>
            <a:r>
              <a:rPr lang="zh-CN" altLang="en-US" b="0" dirty="0"/>
              <a:t>	在流水</a:t>
            </a:r>
            <a:r>
              <a:rPr lang="en-US" altLang="zh-CN" b="0" dirty="0"/>
              <a:t>CPU</a:t>
            </a:r>
            <a:r>
              <a:rPr lang="zh-CN" altLang="en-US" b="0" dirty="0"/>
              <a:t>的运算器中设置若干运算结果缓冲寄存器，暂时保留运算结果，以便于后继指令直接使用，这称为“向前”或定向传送技术。</a:t>
            </a:r>
          </a:p>
          <a:p>
            <a:pPr eaLnBrk="1" hangingPunct="1">
              <a:lnSpc>
                <a:spcPct val="150000"/>
              </a:lnSpc>
              <a:buFont typeface="Wingdings 2" panose="05020102010507070707" pitchFamily="18" charset="2"/>
              <a:buNone/>
            </a:pPr>
            <a:endParaRPr lang="zh-CN" altLang="en-US" b="0" dirty="0"/>
          </a:p>
          <a:p>
            <a:pPr eaLnBrk="1" hangingPunct="1">
              <a:lnSpc>
                <a:spcPct val="150000"/>
              </a:lnSpc>
            </a:pPr>
            <a:endParaRPr lang="zh-CN" altLang="en-US" b="0" dirty="0"/>
          </a:p>
        </p:txBody>
      </p:sp>
    </p:spTree>
    <p:extLst>
      <p:ext uri="{BB962C8B-B14F-4D97-AF65-F5344CB8AC3E}">
        <p14:creationId xmlns:p14="http://schemas.microsoft.com/office/powerpoint/2010/main" val="529504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5.6 流水CPU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5.6.3 流水线中的主要问题</a:t>
            </a:r>
            <a:endParaRPr lang="zh-CN" altLang="en-US" b="1">
              <a:solidFill>
                <a:srgbClr val="FF9933"/>
              </a:solidFill>
              <a:effectLst/>
              <a:ea typeface="华文楷体" panose="02010600040101010101" pitchFamily="2" charset="-122"/>
            </a:endParaRPr>
          </a:p>
        </p:txBody>
      </p:sp>
      <p:sp>
        <p:nvSpPr>
          <p:cNvPr id="87042" name="Rectangle 3"/>
          <p:cNvSpPr>
            <a:spLocks noGrp="1" noChangeArrowheads="1"/>
          </p:cNvSpPr>
          <p:nvPr>
            <p:ph idx="1"/>
          </p:nvPr>
        </p:nvSpPr>
        <p:spPr/>
        <p:txBody>
          <a:bodyPr/>
          <a:lstStyle/>
          <a:p>
            <a:pPr eaLnBrk="1" hangingPunct="1">
              <a:buFont typeface="Wingdings 2" panose="05020102010507070707" pitchFamily="18" charset="2"/>
              <a:buNone/>
            </a:pPr>
            <a:r>
              <a:rPr lang="en-US" altLang="zh-CN" b="0" dirty="0">
                <a:solidFill>
                  <a:srgbClr val="FF9933"/>
                </a:solidFill>
              </a:rPr>
              <a:t>3. </a:t>
            </a:r>
            <a:r>
              <a:rPr lang="zh-CN" altLang="en-US" b="0" dirty="0">
                <a:solidFill>
                  <a:srgbClr val="FF9933"/>
                </a:solidFill>
              </a:rPr>
              <a:t>控制相关</a:t>
            </a:r>
          </a:p>
          <a:p>
            <a:pPr eaLnBrk="1" hangingPunct="1"/>
            <a:r>
              <a:rPr lang="zh-CN" altLang="en-US" b="0" dirty="0"/>
              <a:t>控制相关冲突是由转移指令引起的。当执行转移指令时，依据转移条件的产生结果，可能为顺序取下条指令；也可能转移到新的目标地址取指令，从而使流水线 发生断流。</a:t>
            </a:r>
          </a:p>
          <a:p>
            <a:pPr eaLnBrk="1" hangingPunct="1"/>
            <a:r>
              <a:rPr lang="zh-CN" altLang="en-US" b="0" dirty="0"/>
              <a:t>为了减小转移指令对流水线性能的影响，常用以下两种转移处理技术： </a:t>
            </a:r>
          </a:p>
          <a:p>
            <a:pPr lvl="1" eaLnBrk="1" hangingPunct="1"/>
            <a:r>
              <a:rPr lang="zh-CN" altLang="en-US" b="0" dirty="0">
                <a:solidFill>
                  <a:srgbClr val="00FF00"/>
                </a:solidFill>
              </a:rPr>
              <a:t>延迟转移法</a:t>
            </a:r>
            <a:r>
              <a:rPr lang="zh-CN" altLang="en-US" b="0" dirty="0"/>
              <a:t> ：基本思想是“先执行再转移”，即发生转移取时并不排空指令流水线，而是让紧跟在转移指令</a:t>
            </a:r>
            <a:r>
              <a:rPr lang="en-US" altLang="zh-CN" b="0" dirty="0" err="1"/>
              <a:t>I</a:t>
            </a:r>
            <a:r>
              <a:rPr lang="en-US" altLang="zh-CN" b="0" baseline="-25000" dirty="0" err="1"/>
              <a:t>b</a:t>
            </a:r>
            <a:r>
              <a:rPr lang="zh-CN" altLang="en-US" b="0" dirty="0"/>
              <a:t>之后已进入流水线 的少数几条指令继续完成。如果这些指令是与</a:t>
            </a:r>
            <a:r>
              <a:rPr lang="en-US" altLang="zh-CN" b="0" dirty="0" err="1"/>
              <a:t>I</a:t>
            </a:r>
            <a:r>
              <a:rPr lang="en-US" altLang="zh-CN" b="0" baseline="-25000" dirty="0" err="1"/>
              <a:t>b</a:t>
            </a:r>
            <a:r>
              <a:rPr lang="zh-CN" altLang="en-US" b="0" dirty="0"/>
              <a:t>结果无关的有用指令，那么延迟损失时间片正好得到了有效的利用。 </a:t>
            </a:r>
          </a:p>
          <a:p>
            <a:pPr lvl="1" eaLnBrk="1" hangingPunct="1"/>
            <a:r>
              <a:rPr lang="zh-CN" altLang="en-US" b="0" dirty="0">
                <a:solidFill>
                  <a:srgbClr val="00FF00"/>
                </a:solidFill>
              </a:rPr>
              <a:t>转移预测法</a:t>
            </a:r>
            <a:r>
              <a:rPr lang="zh-CN" altLang="en-US" b="0" dirty="0"/>
              <a:t>：用硬件方法来实现，依据指令过去的行为来预测将来的行为。通过使用转移取和顺序取两路指令预取队列器以及目标指令</a:t>
            </a:r>
            <a:r>
              <a:rPr lang="en-US" altLang="zh-CN" b="0" dirty="0"/>
              <a:t>cache</a:t>
            </a:r>
            <a:r>
              <a:rPr lang="zh-CN" altLang="en-US" b="0" dirty="0"/>
              <a:t>，可将转移预测提前到取指阶段进行，以获得良好的效果。</a:t>
            </a:r>
          </a:p>
        </p:txBody>
      </p:sp>
    </p:spTree>
    <p:extLst>
      <p:ext uri="{BB962C8B-B14F-4D97-AF65-F5344CB8AC3E}">
        <p14:creationId xmlns:p14="http://schemas.microsoft.com/office/powerpoint/2010/main" val="2723349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119336" y="135592"/>
            <a:ext cx="8856663" cy="460375"/>
          </a:xfrm>
        </p:spPr>
        <p:txBody>
          <a:bodyPr>
            <a:prstTxWarp prst="textNoShape">
              <a:avLst/>
            </a:prstTxWarp>
          </a:bodyPr>
          <a:lstStyle/>
          <a:p>
            <a:pPr eaLnBrk="1" hangingPunct="1"/>
            <a:r>
              <a:rPr lang="en-US" altLang="en-US" dirty="0">
                <a:solidFill>
                  <a:srgbClr val="FFCCCC"/>
                </a:solidFill>
                <a:effectLst/>
                <a:ea typeface="黑体" panose="02010609060101010101" pitchFamily="49" charset="-122"/>
              </a:rPr>
              <a:t>5.6 </a:t>
            </a:r>
            <a:r>
              <a:rPr lang="en-US" altLang="en-US" dirty="0" err="1">
                <a:solidFill>
                  <a:srgbClr val="FFCCCC"/>
                </a:solidFill>
                <a:effectLst/>
                <a:ea typeface="黑体" panose="02010609060101010101" pitchFamily="49" charset="-122"/>
              </a:rPr>
              <a:t>流水CPU</a:t>
            </a:r>
            <a:r>
              <a:rPr lang="en-US" altLang="en-US" dirty="0">
                <a:solidFill>
                  <a:srgbClr val="FFCCCC"/>
                </a:solidFill>
                <a:effectLst/>
                <a:ea typeface="黑体" panose="02010609060101010101" pitchFamily="49" charset="-122"/>
              </a:rPr>
              <a:t> </a:t>
            </a:r>
            <a:r>
              <a:rPr lang="en-US" altLang="zh-CN" dirty="0">
                <a:solidFill>
                  <a:srgbClr val="FFCCCC"/>
                </a:solidFill>
                <a:effectLst/>
                <a:ea typeface="黑体" panose="02010609060101010101" pitchFamily="49" charset="-122"/>
              </a:rPr>
              <a:t>--- </a:t>
            </a:r>
            <a:r>
              <a:rPr lang="en-US" altLang="en-US" dirty="0">
                <a:solidFill>
                  <a:srgbClr val="FF9933"/>
                </a:solidFill>
                <a:effectLst/>
                <a:ea typeface="华文楷体" panose="02010600040101010101" pitchFamily="2" charset="-122"/>
              </a:rPr>
              <a:t>5.6.3 </a:t>
            </a:r>
            <a:r>
              <a:rPr lang="en-US" altLang="en-US" dirty="0" err="1">
                <a:solidFill>
                  <a:srgbClr val="FF9933"/>
                </a:solidFill>
                <a:effectLst/>
                <a:ea typeface="华文楷体" panose="02010600040101010101" pitchFamily="2" charset="-122"/>
              </a:rPr>
              <a:t>流水线中的主要问题</a:t>
            </a:r>
            <a:endParaRPr lang="zh-CN" altLang="en-US" dirty="0">
              <a:solidFill>
                <a:srgbClr val="FF9933"/>
              </a:solidFill>
              <a:effectLst/>
              <a:ea typeface="华文楷体" panose="02010600040101010101" pitchFamily="2" charset="-122"/>
            </a:endParaRPr>
          </a:p>
        </p:txBody>
      </p:sp>
      <p:sp>
        <p:nvSpPr>
          <p:cNvPr id="88066" name="Rectangle 3"/>
          <p:cNvSpPr>
            <a:spLocks noGrp="1" noChangeArrowheads="1"/>
          </p:cNvSpPr>
          <p:nvPr>
            <p:ph idx="1"/>
          </p:nvPr>
        </p:nvSpPr>
        <p:spPr/>
        <p:txBody>
          <a:bodyPr/>
          <a:lstStyle/>
          <a:p>
            <a:pPr eaLnBrk="1" hangingPunct="1">
              <a:lnSpc>
                <a:spcPct val="140000"/>
              </a:lnSpc>
              <a:buFont typeface="Wingdings 2" panose="05020102010507070707" pitchFamily="18" charset="2"/>
              <a:buNone/>
            </a:pPr>
            <a:r>
              <a:rPr lang="en-US" altLang="zh-CN" b="0" dirty="0"/>
              <a:t>  </a:t>
            </a:r>
            <a:r>
              <a:rPr lang="en-US" altLang="zh-CN" b="0" dirty="0">
                <a:solidFill>
                  <a:srgbClr val="FF3300"/>
                </a:solidFill>
              </a:rPr>
              <a:t>【</a:t>
            </a:r>
            <a:r>
              <a:rPr lang="zh-CN" altLang="en-US" b="0" dirty="0">
                <a:solidFill>
                  <a:srgbClr val="FF3300"/>
                </a:solidFill>
              </a:rPr>
              <a:t>例</a:t>
            </a:r>
            <a:r>
              <a:rPr lang="en-US" altLang="zh-CN" b="0" dirty="0">
                <a:solidFill>
                  <a:srgbClr val="FF3300"/>
                </a:solidFill>
              </a:rPr>
              <a:t>】</a:t>
            </a:r>
            <a:r>
              <a:rPr lang="zh-CN" altLang="en-US" b="0" dirty="0"/>
              <a:t>流水线中有三类数据相关冲突：写后读相关；读后写相关；写后写相关。判断以下三组指令各存在哪种类型的数据相关。</a:t>
            </a:r>
          </a:p>
          <a:p>
            <a:pPr eaLnBrk="1" hangingPunct="1">
              <a:lnSpc>
                <a:spcPct val="140000"/>
              </a:lnSpc>
              <a:buFont typeface="Wingdings 2" panose="05020102010507070707" pitchFamily="18" charset="2"/>
              <a:buNone/>
            </a:pPr>
            <a:r>
              <a:rPr lang="en-US" altLang="zh-CN" b="0" dirty="0"/>
              <a:t>	</a:t>
            </a:r>
            <a:r>
              <a:rPr lang="en-US" altLang="zh-CN" b="0" dirty="0">
                <a:solidFill>
                  <a:schemeClr val="folHlink"/>
                </a:solidFill>
              </a:rPr>
              <a:t>(1)</a:t>
            </a:r>
            <a:r>
              <a:rPr lang="en-US" altLang="zh-CN" b="0" dirty="0"/>
              <a:t> I1: </a:t>
            </a:r>
            <a:r>
              <a:rPr lang="zh-CN" altLang="en-US" b="0" dirty="0"/>
              <a:t>　</a:t>
            </a:r>
            <a:r>
              <a:rPr lang="en-US" altLang="zh-CN" b="0" dirty="0"/>
              <a:t>ADD  R1</a:t>
            </a:r>
            <a:r>
              <a:rPr lang="zh-CN" altLang="en-US" b="0" dirty="0"/>
              <a:t>，</a:t>
            </a:r>
            <a:r>
              <a:rPr lang="en-US" altLang="zh-CN" b="0" dirty="0"/>
              <a:t>R2</a:t>
            </a:r>
            <a:r>
              <a:rPr lang="zh-CN" altLang="en-US" b="0" dirty="0"/>
              <a:t>，</a:t>
            </a:r>
            <a:r>
              <a:rPr lang="en-US" altLang="zh-CN" b="0" dirty="0"/>
              <a:t>R3 </a:t>
            </a:r>
            <a:r>
              <a:rPr lang="zh-CN" altLang="en-US" b="0" dirty="0"/>
              <a:t>；　　</a:t>
            </a:r>
            <a:r>
              <a:rPr lang="en-US" altLang="zh-CN" b="0" dirty="0">
                <a:solidFill>
                  <a:srgbClr val="99FF66"/>
                </a:solidFill>
              </a:rPr>
              <a:t>(R2) + (R3)-&gt;R1</a:t>
            </a:r>
          </a:p>
          <a:p>
            <a:pPr eaLnBrk="1" hangingPunct="1">
              <a:lnSpc>
                <a:spcPct val="140000"/>
              </a:lnSpc>
              <a:buFont typeface="Wingdings 2" panose="05020102010507070707" pitchFamily="18" charset="2"/>
              <a:buNone/>
            </a:pPr>
            <a:r>
              <a:rPr lang="zh-CN" altLang="en-US" b="0" dirty="0"/>
              <a:t>  　   </a:t>
            </a:r>
            <a:r>
              <a:rPr lang="en-US" altLang="zh-CN" b="0" dirty="0"/>
              <a:t>I2: </a:t>
            </a:r>
            <a:r>
              <a:rPr lang="zh-CN" altLang="en-US" b="0" dirty="0"/>
              <a:t>　</a:t>
            </a:r>
            <a:r>
              <a:rPr lang="en-US" altLang="zh-CN" b="0" dirty="0"/>
              <a:t>SUB  R4</a:t>
            </a:r>
            <a:r>
              <a:rPr lang="zh-CN" altLang="en-US" b="0" dirty="0"/>
              <a:t>，</a:t>
            </a:r>
            <a:r>
              <a:rPr lang="en-US" altLang="zh-CN" b="0" dirty="0"/>
              <a:t>R1</a:t>
            </a:r>
            <a:r>
              <a:rPr lang="zh-CN" altLang="en-US" b="0" dirty="0"/>
              <a:t>，</a:t>
            </a:r>
            <a:r>
              <a:rPr lang="en-US" altLang="zh-CN" b="0" dirty="0"/>
              <a:t>R5 </a:t>
            </a:r>
            <a:r>
              <a:rPr lang="zh-CN" altLang="en-US" b="0" dirty="0"/>
              <a:t>； 　　</a:t>
            </a:r>
            <a:r>
              <a:rPr lang="en-US" altLang="zh-CN" b="0" dirty="0">
                <a:solidFill>
                  <a:srgbClr val="99FF66"/>
                </a:solidFill>
              </a:rPr>
              <a:t>(R1) - (R5)-&gt;R4</a:t>
            </a:r>
            <a:r>
              <a:rPr lang="en-US" altLang="zh-CN" b="0" dirty="0"/>
              <a:t> </a:t>
            </a:r>
          </a:p>
          <a:p>
            <a:pPr eaLnBrk="1" hangingPunct="1">
              <a:lnSpc>
                <a:spcPct val="140000"/>
              </a:lnSpc>
              <a:buFont typeface="Wingdings 2" panose="05020102010507070707" pitchFamily="18" charset="2"/>
              <a:buNone/>
            </a:pPr>
            <a:r>
              <a:rPr lang="en-US" altLang="zh-CN" b="0" dirty="0"/>
              <a:t>  </a:t>
            </a:r>
            <a:r>
              <a:rPr lang="en-US" altLang="zh-CN" b="0" dirty="0">
                <a:solidFill>
                  <a:srgbClr val="FF3300"/>
                </a:solidFill>
              </a:rPr>
              <a:t>【 (1) </a:t>
            </a:r>
            <a:r>
              <a:rPr lang="zh-CN" altLang="en-US" b="0" dirty="0">
                <a:solidFill>
                  <a:srgbClr val="FF3300"/>
                </a:solidFill>
              </a:rPr>
              <a:t>解</a:t>
            </a:r>
            <a:r>
              <a:rPr lang="en-US" altLang="zh-CN" b="0" dirty="0">
                <a:solidFill>
                  <a:srgbClr val="FF3300"/>
                </a:solidFill>
              </a:rPr>
              <a:t>】</a:t>
            </a:r>
          </a:p>
          <a:p>
            <a:pPr eaLnBrk="1" hangingPunct="1">
              <a:lnSpc>
                <a:spcPct val="140000"/>
              </a:lnSpc>
              <a:buFont typeface="Wingdings 2" panose="05020102010507070707" pitchFamily="18" charset="2"/>
              <a:buNone/>
            </a:pPr>
            <a:r>
              <a:rPr lang="zh-CN" altLang="en-US" b="0" dirty="0"/>
              <a:t>	第</a:t>
            </a:r>
            <a:r>
              <a:rPr lang="en-US" altLang="zh-CN" b="0" dirty="0"/>
              <a:t>(1)</a:t>
            </a:r>
            <a:r>
              <a:rPr lang="zh-CN" altLang="en-US" b="0" dirty="0"/>
              <a:t>组指令中，</a:t>
            </a:r>
            <a:r>
              <a:rPr lang="en-US" altLang="zh-CN" b="0" dirty="0"/>
              <a:t>I1</a:t>
            </a:r>
            <a:r>
              <a:rPr lang="zh-CN" altLang="en-US" b="0" dirty="0"/>
              <a:t>指令运算结果应先写入</a:t>
            </a:r>
            <a:r>
              <a:rPr lang="en-US" altLang="zh-CN" b="0" dirty="0"/>
              <a:t>R1</a:t>
            </a:r>
            <a:r>
              <a:rPr lang="zh-CN" altLang="en-US" b="0" dirty="0"/>
              <a:t>，然后在</a:t>
            </a:r>
            <a:r>
              <a:rPr lang="en-US" altLang="zh-CN" b="0" dirty="0"/>
              <a:t>I2</a:t>
            </a:r>
            <a:r>
              <a:rPr lang="zh-CN" altLang="en-US" b="0" dirty="0"/>
              <a:t>指令中读出</a:t>
            </a:r>
            <a:r>
              <a:rPr lang="en-US" altLang="zh-CN" b="0" dirty="0"/>
              <a:t>R1</a:t>
            </a:r>
            <a:r>
              <a:rPr lang="zh-CN" altLang="en-US" b="0" dirty="0"/>
              <a:t>内容。</a:t>
            </a:r>
          </a:p>
          <a:p>
            <a:pPr eaLnBrk="1" hangingPunct="1">
              <a:lnSpc>
                <a:spcPct val="140000"/>
              </a:lnSpc>
              <a:buFont typeface="Wingdings 2" panose="05020102010507070707" pitchFamily="18" charset="2"/>
              <a:buNone/>
            </a:pPr>
            <a:r>
              <a:rPr lang="zh-CN" altLang="en-US" b="0" dirty="0"/>
              <a:t>	由于</a:t>
            </a:r>
            <a:r>
              <a:rPr lang="en-US" altLang="zh-CN" b="0" dirty="0"/>
              <a:t>I2</a:t>
            </a:r>
            <a:r>
              <a:rPr lang="zh-CN" altLang="en-US" b="0" dirty="0"/>
              <a:t>指令进入流水线，变成</a:t>
            </a:r>
            <a:r>
              <a:rPr lang="en-US" altLang="zh-CN" b="0" dirty="0"/>
              <a:t>I2</a:t>
            </a:r>
            <a:r>
              <a:rPr lang="zh-CN" altLang="en-US" b="0" dirty="0"/>
              <a:t>指令在</a:t>
            </a:r>
            <a:r>
              <a:rPr lang="en-US" altLang="zh-CN" b="0" dirty="0"/>
              <a:t>I1</a:t>
            </a:r>
            <a:r>
              <a:rPr lang="zh-CN" altLang="en-US" b="0" dirty="0"/>
              <a:t>指令写入</a:t>
            </a:r>
            <a:r>
              <a:rPr lang="en-US" altLang="zh-CN" b="0" dirty="0"/>
              <a:t>R1</a:t>
            </a:r>
            <a:r>
              <a:rPr lang="zh-CN" altLang="en-US" b="0" dirty="0"/>
              <a:t>前就读出</a:t>
            </a:r>
            <a:r>
              <a:rPr lang="en-US" altLang="zh-CN" b="0" dirty="0"/>
              <a:t>R1</a:t>
            </a:r>
            <a:r>
              <a:rPr lang="zh-CN" altLang="en-US" b="0" dirty="0"/>
              <a:t>内容，发生</a:t>
            </a:r>
            <a:r>
              <a:rPr lang="en-US" altLang="zh-CN" b="0" dirty="0"/>
              <a:t>RAW</a:t>
            </a:r>
            <a:r>
              <a:rPr lang="zh-CN" altLang="en-US" b="0" dirty="0"/>
              <a:t>相关。</a:t>
            </a:r>
          </a:p>
        </p:txBody>
      </p:sp>
    </p:spTree>
    <p:extLst>
      <p:ext uri="{BB962C8B-B14F-4D97-AF65-F5344CB8AC3E}">
        <p14:creationId xmlns:p14="http://schemas.microsoft.com/office/powerpoint/2010/main" val="794925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119336" y="44624"/>
            <a:ext cx="8856663" cy="460375"/>
          </a:xfrm>
        </p:spPr>
        <p:txBody>
          <a:bodyPr>
            <a:prstTxWarp prst="textNoShape">
              <a:avLst/>
            </a:prstTxWarp>
          </a:bodyPr>
          <a:lstStyle/>
          <a:p>
            <a:pPr eaLnBrk="1" hangingPunct="1"/>
            <a:r>
              <a:rPr lang="en-US" altLang="en-US" dirty="0">
                <a:solidFill>
                  <a:srgbClr val="FFCCCC"/>
                </a:solidFill>
                <a:effectLst/>
                <a:ea typeface="黑体" panose="02010609060101010101" pitchFamily="49" charset="-122"/>
              </a:rPr>
              <a:t>5.6 </a:t>
            </a:r>
            <a:r>
              <a:rPr lang="en-US" altLang="en-US" dirty="0" err="1">
                <a:solidFill>
                  <a:srgbClr val="FFCCCC"/>
                </a:solidFill>
                <a:effectLst/>
                <a:ea typeface="黑体" panose="02010609060101010101" pitchFamily="49" charset="-122"/>
              </a:rPr>
              <a:t>流水CPU</a:t>
            </a:r>
            <a:r>
              <a:rPr lang="en-US" altLang="en-US" dirty="0">
                <a:solidFill>
                  <a:srgbClr val="FFCCCC"/>
                </a:solidFill>
                <a:effectLst/>
                <a:ea typeface="黑体" panose="02010609060101010101" pitchFamily="49" charset="-122"/>
              </a:rPr>
              <a:t> </a:t>
            </a:r>
            <a:r>
              <a:rPr lang="en-US" altLang="zh-CN" dirty="0">
                <a:solidFill>
                  <a:srgbClr val="FFCCCC"/>
                </a:solidFill>
                <a:effectLst/>
                <a:ea typeface="黑体" panose="02010609060101010101" pitchFamily="49" charset="-122"/>
              </a:rPr>
              <a:t>--- </a:t>
            </a:r>
            <a:r>
              <a:rPr lang="en-US" altLang="en-US" dirty="0">
                <a:solidFill>
                  <a:srgbClr val="FF9933"/>
                </a:solidFill>
                <a:effectLst/>
                <a:ea typeface="华文楷体" panose="02010600040101010101" pitchFamily="2" charset="-122"/>
              </a:rPr>
              <a:t>5.6.3 </a:t>
            </a:r>
            <a:r>
              <a:rPr lang="en-US" altLang="en-US" dirty="0" err="1">
                <a:solidFill>
                  <a:srgbClr val="FF9933"/>
                </a:solidFill>
                <a:effectLst/>
                <a:ea typeface="华文楷体" panose="02010600040101010101" pitchFamily="2" charset="-122"/>
              </a:rPr>
              <a:t>流水线中的主要问题</a:t>
            </a:r>
            <a:endParaRPr lang="zh-CN" altLang="en-US" dirty="0">
              <a:solidFill>
                <a:srgbClr val="FF9933"/>
              </a:solidFill>
              <a:effectLst/>
              <a:ea typeface="华文楷体" panose="02010600040101010101" pitchFamily="2" charset="-122"/>
            </a:endParaRPr>
          </a:p>
        </p:txBody>
      </p:sp>
      <p:sp>
        <p:nvSpPr>
          <p:cNvPr id="89090" name="Rectangle 3"/>
          <p:cNvSpPr>
            <a:spLocks noGrp="1" noChangeArrowheads="1"/>
          </p:cNvSpPr>
          <p:nvPr>
            <p:ph idx="1"/>
          </p:nvPr>
        </p:nvSpPr>
        <p:spPr/>
        <p:txBody>
          <a:bodyPr/>
          <a:lstStyle/>
          <a:p>
            <a:pPr eaLnBrk="1" hangingPunct="1">
              <a:lnSpc>
                <a:spcPct val="140000"/>
              </a:lnSpc>
              <a:buFont typeface="Wingdings 2" panose="05020102010507070707" pitchFamily="18" charset="2"/>
              <a:buNone/>
            </a:pPr>
            <a:r>
              <a:rPr lang="en-US" altLang="zh-CN" b="0" dirty="0"/>
              <a:t>  </a:t>
            </a:r>
            <a:r>
              <a:rPr lang="en-US" altLang="zh-CN" b="0" dirty="0">
                <a:solidFill>
                  <a:srgbClr val="5F5F5F"/>
                </a:solidFill>
              </a:rPr>
              <a:t>【</a:t>
            </a:r>
            <a:r>
              <a:rPr lang="zh-CN" altLang="en-US" b="0" dirty="0">
                <a:solidFill>
                  <a:srgbClr val="5F5F5F"/>
                </a:solidFill>
              </a:rPr>
              <a:t>例</a:t>
            </a:r>
            <a:r>
              <a:rPr lang="en-US" altLang="zh-CN" b="0" dirty="0">
                <a:solidFill>
                  <a:srgbClr val="5F5F5F"/>
                </a:solidFill>
              </a:rPr>
              <a:t>4】</a:t>
            </a:r>
            <a:r>
              <a:rPr lang="zh-CN" altLang="en-US" b="0" dirty="0">
                <a:solidFill>
                  <a:srgbClr val="5F5F5F"/>
                </a:solidFill>
              </a:rPr>
              <a:t>流水线中有三类数据相关冲突：写后读相关；读后写相关；写后写相关。判断以下三组指令各存在哪种类型的数据相关。</a:t>
            </a:r>
          </a:p>
          <a:p>
            <a:pPr eaLnBrk="1" hangingPunct="1">
              <a:lnSpc>
                <a:spcPct val="140000"/>
              </a:lnSpc>
              <a:buFont typeface="Wingdings 2" panose="05020102010507070707" pitchFamily="18" charset="2"/>
              <a:buNone/>
            </a:pPr>
            <a:r>
              <a:rPr lang="en-US" altLang="zh-CN" b="0" dirty="0">
                <a:solidFill>
                  <a:srgbClr val="99FF66"/>
                </a:solidFill>
              </a:rPr>
              <a:t>	</a:t>
            </a:r>
            <a:r>
              <a:rPr lang="en-US" altLang="zh-CN" b="0" dirty="0">
                <a:solidFill>
                  <a:schemeClr val="folHlink"/>
                </a:solidFill>
              </a:rPr>
              <a:t>(2)</a:t>
            </a:r>
            <a:r>
              <a:rPr lang="en-US" altLang="zh-CN" b="0" dirty="0"/>
              <a:t> I3: </a:t>
            </a:r>
            <a:r>
              <a:rPr lang="zh-CN" altLang="en-US" b="0" dirty="0"/>
              <a:t>　</a:t>
            </a:r>
            <a:r>
              <a:rPr lang="en-US" altLang="zh-CN" b="0" dirty="0"/>
              <a:t>STA M(x)</a:t>
            </a:r>
            <a:r>
              <a:rPr lang="zh-CN" altLang="en-US" b="0" dirty="0"/>
              <a:t>，</a:t>
            </a:r>
            <a:r>
              <a:rPr lang="en-US" altLang="zh-CN" b="0" dirty="0"/>
              <a:t>R3 </a:t>
            </a:r>
            <a:r>
              <a:rPr lang="zh-CN" altLang="en-US" b="0" dirty="0"/>
              <a:t>；</a:t>
            </a:r>
            <a:r>
              <a:rPr lang="zh-CN" altLang="en-US" b="0" dirty="0">
                <a:solidFill>
                  <a:srgbClr val="99FF66"/>
                </a:solidFill>
              </a:rPr>
              <a:t> 　</a:t>
            </a:r>
            <a:r>
              <a:rPr lang="en-US" altLang="zh-CN" b="0" dirty="0">
                <a:solidFill>
                  <a:srgbClr val="99FF66"/>
                </a:solidFill>
              </a:rPr>
              <a:t>(R3)-&gt;M(x)</a:t>
            </a:r>
            <a:r>
              <a:rPr lang="zh-CN" altLang="en-US" b="0" dirty="0">
                <a:solidFill>
                  <a:srgbClr val="99FF66"/>
                </a:solidFill>
              </a:rPr>
              <a:t>，</a:t>
            </a:r>
            <a:r>
              <a:rPr lang="en-US" altLang="zh-CN" b="0" dirty="0">
                <a:solidFill>
                  <a:srgbClr val="99FF66"/>
                </a:solidFill>
              </a:rPr>
              <a:t>M(x)</a:t>
            </a:r>
            <a:r>
              <a:rPr lang="zh-CN" altLang="en-US" b="0" dirty="0">
                <a:solidFill>
                  <a:srgbClr val="99FF66"/>
                </a:solidFill>
              </a:rPr>
              <a:t>是存储器单元</a:t>
            </a:r>
          </a:p>
          <a:p>
            <a:pPr eaLnBrk="1" hangingPunct="1">
              <a:lnSpc>
                <a:spcPct val="140000"/>
              </a:lnSpc>
              <a:buFont typeface="Wingdings 2" panose="05020102010507070707" pitchFamily="18" charset="2"/>
              <a:buNone/>
            </a:pPr>
            <a:r>
              <a:rPr lang="zh-CN" altLang="en-US" b="0" dirty="0">
                <a:solidFill>
                  <a:srgbClr val="99FF66"/>
                </a:solidFill>
              </a:rPr>
              <a:t> 　　</a:t>
            </a:r>
            <a:r>
              <a:rPr lang="en-US" altLang="zh-CN" b="0" dirty="0"/>
              <a:t>I4: </a:t>
            </a:r>
            <a:r>
              <a:rPr lang="zh-CN" altLang="en-US" b="0" dirty="0"/>
              <a:t>　</a:t>
            </a:r>
            <a:r>
              <a:rPr lang="en-US" altLang="zh-CN" b="0" dirty="0"/>
              <a:t>ADD R3</a:t>
            </a:r>
            <a:r>
              <a:rPr lang="zh-CN" altLang="en-US" b="0" dirty="0"/>
              <a:t>，</a:t>
            </a:r>
            <a:r>
              <a:rPr lang="en-US" altLang="zh-CN" b="0" dirty="0"/>
              <a:t>R4</a:t>
            </a:r>
            <a:r>
              <a:rPr lang="zh-CN" altLang="en-US" b="0" dirty="0"/>
              <a:t>，</a:t>
            </a:r>
            <a:r>
              <a:rPr lang="en-US" altLang="zh-CN" b="0" dirty="0"/>
              <a:t>R5 </a:t>
            </a:r>
            <a:r>
              <a:rPr lang="zh-CN" altLang="en-US" b="0" dirty="0"/>
              <a:t>；</a:t>
            </a:r>
            <a:r>
              <a:rPr lang="zh-CN" altLang="en-US" b="0" dirty="0">
                <a:solidFill>
                  <a:srgbClr val="99FF66"/>
                </a:solidFill>
              </a:rPr>
              <a:t>　　　</a:t>
            </a:r>
            <a:r>
              <a:rPr lang="en-US" altLang="zh-CN" b="0" dirty="0">
                <a:solidFill>
                  <a:srgbClr val="99FF66"/>
                </a:solidFill>
              </a:rPr>
              <a:t>(R4)+(R5)-&gt;R3 </a:t>
            </a:r>
          </a:p>
          <a:p>
            <a:pPr eaLnBrk="1" hangingPunct="1">
              <a:lnSpc>
                <a:spcPct val="140000"/>
              </a:lnSpc>
              <a:buFont typeface="Wingdings 2" panose="05020102010507070707" pitchFamily="18" charset="2"/>
              <a:buNone/>
            </a:pPr>
            <a:r>
              <a:rPr lang="en-US" altLang="zh-CN" b="0" dirty="0"/>
              <a:t>  </a:t>
            </a:r>
            <a:r>
              <a:rPr lang="en-US" altLang="zh-CN" b="0" dirty="0">
                <a:solidFill>
                  <a:srgbClr val="FF3300"/>
                </a:solidFill>
              </a:rPr>
              <a:t>【 (2) </a:t>
            </a:r>
            <a:r>
              <a:rPr lang="zh-CN" altLang="en-US" b="0" dirty="0">
                <a:solidFill>
                  <a:srgbClr val="FF3300"/>
                </a:solidFill>
              </a:rPr>
              <a:t>解</a:t>
            </a:r>
            <a:r>
              <a:rPr lang="en-US" altLang="zh-CN" b="0" dirty="0">
                <a:solidFill>
                  <a:srgbClr val="FF3300"/>
                </a:solidFill>
              </a:rPr>
              <a:t>】</a:t>
            </a:r>
          </a:p>
          <a:p>
            <a:pPr eaLnBrk="1" hangingPunct="1">
              <a:lnSpc>
                <a:spcPct val="140000"/>
              </a:lnSpc>
              <a:buFont typeface="Wingdings 2" panose="05020102010507070707" pitchFamily="18" charset="2"/>
              <a:buNone/>
            </a:pPr>
            <a:r>
              <a:rPr lang="zh-CN" altLang="en-US" b="0" dirty="0"/>
              <a:t>	第</a:t>
            </a:r>
            <a:r>
              <a:rPr lang="en-US" altLang="zh-CN" b="0" dirty="0"/>
              <a:t>(2)</a:t>
            </a:r>
            <a:r>
              <a:rPr lang="zh-CN" altLang="en-US" b="0" dirty="0"/>
              <a:t>组指令中，</a:t>
            </a:r>
            <a:r>
              <a:rPr lang="en-US" altLang="zh-CN" b="0" dirty="0"/>
              <a:t>I3</a:t>
            </a:r>
            <a:r>
              <a:rPr lang="zh-CN" altLang="en-US" b="0" dirty="0"/>
              <a:t>指令应先读出</a:t>
            </a:r>
            <a:r>
              <a:rPr lang="en-US" altLang="zh-CN" b="0" dirty="0"/>
              <a:t>R3</a:t>
            </a:r>
            <a:r>
              <a:rPr lang="zh-CN" altLang="en-US" b="0" dirty="0"/>
              <a:t>内容并存入存储单元</a:t>
            </a:r>
            <a:r>
              <a:rPr lang="en-US" altLang="zh-CN" b="0" dirty="0"/>
              <a:t>M(x)</a:t>
            </a:r>
            <a:r>
              <a:rPr lang="zh-CN" altLang="en-US" b="0" dirty="0"/>
              <a:t>，然后在</a:t>
            </a:r>
            <a:r>
              <a:rPr lang="en-US" altLang="zh-CN" b="0" dirty="0"/>
              <a:t>I4</a:t>
            </a:r>
            <a:r>
              <a:rPr lang="zh-CN" altLang="en-US" b="0" dirty="0"/>
              <a:t>指令中将运算结果写入</a:t>
            </a:r>
            <a:r>
              <a:rPr lang="en-US" altLang="zh-CN" b="0" dirty="0"/>
              <a:t>R3</a:t>
            </a:r>
            <a:r>
              <a:rPr lang="zh-CN" altLang="en-US" b="0" dirty="0"/>
              <a:t>。</a:t>
            </a:r>
          </a:p>
          <a:p>
            <a:pPr eaLnBrk="1" hangingPunct="1">
              <a:lnSpc>
                <a:spcPct val="140000"/>
              </a:lnSpc>
              <a:buFont typeface="Wingdings 2" panose="05020102010507070707" pitchFamily="18" charset="2"/>
              <a:buNone/>
            </a:pPr>
            <a:r>
              <a:rPr lang="zh-CN" altLang="en-US" b="0" dirty="0"/>
              <a:t>	由于</a:t>
            </a:r>
            <a:r>
              <a:rPr lang="en-US" altLang="zh-CN" b="0" dirty="0"/>
              <a:t>I4</a:t>
            </a:r>
            <a:r>
              <a:rPr lang="zh-CN" altLang="en-US" b="0" dirty="0"/>
              <a:t>指令进入流水线，变成</a:t>
            </a:r>
            <a:r>
              <a:rPr lang="en-US" altLang="zh-CN" b="0" dirty="0"/>
              <a:t>I4</a:t>
            </a:r>
            <a:r>
              <a:rPr lang="zh-CN" altLang="en-US" b="0" dirty="0"/>
              <a:t>指令在</a:t>
            </a:r>
            <a:r>
              <a:rPr lang="en-US" altLang="zh-CN" b="0" dirty="0"/>
              <a:t>I3</a:t>
            </a:r>
            <a:r>
              <a:rPr lang="zh-CN" altLang="en-US" b="0" dirty="0"/>
              <a:t>指令读出</a:t>
            </a:r>
            <a:r>
              <a:rPr lang="en-US" altLang="zh-CN" b="0" dirty="0"/>
              <a:t>R3</a:t>
            </a:r>
            <a:r>
              <a:rPr lang="zh-CN" altLang="en-US" b="0" dirty="0"/>
              <a:t>内容前就写入</a:t>
            </a:r>
            <a:r>
              <a:rPr lang="en-US" altLang="zh-CN" b="0" dirty="0"/>
              <a:t>R3</a:t>
            </a:r>
            <a:r>
              <a:rPr lang="zh-CN" altLang="en-US" b="0" dirty="0"/>
              <a:t>，发生</a:t>
            </a:r>
            <a:r>
              <a:rPr lang="en-US" altLang="zh-CN" b="0" dirty="0"/>
              <a:t>WAR</a:t>
            </a:r>
            <a:r>
              <a:rPr lang="zh-CN" altLang="en-US" b="0" dirty="0"/>
              <a:t>相关。 </a:t>
            </a:r>
          </a:p>
        </p:txBody>
      </p:sp>
    </p:spTree>
    <p:extLst>
      <p:ext uri="{BB962C8B-B14F-4D97-AF65-F5344CB8AC3E}">
        <p14:creationId xmlns:p14="http://schemas.microsoft.com/office/powerpoint/2010/main" val="3577229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28019" y="44624"/>
            <a:ext cx="8856663" cy="460375"/>
          </a:xfrm>
        </p:spPr>
        <p:txBody>
          <a:bodyPr>
            <a:prstTxWarp prst="textNoShape">
              <a:avLst/>
            </a:prstTxWarp>
          </a:bodyPr>
          <a:lstStyle/>
          <a:p>
            <a:pPr eaLnBrk="1" hangingPunct="1"/>
            <a:r>
              <a:rPr lang="en-US" altLang="en-US">
                <a:solidFill>
                  <a:srgbClr val="FFCCCC"/>
                </a:solidFill>
                <a:effectLst/>
                <a:ea typeface="黑体" panose="02010609060101010101" pitchFamily="49" charset="-122"/>
              </a:rPr>
              <a:t>5.6 流水CPU </a:t>
            </a:r>
            <a:r>
              <a:rPr lang="en-US" altLang="zh-CN">
                <a:solidFill>
                  <a:srgbClr val="FFCCCC"/>
                </a:solidFill>
                <a:effectLst/>
                <a:ea typeface="黑体" panose="02010609060101010101" pitchFamily="49" charset="-122"/>
              </a:rPr>
              <a:t>--- </a:t>
            </a:r>
            <a:r>
              <a:rPr lang="en-US" altLang="en-US">
                <a:solidFill>
                  <a:srgbClr val="FF9933"/>
                </a:solidFill>
                <a:effectLst/>
                <a:ea typeface="华文楷体" panose="02010600040101010101" pitchFamily="2" charset="-122"/>
              </a:rPr>
              <a:t>5.6.3 流水线中的主要问题</a:t>
            </a:r>
            <a:endParaRPr lang="zh-CN" altLang="en-US">
              <a:solidFill>
                <a:srgbClr val="FF9933"/>
              </a:solidFill>
              <a:effectLst/>
              <a:ea typeface="华文楷体" panose="02010600040101010101" pitchFamily="2" charset="-122"/>
            </a:endParaRPr>
          </a:p>
        </p:txBody>
      </p:sp>
      <p:sp>
        <p:nvSpPr>
          <p:cNvPr id="90114" name="Rectangle 3"/>
          <p:cNvSpPr>
            <a:spLocks noGrp="1" noChangeArrowheads="1"/>
          </p:cNvSpPr>
          <p:nvPr>
            <p:ph idx="1"/>
          </p:nvPr>
        </p:nvSpPr>
        <p:spPr/>
        <p:txBody>
          <a:bodyPr/>
          <a:lstStyle/>
          <a:p>
            <a:pPr eaLnBrk="1" hangingPunct="1">
              <a:lnSpc>
                <a:spcPct val="140000"/>
              </a:lnSpc>
              <a:buFont typeface="Wingdings 2" panose="05020102010507070707" pitchFamily="18" charset="2"/>
              <a:buNone/>
            </a:pPr>
            <a:r>
              <a:rPr lang="en-US" altLang="zh-CN" b="0" dirty="0"/>
              <a:t>  </a:t>
            </a:r>
            <a:r>
              <a:rPr lang="en-US" altLang="zh-CN" b="0" dirty="0">
                <a:solidFill>
                  <a:srgbClr val="5F5F5F"/>
                </a:solidFill>
              </a:rPr>
              <a:t>【</a:t>
            </a:r>
            <a:r>
              <a:rPr lang="zh-CN" altLang="en-US" b="0" dirty="0">
                <a:solidFill>
                  <a:srgbClr val="5F5F5F"/>
                </a:solidFill>
              </a:rPr>
              <a:t>例</a:t>
            </a:r>
            <a:r>
              <a:rPr lang="en-US" altLang="zh-CN" b="0" dirty="0">
                <a:solidFill>
                  <a:srgbClr val="5F5F5F"/>
                </a:solidFill>
              </a:rPr>
              <a:t>4】</a:t>
            </a:r>
            <a:r>
              <a:rPr lang="zh-CN" altLang="en-US" b="0" dirty="0">
                <a:solidFill>
                  <a:srgbClr val="5F5F5F"/>
                </a:solidFill>
              </a:rPr>
              <a:t>流水线中有三类数据相关冲突：写后读相关；读后写相关；写后写相关。判断以下三组指令各存在哪种类型的数据相关。</a:t>
            </a:r>
          </a:p>
          <a:p>
            <a:pPr eaLnBrk="1" hangingPunct="1">
              <a:lnSpc>
                <a:spcPct val="140000"/>
              </a:lnSpc>
              <a:buFont typeface="Wingdings 2" panose="05020102010507070707" pitchFamily="18" charset="2"/>
              <a:buNone/>
            </a:pPr>
            <a:r>
              <a:rPr lang="pt-BR" altLang="zh-CN" b="0" dirty="0">
                <a:solidFill>
                  <a:srgbClr val="99FF66"/>
                </a:solidFill>
              </a:rPr>
              <a:t>	</a:t>
            </a:r>
            <a:r>
              <a:rPr lang="pt-BR" altLang="zh-CN" b="0" dirty="0">
                <a:solidFill>
                  <a:schemeClr val="folHlink"/>
                </a:solidFill>
              </a:rPr>
              <a:t>(3)</a:t>
            </a:r>
            <a:r>
              <a:rPr lang="pt-BR" altLang="zh-CN" b="0" dirty="0"/>
              <a:t> I5: </a:t>
            </a:r>
            <a:r>
              <a:rPr lang="zh-CN" altLang="pt-BR" b="0" dirty="0"/>
              <a:t>　</a:t>
            </a:r>
            <a:r>
              <a:rPr lang="pt-BR" altLang="zh-CN" b="0" dirty="0"/>
              <a:t>MUL R3</a:t>
            </a:r>
            <a:r>
              <a:rPr lang="zh-CN" altLang="pt-BR" b="0" dirty="0"/>
              <a:t>，</a:t>
            </a:r>
            <a:r>
              <a:rPr lang="pt-BR" altLang="zh-CN" b="0" dirty="0"/>
              <a:t>R1</a:t>
            </a:r>
            <a:r>
              <a:rPr lang="zh-CN" altLang="pt-BR" b="0" dirty="0"/>
              <a:t>，</a:t>
            </a:r>
            <a:r>
              <a:rPr lang="pt-BR" altLang="zh-CN" b="0" dirty="0"/>
              <a:t>R2 </a:t>
            </a:r>
            <a:r>
              <a:rPr lang="zh-CN" altLang="pt-BR" b="0" dirty="0"/>
              <a:t>；</a:t>
            </a:r>
            <a:r>
              <a:rPr lang="zh-CN" altLang="pt-BR" b="0" dirty="0">
                <a:solidFill>
                  <a:srgbClr val="99FF66"/>
                </a:solidFill>
              </a:rPr>
              <a:t>　　　</a:t>
            </a:r>
            <a:r>
              <a:rPr lang="pt-BR" altLang="zh-CN" b="0" dirty="0">
                <a:solidFill>
                  <a:srgbClr val="99FF66"/>
                </a:solidFill>
              </a:rPr>
              <a:t>(R1)×(R2)-&gt;R3</a:t>
            </a:r>
          </a:p>
          <a:p>
            <a:pPr eaLnBrk="1" hangingPunct="1">
              <a:lnSpc>
                <a:spcPct val="140000"/>
              </a:lnSpc>
              <a:buFont typeface="Wingdings 2" panose="05020102010507070707" pitchFamily="18" charset="2"/>
              <a:buNone/>
            </a:pPr>
            <a:r>
              <a:rPr lang="pt-BR" altLang="zh-CN" b="0" dirty="0"/>
              <a:t>         I6:</a:t>
            </a:r>
            <a:r>
              <a:rPr lang="zh-CN" altLang="pt-BR" b="0" dirty="0"/>
              <a:t>　 </a:t>
            </a:r>
            <a:r>
              <a:rPr lang="pt-BR" altLang="zh-CN" b="0" dirty="0"/>
              <a:t>ADD R3</a:t>
            </a:r>
            <a:r>
              <a:rPr lang="zh-CN" altLang="pt-BR" b="0" dirty="0"/>
              <a:t>，</a:t>
            </a:r>
            <a:r>
              <a:rPr lang="pt-BR" altLang="zh-CN" b="0" dirty="0"/>
              <a:t>R4</a:t>
            </a:r>
            <a:r>
              <a:rPr lang="zh-CN" altLang="pt-BR" b="0" dirty="0"/>
              <a:t>，</a:t>
            </a:r>
            <a:r>
              <a:rPr lang="pt-BR" altLang="zh-CN" b="0" dirty="0"/>
              <a:t>R5 </a:t>
            </a:r>
            <a:r>
              <a:rPr lang="zh-CN" altLang="pt-BR" b="0" dirty="0"/>
              <a:t>；</a:t>
            </a:r>
            <a:r>
              <a:rPr lang="zh-CN" altLang="pt-BR" b="0" dirty="0">
                <a:solidFill>
                  <a:srgbClr val="99FF66"/>
                </a:solidFill>
              </a:rPr>
              <a:t>　　　</a:t>
            </a:r>
            <a:r>
              <a:rPr lang="pt-BR" altLang="zh-CN" b="0" dirty="0">
                <a:solidFill>
                  <a:srgbClr val="99FF66"/>
                </a:solidFill>
              </a:rPr>
              <a:t>(R4) + (R5)-&gt;R3 </a:t>
            </a:r>
            <a:endParaRPr lang="en-US" altLang="zh-CN" b="0" dirty="0"/>
          </a:p>
          <a:p>
            <a:pPr eaLnBrk="1" hangingPunct="1">
              <a:lnSpc>
                <a:spcPct val="140000"/>
              </a:lnSpc>
              <a:buFont typeface="Wingdings 2" panose="05020102010507070707" pitchFamily="18" charset="2"/>
              <a:buNone/>
            </a:pPr>
            <a:r>
              <a:rPr lang="en-US" altLang="zh-CN" b="0" dirty="0"/>
              <a:t>  </a:t>
            </a:r>
            <a:r>
              <a:rPr lang="en-US" altLang="zh-CN" b="0" dirty="0">
                <a:solidFill>
                  <a:srgbClr val="FF3300"/>
                </a:solidFill>
              </a:rPr>
              <a:t>【 (3) </a:t>
            </a:r>
            <a:r>
              <a:rPr lang="zh-CN" altLang="en-US" b="0" dirty="0">
                <a:solidFill>
                  <a:srgbClr val="FF3300"/>
                </a:solidFill>
              </a:rPr>
              <a:t>解</a:t>
            </a:r>
            <a:r>
              <a:rPr lang="en-US" altLang="zh-CN" b="0" dirty="0">
                <a:solidFill>
                  <a:srgbClr val="FF3300"/>
                </a:solidFill>
              </a:rPr>
              <a:t>】</a:t>
            </a:r>
          </a:p>
          <a:p>
            <a:pPr eaLnBrk="1" hangingPunct="1">
              <a:lnSpc>
                <a:spcPct val="140000"/>
              </a:lnSpc>
              <a:buFont typeface="Wingdings 2" panose="05020102010507070707" pitchFamily="18" charset="2"/>
              <a:buNone/>
            </a:pPr>
            <a:r>
              <a:rPr lang="zh-CN" altLang="en-US" b="0" dirty="0"/>
              <a:t>	第</a:t>
            </a:r>
            <a:r>
              <a:rPr lang="en-US" altLang="zh-CN" b="0" dirty="0"/>
              <a:t>(3)</a:t>
            </a:r>
            <a:r>
              <a:rPr lang="zh-CN" altLang="en-US" b="0" dirty="0"/>
              <a:t>组指令中，如果</a:t>
            </a:r>
            <a:r>
              <a:rPr lang="en-US" altLang="zh-CN" b="0" dirty="0"/>
              <a:t>I6</a:t>
            </a:r>
            <a:r>
              <a:rPr lang="zh-CN" altLang="en-US" b="0" dirty="0"/>
              <a:t>指令的加法运算完成时间早于</a:t>
            </a:r>
            <a:r>
              <a:rPr lang="en-US" altLang="zh-CN" b="0" dirty="0"/>
              <a:t>I5</a:t>
            </a:r>
            <a:r>
              <a:rPr lang="zh-CN" altLang="en-US" b="0" dirty="0"/>
              <a:t>指令的乘法运算时间，变成指令</a:t>
            </a:r>
            <a:r>
              <a:rPr lang="en-US" altLang="zh-CN" b="0" dirty="0"/>
              <a:t>I6</a:t>
            </a:r>
            <a:r>
              <a:rPr lang="zh-CN" altLang="en-US" b="0" dirty="0"/>
              <a:t>在指令</a:t>
            </a:r>
            <a:r>
              <a:rPr lang="en-US" altLang="zh-CN" b="0" dirty="0"/>
              <a:t>I5</a:t>
            </a:r>
            <a:r>
              <a:rPr lang="zh-CN" altLang="en-US" b="0" dirty="0"/>
              <a:t>写入</a:t>
            </a:r>
            <a:r>
              <a:rPr lang="en-US" altLang="zh-CN" b="0" dirty="0"/>
              <a:t>R3</a:t>
            </a:r>
            <a:r>
              <a:rPr lang="zh-CN" altLang="en-US" b="0" dirty="0"/>
              <a:t>前就写入</a:t>
            </a:r>
            <a:r>
              <a:rPr lang="en-US" altLang="zh-CN" b="0" dirty="0"/>
              <a:t>R3</a:t>
            </a:r>
            <a:r>
              <a:rPr lang="zh-CN" altLang="en-US" b="0" dirty="0"/>
              <a:t>，导致</a:t>
            </a:r>
            <a:r>
              <a:rPr lang="en-US" altLang="zh-CN" b="0" dirty="0"/>
              <a:t>R3</a:t>
            </a:r>
            <a:r>
              <a:rPr lang="zh-CN" altLang="en-US" b="0" dirty="0"/>
              <a:t>的内容错误，发生</a:t>
            </a:r>
            <a:r>
              <a:rPr lang="en-US" altLang="zh-CN" b="0" dirty="0"/>
              <a:t>WAW</a:t>
            </a:r>
            <a:r>
              <a:rPr lang="zh-CN" altLang="en-US" b="0" dirty="0"/>
              <a:t>相关 。 </a:t>
            </a:r>
          </a:p>
        </p:txBody>
      </p:sp>
    </p:spTree>
    <p:extLst>
      <p:ext uri="{BB962C8B-B14F-4D97-AF65-F5344CB8AC3E}">
        <p14:creationId xmlns:p14="http://schemas.microsoft.com/office/powerpoint/2010/main" val="2972523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1631951" y="42864"/>
            <a:ext cx="8856663" cy="460375"/>
          </a:xfrm>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5.7 RISC 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5.7.1 RISC机器的特点 </a:t>
            </a:r>
            <a:endParaRPr lang="zh-CN" altLang="en-US" b="1">
              <a:solidFill>
                <a:srgbClr val="FF9933"/>
              </a:solidFill>
              <a:effectLst/>
              <a:ea typeface="华文楷体" panose="02010600040101010101" pitchFamily="2" charset="-122"/>
            </a:endParaRPr>
          </a:p>
        </p:txBody>
      </p:sp>
      <p:sp>
        <p:nvSpPr>
          <p:cNvPr id="91138" name="Rectangle 3"/>
          <p:cNvSpPr>
            <a:spLocks noGrp="1" noChangeArrowheads="1"/>
          </p:cNvSpPr>
          <p:nvPr>
            <p:ph idx="1"/>
          </p:nvPr>
        </p:nvSpPr>
        <p:spPr/>
        <p:txBody>
          <a:bodyPr/>
          <a:lstStyle/>
          <a:p>
            <a:pPr eaLnBrk="1" hangingPunct="1"/>
            <a:r>
              <a:rPr lang="en-US" altLang="zh-CN" i="1" dirty="0"/>
              <a:t>RISC</a:t>
            </a:r>
            <a:r>
              <a:rPr lang="zh-CN" altLang="en-US" i="1" dirty="0"/>
              <a:t>的三个要素是：</a:t>
            </a:r>
            <a:endParaRPr lang="zh-CN" altLang="en-US" dirty="0"/>
          </a:p>
          <a:p>
            <a:pPr lvl="1" eaLnBrk="1" hangingPunct="1"/>
            <a:r>
              <a:rPr lang="en-US" altLang="zh-CN" dirty="0"/>
              <a:t>(1) </a:t>
            </a:r>
            <a:r>
              <a:rPr lang="zh-CN" altLang="en-US" dirty="0"/>
              <a:t>一个有限的简单的指令集；</a:t>
            </a:r>
          </a:p>
          <a:p>
            <a:pPr lvl="1" eaLnBrk="1" hangingPunct="1"/>
            <a:r>
              <a:rPr lang="en-US" altLang="zh-CN" dirty="0"/>
              <a:t>(2) CPU</a:t>
            </a:r>
            <a:r>
              <a:rPr lang="zh-CN" altLang="en-US" dirty="0"/>
              <a:t>配备大量的通用寄存器；</a:t>
            </a:r>
          </a:p>
          <a:p>
            <a:pPr lvl="1" eaLnBrk="1" hangingPunct="1"/>
            <a:r>
              <a:rPr lang="en-US" altLang="zh-CN" dirty="0"/>
              <a:t>(3) </a:t>
            </a:r>
            <a:r>
              <a:rPr lang="zh-CN" altLang="en-US" dirty="0"/>
              <a:t>强调对指令流水线的优化。</a:t>
            </a:r>
          </a:p>
          <a:p>
            <a:pPr eaLnBrk="1" hangingPunct="1"/>
            <a:r>
              <a:rPr lang="zh-CN" altLang="en-US" dirty="0"/>
              <a:t> </a:t>
            </a:r>
          </a:p>
        </p:txBody>
      </p:sp>
      <p:pic>
        <p:nvPicPr>
          <p:cNvPr id="91139"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566398"/>
            <a:ext cx="777557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052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22094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72466"/>
            <a:ext cx="8856663" cy="460375"/>
          </a:xfrm>
        </p:spPr>
        <p:txBody>
          <a:bodyPr/>
          <a:lstStyle/>
          <a:p>
            <a:r>
              <a:rPr kumimoji="1" lang="en-US" altLang="en-US" noProof="1">
                <a:solidFill>
                  <a:srgbClr val="FFCCCC"/>
                </a:solidFill>
                <a:effectLst/>
                <a:ea typeface="黑体" panose="02010609060101010101" pitchFamily="49" charset="-122"/>
                <a:sym typeface="+mn-ea"/>
              </a:rPr>
              <a:t>5.7 RISC CPU </a:t>
            </a:r>
            <a:r>
              <a:rPr kumimoji="1" lang="en-US" altLang="zh-CN" noProof="1">
                <a:solidFill>
                  <a:srgbClr val="FFCCCC"/>
                </a:solidFill>
                <a:effectLst/>
                <a:ea typeface="黑体" panose="02010609060101010101" pitchFamily="49" charset="-122"/>
                <a:sym typeface="+mn-ea"/>
              </a:rPr>
              <a:t>--- </a:t>
            </a:r>
            <a:r>
              <a:rPr kumimoji="1" lang="en-US" altLang="en-US" noProof="1">
                <a:solidFill>
                  <a:srgbClr val="FF9933"/>
                </a:solidFill>
                <a:effectLst/>
                <a:sym typeface="+mn-ea"/>
              </a:rPr>
              <a:t>5.7.2 RISC机器</a:t>
            </a:r>
            <a:r>
              <a:rPr kumimoji="1" lang="zh-CN" altLang="en-US" noProof="1">
                <a:solidFill>
                  <a:srgbClr val="FF9933"/>
                </a:solidFill>
                <a:effectLst/>
                <a:sym typeface="+mn-ea"/>
              </a:rPr>
              <a:t>实例</a:t>
            </a:r>
            <a:endParaRPr kumimoji="1" lang="zh-CN" altLang="en-US" noProof="1"/>
          </a:p>
        </p:txBody>
      </p:sp>
      <p:sp>
        <p:nvSpPr>
          <p:cNvPr id="92162" name="内容占位符 2"/>
          <p:cNvSpPr>
            <a:spLocks noGrp="1" noChangeArrowheads="1"/>
          </p:cNvSpPr>
          <p:nvPr>
            <p:ph idx="1"/>
          </p:nvPr>
        </p:nvSpPr>
        <p:spPr/>
        <p:txBody>
          <a:bodyPr/>
          <a:lstStyle/>
          <a:p>
            <a:r>
              <a:rPr lang="en-US" altLang="zh-CN"/>
              <a:t>1. MC88110 CPU </a:t>
            </a:r>
            <a:r>
              <a:rPr lang="zh-CN" altLang="en-US"/>
              <a:t>机构框图</a:t>
            </a:r>
          </a:p>
        </p:txBody>
      </p:sp>
      <p:pic>
        <p:nvPicPr>
          <p:cNvPr id="92163" name="内容占位符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76" y="1362075"/>
            <a:ext cx="6791325"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5621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kumimoji="1" lang="en-US" altLang="en-US" sz="2000" b="1" noProof="1">
                <a:solidFill>
                  <a:srgbClr val="FFCCCC"/>
                </a:solidFill>
                <a:effectLst/>
                <a:ea typeface="黑体" panose="02010609060101010101" pitchFamily="49" charset="-122"/>
                <a:sym typeface="+mn-ea"/>
              </a:rPr>
              <a:t>5.7 RISC CPU </a:t>
            </a:r>
            <a:r>
              <a:rPr kumimoji="1" lang="en-US" altLang="zh-CN" sz="2000" b="1" noProof="1">
                <a:solidFill>
                  <a:srgbClr val="FFCCCC"/>
                </a:solidFill>
                <a:effectLst/>
                <a:ea typeface="黑体" panose="02010609060101010101" pitchFamily="49" charset="-122"/>
                <a:sym typeface="+mn-ea"/>
              </a:rPr>
              <a:t>--- </a:t>
            </a:r>
            <a:r>
              <a:rPr kumimoji="1" lang="en-US" altLang="en-US" sz="2000" b="1" noProof="1">
                <a:solidFill>
                  <a:srgbClr val="FF9933"/>
                </a:solidFill>
                <a:effectLst/>
                <a:sym typeface="+mn-ea"/>
              </a:rPr>
              <a:t>5.7.2 RISC机器</a:t>
            </a:r>
            <a:r>
              <a:rPr kumimoji="1" lang="zh-CN" altLang="en-US" sz="2000" b="1" noProof="1">
                <a:solidFill>
                  <a:srgbClr val="FF9933"/>
                </a:solidFill>
                <a:effectLst/>
                <a:sym typeface="+mn-ea"/>
              </a:rPr>
              <a:t>实例</a:t>
            </a:r>
            <a:endParaRPr kumimoji="1" lang="zh-CN" altLang="en-US" sz="2000" noProof="1"/>
          </a:p>
        </p:txBody>
      </p:sp>
      <p:sp>
        <p:nvSpPr>
          <p:cNvPr id="93186" name="内容占位符 2"/>
          <p:cNvSpPr>
            <a:spLocks noGrp="1" noChangeArrowheads="1"/>
          </p:cNvSpPr>
          <p:nvPr>
            <p:ph idx="1"/>
          </p:nvPr>
        </p:nvSpPr>
        <p:spPr>
          <a:xfrm>
            <a:off x="1703389" y="477839"/>
            <a:ext cx="8785225" cy="6135687"/>
          </a:xfrm>
        </p:spPr>
        <p:txBody>
          <a:bodyPr/>
          <a:lstStyle/>
          <a:p>
            <a:r>
              <a:rPr lang="en-US" altLang="zh-CN"/>
              <a:t>2. MC88110 </a:t>
            </a:r>
            <a:r>
              <a:rPr lang="zh-CN" altLang="en-US"/>
              <a:t>的指令流水线</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3. </a:t>
            </a:r>
            <a:r>
              <a:rPr lang="zh-CN" altLang="en-US"/>
              <a:t>指令动态调度策略：</a:t>
            </a:r>
            <a:r>
              <a:rPr lang="zh-CN" altLang="en-US">
                <a:latin typeface="华文楷体" panose="02010600040101010101" pitchFamily="2" charset="-122"/>
                <a:ea typeface="华文楷体" panose="02010600040101010101" pitchFamily="2" charset="-122"/>
              </a:rPr>
              <a:t>按序发射、按序完成</a:t>
            </a:r>
          </a:p>
        </p:txBody>
      </p:sp>
      <p:pic>
        <p:nvPicPr>
          <p:cNvPr id="9318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038226"/>
            <a:ext cx="6877050" cy="2386013"/>
          </a:xfrm>
          <a:prstGeom prst="rect">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pic>
      <p:pic>
        <p:nvPicPr>
          <p:cNvPr id="9318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3146426"/>
            <a:ext cx="6877050" cy="2881313"/>
          </a:xfrm>
          <a:prstGeom prst="rect">
            <a:avLst/>
          </a:prstGeom>
          <a:noFill/>
          <a:ln w="12700">
            <a:solidFill>
              <a:srgbClr val="00BCBC"/>
            </a:solidFill>
            <a:round/>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5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239185" y="102449"/>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5.2 指令周期</a:t>
            </a:r>
            <a:r>
              <a:rPr lang="en-US" altLang="zh-CN" sz="2000" b="1">
                <a:solidFill>
                  <a:srgbClr val="FFCCCC"/>
                </a:solidFill>
                <a:effectLst/>
                <a:ea typeface="黑体" panose="02010609060101010101" pitchFamily="49" charset="-122"/>
              </a:rPr>
              <a:t> --- </a:t>
            </a:r>
            <a:r>
              <a:rPr lang="en-US" altLang="en-US" sz="2000" b="1">
                <a:solidFill>
                  <a:srgbClr val="FF9933"/>
                </a:solidFill>
                <a:effectLst/>
                <a:ea typeface="华文楷体" panose="02010600040101010101" pitchFamily="2" charset="-122"/>
              </a:rPr>
              <a:t>5.2.3</a:t>
            </a:r>
            <a:r>
              <a:rPr lang="en-US" altLang="zh-CN" sz="2000" b="1">
                <a:solidFill>
                  <a:srgbClr val="FF9933"/>
                </a:solidFill>
                <a:effectLst/>
                <a:ea typeface="华文楷体" panose="02010600040101010101" pitchFamily="2" charset="-122"/>
              </a:rPr>
              <a:t> </a:t>
            </a:r>
            <a:r>
              <a:rPr lang="en-US" altLang="en-US" sz="2000" b="1">
                <a:solidFill>
                  <a:srgbClr val="FF9933"/>
                </a:solidFill>
                <a:effectLst/>
                <a:ea typeface="华文楷体" panose="02010600040101010101" pitchFamily="2" charset="-122"/>
              </a:rPr>
              <a:t>取数指令的指令周期</a:t>
            </a:r>
            <a:endParaRPr lang="zh-CN" altLang="en-US" sz="2000" b="1">
              <a:solidFill>
                <a:srgbClr val="FF9933"/>
              </a:solidFill>
              <a:effectLst/>
              <a:ea typeface="华文楷体" panose="02010600040101010101" pitchFamily="2" charset="-122"/>
            </a:endParaRPr>
          </a:p>
        </p:txBody>
      </p:sp>
      <p:sp>
        <p:nvSpPr>
          <p:cNvPr id="38914" name="Rectangle 3"/>
          <p:cNvSpPr>
            <a:spLocks noGrp="1" noChangeArrowheads="1"/>
          </p:cNvSpPr>
          <p:nvPr>
            <p:ph idx="1"/>
          </p:nvPr>
        </p:nvSpPr>
        <p:spPr/>
        <p:txBody>
          <a:bodyPr/>
          <a:lstStyle/>
          <a:p>
            <a:pPr eaLnBrk="1" hangingPunct="1"/>
            <a:r>
              <a:rPr lang="en-US" altLang="zh-CN" b="0" dirty="0"/>
              <a:t>LAD</a:t>
            </a:r>
            <a:r>
              <a:rPr lang="zh-CN" altLang="en-US" b="0" dirty="0"/>
              <a:t>指令、</a:t>
            </a:r>
            <a:r>
              <a:rPr lang="en-US" altLang="zh-CN" b="0" dirty="0"/>
              <a:t>STO</a:t>
            </a:r>
            <a:r>
              <a:rPr lang="zh-CN" altLang="en-US" b="0" dirty="0"/>
              <a:t>指令的指令周期（</a:t>
            </a:r>
            <a:r>
              <a:rPr lang="en-US" altLang="zh-CN" b="0" dirty="0"/>
              <a:t>RS</a:t>
            </a:r>
            <a:r>
              <a:rPr lang="zh-CN" altLang="en-US" b="0" dirty="0"/>
              <a:t>型）。</a:t>
            </a:r>
          </a:p>
          <a:p>
            <a:pPr marL="742950" lvl="1" indent="-285750" eaLnBrk="1" hangingPunct="1"/>
            <a:r>
              <a:rPr lang="en-US" altLang="zh-CN" b="0" dirty="0"/>
              <a:t>LAD R1, 6		</a:t>
            </a:r>
            <a:r>
              <a:rPr lang="zh-CN" altLang="en-US" b="0" dirty="0"/>
              <a:t>数存地址为</a:t>
            </a:r>
            <a:r>
              <a:rPr lang="en-US" altLang="zh-CN" b="0" dirty="0"/>
              <a:t> 6 </a:t>
            </a:r>
            <a:r>
              <a:rPr lang="zh-CN" altLang="en-US" b="0" dirty="0"/>
              <a:t>的存储单元内容 </a:t>
            </a:r>
            <a:r>
              <a:rPr lang="zh-CN" altLang="en-US" b="0" dirty="0">
                <a:sym typeface="Wingdings" panose="05000000000000000000" pitchFamily="2" charset="2"/>
              </a:rPr>
              <a:t> </a:t>
            </a:r>
            <a:r>
              <a:rPr lang="en-US" altLang="zh-CN" b="0" dirty="0">
                <a:sym typeface="Wingdings" panose="05000000000000000000" pitchFamily="2" charset="2"/>
              </a:rPr>
              <a:t>R1</a:t>
            </a:r>
            <a:endParaRPr lang="en-US" altLang="zh-CN" b="0" dirty="0"/>
          </a:p>
          <a:p>
            <a:pPr marL="742950" lvl="1" indent="-285750" eaLnBrk="1" hangingPunct="1"/>
            <a:r>
              <a:rPr lang="en-US" altLang="zh-CN" b="0" dirty="0"/>
              <a:t>STO R2, (R3)   R1 </a:t>
            </a:r>
            <a:r>
              <a:rPr lang="en-US" altLang="zh-CN" b="0" dirty="0">
                <a:sym typeface="Wingdings" panose="05000000000000000000" pitchFamily="2" charset="2"/>
              </a:rPr>
              <a:t> R3</a:t>
            </a:r>
            <a:r>
              <a:rPr lang="zh-CN" altLang="en-US" b="0" dirty="0">
                <a:sym typeface="Wingdings" panose="05000000000000000000" pitchFamily="2" charset="2"/>
              </a:rPr>
              <a:t>的内容为地址的存储单元</a:t>
            </a:r>
            <a:r>
              <a:rPr lang="zh-CN" altLang="en-US" b="0" dirty="0"/>
              <a:t>  </a:t>
            </a:r>
          </a:p>
        </p:txBody>
      </p:sp>
      <p:pic>
        <p:nvPicPr>
          <p:cNvPr id="3891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075657"/>
            <a:ext cx="7272338"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026" name="Ink 7"/>
              <p14:cNvContentPartPr/>
              <p14:nvPr/>
            </p14:nvContentPartPr>
            <p14:xfrm>
              <a:off x="7543800" y="4198938"/>
              <a:ext cx="1588" cy="76200"/>
            </p14:xfrm>
          </p:contentPart>
        </mc:Choice>
        <mc:Fallback xmlns="">
          <p:pic>
            <p:nvPicPr>
              <p:cNvPr id="1026" name="Ink 7"/>
              <p:cNvPicPr/>
              <p:nvPr/>
            </p:nvPicPr>
            <p:blipFill>
              <a:blip r:embed="rId4"/>
              <a:stretch>
                <a:fillRect/>
              </a:stretch>
            </p:blipFill>
            <p:spPr>
              <a:xfrm>
                <a:off x="7465988" y="4181326"/>
                <a:ext cx="157212" cy="1114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7" name="Ink 8"/>
              <p14:cNvContentPartPr/>
              <p14:nvPr/>
            </p14:nvContentPartPr>
            <p14:xfrm>
              <a:off x="7597775" y="4198939"/>
              <a:ext cx="22225" cy="60325"/>
            </p14:xfrm>
          </p:contentPart>
        </mc:Choice>
        <mc:Fallback xmlns="">
          <p:pic>
            <p:nvPicPr>
              <p:cNvPr id="1027" name="Ink 8"/>
              <p:cNvPicPr/>
              <p:nvPr/>
            </p:nvPicPr>
            <p:blipFill>
              <a:blip r:embed="rId6"/>
              <a:stretch>
                <a:fillRect/>
              </a:stretch>
            </p:blipFill>
            <p:spPr>
              <a:xfrm>
                <a:off x="7580210" y="4181344"/>
                <a:ext cx="57355" cy="9551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28" name="Ink 9"/>
              <p14:cNvContentPartPr/>
              <p14:nvPr/>
            </p14:nvContentPartPr>
            <p14:xfrm>
              <a:off x="7513639" y="4335464"/>
              <a:ext cx="98425" cy="1587"/>
            </p14:xfrm>
          </p:contentPart>
        </mc:Choice>
        <mc:Fallback xmlns="">
          <p:pic>
            <p:nvPicPr>
              <p:cNvPr id="1028" name="Ink 9"/>
              <p:cNvPicPr/>
              <p:nvPr/>
            </p:nvPicPr>
            <p:blipFill>
              <a:blip r:embed="rId8"/>
              <a:stretch>
                <a:fillRect/>
              </a:stretch>
            </p:blipFill>
            <p:spPr>
              <a:xfrm>
                <a:off x="7495973" y="4257701"/>
                <a:ext cx="133757" cy="15711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29" name="Ink 10"/>
              <p14:cNvContentPartPr/>
              <p14:nvPr/>
            </p14:nvContentPartPr>
            <p14:xfrm>
              <a:off x="7475539" y="4419601"/>
              <a:ext cx="160337" cy="23813"/>
            </p14:xfrm>
          </p:contentPart>
        </mc:Choice>
        <mc:Fallback xmlns="">
          <p:pic>
            <p:nvPicPr>
              <p:cNvPr id="1029" name="Ink 10"/>
              <p:cNvPicPr/>
              <p:nvPr/>
            </p:nvPicPr>
            <p:blipFill>
              <a:blip r:embed="rId10"/>
              <a:stretch>
                <a:fillRect/>
              </a:stretch>
            </p:blipFill>
            <p:spPr>
              <a:xfrm>
                <a:off x="7457923" y="4401922"/>
                <a:ext cx="195568" cy="5917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30" name="Ink 11"/>
              <p14:cNvContentPartPr/>
              <p14:nvPr/>
            </p14:nvContentPartPr>
            <p14:xfrm>
              <a:off x="7513639" y="4351338"/>
              <a:ext cx="60325" cy="190500"/>
            </p14:xfrm>
          </p:contentPart>
        </mc:Choice>
        <mc:Fallback xmlns="">
          <p:pic>
            <p:nvPicPr>
              <p:cNvPr id="1030" name="Ink 11"/>
              <p:cNvPicPr/>
              <p:nvPr/>
            </p:nvPicPr>
            <p:blipFill>
              <a:blip r:embed="rId12"/>
              <a:stretch>
                <a:fillRect/>
              </a:stretch>
            </p:blipFill>
            <p:spPr>
              <a:xfrm>
                <a:off x="7496044" y="4333692"/>
                <a:ext cx="95515" cy="22579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1" name="Ink 12"/>
              <p14:cNvContentPartPr/>
              <p14:nvPr/>
            </p14:nvContentPartPr>
            <p14:xfrm>
              <a:off x="7566025" y="4473576"/>
              <a:ext cx="46038" cy="68263"/>
            </p14:xfrm>
          </p:contentPart>
        </mc:Choice>
        <mc:Fallback xmlns="">
          <p:pic>
            <p:nvPicPr>
              <p:cNvPr id="1031" name="Ink 12"/>
              <p:cNvPicPr/>
              <p:nvPr/>
            </p:nvPicPr>
            <p:blipFill>
              <a:blip r:embed="rId14"/>
              <a:stretch>
                <a:fillRect/>
              </a:stretch>
            </p:blipFill>
            <p:spPr>
              <a:xfrm>
                <a:off x="7548401" y="4455971"/>
                <a:ext cx="81286" cy="10347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32" name="Ink 13"/>
              <p14:cNvContentPartPr/>
              <p14:nvPr/>
            </p14:nvContentPartPr>
            <p14:xfrm>
              <a:off x="7399339" y="4251325"/>
              <a:ext cx="15875" cy="53975"/>
            </p14:xfrm>
          </p:contentPart>
        </mc:Choice>
        <mc:Fallback xmlns="">
          <p:pic>
            <p:nvPicPr>
              <p:cNvPr id="1032" name="Ink 13"/>
              <p:cNvPicPr/>
              <p:nvPr/>
            </p:nvPicPr>
            <p:blipFill>
              <a:blip r:embed="rId16"/>
              <a:stretch>
                <a:fillRect/>
              </a:stretch>
            </p:blipFill>
            <p:spPr>
              <a:xfrm>
                <a:off x="7382053" y="4233693"/>
                <a:ext cx="50447" cy="8923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3" name="Ink 14"/>
              <p14:cNvContentPartPr/>
              <p14:nvPr/>
            </p14:nvContentPartPr>
            <p14:xfrm>
              <a:off x="7369175" y="4381501"/>
              <a:ext cx="365125" cy="214313"/>
            </p14:xfrm>
          </p:contentPart>
        </mc:Choice>
        <mc:Fallback xmlns="">
          <p:pic>
            <p:nvPicPr>
              <p:cNvPr id="1033" name="Ink 14"/>
              <p:cNvPicPr/>
              <p:nvPr/>
            </p:nvPicPr>
            <p:blipFill>
              <a:blip r:embed="rId18"/>
              <a:stretch>
                <a:fillRect/>
              </a:stretch>
            </p:blipFill>
            <p:spPr>
              <a:xfrm>
                <a:off x="7351531" y="4363852"/>
                <a:ext cx="400413" cy="2496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4" name="Ink 15"/>
              <p14:cNvContentPartPr/>
              <p14:nvPr/>
            </p14:nvContentPartPr>
            <p14:xfrm>
              <a:off x="7162800" y="4229100"/>
              <a:ext cx="122238" cy="312738"/>
            </p14:xfrm>
          </p:contentPart>
        </mc:Choice>
        <mc:Fallback xmlns="">
          <p:pic>
            <p:nvPicPr>
              <p:cNvPr id="1034" name="Ink 15"/>
              <p:cNvPicPr/>
              <p:nvPr/>
            </p:nvPicPr>
            <p:blipFill>
              <a:blip r:embed="rId20"/>
              <a:stretch>
                <a:fillRect/>
              </a:stretch>
            </p:blipFill>
            <p:spPr>
              <a:xfrm>
                <a:off x="7145131" y="4211445"/>
                <a:ext cx="157575" cy="348047"/>
              </a:xfrm>
              <a:prstGeom prst="rect">
                <a:avLst/>
              </a:prstGeom>
            </p:spPr>
          </p:pic>
        </mc:Fallback>
      </mc:AlternateContent>
    </p:spTree>
    <p:extLst>
      <p:ext uri="{BB962C8B-B14F-4D97-AF65-F5344CB8AC3E}">
        <p14:creationId xmlns:p14="http://schemas.microsoft.com/office/powerpoint/2010/main" val="495305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kumimoji="1" lang="en-US" altLang="en-US" sz="2000" b="1" noProof="1">
                <a:solidFill>
                  <a:srgbClr val="FFCCCC"/>
                </a:solidFill>
                <a:effectLst/>
                <a:ea typeface="黑体" panose="02010609060101010101" pitchFamily="49" charset="-122"/>
                <a:sym typeface="+mn-ea"/>
              </a:rPr>
              <a:t>5.7 RISC CPU </a:t>
            </a:r>
            <a:r>
              <a:rPr kumimoji="1" lang="en-US" altLang="zh-CN" sz="2000" b="1" noProof="1">
                <a:solidFill>
                  <a:srgbClr val="FFCCCC"/>
                </a:solidFill>
                <a:effectLst/>
                <a:ea typeface="黑体" panose="02010609060101010101" pitchFamily="49" charset="-122"/>
                <a:sym typeface="+mn-ea"/>
              </a:rPr>
              <a:t>--- </a:t>
            </a:r>
            <a:r>
              <a:rPr kumimoji="1" lang="en-US" altLang="en-US" sz="2000" b="1" noProof="1">
                <a:solidFill>
                  <a:srgbClr val="FF9933"/>
                </a:solidFill>
                <a:effectLst/>
                <a:sym typeface="+mn-ea"/>
              </a:rPr>
              <a:t>5.7.2 RISC机器</a:t>
            </a:r>
            <a:r>
              <a:rPr kumimoji="1" lang="zh-CN" altLang="en-US" sz="2000" b="1" noProof="1">
                <a:solidFill>
                  <a:srgbClr val="FF9933"/>
                </a:solidFill>
                <a:effectLst/>
                <a:sym typeface="+mn-ea"/>
              </a:rPr>
              <a:t>实例</a:t>
            </a:r>
            <a:endParaRPr kumimoji="1" lang="zh-CN" altLang="en-US" sz="2000" b="1" noProof="1"/>
          </a:p>
        </p:txBody>
      </p:sp>
      <p:sp>
        <p:nvSpPr>
          <p:cNvPr id="94210" name="内容占位符 2"/>
          <p:cNvSpPr>
            <a:spLocks noGrp="1" noChangeArrowheads="1"/>
          </p:cNvSpPr>
          <p:nvPr>
            <p:ph idx="1"/>
          </p:nvPr>
        </p:nvSpPr>
        <p:spPr>
          <a:xfrm>
            <a:off x="1703389" y="601664"/>
            <a:ext cx="8785225" cy="5995987"/>
          </a:xfrm>
        </p:spPr>
        <p:txBody>
          <a:bodyPr/>
          <a:lstStyle/>
          <a:p>
            <a:r>
              <a:rPr lang="zh-CN" altLang="zh-CN" b="0">
                <a:latin typeface="华文楷体" panose="02010600040101010101" pitchFamily="2" charset="-122"/>
                <a:ea typeface="华文楷体" panose="02010600040101010101" pitchFamily="2" charset="-122"/>
              </a:rPr>
              <a:t>【例题</a:t>
            </a:r>
            <a:r>
              <a:rPr lang="en-US" altLang="zh-CN" b="0">
                <a:latin typeface="华文楷体" panose="02010600040101010101" pitchFamily="2" charset="-122"/>
                <a:ea typeface="华文楷体" panose="02010600040101010101" pitchFamily="2" charset="-122"/>
              </a:rPr>
              <a:t>5</a:t>
            </a:r>
            <a:r>
              <a:rPr lang="zh-CN" altLang="zh-CN" b="0">
                <a:latin typeface="华文楷体" panose="02010600040101010101" pitchFamily="2" charset="-122"/>
                <a:ea typeface="华文楷体" panose="02010600040101010101" pitchFamily="2" charset="-122"/>
              </a:rPr>
              <a:t>】下图为超标度为</a:t>
            </a:r>
            <a:r>
              <a:rPr lang="en-US" altLang="zh-CN" b="0">
                <a:latin typeface="华文楷体" panose="02010600040101010101" pitchFamily="2" charset="-122"/>
                <a:ea typeface="华文楷体" panose="02010600040101010101" pitchFamily="2" charset="-122"/>
              </a:rPr>
              <a:t>2</a:t>
            </a:r>
            <a:r>
              <a:rPr lang="zh-CN" altLang="en-US" b="0">
                <a:latin typeface="华文楷体" panose="02010600040101010101" pitchFamily="2" charset="-122"/>
                <a:ea typeface="华文楷体" panose="02010600040101010101" pitchFamily="2" charset="-122"/>
              </a:rPr>
              <a:t>的超标量流水线结构模型，有 </a:t>
            </a:r>
            <a:r>
              <a:rPr lang="en-US" altLang="zh-CN" b="0">
                <a:latin typeface="华文楷体" panose="02010600040101010101" pitchFamily="2" charset="-122"/>
                <a:ea typeface="华文楷体" panose="02010600040101010101" pitchFamily="2" charset="-122"/>
              </a:rPr>
              <a:t>4 </a:t>
            </a:r>
            <a:r>
              <a:rPr lang="zh-CN" altLang="en-US" b="0">
                <a:latin typeface="华文楷体" panose="02010600040101010101" pitchFamily="2" charset="-122"/>
                <a:ea typeface="华文楷体" panose="02010600040101010101" pitchFamily="2" charset="-122"/>
              </a:rPr>
              <a:t>个过程段，图中每一方框列出的子任务均需 </a:t>
            </a:r>
            <a:r>
              <a:rPr lang="en-US" altLang="zh-CN" b="0">
                <a:latin typeface="华文楷体" panose="02010600040101010101" pitchFamily="2" charset="-122"/>
                <a:ea typeface="华文楷体" panose="02010600040101010101" pitchFamily="2" charset="-122"/>
              </a:rPr>
              <a:t>1 </a:t>
            </a:r>
            <a:r>
              <a:rPr lang="zh-CN" altLang="en-US" b="0">
                <a:latin typeface="华文楷体" panose="02010600040101010101" pitchFamily="2" charset="-122"/>
                <a:ea typeface="华文楷体" panose="02010600040101010101" pitchFamily="2" charset="-122"/>
              </a:rPr>
              <a:t>个时钟周期完成。</a:t>
            </a:r>
            <a:r>
              <a:rPr lang="en-US" altLang="zh-CN" b="0">
                <a:latin typeface="华文楷体" panose="02010600040101010101" pitchFamily="2" charset="-122"/>
                <a:ea typeface="华文楷体" panose="02010600040101010101" pitchFamily="2" charset="-122"/>
              </a:rPr>
              <a:t>F </a:t>
            </a:r>
            <a:r>
              <a:rPr lang="zh-CN" altLang="en-US" b="0">
                <a:latin typeface="华文楷体" panose="02010600040101010101" pitchFamily="2" charset="-122"/>
                <a:ea typeface="华文楷体" panose="02010600040101010101" pitchFamily="2" charset="-122"/>
              </a:rPr>
              <a:t>段 和 </a:t>
            </a:r>
            <a:r>
              <a:rPr lang="en-US" altLang="zh-CN" b="0">
                <a:latin typeface="华文楷体" panose="02010600040101010101" pitchFamily="2" charset="-122"/>
                <a:ea typeface="华文楷体" panose="02010600040101010101" pitchFamily="2" charset="-122"/>
              </a:rPr>
              <a:t>D </a:t>
            </a:r>
            <a:r>
              <a:rPr lang="zh-CN" altLang="en-US" b="0">
                <a:latin typeface="华文楷体" panose="02010600040101010101" pitchFamily="2" charset="-122"/>
                <a:ea typeface="华文楷体" panose="02010600040101010101" pitchFamily="2" charset="-122"/>
              </a:rPr>
              <a:t>段要求成对输入，</a:t>
            </a:r>
            <a:r>
              <a:rPr lang="en-US" altLang="zh-CN" b="0">
                <a:latin typeface="华文楷体" panose="02010600040101010101" pitchFamily="2" charset="-122"/>
                <a:ea typeface="华文楷体" panose="02010600040101010101" pitchFamily="2" charset="-122"/>
              </a:rPr>
              <a:t>E </a:t>
            </a:r>
            <a:r>
              <a:rPr lang="zh-CN" altLang="en-US" b="0">
                <a:latin typeface="华文楷体" panose="02010600040101010101" pitchFamily="2" charset="-122"/>
                <a:ea typeface="华文楷体" panose="02010600040101010101" pitchFamily="2" charset="-122"/>
              </a:rPr>
              <a:t>段内部有数据定向传送，结果生成即可使用；以下是进入流水线的</a:t>
            </a:r>
            <a:r>
              <a:rPr lang="en-US" altLang="zh-CN" b="0">
                <a:latin typeface="华文楷体" panose="02010600040101010101" pitchFamily="2" charset="-122"/>
                <a:ea typeface="华文楷体" panose="02010600040101010101" pitchFamily="2" charset="-122"/>
              </a:rPr>
              <a:t>6</a:t>
            </a:r>
            <a:r>
              <a:rPr lang="zh-CN" altLang="en-US" b="0">
                <a:latin typeface="华文楷体" panose="02010600040101010101" pitchFamily="2" charset="-122"/>
                <a:ea typeface="华文楷体" panose="02010600040101010101" pitchFamily="2" charset="-122"/>
              </a:rPr>
              <a:t>条指令序列：</a:t>
            </a:r>
          </a:p>
          <a:p>
            <a:endParaRPr lang="zh-CN" altLang="en-US" b="0">
              <a:latin typeface="华文楷体" panose="02010600040101010101" pitchFamily="2" charset="-122"/>
              <a:ea typeface="华文楷体" panose="02010600040101010101" pitchFamily="2" charset="-122"/>
            </a:endParaRPr>
          </a:p>
          <a:p>
            <a:endParaRPr lang="zh-CN" altLang="en-US" b="0">
              <a:latin typeface="华文楷体" panose="02010600040101010101" pitchFamily="2" charset="-122"/>
              <a:ea typeface="华文楷体" panose="02010600040101010101" pitchFamily="2" charset="-122"/>
            </a:endParaRPr>
          </a:p>
          <a:p>
            <a:endParaRPr lang="zh-CN" altLang="en-US" b="0">
              <a:latin typeface="华文楷体" panose="02010600040101010101" pitchFamily="2" charset="-122"/>
              <a:ea typeface="华文楷体" panose="02010600040101010101" pitchFamily="2" charset="-122"/>
            </a:endParaRPr>
          </a:p>
          <a:p>
            <a:endParaRPr lang="zh-CN" altLang="en-US" b="0">
              <a:latin typeface="华文楷体" panose="02010600040101010101" pitchFamily="2" charset="-122"/>
              <a:ea typeface="华文楷体" panose="02010600040101010101" pitchFamily="2" charset="-122"/>
            </a:endParaRPr>
          </a:p>
          <a:p>
            <a:endParaRPr lang="zh-CN" altLang="en-US" b="0">
              <a:latin typeface="华文楷体" panose="02010600040101010101" pitchFamily="2" charset="-122"/>
              <a:ea typeface="华文楷体" panose="02010600040101010101" pitchFamily="2" charset="-122"/>
            </a:endParaRPr>
          </a:p>
          <a:p>
            <a:endParaRPr lang="zh-CN" altLang="en-US" b="0">
              <a:latin typeface="华文楷体" panose="02010600040101010101" pitchFamily="2" charset="-122"/>
              <a:ea typeface="华文楷体" panose="02010600040101010101" pitchFamily="2" charset="-122"/>
            </a:endParaRPr>
          </a:p>
          <a:p>
            <a:r>
              <a:rPr lang="zh-CN" altLang="en-US" b="0">
                <a:latin typeface="华文楷体" panose="02010600040101010101" pitchFamily="2" charset="-122"/>
                <a:ea typeface="华文楷体" panose="02010600040101010101" pitchFamily="2" charset="-122"/>
              </a:rPr>
              <a:t>请画出：</a:t>
            </a:r>
          </a:p>
          <a:p>
            <a:pPr lvl="1"/>
            <a:r>
              <a:rPr lang="zh-CN" altLang="en-US" b="0">
                <a:latin typeface="华文楷体" panose="02010600040101010101" pitchFamily="2" charset="-122"/>
                <a:ea typeface="华文楷体" panose="02010600040101010101" pitchFamily="2" charset="-122"/>
              </a:rPr>
              <a:t>（</a:t>
            </a:r>
            <a:r>
              <a:rPr lang="en-US" altLang="zh-CN" b="0">
                <a:latin typeface="华文楷体" panose="02010600040101010101" pitchFamily="2" charset="-122"/>
                <a:ea typeface="华文楷体" panose="02010600040101010101" pitchFamily="2" charset="-122"/>
              </a:rPr>
              <a:t>1</a:t>
            </a:r>
            <a:r>
              <a:rPr lang="zh-CN" altLang="en-US" b="0">
                <a:latin typeface="华文楷体" panose="02010600040101010101" pitchFamily="2" charset="-122"/>
                <a:ea typeface="华文楷体" panose="02010600040101010101" pitchFamily="2" charset="-122"/>
              </a:rPr>
              <a:t>）按序发射按序完成各段情况推进图。</a:t>
            </a:r>
          </a:p>
          <a:p>
            <a:pPr lvl="1"/>
            <a:r>
              <a:rPr lang="zh-CN" altLang="en-US" b="0">
                <a:latin typeface="华文楷体" panose="02010600040101010101" pitchFamily="2" charset="-122"/>
                <a:ea typeface="华文楷体" panose="02010600040101010101" pitchFamily="2" charset="-122"/>
              </a:rPr>
              <a:t>（</a:t>
            </a:r>
            <a:r>
              <a:rPr lang="en-US" altLang="zh-CN" b="0">
                <a:latin typeface="华文楷体" panose="02010600040101010101" pitchFamily="2" charset="-122"/>
                <a:ea typeface="华文楷体" panose="02010600040101010101" pitchFamily="2" charset="-122"/>
              </a:rPr>
              <a:t>2</a:t>
            </a:r>
            <a:r>
              <a:rPr lang="zh-CN" altLang="en-US" b="0">
                <a:latin typeface="华文楷体" panose="02010600040101010101" pitchFamily="2" charset="-122"/>
                <a:ea typeface="华文楷体" panose="02010600040101010101" pitchFamily="2" charset="-122"/>
              </a:rPr>
              <a:t>）按序发射按序完成的流水时空图。</a:t>
            </a:r>
          </a:p>
          <a:p>
            <a:pPr lvl="1"/>
            <a:endParaRPr lang="zh-CN" altLang="en-US" b="0">
              <a:latin typeface="华文楷体" panose="02010600040101010101" pitchFamily="2" charset="-122"/>
              <a:ea typeface="华文楷体" panose="02010600040101010101" pitchFamily="2" charset="-122"/>
            </a:endParaRPr>
          </a:p>
          <a:p>
            <a:endParaRPr lang="en-US" altLang="zh-CN" b="0">
              <a:latin typeface="华文楷体" panose="02010600040101010101" pitchFamily="2" charset="-122"/>
              <a:ea typeface="华文楷体" panose="02010600040101010101" pitchFamily="2" charset="-122"/>
            </a:endParaRPr>
          </a:p>
        </p:txBody>
      </p:sp>
      <p:sp>
        <p:nvSpPr>
          <p:cNvPr id="5" name="文本框 4"/>
          <p:cNvSpPr txBox="1"/>
          <p:nvPr/>
        </p:nvSpPr>
        <p:spPr>
          <a:xfrm>
            <a:off x="2476500" y="2304416"/>
            <a:ext cx="3346450" cy="2306955"/>
          </a:xfrm>
          <a:prstGeom prst="rect">
            <a:avLst/>
          </a:prstGeom>
          <a:noFill/>
        </p:spPr>
        <p:txBody>
          <a:bodyPr>
            <a:spAutoFit/>
            <a:scene3d>
              <a:camera prst="orthographicFront"/>
              <a:lightRig rig="threePt" dir="t"/>
            </a:scene3d>
          </a:bodyPr>
          <a:lstStyle/>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I1  LAD R1, A   </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I2  ADD R2, R1</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I3  ADD R3, R4</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I4  MUL R4, R5</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I5  LAD R6, B</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I6  MUL R6, R7</a:t>
            </a:r>
          </a:p>
        </p:txBody>
      </p:sp>
      <p:sp>
        <p:nvSpPr>
          <p:cNvPr id="6" name="文本框 5"/>
          <p:cNvSpPr txBox="1"/>
          <p:nvPr/>
        </p:nvSpPr>
        <p:spPr>
          <a:xfrm>
            <a:off x="5965825" y="2304416"/>
            <a:ext cx="3346450" cy="2306955"/>
          </a:xfrm>
          <a:prstGeom prst="rect">
            <a:avLst/>
          </a:prstGeom>
          <a:noFill/>
        </p:spPr>
        <p:txBody>
          <a:bodyPr>
            <a:spAutoFit/>
            <a:scene3d>
              <a:camera prst="orthographicFront"/>
              <a:lightRig rig="threePt" dir="t"/>
            </a:scene3d>
          </a:bodyPr>
          <a:lstStyle/>
          <a:p>
            <a:pPr fontAlgn="base">
              <a:spcBef>
                <a:spcPct val="0"/>
              </a:spcBef>
              <a:spcAft>
                <a:spcPct val="0"/>
              </a:spcAft>
            </a:pPr>
            <a:r>
              <a:rPr lang="zh-CN" altLang="en-US"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取数 </a:t>
            </a: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M(A) -&gt; R1</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(R2)+(R1) -&gt; R2</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(R3)+(R4) -&gt; R3</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(R2)*(R1) -&gt; R4</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zh-CN" altLang="en-US"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取数 </a:t>
            </a: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M(B) -&gt; R6</a:t>
            </a:r>
            <a:endPar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endParaRPr>
          </a:p>
          <a:p>
            <a:pPr fontAlgn="base">
              <a:spcBef>
                <a:spcPct val="0"/>
              </a:spcBef>
              <a:spcAft>
                <a:spcPct val="0"/>
              </a:spcAft>
            </a:pPr>
            <a:r>
              <a:rPr lang="en-US" altLang="zh-CN" sz="2400" noProof="1">
                <a:ln/>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华文楷体" panose="02010600040101010101" charset="-122"/>
                <a:sym typeface="+mn-ea"/>
              </a:rPr>
              <a:t>(R6)+(R7) -&gt; R6</a:t>
            </a:r>
          </a:p>
        </p:txBody>
      </p:sp>
    </p:spTree>
    <p:extLst>
      <p:ext uri="{BB962C8B-B14F-4D97-AF65-F5344CB8AC3E}">
        <p14:creationId xmlns:p14="http://schemas.microsoft.com/office/powerpoint/2010/main" val="695329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kumimoji="1" lang="en-US" altLang="en-US" sz="2000" b="1" noProof="1">
                <a:solidFill>
                  <a:srgbClr val="FFCCCC"/>
                </a:solidFill>
                <a:effectLst/>
                <a:ea typeface="黑体" panose="02010609060101010101" pitchFamily="49" charset="-122"/>
                <a:sym typeface="+mn-ea"/>
              </a:rPr>
              <a:t>5.7 RISC CPU </a:t>
            </a:r>
            <a:r>
              <a:rPr kumimoji="1" lang="en-US" altLang="zh-CN" sz="2000" b="1" noProof="1">
                <a:solidFill>
                  <a:srgbClr val="FFCCCC"/>
                </a:solidFill>
                <a:effectLst/>
                <a:ea typeface="黑体" panose="02010609060101010101" pitchFamily="49" charset="-122"/>
                <a:sym typeface="+mn-ea"/>
              </a:rPr>
              <a:t>--- </a:t>
            </a:r>
            <a:r>
              <a:rPr kumimoji="1" lang="en-US" altLang="en-US" sz="2000" b="1" noProof="1">
                <a:solidFill>
                  <a:srgbClr val="FF9933"/>
                </a:solidFill>
                <a:effectLst/>
                <a:sym typeface="+mn-ea"/>
              </a:rPr>
              <a:t>5.7.2 RISC机器</a:t>
            </a:r>
            <a:r>
              <a:rPr kumimoji="1" lang="zh-CN" altLang="en-US" sz="2000" b="1" noProof="1">
                <a:solidFill>
                  <a:srgbClr val="FF9933"/>
                </a:solidFill>
                <a:effectLst/>
                <a:sym typeface="+mn-ea"/>
              </a:rPr>
              <a:t>实例</a:t>
            </a:r>
            <a:endParaRPr kumimoji="1" lang="zh-CN" altLang="en-US" sz="2000" noProof="1"/>
          </a:p>
        </p:txBody>
      </p:sp>
      <p:sp>
        <p:nvSpPr>
          <p:cNvPr id="95234" name="内容占位符 2"/>
          <p:cNvSpPr>
            <a:spLocks noGrp="1" noChangeArrowheads="1"/>
          </p:cNvSpPr>
          <p:nvPr>
            <p:ph idx="1"/>
          </p:nvPr>
        </p:nvSpPr>
        <p:spPr>
          <a:xfrm>
            <a:off x="1703389" y="601664"/>
            <a:ext cx="8785225" cy="5995987"/>
          </a:xfrm>
        </p:spPr>
        <p:txBody>
          <a:bodyPr/>
          <a:lstStyle/>
          <a:p>
            <a:r>
              <a:rPr lang="zh-CN" altLang="zh-CN" b="0">
                <a:latin typeface="华文楷体" panose="02010600040101010101" pitchFamily="2" charset="-122"/>
                <a:ea typeface="华文楷体" panose="02010600040101010101" pitchFamily="2" charset="-122"/>
              </a:rPr>
              <a:t>【例题</a:t>
            </a:r>
            <a:r>
              <a:rPr lang="en-US" altLang="zh-CN" b="0">
                <a:latin typeface="华文楷体" panose="02010600040101010101" pitchFamily="2" charset="-122"/>
                <a:ea typeface="华文楷体" panose="02010600040101010101" pitchFamily="2" charset="-122"/>
              </a:rPr>
              <a:t>5</a:t>
            </a:r>
            <a:r>
              <a:rPr lang="zh-CN" altLang="zh-CN" b="0">
                <a:latin typeface="华文楷体" panose="02010600040101010101" pitchFamily="2" charset="-122"/>
                <a:ea typeface="华文楷体" panose="02010600040101010101" pitchFamily="2" charset="-122"/>
              </a:rPr>
              <a:t>】（续）</a:t>
            </a:r>
          </a:p>
          <a:p>
            <a:r>
              <a:rPr lang="zh-CN" altLang="en-US" b="0">
                <a:latin typeface="华文楷体" panose="02010600040101010101" pitchFamily="2" charset="-122"/>
                <a:ea typeface="华文楷体" panose="02010600040101010101" pitchFamily="2" charset="-122"/>
              </a:rPr>
              <a:t> 超标量流水模型结构：</a:t>
            </a:r>
          </a:p>
        </p:txBody>
      </p:sp>
      <p:pic>
        <p:nvPicPr>
          <p:cNvPr id="95235" name="内容占位符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709738"/>
            <a:ext cx="7656512"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67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kumimoji="1" lang="en-US" altLang="en-US" sz="2000" b="1" noProof="1">
                <a:solidFill>
                  <a:srgbClr val="FFCCCC"/>
                </a:solidFill>
                <a:effectLst/>
                <a:ea typeface="黑体" panose="02010609060101010101" pitchFamily="49" charset="-122"/>
                <a:sym typeface="+mn-ea"/>
              </a:rPr>
              <a:t>5.7 RISC CPU </a:t>
            </a:r>
            <a:r>
              <a:rPr kumimoji="1" lang="en-US" altLang="zh-CN" sz="2000" b="1" noProof="1">
                <a:solidFill>
                  <a:srgbClr val="FFCCCC"/>
                </a:solidFill>
                <a:effectLst/>
                <a:ea typeface="黑体" panose="02010609060101010101" pitchFamily="49" charset="-122"/>
                <a:sym typeface="+mn-ea"/>
              </a:rPr>
              <a:t>--- </a:t>
            </a:r>
            <a:r>
              <a:rPr kumimoji="1" lang="en-US" altLang="en-US" sz="2000" b="1" noProof="1">
                <a:solidFill>
                  <a:srgbClr val="FF9933"/>
                </a:solidFill>
                <a:effectLst/>
                <a:sym typeface="+mn-ea"/>
              </a:rPr>
              <a:t>5.7.2 RISC机器</a:t>
            </a:r>
            <a:r>
              <a:rPr kumimoji="1" lang="zh-CN" altLang="en-US" sz="2000" b="1" noProof="1">
                <a:solidFill>
                  <a:srgbClr val="FF9933"/>
                </a:solidFill>
                <a:effectLst/>
                <a:sym typeface="+mn-ea"/>
              </a:rPr>
              <a:t>实例</a:t>
            </a:r>
            <a:endParaRPr kumimoji="1" lang="zh-CN" altLang="en-US" sz="2000" noProof="1"/>
          </a:p>
        </p:txBody>
      </p:sp>
      <p:sp>
        <p:nvSpPr>
          <p:cNvPr id="96258" name="内容占位符 2"/>
          <p:cNvSpPr>
            <a:spLocks noGrp="1" noChangeArrowheads="1"/>
          </p:cNvSpPr>
          <p:nvPr>
            <p:ph idx="1"/>
          </p:nvPr>
        </p:nvSpPr>
        <p:spPr>
          <a:xfrm>
            <a:off x="1703389" y="601664"/>
            <a:ext cx="8785225" cy="5995987"/>
          </a:xfrm>
        </p:spPr>
        <p:txBody>
          <a:bodyPr/>
          <a:lstStyle/>
          <a:p>
            <a:r>
              <a:rPr lang="zh-CN" altLang="zh-CN" b="0">
                <a:latin typeface="华文楷体" panose="02010600040101010101" pitchFamily="2" charset="-122"/>
                <a:ea typeface="华文楷体" panose="02010600040101010101" pitchFamily="2" charset="-122"/>
              </a:rPr>
              <a:t>【例题</a:t>
            </a:r>
            <a:r>
              <a:rPr lang="en-US" altLang="zh-CN" b="0">
                <a:latin typeface="华文楷体" panose="02010600040101010101" pitchFamily="2" charset="-122"/>
                <a:ea typeface="华文楷体" panose="02010600040101010101" pitchFamily="2" charset="-122"/>
              </a:rPr>
              <a:t>5</a:t>
            </a:r>
            <a:r>
              <a:rPr lang="zh-CN" altLang="zh-CN" b="0">
                <a:latin typeface="华文楷体" panose="02010600040101010101" pitchFamily="2" charset="-122"/>
                <a:ea typeface="华文楷体" panose="02010600040101010101" pitchFamily="2" charset="-122"/>
              </a:rPr>
              <a:t>】解：</a:t>
            </a:r>
          </a:p>
          <a:p>
            <a:r>
              <a:rPr lang="zh-CN" altLang="en-US" b="0">
                <a:latin typeface="华文楷体" panose="02010600040101010101" pitchFamily="2" charset="-122"/>
                <a:ea typeface="华文楷体" panose="02010600040101010101" pitchFamily="2" charset="-122"/>
              </a:rPr>
              <a:t> （</a:t>
            </a:r>
            <a:r>
              <a:rPr lang="en-US" altLang="zh-CN" b="0">
                <a:latin typeface="华文楷体" panose="02010600040101010101" pitchFamily="2" charset="-122"/>
                <a:ea typeface="华文楷体" panose="02010600040101010101" pitchFamily="2" charset="-122"/>
              </a:rPr>
              <a:t>1</a:t>
            </a:r>
            <a:r>
              <a:rPr lang="zh-CN" altLang="en-US" b="0">
                <a:latin typeface="华文楷体" panose="02010600040101010101" pitchFamily="2" charset="-122"/>
                <a:ea typeface="华文楷体" panose="02010600040101010101" pitchFamily="2" charset="-122"/>
              </a:rPr>
              <a:t>）各段推进情况：</a:t>
            </a:r>
          </a:p>
        </p:txBody>
      </p:sp>
      <p:pic>
        <p:nvPicPr>
          <p:cNvPr id="96259" name="内容占位符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2024064"/>
            <a:ext cx="7708900"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文本框 5"/>
          <p:cNvSpPr txBox="1">
            <a:spLocks noChangeArrowheads="1"/>
          </p:cNvSpPr>
          <p:nvPr/>
        </p:nvSpPr>
        <p:spPr bwMode="auto">
          <a:xfrm>
            <a:off x="7042150" y="73025"/>
            <a:ext cx="30432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I1   </a:t>
            </a:r>
            <a:r>
              <a:rPr lang="zh-CN" altLang="en-US" sz="2000">
                <a:solidFill>
                  <a:srgbClr val="FFFFFF"/>
                </a:solidFill>
                <a:latin typeface="宋体" panose="02010600030101010101" pitchFamily="2" charset="-122"/>
                <a:ea typeface="宋体" panose="02010600030101010101" pitchFamily="2" charset="-122"/>
                <a:sym typeface="幼圆" panose="02010509060101010101" pitchFamily="49" charset="-122"/>
              </a:rPr>
              <a:t>取数 </a:t>
            </a: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M(A) -&gt; R1</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I2   (R2)+(R1) -&gt; R2</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I3   (R3)+(R4) -&gt; R3</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I4   (R4)*(R5) -&gt; R4</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I5   </a:t>
            </a:r>
            <a:r>
              <a:rPr lang="zh-CN" altLang="en-US" sz="2000">
                <a:solidFill>
                  <a:srgbClr val="FFFFFF"/>
                </a:solidFill>
                <a:latin typeface="宋体" panose="02010600030101010101" pitchFamily="2" charset="-122"/>
                <a:ea typeface="宋体" panose="02010600030101010101" pitchFamily="2" charset="-122"/>
                <a:sym typeface="幼圆" panose="02010509060101010101" pitchFamily="49" charset="-122"/>
              </a:rPr>
              <a:t>取数 </a:t>
            </a: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M(B) -&gt; R6</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I6   (R6)+(R7) -&gt; R6</a:t>
            </a:r>
            <a:endParaRPr lang="zh-CN" altLang="en-US" sz="2000">
              <a:solidFill>
                <a:srgbClr val="FFFFFF"/>
              </a:solidFill>
              <a:latin typeface="宋体" panose="02010600030101010101" pitchFamily="2" charset="-122"/>
              <a:ea typeface="宋体" panose="02010600030101010101" pitchFamily="2" charset="-122"/>
            </a:endParaRPr>
          </a:p>
        </p:txBody>
      </p:sp>
      <p:sp>
        <p:nvSpPr>
          <p:cNvPr id="96261" name="文本框 6"/>
          <p:cNvSpPr txBox="1">
            <a:spLocks noChangeArrowheads="1"/>
          </p:cNvSpPr>
          <p:nvPr/>
        </p:nvSpPr>
        <p:spPr bwMode="auto">
          <a:xfrm>
            <a:off x="1905000" y="2000251"/>
            <a:ext cx="63500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2</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3</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4</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5</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6</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7</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8</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9</a:t>
            </a:r>
          </a:p>
          <a:p>
            <a:pPr fontAlgn="base">
              <a:lnSpc>
                <a:spcPts val="3875"/>
              </a:lnSpc>
              <a:spcBef>
                <a:spcPct val="0"/>
              </a:spcBef>
              <a:spcAft>
                <a:spcPct val="0"/>
              </a:spcAft>
            </a:pPr>
            <a:r>
              <a:rPr lang="en-US" altLang="zh-CN" sz="2400">
                <a:solidFill>
                  <a:srgbClr val="FFFFFF"/>
                </a:solidFill>
                <a:latin typeface="Times New Roman" panose="02020603050405020304" pitchFamily="18" charset="0"/>
                <a:ea typeface="隶书" panose="02010509060101010101" pitchFamily="49" charset="-122"/>
              </a:rPr>
              <a:t>10</a:t>
            </a:r>
          </a:p>
        </p:txBody>
      </p:sp>
    </p:spTree>
    <p:extLst>
      <p:ext uri="{BB962C8B-B14F-4D97-AF65-F5344CB8AC3E}">
        <p14:creationId xmlns:p14="http://schemas.microsoft.com/office/powerpoint/2010/main" val="1754395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kumimoji="1" lang="en-US" altLang="en-US" sz="2000" b="1" noProof="1">
                <a:solidFill>
                  <a:srgbClr val="FFCCCC"/>
                </a:solidFill>
                <a:effectLst/>
                <a:ea typeface="黑体" panose="02010609060101010101" pitchFamily="49" charset="-122"/>
                <a:sym typeface="+mn-ea"/>
              </a:rPr>
              <a:t>5.7 RISC CPU </a:t>
            </a:r>
            <a:r>
              <a:rPr kumimoji="1" lang="en-US" altLang="zh-CN" sz="2000" b="1" noProof="1">
                <a:solidFill>
                  <a:srgbClr val="FFCCCC"/>
                </a:solidFill>
                <a:effectLst/>
                <a:ea typeface="黑体" panose="02010609060101010101" pitchFamily="49" charset="-122"/>
                <a:sym typeface="+mn-ea"/>
              </a:rPr>
              <a:t>--- </a:t>
            </a:r>
            <a:r>
              <a:rPr kumimoji="1" lang="en-US" altLang="en-US" sz="2000" b="1" noProof="1">
                <a:solidFill>
                  <a:srgbClr val="FF9933"/>
                </a:solidFill>
                <a:effectLst/>
                <a:sym typeface="+mn-ea"/>
              </a:rPr>
              <a:t>5.7.2 RISC机器</a:t>
            </a:r>
            <a:r>
              <a:rPr kumimoji="1" lang="zh-CN" altLang="en-US" sz="2000" b="1" noProof="1">
                <a:solidFill>
                  <a:srgbClr val="FF9933"/>
                </a:solidFill>
                <a:effectLst/>
                <a:sym typeface="+mn-ea"/>
              </a:rPr>
              <a:t>实例</a:t>
            </a:r>
            <a:endParaRPr kumimoji="1" lang="zh-CN" altLang="en-US" sz="2000" noProof="1"/>
          </a:p>
        </p:txBody>
      </p:sp>
      <p:sp>
        <p:nvSpPr>
          <p:cNvPr id="97282" name="内容占位符 2"/>
          <p:cNvSpPr>
            <a:spLocks noGrp="1" noChangeArrowheads="1"/>
          </p:cNvSpPr>
          <p:nvPr>
            <p:ph idx="1"/>
          </p:nvPr>
        </p:nvSpPr>
        <p:spPr>
          <a:xfrm>
            <a:off x="1703389" y="601664"/>
            <a:ext cx="8785225" cy="5995987"/>
          </a:xfrm>
        </p:spPr>
        <p:txBody>
          <a:bodyPr/>
          <a:lstStyle/>
          <a:p>
            <a:r>
              <a:rPr lang="zh-CN" altLang="zh-CN" b="0">
                <a:latin typeface="华文楷体" panose="02010600040101010101" pitchFamily="2" charset="-122"/>
                <a:ea typeface="华文楷体" panose="02010600040101010101" pitchFamily="2" charset="-122"/>
              </a:rPr>
              <a:t>【例题</a:t>
            </a:r>
            <a:r>
              <a:rPr lang="en-US" altLang="zh-CN" b="0">
                <a:latin typeface="华文楷体" panose="02010600040101010101" pitchFamily="2" charset="-122"/>
                <a:ea typeface="华文楷体" panose="02010600040101010101" pitchFamily="2" charset="-122"/>
              </a:rPr>
              <a:t>5</a:t>
            </a:r>
            <a:r>
              <a:rPr lang="zh-CN" altLang="zh-CN" b="0">
                <a:latin typeface="华文楷体" panose="02010600040101010101" pitchFamily="2" charset="-122"/>
                <a:ea typeface="华文楷体" panose="02010600040101010101" pitchFamily="2" charset="-122"/>
              </a:rPr>
              <a:t>】解：</a:t>
            </a:r>
          </a:p>
          <a:p>
            <a:r>
              <a:rPr lang="zh-CN" altLang="en-US" b="0">
                <a:latin typeface="华文楷体" panose="02010600040101010101" pitchFamily="2" charset="-122"/>
                <a:ea typeface="华文楷体" panose="02010600040101010101" pitchFamily="2" charset="-122"/>
              </a:rPr>
              <a:t> （</a:t>
            </a:r>
            <a:r>
              <a:rPr lang="en-US" altLang="zh-CN" b="0">
                <a:latin typeface="华文楷体" panose="02010600040101010101" pitchFamily="2" charset="-122"/>
                <a:ea typeface="华文楷体" panose="02010600040101010101" pitchFamily="2" charset="-122"/>
              </a:rPr>
              <a:t>1</a:t>
            </a:r>
            <a:r>
              <a:rPr lang="zh-CN" altLang="en-US" b="0">
                <a:latin typeface="华文楷体" panose="02010600040101010101" pitchFamily="2" charset="-122"/>
                <a:ea typeface="华文楷体" panose="02010600040101010101" pitchFamily="2" charset="-122"/>
              </a:rPr>
              <a:t>）流水时空图：</a:t>
            </a:r>
          </a:p>
        </p:txBody>
      </p:sp>
      <p:sp>
        <p:nvSpPr>
          <p:cNvPr id="97283" name="文本框 5"/>
          <p:cNvSpPr txBox="1">
            <a:spLocks noChangeArrowheads="1"/>
          </p:cNvSpPr>
          <p:nvPr/>
        </p:nvSpPr>
        <p:spPr bwMode="auto">
          <a:xfrm>
            <a:off x="6969126" y="360364"/>
            <a:ext cx="3044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I1   </a:t>
            </a:r>
            <a:r>
              <a:rPr lang="zh-CN" altLang="en-US" sz="2000">
                <a:solidFill>
                  <a:srgbClr val="FFFFFF"/>
                </a:solidFill>
                <a:latin typeface="宋体" panose="02010600030101010101" pitchFamily="2" charset="-122"/>
                <a:ea typeface="宋体" panose="02010600030101010101" pitchFamily="2" charset="-122"/>
                <a:sym typeface="幼圆" panose="02010509060101010101" pitchFamily="49" charset="-122"/>
              </a:rPr>
              <a:t>取数 </a:t>
            </a: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M(A) -&gt; R1</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I2   (R2)+(R1) -&gt; R2</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I3   (R3)+(R4) -&gt; R3</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I4   (R4)*(R5) -&gt; R4</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I5   </a:t>
            </a:r>
            <a:r>
              <a:rPr lang="zh-CN" altLang="en-US" sz="2000">
                <a:solidFill>
                  <a:srgbClr val="FFFFFF"/>
                </a:solidFill>
                <a:latin typeface="宋体" panose="02010600030101010101" pitchFamily="2" charset="-122"/>
                <a:ea typeface="宋体" panose="02010600030101010101" pitchFamily="2" charset="-122"/>
                <a:sym typeface="幼圆" panose="02010509060101010101" pitchFamily="49" charset="-122"/>
              </a:rPr>
              <a:t>取数 </a:t>
            </a: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M(B) -&gt; R6</a:t>
            </a:r>
            <a:endParaRPr lang="en-US" altLang="zh-CN" sz="2000">
              <a:solidFill>
                <a:srgbClr val="FFFFFF"/>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sym typeface="幼圆" panose="02010509060101010101" pitchFamily="49" charset="-122"/>
              </a:rPr>
              <a:t>I6   (R6)+(R7) -&gt; R7</a:t>
            </a:r>
            <a:endParaRPr lang="zh-CN" altLang="en-US" sz="2000">
              <a:solidFill>
                <a:srgbClr val="FFFFFF"/>
              </a:solidFill>
              <a:latin typeface="宋体" panose="02010600030101010101" pitchFamily="2" charset="-122"/>
              <a:ea typeface="宋体" panose="02010600030101010101" pitchFamily="2" charset="-122"/>
            </a:endParaRPr>
          </a:p>
        </p:txBody>
      </p:sp>
      <p:pic>
        <p:nvPicPr>
          <p:cNvPr id="97284" name="内容占位符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2501901"/>
            <a:ext cx="87852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870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noProof="1"/>
          </a:p>
        </p:txBody>
      </p:sp>
      <p:pic>
        <p:nvPicPr>
          <p:cNvPr id="98306"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1712914"/>
            <a:ext cx="8785225" cy="3863975"/>
          </a:xfrm>
        </p:spPr>
      </p:pic>
    </p:spTree>
    <p:extLst>
      <p:ext uri="{BB962C8B-B14F-4D97-AF65-F5344CB8AC3E}">
        <p14:creationId xmlns:p14="http://schemas.microsoft.com/office/powerpoint/2010/main" val="4171949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eaLnBrk="1" hangingPunct="1">
              <a:defRPr/>
            </a:pPr>
            <a:r>
              <a:rPr kumimoji="1" lang="zh-CN" altLang="en-US">
                <a:ea typeface="+mj-ea"/>
              </a:rPr>
              <a:t>第</a:t>
            </a:r>
            <a:r>
              <a:rPr kumimoji="1" lang="en-US" altLang="zh-CN">
                <a:ea typeface="+mj-ea"/>
              </a:rPr>
              <a:t>5</a:t>
            </a:r>
            <a:r>
              <a:rPr kumimoji="1" lang="zh-CN" altLang="en-US">
                <a:ea typeface="+mj-ea"/>
              </a:rPr>
              <a:t>章结束</a:t>
            </a:r>
          </a:p>
        </p:txBody>
      </p:sp>
      <p:pic>
        <p:nvPicPr>
          <p:cNvPr id="698371" name="Picture 3" descr="BD0667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143001"/>
            <a:ext cx="4067175"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749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98371"/>
                                        </p:tgtEl>
                                        <p:attrNameLst>
                                          <p:attrName>style.visibility</p:attrName>
                                        </p:attrNameLst>
                                      </p:cBhvr>
                                      <p:to>
                                        <p:strVal val="visible"/>
                                      </p:to>
                                    </p:set>
                                    <p:animEffect transition="in" filter="dissolve">
                                      <p:cBhvr>
                                        <p:cTn id="7" dur="500"/>
                                        <p:tgtEl>
                                          <p:spTgt spid="69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a:xfrm>
            <a:off x="1631951" y="72675"/>
            <a:ext cx="8856663" cy="4007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5.3时序产生器和控制方式</a:t>
            </a:r>
            <a:r>
              <a:rPr lang="en-US" altLang="zh-CN" sz="2000" b="1">
                <a:solidFill>
                  <a:srgbClr val="FFCCCC"/>
                </a:solidFill>
                <a:effectLst/>
                <a:ea typeface="黑体" panose="02010609060101010101" pitchFamily="49" charset="-122"/>
              </a:rPr>
              <a:t> --- </a:t>
            </a:r>
            <a:r>
              <a:rPr lang="en-US" altLang="en-US" sz="2000" b="1">
                <a:solidFill>
                  <a:srgbClr val="FF9933"/>
                </a:solidFill>
                <a:effectLst/>
                <a:ea typeface="华文楷体" panose="02010600040101010101" pitchFamily="2" charset="-122"/>
              </a:rPr>
              <a:t>5.3.2</a:t>
            </a:r>
            <a:r>
              <a:rPr lang="en-US" altLang="zh-CN" sz="2000" b="1">
                <a:solidFill>
                  <a:srgbClr val="FF9933"/>
                </a:solidFill>
                <a:effectLst/>
                <a:ea typeface="华文楷体" panose="02010600040101010101" pitchFamily="2" charset="-122"/>
              </a:rPr>
              <a:t> </a:t>
            </a:r>
            <a:r>
              <a:rPr lang="en-US" altLang="en-US" sz="2000" b="1">
                <a:solidFill>
                  <a:srgbClr val="FF9933"/>
                </a:solidFill>
                <a:effectLst/>
                <a:ea typeface="华文楷体" panose="02010600040101010101" pitchFamily="2" charset="-122"/>
              </a:rPr>
              <a:t>时序信号产生器</a:t>
            </a:r>
            <a:endParaRPr lang="zh-CN" altLang="en-US" sz="2000" b="1">
              <a:solidFill>
                <a:srgbClr val="FF9933"/>
              </a:solidFill>
              <a:effectLst/>
              <a:ea typeface="华文楷体" panose="02010600040101010101" pitchFamily="2" charset="-122"/>
            </a:endParaRPr>
          </a:p>
        </p:txBody>
      </p:sp>
      <p:sp>
        <p:nvSpPr>
          <p:cNvPr id="100354" name="Rectangle 3"/>
          <p:cNvSpPr>
            <a:spLocks noGrp="1" noChangeArrowheads="1"/>
          </p:cNvSpPr>
          <p:nvPr>
            <p:ph type="body" idx="4294967295"/>
          </p:nvPr>
        </p:nvSpPr>
        <p:spPr/>
        <p:txBody>
          <a:bodyPr/>
          <a:lstStyle/>
          <a:p>
            <a:pPr eaLnBrk="1" hangingPunct="1"/>
            <a:r>
              <a:rPr lang="zh-CN" altLang="en-US"/>
              <a:t>时序脉冲产生器</a:t>
            </a:r>
          </a:p>
        </p:txBody>
      </p:sp>
      <p:pic>
        <p:nvPicPr>
          <p:cNvPr id="10035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268414"/>
            <a:ext cx="741045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7"/>
          <p:cNvSpPr txBox="1">
            <a:spLocks noChangeArrowheads="1"/>
          </p:cNvSpPr>
          <p:nvPr/>
        </p:nvSpPr>
        <p:spPr bwMode="auto">
          <a:xfrm>
            <a:off x="9048750" y="58769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1800" b="1" i="1">
                <a:solidFill>
                  <a:srgbClr val="00FF00"/>
                </a:solidFill>
              </a:rPr>
              <a:t>A</a:t>
            </a:r>
          </a:p>
        </p:txBody>
      </p:sp>
      <p:sp>
        <p:nvSpPr>
          <p:cNvPr id="100357" name="Text Box 8"/>
          <p:cNvSpPr txBox="1">
            <a:spLocks noChangeArrowheads="1"/>
          </p:cNvSpPr>
          <p:nvPr/>
        </p:nvSpPr>
        <p:spPr bwMode="auto">
          <a:xfrm>
            <a:off x="5303838" y="836613"/>
            <a:ext cx="446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Lst>
              <a:defRPr sz="2400">
                <a:solidFill>
                  <a:schemeClr val="tx1"/>
                </a:solidFill>
                <a:latin typeface="Times New Roman" panose="02020603050405020304" pitchFamily="18" charset="0"/>
                <a:ea typeface="隶书" panose="02010509060101010101" pitchFamily="49" charset="-122"/>
              </a:defRPr>
            </a:lvl1pPr>
            <a:lvl2pPr>
              <a:tabLst>
                <a:tab pos="0" algn="l"/>
              </a:tabLst>
              <a:defRPr sz="2400">
                <a:solidFill>
                  <a:schemeClr val="tx1"/>
                </a:solidFill>
                <a:latin typeface="Times New Roman" panose="02020603050405020304" pitchFamily="18" charset="0"/>
                <a:ea typeface="隶书" panose="02010509060101010101" pitchFamily="49" charset="-122"/>
              </a:defRPr>
            </a:lvl2pPr>
            <a:lvl3pPr>
              <a:tabLst>
                <a:tab pos="0" algn="l"/>
              </a:tabLst>
              <a:defRPr sz="2400">
                <a:solidFill>
                  <a:schemeClr val="tx1"/>
                </a:solidFill>
                <a:latin typeface="Times New Roman" panose="02020603050405020304" pitchFamily="18" charset="0"/>
                <a:ea typeface="隶书" panose="02010509060101010101" pitchFamily="49" charset="-122"/>
              </a:defRPr>
            </a:lvl3pPr>
            <a:lvl4pPr>
              <a:tabLst>
                <a:tab pos="0" algn="l"/>
              </a:tabLst>
              <a:defRPr sz="2400">
                <a:solidFill>
                  <a:schemeClr val="tx1"/>
                </a:solidFill>
                <a:latin typeface="Times New Roman" panose="02020603050405020304" pitchFamily="18" charset="0"/>
                <a:ea typeface="隶书" panose="02010509060101010101" pitchFamily="49" charset="-122"/>
              </a:defRPr>
            </a:lvl4pPr>
            <a:lvl5pPr>
              <a:tabLst>
                <a:tab pos="0" algn="l"/>
              </a:tabLst>
              <a:defRPr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tabLst>
                <a:tab pos="0" algn="l"/>
              </a:tabLst>
              <a:defRPr sz="2400">
                <a:solidFill>
                  <a:schemeClr val="tx1"/>
                </a:solidFill>
                <a:latin typeface="Times New Roman" panose="02020603050405020304" pitchFamily="18" charset="0"/>
                <a:ea typeface="隶书" panose="02010509060101010101" pitchFamily="49" charset="-122"/>
              </a:defRPr>
            </a:lvl9pPr>
          </a:lstStyle>
          <a:p>
            <a:pPr fontAlgn="base">
              <a:spcBef>
                <a:spcPct val="50000"/>
              </a:spcBef>
              <a:spcAft>
                <a:spcPct val="0"/>
              </a:spcAft>
            </a:pPr>
            <a:r>
              <a:rPr lang="en-US" altLang="zh-CN" sz="1800" b="1">
                <a:solidFill>
                  <a:srgbClr val="CCFF99"/>
                </a:solidFill>
                <a:latin typeface="华文楷体" panose="02010600040101010101" pitchFamily="2" charset="-122"/>
                <a:ea typeface="华文楷体" panose="02010600040101010101" pitchFamily="2" charset="-122"/>
              </a:rPr>
              <a:t>C</a:t>
            </a:r>
            <a:r>
              <a:rPr lang="en-US" altLang="zh-CN" sz="1800" b="1" baseline="-25000">
                <a:solidFill>
                  <a:srgbClr val="CCFF99"/>
                </a:solidFill>
                <a:latin typeface="华文楷体" panose="02010600040101010101" pitchFamily="2" charset="-122"/>
                <a:ea typeface="华文楷体" panose="02010600040101010101" pitchFamily="2" charset="-122"/>
              </a:rPr>
              <a:t>1</a:t>
            </a:r>
            <a:r>
              <a:rPr lang="zh-CN" altLang="en-US" sz="1800" b="1">
                <a:solidFill>
                  <a:srgbClr val="CCFF99"/>
                </a:solidFill>
                <a:latin typeface="华文楷体" panose="02010600040101010101" pitchFamily="2" charset="-122"/>
                <a:ea typeface="华文楷体" panose="02010600040101010101" pitchFamily="2" charset="-122"/>
              </a:rPr>
              <a:t>、</a:t>
            </a:r>
            <a:r>
              <a:rPr lang="en-US" altLang="zh-CN" sz="1800" b="1">
                <a:solidFill>
                  <a:srgbClr val="CCFF99"/>
                </a:solidFill>
                <a:latin typeface="华文楷体" panose="02010600040101010101" pitchFamily="2" charset="-122"/>
                <a:ea typeface="华文楷体" panose="02010600040101010101" pitchFamily="2" charset="-122"/>
              </a:rPr>
              <a:t>C</a:t>
            </a:r>
            <a:r>
              <a:rPr lang="en-US" altLang="zh-CN" sz="1800" b="1" baseline="-25000">
                <a:solidFill>
                  <a:srgbClr val="CCFF99"/>
                </a:solidFill>
                <a:latin typeface="华文楷体" panose="02010600040101010101" pitchFamily="2" charset="-122"/>
                <a:ea typeface="华文楷体" panose="02010600040101010101" pitchFamily="2" charset="-122"/>
              </a:rPr>
              <a:t>2</a:t>
            </a:r>
            <a:r>
              <a:rPr lang="zh-CN" altLang="en-US" sz="1800" b="1">
                <a:solidFill>
                  <a:srgbClr val="CCFF99"/>
                </a:solidFill>
                <a:latin typeface="华文楷体" panose="02010600040101010101" pitchFamily="2" charset="-122"/>
                <a:ea typeface="华文楷体" panose="02010600040101010101" pitchFamily="2" charset="-122"/>
              </a:rPr>
              <a:t>、</a:t>
            </a:r>
            <a:r>
              <a:rPr lang="en-US" altLang="zh-CN" sz="1800" b="1">
                <a:solidFill>
                  <a:srgbClr val="CCFF99"/>
                </a:solidFill>
                <a:latin typeface="华文楷体" panose="02010600040101010101" pitchFamily="2" charset="-122"/>
                <a:ea typeface="华文楷体" panose="02010600040101010101" pitchFamily="2" charset="-122"/>
              </a:rPr>
              <a:t>C</a:t>
            </a:r>
            <a:r>
              <a:rPr lang="en-US" altLang="zh-CN" sz="1800" b="1" baseline="-25000">
                <a:solidFill>
                  <a:srgbClr val="CCFF99"/>
                </a:solidFill>
                <a:latin typeface="华文楷体" panose="02010600040101010101" pitchFamily="2" charset="-122"/>
                <a:ea typeface="华文楷体" panose="02010600040101010101" pitchFamily="2" charset="-122"/>
              </a:rPr>
              <a:t>3</a:t>
            </a:r>
            <a:r>
              <a:rPr lang="zh-CN" altLang="en-US" sz="1800" b="1">
                <a:solidFill>
                  <a:srgbClr val="CCFF99"/>
                </a:solidFill>
                <a:latin typeface="华文楷体" panose="02010600040101010101" pitchFamily="2" charset="-122"/>
                <a:ea typeface="华文楷体" panose="02010600040101010101" pitchFamily="2" charset="-122"/>
              </a:rPr>
              <a:t>、</a:t>
            </a:r>
            <a:r>
              <a:rPr lang="en-US" altLang="zh-CN" sz="1800" b="1">
                <a:solidFill>
                  <a:srgbClr val="CCFF99"/>
                </a:solidFill>
                <a:latin typeface="华文楷体" panose="02010600040101010101" pitchFamily="2" charset="-122"/>
                <a:ea typeface="华文楷体" panose="02010600040101010101" pitchFamily="2" charset="-122"/>
              </a:rPr>
              <a:t>C</a:t>
            </a:r>
            <a:r>
              <a:rPr lang="en-US" altLang="zh-CN" sz="1800" b="1" baseline="-25000">
                <a:solidFill>
                  <a:srgbClr val="CCFF99"/>
                </a:solidFill>
                <a:latin typeface="华文楷体" panose="02010600040101010101" pitchFamily="2" charset="-122"/>
                <a:ea typeface="华文楷体" panose="02010600040101010101" pitchFamily="2" charset="-122"/>
              </a:rPr>
              <a:t>4</a:t>
            </a:r>
            <a:r>
              <a:rPr lang="en-US" altLang="zh-CN" sz="1800" b="1">
                <a:solidFill>
                  <a:srgbClr val="CCFF99"/>
                </a:solidFill>
                <a:latin typeface="华文楷体" panose="02010600040101010101" pitchFamily="2" charset="-122"/>
                <a:ea typeface="华文楷体" panose="02010600040101010101" pitchFamily="2" charset="-122"/>
              </a:rPr>
              <a:t>:</a:t>
            </a:r>
            <a:r>
              <a:rPr lang="zh-CN" altLang="en-US" sz="1800" b="1">
                <a:solidFill>
                  <a:srgbClr val="CCFF99"/>
                </a:solidFill>
                <a:latin typeface="华文楷体" panose="02010600040101010101" pitchFamily="2" charset="-122"/>
                <a:ea typeface="华文楷体" panose="02010600040101010101" pitchFamily="2" charset="-122"/>
              </a:rPr>
              <a:t>上跳沿置数，下跳沿清零</a:t>
            </a:r>
          </a:p>
        </p:txBody>
      </p:sp>
    </p:spTree>
    <p:extLst>
      <p:ext uri="{BB962C8B-B14F-4D97-AF65-F5344CB8AC3E}">
        <p14:creationId xmlns:p14="http://schemas.microsoft.com/office/powerpoint/2010/main" val="2631704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prstTxWarp prst="textNoShape">
              <a:avLst/>
            </a:prstTxWarp>
          </a:bodyPr>
          <a:lstStyle/>
          <a:p>
            <a:pPr eaLnBrk="1" hangingPunct="1"/>
            <a:r>
              <a:rPr lang="en-US" altLang="en-US" b="1">
                <a:solidFill>
                  <a:srgbClr val="FFCCCC"/>
                </a:solidFill>
                <a:effectLst/>
                <a:ea typeface="黑体" panose="02010609060101010101" pitchFamily="49" charset="-122"/>
              </a:rPr>
              <a:t>5.</a:t>
            </a:r>
            <a:r>
              <a:rPr lang="en-US" altLang="zh-CN" b="1">
                <a:solidFill>
                  <a:srgbClr val="FFCCCC"/>
                </a:solidFill>
                <a:effectLst/>
                <a:ea typeface="黑体" panose="02010609060101010101" pitchFamily="49" charset="-122"/>
              </a:rPr>
              <a:t>7</a:t>
            </a:r>
            <a:r>
              <a:rPr lang="en-US" altLang="en-US" b="1">
                <a:solidFill>
                  <a:srgbClr val="FFCCCC"/>
                </a:solidFill>
                <a:effectLst/>
                <a:ea typeface="黑体" panose="02010609060101010101" pitchFamily="49" charset="-122"/>
              </a:rPr>
              <a:t> 流水CPU </a:t>
            </a:r>
            <a:r>
              <a:rPr lang="en-US" altLang="zh-CN" b="1">
                <a:solidFill>
                  <a:srgbClr val="FFCCCC"/>
                </a:solidFill>
                <a:effectLst/>
                <a:ea typeface="黑体" panose="02010609060101010101" pitchFamily="49" charset="-122"/>
              </a:rPr>
              <a:t>--- </a:t>
            </a:r>
            <a:r>
              <a:rPr lang="en-US" altLang="en-US" b="1">
                <a:solidFill>
                  <a:srgbClr val="FF9933"/>
                </a:solidFill>
                <a:effectLst/>
                <a:ea typeface="华文楷体" panose="02010600040101010101" pitchFamily="2" charset="-122"/>
              </a:rPr>
              <a:t>5.</a:t>
            </a:r>
            <a:r>
              <a:rPr lang="en-US" altLang="zh-CN" b="1">
                <a:solidFill>
                  <a:srgbClr val="FF9933"/>
                </a:solidFill>
                <a:effectLst/>
                <a:ea typeface="华文楷体" panose="02010600040101010101" pitchFamily="2" charset="-122"/>
              </a:rPr>
              <a:t>7</a:t>
            </a:r>
            <a:r>
              <a:rPr lang="en-US" altLang="en-US" b="1">
                <a:solidFill>
                  <a:srgbClr val="FF9933"/>
                </a:solidFill>
                <a:effectLst/>
                <a:ea typeface="华文楷体" panose="02010600040101010101" pitchFamily="2" charset="-122"/>
              </a:rPr>
              <a:t>.</a:t>
            </a:r>
            <a:r>
              <a:rPr lang="en-US" altLang="zh-CN" b="1">
                <a:solidFill>
                  <a:srgbClr val="FF9933"/>
                </a:solidFill>
                <a:effectLst/>
                <a:ea typeface="华文楷体" panose="02010600040101010101" pitchFamily="2" charset="-122"/>
              </a:rPr>
              <a:t>4</a:t>
            </a:r>
            <a:r>
              <a:rPr lang="en-US" altLang="en-US" b="1">
                <a:solidFill>
                  <a:srgbClr val="FF9933"/>
                </a:solidFill>
                <a:effectLst/>
                <a:ea typeface="华文楷体" panose="02010600040101010101" pitchFamily="2" charset="-122"/>
              </a:rPr>
              <a:t> </a:t>
            </a:r>
            <a:r>
              <a:rPr lang="zh-CN" altLang="en-US" b="1">
                <a:solidFill>
                  <a:srgbClr val="FF9933"/>
                </a:solidFill>
                <a:effectLst/>
                <a:ea typeface="华文楷体" panose="02010600040101010101" pitchFamily="2" charset="-122"/>
              </a:rPr>
              <a:t>奔腾</a:t>
            </a:r>
            <a:r>
              <a:rPr lang="en-US" altLang="zh-CN" b="1">
                <a:solidFill>
                  <a:srgbClr val="FF9933"/>
                </a:solidFill>
                <a:effectLst/>
                <a:ea typeface="华文楷体" panose="02010600040101010101" pitchFamily="2" charset="-122"/>
              </a:rPr>
              <a:t>CPU</a:t>
            </a:r>
          </a:p>
        </p:txBody>
      </p:sp>
      <p:sp>
        <p:nvSpPr>
          <p:cNvPr id="101378" name="Rectangle 3"/>
          <p:cNvSpPr>
            <a:spLocks noGrp="1" noChangeArrowheads="1"/>
          </p:cNvSpPr>
          <p:nvPr>
            <p:ph idx="1"/>
          </p:nvPr>
        </p:nvSpPr>
        <p:spPr/>
        <p:txBody>
          <a:bodyPr/>
          <a:lstStyle/>
          <a:p>
            <a:pPr eaLnBrk="1" hangingPunct="1">
              <a:buFont typeface="Wingdings 2" panose="05020102010507070707" pitchFamily="18" charset="2"/>
              <a:buNone/>
            </a:pPr>
            <a:r>
              <a:rPr lang="en-US" altLang="zh-CN"/>
              <a:t>Pentium</a:t>
            </a:r>
          </a:p>
          <a:p>
            <a:pPr eaLnBrk="1" hangingPunct="1">
              <a:buFont typeface="Wingdings 2" panose="05020102010507070707" pitchFamily="18" charset="2"/>
              <a:buNone/>
            </a:pPr>
            <a:r>
              <a:rPr lang="en-US" altLang="zh-CN"/>
              <a:t>CPU </a:t>
            </a:r>
          </a:p>
          <a:p>
            <a:pPr eaLnBrk="1" hangingPunct="1">
              <a:buFont typeface="Wingdings 2" panose="05020102010507070707" pitchFamily="18" charset="2"/>
              <a:buNone/>
            </a:pPr>
            <a:r>
              <a:rPr lang="zh-CN" altLang="en-US"/>
              <a:t>结构框图</a:t>
            </a:r>
          </a:p>
        </p:txBody>
      </p:sp>
      <p:pic>
        <p:nvPicPr>
          <p:cNvPr id="101379" name="Picture 4" descr="vly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476251"/>
            <a:ext cx="7419975" cy="626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5013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spTree>
    <p:extLst>
      <p:ext uri="{BB962C8B-B14F-4D97-AF65-F5344CB8AC3E}">
        <p14:creationId xmlns:p14="http://schemas.microsoft.com/office/powerpoint/2010/main" val="639926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spTree>
    <p:extLst>
      <p:ext uri="{BB962C8B-B14F-4D97-AF65-F5344CB8AC3E}">
        <p14:creationId xmlns:p14="http://schemas.microsoft.com/office/powerpoint/2010/main" val="191990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19336" y="116632"/>
            <a:ext cx="8856663" cy="400752"/>
          </a:xfrm>
        </p:spPr>
        <p:txBody>
          <a:bodyPr>
            <a:prstTxWarp prst="textNoShape">
              <a:avLst/>
            </a:prstTxWarp>
          </a:bodyPr>
          <a:lstStyle/>
          <a:p>
            <a:pPr eaLnBrk="1" hangingPunct="1"/>
            <a:r>
              <a:rPr lang="en-US" altLang="en-US" sz="2000" dirty="0">
                <a:solidFill>
                  <a:srgbClr val="FFCCCC"/>
                </a:solidFill>
                <a:effectLst/>
                <a:ea typeface="黑体" panose="02010609060101010101" pitchFamily="49" charset="-122"/>
              </a:rPr>
              <a:t>5.2 </a:t>
            </a:r>
            <a:r>
              <a:rPr lang="en-US" altLang="en-US" sz="2000" dirty="0" err="1">
                <a:solidFill>
                  <a:srgbClr val="FFCCCC"/>
                </a:solidFill>
                <a:effectLst/>
                <a:ea typeface="黑体" panose="02010609060101010101" pitchFamily="49" charset="-122"/>
              </a:rPr>
              <a:t>指令周期</a:t>
            </a:r>
            <a:r>
              <a:rPr lang="en-US" altLang="zh-CN" sz="2000" dirty="0">
                <a:solidFill>
                  <a:srgbClr val="FFCCCC"/>
                </a:solidFill>
                <a:effectLst/>
                <a:ea typeface="黑体" panose="02010609060101010101" pitchFamily="49" charset="-122"/>
              </a:rPr>
              <a:t>---</a:t>
            </a:r>
            <a:r>
              <a:rPr lang="en-US" altLang="en-US" sz="2000" dirty="0">
                <a:solidFill>
                  <a:srgbClr val="FF9933"/>
                </a:solidFill>
                <a:effectLst/>
                <a:ea typeface="华文楷体" panose="02010600040101010101" pitchFamily="2" charset="-122"/>
              </a:rPr>
              <a:t>5.2.5</a:t>
            </a:r>
            <a:r>
              <a:rPr lang="en-US" altLang="zh-CN" sz="2000" dirty="0">
                <a:solidFill>
                  <a:srgbClr val="FF9933"/>
                </a:solidFill>
                <a:effectLst/>
                <a:ea typeface="华文楷体" panose="02010600040101010101" pitchFamily="2" charset="-122"/>
              </a:rPr>
              <a:t> </a:t>
            </a:r>
            <a:r>
              <a:rPr lang="en-US" altLang="en-US" sz="2000" dirty="0" err="1">
                <a:solidFill>
                  <a:srgbClr val="FF9933"/>
                </a:solidFill>
                <a:effectLst/>
                <a:ea typeface="华文楷体" panose="02010600040101010101" pitchFamily="2" charset="-122"/>
              </a:rPr>
              <a:t>空操作指令和转移指令的指令周期</a:t>
            </a:r>
            <a:r>
              <a:rPr lang="en-US" altLang="en-US" sz="2000" dirty="0">
                <a:solidFill>
                  <a:srgbClr val="FF6600"/>
                </a:solidFill>
                <a:effectLst/>
                <a:ea typeface="华文楷体" panose="02010600040101010101" pitchFamily="2" charset="-122"/>
              </a:rPr>
              <a:t>　</a:t>
            </a:r>
            <a:endParaRPr lang="zh-CN" altLang="en-US" sz="2000" dirty="0">
              <a:solidFill>
                <a:srgbClr val="FF6600"/>
              </a:solidFill>
              <a:effectLst/>
              <a:ea typeface="华文楷体" panose="02010600040101010101" pitchFamily="2" charset="-122"/>
            </a:endParaRPr>
          </a:p>
        </p:txBody>
      </p:sp>
      <p:sp>
        <p:nvSpPr>
          <p:cNvPr id="39938" name="Rectangle 3"/>
          <p:cNvSpPr>
            <a:spLocks noGrp="1" noChangeArrowheads="1"/>
          </p:cNvSpPr>
          <p:nvPr>
            <p:ph idx="1"/>
          </p:nvPr>
        </p:nvSpPr>
        <p:spPr>
          <a:xfrm>
            <a:off x="263352" y="620713"/>
            <a:ext cx="3529012" cy="5976938"/>
          </a:xfrm>
        </p:spPr>
        <p:txBody>
          <a:bodyPr/>
          <a:lstStyle/>
          <a:p>
            <a:pPr marL="457200" indent="-457200" eaLnBrk="1" hangingPunct="1">
              <a:lnSpc>
                <a:spcPct val="130000"/>
              </a:lnSpc>
            </a:pPr>
            <a:r>
              <a:rPr lang="en-US" altLang="zh-CN" b="0" dirty="0"/>
              <a:t>JMP</a:t>
            </a:r>
            <a:r>
              <a:rPr lang="zh-CN" altLang="en-US" b="0" dirty="0"/>
              <a:t>指令的指令周期由两个</a:t>
            </a:r>
            <a:r>
              <a:rPr lang="en-US" altLang="zh-CN" b="0" dirty="0"/>
              <a:t>CPU</a:t>
            </a:r>
            <a:r>
              <a:rPr lang="zh-CN" altLang="en-US" b="0" dirty="0"/>
              <a:t>周期组成 （如右图所示）</a:t>
            </a:r>
          </a:p>
          <a:p>
            <a:pPr marL="742950" lvl="1" indent="-285750" eaLnBrk="1" hangingPunct="1">
              <a:lnSpc>
                <a:spcPct val="130000"/>
              </a:lnSpc>
            </a:pPr>
            <a:r>
              <a:rPr lang="en-US" altLang="zh-CN" b="0" dirty="0"/>
              <a:t>JMP 101</a:t>
            </a:r>
          </a:p>
          <a:p>
            <a:pPr marL="742950" lvl="1" indent="-285750" eaLnBrk="1" hangingPunct="1">
              <a:lnSpc>
                <a:spcPct val="130000"/>
              </a:lnSpc>
              <a:buNone/>
            </a:pPr>
            <a:r>
              <a:rPr lang="en-US" altLang="zh-CN" b="0" dirty="0"/>
              <a:t>    </a:t>
            </a:r>
            <a:r>
              <a:rPr lang="zh-CN" altLang="en-US" b="0" dirty="0"/>
              <a:t>跳转去执行存储在地址为</a:t>
            </a:r>
            <a:r>
              <a:rPr lang="en-US" altLang="zh-CN" b="0" dirty="0"/>
              <a:t>101</a:t>
            </a:r>
            <a:r>
              <a:rPr lang="zh-CN" altLang="en-US" b="0" dirty="0"/>
              <a:t>的单元中的那条指令</a:t>
            </a:r>
          </a:p>
          <a:p>
            <a:pPr marL="457200" indent="-457200" eaLnBrk="1" hangingPunct="1">
              <a:lnSpc>
                <a:spcPct val="130000"/>
              </a:lnSpc>
            </a:pPr>
            <a:endParaRPr lang="en-US" altLang="zh-CN" b="0" dirty="0"/>
          </a:p>
          <a:p>
            <a:pPr marL="457200" indent="-457200" eaLnBrk="1" hangingPunct="1"/>
            <a:endParaRPr lang="zh-CN" altLang="en-US" b="0" dirty="0"/>
          </a:p>
          <a:p>
            <a:pPr marL="457200" indent="-457200" eaLnBrk="1" hangingPunct="1"/>
            <a:endParaRPr lang="zh-CN" altLang="en-US" b="0" dirty="0"/>
          </a:p>
        </p:txBody>
      </p:sp>
      <p:pic>
        <p:nvPicPr>
          <p:cNvPr id="39939"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574" y="721519"/>
            <a:ext cx="4924425"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544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205175" y="132206"/>
            <a:ext cx="8856663" cy="400752"/>
          </a:xfrm>
        </p:spPr>
        <p:txBody>
          <a:bodyPr>
            <a:prstTxWarp prst="textNoShape">
              <a:avLst/>
            </a:prstTxWarp>
          </a:bodyPr>
          <a:lstStyle/>
          <a:p>
            <a:pPr eaLnBrk="1" hangingPunct="1"/>
            <a:r>
              <a:rPr lang="en-US" altLang="en-US" sz="2000">
                <a:solidFill>
                  <a:srgbClr val="FFCCCC"/>
                </a:solidFill>
                <a:effectLst/>
                <a:ea typeface="黑体" panose="02010609060101010101" pitchFamily="49" charset="-122"/>
              </a:rPr>
              <a:t>5.2 指令周期</a:t>
            </a:r>
            <a:r>
              <a:rPr lang="en-US" altLang="zh-CN" sz="2000">
                <a:solidFill>
                  <a:srgbClr val="FFCCCC"/>
                </a:solidFill>
                <a:effectLst/>
                <a:ea typeface="黑体" panose="02010609060101010101" pitchFamily="49" charset="-122"/>
              </a:rPr>
              <a:t> --- </a:t>
            </a:r>
            <a:r>
              <a:rPr lang="en-US" altLang="zh-CN" sz="2000">
                <a:solidFill>
                  <a:srgbClr val="FF9933"/>
                </a:solidFill>
                <a:effectLst/>
                <a:ea typeface="华文楷体" panose="02010600040101010101" pitchFamily="2" charset="-122"/>
              </a:rPr>
              <a:t>5.2.1 </a:t>
            </a:r>
            <a:r>
              <a:rPr lang="zh-CN" altLang="en-US" sz="2000">
                <a:solidFill>
                  <a:srgbClr val="FF9933"/>
                </a:solidFill>
                <a:effectLst/>
                <a:ea typeface="华文楷体" panose="02010600040101010101" pitchFamily="2" charset="-122"/>
              </a:rPr>
              <a:t>指令周期的基本概念</a:t>
            </a:r>
          </a:p>
        </p:txBody>
      </p:sp>
      <p:sp>
        <p:nvSpPr>
          <p:cNvPr id="40962" name="Rectangle 3"/>
          <p:cNvSpPr>
            <a:spLocks noGrp="1" noChangeArrowheads="1"/>
          </p:cNvSpPr>
          <p:nvPr>
            <p:ph idx="1"/>
          </p:nvPr>
        </p:nvSpPr>
        <p:spPr/>
        <p:txBody>
          <a:bodyPr/>
          <a:lstStyle/>
          <a:p>
            <a:pPr eaLnBrk="1" hangingPunct="1"/>
            <a:r>
              <a:rPr lang="zh-CN" altLang="en-US" b="0"/>
              <a:t>五条典型指令的取指组成的程序的执行过程（演示）</a:t>
            </a:r>
          </a:p>
        </p:txBody>
      </p:sp>
      <p:pic>
        <p:nvPicPr>
          <p:cNvPr id="40963" name="Picture 130" descr="ks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99" y="1169988"/>
            <a:ext cx="8024813"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24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254262" y="116632"/>
            <a:ext cx="8856663" cy="400752"/>
          </a:xfrm>
        </p:spPr>
        <p:txBody>
          <a:bodyPr>
            <a:prstTxWarp prst="textNoShape">
              <a:avLst/>
            </a:prstTxWarp>
          </a:bodyPr>
          <a:lstStyle/>
          <a:p>
            <a:pPr eaLnBrk="1" hangingPunct="1"/>
            <a:r>
              <a:rPr lang="en-US" altLang="en-US" sz="2000" b="1">
                <a:solidFill>
                  <a:srgbClr val="FFCCCC"/>
                </a:solidFill>
                <a:effectLst/>
                <a:ea typeface="黑体" panose="02010609060101010101" pitchFamily="49" charset="-122"/>
              </a:rPr>
              <a:t>5.2 指令周期</a:t>
            </a:r>
            <a:r>
              <a:rPr lang="en-US" altLang="zh-CN" sz="2000" b="1">
                <a:solidFill>
                  <a:srgbClr val="FFCCCC"/>
                </a:solidFill>
                <a:effectLst/>
                <a:ea typeface="黑体" panose="02010609060101010101" pitchFamily="49" charset="-122"/>
              </a:rPr>
              <a:t> --- </a:t>
            </a:r>
            <a:r>
              <a:rPr lang="en-US" altLang="en-US" sz="2000" b="1">
                <a:solidFill>
                  <a:srgbClr val="FF9933"/>
                </a:solidFill>
                <a:effectLst/>
                <a:ea typeface="华文楷体" panose="02010600040101010101" pitchFamily="2" charset="-122"/>
              </a:rPr>
              <a:t>5.2.7</a:t>
            </a:r>
            <a:r>
              <a:rPr lang="en-US" altLang="zh-CN" sz="2000" b="1">
                <a:solidFill>
                  <a:srgbClr val="FF9933"/>
                </a:solidFill>
                <a:effectLst/>
                <a:ea typeface="华文楷体" panose="02010600040101010101" pitchFamily="2" charset="-122"/>
              </a:rPr>
              <a:t> </a:t>
            </a:r>
            <a:r>
              <a:rPr lang="en-US" altLang="en-US" sz="2000" b="1">
                <a:solidFill>
                  <a:srgbClr val="FF9933"/>
                </a:solidFill>
                <a:effectLst/>
                <a:ea typeface="华文楷体" panose="02010600040101010101" pitchFamily="2" charset="-122"/>
              </a:rPr>
              <a:t>用方框图语言表示指令周期</a:t>
            </a:r>
            <a:r>
              <a:rPr lang="en-US" altLang="en-US" sz="2000" b="1">
                <a:solidFill>
                  <a:srgbClr val="FF6600"/>
                </a:solidFill>
                <a:effectLst/>
                <a:ea typeface="华文楷体" panose="02010600040101010101" pitchFamily="2" charset="-122"/>
              </a:rPr>
              <a:t>　</a:t>
            </a:r>
            <a:endParaRPr lang="zh-CN" altLang="en-US" sz="2000" b="1">
              <a:solidFill>
                <a:srgbClr val="FF6600"/>
              </a:solidFill>
              <a:effectLst/>
              <a:ea typeface="华文楷体" panose="02010600040101010101" pitchFamily="2" charset="-122"/>
            </a:endParaRPr>
          </a:p>
        </p:txBody>
      </p:sp>
      <p:sp>
        <p:nvSpPr>
          <p:cNvPr id="41986" name="Rectangle 3"/>
          <p:cNvSpPr>
            <a:spLocks noGrp="1" noChangeArrowheads="1"/>
          </p:cNvSpPr>
          <p:nvPr>
            <p:ph idx="1"/>
          </p:nvPr>
        </p:nvSpPr>
        <p:spPr/>
        <p:txBody>
          <a:bodyPr/>
          <a:lstStyle/>
          <a:p>
            <a:pPr eaLnBrk="1" hangingPunct="1"/>
            <a:r>
              <a:rPr lang="zh-CN" altLang="en-US" b="0" dirty="0"/>
              <a:t>在进行计算机设计时，常采用方框图语言来表示指令周期。</a:t>
            </a:r>
          </a:p>
          <a:p>
            <a:pPr eaLnBrk="1" hangingPunct="1"/>
            <a:r>
              <a:rPr lang="zh-CN" altLang="en-US" b="0" dirty="0"/>
              <a:t>将五条指令加以归纳，用方框图语言表示的指令周期如下：</a:t>
            </a:r>
          </a:p>
        </p:txBody>
      </p:sp>
      <p:pic>
        <p:nvPicPr>
          <p:cNvPr id="41987" name="Picture 7" descr="mh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624012"/>
            <a:ext cx="7704138"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568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华文楷体"/>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华文楷体"/>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4691</Words>
  <Application>Microsoft Office PowerPoint</Application>
  <PresentationFormat>宽屏</PresentationFormat>
  <Paragraphs>553</Paragraphs>
  <Slides>69</Slides>
  <Notes>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69</vt:i4>
      </vt:variant>
    </vt:vector>
  </HeadingPairs>
  <TitlesOfParts>
    <vt:vector size="86" baseType="lpstr">
      <vt:lpstr>等线</vt:lpstr>
      <vt:lpstr>等线 Light</vt:lpstr>
      <vt:lpstr>方正姚体</vt:lpstr>
      <vt:lpstr>华文仿宋</vt:lpstr>
      <vt:lpstr>华文楷体</vt:lpstr>
      <vt:lpstr>华文新魏</vt:lpstr>
      <vt:lpstr>楷体</vt:lpstr>
      <vt:lpstr>宋体</vt:lpstr>
      <vt:lpstr>幼圆</vt:lpstr>
      <vt:lpstr>Arial</vt:lpstr>
      <vt:lpstr>Consolas</vt:lpstr>
      <vt:lpstr>Times New Roman</vt:lpstr>
      <vt:lpstr>Wingdings</vt:lpstr>
      <vt:lpstr>Wingdings 2</vt:lpstr>
      <vt:lpstr>Office 主题​​</vt:lpstr>
      <vt:lpstr>Soaring</vt:lpstr>
      <vt:lpstr>1_Soaring</vt:lpstr>
      <vt:lpstr>第5章 中央处理机</vt:lpstr>
      <vt:lpstr>5.1 CPU的组成和功能---5.1.1 CPU器的功能 </vt:lpstr>
      <vt:lpstr>5.1 CPU的组成和功能 --- 5.1.2 CPU的基本组成 </vt:lpstr>
      <vt:lpstr>5.2 指令周期 --- 5.2.1 指令周期的基本概念 </vt:lpstr>
      <vt:lpstr>5.2 指令周期 --- 5.2.2 非访内指令的指令周期</vt:lpstr>
      <vt:lpstr>5.2 指令周期 --- 5.2.3 取数指令的指令周期</vt:lpstr>
      <vt:lpstr>5.2 指令周期---5.2.5 空操作指令和转移指令的指令周期　</vt:lpstr>
      <vt:lpstr>5.2 指令周期 --- 5.2.1 指令周期的基本概念</vt:lpstr>
      <vt:lpstr>5.2 指令周期 --- 5.2.7 用方框图语言表示指令周期　</vt:lpstr>
      <vt:lpstr>5.2 指令周期 --- 5.2.7 用方框图语言表示指令周期</vt:lpstr>
      <vt:lpstr>5.2 指令周期 --- 5.2.7 用方框图语言表示指令周期</vt:lpstr>
      <vt:lpstr>5.3 时序产生器和控制方式---5.3.1时序信号的作用和体制</vt:lpstr>
      <vt:lpstr>5.3时序产生器和控制方式 --- 5.3.2 时序信号产生器</vt:lpstr>
      <vt:lpstr>5.3时序产生器和控制方式 --- 5.3.2 时序信号产生器</vt:lpstr>
      <vt:lpstr>5.3时序产生器和控制方式 --- 5.3.2 时序信号产生器</vt:lpstr>
      <vt:lpstr>5.3时序产生器和控制方式 --- 5.3.2 时序信号产生器</vt:lpstr>
      <vt:lpstr>第5章 --- 5.3时序产生器和控制方式 --- 5.3.3 控制方式</vt:lpstr>
      <vt:lpstr>第5章 ---5.4 微程序控制器</vt:lpstr>
      <vt:lpstr>5.4 微程序控制器 --- 5.4.1 微程序控制器原理</vt:lpstr>
      <vt:lpstr>5.4 微程序控制器 --- 5.4.1 微程序控制器原理</vt:lpstr>
      <vt:lpstr>5.4 微程序控制器 --- 5.4.1 微程序控制器原理</vt:lpstr>
      <vt:lpstr>5.4 微程序控制器 --- 5.4.1 微程序控制器原理</vt:lpstr>
      <vt:lpstr>5.4 微程序控制器 --- 5.4.1 微程序控制器原理</vt:lpstr>
      <vt:lpstr>5.4 微程序控制器 --- 5.4.1 微程序控制器原理</vt:lpstr>
      <vt:lpstr>5.4 微程序控制器 --- 5.4.2 微程序设计技术</vt:lpstr>
      <vt:lpstr>5.4 微程序控制器 --- 5.4.2 微程序设计技术 ---1.微指令编码 </vt:lpstr>
      <vt:lpstr>5.4 微程序控制器 --- 5.4.2 微程序设计技术---2.微地址的形成方法</vt:lpstr>
      <vt:lpstr>5.4 微程序控制器 --- 5.4.2 微程序设计技术---2.微地址的形成方法</vt:lpstr>
      <vt:lpstr>5.4 微程序控制器 --- 5.4.2 微程序设计技术---2.微地址的形成方法</vt:lpstr>
      <vt:lpstr>5.4 微程序控制器 --- 5.4.2 微程序设计技术---2.微地址的形成方法</vt:lpstr>
      <vt:lpstr>5.4 微程序控制器 --- 5.4.2 微程序设计技术---2.微地址的形成方法</vt:lpstr>
      <vt:lpstr>5.4 微程序控制器 --- 5.4.2 微程序设计技术---2.微地址的形成方法</vt:lpstr>
      <vt:lpstr>5.4 微程序控制器 --- 5.4.2 微程序设计技术---3.微指令格式</vt:lpstr>
      <vt:lpstr>5.4 微程序控制器 --- 5.4.2 微程序设计技术---3.微指令格式</vt:lpstr>
      <vt:lpstr>5.4 微程序控制器 --- 5.4.2 微程序设计技术---4.动态微程序设计</vt:lpstr>
      <vt:lpstr>PowerPoint 演示文稿</vt:lpstr>
      <vt:lpstr>5.5 硬布线控制器 --- 1.基本思想</vt:lpstr>
      <vt:lpstr>5.5 硬布线控制器 --- 1.基本思想</vt:lpstr>
      <vt:lpstr>5.5 硬布线控制器 --- 2.指令执行流程</vt:lpstr>
      <vt:lpstr>5.5 硬布线控制器 --- 3.微操作控制信号的产生</vt:lpstr>
      <vt:lpstr>5.5 硬布线控制器 --- 2.指令执行流程</vt:lpstr>
      <vt:lpstr>5.5 硬布线控制器 --- 3.微操作控制信号的产生</vt:lpstr>
      <vt:lpstr>5.5 硬布线控制器 --- 3.微操作控制信号的产生</vt:lpstr>
      <vt:lpstr>5.5 硬布线控制器 --- 3.微操作控制信号的产生</vt:lpstr>
      <vt:lpstr>PowerPoint 演示文稿</vt:lpstr>
      <vt:lpstr>5.6 流水CPU --- 5.6.1 并行处理技术 </vt:lpstr>
      <vt:lpstr>5.6 流水CPU --- 5.6.2 流水CPU的结构</vt:lpstr>
      <vt:lpstr>5.6 流水CPU --- 5.6.2 流水CPU的结构</vt:lpstr>
      <vt:lpstr>5.6 流水CPU --- 5.6.3 流水线中的主要问题</vt:lpstr>
      <vt:lpstr>5.6 流水CPU --- 5.6.3 流水线中的主要问题</vt:lpstr>
      <vt:lpstr>5.6 流水CPU --- 5.6.3 流水线中的主要问题</vt:lpstr>
      <vt:lpstr>5.6 流水CPU --- 5.6.3 流水线中的主要问题</vt:lpstr>
      <vt:lpstr>5.6 流水CPU --- 5.6.3 流水线中的主要问题</vt:lpstr>
      <vt:lpstr>5.6 流水CPU --- 5.6.3 流水线中的主要问题</vt:lpstr>
      <vt:lpstr>5.6 流水CPU --- 5.6.3 流水线中的主要问题</vt:lpstr>
      <vt:lpstr>5.7 RISC CPU --- 5.7.1 RISC机器的特点 </vt:lpstr>
      <vt:lpstr>PowerPoint 演示文稿</vt:lpstr>
      <vt:lpstr>5.7 RISC CPU --- 5.7.2 RISC机器实例</vt:lpstr>
      <vt:lpstr>5.7 RISC CPU --- 5.7.2 RISC机器实例</vt:lpstr>
      <vt:lpstr>5.7 RISC CPU --- 5.7.2 RISC机器实例</vt:lpstr>
      <vt:lpstr>5.7 RISC CPU --- 5.7.2 RISC机器实例</vt:lpstr>
      <vt:lpstr>5.7 RISC CPU --- 5.7.2 RISC机器实例</vt:lpstr>
      <vt:lpstr>5.7 RISC CPU --- 5.7.2 RISC机器实例</vt:lpstr>
      <vt:lpstr>PowerPoint 演示文稿</vt:lpstr>
      <vt:lpstr>第5章结束</vt:lpstr>
      <vt:lpstr>5.3时序产生器和控制方式 --- 5.3.2 时序信号产生器</vt:lpstr>
      <vt:lpstr>5.7 流水CPU --- 5.7.4 奔腾CPU</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林 鹏飞</cp:lastModifiedBy>
  <cp:revision>329</cp:revision>
  <dcterms:created xsi:type="dcterms:W3CDTF">2018-10-01T02:40:00Z</dcterms:created>
  <dcterms:modified xsi:type="dcterms:W3CDTF">2022-04-24T23:59:45Z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