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 id="2147483676" r:id="rId2"/>
    <p:sldMasterId id="2147483689" r:id="rId3"/>
  </p:sldMasterIdLst>
  <p:notesMasterIdLst>
    <p:notesMasterId r:id="rId92"/>
  </p:notesMasterIdLst>
  <p:sldIdLst>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34" r:id="rId65"/>
    <p:sldId id="428" r:id="rId66"/>
    <p:sldId id="429" r:id="rId67"/>
    <p:sldId id="432" r:id="rId68"/>
    <p:sldId id="430" r:id="rId69"/>
    <p:sldId id="431" r:id="rId70"/>
    <p:sldId id="433" r:id="rId71"/>
    <p:sldId id="435" r:id="rId72"/>
    <p:sldId id="463"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2" r:id="rId89"/>
    <p:sldId id="453" r:id="rId90"/>
    <p:sldId id="454"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1" autoAdjust="0"/>
    <p:restoredTop sz="94920" autoAdjust="0"/>
  </p:normalViewPr>
  <p:slideViewPr>
    <p:cSldViewPr snapToGrid="0">
      <p:cViewPr varScale="1">
        <p:scale>
          <a:sx n="73" d="100"/>
          <a:sy n="73" d="100"/>
        </p:scale>
        <p:origin x="8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0.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8-20T16:58:42"/>
    </inkml:context>
    <inkml:brush xml:id="br0">
      <inkml:brushProperty name="width" value="0.05292" units="cm"/>
      <inkml:brushProperty name="height" value="0.05292" units="cm"/>
      <inkml:brushProperty name="color" value="#FF0000"/>
    </inkml:brush>
  </inkml:definitions>
  <inkml:trace contextRef="#ctx0" brushRef="#br0">1136 919,'-17'0,"-1"0,1 18,-1-18,18 17,-17-17,17 18,-18-18,1 17,-1 19,1-36,17 17,0 1,-18-1,18 1,0 0,0-1,0 1,0 17,0-17,0-1,0 1,0 0,0-1,0 1,0-1,18-17,-1 0,1 0,-1 18,1-18,-1 0,1 0,17 0,-18 0,-17-35,0 17,0 1,18-19,0 36,-18-17,0-1,0 1,0-1,0 0,0 1,-18 17,0 0,1-18,-1 18,1 0,-1 0,18-18,-35 18</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8-20T16:58:42"/>
    </inkml:context>
    <inkml:brush xml:id="br0">
      <inkml:brushProperty name="width" value="0.05292" units="cm"/>
      <inkml:brushProperty name="height" value="0.05292" units="cm"/>
      <inkml:brushProperty name="color" value="#FF0000"/>
    </inkml:brush>
  </inkml:definitions>
  <inkml:trace contextRef="#ctx0" brushRef="#br0">1063 917,'0'18,"35"-18,-17 17,-1-17,1 0,0 0,17 0,-17 0,17 0,-18 0,19 0,-19 0,19 0,-19 0,-34 18,-1-18,0 0,18 17,-17 1,17 0,0-1,-18-17,0 18,18-1,0 1,-17-18,17 35,0-17,0 17,-18-18,1 1,17 0,0-1,0 1,0-1,0 1,0-1,0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8-20T16:58:42"/>
    </inkml:context>
    <inkml:brush xml:id="br0">
      <inkml:brushProperty name="width" value="0.05292" units="cm"/>
      <inkml:brushProperty name="height" value="0.05292" units="cm"/>
      <inkml:brushProperty name="color" value="#FF0000"/>
    </inkml:brush>
  </inkml:definitions>
  <inkml:trace contextRef="#ctx0" brushRef="#br0">929 925,'18'0,"-1"0,1 0,-1 18,1-1,0-17,34 35,-34-17,0 0,-1-1,1-17,-18 18,18-18,-1 17,1 1,-1-18,-17 18,18-1,0 1,-1-18,-17 17,18 1,-1 0,1-18,-18 17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8-20T16:58:42"/>
    </inkml:context>
    <inkml:brush xml:id="br0">
      <inkml:brushProperty name="width" value="0.05292" units="cm"/>
      <inkml:brushProperty name="height" value="0.05292" units="cm"/>
      <inkml:brushProperty name="color" value="#FF0000"/>
    </inkml:brush>
  </inkml:definitions>
  <inkml:trace contextRef="#ctx0" brushRef="#br0">1025 924,'18'0,"-1"0,1 0,-1 18,1-18,0 17,-18 1,17-18,1 17,-1-17,-17 18,18-18,-1 17,1 1,-18-1,35 1,-17-18,-18 17,17-17,1 18,-18-1,18 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9996D-95A8-4185-9208-5291A43F385D}" type="datetimeFigureOut">
              <a:rPr lang="zh-CN" altLang="en-US" smtClean="0"/>
              <a:t>2022/4/23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47923-EF0A-4B71-935C-8905258624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447923-EF0A-4B71-935C-8905258624CE}" type="slidenum">
              <a:rPr lang="zh-CN" altLang="en-US" smtClean="0"/>
              <a:t>2</a:t>
            </a:fld>
            <a:endParaRPr lang="zh-CN" altLang="en-US"/>
          </a:p>
        </p:txBody>
      </p:sp>
    </p:spTree>
    <p:extLst>
      <p:ext uri="{BB962C8B-B14F-4D97-AF65-F5344CB8AC3E}">
        <p14:creationId xmlns:p14="http://schemas.microsoft.com/office/powerpoint/2010/main" val="1429193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ChangeArrowheads="1" noTextEdit="1"/>
          </p:cNvSpPr>
          <p:nvPr>
            <p:ph type="sldImg" idx="4294967295"/>
          </p:nvPr>
        </p:nvSpPr>
        <p:spPr/>
      </p:sp>
      <p:sp>
        <p:nvSpPr>
          <p:cNvPr id="121858" name="文本占位符 2"/>
          <p:cNvSpPr>
            <a:spLocks noGrp="1" noChangeArrowheads="1"/>
          </p:cNvSpPr>
          <p:nvPr>
            <p:ph type="body" idx="4294967295"/>
          </p:nvPr>
        </p:nvSpPr>
        <p:spPr/>
        <p:txBody>
          <a:bodyPr/>
          <a:lstStyle/>
          <a:p>
            <a:r>
              <a:rPr lang="zh-CN" altLang="en-US"/>
              <a:t>识别位</a:t>
            </a:r>
            <a:r>
              <a:rPr lang="en-US" altLang="zh-CN"/>
              <a:t>Q=0</a:t>
            </a:r>
            <a:r>
              <a:rPr lang="zh-CN" altLang="en-US"/>
              <a:t>，新行</a:t>
            </a:r>
            <a:r>
              <a:rPr lang="en-US" altLang="zh-CN"/>
              <a:t>-</a:t>
            </a:r>
            <a:r>
              <a:rPr lang="zh-CN" altLang="en-US"/>
              <a:t>》</a:t>
            </a:r>
            <a:r>
              <a:rPr lang="en-US" altLang="zh-CN"/>
              <a:t>A</a:t>
            </a:r>
            <a:r>
              <a:rPr lang="zh-CN" altLang="en-US"/>
              <a:t>，</a:t>
            </a:r>
            <a:r>
              <a:rPr lang="en-US" altLang="zh-CN"/>
              <a:t>1-</a:t>
            </a:r>
            <a:r>
              <a:rPr lang="zh-CN" altLang="en-US"/>
              <a:t>》</a:t>
            </a:r>
            <a:r>
              <a:rPr lang="en-US" altLang="zh-CN"/>
              <a:t>Q</a:t>
            </a:r>
            <a:r>
              <a:rPr lang="zh-CN" altLang="en-US"/>
              <a:t>； 识别位</a:t>
            </a:r>
            <a:r>
              <a:rPr lang="en-US" altLang="zh-CN"/>
              <a:t>Q=1</a:t>
            </a:r>
            <a:r>
              <a:rPr lang="zh-CN" altLang="en-US"/>
              <a:t>，新行</a:t>
            </a:r>
            <a:r>
              <a:rPr lang="en-US" altLang="zh-CN"/>
              <a:t>-</a:t>
            </a:r>
            <a:r>
              <a:rPr lang="zh-CN" altLang="en-US"/>
              <a:t>》</a:t>
            </a:r>
            <a:r>
              <a:rPr lang="en-US" altLang="zh-CN"/>
              <a:t>B</a:t>
            </a:r>
            <a:r>
              <a:rPr lang="zh-CN" altLang="en-US"/>
              <a:t>，</a:t>
            </a:r>
            <a:r>
              <a:rPr lang="en-US" altLang="zh-CN"/>
              <a:t>0-</a:t>
            </a:r>
            <a:r>
              <a:rPr lang="zh-CN" altLang="en-US"/>
              <a:t>》</a:t>
            </a:r>
            <a:r>
              <a:rPr lang="en-US" altLang="zh-CN"/>
              <a:t>Q</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noChangeArrowheads="1" noTextEdit="1"/>
          </p:cNvSpPr>
          <p:nvPr>
            <p:ph type="sldImg" idx="4294967295"/>
          </p:nvPr>
        </p:nvSpPr>
        <p:spPr/>
      </p:sp>
      <p:sp>
        <p:nvSpPr>
          <p:cNvPr id="125954" name="文本占位符 2"/>
          <p:cNvSpPr>
            <a:spLocks noGrp="1" noChangeArrowheads="1"/>
          </p:cNvSpPr>
          <p:nvPr>
            <p:ph type="body" idx="4294967295"/>
          </p:nvPr>
        </p:nvSpPr>
        <p:spPr/>
        <p:txBody>
          <a:bodyPr/>
          <a:lstStyle/>
          <a:p>
            <a:r>
              <a:rPr lang="zh-CN" altLang="en-US"/>
              <a:t>CPI（Cycle Per Instruction，每条指令执行需要的时钟周期数）指CPU的指令时钟数。表示每条计算机指令执行所需的时钟周期数。由于不同指令的功能不同，造成指令执行时间不同，即指令执行所用的时钟数不同，所以通常所说的CPI是一个平均值。</a:t>
            </a:r>
          </a:p>
          <a:p>
            <a:r>
              <a:rPr lang="en-US" altLang="zh-CN"/>
              <a:t>CPI</a:t>
            </a:r>
            <a:r>
              <a:rPr lang="zh-CN" altLang="en-US"/>
              <a:t>为</a:t>
            </a:r>
            <a:r>
              <a:rPr lang="en-US" altLang="zh-CN"/>
              <a:t>1</a:t>
            </a:r>
            <a:r>
              <a:rPr lang="zh-CN" altLang="en-US"/>
              <a:t>，假定一条指令访存一次，</a:t>
            </a:r>
            <a:r>
              <a:rPr lang="en-US" altLang="zh-CN"/>
              <a:t>cache</a:t>
            </a:r>
            <a:r>
              <a:rPr lang="zh-CN" altLang="en-US"/>
              <a:t>的访问时间就是</a:t>
            </a:r>
            <a:r>
              <a:rPr lang="en-US" altLang="zh-CN"/>
              <a:t>1</a:t>
            </a:r>
            <a:r>
              <a:rPr lang="zh-CN" altLang="en-US"/>
              <a:t>个时钟周期， 命中时达到</a:t>
            </a:r>
            <a:r>
              <a:rPr lang="en-US" altLang="zh-CN"/>
              <a:t>5GHZ</a:t>
            </a:r>
            <a:r>
              <a:rPr lang="zh-CN" altLang="en-US"/>
              <a:t>，</a:t>
            </a:r>
            <a:r>
              <a:rPr lang="en-US" altLang="zh-CN"/>
              <a:t>cache</a:t>
            </a:r>
            <a:r>
              <a:rPr lang="zh-CN" altLang="en-US"/>
              <a:t>的存储周期为</a:t>
            </a:r>
            <a:r>
              <a:rPr lang="en-US" altLang="zh-CN"/>
              <a:t>1/f =</a:t>
            </a:r>
            <a:r>
              <a:rPr lang="zh-CN" altLang="en-US"/>
              <a:t> </a:t>
            </a:r>
            <a:r>
              <a:rPr lang="en-US" altLang="zh-CN"/>
              <a:t>0.2ns</a:t>
            </a:r>
          </a:p>
          <a:p>
            <a:r>
              <a:rPr lang="zh-CN" altLang="en-US"/>
              <a:t>二级</a:t>
            </a:r>
            <a:r>
              <a:rPr lang="en-US" altLang="zh-CN"/>
              <a:t>cache</a:t>
            </a:r>
            <a:r>
              <a:rPr lang="zh-CN" altLang="en-US"/>
              <a:t>的命中或缺失的访问时间都是</a:t>
            </a:r>
            <a:r>
              <a:rPr lang="en-US" altLang="zh-CN"/>
              <a:t>5ns, </a:t>
            </a:r>
            <a:r>
              <a:rPr lang="zh-CN" altLang="en-US"/>
              <a:t>所以在二级</a:t>
            </a:r>
            <a:r>
              <a:rPr lang="en-US" altLang="zh-CN"/>
              <a:t>cache</a:t>
            </a:r>
            <a:r>
              <a:rPr lang="zh-CN" altLang="en-US"/>
              <a:t>缺失是的损失是</a:t>
            </a:r>
            <a:r>
              <a:rPr lang="en-US" altLang="zh-CN">
                <a:solidFill>
                  <a:srgbClr val="47FFD1"/>
                </a:solidFill>
              </a:rPr>
              <a:t> 0.5%×(500+25 )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p:cNvSpPr>
            <a:spLocks noGrp="1" noRot="1" noChangeAspect="1" noChangeArrowheads="1" noTextEdit="1"/>
          </p:cNvSpPr>
          <p:nvPr>
            <p:ph type="sldImg" idx="4294967295"/>
          </p:nvPr>
        </p:nvSpPr>
        <p:spPr/>
      </p:sp>
      <p:sp>
        <p:nvSpPr>
          <p:cNvPr id="141314" name="文本占位符 2"/>
          <p:cNvSpPr>
            <a:spLocks noGrp="1" noChangeArrowheads="1"/>
          </p:cNvSpPr>
          <p:nvPr>
            <p:ph type="body" idx="4294967295"/>
          </p:nvPr>
        </p:nvSpPr>
        <p:spPr/>
        <p:txBody>
          <a:bodyPr/>
          <a:lstStyle/>
          <a:p>
            <a:r>
              <a:rPr lang="zh-CN" altLang="en-US"/>
              <a:t>应是</a:t>
            </a:r>
            <a:r>
              <a:rPr lang="en-US" altLang="zh-CN"/>
              <a:t>E000H, 16ROM+16ROM+16</a:t>
            </a:r>
            <a:r>
              <a:rPr lang="zh-CN" altLang="en-US"/>
              <a:t>空</a:t>
            </a:r>
            <a:r>
              <a:rPr lang="en-US" altLang="zh-CN"/>
              <a:t>+8RAM1+8RAM2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ChangeArrowheads="1"/>
          </p:cNvSpPr>
          <p:nvPr>
            <p:ph type="sldImg" idx="4294967295"/>
          </p:nvPr>
        </p:nvSpPr>
        <p:spPr/>
      </p:sp>
      <p:sp>
        <p:nvSpPr>
          <p:cNvPr id="45058" name="文本占位符 2"/>
          <p:cNvSpPr>
            <a:spLocks noGrp="1" noChangeArrowheads="1"/>
          </p:cNvSpPr>
          <p:nvPr>
            <p:ph type="body" idx="4294967295"/>
          </p:nvPr>
        </p:nvSpPr>
        <p:spPr/>
        <p:txBody>
          <a:bodyPr/>
          <a:lstStyle/>
          <a:p>
            <a:r>
              <a:rPr lang="en-US" altLang="zh-CN"/>
              <a:t>3.1</a:t>
            </a:r>
            <a:r>
              <a:rPr lang="zh-CN" altLang="en-US"/>
              <a:t>节自习 </a:t>
            </a:r>
            <a:r>
              <a:rPr lang="en-US" altLang="zh-CN"/>
              <a:t>6</a:t>
            </a:r>
            <a:r>
              <a:rPr lang="zh-CN" altLang="en-US"/>
              <a:t>分钟</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ChangeArrowheads="1"/>
          </p:cNvSpPr>
          <p:nvPr>
            <p:ph type="sldImg" idx="4294967295"/>
          </p:nvPr>
        </p:nvSpPr>
        <p:spPr/>
      </p:sp>
      <p:sp>
        <p:nvSpPr>
          <p:cNvPr id="47106"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noChangeArrowheads="1"/>
          </p:cNvSpPr>
          <p:nvPr>
            <p:ph type="sldImg" idx="4294967295"/>
          </p:nvPr>
        </p:nvSpPr>
        <p:spPr/>
      </p:sp>
      <p:sp>
        <p:nvSpPr>
          <p:cNvPr id="74754" name="文本占位符 2"/>
          <p:cNvSpPr>
            <a:spLocks noGrp="1" noChangeArrowheads="1"/>
          </p:cNvSpPr>
          <p:nvPr>
            <p:ph type="body" idx="4294967295"/>
          </p:nvPr>
        </p:nvSpPr>
        <p:spPr/>
        <p:txBody>
          <a:bodyPr/>
          <a:lstStyle/>
          <a:p>
            <a:r>
              <a:rPr lang="en-US" altLang="zh-CN"/>
              <a:t>0 - 2000H</a:t>
            </a:r>
            <a:r>
              <a:rPr lang="zh-CN" altLang="en-US"/>
              <a:t>（</a:t>
            </a:r>
            <a:r>
              <a:rPr lang="en-US" altLang="zh-CN"/>
              <a:t>8K</a:t>
            </a:r>
            <a:r>
              <a:rPr lang="zh-CN" altLang="en-US"/>
              <a:t>）</a:t>
            </a:r>
            <a:r>
              <a:rPr lang="en-US" altLang="zh-CN"/>
              <a:t>- 4000H</a:t>
            </a:r>
            <a:r>
              <a:rPr lang="zh-CN" altLang="en-US"/>
              <a:t>（</a:t>
            </a:r>
            <a:r>
              <a:rPr lang="en-US" altLang="zh-CN"/>
              <a:t>16K</a:t>
            </a:r>
            <a:r>
              <a:rPr lang="zh-CN" altLang="en-US"/>
              <a:t>）</a:t>
            </a:r>
            <a:r>
              <a:rPr lang="en-US" altLang="zh-CN"/>
              <a:t>- 6000H</a:t>
            </a:r>
            <a:r>
              <a:rPr lang="zh-CN" altLang="en-US"/>
              <a:t>（</a:t>
            </a:r>
            <a:r>
              <a:rPr lang="en-US" altLang="zh-CN"/>
              <a:t>24K</a:t>
            </a:r>
            <a:r>
              <a:rPr lang="zh-CN" altLang="en-US"/>
              <a:t>）</a:t>
            </a:r>
            <a:r>
              <a:rPr lang="en-US" altLang="zh-CN"/>
              <a:t>- 8000H</a:t>
            </a:r>
            <a:r>
              <a:rPr lang="zh-CN" altLang="en-US"/>
              <a:t>（</a:t>
            </a:r>
            <a:r>
              <a:rPr lang="en-US" altLang="zh-CN"/>
              <a:t>32K</a:t>
            </a:r>
            <a:r>
              <a:rPr lang="zh-CN" altLang="en-US"/>
              <a:t>）</a:t>
            </a:r>
            <a:r>
              <a:rPr lang="en-US" altLang="zh-CN"/>
              <a:t>- A000H</a:t>
            </a:r>
            <a:r>
              <a:rPr lang="zh-CN" altLang="en-US"/>
              <a:t>（</a:t>
            </a:r>
            <a:r>
              <a:rPr lang="en-US" altLang="zh-CN"/>
              <a:t>40K</a:t>
            </a:r>
            <a:r>
              <a:rPr lang="zh-CN" altLang="en-US"/>
              <a:t>）</a:t>
            </a:r>
            <a:r>
              <a:rPr lang="en-US" altLang="zh-CN"/>
              <a:t>- C000H</a:t>
            </a:r>
            <a:r>
              <a:rPr lang="zh-CN" altLang="en-US"/>
              <a:t>（</a:t>
            </a:r>
            <a:r>
              <a:rPr lang="en-US" altLang="zh-CN"/>
              <a:t>48K</a:t>
            </a:r>
            <a:r>
              <a:rPr lang="zh-CN" altLang="en-US"/>
              <a:t>）</a:t>
            </a:r>
            <a:r>
              <a:rPr lang="en-US" altLang="zh-CN"/>
              <a:t>- E000H</a:t>
            </a:r>
            <a:r>
              <a:rPr lang="zh-CN" altLang="en-US"/>
              <a:t>（</a:t>
            </a:r>
            <a:r>
              <a:rPr lang="en-US" altLang="zh-CN"/>
              <a:t>56K</a:t>
            </a:r>
            <a:r>
              <a:rPr lang="zh-CN" altLang="en-US"/>
              <a:t>）</a:t>
            </a:r>
            <a:r>
              <a:rPr lang="en-US" altLang="zh-CN"/>
              <a:t>- 10000H</a:t>
            </a:r>
            <a:r>
              <a:rPr lang="zh-CN" altLang="en-US"/>
              <a:t>（</a:t>
            </a:r>
            <a:r>
              <a:rPr lang="en-US" altLang="zh-CN"/>
              <a:t>64K</a:t>
            </a:r>
            <a:r>
              <a:rPr lang="zh-CN" altLang="en-US"/>
              <a:t>），</a:t>
            </a:r>
            <a:r>
              <a:rPr lang="en-US" altLang="zh-CN"/>
              <a:t>1800H</a:t>
            </a:r>
            <a:r>
              <a:rPr lang="zh-CN" altLang="en-US"/>
              <a:t>（</a:t>
            </a:r>
            <a:r>
              <a:rPr lang="en-US" altLang="zh-CN"/>
              <a:t>6K</a:t>
            </a:r>
            <a:r>
              <a:rPr lang="zh-CN" altLang="en-US"/>
              <a:t>），</a:t>
            </a:r>
            <a:r>
              <a:rPr lang="en-US" altLang="zh-CN"/>
              <a:t>800H</a:t>
            </a:r>
            <a:r>
              <a:rPr lang="zh-CN" altLang="en-US"/>
              <a:t>（</a:t>
            </a:r>
            <a:r>
              <a:rPr lang="en-US" altLang="zh-CN"/>
              <a:t>2K</a:t>
            </a:r>
            <a:r>
              <a:rPr lang="zh-CN" altLang="en-US"/>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noChangeArrowheads="1"/>
          </p:cNvSpPr>
          <p:nvPr>
            <p:ph type="sldImg" idx="4294967295"/>
          </p:nvPr>
        </p:nvSpPr>
        <p:spPr/>
      </p:sp>
      <p:sp>
        <p:nvSpPr>
          <p:cNvPr id="79874" name="文本占位符 2"/>
          <p:cNvSpPr>
            <a:spLocks noGrp="1" noChangeArrowheads="1"/>
          </p:cNvSpPr>
          <p:nvPr>
            <p:ph type="body" idx="4294967295"/>
          </p:nvPr>
        </p:nvSpPr>
        <p:spPr/>
        <p:txBody>
          <a:bodyPr/>
          <a:lstStyle/>
          <a:p>
            <a:r>
              <a:rPr lang="en-US" altLang="zh-CN"/>
              <a:t>4</a:t>
            </a:r>
            <a:r>
              <a:rPr lang="zh-CN" altLang="en-US"/>
              <a:t>体交叉存储组织的</a:t>
            </a:r>
            <a:r>
              <a:rPr lang="en-US" altLang="zh-CN"/>
              <a:t>SDRAM</a:t>
            </a:r>
            <a:r>
              <a:rPr lang="zh-CN" altLang="en-US"/>
              <a:t>结构框图</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ChangeArrowheads="1"/>
          </p:cNvSpPr>
          <p:nvPr>
            <p:ph type="sldImg" idx="4294967295"/>
          </p:nvPr>
        </p:nvSpPr>
        <p:spPr/>
      </p:sp>
      <p:sp>
        <p:nvSpPr>
          <p:cNvPr id="82946" name="文本占位符 2"/>
          <p:cNvSpPr>
            <a:spLocks noGrp="1" noChangeArrowheads="1"/>
          </p:cNvSpPr>
          <p:nvPr>
            <p:ph type="body" idx="4294967295"/>
          </p:nvPr>
        </p:nvSpPr>
        <p:spPr/>
        <p:txBody>
          <a:bodyPr/>
          <a:lstStyle/>
          <a:p>
            <a:r>
              <a:rPr lang="zh-CN" altLang="en-US"/>
              <a:t>这是一个模块（</a:t>
            </a:r>
            <a:r>
              <a:rPr lang="en-US" altLang="zh-CN"/>
              <a:t>1M*32</a:t>
            </a:r>
            <a:r>
              <a:rPr lang="zh-CN" altLang="en-US"/>
              <a:t>位）的结构框图</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ChangeArrowheads="1"/>
          </p:cNvSpPr>
          <p:nvPr>
            <p:ph type="sldImg" idx="4294967295"/>
          </p:nvPr>
        </p:nvSpPr>
        <p:spPr/>
      </p:sp>
      <p:sp>
        <p:nvSpPr>
          <p:cNvPr id="84994" name="文本占位符 2"/>
          <p:cNvSpPr>
            <a:spLocks noGrp="1" noChangeArrowheads="1"/>
          </p:cNvSpPr>
          <p:nvPr>
            <p:ph type="body" idx="4294967295"/>
          </p:nvPr>
        </p:nvSpPr>
        <p:spPr/>
        <p:txBody>
          <a:bodyPr/>
          <a:lstStyle/>
          <a:p>
            <a:r>
              <a:rPr lang="zh-CN" altLang="en-US"/>
              <a:t>对于奇偶校验，</a:t>
            </a:r>
            <a:r>
              <a:rPr lang="en-US" altLang="zh-CN"/>
              <a:t>F</a:t>
            </a:r>
            <a:r>
              <a:rPr lang="zh-CN" altLang="en-US"/>
              <a:t>就是异或逻辑</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noChangeArrowheads="1" noTextEdit="1"/>
          </p:cNvSpPr>
          <p:nvPr>
            <p:ph type="sldImg" idx="4294967295"/>
          </p:nvPr>
        </p:nvSpPr>
        <p:spPr/>
      </p:sp>
      <p:sp>
        <p:nvSpPr>
          <p:cNvPr id="112642" name="文本占位符 2"/>
          <p:cNvSpPr>
            <a:spLocks noGrp="1" noChangeArrowheads="1"/>
          </p:cNvSpPr>
          <p:nvPr>
            <p:ph type="body" idx="4294967295"/>
          </p:nvPr>
        </p:nvSpPr>
        <p:spPr/>
        <p:txBody>
          <a:bodyPr/>
          <a:lstStyle/>
          <a:p>
            <a:r>
              <a:rPr lang="zh-CN" altLang="en-US" dirty="0"/>
              <a:t>求余数运算</a:t>
            </a:r>
            <a:r>
              <a:rPr lang="en-US" altLang="zh-CN" dirty="0">
                <a:sym typeface="Wingdings" panose="05000000000000000000" pitchFamily="2" charset="2"/>
              </a:rPr>
              <a:t></a:t>
            </a:r>
            <a:r>
              <a:rPr lang="zh-CN" altLang="en-US" dirty="0">
                <a:sym typeface="Wingdings" panose="05000000000000000000" pitchFamily="2" charset="2"/>
              </a:rPr>
              <a:t>“区内”相邻块对应的行号不同，不同区中的同一位置映射的行号相同</a:t>
            </a:r>
            <a:endParaRPr lang="en-US" altLang="zh-CN" dirty="0">
              <a:sym typeface="Wingdings" panose="05000000000000000000" pitchFamily="2" charset="2"/>
            </a:endParaRPr>
          </a:p>
          <a:p>
            <a:r>
              <a:rPr lang="zh-CN" altLang="en-US" dirty="0"/>
              <a:t>求商数运算</a:t>
            </a:r>
            <a:r>
              <a:rPr lang="en-US" altLang="zh-CN" dirty="0">
                <a:sym typeface="Wingdings" panose="05000000000000000000" pitchFamily="2" charset="2"/>
              </a:rPr>
              <a:t></a:t>
            </a:r>
            <a:r>
              <a:rPr lang="zh-CN" altLang="en-US" dirty="0">
                <a:sym typeface="Wingdings" panose="05000000000000000000" pitchFamily="2" charset="2"/>
              </a:rPr>
              <a:t>“区内”的各块映射的行号相同，可参考扩展的地址分析表，相邻的地址分布在同一块芯片</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ChangeArrowheads="1" noTextEdit="1"/>
          </p:cNvSpPr>
          <p:nvPr>
            <p:ph type="sldImg" idx="4294967295"/>
          </p:nvPr>
        </p:nvSpPr>
        <p:spPr/>
      </p:sp>
      <p:sp>
        <p:nvSpPr>
          <p:cNvPr id="117762" name="文本占位符 2"/>
          <p:cNvSpPr>
            <a:spLocks noGrp="1" noChangeArrowheads="1"/>
          </p:cNvSpPr>
          <p:nvPr>
            <p:ph type="body" idx="4294967295"/>
          </p:nvPr>
        </p:nvSpPr>
        <p:spPr/>
        <p:txBody>
          <a:bodyPr/>
          <a:lstStyle/>
          <a:p>
            <a:r>
              <a:rPr lang="en-US" altLang="zh-CN"/>
              <a:t>16M</a:t>
            </a:r>
            <a:r>
              <a:rPr lang="zh-CN" altLang="en-US"/>
              <a:t>字，</a:t>
            </a:r>
            <a:r>
              <a:rPr lang="en-US" altLang="zh-CN"/>
              <a:t>64K</a:t>
            </a:r>
            <a:r>
              <a:rPr lang="zh-CN" altLang="en-US"/>
              <a:t>字</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3081"/>
          <p:cNvGrpSpPr/>
          <p:nvPr/>
        </p:nvGrpSpPr>
        <p:grpSpPr bwMode="auto">
          <a:xfrm>
            <a:off x="-1380067" y="1552576"/>
            <a:ext cx="13572067" cy="5305425"/>
            <a:chOff x="-652" y="978"/>
            <a:chExt cx="6412" cy="3342"/>
          </a:xfrm>
        </p:grpSpPr>
        <p:sp>
          <p:nvSpPr>
            <p:cNvPr id="5" name="任意多边形 3074"/>
            <p:cNvSpPr>
              <a:spLocks noChangeArrowheads="1"/>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6" name="任意多边形 3075"/>
            <p:cNvSpPr>
              <a:spLocks noChangeArrowheads="1"/>
            </p:cNvSpPr>
            <p:nvPr/>
          </p:nvSpPr>
          <p:spPr bwMode="auto">
            <a:xfrm>
              <a:off x="-652" y="978"/>
              <a:ext cx="4237" cy="3342"/>
            </a:xfrm>
            <a:custGeom>
              <a:avLst/>
              <a:gdLst>
                <a:gd name="T0" fmla="*/ 3977 w 21600"/>
                <a:gd name="T1" fmla="*/ 0 h 21231"/>
                <a:gd name="T2" fmla="*/ 21600 w 21600"/>
                <a:gd name="T3" fmla="*/ 21231 h 21231"/>
                <a:gd name="T4" fmla="*/ 3977 w 21600"/>
                <a:gd name="T5" fmla="*/ 0 h 21231"/>
                <a:gd name="T6" fmla="*/ 21600 w 21600"/>
                <a:gd name="T7" fmla="*/ 21231 h 21231"/>
                <a:gd name="T8" fmla="*/ 0 w 21600"/>
                <a:gd name="T9" fmla="*/ 21231 h 21231"/>
                <a:gd name="T10" fmla="*/ 3977 w 21600"/>
                <a:gd name="T11" fmla="*/ 0 h 21231"/>
              </a:gdLst>
              <a:ahLst/>
              <a:cxnLst>
                <a:cxn ang="0">
                  <a:pos x="T0" y="T1"/>
                </a:cxn>
                <a:cxn ang="0">
                  <a:pos x="T2" y="T3"/>
                </a:cxn>
                <a:cxn ang="0">
                  <a:pos x="T4" y="T5"/>
                </a:cxn>
                <a:cxn ang="0">
                  <a:pos x="T6" y="T7"/>
                </a:cxn>
                <a:cxn ang="0">
                  <a:pos x="T8" y="T9"/>
                </a:cxn>
                <a:cxn ang="0">
                  <a:pos x="T10" y="T11"/>
                </a:cxn>
              </a:cxnLst>
              <a:rect l="0" t="0" r="r" b="b"/>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lnTo>
                    <a:pt x="3977"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3077" name="标题 3076"/>
          <p:cNvSpPr>
            <a:spLocks noGrp="1"/>
          </p:cNvSpPr>
          <p:nvPr>
            <p:ph type="ctrTitle" sz="quarter" hasCustomPrompt="1"/>
          </p:nvPr>
        </p:nvSpPr>
        <p:spPr>
          <a:xfrm>
            <a:off x="1725084" y="1442693"/>
            <a:ext cx="10363200" cy="462307"/>
          </a:xfrm>
          <a:prstGeom prst="rect">
            <a:avLst/>
          </a:prstGeom>
          <a:noFill/>
          <a:ln w="9525">
            <a:noFill/>
            <a:miter/>
          </a:ln>
        </p:spPr>
        <p:txBody>
          <a:bodyPr anchor="b"/>
          <a:lstStyle>
            <a:lvl1pPr lvl="0">
              <a:defRPr kern="1200"/>
            </a:lvl1pPr>
          </a:lstStyle>
          <a:p>
            <a:pPr lvl="0"/>
            <a:r>
              <a:rPr lang="zh-CN" altLang="en-US" noProof="1"/>
              <a:t>单击此处编辑母版标题样式1</a:t>
            </a:r>
          </a:p>
        </p:txBody>
      </p:sp>
      <p:sp>
        <p:nvSpPr>
          <p:cNvPr id="3078" name="副标题 3077"/>
          <p:cNvSpPr>
            <a:spLocks noGrp="1"/>
          </p:cNvSpPr>
          <p:nvPr>
            <p:ph type="subTitle" sz="quarter" idx="1"/>
          </p:nvPr>
        </p:nvSpPr>
        <p:spPr>
          <a:xfrm>
            <a:off x="914400" y="3429000"/>
            <a:ext cx="8534400" cy="1752600"/>
          </a:xfrm>
          <a:prstGeom prst="rect">
            <a:avLst/>
          </a:prstGeom>
          <a:noFill/>
          <a:ln w="9525">
            <a:noFill/>
            <a:miter/>
          </a:ln>
        </p:spPr>
        <p:txBody>
          <a:bodyPr lIns="92075" tIns="46038" rIns="92075" bIns="46038" anchor="ctr"/>
          <a:lstStyle>
            <a:lvl1pPr marL="0" lvl="0" indent="0" algn="ctr">
              <a:buNone/>
              <a:defRPr kern="1200"/>
            </a:lvl1pPr>
            <a:lvl2pPr marL="449580" lvl="1" indent="-449580" algn="ctr">
              <a:buNone/>
              <a:defRPr kern="1200"/>
            </a:lvl2pPr>
            <a:lvl3pPr marL="811530" lvl="2" indent="-811530" algn="ctr">
              <a:buNone/>
              <a:defRPr kern="1200"/>
            </a:lvl3pPr>
            <a:lvl4pPr marL="1171575" lvl="3" indent="-1171575" algn="ctr">
              <a:buNone/>
              <a:defRPr kern="1200"/>
            </a:lvl4pPr>
            <a:lvl5pPr marL="1609725" lvl="4" indent="-1609725" algn="ctr">
              <a:buNone/>
              <a:defRPr kern="1200"/>
            </a:lvl5pPr>
          </a:lstStyle>
          <a:p>
            <a:pPr lvl="0"/>
            <a:r>
              <a:rPr lang="zh-CN" altLang="en-US" noProof="1"/>
              <a:t>单击此处编辑母版副标题样式</a:t>
            </a:r>
          </a:p>
        </p:txBody>
      </p:sp>
      <p:sp>
        <p:nvSpPr>
          <p:cNvPr id="7" name="日期占位符 3078"/>
          <p:cNvSpPr>
            <a:spLocks noGrp="1"/>
          </p:cNvSpPr>
          <p:nvPr>
            <p:ph type="dt" sz="quarter" idx="10"/>
          </p:nvPr>
        </p:nvSpPr>
        <p:spPr>
          <a:xfrm>
            <a:off x="914400" y="6248400"/>
            <a:ext cx="2540000" cy="457200"/>
          </a:xfrm>
          <a:prstGeom prst="rect">
            <a:avLst/>
          </a:prstGeom>
          <a:ln>
            <a:miter/>
          </a:ln>
        </p:spPr>
        <p:txBody>
          <a:bodyPr lIns="92075" tIns="46038" rIns="92075" bIns="46038" anchor="ctr"/>
          <a:lstStyle>
            <a:lvl1pPr>
              <a:defRPr sz="1400" noProof="1"/>
            </a:lvl1pPr>
          </a:lstStyle>
          <a:p>
            <a:pPr>
              <a:defRPr/>
            </a:pPr>
            <a:endParaRPr lang="en-US" altLang="zh-CN"/>
          </a:p>
        </p:txBody>
      </p:sp>
      <p:sp>
        <p:nvSpPr>
          <p:cNvPr id="8" name="页脚占位符 3079"/>
          <p:cNvSpPr>
            <a:spLocks noGrp="1"/>
          </p:cNvSpPr>
          <p:nvPr>
            <p:ph type="ftr" sz="quarter" idx="11"/>
          </p:nvPr>
        </p:nvSpPr>
        <p:spPr>
          <a:xfrm>
            <a:off x="4165600" y="6248400"/>
            <a:ext cx="3860800" cy="457200"/>
          </a:xfrm>
          <a:prstGeom prst="rect">
            <a:avLst/>
          </a:prstGeom>
          <a:ln>
            <a:miter/>
          </a:ln>
        </p:spPr>
        <p:txBody>
          <a:bodyPr lIns="92075" tIns="46038" rIns="92075" bIns="46038" anchor="ctr"/>
          <a:lstStyle>
            <a:lvl1pPr algn="ctr">
              <a:defRPr sz="1400" noProof="1"/>
            </a:lvl1pPr>
          </a:lstStyle>
          <a:p>
            <a:pPr>
              <a:defRPr/>
            </a:pPr>
            <a:endParaRPr lang="en-US" altLang="zh-CN"/>
          </a:p>
        </p:txBody>
      </p:sp>
      <p:sp>
        <p:nvSpPr>
          <p:cNvPr id="9" name="灯片编号占位符 3080"/>
          <p:cNvSpPr>
            <a:spLocks noGrp="1"/>
          </p:cNvSpPr>
          <p:nvPr>
            <p:ph type="sldNum" sz="quarter" idx="12"/>
          </p:nvPr>
        </p:nvSpPr>
        <p:spPr>
          <a:xfrm>
            <a:off x="8737600" y="6248400"/>
            <a:ext cx="2540000" cy="457200"/>
          </a:xfrm>
          <a:prstGeom prst="rect">
            <a:avLst/>
          </a:prstGeom>
          <a:ln>
            <a:miter/>
          </a:ln>
        </p:spPr>
        <p:txBody>
          <a:bodyPr lIns="92075" tIns="46038" rIns="92075" bIns="46038" anchor="ctr"/>
          <a:lstStyle>
            <a:lvl1pPr algn="r">
              <a:defRPr sz="1400" noProof="1" dirty="0">
                <a:cs typeface="+mn-ea"/>
              </a:defRPr>
            </a:lvl1pPr>
          </a:lstStyle>
          <a:p>
            <a:pPr>
              <a:defRPr/>
            </a:pPr>
            <a:fld id="{D7B1B5AE-D743-4A86-B953-10D27AB1D95E}" type="slidenum">
              <a:rPr lang="zh-CN" altLang="en-US"/>
              <a:t>‹#›</a:t>
            </a:fld>
            <a:endParaRPr lang="en-US" altLang="zh-CN">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99066" y="44450"/>
            <a:ext cx="555280" cy="66246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43933" y="44450"/>
            <a:ext cx="8685520" cy="66246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3081"/>
          <p:cNvGrpSpPr/>
          <p:nvPr/>
        </p:nvGrpSpPr>
        <p:grpSpPr bwMode="auto">
          <a:xfrm>
            <a:off x="-1380067" y="1552576"/>
            <a:ext cx="13572067" cy="5305425"/>
            <a:chOff x="-652" y="978"/>
            <a:chExt cx="6412" cy="3342"/>
          </a:xfrm>
        </p:grpSpPr>
        <p:sp>
          <p:nvSpPr>
            <p:cNvPr id="5" name="任意多边形 3074"/>
            <p:cNvSpPr>
              <a:spLocks noChangeArrowheads="1"/>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6" name="任意多边形 3075"/>
            <p:cNvSpPr>
              <a:spLocks noChangeArrowheads="1"/>
            </p:cNvSpPr>
            <p:nvPr/>
          </p:nvSpPr>
          <p:spPr bwMode="auto">
            <a:xfrm>
              <a:off x="-652" y="978"/>
              <a:ext cx="4237" cy="3342"/>
            </a:xfrm>
            <a:custGeom>
              <a:avLst/>
              <a:gdLst>
                <a:gd name="T0" fmla="*/ 3977 w 21600"/>
                <a:gd name="T1" fmla="*/ 0 h 21231"/>
                <a:gd name="T2" fmla="*/ 21600 w 21600"/>
                <a:gd name="T3" fmla="*/ 21231 h 21231"/>
                <a:gd name="T4" fmla="*/ 3977 w 21600"/>
                <a:gd name="T5" fmla="*/ 0 h 21231"/>
                <a:gd name="T6" fmla="*/ 21600 w 21600"/>
                <a:gd name="T7" fmla="*/ 21231 h 21231"/>
                <a:gd name="T8" fmla="*/ 0 w 21600"/>
                <a:gd name="T9" fmla="*/ 21231 h 21231"/>
                <a:gd name="T10" fmla="*/ 3977 w 21600"/>
                <a:gd name="T11" fmla="*/ 0 h 21231"/>
              </a:gdLst>
              <a:ahLst/>
              <a:cxnLst>
                <a:cxn ang="0">
                  <a:pos x="T0" y="T1"/>
                </a:cxn>
                <a:cxn ang="0">
                  <a:pos x="T2" y="T3"/>
                </a:cxn>
                <a:cxn ang="0">
                  <a:pos x="T4" y="T5"/>
                </a:cxn>
                <a:cxn ang="0">
                  <a:pos x="T6" y="T7"/>
                </a:cxn>
                <a:cxn ang="0">
                  <a:pos x="T8" y="T9"/>
                </a:cxn>
                <a:cxn ang="0">
                  <a:pos x="T10" y="T11"/>
                </a:cxn>
              </a:cxnLst>
              <a:rect l="0" t="0" r="r" b="b"/>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lnTo>
                    <a:pt x="3977"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3077" name="标题 3076"/>
          <p:cNvSpPr>
            <a:spLocks noGrp="1"/>
          </p:cNvSpPr>
          <p:nvPr>
            <p:ph type="ctrTitle" sz="quarter" hasCustomPrompt="1"/>
          </p:nvPr>
        </p:nvSpPr>
        <p:spPr>
          <a:xfrm>
            <a:off x="1725084" y="1442693"/>
            <a:ext cx="10363200" cy="462307"/>
          </a:xfrm>
          <a:prstGeom prst="rect">
            <a:avLst/>
          </a:prstGeom>
          <a:noFill/>
          <a:ln w="9525">
            <a:noFill/>
            <a:miter/>
          </a:ln>
        </p:spPr>
        <p:txBody>
          <a:bodyPr anchor="b"/>
          <a:lstStyle>
            <a:lvl1pPr lvl="0">
              <a:defRPr kern="1200"/>
            </a:lvl1pPr>
          </a:lstStyle>
          <a:p>
            <a:pPr lvl="0"/>
            <a:r>
              <a:rPr lang="zh-CN" altLang="en-US" noProof="1"/>
              <a:t>单击此处编辑母版标题样式1</a:t>
            </a:r>
          </a:p>
        </p:txBody>
      </p:sp>
      <p:sp>
        <p:nvSpPr>
          <p:cNvPr id="3078" name="副标题 3077"/>
          <p:cNvSpPr>
            <a:spLocks noGrp="1"/>
          </p:cNvSpPr>
          <p:nvPr>
            <p:ph type="subTitle" sz="quarter" idx="1"/>
          </p:nvPr>
        </p:nvSpPr>
        <p:spPr>
          <a:xfrm>
            <a:off x="914400" y="3429000"/>
            <a:ext cx="8534400" cy="1752600"/>
          </a:xfrm>
          <a:prstGeom prst="rect">
            <a:avLst/>
          </a:prstGeom>
          <a:noFill/>
          <a:ln w="9525">
            <a:noFill/>
            <a:miter/>
          </a:ln>
        </p:spPr>
        <p:txBody>
          <a:bodyPr lIns="92075" tIns="46038" rIns="92075" bIns="46038" anchor="ctr"/>
          <a:lstStyle>
            <a:lvl1pPr marL="0" lvl="0" indent="0" algn="ctr">
              <a:buNone/>
              <a:defRPr kern="1200"/>
            </a:lvl1pPr>
            <a:lvl2pPr marL="449580" lvl="1" indent="-449580" algn="ctr">
              <a:buNone/>
              <a:defRPr kern="1200"/>
            </a:lvl2pPr>
            <a:lvl3pPr marL="811530" lvl="2" indent="-811530" algn="ctr">
              <a:buNone/>
              <a:defRPr kern="1200"/>
            </a:lvl3pPr>
            <a:lvl4pPr marL="1171575" lvl="3" indent="-1171575" algn="ctr">
              <a:buNone/>
              <a:defRPr kern="1200"/>
            </a:lvl4pPr>
            <a:lvl5pPr marL="1609725" lvl="4" indent="-1609725" algn="ctr">
              <a:buNone/>
              <a:defRPr kern="1200"/>
            </a:lvl5pPr>
          </a:lstStyle>
          <a:p>
            <a:pPr lvl="0"/>
            <a:r>
              <a:rPr lang="zh-CN" altLang="en-US" noProof="1"/>
              <a:t>单击此处编辑母版副标题样式</a:t>
            </a:r>
          </a:p>
        </p:txBody>
      </p:sp>
      <p:sp>
        <p:nvSpPr>
          <p:cNvPr id="7" name="日期占位符 3078"/>
          <p:cNvSpPr>
            <a:spLocks noGrp="1"/>
          </p:cNvSpPr>
          <p:nvPr>
            <p:ph type="dt" sz="quarter" idx="10"/>
          </p:nvPr>
        </p:nvSpPr>
        <p:spPr>
          <a:xfrm>
            <a:off x="914400" y="6248400"/>
            <a:ext cx="2540000" cy="457200"/>
          </a:xfrm>
          <a:prstGeom prst="rect">
            <a:avLst/>
          </a:prstGeom>
          <a:ln>
            <a:miter/>
          </a:ln>
        </p:spPr>
        <p:txBody>
          <a:bodyPr lIns="92075" tIns="46038" rIns="92075" bIns="46038" anchor="ctr"/>
          <a:lstStyle>
            <a:lvl1pPr>
              <a:defRPr sz="1400" noProof="1"/>
            </a:lvl1pPr>
          </a:lstStyle>
          <a:p>
            <a:pPr>
              <a:defRPr/>
            </a:pPr>
            <a:endParaRPr lang="en-US" altLang="zh-CN"/>
          </a:p>
        </p:txBody>
      </p:sp>
      <p:sp>
        <p:nvSpPr>
          <p:cNvPr id="8" name="页脚占位符 3079"/>
          <p:cNvSpPr>
            <a:spLocks noGrp="1"/>
          </p:cNvSpPr>
          <p:nvPr>
            <p:ph type="ftr" sz="quarter" idx="11"/>
          </p:nvPr>
        </p:nvSpPr>
        <p:spPr>
          <a:xfrm>
            <a:off x="4165600" y="6248400"/>
            <a:ext cx="3860800" cy="457200"/>
          </a:xfrm>
          <a:prstGeom prst="rect">
            <a:avLst/>
          </a:prstGeom>
          <a:ln>
            <a:miter/>
          </a:ln>
        </p:spPr>
        <p:txBody>
          <a:bodyPr lIns="92075" tIns="46038" rIns="92075" bIns="46038" anchor="ctr"/>
          <a:lstStyle>
            <a:lvl1pPr algn="ctr">
              <a:defRPr sz="1400" noProof="1"/>
            </a:lvl1pPr>
          </a:lstStyle>
          <a:p>
            <a:pPr>
              <a:defRPr/>
            </a:pPr>
            <a:endParaRPr lang="en-US" altLang="zh-CN"/>
          </a:p>
        </p:txBody>
      </p:sp>
      <p:sp>
        <p:nvSpPr>
          <p:cNvPr id="9" name="灯片编号占位符 3080"/>
          <p:cNvSpPr>
            <a:spLocks noGrp="1"/>
          </p:cNvSpPr>
          <p:nvPr>
            <p:ph type="sldNum" sz="quarter" idx="12"/>
          </p:nvPr>
        </p:nvSpPr>
        <p:spPr>
          <a:xfrm>
            <a:off x="8737600" y="6248400"/>
            <a:ext cx="2540000" cy="457200"/>
          </a:xfrm>
          <a:prstGeom prst="rect">
            <a:avLst/>
          </a:prstGeom>
          <a:ln>
            <a:miter/>
          </a:ln>
        </p:spPr>
        <p:txBody>
          <a:bodyPr lIns="92075" tIns="46038" rIns="92075" bIns="46038" anchor="ctr"/>
          <a:lstStyle>
            <a:lvl1pPr algn="r">
              <a:defRPr sz="1400" noProof="1" dirty="0">
                <a:cs typeface="+mn-ea"/>
              </a:defRPr>
            </a:lvl1pPr>
          </a:lstStyle>
          <a:p>
            <a:pPr>
              <a:defRPr/>
            </a:pPr>
            <a:fld id="{87F47FBE-9E64-4204-9A0E-56D0A7181DFC}" type="slidenum">
              <a:rPr lang="zh-CN" altLang="en-US"/>
              <a:t>‹#›</a:t>
            </a:fld>
            <a:endParaRPr lang="en-US" altLang="zh-CN">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3777004"/>
            <a:ext cx="10515600" cy="785472"/>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39184" y="620713"/>
            <a:ext cx="5739680"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13137" y="620713"/>
            <a:ext cx="5739680"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796754"/>
            <a:ext cx="10515600" cy="462307"/>
          </a:xfrm>
        </p:spPr>
        <p:txBody>
          <a:bodyPr/>
          <a:lstStyle/>
          <a:p>
            <a:r>
              <a:rPr lang="zh-CN" altLang="en-US" noProof="1"/>
              <a:t>单击此处编辑母版标题样式</a:t>
            </a:r>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595093"/>
            <a:ext cx="3932237" cy="462307"/>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595093"/>
            <a:ext cx="4165349" cy="462307"/>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99066" y="44450"/>
            <a:ext cx="555280" cy="66246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43933" y="44450"/>
            <a:ext cx="8685520" cy="66246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单击以编辑母版副标题样式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46568" y="466725"/>
            <a:ext cx="5922433" cy="62753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6172201" y="466725"/>
            <a:ext cx="5922433" cy="62753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840318" y="2505075"/>
            <a:ext cx="5158316"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6172200" y="2505075"/>
            <a:ext cx="518371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3777004"/>
            <a:ext cx="10515600" cy="785472"/>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82617" y="73025"/>
            <a:ext cx="3012016" cy="6669088"/>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46567" y="73025"/>
            <a:ext cx="8832851" cy="666908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39184" y="620713"/>
            <a:ext cx="5739680"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13137" y="620713"/>
            <a:ext cx="5739680" cy="60483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796754"/>
            <a:ext cx="10515600" cy="462307"/>
          </a:xfrm>
        </p:spPr>
        <p:txBody>
          <a:bodyPr/>
          <a:lstStyle/>
          <a:p>
            <a:r>
              <a:rPr lang="zh-CN" altLang="en-US" noProof="1"/>
              <a:t>单击此处编辑母版标题样式</a:t>
            </a:r>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595093"/>
            <a:ext cx="3932237" cy="462307"/>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595093"/>
            <a:ext cx="4165349" cy="462307"/>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2E00"/>
            </a:gs>
            <a:gs pos="48000">
              <a:srgbClr val="005300"/>
            </a:gs>
            <a:gs pos="100000">
              <a:srgbClr val="003300"/>
            </a:gs>
          </a:gsLst>
          <a:lin ang="5400000" scaled="1"/>
        </a:gradFill>
        <a:effectLst/>
      </p:bgPr>
    </p:bg>
    <p:spTree>
      <p:nvGrpSpPr>
        <p:cNvPr id="1" name=""/>
        <p:cNvGrpSpPr/>
        <p:nvPr/>
      </p:nvGrpSpPr>
      <p:grpSpPr>
        <a:xfrm>
          <a:off x="0" y="0"/>
          <a:ext cx="0" cy="0"/>
          <a:chOff x="0" y="0"/>
          <a:chExt cx="0" cy="0"/>
        </a:xfrm>
      </p:grpSpPr>
      <p:grpSp>
        <p:nvGrpSpPr>
          <p:cNvPr id="1026" name="组合 2057"/>
          <p:cNvGrpSpPr/>
          <p:nvPr/>
        </p:nvGrpSpPr>
        <p:grpSpPr bwMode="auto">
          <a:xfrm>
            <a:off x="14818" y="12700"/>
            <a:ext cx="12177183" cy="6845300"/>
            <a:chOff x="0" y="1"/>
            <a:chExt cx="5753" cy="4312"/>
          </a:xfrm>
        </p:grpSpPr>
        <p:sp>
          <p:nvSpPr>
            <p:cNvPr id="1027" name="任意多边形 2050"/>
            <p:cNvSpPr>
              <a:spLocks noChangeArrowheads="1"/>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1028" name="任意多边形 2051"/>
            <p:cNvSpPr>
              <a:spLocks noChangeArrowheads="1"/>
            </p:cNvSpPr>
            <p:nvPr/>
          </p:nvSpPr>
          <p:spPr bwMode="auto">
            <a:xfrm>
              <a:off x="0" y="1"/>
              <a:ext cx="5298" cy="4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lnTo>
                    <a:pt x="0"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2053" name="标题 2052"/>
          <p:cNvSpPr>
            <a:spLocks noGrp="1"/>
          </p:cNvSpPr>
          <p:nvPr>
            <p:ph type="title"/>
          </p:nvPr>
        </p:nvSpPr>
        <p:spPr>
          <a:xfrm>
            <a:off x="143934" y="41897"/>
            <a:ext cx="11808884" cy="462307"/>
          </a:xfrm>
          <a:prstGeom prst="rect">
            <a:avLst/>
          </a:prstGeom>
          <a:noFill/>
          <a:ln w="9525">
            <a:noFill/>
            <a:miter/>
          </a:ln>
        </p:spPr>
        <p:txBody>
          <a:bodyPr lIns="92075" tIns="46038" rIns="92075" bIns="46038" anchor="ctr">
            <a:spAutoFit/>
          </a:bodyPr>
          <a:lstStyle/>
          <a:p>
            <a:pPr lvl="0"/>
            <a:r>
              <a:rPr lang="zh-CN" altLang="en-US" noProof="1"/>
              <a:t>单击此处编辑母版标题样式</a:t>
            </a:r>
          </a:p>
        </p:txBody>
      </p:sp>
      <p:sp>
        <p:nvSpPr>
          <p:cNvPr id="1030" name="文本占位符 2058"/>
          <p:cNvSpPr>
            <a:spLocks noGrp="1" noChangeArrowheads="1"/>
          </p:cNvSpPr>
          <p:nvPr>
            <p:ph type="body" idx="4294967295"/>
          </p:nvPr>
        </p:nvSpPr>
        <p:spPr bwMode="auto">
          <a:xfrm>
            <a:off x="239185" y="620713"/>
            <a:ext cx="1171363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第一级</a:t>
            </a:r>
          </a:p>
          <a:p>
            <a:pPr lvl="1"/>
            <a:r>
              <a:rPr lang="zh-CN" altLang="en-US"/>
              <a:t>第二级</a:t>
            </a:r>
          </a:p>
          <a:p>
            <a:pPr lvl="2"/>
            <a:r>
              <a:rPr lang="zh-CN" altLang="en-US"/>
              <a:t>第三级</a:t>
            </a:r>
          </a:p>
          <a:p>
            <a:pPr lvl="3"/>
            <a:r>
              <a:rPr lang="zh-CN" altLang="en-US"/>
              <a:t>第四级</a:t>
            </a:r>
          </a:p>
          <a:p>
            <a:pPr lvl="4"/>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rtl="0" fontAlgn="base">
        <a:spcBef>
          <a:spcPct val="0"/>
        </a:spcBef>
        <a:spcAft>
          <a:spcPct val="0"/>
        </a:spcAft>
        <a:buFont typeface="Arial" panose="020B0604020202020204" pitchFamily="34" charset="0"/>
        <a:defRPr sz="2400" u="sng" kern="1200">
          <a:solidFill>
            <a:schemeClr val="tx2"/>
          </a:solidFill>
          <a:effectLst>
            <a:outerShdw blurRad="38100" dist="38100" dir="2700000">
              <a:srgbClr val="000000"/>
            </a:outerShdw>
          </a:effectLst>
          <a:latin typeface="+mj-lt"/>
          <a:ea typeface="+mj-ea"/>
          <a:cs typeface="+mj-cs"/>
        </a:defRPr>
      </a:lvl1pPr>
      <a:lvl2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9pPr>
    </p:titleStyle>
    <p:bodyStyle>
      <a:lvl1pPr marL="269875" indent="-269875" algn="l" defTabSz="0" rtl="0" fontAlgn="base">
        <a:spcBef>
          <a:spcPct val="20000"/>
        </a:spcBef>
        <a:spcAft>
          <a:spcPct val="0"/>
        </a:spcAft>
        <a:buClr>
          <a:srgbClr val="99CCFF"/>
        </a:buClr>
        <a:buSzPct val="80000"/>
        <a:buFont typeface="Wingdings 2" panose="05020102010507070707" pitchFamily="18" charset="2"/>
        <a:buChar char="è"/>
        <a:tabLst>
          <a:tab pos="1879600" algn="l"/>
          <a:tab pos="2330450" algn="l"/>
        </a:tabLst>
        <a:defRPr sz="2400" b="1" kern="1200">
          <a:solidFill>
            <a:schemeClr val="tx1"/>
          </a:solidFill>
          <a:latin typeface="+mn-lt"/>
          <a:ea typeface="+mn-ea"/>
          <a:cs typeface="+mn-cs"/>
        </a:defRPr>
      </a:lvl1pPr>
      <a:lvl2pPr marL="720725" lvl="1" indent="-271780" algn="l" defTabSz="0" rtl="0" fontAlgn="base">
        <a:spcBef>
          <a:spcPct val="20000"/>
        </a:spcBef>
        <a:spcAft>
          <a:spcPct val="0"/>
        </a:spcAft>
        <a:buClr>
          <a:srgbClr val="99CCFF"/>
        </a:buClr>
        <a:buSzPct val="90000"/>
        <a:buFont typeface="Wingdings" panose="05000000000000000000" pitchFamily="2" charset="2"/>
        <a:buChar char="Ø"/>
        <a:tabLst>
          <a:tab pos="1879600" algn="l"/>
          <a:tab pos="2330450" algn="l"/>
        </a:tabLst>
        <a:defRPr sz="2400" b="1" kern="1200">
          <a:solidFill>
            <a:srgbClr val="CCFF99"/>
          </a:solidFill>
          <a:latin typeface="+mn-lt"/>
          <a:ea typeface="楷体" panose="02010609060101010101" pitchFamily="49" charset="-122"/>
          <a:cs typeface="+mn-cs"/>
        </a:defRPr>
      </a:lvl2pPr>
      <a:lvl3pPr marL="1081405" lvl="2" indent="-180975" algn="l" defTabSz="0" rtl="0" fontAlgn="base">
        <a:spcBef>
          <a:spcPct val="20000"/>
        </a:spcBef>
        <a:spcAft>
          <a:spcPct val="0"/>
        </a:spcAft>
        <a:buClr>
          <a:srgbClr val="99CCFF"/>
        </a:buClr>
        <a:buSzPct val="60000"/>
        <a:buFont typeface="Wingdings" panose="05000000000000000000" pitchFamily="2" charset="2"/>
        <a:buChar char="l"/>
        <a:tabLst>
          <a:tab pos="1879600" algn="l"/>
          <a:tab pos="2330450" algn="l"/>
        </a:tabLst>
        <a:defRPr sz="2400" b="1" kern="1200">
          <a:solidFill>
            <a:srgbClr val="CCFFCC"/>
          </a:solidFill>
          <a:latin typeface="+mn-lt"/>
          <a:ea typeface="方正姚体" panose="02010601030101010101" pitchFamily="2" charset="-122"/>
          <a:cs typeface="+mn-cs"/>
        </a:defRPr>
      </a:lvl3pPr>
      <a:lvl4pPr marL="1519555" lvl="3" indent="-259080" algn="l" defTabSz="0" rtl="0" fontAlgn="base">
        <a:spcBef>
          <a:spcPct val="20000"/>
        </a:spcBef>
        <a:spcAft>
          <a:spcPct val="0"/>
        </a:spcAft>
        <a:buClr>
          <a:srgbClr val="99CCFF"/>
        </a:buClr>
        <a:buFont typeface="Wingdings" panose="05000000000000000000" pitchFamily="2" charset="2"/>
        <a:buChar char="ü"/>
        <a:tabLst>
          <a:tab pos="1879600" algn="l"/>
          <a:tab pos="2330450" algn="l"/>
        </a:tabLst>
        <a:defRPr sz="2400" b="1" kern="1200">
          <a:solidFill>
            <a:srgbClr val="FFCCCC"/>
          </a:solidFill>
          <a:latin typeface="+mn-lt"/>
          <a:ea typeface="+mn-ea"/>
          <a:cs typeface="+mn-cs"/>
        </a:defRPr>
      </a:lvl4pPr>
      <a:lvl5pPr marL="1968500" lvl="4" indent="-269875" algn="l" defTabSz="0" rtl="0" fontAlgn="base">
        <a:spcBef>
          <a:spcPct val="20000"/>
        </a:spcBef>
        <a:spcAft>
          <a:spcPct val="0"/>
        </a:spcAft>
        <a:buClr>
          <a:srgbClr val="99CCFF"/>
        </a:buClr>
        <a:buFont typeface="Wingdings 2" panose="05020102010507070707" pitchFamily="18" charset="2"/>
        <a:buChar char="®"/>
        <a:tabLst>
          <a:tab pos="1879600" algn="l"/>
          <a:tab pos="2330450" algn="l"/>
        </a:tabLst>
        <a:defRPr sz="2400" b="1" kern="1200">
          <a:solidFill>
            <a:srgbClr val="FFCCCC"/>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2E00"/>
            </a:gs>
            <a:gs pos="48000">
              <a:srgbClr val="005300"/>
            </a:gs>
            <a:gs pos="100000">
              <a:srgbClr val="003300"/>
            </a:gs>
          </a:gsLst>
          <a:lin ang="5400000" scaled="1"/>
        </a:gradFill>
        <a:effectLst/>
      </p:bgPr>
    </p:bg>
    <p:spTree>
      <p:nvGrpSpPr>
        <p:cNvPr id="1" name=""/>
        <p:cNvGrpSpPr/>
        <p:nvPr/>
      </p:nvGrpSpPr>
      <p:grpSpPr>
        <a:xfrm>
          <a:off x="0" y="0"/>
          <a:ext cx="0" cy="0"/>
          <a:chOff x="0" y="0"/>
          <a:chExt cx="0" cy="0"/>
        </a:xfrm>
      </p:grpSpPr>
      <p:grpSp>
        <p:nvGrpSpPr>
          <p:cNvPr id="2050" name="组合 2057"/>
          <p:cNvGrpSpPr/>
          <p:nvPr/>
        </p:nvGrpSpPr>
        <p:grpSpPr bwMode="auto">
          <a:xfrm>
            <a:off x="14818" y="12700"/>
            <a:ext cx="12177183" cy="6845300"/>
            <a:chOff x="0" y="1"/>
            <a:chExt cx="5753" cy="4312"/>
          </a:xfrm>
        </p:grpSpPr>
        <p:sp>
          <p:nvSpPr>
            <p:cNvPr id="2051" name="任意多边形 2050"/>
            <p:cNvSpPr>
              <a:spLocks noChangeArrowheads="1"/>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2052" name="任意多边形 2051"/>
            <p:cNvSpPr>
              <a:spLocks noChangeArrowheads="1"/>
            </p:cNvSpPr>
            <p:nvPr/>
          </p:nvSpPr>
          <p:spPr bwMode="auto">
            <a:xfrm>
              <a:off x="0" y="1"/>
              <a:ext cx="5298" cy="4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lnTo>
                    <a:pt x="0"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2053" name="标题 2052"/>
          <p:cNvSpPr>
            <a:spLocks noGrp="1"/>
          </p:cNvSpPr>
          <p:nvPr>
            <p:ph type="title"/>
          </p:nvPr>
        </p:nvSpPr>
        <p:spPr>
          <a:xfrm>
            <a:off x="143934" y="41897"/>
            <a:ext cx="11808884" cy="462307"/>
          </a:xfrm>
          <a:prstGeom prst="rect">
            <a:avLst/>
          </a:prstGeom>
          <a:noFill/>
          <a:ln w="9525">
            <a:noFill/>
            <a:miter/>
          </a:ln>
        </p:spPr>
        <p:txBody>
          <a:bodyPr lIns="92075" tIns="46038" rIns="92075" bIns="46038" anchor="ctr">
            <a:spAutoFit/>
          </a:bodyPr>
          <a:lstStyle/>
          <a:p>
            <a:pPr lvl="0"/>
            <a:r>
              <a:rPr lang="zh-CN" altLang="en-US" noProof="1"/>
              <a:t>单击此处编辑母版标题样式</a:t>
            </a:r>
          </a:p>
        </p:txBody>
      </p:sp>
      <p:sp>
        <p:nvSpPr>
          <p:cNvPr id="2054" name="文本占位符 2058"/>
          <p:cNvSpPr>
            <a:spLocks noGrp="1" noChangeArrowheads="1"/>
          </p:cNvSpPr>
          <p:nvPr>
            <p:ph type="body" idx="4294967295"/>
          </p:nvPr>
        </p:nvSpPr>
        <p:spPr bwMode="auto">
          <a:xfrm>
            <a:off x="239185" y="620713"/>
            <a:ext cx="1171363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第一级</a:t>
            </a:r>
          </a:p>
          <a:p>
            <a:pPr lvl="1"/>
            <a:r>
              <a:rPr lang="zh-CN" altLang="en-US"/>
              <a:t>第二级</a:t>
            </a:r>
          </a:p>
          <a:p>
            <a:pPr lvl="2"/>
            <a:r>
              <a:rPr lang="zh-CN" altLang="en-US"/>
              <a:t>第三级</a:t>
            </a:r>
          </a:p>
          <a:p>
            <a:pPr lvl="3"/>
            <a:r>
              <a:rPr lang="zh-CN" altLang="en-US"/>
              <a:t>第四级</a:t>
            </a:r>
          </a:p>
          <a:p>
            <a:pPr lvl="4"/>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fontAlgn="base">
        <a:spcBef>
          <a:spcPct val="0"/>
        </a:spcBef>
        <a:spcAft>
          <a:spcPct val="0"/>
        </a:spcAft>
        <a:buFont typeface="Arial" panose="020B0604020202020204" pitchFamily="34" charset="0"/>
        <a:defRPr sz="2400" u="sng" kern="1200">
          <a:solidFill>
            <a:schemeClr val="tx2"/>
          </a:solidFill>
          <a:effectLst>
            <a:outerShdw blurRad="38100" dist="38100" dir="2700000">
              <a:srgbClr val="000000"/>
            </a:outerShdw>
          </a:effectLst>
          <a:latin typeface="+mj-lt"/>
          <a:ea typeface="+mj-ea"/>
          <a:cs typeface="+mj-cs"/>
        </a:defRPr>
      </a:lvl1pPr>
      <a:lvl2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9pPr>
    </p:titleStyle>
    <p:bodyStyle>
      <a:lvl1pPr marL="269875" indent="-269875" algn="l" defTabSz="0" rtl="0" fontAlgn="base">
        <a:spcBef>
          <a:spcPct val="20000"/>
        </a:spcBef>
        <a:spcAft>
          <a:spcPct val="0"/>
        </a:spcAft>
        <a:buClr>
          <a:srgbClr val="99CCFF"/>
        </a:buClr>
        <a:buSzPct val="80000"/>
        <a:buFont typeface="Wingdings 2" panose="05020102010507070707" pitchFamily="18" charset="2"/>
        <a:buChar char="è"/>
        <a:tabLst>
          <a:tab pos="1879600" algn="l"/>
          <a:tab pos="2330450" algn="l"/>
        </a:tabLst>
        <a:defRPr sz="2400" b="1" kern="1200">
          <a:solidFill>
            <a:schemeClr val="tx1"/>
          </a:solidFill>
          <a:latin typeface="+mn-lt"/>
          <a:ea typeface="+mn-ea"/>
          <a:cs typeface="+mn-cs"/>
        </a:defRPr>
      </a:lvl1pPr>
      <a:lvl2pPr marL="720725" lvl="1" indent="-271780" algn="l" defTabSz="0" rtl="0" fontAlgn="base">
        <a:spcBef>
          <a:spcPct val="20000"/>
        </a:spcBef>
        <a:spcAft>
          <a:spcPct val="0"/>
        </a:spcAft>
        <a:buClr>
          <a:srgbClr val="99CCFF"/>
        </a:buClr>
        <a:buSzPct val="90000"/>
        <a:buFont typeface="Wingdings" panose="05000000000000000000" pitchFamily="2" charset="2"/>
        <a:buChar char="Ø"/>
        <a:tabLst>
          <a:tab pos="1879600" algn="l"/>
          <a:tab pos="2330450" algn="l"/>
        </a:tabLst>
        <a:defRPr sz="2400" b="1" kern="1200">
          <a:solidFill>
            <a:srgbClr val="CCFF99"/>
          </a:solidFill>
          <a:latin typeface="+mn-lt"/>
          <a:ea typeface="楷体" panose="02010609060101010101" pitchFamily="49" charset="-122"/>
          <a:cs typeface="+mn-cs"/>
        </a:defRPr>
      </a:lvl2pPr>
      <a:lvl3pPr marL="1081405" lvl="2" indent="-180975" algn="l" defTabSz="0" rtl="0" fontAlgn="base">
        <a:spcBef>
          <a:spcPct val="20000"/>
        </a:spcBef>
        <a:spcAft>
          <a:spcPct val="0"/>
        </a:spcAft>
        <a:buClr>
          <a:srgbClr val="99CCFF"/>
        </a:buClr>
        <a:buSzPct val="60000"/>
        <a:buFont typeface="Wingdings" panose="05000000000000000000" pitchFamily="2" charset="2"/>
        <a:buChar char="l"/>
        <a:tabLst>
          <a:tab pos="1879600" algn="l"/>
          <a:tab pos="2330450" algn="l"/>
        </a:tabLst>
        <a:defRPr sz="2400" b="1" kern="1200">
          <a:solidFill>
            <a:srgbClr val="CCFFCC"/>
          </a:solidFill>
          <a:latin typeface="+mn-lt"/>
          <a:ea typeface="方正姚体" panose="02010601030101010101" pitchFamily="2" charset="-122"/>
          <a:cs typeface="+mn-cs"/>
        </a:defRPr>
      </a:lvl3pPr>
      <a:lvl4pPr marL="1519555" lvl="3" indent="-259080" algn="l" defTabSz="0" rtl="0" fontAlgn="base">
        <a:spcBef>
          <a:spcPct val="20000"/>
        </a:spcBef>
        <a:spcAft>
          <a:spcPct val="0"/>
        </a:spcAft>
        <a:buClr>
          <a:srgbClr val="99CCFF"/>
        </a:buClr>
        <a:buFont typeface="Wingdings" panose="05000000000000000000" pitchFamily="2" charset="2"/>
        <a:buChar char="ü"/>
        <a:tabLst>
          <a:tab pos="1879600" algn="l"/>
          <a:tab pos="2330450" algn="l"/>
        </a:tabLst>
        <a:defRPr sz="2400" b="1" kern="1200">
          <a:solidFill>
            <a:srgbClr val="FFCCCC"/>
          </a:solidFill>
          <a:latin typeface="+mn-lt"/>
          <a:ea typeface="+mn-ea"/>
          <a:cs typeface="+mn-cs"/>
        </a:defRPr>
      </a:lvl4pPr>
      <a:lvl5pPr marL="1968500" lvl="4" indent="-269875" algn="l" defTabSz="0" rtl="0" fontAlgn="base">
        <a:spcBef>
          <a:spcPct val="20000"/>
        </a:spcBef>
        <a:spcAft>
          <a:spcPct val="0"/>
        </a:spcAft>
        <a:buClr>
          <a:srgbClr val="99CCFF"/>
        </a:buClr>
        <a:buFont typeface="Wingdings 2" panose="05020102010507070707" pitchFamily="18" charset="2"/>
        <a:buChar char="®"/>
        <a:tabLst>
          <a:tab pos="1879600" algn="l"/>
          <a:tab pos="2330450" algn="l"/>
        </a:tabLst>
        <a:defRPr sz="2400" b="1" kern="1200">
          <a:solidFill>
            <a:srgbClr val="FFCCCC"/>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rgbClr val="99CCFF"/>
        </a:buClr>
        <a:buFont typeface="Wingdings 2" panose="05020102010507070707" pitchFamily="18" charset="2"/>
        <a:buChar char="®"/>
        <a:tabLst>
          <a:tab pos="1879600" algn="l"/>
          <a:tab pos="2330450" algn="l"/>
        </a:tabLst>
        <a:defRPr sz="2400" b="1" i="0" u="none" kern="1200" baseline="0">
          <a:solidFill>
            <a:schemeClr val="folHlink"/>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2E00"/>
            </a:gs>
            <a:gs pos="48000">
              <a:srgbClr val="005300"/>
            </a:gs>
            <a:gs pos="100000">
              <a:srgbClr val="003300"/>
            </a:gs>
          </a:gsLst>
          <a:lin ang="5400000" scaled="1"/>
        </a:gradFill>
        <a:effectLst/>
      </p:bgPr>
    </p:bg>
    <p:spTree>
      <p:nvGrpSpPr>
        <p:cNvPr id="1" name=""/>
        <p:cNvGrpSpPr/>
        <p:nvPr/>
      </p:nvGrpSpPr>
      <p:grpSpPr>
        <a:xfrm>
          <a:off x="0" y="0"/>
          <a:ext cx="0" cy="0"/>
          <a:chOff x="0" y="0"/>
          <a:chExt cx="0" cy="0"/>
        </a:xfrm>
      </p:grpSpPr>
      <p:grpSp>
        <p:nvGrpSpPr>
          <p:cNvPr id="3074" name="Group 10"/>
          <p:cNvGrpSpPr/>
          <p:nvPr/>
        </p:nvGrpSpPr>
        <p:grpSpPr bwMode="auto">
          <a:xfrm>
            <a:off x="14818" y="12700"/>
            <a:ext cx="12177183" cy="6845300"/>
            <a:chOff x="0" y="1"/>
            <a:chExt cx="5753" cy="4312"/>
          </a:xfrm>
        </p:grpSpPr>
        <p:sp>
          <p:nvSpPr>
            <p:cNvPr id="2051"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algn="ctr">
                <a:buFontTx/>
                <a:buNone/>
                <a:defRPr/>
              </a:pPr>
              <a:endParaRPr kumimoji="1" lang="zh-CN" altLang="en-US" sz="1800">
                <a:ea typeface="隶书" panose="02010509060101010101" pitchFamily="49" charset="-122"/>
              </a:endParaRPr>
            </a:p>
          </p:txBody>
        </p:sp>
        <p:sp>
          <p:nvSpPr>
            <p:cNvPr id="3076" name="Arc 4"/>
            <p:cNvSpPr>
              <a:spLocks noChangeArrowheads="1"/>
            </p:cNvSpPr>
            <p:nvPr/>
          </p:nvSpPr>
          <p:spPr bwMode="auto">
            <a:xfrm>
              <a:off x="0" y="1"/>
              <a:ext cx="5298" cy="431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 name="T10" fmla="*/ -1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grpSp>
      <p:sp>
        <p:nvSpPr>
          <p:cNvPr id="3077" name="Rectangle 5"/>
          <p:cNvSpPr>
            <a:spLocks noGrp="1" noChangeArrowheads="1"/>
          </p:cNvSpPr>
          <p:nvPr>
            <p:ph type="title" idx="4294967295"/>
          </p:nvPr>
        </p:nvSpPr>
        <p:spPr bwMode="auto">
          <a:xfrm>
            <a:off x="46567" y="73025"/>
            <a:ext cx="120015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zh-CN" altLang="en-US"/>
              <a:t>单击此处编辑母版标题样式</a:t>
            </a:r>
          </a:p>
        </p:txBody>
      </p:sp>
      <p:sp>
        <p:nvSpPr>
          <p:cNvPr id="3078" name="Rectangle 11"/>
          <p:cNvSpPr>
            <a:spLocks noGrp="1" noChangeArrowheads="1"/>
          </p:cNvSpPr>
          <p:nvPr>
            <p:ph type="body" idx="9"/>
          </p:nvPr>
        </p:nvSpPr>
        <p:spPr bwMode="auto">
          <a:xfrm>
            <a:off x="46567" y="466725"/>
            <a:ext cx="12048067" cy="6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fontAlgn="base">
        <a:spcBef>
          <a:spcPct val="0"/>
        </a:spcBef>
        <a:spcAft>
          <a:spcPct val="0"/>
        </a:spcAft>
        <a:defRPr sz="2000" u="sng" kern="1200">
          <a:solidFill>
            <a:schemeClr val="tx2"/>
          </a:solidFill>
          <a:latin typeface="+mj-lt"/>
          <a:ea typeface="+mj-ea"/>
          <a:cs typeface="+mj-cs"/>
        </a:defRPr>
      </a:lvl1pPr>
      <a:lvl2pPr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000" u="sng">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99CCFF"/>
        </a:buClr>
        <a:buSzPct val="80000"/>
        <a:buFont typeface="Wingdings" panose="05000000000000000000" pitchFamily="2" charset="2"/>
        <a:buChar char="²"/>
        <a:defRPr sz="2000" kern="1200">
          <a:solidFill>
            <a:schemeClr val="tx1"/>
          </a:solidFill>
          <a:latin typeface="+mn-lt"/>
          <a:ea typeface="+mn-ea"/>
          <a:cs typeface="+mn-cs"/>
        </a:defRPr>
      </a:lvl1pPr>
      <a:lvl2pPr marL="742950" indent="-285750" algn="l" rtl="0" fontAlgn="base">
        <a:spcBef>
          <a:spcPct val="20000"/>
        </a:spcBef>
        <a:spcAft>
          <a:spcPct val="0"/>
        </a:spcAft>
        <a:buClr>
          <a:srgbClr val="99CCFF"/>
        </a:buClr>
        <a:buSzPct val="90000"/>
        <a:buFont typeface="Wingdings" panose="05000000000000000000" pitchFamily="2" charset="2"/>
        <a:buChar char="Ø"/>
        <a:defRPr sz="2000" kern="1200">
          <a:solidFill>
            <a:schemeClr val="tx1"/>
          </a:solidFill>
          <a:latin typeface="+mn-lt"/>
          <a:ea typeface="+mn-ea"/>
          <a:cs typeface="+mn-cs"/>
        </a:defRPr>
      </a:lvl2pPr>
      <a:lvl3pPr marL="1143000" indent="-228600" algn="l" rtl="0" fontAlgn="base">
        <a:spcBef>
          <a:spcPct val="20000"/>
        </a:spcBef>
        <a:spcAft>
          <a:spcPct val="0"/>
        </a:spcAft>
        <a:buClr>
          <a:srgbClr val="99CCFF"/>
        </a:buClr>
        <a:buSzPct val="60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rgbClr val="99CCFF"/>
        </a:buClr>
        <a:buFont typeface="Wingdings" panose="05000000000000000000" pitchFamily="2" charset="2"/>
        <a:buChar char="ð"/>
        <a:defRPr sz="2000" kern="1200">
          <a:solidFill>
            <a:schemeClr val="accent1"/>
          </a:solidFill>
          <a:latin typeface="+mn-lt"/>
          <a:ea typeface="+mn-ea"/>
          <a:cs typeface="+mn-cs"/>
        </a:defRPr>
      </a:lvl4pPr>
      <a:lvl5pPr marL="2057400" indent="-228600" algn="l" rtl="0" fontAlgn="base">
        <a:spcBef>
          <a:spcPct val="20000"/>
        </a:spcBef>
        <a:spcAft>
          <a:spcPct val="0"/>
        </a:spcAft>
        <a:buClr>
          <a:srgbClr val="99CCFF"/>
        </a:buClr>
        <a:buFont typeface="Wingdings 2" panose="05020102010507070707" pitchFamily="18" charset="2"/>
        <a:buChar char="®"/>
        <a:defRPr sz="2000" kern="1200">
          <a:solidFill>
            <a:schemeClr val="fo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customXml" Target="../ink/ink2.xml"/><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customXml" Target="../ink/ink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2.wmf"/><Relationship Id="rId5" Type="http://schemas.openxmlformats.org/officeDocument/2006/relationships/oleObject" Target="../embeddings/oleObject2.bin"/><Relationship Id="rId4" Type="http://schemas.openxmlformats.org/officeDocument/2006/relationships/image" Target="../media/image51.wmf"/></Relationships>
</file>

<file path=ppt/slides/_rels/slide5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5.wmf"/><Relationship Id="rId5" Type="http://schemas.openxmlformats.org/officeDocument/2006/relationships/oleObject" Target="../embeddings/oleObject5.bin"/><Relationship Id="rId4" Type="http://schemas.openxmlformats.org/officeDocument/2006/relationships/image" Target="../media/image5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vmlDrawing" Target="../drawings/vmlDrawing3.vml"/><Relationship Id="rId5" Type="http://schemas.openxmlformats.org/officeDocument/2006/relationships/image" Target="../media/image70.wmf"/><Relationship Id="rId4" Type="http://schemas.openxmlformats.org/officeDocument/2006/relationships/oleObject" Target="../embeddings/oleObject7.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4" name="标题 704513"/>
          <p:cNvSpPr>
            <a:spLocks noGrp="1"/>
          </p:cNvSpPr>
          <p:nvPr>
            <p:ph type="title"/>
          </p:nvPr>
        </p:nvSpPr>
        <p:spPr/>
        <p:txBody>
          <a:bodyPr/>
          <a:lstStyle/>
          <a:p>
            <a:pPr>
              <a:defRPr/>
            </a:pPr>
            <a:r>
              <a:rPr lang="zh-CN" altLang="en-US" noProof="1"/>
              <a:t>第 </a:t>
            </a:r>
            <a:r>
              <a:rPr lang="en-US" altLang="zh-CN" noProof="1"/>
              <a:t>3 </a:t>
            </a:r>
            <a:r>
              <a:rPr lang="zh-CN" altLang="en-US" noProof="1"/>
              <a:t>章 存储系统</a:t>
            </a:r>
            <a:endParaRPr lang="en-US" altLang="zh-CN" noProof="1"/>
          </a:p>
        </p:txBody>
      </p:sp>
      <p:sp>
        <p:nvSpPr>
          <p:cNvPr id="41986" name="文本占位符 704514"/>
          <p:cNvSpPr>
            <a:spLocks noGrp="1" noChangeArrowheads="1"/>
          </p:cNvSpPr>
          <p:nvPr>
            <p:ph idx="1"/>
          </p:nvPr>
        </p:nvSpPr>
        <p:spPr/>
        <p:txBody>
          <a:bodyPr/>
          <a:lstStyle/>
          <a:p>
            <a:r>
              <a:rPr lang="zh-CN" altLang="en-US"/>
              <a:t>本章主要讲述存储器结构、工作原理及扩充存储存储器容量的方法等。</a:t>
            </a:r>
          </a:p>
          <a:p>
            <a:pPr>
              <a:spcBef>
                <a:spcPct val="50000"/>
              </a:spcBef>
              <a:spcAft>
                <a:spcPct val="50000"/>
              </a:spcAft>
            </a:pPr>
            <a:r>
              <a:rPr lang="zh-CN" altLang="en-US"/>
              <a:t>本章包括以下 </a:t>
            </a:r>
            <a:r>
              <a:rPr lang="en-US" altLang="zh-CN"/>
              <a:t>7 </a:t>
            </a:r>
            <a:r>
              <a:rPr lang="zh-CN" altLang="en-US"/>
              <a:t>小结内容：</a:t>
            </a:r>
          </a:p>
          <a:p>
            <a:pPr lvl="1"/>
            <a:r>
              <a:rPr lang="en-US" altLang="zh-CN"/>
              <a:t> 3.1 </a:t>
            </a:r>
            <a:r>
              <a:rPr lang="zh-CN" altLang="en-US"/>
              <a:t>存储器概述 </a:t>
            </a:r>
          </a:p>
          <a:p>
            <a:pPr lvl="1"/>
            <a:r>
              <a:rPr lang="zh-CN" altLang="en-US"/>
              <a:t> </a:t>
            </a:r>
            <a:r>
              <a:rPr lang="en-US" altLang="zh-CN"/>
              <a:t>3.2 SRAM</a:t>
            </a:r>
            <a:r>
              <a:rPr lang="zh-CN" altLang="en-US"/>
              <a:t>存储器 </a:t>
            </a:r>
          </a:p>
          <a:p>
            <a:pPr lvl="1"/>
            <a:r>
              <a:rPr lang="zh-CN" altLang="en-US"/>
              <a:t> </a:t>
            </a:r>
            <a:r>
              <a:rPr lang="en-US" altLang="zh-CN"/>
              <a:t>3.3 DRAM</a:t>
            </a:r>
            <a:r>
              <a:rPr lang="zh-CN" altLang="en-US"/>
              <a:t>存储器 </a:t>
            </a:r>
          </a:p>
          <a:p>
            <a:pPr lvl="1"/>
            <a:r>
              <a:rPr lang="zh-CN" altLang="en-US"/>
              <a:t> </a:t>
            </a:r>
            <a:r>
              <a:rPr lang="en-US" altLang="zh-CN"/>
              <a:t>3.4 </a:t>
            </a:r>
            <a:r>
              <a:rPr lang="zh-CN" altLang="en-US"/>
              <a:t>只读存储器和闪速存储器 </a:t>
            </a:r>
          </a:p>
          <a:p>
            <a:pPr lvl="1"/>
            <a:r>
              <a:rPr lang="zh-CN" altLang="en-US"/>
              <a:t> </a:t>
            </a:r>
            <a:r>
              <a:rPr lang="en-US" altLang="zh-CN"/>
              <a:t>3.5 </a:t>
            </a:r>
            <a:r>
              <a:rPr lang="zh-CN" altLang="en-US"/>
              <a:t>并行存储器</a:t>
            </a:r>
          </a:p>
          <a:p>
            <a:pPr lvl="1"/>
            <a:r>
              <a:rPr lang="zh-CN" altLang="en-US"/>
              <a:t> </a:t>
            </a:r>
            <a:r>
              <a:rPr lang="en-US" altLang="zh-CN"/>
              <a:t>3.6 cache</a:t>
            </a:r>
            <a:r>
              <a:rPr lang="zh-CN" altLang="en-US"/>
              <a:t>存储器</a:t>
            </a:r>
          </a:p>
          <a:p>
            <a:pPr lvl="1"/>
            <a:r>
              <a:rPr lang="zh-CN" altLang="en-US"/>
              <a:t> </a:t>
            </a:r>
            <a:r>
              <a:rPr lang="en-US" altLang="zh-CN"/>
              <a:t>3.7 </a:t>
            </a:r>
            <a:r>
              <a:rPr lang="zh-CN" altLang="en-US"/>
              <a:t>虚拟存储器 </a:t>
            </a:r>
          </a:p>
          <a:p>
            <a:pPr lvl="1"/>
            <a:r>
              <a:rPr lang="en-US" altLang="zh-CN"/>
              <a:t> 3.8 </a:t>
            </a:r>
            <a:r>
              <a:rPr lang="zh-CN" altLang="en-US"/>
              <a:t>奔腾系列机的虚拟组织</a:t>
            </a:r>
          </a:p>
          <a:p>
            <a:pPr lvl="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02" name="标题 716801"/>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2 </a:t>
            </a:r>
            <a:r>
              <a:rPr lang="zh-CN" altLang="en-US" b="1" noProof="1">
                <a:solidFill>
                  <a:srgbClr val="FFCCCC"/>
                </a:solidFill>
                <a:ea typeface="黑体" panose="02010609060101010101" pitchFamily="49" charset="-122"/>
              </a:rPr>
              <a:t>基本</a:t>
            </a:r>
            <a:r>
              <a:rPr lang="en-US" altLang="zh-CN" b="1" noProof="1">
                <a:solidFill>
                  <a:srgbClr val="FFCCCC"/>
                </a:solidFill>
                <a:ea typeface="黑体" panose="02010609060101010101" pitchFamily="49" charset="-122"/>
              </a:rPr>
              <a:t>SRAM</a:t>
            </a:r>
            <a:r>
              <a:rPr lang="zh-CN" altLang="en-US" b="1" noProof="1">
                <a:solidFill>
                  <a:srgbClr val="FFCCCC"/>
                </a:solidFill>
                <a:ea typeface="黑体" panose="02010609060101010101" pitchFamily="49" charset="-122"/>
              </a:rPr>
              <a:t>逻辑结构</a:t>
            </a:r>
          </a:p>
        </p:txBody>
      </p:sp>
      <p:sp>
        <p:nvSpPr>
          <p:cNvPr id="53250" name="文本占位符 716802"/>
          <p:cNvSpPr>
            <a:spLocks noGrp="1" noChangeArrowheads="1"/>
          </p:cNvSpPr>
          <p:nvPr>
            <p:ph idx="1"/>
          </p:nvPr>
        </p:nvSpPr>
        <p:spPr/>
        <p:txBody>
          <a:bodyPr/>
          <a:lstStyle/>
          <a:p>
            <a:r>
              <a:rPr lang="zh-CN" altLang="en-US"/>
              <a:t>双译码</a:t>
            </a:r>
            <a:r>
              <a:rPr lang="en-US" altLang="zh-CN"/>
              <a:t>SRAM</a:t>
            </a:r>
            <a:r>
              <a:rPr lang="zh-CN" altLang="en-US"/>
              <a:t>器存储阵列</a:t>
            </a:r>
            <a:endParaRPr lang="en-US" altLang="zh-CN"/>
          </a:p>
        </p:txBody>
      </p:sp>
      <p:pic>
        <p:nvPicPr>
          <p:cNvPr id="53251" name="图片 71680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195388"/>
            <a:ext cx="73977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文本框 707817"/>
          <p:cNvSpPr txBox="1">
            <a:spLocks noChangeArrowheads="1"/>
          </p:cNvSpPr>
          <p:nvPr/>
        </p:nvSpPr>
        <p:spPr bwMode="auto">
          <a:xfrm>
            <a:off x="7497764" y="827088"/>
            <a:ext cx="1982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4</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826" name="标题 717825"/>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2 </a:t>
            </a:r>
            <a:r>
              <a:rPr lang="zh-CN" altLang="en-US" b="1" noProof="1">
                <a:solidFill>
                  <a:srgbClr val="FFCCCC"/>
                </a:solidFill>
                <a:ea typeface="黑体" panose="02010609060101010101" pitchFamily="49" charset="-122"/>
              </a:rPr>
              <a:t>基本</a:t>
            </a:r>
            <a:r>
              <a:rPr lang="en-US" altLang="zh-CN" b="1" noProof="1">
                <a:solidFill>
                  <a:srgbClr val="FFCCCC"/>
                </a:solidFill>
                <a:ea typeface="黑体" panose="02010609060101010101" pitchFamily="49" charset="-122"/>
              </a:rPr>
              <a:t>SRAM</a:t>
            </a:r>
            <a:r>
              <a:rPr lang="zh-CN" altLang="en-US" b="1" noProof="1">
                <a:solidFill>
                  <a:srgbClr val="FFCCCC"/>
                </a:solidFill>
                <a:ea typeface="黑体" panose="02010609060101010101" pitchFamily="49" charset="-122"/>
              </a:rPr>
              <a:t>逻辑结构</a:t>
            </a:r>
          </a:p>
        </p:txBody>
      </p:sp>
      <p:sp>
        <p:nvSpPr>
          <p:cNvPr id="54274" name="文本占位符 717826"/>
          <p:cNvSpPr>
            <a:spLocks noGrp="1" noChangeArrowheads="1"/>
          </p:cNvSpPr>
          <p:nvPr>
            <p:ph idx="1"/>
          </p:nvPr>
        </p:nvSpPr>
        <p:spPr/>
        <p:txBody>
          <a:bodyPr/>
          <a:lstStyle/>
          <a:p>
            <a:r>
              <a:rPr lang="en-US" altLang="zh-CN"/>
              <a:t>32K×8</a:t>
            </a:r>
            <a:r>
              <a:rPr lang="zh-CN" altLang="en-US"/>
              <a:t>位逻辑结构</a:t>
            </a:r>
          </a:p>
        </p:txBody>
      </p:sp>
      <p:pic>
        <p:nvPicPr>
          <p:cNvPr id="54275" name="图片 717831" descr="hkw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052513"/>
            <a:ext cx="8135938"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文本框 717833"/>
          <p:cNvSpPr txBox="1">
            <a:spLocks noChangeArrowheads="1"/>
          </p:cNvSpPr>
          <p:nvPr/>
        </p:nvSpPr>
        <p:spPr bwMode="auto">
          <a:xfrm>
            <a:off x="9551988" y="6165851"/>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b="1" i="1">
                <a:solidFill>
                  <a:srgbClr val="00FF00"/>
                </a:solidFill>
                <a:latin typeface="Times New Roman" panose="02020603050405020304" pitchFamily="18" charset="0"/>
                <a:ea typeface="隶书" panose="02010509060101010101" pitchFamily="49" charset="-122"/>
              </a:rPr>
              <a:t>5_1</a:t>
            </a:r>
          </a:p>
        </p:txBody>
      </p:sp>
      <p:sp>
        <p:nvSpPr>
          <p:cNvPr id="54277" name="文本框 707817"/>
          <p:cNvSpPr txBox="1">
            <a:spLocks noChangeArrowheads="1"/>
          </p:cNvSpPr>
          <p:nvPr/>
        </p:nvSpPr>
        <p:spPr bwMode="auto">
          <a:xfrm>
            <a:off x="7994650" y="685800"/>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5</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986" name="标题 809985"/>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2 </a:t>
            </a:r>
            <a:r>
              <a:rPr lang="zh-CN" altLang="en-US" b="1" noProof="1">
                <a:solidFill>
                  <a:srgbClr val="FFCCCC"/>
                </a:solidFill>
                <a:ea typeface="黑体" panose="02010609060101010101" pitchFamily="49" charset="-122"/>
              </a:rPr>
              <a:t>基本</a:t>
            </a:r>
            <a:r>
              <a:rPr lang="en-US" altLang="zh-CN" b="1" noProof="1">
                <a:solidFill>
                  <a:srgbClr val="FFCCCC"/>
                </a:solidFill>
                <a:ea typeface="黑体" panose="02010609060101010101" pitchFamily="49" charset="-122"/>
              </a:rPr>
              <a:t>SRAM</a:t>
            </a:r>
            <a:r>
              <a:rPr lang="zh-CN" altLang="en-US" b="1" noProof="1">
                <a:solidFill>
                  <a:srgbClr val="FFCCCC"/>
                </a:solidFill>
                <a:ea typeface="黑体" panose="02010609060101010101" pitchFamily="49" charset="-122"/>
              </a:rPr>
              <a:t>逻辑结构</a:t>
            </a:r>
          </a:p>
        </p:txBody>
      </p:sp>
      <p:sp>
        <p:nvSpPr>
          <p:cNvPr id="55298" name="文本占位符 809986"/>
          <p:cNvSpPr>
            <a:spLocks noGrp="1" noChangeArrowheads="1"/>
          </p:cNvSpPr>
          <p:nvPr>
            <p:ph idx="1"/>
          </p:nvPr>
        </p:nvSpPr>
        <p:spPr/>
        <p:txBody>
          <a:bodyPr/>
          <a:lstStyle/>
          <a:p>
            <a:r>
              <a:rPr lang="zh-CN" altLang="en-US"/>
              <a:t>读写互锁逻辑</a:t>
            </a:r>
          </a:p>
        </p:txBody>
      </p:sp>
      <p:pic>
        <p:nvPicPr>
          <p:cNvPr id="55299" name="图片 809987" descr="swb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1776414"/>
            <a:ext cx="42862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2946" name="标题 722945"/>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3 </a:t>
            </a:r>
            <a:r>
              <a:rPr lang="en-US" altLang="en-US" b="1" noProof="1">
                <a:solidFill>
                  <a:srgbClr val="FFCCCC"/>
                </a:solidFill>
                <a:ea typeface="黑体" panose="02010609060101010101" pitchFamily="49" charset="-122"/>
              </a:rPr>
              <a:t>存储器的读、写周期</a:t>
            </a:r>
          </a:p>
        </p:txBody>
      </p:sp>
      <p:sp>
        <p:nvSpPr>
          <p:cNvPr id="56322" name="文本占位符 722946"/>
          <p:cNvSpPr>
            <a:spLocks noGrp="1" noChangeArrowheads="1"/>
          </p:cNvSpPr>
          <p:nvPr>
            <p:ph idx="1"/>
          </p:nvPr>
        </p:nvSpPr>
        <p:spPr/>
        <p:txBody>
          <a:bodyPr/>
          <a:lstStyle/>
          <a:p>
            <a:pPr>
              <a:lnSpc>
                <a:spcPct val="120000"/>
              </a:lnSpc>
            </a:pPr>
            <a:r>
              <a:rPr lang="zh-CN" altLang="en-US"/>
              <a:t>读周期波形图：</a:t>
            </a:r>
          </a:p>
          <a:p>
            <a:pPr lvl="1">
              <a:lnSpc>
                <a:spcPct val="120000"/>
              </a:lnSpc>
            </a:pPr>
            <a:r>
              <a:rPr lang="zh-CN" altLang="en-US"/>
              <a:t>注意</a:t>
            </a:r>
            <a:r>
              <a:rPr lang="en-US" altLang="zh-CN"/>
              <a:t>: </a:t>
            </a:r>
            <a:r>
              <a:rPr lang="zh-CN" altLang="en-US">
                <a:solidFill>
                  <a:schemeClr val="folHlink"/>
                </a:solidFill>
              </a:rPr>
              <a:t>读周期</a:t>
            </a:r>
            <a:r>
              <a:rPr lang="zh-CN" altLang="en-US"/>
              <a:t>与</a:t>
            </a:r>
            <a:r>
              <a:rPr lang="zh-CN" altLang="en-US">
                <a:solidFill>
                  <a:schemeClr val="folHlink"/>
                </a:solidFill>
              </a:rPr>
              <a:t>读出时间</a:t>
            </a:r>
            <a:r>
              <a:rPr lang="zh-CN" altLang="en-US"/>
              <a:t>是两个不同的概念。</a:t>
            </a:r>
          </a:p>
          <a:p>
            <a:pPr lvl="1">
              <a:lnSpc>
                <a:spcPct val="120000"/>
              </a:lnSpc>
            </a:pP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5632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588" y="1684339"/>
            <a:ext cx="6038850"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标题 722945"/>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3 </a:t>
            </a:r>
            <a:r>
              <a:rPr lang="en-US" altLang="en-US" b="1" noProof="1">
                <a:solidFill>
                  <a:srgbClr val="FFCCCC"/>
                </a:solidFill>
                <a:ea typeface="黑体" panose="02010609060101010101" pitchFamily="49" charset="-122"/>
              </a:rPr>
              <a:t>存储器的读、写周期</a:t>
            </a:r>
          </a:p>
        </p:txBody>
      </p:sp>
      <p:sp>
        <p:nvSpPr>
          <p:cNvPr id="57346" name="文本占位符 722946"/>
          <p:cNvSpPr>
            <a:spLocks noGrp="1" noChangeArrowheads="1"/>
          </p:cNvSpPr>
          <p:nvPr>
            <p:ph idx="1"/>
          </p:nvPr>
        </p:nvSpPr>
        <p:spPr/>
        <p:txBody>
          <a:bodyPr/>
          <a:lstStyle/>
          <a:p>
            <a:pPr>
              <a:lnSpc>
                <a:spcPct val="120000"/>
              </a:lnSpc>
            </a:pPr>
            <a:r>
              <a:rPr lang="zh-CN" altLang="en-US"/>
              <a:t>写周期波形图：</a:t>
            </a:r>
          </a:p>
          <a:p>
            <a:pPr lvl="1">
              <a:lnSpc>
                <a:spcPct val="120000"/>
              </a:lnSpc>
            </a:pP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5734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63" y="1225550"/>
            <a:ext cx="6176962"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3970" name="标题 723969"/>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3 </a:t>
            </a:r>
            <a:r>
              <a:rPr lang="en-US" altLang="en-US" b="1" noProof="1">
                <a:solidFill>
                  <a:srgbClr val="FFCCCC"/>
                </a:solidFill>
                <a:ea typeface="黑体" panose="02010609060101010101" pitchFamily="49" charset="-122"/>
              </a:rPr>
              <a:t>存储器的读、写周期</a:t>
            </a:r>
          </a:p>
        </p:txBody>
      </p:sp>
      <p:sp>
        <p:nvSpPr>
          <p:cNvPr id="58370" name="文本占位符 723970"/>
          <p:cNvSpPr>
            <a:spLocks noGrp="1" noChangeArrowheads="1"/>
          </p:cNvSpPr>
          <p:nvPr>
            <p:ph idx="1"/>
          </p:nvPr>
        </p:nvSpPr>
        <p:spPr/>
        <p:txBody>
          <a:bodyPr/>
          <a:lstStyle/>
          <a:p>
            <a:r>
              <a:rPr lang="zh-CN" altLang="en-US"/>
              <a:t>地址、数据、控制信号的基本同步要求：</a:t>
            </a:r>
          </a:p>
          <a:p>
            <a:pPr lvl="1"/>
            <a:r>
              <a:rPr lang="zh-CN" altLang="en-US"/>
              <a:t>当控制信号有效时，地址线和数据线的电平应该是稳定的。</a:t>
            </a:r>
          </a:p>
          <a:p>
            <a:pPr>
              <a:buFont typeface="Wingdings 2" panose="05020102010507070707" pitchFamily="18" charset="2"/>
              <a:buNone/>
            </a:pPr>
            <a:r>
              <a:rPr lang="en-US" altLang="zh-CN"/>
              <a:t>  </a:t>
            </a:r>
            <a:r>
              <a:rPr lang="en-US" altLang="zh-CN">
                <a:solidFill>
                  <a:schemeClr val="folHlink"/>
                </a:solidFill>
              </a:rPr>
              <a:t>【</a:t>
            </a:r>
            <a:r>
              <a:rPr lang="zh-CN" altLang="en-US">
                <a:solidFill>
                  <a:schemeClr val="folHlink"/>
                </a:solidFill>
              </a:rPr>
              <a:t>例</a:t>
            </a:r>
            <a:r>
              <a:rPr lang="en-US" altLang="zh-CN">
                <a:solidFill>
                  <a:schemeClr val="folHlink"/>
                </a:solidFill>
              </a:rPr>
              <a:t>1】</a:t>
            </a:r>
            <a:r>
              <a:rPr lang="en-US" altLang="zh-CN"/>
              <a:t> </a:t>
            </a:r>
            <a:r>
              <a:rPr lang="zh-CN" altLang="en-US"/>
              <a:t>下图是</a:t>
            </a:r>
            <a:r>
              <a:rPr lang="en-US" altLang="zh-CN"/>
              <a:t>SRAM</a:t>
            </a:r>
            <a:r>
              <a:rPr lang="zh-CN" altLang="en-US"/>
              <a:t>的写入时序图。其中</a:t>
            </a:r>
            <a:r>
              <a:rPr lang="en-US" altLang="zh-CN"/>
              <a:t>R/W</a:t>
            </a:r>
            <a:r>
              <a:rPr lang="zh-CN" altLang="en-US"/>
              <a:t>是读</a:t>
            </a:r>
            <a:r>
              <a:rPr lang="en-US" altLang="zh-CN"/>
              <a:t>/</a:t>
            </a:r>
            <a:r>
              <a:rPr lang="zh-CN" altLang="en-US"/>
              <a:t>写命令控制线，当</a:t>
            </a:r>
            <a:r>
              <a:rPr lang="en-US" altLang="zh-CN"/>
              <a:t>R/W</a:t>
            </a:r>
            <a:r>
              <a:rPr lang="zh-CN" altLang="en-US"/>
              <a:t>线为低电平时</a:t>
            </a:r>
            <a:r>
              <a:rPr lang="en-US" altLang="zh-CN"/>
              <a:t>,</a:t>
            </a:r>
            <a:r>
              <a:rPr lang="zh-CN" altLang="en-US"/>
              <a:t>存储器按给定地址把数据线上的数据写入存储器。请指出下图写入时序中的错误，并画出正确的写入时序图。</a:t>
            </a:r>
          </a:p>
        </p:txBody>
      </p:sp>
      <p:pic>
        <p:nvPicPr>
          <p:cNvPr id="5837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8" y="3057525"/>
            <a:ext cx="6227762"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6" name="文本框 707817"/>
          <p:cNvSpPr txBox="1"/>
          <p:nvPr/>
        </p:nvSpPr>
        <p:spPr>
          <a:xfrm>
            <a:off x="7274560" y="2760345"/>
            <a:ext cx="2132330" cy="368300"/>
          </a:xfrm>
          <a:prstGeom prst="rect">
            <a:avLst/>
          </a:prstGeom>
          <a:noFill/>
          <a:ln w="9525">
            <a:noFill/>
          </a:ln>
        </p:spPr>
        <p:txBody>
          <a:bodyPr>
            <a:spAutoFit/>
            <a:scene3d>
              <a:camera prst="orthographicFront"/>
              <a:lightRig rig="threePt" dir="t"/>
            </a:scene3d>
          </a:bodyPr>
          <a:lstStyle/>
          <a:p>
            <a:pPr fontAlgn="base">
              <a:spcBef>
                <a:spcPct val="50000"/>
              </a:spcBef>
              <a:spcAft>
                <a:spcPct val="0"/>
              </a:spcAft>
            </a:pPr>
            <a:r>
              <a:rPr lang="zh-CN" altLang="en-US" noProof="1">
                <a:solidFill>
                  <a:srgbClr val="00FFFF"/>
                </a:solidFill>
                <a:effectLst>
                  <a:outerShdw blurRad="38100" dist="25400" dir="5400000" algn="ctr" rotWithShape="0">
                    <a:srgbClr val="6E747A">
                      <a:alpha val="43000"/>
                    </a:srgbClr>
                  </a:outerShdw>
                </a:effectLst>
                <a:latin typeface="Times New Roman" panose="02020603050405020304"/>
                <a:ea typeface="华文行楷" panose="02010800040101010101" charset="-122"/>
                <a:cs typeface="Times New Roman" panose="02020603050405020304"/>
              </a:rPr>
              <a:t>动画演示</a:t>
            </a:r>
            <a:r>
              <a:rPr lang="zh-CN" altLang="en-US" noProof="1">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Times New Roman" panose="02020603050405020304"/>
              </a:rPr>
              <a:t>：</a:t>
            </a:r>
            <a:r>
              <a:rPr lang="en-US" altLang="zh-CN" noProof="1">
                <a:solidFill>
                  <a:srgbClr val="00FFFF"/>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Times New Roman" panose="02020603050405020304"/>
              </a:rPr>
              <a:t>6</a:t>
            </a:r>
            <a:r>
              <a:rPr lang="en-US" altLang="zh-CN" noProof="1">
                <a:solidFill>
                  <a:srgbClr val="00FFFF"/>
                </a:solidFill>
                <a:effectLst>
                  <a:outerShdw blurRad="38100" dist="25400" dir="5400000" algn="ctr" rotWithShape="0">
                    <a:srgbClr val="6E747A">
                      <a:alpha val="43000"/>
                    </a:srgbClr>
                  </a:outerShdw>
                </a:effectLst>
                <a:latin typeface="Times New Roman" panose="02020603050405020304"/>
                <a:ea typeface="华文行楷" panose="02010800040101010101" charset="-122"/>
                <a:cs typeface="Times New Roman" panose="02020603050405020304"/>
              </a:rPr>
              <a:t>.swf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6018" name="标题 726017"/>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3 </a:t>
            </a:r>
            <a:r>
              <a:rPr lang="en-US" altLang="en-US" b="1" noProof="1">
                <a:solidFill>
                  <a:srgbClr val="FFCCCC"/>
                </a:solidFill>
                <a:ea typeface="黑体" panose="02010609060101010101" pitchFamily="49" charset="-122"/>
              </a:rPr>
              <a:t>存储器的读、写周期</a:t>
            </a:r>
          </a:p>
        </p:txBody>
      </p:sp>
      <p:sp>
        <p:nvSpPr>
          <p:cNvPr id="59394" name="文本占位符 726018"/>
          <p:cNvSpPr>
            <a:spLocks noGrp="1" noChangeArrowheads="1"/>
          </p:cNvSpPr>
          <p:nvPr>
            <p:ph idx="1"/>
          </p:nvPr>
        </p:nvSpPr>
        <p:spPr/>
        <p:txBody>
          <a:bodyPr/>
          <a:lstStyle/>
          <a:p>
            <a:pPr>
              <a:buFont typeface="Wingdings 2" panose="05020102010507070707" pitchFamily="18" charset="2"/>
              <a:buNone/>
            </a:pPr>
            <a:r>
              <a:rPr lang="en-US" altLang="zh-CN">
                <a:solidFill>
                  <a:schemeClr val="folHlink"/>
                </a:solidFill>
              </a:rPr>
              <a:t>	【</a:t>
            </a:r>
            <a:r>
              <a:rPr lang="zh-CN" altLang="en-US">
                <a:solidFill>
                  <a:schemeClr val="folHlink"/>
                </a:solidFill>
              </a:rPr>
              <a:t>解</a:t>
            </a:r>
            <a:r>
              <a:rPr lang="en-US" altLang="zh-CN">
                <a:solidFill>
                  <a:schemeClr val="folHlink"/>
                </a:solidFill>
              </a:rPr>
              <a:t>】</a:t>
            </a:r>
          </a:p>
          <a:p>
            <a:pPr lvl="1"/>
            <a:r>
              <a:rPr lang="zh-CN" altLang="en-US"/>
              <a:t>写入存储器的时序信号必须同步。</a:t>
            </a:r>
          </a:p>
          <a:p>
            <a:pPr lvl="2"/>
            <a:r>
              <a:rPr lang="zh-CN" altLang="en-US"/>
              <a:t>保证在一个存储周期内，将确定的数据写入确定的存储单元。</a:t>
            </a:r>
          </a:p>
          <a:p>
            <a:pPr lvl="1"/>
            <a:r>
              <a:rPr lang="zh-CN" altLang="en-US"/>
              <a:t>正确的写入时序见下图。</a:t>
            </a:r>
          </a:p>
        </p:txBody>
      </p:sp>
      <p:pic>
        <p:nvPicPr>
          <p:cNvPr id="5939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1" y="2846389"/>
            <a:ext cx="58070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5890" name="标题 805889"/>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1 DRAM</a:t>
            </a:r>
            <a:r>
              <a:rPr lang="zh-CN" altLang="en-US" b="1" noProof="1">
                <a:solidFill>
                  <a:srgbClr val="FFCCCC"/>
                </a:solidFill>
                <a:latin typeface="黑体" panose="02010609060101010101" pitchFamily="49" charset="-122"/>
                <a:ea typeface="黑体" panose="02010609060101010101" pitchFamily="49" charset="-122"/>
              </a:rPr>
              <a:t>存储元的记忆原理</a:t>
            </a:r>
          </a:p>
        </p:txBody>
      </p:sp>
      <p:sp>
        <p:nvSpPr>
          <p:cNvPr id="60418" name="文本占位符 805890"/>
          <p:cNvSpPr>
            <a:spLocks noGrp="1" noChangeArrowheads="1"/>
          </p:cNvSpPr>
          <p:nvPr>
            <p:ph idx="1"/>
          </p:nvPr>
        </p:nvSpPr>
        <p:spPr/>
        <p:txBody>
          <a:bodyPr/>
          <a:lstStyle/>
          <a:p>
            <a:r>
              <a:rPr lang="zh-CN" altLang="en-US"/>
              <a:t>单管</a:t>
            </a:r>
            <a:r>
              <a:rPr lang="en-US" altLang="zh-CN"/>
              <a:t>DRAM</a:t>
            </a:r>
            <a:r>
              <a:rPr lang="zh-CN" altLang="en-US"/>
              <a:t>存储元的读、写及刷新操作</a:t>
            </a:r>
            <a:r>
              <a:rPr lang="zh-CN" altLang="en-US">
                <a:solidFill>
                  <a:schemeClr val="folHlink"/>
                </a:solidFill>
              </a:rPr>
              <a:t>（</a:t>
            </a:r>
            <a:r>
              <a:rPr lang="en-US" altLang="zh-CN">
                <a:solidFill>
                  <a:schemeClr val="folHlink"/>
                </a:solidFill>
              </a:rPr>
              <a:t>a</a:t>
            </a:r>
            <a:r>
              <a:rPr lang="zh-CN" altLang="en-US">
                <a:solidFill>
                  <a:schemeClr val="folHlink"/>
                </a:solidFill>
              </a:rPr>
              <a:t>）</a:t>
            </a:r>
            <a:endParaRPr lang="en-US" altLang="zh-CN">
              <a:solidFill>
                <a:schemeClr val="folHlink"/>
              </a:solidFill>
            </a:endParaRPr>
          </a:p>
        </p:txBody>
      </p:sp>
      <p:pic>
        <p:nvPicPr>
          <p:cNvPr id="60419" name="图片 805891" descr="qg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026" y="1250951"/>
            <a:ext cx="6335713"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文本框 707817"/>
          <p:cNvSpPr txBox="1">
            <a:spLocks noChangeArrowheads="1"/>
          </p:cNvSpPr>
          <p:nvPr/>
        </p:nvSpPr>
        <p:spPr bwMode="auto">
          <a:xfrm>
            <a:off x="8640763" y="6138863"/>
            <a:ext cx="1833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8</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2818" name="标题 802817"/>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1 DRAM</a:t>
            </a:r>
            <a:r>
              <a:rPr lang="zh-CN" altLang="en-US" b="1" noProof="1">
                <a:solidFill>
                  <a:srgbClr val="FFCCCC"/>
                </a:solidFill>
                <a:latin typeface="黑体" panose="02010609060101010101" pitchFamily="49" charset="-122"/>
                <a:ea typeface="黑体" panose="02010609060101010101" pitchFamily="49" charset="-122"/>
              </a:rPr>
              <a:t>存储元的记忆原理</a:t>
            </a:r>
          </a:p>
        </p:txBody>
      </p:sp>
      <p:sp>
        <p:nvSpPr>
          <p:cNvPr id="61442" name="文本占位符 802818"/>
          <p:cNvSpPr>
            <a:spLocks noGrp="1" noChangeArrowheads="1"/>
          </p:cNvSpPr>
          <p:nvPr>
            <p:ph idx="1"/>
          </p:nvPr>
        </p:nvSpPr>
        <p:spPr/>
        <p:txBody>
          <a:bodyPr/>
          <a:lstStyle/>
          <a:p>
            <a:r>
              <a:rPr lang="zh-CN" altLang="en-US"/>
              <a:t>单管</a:t>
            </a:r>
            <a:r>
              <a:rPr lang="en-US" altLang="zh-CN"/>
              <a:t>DRAM</a:t>
            </a:r>
            <a:r>
              <a:rPr lang="zh-CN" altLang="en-US"/>
              <a:t>存储元的读、写及刷新操作</a:t>
            </a:r>
            <a:r>
              <a:rPr lang="zh-CN" altLang="en-US">
                <a:solidFill>
                  <a:schemeClr val="folHlink"/>
                </a:solidFill>
              </a:rPr>
              <a:t>（</a:t>
            </a:r>
            <a:r>
              <a:rPr lang="en-US" altLang="zh-CN">
                <a:solidFill>
                  <a:schemeClr val="folHlink"/>
                </a:solidFill>
              </a:rPr>
              <a:t>b</a:t>
            </a:r>
            <a:r>
              <a:rPr lang="zh-CN" altLang="en-US">
                <a:solidFill>
                  <a:schemeClr val="folHlink"/>
                </a:solidFill>
              </a:rPr>
              <a:t>）</a:t>
            </a:r>
            <a:endParaRPr lang="en-US" altLang="zh-CN">
              <a:solidFill>
                <a:schemeClr val="folHlink"/>
              </a:solidFill>
            </a:endParaRPr>
          </a:p>
        </p:txBody>
      </p:sp>
      <p:pic>
        <p:nvPicPr>
          <p:cNvPr id="61443" name="图片 802819" descr="am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1279525"/>
            <a:ext cx="6335712"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4866" name="标题 804865"/>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1 DRAM</a:t>
            </a:r>
            <a:r>
              <a:rPr lang="zh-CN" altLang="en-US" b="1" noProof="1">
                <a:solidFill>
                  <a:srgbClr val="FFCCCC"/>
                </a:solidFill>
                <a:latin typeface="黑体" panose="02010609060101010101" pitchFamily="49" charset="-122"/>
                <a:ea typeface="黑体" panose="02010609060101010101" pitchFamily="49" charset="-122"/>
              </a:rPr>
              <a:t>存储元的记忆原理</a:t>
            </a:r>
          </a:p>
        </p:txBody>
      </p:sp>
      <p:sp>
        <p:nvSpPr>
          <p:cNvPr id="62466" name="文本占位符 804866"/>
          <p:cNvSpPr>
            <a:spLocks noGrp="1" noChangeArrowheads="1"/>
          </p:cNvSpPr>
          <p:nvPr>
            <p:ph idx="1"/>
          </p:nvPr>
        </p:nvSpPr>
        <p:spPr/>
        <p:txBody>
          <a:bodyPr/>
          <a:lstStyle/>
          <a:p>
            <a:r>
              <a:rPr lang="zh-CN" altLang="en-US"/>
              <a:t>第四版单管</a:t>
            </a:r>
            <a:r>
              <a:rPr lang="en-US" altLang="zh-CN"/>
              <a:t>DRAM</a:t>
            </a:r>
            <a:r>
              <a:rPr lang="zh-CN" altLang="en-US"/>
              <a:t>存储元的读、写及刷新操作</a:t>
            </a:r>
            <a:r>
              <a:rPr lang="zh-CN" altLang="en-US">
                <a:solidFill>
                  <a:schemeClr val="folHlink"/>
                </a:solidFill>
              </a:rPr>
              <a:t>（</a:t>
            </a:r>
            <a:r>
              <a:rPr lang="en-US" altLang="zh-CN">
                <a:solidFill>
                  <a:schemeClr val="folHlink"/>
                </a:solidFill>
              </a:rPr>
              <a:t>c</a:t>
            </a:r>
            <a:r>
              <a:rPr lang="zh-CN" altLang="en-US">
                <a:solidFill>
                  <a:schemeClr val="folHlink"/>
                </a:solidFill>
              </a:rPr>
              <a:t>）</a:t>
            </a:r>
          </a:p>
        </p:txBody>
      </p:sp>
      <p:pic>
        <p:nvPicPr>
          <p:cNvPr id="62467" name="图片 804867" descr="ped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268413"/>
            <a:ext cx="6191250" cy="505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文本框 804869"/>
          <p:cNvSpPr txBox="1">
            <a:spLocks noChangeArrowheads="1"/>
          </p:cNvSpPr>
          <p:nvPr/>
        </p:nvSpPr>
        <p:spPr bwMode="auto">
          <a:xfrm>
            <a:off x="8759825" y="594995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b="1" i="1">
                <a:solidFill>
                  <a:srgbClr val="00FF00"/>
                </a:solidFill>
                <a:latin typeface="Times New Roman" panose="02020603050405020304" pitchFamily="18" charset="0"/>
                <a:ea typeface="隶书" panose="02010509060101010101" pitchFamily="49" charset="-122"/>
              </a:rPr>
              <a:t>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5538" name="标题 705537"/>
          <p:cNvSpPr>
            <a:spLocks noGrp="1"/>
          </p:cNvSpPr>
          <p:nvPr>
            <p:ph type="title"/>
          </p:nvPr>
        </p:nvSpPr>
        <p:spPr/>
        <p:txBody>
          <a:bodyPr/>
          <a:lstStyle/>
          <a:p>
            <a:pPr>
              <a:defRPr/>
            </a:pPr>
            <a:r>
              <a:rPr lang="en-US" altLang="zh-CN" noProof="1"/>
              <a:t>3.1 </a:t>
            </a:r>
            <a:r>
              <a:rPr lang="zh-CN" altLang="en-US" noProof="1"/>
              <a:t>存储器概述 </a:t>
            </a:r>
            <a:r>
              <a:rPr lang="en-US" altLang="zh-CN" noProof="1"/>
              <a:t>---</a:t>
            </a:r>
            <a:r>
              <a:rPr lang="en-US" altLang="en-US" b="1" noProof="1">
                <a:solidFill>
                  <a:srgbClr val="FFCCCC"/>
                </a:solidFill>
                <a:latin typeface="黑体" panose="02010609060101010101" pitchFamily="49" charset="-122"/>
                <a:ea typeface="黑体" panose="02010609060101010101" pitchFamily="49" charset="-122"/>
              </a:rPr>
              <a:t>3.1.1 存储器分类</a:t>
            </a:r>
          </a:p>
        </p:txBody>
      </p:sp>
      <p:sp>
        <p:nvSpPr>
          <p:cNvPr id="43010" name="文本占位符 705538"/>
          <p:cNvSpPr>
            <a:spLocks noGrp="1" noChangeArrowheads="1"/>
          </p:cNvSpPr>
          <p:nvPr>
            <p:ph idx="1"/>
          </p:nvPr>
        </p:nvSpPr>
        <p:spPr/>
        <p:txBody>
          <a:bodyPr/>
          <a:lstStyle/>
          <a:p>
            <a:r>
              <a:rPr lang="zh-CN" altLang="en-US" dirty="0">
                <a:solidFill>
                  <a:srgbClr val="FF6600"/>
                </a:solidFill>
              </a:rPr>
              <a:t>功能</a:t>
            </a:r>
            <a:r>
              <a:rPr lang="zh-CN" altLang="en-US" dirty="0"/>
              <a:t>：存储器是记忆设备，用来存放程序和数据。</a:t>
            </a:r>
          </a:p>
          <a:p>
            <a:r>
              <a:rPr lang="zh-CN" altLang="en-US" dirty="0">
                <a:solidFill>
                  <a:srgbClr val="FF6600"/>
                </a:solidFill>
              </a:rPr>
              <a:t>介质</a:t>
            </a:r>
            <a:r>
              <a:rPr lang="zh-CN" altLang="en-US" dirty="0"/>
              <a:t>：目前主要是半导体器件和磁性材料。</a:t>
            </a:r>
          </a:p>
          <a:p>
            <a:r>
              <a:rPr lang="zh-CN" altLang="en-US" dirty="0">
                <a:solidFill>
                  <a:srgbClr val="FF6600"/>
                </a:solidFill>
              </a:rPr>
              <a:t>单位</a:t>
            </a:r>
            <a:r>
              <a:rPr lang="zh-CN" altLang="en-US" dirty="0"/>
              <a:t>：存储器中最小的存储单位就是</a:t>
            </a:r>
            <a:r>
              <a:rPr lang="zh-CN" altLang="en-US" dirty="0">
                <a:solidFill>
                  <a:schemeClr val="folHlink"/>
                </a:solidFill>
              </a:rPr>
              <a:t>存储元</a:t>
            </a:r>
            <a:r>
              <a:rPr lang="zh-CN" altLang="en-US" dirty="0"/>
              <a:t>，一个存储元可存储一个二进制代码。由若干个存储元组成一个</a:t>
            </a:r>
            <a:r>
              <a:rPr lang="zh-CN" altLang="en-US" dirty="0">
                <a:solidFill>
                  <a:schemeClr val="folHlink"/>
                </a:solidFill>
              </a:rPr>
              <a:t>存储单元</a:t>
            </a:r>
            <a:r>
              <a:rPr lang="zh-CN" altLang="en-US" dirty="0"/>
              <a:t>，然后再由许多存储单元组成一个</a:t>
            </a:r>
            <a:r>
              <a:rPr lang="zh-CN" altLang="en-US" dirty="0">
                <a:solidFill>
                  <a:schemeClr val="folHlink"/>
                </a:solidFill>
              </a:rPr>
              <a:t>存储器</a:t>
            </a:r>
            <a:r>
              <a:rPr lang="zh-CN" altLang="en-US" dirty="0"/>
              <a:t>。</a:t>
            </a:r>
          </a:p>
          <a:p>
            <a:r>
              <a:rPr lang="zh-CN" altLang="en-US" dirty="0">
                <a:solidFill>
                  <a:srgbClr val="FF6600"/>
                </a:solidFill>
              </a:rPr>
              <a:t>分类</a:t>
            </a:r>
          </a:p>
          <a:p>
            <a:pPr lvl="1"/>
            <a:r>
              <a:rPr lang="zh-CN" altLang="en-US" dirty="0"/>
              <a:t>按存储介质划分 </a:t>
            </a:r>
          </a:p>
          <a:p>
            <a:pPr lvl="2"/>
            <a:r>
              <a:rPr lang="zh-CN" altLang="en-US" dirty="0">
                <a:solidFill>
                  <a:schemeClr val="folHlink"/>
                </a:solidFill>
              </a:rPr>
              <a:t>半导体存储器</a:t>
            </a:r>
            <a:r>
              <a:rPr lang="zh-CN" altLang="en-US" dirty="0"/>
              <a:t>：用半导体器件组成的存储器。</a:t>
            </a:r>
          </a:p>
          <a:p>
            <a:pPr lvl="2"/>
            <a:r>
              <a:rPr lang="zh-CN" altLang="en-US" dirty="0">
                <a:solidFill>
                  <a:schemeClr val="folHlink"/>
                </a:solidFill>
              </a:rPr>
              <a:t>磁表面存储器</a:t>
            </a:r>
            <a:r>
              <a:rPr lang="zh-CN" altLang="en-US" dirty="0"/>
              <a:t>：用磁性材料做成的存储器。</a:t>
            </a:r>
          </a:p>
          <a:p>
            <a:pPr lvl="1"/>
            <a:r>
              <a:rPr lang="zh-CN" altLang="en-US" dirty="0"/>
              <a:t>按存储方式划分</a:t>
            </a:r>
          </a:p>
          <a:p>
            <a:pPr lvl="2"/>
            <a:r>
              <a:rPr lang="zh-CN" altLang="en-US" dirty="0">
                <a:solidFill>
                  <a:schemeClr val="folHlink"/>
                </a:solidFill>
              </a:rPr>
              <a:t>随机存储器</a:t>
            </a:r>
            <a:r>
              <a:rPr lang="zh-CN" altLang="en-US" dirty="0"/>
              <a:t>：任何存储单元的内容都能被随机存取，且存取时间和存储单元的物理位置无关。</a:t>
            </a:r>
          </a:p>
          <a:p>
            <a:pPr lvl="2"/>
            <a:r>
              <a:rPr lang="zh-CN" altLang="en-US" dirty="0">
                <a:solidFill>
                  <a:schemeClr val="folHlink"/>
                </a:solidFill>
              </a:rPr>
              <a:t>顺序存储器</a:t>
            </a:r>
            <a:r>
              <a:rPr lang="zh-CN" altLang="en-US" dirty="0"/>
              <a:t>：只能按某种顺序来存取，存取时间和存储单元的物理位置有关。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6914" name="标题 806913"/>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1 DRAM</a:t>
            </a:r>
            <a:r>
              <a:rPr lang="zh-CN" altLang="en-US" b="1" noProof="1">
                <a:solidFill>
                  <a:srgbClr val="FFCCCC"/>
                </a:solidFill>
                <a:latin typeface="黑体" panose="02010609060101010101" pitchFamily="49" charset="-122"/>
                <a:ea typeface="黑体" panose="02010609060101010101" pitchFamily="49" charset="-122"/>
              </a:rPr>
              <a:t>存储元的记忆原理</a:t>
            </a:r>
          </a:p>
        </p:txBody>
      </p:sp>
      <p:sp>
        <p:nvSpPr>
          <p:cNvPr id="63490" name="文本占位符 806914"/>
          <p:cNvSpPr>
            <a:spLocks noGrp="1" noChangeArrowheads="1"/>
          </p:cNvSpPr>
          <p:nvPr>
            <p:ph idx="1"/>
          </p:nvPr>
        </p:nvSpPr>
        <p:spPr/>
        <p:txBody>
          <a:bodyPr/>
          <a:lstStyle/>
          <a:p>
            <a:r>
              <a:rPr lang="zh-CN" altLang="en-US"/>
              <a:t>第四版单管</a:t>
            </a:r>
            <a:r>
              <a:rPr lang="en-US" altLang="zh-CN"/>
              <a:t>DRAM</a:t>
            </a:r>
            <a:r>
              <a:rPr lang="zh-CN" altLang="en-US"/>
              <a:t>存储元的读、写及刷新操作</a:t>
            </a:r>
            <a:r>
              <a:rPr lang="zh-CN" altLang="en-US">
                <a:solidFill>
                  <a:schemeClr val="folHlink"/>
                </a:solidFill>
              </a:rPr>
              <a:t>（</a:t>
            </a:r>
            <a:r>
              <a:rPr lang="en-US" altLang="zh-CN">
                <a:solidFill>
                  <a:schemeClr val="folHlink"/>
                </a:solidFill>
              </a:rPr>
              <a:t>d</a:t>
            </a:r>
            <a:r>
              <a:rPr lang="zh-CN" altLang="en-US">
                <a:solidFill>
                  <a:schemeClr val="folHlink"/>
                </a:solidFill>
              </a:rPr>
              <a:t>）</a:t>
            </a:r>
          </a:p>
        </p:txBody>
      </p:sp>
      <p:pic>
        <p:nvPicPr>
          <p:cNvPr id="63491" name="图片 806915" descr="urq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341439"/>
            <a:ext cx="6192838"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8066" name="标题 728065"/>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2 DRAM</a:t>
            </a:r>
            <a:r>
              <a:rPr lang="zh-CN" altLang="en-US" b="1" noProof="1">
                <a:solidFill>
                  <a:srgbClr val="FFCCCC"/>
                </a:solidFill>
                <a:latin typeface="黑体" panose="02010609060101010101" pitchFamily="49" charset="-122"/>
                <a:ea typeface="黑体" panose="02010609060101010101" pitchFamily="49" charset="-122"/>
              </a:rPr>
              <a:t>芯片的逻辑结构</a:t>
            </a:r>
          </a:p>
        </p:txBody>
      </p:sp>
      <p:sp>
        <p:nvSpPr>
          <p:cNvPr id="64514" name="文本占位符 728066"/>
          <p:cNvSpPr>
            <a:spLocks noGrp="1" noChangeArrowheads="1"/>
          </p:cNvSpPr>
          <p:nvPr>
            <p:ph idx="1"/>
          </p:nvPr>
        </p:nvSpPr>
        <p:spPr/>
        <p:txBody>
          <a:bodyPr/>
          <a:lstStyle/>
          <a:p>
            <a:r>
              <a:rPr lang="en-US" altLang="zh-CN"/>
              <a:t>DRAM</a:t>
            </a:r>
            <a:r>
              <a:rPr lang="zh-CN" altLang="en-US"/>
              <a:t>存储器芯片的结构大体与</a:t>
            </a:r>
            <a:r>
              <a:rPr lang="en-US" altLang="zh-CN"/>
              <a:t>SRAM</a:t>
            </a:r>
            <a:r>
              <a:rPr lang="zh-CN" altLang="en-US"/>
              <a:t>存储器芯片相似，由存储体与外围电路构成。但它集成度要高，外围电路更复杂。</a:t>
            </a:r>
          </a:p>
        </p:txBody>
      </p:sp>
      <p:pic>
        <p:nvPicPr>
          <p:cNvPr id="64515" name="图片 728069" descr="oqw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485900"/>
            <a:ext cx="82804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文本框 707817"/>
          <p:cNvSpPr txBox="1">
            <a:spLocks noChangeArrowheads="1"/>
          </p:cNvSpPr>
          <p:nvPr/>
        </p:nvSpPr>
        <p:spPr bwMode="auto">
          <a:xfrm>
            <a:off x="8497888" y="6426200"/>
            <a:ext cx="1833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9</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7938" name="标题 807937"/>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3 DRAM</a:t>
            </a:r>
            <a:r>
              <a:rPr lang="zh-CN" altLang="en-US" b="1" noProof="1">
                <a:solidFill>
                  <a:srgbClr val="FFCCCC"/>
                </a:solidFill>
                <a:latin typeface="黑体" panose="02010609060101010101" pitchFamily="49" charset="-122"/>
                <a:ea typeface="黑体" panose="02010609060101010101" pitchFamily="49" charset="-122"/>
              </a:rPr>
              <a:t>存储器的读</a:t>
            </a:r>
            <a:r>
              <a:rPr lang="zh-CN" altLang="en-US" b="1" noProof="1">
                <a:solidFill>
                  <a:srgbClr val="FFCCCC"/>
                </a:solidFill>
                <a:ea typeface="黑体" panose="02010609060101010101" pitchFamily="49" charset="-122"/>
              </a:rPr>
              <a:t>／写、刷新周期</a:t>
            </a:r>
          </a:p>
        </p:txBody>
      </p:sp>
      <p:sp>
        <p:nvSpPr>
          <p:cNvPr id="65538" name="文本占位符 807938"/>
          <p:cNvSpPr>
            <a:spLocks noGrp="1" noChangeArrowheads="1"/>
          </p:cNvSpPr>
          <p:nvPr>
            <p:ph idx="1"/>
          </p:nvPr>
        </p:nvSpPr>
        <p:spPr/>
        <p:txBody>
          <a:bodyPr/>
          <a:lstStyle/>
          <a:p>
            <a:r>
              <a:rPr lang="zh-CN" altLang="en-US"/>
              <a:t>动态</a:t>
            </a:r>
            <a:r>
              <a:rPr lang="en-US" altLang="zh-CN"/>
              <a:t>MOS</a:t>
            </a:r>
            <a:r>
              <a:rPr lang="zh-CN" altLang="en-US"/>
              <a:t>存储器</a:t>
            </a:r>
            <a:r>
              <a:rPr lang="zh-CN" altLang="en-US">
                <a:solidFill>
                  <a:schemeClr val="folHlink"/>
                </a:solidFill>
              </a:rPr>
              <a:t>采用</a:t>
            </a:r>
            <a:r>
              <a:rPr lang="zh-CN" altLang="en-US">
                <a:solidFill>
                  <a:schemeClr val="folHlink"/>
                </a:solidFill>
                <a:latin typeface="宋体" panose="02010600030101010101" pitchFamily="2" charset="-122"/>
              </a:rPr>
              <a:t>“</a:t>
            </a:r>
            <a:r>
              <a:rPr lang="zh-CN" altLang="en-US">
                <a:solidFill>
                  <a:schemeClr val="folHlink"/>
                </a:solidFill>
              </a:rPr>
              <a:t>读出</a:t>
            </a:r>
            <a:r>
              <a:rPr lang="zh-CN" altLang="en-US">
                <a:solidFill>
                  <a:schemeClr val="folHlink"/>
                </a:solidFill>
                <a:latin typeface="宋体" panose="02010600030101010101" pitchFamily="2" charset="-122"/>
              </a:rPr>
              <a:t>”</a:t>
            </a:r>
            <a:r>
              <a:rPr lang="zh-CN" altLang="en-US">
                <a:solidFill>
                  <a:schemeClr val="folHlink"/>
                </a:solidFill>
              </a:rPr>
              <a:t>方式进行刷新</a:t>
            </a:r>
            <a:r>
              <a:rPr lang="zh-CN" altLang="en-US"/>
              <a:t>。</a:t>
            </a:r>
          </a:p>
          <a:p>
            <a:r>
              <a:rPr lang="zh-CN" altLang="en-US"/>
              <a:t>从上一次对整个存储器刷新结束到下一次对整个存储器全部刷新一遍为止，这一段时间间隔叫</a:t>
            </a:r>
            <a:r>
              <a:rPr lang="zh-CN" altLang="en-US">
                <a:solidFill>
                  <a:schemeClr val="folHlink"/>
                </a:solidFill>
              </a:rPr>
              <a:t>刷新周期</a:t>
            </a:r>
            <a:r>
              <a:rPr lang="zh-CN" altLang="en-US"/>
              <a:t>。</a:t>
            </a:r>
          </a:p>
          <a:p>
            <a:endParaRPr lang="zh-CN" altLang="en-US"/>
          </a:p>
        </p:txBody>
      </p:sp>
      <p:pic>
        <p:nvPicPr>
          <p:cNvPr id="65539" name="图片 807940" descr="yf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2133600"/>
            <a:ext cx="820896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9090" name="标题 729089"/>
          <p:cNvSpPr>
            <a:spLocks noGrp="1"/>
          </p:cNvSpPr>
          <p:nvPr>
            <p:ph type="title"/>
          </p:nvPr>
        </p:nvSpPr>
        <p:spPr>
          <a:xfrm>
            <a:off x="256232" y="85640"/>
            <a:ext cx="8856663" cy="366713"/>
          </a:xfrm>
        </p:spPr>
        <p:txBody>
          <a:bodyPr/>
          <a:lstStyle/>
          <a:p>
            <a:pPr>
              <a:defRPr/>
            </a:pPr>
            <a:r>
              <a:rPr lang="en-US" altLang="en-US" sz="1800" noProof="1"/>
              <a:t>3.</a:t>
            </a:r>
            <a:r>
              <a:rPr lang="en-US" altLang="zh-CN" sz="1800" noProof="1"/>
              <a:t>3</a:t>
            </a:r>
            <a:r>
              <a:rPr lang="en-US" altLang="en-US" sz="1800" noProof="1"/>
              <a:t> </a:t>
            </a:r>
            <a:r>
              <a:rPr lang="en-US" altLang="zh-CN" sz="1800" noProof="1"/>
              <a:t>DRAM</a:t>
            </a:r>
            <a:r>
              <a:rPr lang="en-US" altLang="en-US" sz="1800" noProof="1"/>
              <a:t>存储器</a:t>
            </a:r>
            <a:r>
              <a:rPr lang="en-US" altLang="zh-CN" sz="1800" noProof="1"/>
              <a:t> </a:t>
            </a:r>
            <a:r>
              <a:rPr lang="en-US" altLang="zh-CN" sz="1800" b="1" noProof="1">
                <a:solidFill>
                  <a:srgbClr val="FFCCCC"/>
                </a:solidFill>
              </a:rPr>
              <a:t>--- 3.3.</a:t>
            </a:r>
            <a:r>
              <a:rPr lang="en-US" altLang="zh-CN" sz="1800" b="1" noProof="1">
                <a:solidFill>
                  <a:srgbClr val="FFCCCC"/>
                </a:solidFill>
                <a:latin typeface="黑体" panose="02010609060101010101" pitchFamily="49" charset="-122"/>
                <a:ea typeface="黑体" panose="02010609060101010101" pitchFamily="49" charset="-122"/>
              </a:rPr>
              <a:t>3 DRAM</a:t>
            </a:r>
            <a:r>
              <a:rPr lang="zh-CN" altLang="en-US" sz="1800" b="1" noProof="1">
                <a:solidFill>
                  <a:srgbClr val="FFCCCC"/>
                </a:solidFill>
                <a:latin typeface="黑体" panose="02010609060101010101" pitchFamily="49" charset="-122"/>
                <a:ea typeface="黑体" panose="02010609060101010101" pitchFamily="49" charset="-122"/>
              </a:rPr>
              <a:t>存储器的读</a:t>
            </a:r>
            <a:r>
              <a:rPr lang="zh-CN" altLang="en-US" sz="1800" b="1" noProof="1">
                <a:solidFill>
                  <a:srgbClr val="FFCCCC"/>
                </a:solidFill>
                <a:ea typeface="黑体" panose="02010609060101010101" pitchFamily="49" charset="-122"/>
              </a:rPr>
              <a:t>／写、刷新周期</a:t>
            </a:r>
          </a:p>
        </p:txBody>
      </p:sp>
      <p:sp>
        <p:nvSpPr>
          <p:cNvPr id="66562" name="文本占位符 729090"/>
          <p:cNvSpPr>
            <a:spLocks noGrp="1" noChangeArrowheads="1"/>
          </p:cNvSpPr>
          <p:nvPr>
            <p:ph idx="1"/>
          </p:nvPr>
        </p:nvSpPr>
        <p:spPr>
          <a:xfrm>
            <a:off x="327670" y="590465"/>
            <a:ext cx="8785225" cy="2087563"/>
          </a:xfrm>
        </p:spPr>
        <p:txBody>
          <a:bodyPr/>
          <a:lstStyle/>
          <a:p>
            <a:r>
              <a:rPr lang="zh-CN" altLang="en-US"/>
              <a:t>常用的刷新方式有二种，</a:t>
            </a:r>
            <a:r>
              <a:rPr lang="zh-CN" altLang="en-US">
                <a:solidFill>
                  <a:schemeClr val="folHlink"/>
                </a:solidFill>
              </a:rPr>
              <a:t>集中式</a:t>
            </a:r>
            <a:r>
              <a:rPr lang="zh-CN" altLang="en-US"/>
              <a:t>、</a:t>
            </a:r>
            <a:r>
              <a:rPr lang="zh-CN" altLang="en-US">
                <a:solidFill>
                  <a:schemeClr val="folHlink"/>
                </a:solidFill>
              </a:rPr>
              <a:t>分散式</a:t>
            </a:r>
            <a:r>
              <a:rPr lang="zh-CN" altLang="en-US"/>
              <a:t>。</a:t>
            </a:r>
          </a:p>
          <a:p>
            <a:pPr lvl="1"/>
            <a:r>
              <a:rPr lang="zh-CN" altLang="en-US">
                <a:solidFill>
                  <a:schemeClr val="folHlink"/>
                </a:solidFill>
              </a:rPr>
              <a:t>集中式刷新：</a:t>
            </a:r>
            <a:r>
              <a:rPr lang="zh-CN" altLang="en-US"/>
              <a:t>整个刷新间隔内，前一段时间重复进行读</a:t>
            </a:r>
            <a:r>
              <a:rPr lang="en-US" altLang="zh-CN"/>
              <a:t>/</a:t>
            </a:r>
            <a:r>
              <a:rPr lang="zh-CN" altLang="en-US"/>
              <a:t>写周期或维持周期，等到需要进行刷新操作时，便暂停读</a:t>
            </a:r>
            <a:r>
              <a:rPr lang="en-US" altLang="zh-CN"/>
              <a:t>/</a:t>
            </a:r>
            <a:r>
              <a:rPr lang="zh-CN" altLang="en-US"/>
              <a:t>写或维持周期，逐行刷新整个存储器，适用于高速存储器。</a:t>
            </a:r>
          </a:p>
          <a:p>
            <a:endParaRPr lang="zh-CN" altLang="en-US"/>
          </a:p>
        </p:txBody>
      </p:sp>
      <p:pic>
        <p:nvPicPr>
          <p:cNvPr id="66563" name="图片 729091"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831" y="2238290"/>
            <a:ext cx="76327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矩形 729092"/>
          <p:cNvSpPr>
            <a:spLocks noChangeArrowheads="1"/>
          </p:cNvSpPr>
          <p:nvPr/>
        </p:nvSpPr>
        <p:spPr bwMode="auto">
          <a:xfrm>
            <a:off x="327670" y="5143415"/>
            <a:ext cx="87852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20725" indent="-27178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lvl="1" fontAlgn="base">
              <a:spcBef>
                <a:spcPct val="20000"/>
              </a:spcBef>
              <a:spcAft>
                <a:spcPct val="0"/>
              </a:spcAft>
              <a:buClr>
                <a:srgbClr val="99CCFF"/>
              </a:buClr>
              <a:buSzPct val="90000"/>
              <a:buFont typeface="Wingdings 2" panose="05020102010507070707" pitchFamily="18" charset="2"/>
              <a:buChar char="Ø"/>
            </a:pPr>
            <a:r>
              <a:rPr lang="zh-CN" altLang="en-US" b="1">
                <a:solidFill>
                  <a:srgbClr val="FFFF00"/>
                </a:solidFill>
              </a:rPr>
              <a:t>分散式刷新</a:t>
            </a:r>
            <a:r>
              <a:rPr lang="zh-CN" altLang="en-US" b="1">
                <a:solidFill>
                  <a:srgbClr val="CCFFCC"/>
                </a:solidFill>
              </a:rPr>
              <a:t>：保证在刷新周期内将所有行刷新一遍。</a:t>
            </a:r>
          </a:p>
          <a:p>
            <a:pPr lvl="1" fontAlgn="base">
              <a:spcBef>
                <a:spcPct val="20000"/>
              </a:spcBef>
              <a:spcAft>
                <a:spcPct val="0"/>
              </a:spcAft>
              <a:buClr>
                <a:srgbClr val="99CCFF"/>
              </a:buClr>
              <a:buSzPct val="90000"/>
            </a:pPr>
            <a:r>
              <a:rPr lang="zh-CN" altLang="en-US" b="1">
                <a:solidFill>
                  <a:srgbClr val="CCFFCC"/>
                </a:solidFill>
              </a:rPr>
              <a:t>	</a:t>
            </a:r>
            <a:r>
              <a:rPr lang="zh-CN" altLang="en-US" b="1">
                <a:solidFill>
                  <a:srgbClr val="FFFF00"/>
                </a:solidFill>
              </a:rPr>
              <a:t>例：</a:t>
            </a:r>
            <a:r>
              <a:rPr lang="zh-CN" altLang="en-US" b="1">
                <a:solidFill>
                  <a:srgbClr val="CCFFCC"/>
                </a:solidFill>
              </a:rPr>
              <a:t>对于 </a:t>
            </a:r>
            <a:r>
              <a:rPr lang="en-US" altLang="zh-CN" b="1">
                <a:solidFill>
                  <a:srgbClr val="CCFFCC"/>
                </a:solidFill>
              </a:rPr>
              <a:t>T</a:t>
            </a:r>
            <a:r>
              <a:rPr lang="zh-CN" altLang="en-US" sz="1400" b="1">
                <a:solidFill>
                  <a:srgbClr val="CCFFCC"/>
                </a:solidFill>
              </a:rPr>
              <a:t>刷 </a:t>
            </a:r>
            <a:r>
              <a:rPr lang="en-US" altLang="zh-CN" b="1">
                <a:solidFill>
                  <a:srgbClr val="CCFFCC"/>
                </a:solidFill>
              </a:rPr>
              <a:t>=8ms, N</a:t>
            </a:r>
            <a:r>
              <a:rPr lang="zh-CN" altLang="en-US" sz="1400" b="1">
                <a:solidFill>
                  <a:srgbClr val="CCFFCC"/>
                </a:solidFill>
              </a:rPr>
              <a:t>行 </a:t>
            </a:r>
            <a:r>
              <a:rPr lang="en-US" altLang="zh-CN" b="1">
                <a:solidFill>
                  <a:srgbClr val="CCFFCC"/>
                </a:solidFill>
              </a:rPr>
              <a:t>= 1024</a:t>
            </a:r>
            <a:r>
              <a:rPr lang="zh-CN" altLang="en-US" b="1">
                <a:solidFill>
                  <a:srgbClr val="CCFFCC"/>
                </a:solidFill>
              </a:rPr>
              <a:t>，则每一行刷新间隔为：</a:t>
            </a:r>
          </a:p>
          <a:p>
            <a:pPr lvl="1" fontAlgn="base">
              <a:spcBef>
                <a:spcPct val="20000"/>
              </a:spcBef>
              <a:spcAft>
                <a:spcPct val="0"/>
              </a:spcAft>
              <a:buClr>
                <a:srgbClr val="99CCFF"/>
              </a:buClr>
              <a:buSzPct val="90000"/>
            </a:pPr>
            <a:r>
              <a:rPr lang="en-US" altLang="zh-CN" b="1">
                <a:solidFill>
                  <a:srgbClr val="CCFFCC"/>
                </a:solidFill>
              </a:rPr>
              <a:t>	        T</a:t>
            </a:r>
            <a:r>
              <a:rPr lang="zh-CN" altLang="en-US" sz="1600" b="1">
                <a:solidFill>
                  <a:srgbClr val="CCFFCC"/>
                </a:solidFill>
              </a:rPr>
              <a:t>刷</a:t>
            </a:r>
            <a:r>
              <a:rPr lang="zh-CN" altLang="en-US" b="1">
                <a:solidFill>
                  <a:srgbClr val="CCFFCC"/>
                </a:solidFill>
              </a:rPr>
              <a:t>／</a:t>
            </a:r>
            <a:r>
              <a:rPr lang="en-US" altLang="zh-CN" b="1">
                <a:solidFill>
                  <a:srgbClr val="CCFFCC"/>
                </a:solidFill>
              </a:rPr>
              <a:t>N</a:t>
            </a:r>
            <a:r>
              <a:rPr lang="zh-CN" altLang="en-US" b="1">
                <a:solidFill>
                  <a:srgbClr val="CCFFCC"/>
                </a:solidFill>
              </a:rPr>
              <a:t>行 </a:t>
            </a:r>
            <a:r>
              <a:rPr lang="en-US" altLang="zh-CN" b="1">
                <a:solidFill>
                  <a:srgbClr val="CCFFCC"/>
                </a:solidFill>
              </a:rPr>
              <a:t>= 7.8us</a:t>
            </a:r>
            <a:r>
              <a:rPr lang="zh-CN" altLang="en-US" b="1">
                <a:solidFill>
                  <a:srgbClr val="CCFFCC"/>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8" name="标题 731137"/>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ea typeface="黑体" panose="02010609060101010101" pitchFamily="49" charset="-122"/>
              </a:rPr>
              <a:t>3</a:t>
            </a:r>
            <a:r>
              <a:rPr lang="en-US" altLang="zh-CN" b="1" noProof="1">
                <a:solidFill>
                  <a:srgbClr val="FFCCCC"/>
                </a:solidFill>
                <a:latin typeface="黑体" panose="02010609060101010101" pitchFamily="49" charset="-122"/>
                <a:ea typeface="黑体" panose="02010609060101010101" pitchFamily="49" charset="-122"/>
              </a:rPr>
              <a:t> DRAM</a:t>
            </a:r>
            <a:r>
              <a:rPr lang="zh-CN" altLang="en-US" b="1" noProof="1">
                <a:solidFill>
                  <a:srgbClr val="FFCCCC"/>
                </a:solidFill>
                <a:latin typeface="黑体" panose="02010609060101010101" pitchFamily="49" charset="-122"/>
                <a:ea typeface="黑体" panose="02010609060101010101" pitchFamily="49" charset="-122"/>
              </a:rPr>
              <a:t>存储器的读</a:t>
            </a:r>
            <a:r>
              <a:rPr lang="zh-CN" altLang="en-US" b="1" noProof="1">
                <a:solidFill>
                  <a:srgbClr val="FFCCCC"/>
                </a:solidFill>
                <a:ea typeface="黑体" panose="02010609060101010101" pitchFamily="49" charset="-122"/>
              </a:rPr>
              <a:t>／写、刷新周期</a:t>
            </a:r>
          </a:p>
        </p:txBody>
      </p:sp>
      <p:sp>
        <p:nvSpPr>
          <p:cNvPr id="67586" name="文本占位符 731138"/>
          <p:cNvSpPr>
            <a:spLocks noGrp="1" noChangeArrowheads="1"/>
          </p:cNvSpPr>
          <p:nvPr>
            <p:ph idx="1"/>
          </p:nvPr>
        </p:nvSpPr>
        <p:spPr>
          <a:xfrm>
            <a:off x="385335" y="677199"/>
            <a:ext cx="8964612" cy="6048375"/>
          </a:xfrm>
        </p:spPr>
        <p:txBody>
          <a:bodyPr/>
          <a:lstStyle/>
          <a:p>
            <a:pPr>
              <a:buFont typeface="Wingdings 2" panose="05020102010507070707" pitchFamily="18" charset="2"/>
              <a:buNone/>
            </a:pPr>
            <a:r>
              <a:rPr lang="en-US" altLang="zh-CN" dirty="0">
                <a:solidFill>
                  <a:srgbClr val="FF6600"/>
                </a:solidFill>
              </a:rPr>
              <a:t>【</a:t>
            </a:r>
            <a:r>
              <a:rPr lang="zh-CN" altLang="en-US" dirty="0">
                <a:solidFill>
                  <a:srgbClr val="FF6600"/>
                </a:solidFill>
              </a:rPr>
              <a:t>例</a:t>
            </a:r>
            <a:r>
              <a:rPr lang="en-US" altLang="zh-CN" dirty="0">
                <a:solidFill>
                  <a:srgbClr val="FF6600"/>
                </a:solidFill>
              </a:rPr>
              <a:t>】</a:t>
            </a:r>
            <a:r>
              <a:rPr lang="en-US" altLang="zh-CN" dirty="0"/>
              <a:t> </a:t>
            </a:r>
            <a:r>
              <a:rPr lang="zh-CN" altLang="en-US" dirty="0"/>
              <a:t>说明</a:t>
            </a:r>
            <a:r>
              <a:rPr lang="en-US" altLang="zh-CN" dirty="0"/>
              <a:t>1M×1</a:t>
            </a:r>
            <a:r>
              <a:rPr lang="zh-CN" altLang="en-US" dirty="0"/>
              <a:t>位</a:t>
            </a:r>
            <a:r>
              <a:rPr lang="en-US" altLang="zh-CN" dirty="0"/>
              <a:t>DRAM</a:t>
            </a:r>
            <a:r>
              <a:rPr lang="zh-CN" altLang="en-US" dirty="0"/>
              <a:t>片子的刷新方法，刷新周期为</a:t>
            </a:r>
            <a:r>
              <a:rPr lang="en-US" altLang="zh-CN" dirty="0"/>
              <a:t>8ms </a:t>
            </a:r>
            <a:r>
              <a:rPr lang="zh-CN" altLang="en-US" dirty="0"/>
              <a:t>。</a:t>
            </a:r>
          </a:p>
          <a:p>
            <a:pPr>
              <a:buFont typeface="Wingdings 2" panose="05020102010507070707" pitchFamily="18" charset="2"/>
              <a:buNone/>
            </a:pPr>
            <a:endParaRPr lang="en-US" altLang="zh-CN" dirty="0">
              <a:solidFill>
                <a:srgbClr val="FF6600"/>
              </a:solidFill>
            </a:endParaRPr>
          </a:p>
          <a:p>
            <a:pPr>
              <a:buFont typeface="Wingdings 2" panose="05020102010507070707" pitchFamily="18" charset="2"/>
              <a:buNone/>
            </a:pPr>
            <a:r>
              <a:rPr lang="en-US" altLang="zh-CN" dirty="0">
                <a:solidFill>
                  <a:srgbClr val="FF6600"/>
                </a:solidFill>
              </a:rPr>
              <a:t>【</a:t>
            </a:r>
            <a:r>
              <a:rPr lang="zh-CN" altLang="en-US" dirty="0">
                <a:solidFill>
                  <a:srgbClr val="FF6600"/>
                </a:solidFill>
              </a:rPr>
              <a:t>解</a:t>
            </a:r>
            <a:r>
              <a:rPr lang="en-US" altLang="zh-CN" dirty="0">
                <a:solidFill>
                  <a:srgbClr val="FF6600"/>
                </a:solidFill>
              </a:rPr>
              <a:t>】</a:t>
            </a:r>
          </a:p>
          <a:p>
            <a:pPr lvl="1"/>
            <a:r>
              <a:rPr lang="en-US" altLang="zh-CN" dirty="0"/>
              <a:t>DRAM</a:t>
            </a:r>
            <a:r>
              <a:rPr lang="zh-CN" altLang="en-US" dirty="0"/>
              <a:t>常采用按行刷新。</a:t>
            </a:r>
          </a:p>
          <a:p>
            <a:pPr lvl="1"/>
            <a:r>
              <a:rPr lang="zh-CN" altLang="en-US" dirty="0">
                <a:solidFill>
                  <a:schemeClr val="folHlink"/>
                </a:solidFill>
              </a:rPr>
              <a:t>设刷新行地址为</a:t>
            </a:r>
            <a:r>
              <a:rPr lang="en-US" altLang="zh-CN" dirty="0">
                <a:solidFill>
                  <a:schemeClr val="folHlink"/>
                </a:solidFill>
              </a:rPr>
              <a:t>A0-A8</a:t>
            </a:r>
            <a:r>
              <a:rPr lang="zh-CN" altLang="en-US" dirty="0"/>
              <a:t>，即存储体矩阵为</a:t>
            </a:r>
            <a:r>
              <a:rPr lang="en-US" altLang="zh-CN" dirty="0"/>
              <a:t>512×2048×1</a:t>
            </a:r>
            <a:r>
              <a:rPr lang="zh-CN" altLang="en-US" dirty="0"/>
              <a:t>位。</a:t>
            </a:r>
          </a:p>
          <a:p>
            <a:pPr lvl="1"/>
            <a:r>
              <a:rPr lang="zh-CN" altLang="en-US" dirty="0"/>
              <a:t>同一行上的</a:t>
            </a:r>
            <a:r>
              <a:rPr lang="en-US" altLang="zh-CN" dirty="0"/>
              <a:t>2048</a:t>
            </a:r>
            <a:r>
              <a:rPr lang="zh-CN" altLang="en-US" dirty="0"/>
              <a:t>个存储元同时进行刷新，共有</a:t>
            </a:r>
            <a:r>
              <a:rPr lang="en-US" altLang="zh-CN" dirty="0"/>
              <a:t>512</a:t>
            </a:r>
            <a:r>
              <a:rPr lang="zh-CN" altLang="en-US" dirty="0"/>
              <a:t>行，须在</a:t>
            </a:r>
            <a:r>
              <a:rPr lang="en-US" altLang="zh-CN" dirty="0"/>
              <a:t>8ms</a:t>
            </a:r>
            <a:r>
              <a:rPr lang="zh-CN" altLang="en-US" dirty="0"/>
              <a:t>内进行</a:t>
            </a:r>
            <a:r>
              <a:rPr lang="en-US" altLang="zh-CN" dirty="0"/>
              <a:t>512</a:t>
            </a:r>
            <a:r>
              <a:rPr lang="zh-CN" altLang="en-US" dirty="0"/>
              <a:t>个周期的刷新，即对</a:t>
            </a:r>
            <a:r>
              <a:rPr lang="en-US" altLang="zh-CN" dirty="0"/>
              <a:t>1M</a:t>
            </a:r>
            <a:r>
              <a:rPr lang="zh-CN" altLang="en-US" dirty="0"/>
              <a:t>位的存储元全部进行刷新。</a:t>
            </a:r>
          </a:p>
          <a:p>
            <a:pPr lvl="1"/>
            <a:r>
              <a:rPr lang="zh-CN" altLang="en-US" dirty="0"/>
              <a:t>刷新方式</a:t>
            </a:r>
          </a:p>
          <a:p>
            <a:pPr lvl="2"/>
            <a:r>
              <a:rPr lang="zh-CN" altLang="en-US" dirty="0"/>
              <a:t>在</a:t>
            </a:r>
            <a:r>
              <a:rPr lang="en-US" altLang="zh-CN" dirty="0"/>
              <a:t>8ms</a:t>
            </a:r>
            <a:r>
              <a:rPr lang="zh-CN" altLang="en-US" dirty="0"/>
              <a:t>中连续进行</a:t>
            </a:r>
            <a:r>
              <a:rPr lang="en-US" altLang="zh-CN" dirty="0"/>
              <a:t>512</a:t>
            </a:r>
            <a:r>
              <a:rPr lang="zh-CN" altLang="en-US" dirty="0"/>
              <a:t>次刷新操作的集中刷新方式，</a:t>
            </a:r>
          </a:p>
          <a:p>
            <a:pPr lvl="2"/>
            <a:r>
              <a:rPr lang="zh-CN" altLang="en-US" dirty="0"/>
              <a:t>按</a:t>
            </a:r>
            <a:r>
              <a:rPr lang="en-US" altLang="zh-CN" dirty="0"/>
              <a:t>8ms÷512</a:t>
            </a:r>
            <a:r>
              <a:rPr lang="zh-CN" altLang="en-US" dirty="0"/>
              <a:t>＝</a:t>
            </a:r>
            <a:r>
              <a:rPr lang="en-US" altLang="zh-CN" dirty="0"/>
              <a:t>15.5μs</a:t>
            </a:r>
            <a:r>
              <a:rPr lang="zh-CN" altLang="en-US" dirty="0"/>
              <a:t>间隔逐行刷新的分散刷新方式。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0898" name="标题 720897"/>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ea typeface="黑体" panose="02010609060101010101" pitchFamily="49" charset="-122"/>
              </a:rPr>
              <a:t>4</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存储器容量的扩充</a:t>
            </a:r>
          </a:p>
        </p:txBody>
      </p:sp>
      <p:sp>
        <p:nvSpPr>
          <p:cNvPr id="68610" name="文本占位符 720898"/>
          <p:cNvSpPr>
            <a:spLocks noGrp="1" noChangeArrowheads="1"/>
          </p:cNvSpPr>
          <p:nvPr>
            <p:ph idx="1"/>
          </p:nvPr>
        </p:nvSpPr>
        <p:spPr/>
        <p:txBody>
          <a:bodyPr/>
          <a:lstStyle/>
          <a:p>
            <a:r>
              <a:rPr lang="en-US" altLang="zh-CN"/>
              <a:t>CPU</a:t>
            </a:r>
            <a:r>
              <a:rPr lang="zh-CN" altLang="en-US"/>
              <a:t>对存储器进行读</a:t>
            </a:r>
            <a:r>
              <a:rPr lang="en-US" altLang="zh-CN"/>
              <a:t>/</a:t>
            </a:r>
            <a:r>
              <a:rPr lang="zh-CN" altLang="en-US"/>
              <a:t>写操作，须完成</a:t>
            </a:r>
            <a:r>
              <a:rPr lang="zh-CN" altLang="en-US">
                <a:solidFill>
                  <a:schemeClr val="folHlink"/>
                </a:solidFill>
              </a:rPr>
              <a:t>地址线</a:t>
            </a:r>
            <a:r>
              <a:rPr lang="zh-CN" altLang="en-US"/>
              <a:t>的连接、</a:t>
            </a:r>
            <a:r>
              <a:rPr lang="zh-CN" altLang="en-US">
                <a:solidFill>
                  <a:schemeClr val="folHlink"/>
                </a:solidFill>
              </a:rPr>
              <a:t>数据线</a:t>
            </a:r>
            <a:r>
              <a:rPr lang="zh-CN" altLang="en-US"/>
              <a:t>的连接和</a:t>
            </a:r>
            <a:r>
              <a:rPr lang="zh-CN" altLang="en-US">
                <a:solidFill>
                  <a:schemeClr val="folHlink"/>
                </a:solidFill>
              </a:rPr>
              <a:t>控制线</a:t>
            </a:r>
            <a:r>
              <a:rPr lang="zh-CN" altLang="en-US"/>
              <a:t>的连接。</a:t>
            </a:r>
          </a:p>
          <a:p>
            <a:r>
              <a:rPr lang="zh-CN" altLang="en-US"/>
              <a:t>存储器芯片的容量是有限的</a:t>
            </a:r>
            <a:r>
              <a:rPr lang="en-US" altLang="zh-CN"/>
              <a:t>,</a:t>
            </a:r>
            <a:r>
              <a:rPr lang="zh-CN" altLang="en-US"/>
              <a:t> 实际应用中，需要对存储器进行扩展。主要三种方法有： </a:t>
            </a:r>
            <a:r>
              <a:rPr lang="zh-CN" altLang="en-US">
                <a:solidFill>
                  <a:schemeClr val="folHlink"/>
                </a:solidFill>
              </a:rPr>
              <a:t>位扩展</a:t>
            </a:r>
            <a:r>
              <a:rPr lang="zh-CN" altLang="en-US"/>
              <a:t>、</a:t>
            </a:r>
            <a:r>
              <a:rPr lang="zh-CN" altLang="en-US">
                <a:solidFill>
                  <a:schemeClr val="folHlink"/>
                </a:solidFill>
              </a:rPr>
              <a:t>字扩展</a:t>
            </a:r>
            <a:r>
              <a:rPr lang="zh-CN" altLang="en-US"/>
              <a:t>、</a:t>
            </a:r>
            <a:r>
              <a:rPr lang="zh-CN" altLang="en-US">
                <a:solidFill>
                  <a:schemeClr val="folHlink"/>
                </a:solidFill>
              </a:rPr>
              <a:t>字位同时扩展</a:t>
            </a:r>
            <a:r>
              <a:rPr lang="zh-CN" altLang="en-US"/>
              <a:t>。</a:t>
            </a:r>
          </a:p>
          <a:p>
            <a:pPr lvl="1"/>
            <a:r>
              <a:rPr lang="zh-CN" altLang="en-US"/>
              <a:t>位扩展法（</a:t>
            </a:r>
            <a:r>
              <a:rPr lang="en-US" altLang="zh-CN"/>
              <a:t>8</a:t>
            </a:r>
            <a:r>
              <a:rPr lang="zh-CN" altLang="en-US"/>
              <a:t>片 </a:t>
            </a:r>
            <a:r>
              <a:rPr lang="en-US" altLang="zh-CN"/>
              <a:t>8K×1</a:t>
            </a:r>
            <a:r>
              <a:rPr lang="zh-CN" altLang="en-US"/>
              <a:t>位 扩展组成 </a:t>
            </a:r>
            <a:r>
              <a:rPr lang="en-US" altLang="zh-CN"/>
              <a:t>8K×8</a:t>
            </a:r>
            <a:r>
              <a:rPr lang="zh-CN" altLang="en-US"/>
              <a:t>位</a:t>
            </a:r>
            <a:r>
              <a:rPr lang="en-US" altLang="zh-CN"/>
              <a:t> RAM</a:t>
            </a:r>
            <a:r>
              <a:rPr lang="zh-CN" altLang="en-US"/>
              <a:t>） </a:t>
            </a:r>
          </a:p>
        </p:txBody>
      </p:sp>
      <p:pic>
        <p:nvPicPr>
          <p:cNvPr id="68611" name="图片 72089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2708275"/>
            <a:ext cx="727233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文本框 707817"/>
          <p:cNvSpPr txBox="1">
            <a:spLocks noChangeArrowheads="1"/>
          </p:cNvSpPr>
          <p:nvPr/>
        </p:nvSpPr>
        <p:spPr bwMode="auto">
          <a:xfrm>
            <a:off x="8426451" y="6426200"/>
            <a:ext cx="1831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B</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4258" name="标题 864257"/>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ea typeface="黑体" panose="02010609060101010101" pitchFamily="49" charset="-122"/>
              </a:rPr>
              <a:t>4</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存储器容量的扩充</a:t>
            </a:r>
          </a:p>
        </p:txBody>
      </p:sp>
      <p:sp>
        <p:nvSpPr>
          <p:cNvPr id="69634" name="文本占位符 864258"/>
          <p:cNvSpPr>
            <a:spLocks noGrp="1" noChangeArrowheads="1"/>
          </p:cNvSpPr>
          <p:nvPr>
            <p:ph idx="1"/>
          </p:nvPr>
        </p:nvSpPr>
        <p:spPr/>
        <p:txBody>
          <a:bodyPr/>
          <a:lstStyle/>
          <a:p>
            <a:pPr lvl="1"/>
            <a:r>
              <a:rPr lang="zh-CN" altLang="en-US"/>
              <a:t>位扩展法（</a:t>
            </a:r>
            <a:r>
              <a:rPr lang="en-US" altLang="zh-CN"/>
              <a:t>2</a:t>
            </a:r>
            <a:r>
              <a:rPr lang="zh-CN" altLang="en-US"/>
              <a:t>片 </a:t>
            </a:r>
            <a:r>
              <a:rPr lang="en-US" altLang="zh-CN"/>
              <a:t>1M×4</a:t>
            </a:r>
            <a:r>
              <a:rPr lang="zh-CN" altLang="en-US"/>
              <a:t>位 扩展组成 </a:t>
            </a:r>
            <a:r>
              <a:rPr lang="en-US" altLang="zh-CN"/>
              <a:t>1M×8</a:t>
            </a:r>
            <a:r>
              <a:rPr lang="zh-CN" altLang="en-US"/>
              <a:t>位</a:t>
            </a:r>
            <a:r>
              <a:rPr lang="en-US" altLang="zh-CN"/>
              <a:t> RAM</a:t>
            </a:r>
            <a:r>
              <a:rPr lang="zh-CN" altLang="en-US"/>
              <a:t>）</a:t>
            </a:r>
          </a:p>
        </p:txBody>
      </p:sp>
      <p:grpSp>
        <p:nvGrpSpPr>
          <p:cNvPr id="69635" name="组合 864472"/>
          <p:cNvGrpSpPr/>
          <p:nvPr/>
        </p:nvGrpSpPr>
        <p:grpSpPr bwMode="auto">
          <a:xfrm>
            <a:off x="2208214" y="1196976"/>
            <a:ext cx="7488237" cy="5040313"/>
            <a:chOff x="431" y="733"/>
            <a:chExt cx="4717" cy="3175"/>
          </a:xfrm>
        </p:grpSpPr>
        <p:sp>
          <p:nvSpPr>
            <p:cNvPr id="69636" name="直接连接符 864260"/>
            <p:cNvSpPr>
              <a:spLocks noChangeShapeType="1"/>
            </p:cNvSpPr>
            <p:nvPr/>
          </p:nvSpPr>
          <p:spPr bwMode="auto">
            <a:xfrm>
              <a:off x="636" y="987"/>
              <a:ext cx="24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37" name="矩形 864263"/>
            <p:cNvSpPr>
              <a:spLocks noChangeArrowheads="1"/>
            </p:cNvSpPr>
            <p:nvPr/>
          </p:nvSpPr>
          <p:spPr bwMode="auto">
            <a:xfrm>
              <a:off x="1474" y="1168"/>
              <a:ext cx="907" cy="1361"/>
            </a:xfrm>
            <a:prstGeom prst="rect">
              <a:avLst/>
            </a:prstGeom>
            <a:solidFill>
              <a:schemeClr val="accent1"/>
            </a:solidFill>
            <a:ln w="9525">
              <a:solidFill>
                <a:schemeClr val="tx1"/>
              </a:solidFill>
              <a:miter lim="800000"/>
            </a:ln>
          </p:spPr>
          <p:txBody>
            <a:bodyPr wrap="none" anchor="ctr"/>
            <a:lstStyle/>
            <a:p>
              <a:pPr algn="ctr" fontAlgn="base">
                <a:spcBef>
                  <a:spcPct val="0"/>
                </a:spcBef>
                <a:spcAft>
                  <a:spcPct val="0"/>
                </a:spcAft>
              </a:pPr>
              <a:endParaRPr lang="zh-CN" altLang="en-US" sz="2400" b="1">
                <a:solidFill>
                  <a:srgbClr val="FFFFFF"/>
                </a:solidFill>
                <a:latin typeface="Times New Roman" panose="02020603050405020304" pitchFamily="18" charset="0"/>
                <a:ea typeface="隶书" panose="02010509060101010101" pitchFamily="49" charset="-122"/>
              </a:endParaRPr>
            </a:p>
          </p:txBody>
        </p:sp>
        <p:sp>
          <p:nvSpPr>
            <p:cNvPr id="69638" name="文本框 864265"/>
            <p:cNvSpPr txBox="1">
              <a:spLocks noChangeArrowheads="1"/>
            </p:cNvSpPr>
            <p:nvPr/>
          </p:nvSpPr>
          <p:spPr bwMode="auto">
            <a:xfrm>
              <a:off x="1474" y="1168"/>
              <a:ext cx="31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0</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19</a:t>
              </a:r>
            </a:p>
          </p:txBody>
        </p:sp>
        <p:sp>
          <p:nvSpPr>
            <p:cNvPr id="69639" name="右大括号 864266"/>
            <p:cNvSpPr/>
            <p:nvPr/>
          </p:nvSpPr>
          <p:spPr bwMode="auto">
            <a:xfrm>
              <a:off x="1746" y="1259"/>
              <a:ext cx="91" cy="499"/>
            </a:xfrm>
            <a:prstGeom prst="rightBrace">
              <a:avLst>
                <a:gd name="adj1" fmla="val 45544"/>
                <a:gd name="adj2" fmla="val 50000"/>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40" name="文本框 864268"/>
            <p:cNvSpPr txBox="1">
              <a:spLocks noChangeArrowheads="1"/>
            </p:cNvSpPr>
            <p:nvPr/>
          </p:nvSpPr>
          <p:spPr bwMode="auto">
            <a:xfrm>
              <a:off x="2019" y="1236"/>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0</a:t>
              </a:r>
            </a:p>
          </p:txBody>
        </p:sp>
        <p:sp>
          <p:nvSpPr>
            <p:cNvPr id="69641" name="文本框 864269"/>
            <p:cNvSpPr txBox="1">
              <a:spLocks noChangeArrowheads="1"/>
            </p:cNvSpPr>
            <p:nvPr/>
          </p:nvSpPr>
          <p:spPr bwMode="auto">
            <a:xfrm>
              <a:off x="1882" y="1486"/>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2</a:t>
              </a:r>
              <a:r>
                <a:rPr lang="en-US" altLang="zh-CN" sz="2000" b="1" baseline="30000">
                  <a:solidFill>
                    <a:srgbClr val="000000"/>
                  </a:solidFill>
                  <a:latin typeface="Times New Roman" panose="02020603050405020304" pitchFamily="18" charset="0"/>
                  <a:ea typeface="隶书" panose="02010509060101010101" pitchFamily="49" charset="-122"/>
                </a:rPr>
                <a:t>20</a:t>
              </a:r>
              <a:r>
                <a:rPr lang="en-US" altLang="zh-CN" sz="2000" b="1">
                  <a:solidFill>
                    <a:srgbClr val="000000"/>
                  </a:solidFill>
                  <a:latin typeface="Times New Roman" panose="02020603050405020304" pitchFamily="18" charset="0"/>
                  <a:ea typeface="隶书" panose="02010509060101010101" pitchFamily="49" charset="-122"/>
                </a:rPr>
                <a:t> - 1</a:t>
              </a:r>
            </a:p>
          </p:txBody>
        </p:sp>
        <p:sp>
          <p:nvSpPr>
            <p:cNvPr id="69642" name="直接连接符 864270"/>
            <p:cNvSpPr>
              <a:spLocks noChangeShapeType="1"/>
            </p:cNvSpPr>
            <p:nvPr/>
          </p:nvSpPr>
          <p:spPr bwMode="auto">
            <a:xfrm>
              <a:off x="1882" y="1486"/>
              <a:ext cx="454"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43" name="等腰三角形 864271"/>
            <p:cNvSpPr>
              <a:spLocks noChangeArrowheads="1"/>
            </p:cNvSpPr>
            <p:nvPr/>
          </p:nvSpPr>
          <p:spPr bwMode="auto">
            <a:xfrm flipV="1">
              <a:off x="2290" y="2165"/>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44" name="等腰三角形 864272"/>
            <p:cNvSpPr>
              <a:spLocks noChangeArrowheads="1"/>
            </p:cNvSpPr>
            <p:nvPr/>
          </p:nvSpPr>
          <p:spPr bwMode="auto">
            <a:xfrm flipV="1">
              <a:off x="2290" y="2256"/>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45" name="等腰三角形 864273"/>
            <p:cNvSpPr>
              <a:spLocks noChangeArrowheads="1"/>
            </p:cNvSpPr>
            <p:nvPr/>
          </p:nvSpPr>
          <p:spPr bwMode="auto">
            <a:xfrm flipV="1">
              <a:off x="2290" y="2347"/>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46" name="等腰三角形 864274"/>
            <p:cNvSpPr>
              <a:spLocks noChangeArrowheads="1"/>
            </p:cNvSpPr>
            <p:nvPr/>
          </p:nvSpPr>
          <p:spPr bwMode="auto">
            <a:xfrm flipV="1">
              <a:off x="2290" y="2438"/>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47" name="文本框 864275"/>
            <p:cNvSpPr txBox="1">
              <a:spLocks noChangeArrowheads="1"/>
            </p:cNvSpPr>
            <p:nvPr/>
          </p:nvSpPr>
          <p:spPr bwMode="auto">
            <a:xfrm>
              <a:off x="1927" y="221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I/O</a:t>
              </a:r>
            </a:p>
          </p:txBody>
        </p:sp>
        <p:sp>
          <p:nvSpPr>
            <p:cNvPr id="69648" name="文本框 864276"/>
            <p:cNvSpPr txBox="1">
              <a:spLocks noChangeArrowheads="1"/>
            </p:cNvSpPr>
            <p:nvPr/>
          </p:nvSpPr>
          <p:spPr bwMode="auto">
            <a:xfrm>
              <a:off x="1656" y="1909"/>
              <a:ext cx="5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99"/>
                  </a:solidFill>
                  <a:latin typeface="Times New Roman" panose="02020603050405020304" pitchFamily="18" charset="0"/>
                  <a:ea typeface="隶书" panose="02010509060101010101" pitchFamily="49" charset="-122"/>
                </a:rPr>
                <a:t>SRAM1</a:t>
              </a:r>
            </a:p>
          </p:txBody>
        </p:sp>
        <p:sp>
          <p:nvSpPr>
            <p:cNvPr id="69649" name="直接连接符 864277"/>
            <p:cNvSpPr>
              <a:spLocks noChangeShapeType="1"/>
            </p:cNvSpPr>
            <p:nvPr/>
          </p:nvSpPr>
          <p:spPr bwMode="auto">
            <a:xfrm>
              <a:off x="612" y="2983"/>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0" name="直接连接符 864278"/>
            <p:cNvSpPr>
              <a:spLocks noChangeShapeType="1"/>
            </p:cNvSpPr>
            <p:nvPr/>
          </p:nvSpPr>
          <p:spPr bwMode="auto">
            <a:xfrm>
              <a:off x="612" y="3119"/>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1" name="直接连接符 864279"/>
            <p:cNvSpPr>
              <a:spLocks noChangeShapeType="1"/>
            </p:cNvSpPr>
            <p:nvPr/>
          </p:nvSpPr>
          <p:spPr bwMode="auto">
            <a:xfrm>
              <a:off x="612" y="3255"/>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2" name="直接连接符 864280"/>
            <p:cNvSpPr>
              <a:spLocks noChangeShapeType="1"/>
            </p:cNvSpPr>
            <p:nvPr/>
          </p:nvSpPr>
          <p:spPr bwMode="auto">
            <a:xfrm>
              <a:off x="612" y="3391"/>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3" name="直接连接符 864285"/>
            <p:cNvSpPr>
              <a:spLocks noChangeShapeType="1"/>
            </p:cNvSpPr>
            <p:nvPr/>
          </p:nvSpPr>
          <p:spPr bwMode="auto">
            <a:xfrm>
              <a:off x="612" y="3482"/>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4" name="直接连接符 864286"/>
            <p:cNvSpPr>
              <a:spLocks noChangeShapeType="1"/>
            </p:cNvSpPr>
            <p:nvPr/>
          </p:nvSpPr>
          <p:spPr bwMode="auto">
            <a:xfrm>
              <a:off x="612" y="3618"/>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5" name="直接连接符 864287"/>
            <p:cNvSpPr>
              <a:spLocks noChangeShapeType="1"/>
            </p:cNvSpPr>
            <p:nvPr/>
          </p:nvSpPr>
          <p:spPr bwMode="auto">
            <a:xfrm>
              <a:off x="612" y="3754"/>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6" name="直接连接符 864288"/>
            <p:cNvSpPr>
              <a:spLocks noChangeShapeType="1"/>
            </p:cNvSpPr>
            <p:nvPr/>
          </p:nvSpPr>
          <p:spPr bwMode="auto">
            <a:xfrm>
              <a:off x="612" y="3890"/>
              <a:ext cx="45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7" name="直接连接符 864289"/>
            <p:cNvSpPr>
              <a:spLocks noChangeShapeType="1"/>
            </p:cNvSpPr>
            <p:nvPr/>
          </p:nvSpPr>
          <p:spPr bwMode="auto">
            <a:xfrm>
              <a:off x="2472" y="2484"/>
              <a:ext cx="0" cy="90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8" name="直接连接符 864290"/>
            <p:cNvSpPr>
              <a:spLocks noChangeShapeType="1"/>
            </p:cNvSpPr>
            <p:nvPr/>
          </p:nvSpPr>
          <p:spPr bwMode="auto">
            <a:xfrm>
              <a:off x="2562" y="2348"/>
              <a:ext cx="0" cy="90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59" name="直接连接符 864291"/>
            <p:cNvSpPr>
              <a:spLocks noChangeShapeType="1"/>
            </p:cNvSpPr>
            <p:nvPr/>
          </p:nvSpPr>
          <p:spPr bwMode="auto">
            <a:xfrm>
              <a:off x="2653" y="2257"/>
              <a:ext cx="0" cy="86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0" name="直接连接符 864292"/>
            <p:cNvSpPr>
              <a:spLocks noChangeShapeType="1"/>
            </p:cNvSpPr>
            <p:nvPr/>
          </p:nvSpPr>
          <p:spPr bwMode="auto">
            <a:xfrm>
              <a:off x="2744" y="2166"/>
              <a:ext cx="0" cy="81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1" name="直接连接符 864293"/>
            <p:cNvSpPr>
              <a:spLocks noChangeShapeType="1"/>
            </p:cNvSpPr>
            <p:nvPr/>
          </p:nvSpPr>
          <p:spPr bwMode="auto">
            <a:xfrm flipH="1">
              <a:off x="2381" y="2484"/>
              <a:ext cx="9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2" name="直接连接符 864296"/>
            <p:cNvSpPr>
              <a:spLocks noChangeShapeType="1"/>
            </p:cNvSpPr>
            <p:nvPr/>
          </p:nvSpPr>
          <p:spPr bwMode="auto">
            <a:xfrm flipH="1">
              <a:off x="2381" y="2348"/>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3" name="直接连接符 864297"/>
            <p:cNvSpPr>
              <a:spLocks noChangeShapeType="1"/>
            </p:cNvSpPr>
            <p:nvPr/>
          </p:nvSpPr>
          <p:spPr bwMode="auto">
            <a:xfrm flipH="1">
              <a:off x="2381" y="2257"/>
              <a:ext cx="27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4" name="直接连接符 864299"/>
            <p:cNvSpPr>
              <a:spLocks noChangeShapeType="1"/>
            </p:cNvSpPr>
            <p:nvPr/>
          </p:nvSpPr>
          <p:spPr bwMode="auto">
            <a:xfrm flipH="1">
              <a:off x="2381" y="2166"/>
              <a:ext cx="36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5" name="直接连接符 864300"/>
            <p:cNvSpPr>
              <a:spLocks noChangeShapeType="1"/>
            </p:cNvSpPr>
            <p:nvPr/>
          </p:nvSpPr>
          <p:spPr bwMode="auto">
            <a:xfrm>
              <a:off x="612" y="2665"/>
              <a:ext cx="235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6" name="直接连接符 864301"/>
            <p:cNvSpPr>
              <a:spLocks noChangeShapeType="1"/>
            </p:cNvSpPr>
            <p:nvPr/>
          </p:nvSpPr>
          <p:spPr bwMode="auto">
            <a:xfrm>
              <a:off x="612" y="2756"/>
              <a:ext cx="249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7" name="直接连接符 864302"/>
            <p:cNvSpPr>
              <a:spLocks noChangeShapeType="1"/>
            </p:cNvSpPr>
            <p:nvPr/>
          </p:nvSpPr>
          <p:spPr bwMode="auto">
            <a:xfrm flipV="1">
              <a:off x="1247" y="2257"/>
              <a:ext cx="0" cy="49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8" name="直接连接符 864303"/>
            <p:cNvSpPr>
              <a:spLocks noChangeShapeType="1"/>
            </p:cNvSpPr>
            <p:nvPr/>
          </p:nvSpPr>
          <p:spPr bwMode="auto">
            <a:xfrm flipV="1">
              <a:off x="1111" y="2075"/>
              <a:ext cx="0" cy="59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69" name="直接连接符 864305"/>
            <p:cNvSpPr>
              <a:spLocks noChangeShapeType="1"/>
            </p:cNvSpPr>
            <p:nvPr/>
          </p:nvSpPr>
          <p:spPr bwMode="auto">
            <a:xfrm>
              <a:off x="1383" y="2393"/>
              <a:ext cx="9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70" name="直接连接符 864306"/>
            <p:cNvSpPr>
              <a:spLocks noChangeShapeType="1"/>
            </p:cNvSpPr>
            <p:nvPr/>
          </p:nvSpPr>
          <p:spPr bwMode="auto">
            <a:xfrm>
              <a:off x="1247" y="2257"/>
              <a:ext cx="22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71" name="直接连接符 864307"/>
            <p:cNvSpPr>
              <a:spLocks noChangeShapeType="1"/>
            </p:cNvSpPr>
            <p:nvPr/>
          </p:nvSpPr>
          <p:spPr bwMode="auto">
            <a:xfrm>
              <a:off x="1111" y="2075"/>
              <a:ext cx="36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72" name="直接连接符 864308"/>
            <p:cNvSpPr>
              <a:spLocks noChangeShapeType="1"/>
            </p:cNvSpPr>
            <p:nvPr/>
          </p:nvSpPr>
          <p:spPr bwMode="auto">
            <a:xfrm>
              <a:off x="1383" y="2257"/>
              <a:ext cx="0" cy="1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69673" name="任意多边形 864309"/>
            <p:cNvSpPr>
              <a:spLocks noChangeArrowheads="1"/>
            </p:cNvSpPr>
            <p:nvPr/>
          </p:nvSpPr>
          <p:spPr bwMode="auto">
            <a:xfrm rot="5400000">
              <a:off x="969" y="1117"/>
              <a:ext cx="635" cy="363"/>
            </a:xfrm>
            <a:custGeom>
              <a:avLst/>
              <a:gdLst>
                <a:gd name="T0" fmla="*/ 15358 w 21600"/>
                <a:gd name="T1" fmla="*/ 0 h 21600"/>
                <a:gd name="T2" fmla="*/ 9116 w 21600"/>
                <a:gd name="T3" fmla="*/ 7199 h 21600"/>
                <a:gd name="T4" fmla="*/ 13845 w 21600"/>
                <a:gd name="T5" fmla="*/ 7199 h 21600"/>
                <a:gd name="T6" fmla="*/ 13845 w 21600"/>
                <a:gd name="T7" fmla="*/ 17725 h 21600"/>
                <a:gd name="T8" fmla="*/ 0 w 21600"/>
                <a:gd name="T9" fmla="*/ 17725 h 21600"/>
                <a:gd name="T10" fmla="*/ 0 w 21600"/>
                <a:gd name="T11" fmla="*/ 21600 h 21600"/>
                <a:gd name="T12" fmla="*/ 16871 w 21600"/>
                <a:gd name="T13" fmla="*/ 21600 h 21600"/>
                <a:gd name="T14" fmla="*/ 16871 w 21600"/>
                <a:gd name="T15" fmla="*/ 7199 h 21600"/>
                <a:gd name="T16" fmla="*/ 21600 w 21600"/>
                <a:gd name="T17" fmla="*/ 7199 h 21600"/>
                <a:gd name="T18" fmla="*/ 15358 w 21600"/>
                <a:gd name="T19"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15358" y="0"/>
                  </a:moveTo>
                  <a:lnTo>
                    <a:pt x="9116" y="7199"/>
                  </a:lnTo>
                  <a:lnTo>
                    <a:pt x="13845" y="7199"/>
                  </a:lnTo>
                  <a:lnTo>
                    <a:pt x="13845" y="17725"/>
                  </a:lnTo>
                  <a:lnTo>
                    <a:pt x="0" y="17725"/>
                  </a:lnTo>
                  <a:lnTo>
                    <a:pt x="0" y="21600"/>
                  </a:lnTo>
                  <a:lnTo>
                    <a:pt x="16871" y="21600"/>
                  </a:lnTo>
                  <a:lnTo>
                    <a:pt x="16871" y="7199"/>
                  </a:lnTo>
                  <a:lnTo>
                    <a:pt x="21600" y="7199"/>
                  </a:lnTo>
                  <a:lnTo>
                    <a:pt x="15358" y="0"/>
                  </a:lnTo>
                  <a:close/>
                </a:path>
              </a:pathLst>
            </a:custGeom>
            <a:ln w="19050">
              <a:solidFill>
                <a:schemeClr val="tx1"/>
              </a:solidFill>
              <a:miter lim="800000"/>
            </a:ln>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74" name="文本框 864310"/>
            <p:cNvSpPr txBox="1">
              <a:spLocks noChangeArrowheads="1"/>
            </p:cNvSpPr>
            <p:nvPr/>
          </p:nvSpPr>
          <p:spPr bwMode="auto">
            <a:xfrm>
              <a:off x="2381" y="1916"/>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sz="2000">
                  <a:solidFill>
                    <a:srgbClr val="FF9966"/>
                  </a:solidFill>
                  <a:latin typeface="Times New Roman" panose="02020603050405020304" pitchFamily="18" charset="0"/>
                  <a:ea typeface="隶书" panose="02010509060101010101" pitchFamily="49" charset="-122"/>
                </a:rPr>
                <a:t>低</a:t>
              </a:r>
              <a:r>
                <a:rPr lang="en-US" altLang="zh-CN" sz="2000">
                  <a:solidFill>
                    <a:srgbClr val="FF9966"/>
                  </a:solidFill>
                  <a:latin typeface="Times New Roman" panose="02020603050405020304" pitchFamily="18" charset="0"/>
                  <a:ea typeface="隶书" panose="02010509060101010101" pitchFamily="49" charset="-122"/>
                </a:rPr>
                <a:t>4</a:t>
              </a:r>
              <a:r>
                <a:rPr lang="zh-CN" altLang="en-US" sz="2000">
                  <a:solidFill>
                    <a:srgbClr val="FF9966"/>
                  </a:solidFill>
                  <a:latin typeface="Times New Roman" panose="02020603050405020304" pitchFamily="18" charset="0"/>
                  <a:ea typeface="隶书" panose="02010509060101010101" pitchFamily="49" charset="-122"/>
                </a:rPr>
                <a:t>位</a:t>
              </a:r>
            </a:p>
          </p:txBody>
        </p:sp>
        <p:sp>
          <p:nvSpPr>
            <p:cNvPr id="69675" name="矩形 864311"/>
            <p:cNvSpPr>
              <a:spLocks noChangeArrowheads="1"/>
            </p:cNvSpPr>
            <p:nvPr/>
          </p:nvSpPr>
          <p:spPr bwMode="auto">
            <a:xfrm>
              <a:off x="3334" y="1168"/>
              <a:ext cx="907" cy="1361"/>
            </a:xfrm>
            <a:prstGeom prst="rect">
              <a:avLst/>
            </a:prstGeom>
            <a:solidFill>
              <a:schemeClr val="accent1"/>
            </a:solidFill>
            <a:ln w="9525">
              <a:solidFill>
                <a:schemeClr val="tx1"/>
              </a:solidFill>
              <a:miter lim="800000"/>
            </a:ln>
          </p:spPr>
          <p:txBody>
            <a:bodyPr wrap="none" anchor="ctr"/>
            <a:lstStyle/>
            <a:p>
              <a:pPr algn="ctr" fontAlgn="base">
                <a:spcBef>
                  <a:spcPct val="0"/>
                </a:spcBef>
                <a:spcAft>
                  <a:spcPct val="0"/>
                </a:spcAft>
              </a:pPr>
              <a:endParaRPr lang="zh-CN" altLang="en-US" sz="2400" b="1">
                <a:solidFill>
                  <a:srgbClr val="FFFFFF"/>
                </a:solidFill>
                <a:latin typeface="Times New Roman" panose="02020603050405020304" pitchFamily="18" charset="0"/>
                <a:ea typeface="隶书" panose="02010509060101010101" pitchFamily="49" charset="-122"/>
              </a:endParaRPr>
            </a:p>
          </p:txBody>
        </p:sp>
        <p:sp>
          <p:nvSpPr>
            <p:cNvPr id="69676" name="文本框 864312"/>
            <p:cNvSpPr txBox="1">
              <a:spLocks noChangeArrowheads="1"/>
            </p:cNvSpPr>
            <p:nvPr/>
          </p:nvSpPr>
          <p:spPr bwMode="auto">
            <a:xfrm>
              <a:off x="3334" y="1168"/>
              <a:ext cx="31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0</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19</a:t>
              </a:r>
            </a:p>
          </p:txBody>
        </p:sp>
        <p:sp>
          <p:nvSpPr>
            <p:cNvPr id="69677" name="右大括号 864313"/>
            <p:cNvSpPr/>
            <p:nvPr/>
          </p:nvSpPr>
          <p:spPr bwMode="auto">
            <a:xfrm>
              <a:off x="3606" y="1259"/>
              <a:ext cx="91" cy="499"/>
            </a:xfrm>
            <a:prstGeom prst="rightBrace">
              <a:avLst>
                <a:gd name="adj1" fmla="val 45544"/>
                <a:gd name="adj2" fmla="val 50000"/>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78" name="文本框 864314"/>
            <p:cNvSpPr txBox="1">
              <a:spLocks noChangeArrowheads="1"/>
            </p:cNvSpPr>
            <p:nvPr/>
          </p:nvSpPr>
          <p:spPr bwMode="auto">
            <a:xfrm>
              <a:off x="3879" y="1236"/>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0</a:t>
              </a:r>
            </a:p>
          </p:txBody>
        </p:sp>
        <p:sp>
          <p:nvSpPr>
            <p:cNvPr id="69679" name="文本框 864315"/>
            <p:cNvSpPr txBox="1">
              <a:spLocks noChangeArrowheads="1"/>
            </p:cNvSpPr>
            <p:nvPr/>
          </p:nvSpPr>
          <p:spPr bwMode="auto">
            <a:xfrm>
              <a:off x="3742" y="1486"/>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2</a:t>
              </a:r>
              <a:r>
                <a:rPr lang="en-US" altLang="zh-CN" sz="2000" b="1" baseline="30000">
                  <a:solidFill>
                    <a:srgbClr val="000000"/>
                  </a:solidFill>
                  <a:latin typeface="Times New Roman" panose="02020603050405020304" pitchFamily="18" charset="0"/>
                  <a:ea typeface="隶书" panose="02010509060101010101" pitchFamily="49" charset="-122"/>
                </a:rPr>
                <a:t>20</a:t>
              </a:r>
              <a:r>
                <a:rPr lang="en-US" altLang="zh-CN" sz="2000" b="1">
                  <a:solidFill>
                    <a:srgbClr val="000000"/>
                  </a:solidFill>
                  <a:latin typeface="Times New Roman" panose="02020603050405020304" pitchFamily="18" charset="0"/>
                  <a:ea typeface="隶书" panose="02010509060101010101" pitchFamily="49" charset="-122"/>
                </a:rPr>
                <a:t> - 1</a:t>
              </a:r>
            </a:p>
          </p:txBody>
        </p:sp>
        <p:sp>
          <p:nvSpPr>
            <p:cNvPr id="69680" name="直接连接符 864316"/>
            <p:cNvSpPr>
              <a:spLocks noChangeShapeType="1"/>
            </p:cNvSpPr>
            <p:nvPr/>
          </p:nvSpPr>
          <p:spPr bwMode="auto">
            <a:xfrm>
              <a:off x="3742" y="1486"/>
              <a:ext cx="454"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81" name="等腰三角形 864317"/>
            <p:cNvSpPr>
              <a:spLocks noChangeArrowheads="1"/>
            </p:cNvSpPr>
            <p:nvPr/>
          </p:nvSpPr>
          <p:spPr bwMode="auto">
            <a:xfrm flipV="1">
              <a:off x="4150" y="2165"/>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82" name="等腰三角形 864318"/>
            <p:cNvSpPr>
              <a:spLocks noChangeArrowheads="1"/>
            </p:cNvSpPr>
            <p:nvPr/>
          </p:nvSpPr>
          <p:spPr bwMode="auto">
            <a:xfrm flipV="1">
              <a:off x="4150" y="2256"/>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83" name="等腰三角形 864319"/>
            <p:cNvSpPr>
              <a:spLocks noChangeArrowheads="1"/>
            </p:cNvSpPr>
            <p:nvPr/>
          </p:nvSpPr>
          <p:spPr bwMode="auto">
            <a:xfrm flipV="1">
              <a:off x="4150" y="2347"/>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84" name="等腰三角形 864320"/>
            <p:cNvSpPr>
              <a:spLocks noChangeArrowheads="1"/>
            </p:cNvSpPr>
            <p:nvPr/>
          </p:nvSpPr>
          <p:spPr bwMode="auto">
            <a:xfrm flipV="1">
              <a:off x="4150" y="2438"/>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69685" name="文本框 864321"/>
            <p:cNvSpPr txBox="1">
              <a:spLocks noChangeArrowheads="1"/>
            </p:cNvSpPr>
            <p:nvPr/>
          </p:nvSpPr>
          <p:spPr bwMode="auto">
            <a:xfrm>
              <a:off x="3787" y="221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I/O</a:t>
              </a:r>
            </a:p>
          </p:txBody>
        </p:sp>
        <p:sp>
          <p:nvSpPr>
            <p:cNvPr id="69686" name="文本框 864322"/>
            <p:cNvSpPr txBox="1">
              <a:spLocks noChangeArrowheads="1"/>
            </p:cNvSpPr>
            <p:nvPr/>
          </p:nvSpPr>
          <p:spPr bwMode="auto">
            <a:xfrm>
              <a:off x="3516" y="1909"/>
              <a:ext cx="5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99"/>
                  </a:solidFill>
                  <a:latin typeface="Times New Roman" panose="02020603050405020304" pitchFamily="18" charset="0"/>
                  <a:ea typeface="隶书" panose="02010509060101010101" pitchFamily="49" charset="-122"/>
                </a:rPr>
                <a:t>SRAM2</a:t>
              </a:r>
            </a:p>
          </p:txBody>
        </p:sp>
        <p:sp>
          <p:nvSpPr>
            <p:cNvPr id="69687" name="直接连接符 864323"/>
            <p:cNvSpPr>
              <a:spLocks noChangeShapeType="1"/>
            </p:cNvSpPr>
            <p:nvPr/>
          </p:nvSpPr>
          <p:spPr bwMode="auto">
            <a:xfrm flipH="1">
              <a:off x="4331" y="2484"/>
              <a:ext cx="1" cy="140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88" name="直接连接符 864324"/>
            <p:cNvSpPr>
              <a:spLocks noChangeShapeType="1"/>
            </p:cNvSpPr>
            <p:nvPr/>
          </p:nvSpPr>
          <p:spPr bwMode="auto">
            <a:xfrm>
              <a:off x="4422" y="2348"/>
              <a:ext cx="0" cy="140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89" name="直接连接符 864325"/>
            <p:cNvSpPr>
              <a:spLocks noChangeShapeType="1"/>
            </p:cNvSpPr>
            <p:nvPr/>
          </p:nvSpPr>
          <p:spPr bwMode="auto">
            <a:xfrm>
              <a:off x="4513" y="2257"/>
              <a:ext cx="0" cy="136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0" name="直接连接符 864326"/>
            <p:cNvSpPr>
              <a:spLocks noChangeShapeType="1"/>
            </p:cNvSpPr>
            <p:nvPr/>
          </p:nvSpPr>
          <p:spPr bwMode="auto">
            <a:xfrm>
              <a:off x="4604" y="2166"/>
              <a:ext cx="0" cy="130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1" name="直接连接符 864327"/>
            <p:cNvSpPr>
              <a:spLocks noChangeShapeType="1"/>
            </p:cNvSpPr>
            <p:nvPr/>
          </p:nvSpPr>
          <p:spPr bwMode="auto">
            <a:xfrm flipH="1">
              <a:off x="4241" y="2484"/>
              <a:ext cx="9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2" name="直接连接符 864328"/>
            <p:cNvSpPr>
              <a:spLocks noChangeShapeType="1"/>
            </p:cNvSpPr>
            <p:nvPr/>
          </p:nvSpPr>
          <p:spPr bwMode="auto">
            <a:xfrm flipH="1">
              <a:off x="4241" y="2348"/>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3" name="直接连接符 864329"/>
            <p:cNvSpPr>
              <a:spLocks noChangeShapeType="1"/>
            </p:cNvSpPr>
            <p:nvPr/>
          </p:nvSpPr>
          <p:spPr bwMode="auto">
            <a:xfrm flipH="1">
              <a:off x="4241" y="2257"/>
              <a:ext cx="27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4" name="直接连接符 864330"/>
            <p:cNvSpPr>
              <a:spLocks noChangeShapeType="1"/>
            </p:cNvSpPr>
            <p:nvPr/>
          </p:nvSpPr>
          <p:spPr bwMode="auto">
            <a:xfrm flipH="1">
              <a:off x="4241" y="2166"/>
              <a:ext cx="36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5" name="直接连接符 864331"/>
            <p:cNvSpPr>
              <a:spLocks noChangeShapeType="1"/>
            </p:cNvSpPr>
            <p:nvPr/>
          </p:nvSpPr>
          <p:spPr bwMode="auto">
            <a:xfrm flipV="1">
              <a:off x="3107" y="2257"/>
              <a:ext cx="0" cy="49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6" name="直接连接符 864332"/>
            <p:cNvSpPr>
              <a:spLocks noChangeShapeType="1"/>
            </p:cNvSpPr>
            <p:nvPr/>
          </p:nvSpPr>
          <p:spPr bwMode="auto">
            <a:xfrm flipV="1">
              <a:off x="2971" y="2075"/>
              <a:ext cx="0" cy="59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7" name="直接连接符 864333"/>
            <p:cNvSpPr>
              <a:spLocks noChangeShapeType="1"/>
            </p:cNvSpPr>
            <p:nvPr/>
          </p:nvSpPr>
          <p:spPr bwMode="auto">
            <a:xfrm>
              <a:off x="3243" y="2393"/>
              <a:ext cx="9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8" name="直接连接符 864334"/>
            <p:cNvSpPr>
              <a:spLocks noChangeShapeType="1"/>
            </p:cNvSpPr>
            <p:nvPr/>
          </p:nvSpPr>
          <p:spPr bwMode="auto">
            <a:xfrm>
              <a:off x="3107" y="2257"/>
              <a:ext cx="22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699" name="直接连接符 864335"/>
            <p:cNvSpPr>
              <a:spLocks noChangeShapeType="1"/>
            </p:cNvSpPr>
            <p:nvPr/>
          </p:nvSpPr>
          <p:spPr bwMode="auto">
            <a:xfrm>
              <a:off x="2971" y="2075"/>
              <a:ext cx="36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00" name="直接连接符 864336"/>
            <p:cNvSpPr>
              <a:spLocks noChangeShapeType="1"/>
            </p:cNvSpPr>
            <p:nvPr/>
          </p:nvSpPr>
          <p:spPr bwMode="auto">
            <a:xfrm>
              <a:off x="3243" y="2257"/>
              <a:ext cx="0" cy="1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69701" name="任意多边形 864337"/>
            <p:cNvSpPr>
              <a:spLocks noChangeArrowheads="1"/>
            </p:cNvSpPr>
            <p:nvPr/>
          </p:nvSpPr>
          <p:spPr bwMode="auto">
            <a:xfrm rot="5400000">
              <a:off x="2829" y="1117"/>
              <a:ext cx="635" cy="363"/>
            </a:xfrm>
            <a:custGeom>
              <a:avLst/>
              <a:gdLst>
                <a:gd name="T0" fmla="*/ 15358 w 21600"/>
                <a:gd name="T1" fmla="*/ 0 h 21600"/>
                <a:gd name="T2" fmla="*/ 9116 w 21600"/>
                <a:gd name="T3" fmla="*/ 7199 h 21600"/>
                <a:gd name="T4" fmla="*/ 13845 w 21600"/>
                <a:gd name="T5" fmla="*/ 7199 h 21600"/>
                <a:gd name="T6" fmla="*/ 13845 w 21600"/>
                <a:gd name="T7" fmla="*/ 17725 h 21600"/>
                <a:gd name="T8" fmla="*/ 0 w 21600"/>
                <a:gd name="T9" fmla="*/ 17725 h 21600"/>
                <a:gd name="T10" fmla="*/ 0 w 21600"/>
                <a:gd name="T11" fmla="*/ 21600 h 21600"/>
                <a:gd name="T12" fmla="*/ 16871 w 21600"/>
                <a:gd name="T13" fmla="*/ 21600 h 21600"/>
                <a:gd name="T14" fmla="*/ 16871 w 21600"/>
                <a:gd name="T15" fmla="*/ 7199 h 21600"/>
                <a:gd name="T16" fmla="*/ 21600 w 21600"/>
                <a:gd name="T17" fmla="*/ 7199 h 21600"/>
                <a:gd name="T18" fmla="*/ 15358 w 21600"/>
                <a:gd name="T19"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15358" y="0"/>
                  </a:moveTo>
                  <a:lnTo>
                    <a:pt x="9116" y="7199"/>
                  </a:lnTo>
                  <a:lnTo>
                    <a:pt x="13845" y="7199"/>
                  </a:lnTo>
                  <a:lnTo>
                    <a:pt x="13845" y="17725"/>
                  </a:lnTo>
                  <a:lnTo>
                    <a:pt x="0" y="17725"/>
                  </a:lnTo>
                  <a:lnTo>
                    <a:pt x="0" y="21600"/>
                  </a:lnTo>
                  <a:lnTo>
                    <a:pt x="16871" y="21600"/>
                  </a:lnTo>
                  <a:lnTo>
                    <a:pt x="16871" y="7199"/>
                  </a:lnTo>
                  <a:lnTo>
                    <a:pt x="21600" y="7199"/>
                  </a:lnTo>
                  <a:lnTo>
                    <a:pt x="15358" y="0"/>
                  </a:lnTo>
                  <a:close/>
                </a:path>
              </a:pathLst>
            </a:custGeom>
            <a:ln w="19050">
              <a:solidFill>
                <a:schemeClr val="tx1"/>
              </a:solidFill>
              <a:miter lim="800000"/>
            </a:ln>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02" name="文本框 864338"/>
            <p:cNvSpPr txBox="1">
              <a:spLocks noChangeArrowheads="1"/>
            </p:cNvSpPr>
            <p:nvPr/>
          </p:nvSpPr>
          <p:spPr bwMode="auto">
            <a:xfrm>
              <a:off x="4241" y="1916"/>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sz="2000">
                  <a:solidFill>
                    <a:srgbClr val="FF9966"/>
                  </a:solidFill>
                  <a:latin typeface="Times New Roman" panose="02020603050405020304" pitchFamily="18" charset="0"/>
                  <a:ea typeface="隶书" panose="02010509060101010101" pitchFamily="49" charset="-122"/>
                </a:rPr>
                <a:t>高</a:t>
              </a:r>
              <a:r>
                <a:rPr lang="en-US" altLang="zh-CN" sz="2000">
                  <a:solidFill>
                    <a:srgbClr val="FF9966"/>
                  </a:solidFill>
                  <a:latin typeface="Times New Roman" panose="02020603050405020304" pitchFamily="18" charset="0"/>
                  <a:ea typeface="隶书" panose="02010509060101010101" pitchFamily="49" charset="-122"/>
                </a:rPr>
                <a:t>4</a:t>
              </a:r>
              <a:r>
                <a:rPr lang="zh-CN" altLang="en-US" sz="2000">
                  <a:solidFill>
                    <a:srgbClr val="FF9966"/>
                  </a:solidFill>
                  <a:latin typeface="Times New Roman" panose="02020603050405020304" pitchFamily="18" charset="0"/>
                  <a:ea typeface="隶书" panose="02010509060101010101" pitchFamily="49" charset="-122"/>
                </a:rPr>
                <a:t>位</a:t>
              </a:r>
            </a:p>
          </p:txBody>
        </p:sp>
        <p:sp useBgFill="1">
          <p:nvSpPr>
            <p:cNvPr id="69703" name="椭圆 864339"/>
            <p:cNvSpPr>
              <a:spLocks noChangeArrowheads="1"/>
            </p:cNvSpPr>
            <p:nvPr/>
          </p:nvSpPr>
          <p:spPr bwMode="auto">
            <a:xfrm>
              <a:off x="1428" y="2057"/>
              <a:ext cx="45" cy="46"/>
            </a:xfrm>
            <a:prstGeom prst="ellipse">
              <a:avLst/>
            </a:prstGeom>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69704" name="椭圆 864340"/>
            <p:cNvSpPr>
              <a:spLocks noChangeArrowheads="1"/>
            </p:cNvSpPr>
            <p:nvPr/>
          </p:nvSpPr>
          <p:spPr bwMode="auto">
            <a:xfrm>
              <a:off x="1428" y="2365"/>
              <a:ext cx="45" cy="46"/>
            </a:xfrm>
            <a:prstGeom prst="ellipse">
              <a:avLst/>
            </a:prstGeom>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69705" name="椭圆 864341"/>
            <p:cNvSpPr>
              <a:spLocks noChangeArrowheads="1"/>
            </p:cNvSpPr>
            <p:nvPr/>
          </p:nvSpPr>
          <p:spPr bwMode="auto">
            <a:xfrm>
              <a:off x="3291" y="2048"/>
              <a:ext cx="45" cy="46"/>
            </a:xfrm>
            <a:prstGeom prst="ellipse">
              <a:avLst/>
            </a:prstGeom>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69706" name="椭圆 864342"/>
            <p:cNvSpPr>
              <a:spLocks noChangeArrowheads="1"/>
            </p:cNvSpPr>
            <p:nvPr/>
          </p:nvSpPr>
          <p:spPr bwMode="auto">
            <a:xfrm>
              <a:off x="3288" y="2366"/>
              <a:ext cx="45" cy="46"/>
            </a:xfrm>
            <a:prstGeom prst="ellipse">
              <a:avLst/>
            </a:prstGeom>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07" name="直接连接符 864343"/>
            <p:cNvSpPr>
              <a:spLocks noChangeShapeType="1"/>
            </p:cNvSpPr>
            <p:nvPr/>
          </p:nvSpPr>
          <p:spPr bwMode="auto">
            <a:xfrm>
              <a:off x="630" y="941"/>
              <a:ext cx="24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69708" name="矩形 864344"/>
            <p:cNvSpPr>
              <a:spLocks noChangeArrowheads="1"/>
            </p:cNvSpPr>
            <p:nvPr/>
          </p:nvSpPr>
          <p:spPr bwMode="auto">
            <a:xfrm>
              <a:off x="2978" y="975"/>
              <a:ext cx="45" cy="91"/>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69709" name="矩形 864346"/>
            <p:cNvSpPr>
              <a:spLocks noChangeArrowheads="1"/>
            </p:cNvSpPr>
            <p:nvPr/>
          </p:nvSpPr>
          <p:spPr bwMode="auto">
            <a:xfrm>
              <a:off x="1118" y="975"/>
              <a:ext cx="45" cy="91"/>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0" name="直接连接符 864348"/>
            <p:cNvSpPr>
              <a:spLocks noChangeShapeType="1"/>
            </p:cNvSpPr>
            <p:nvPr/>
          </p:nvSpPr>
          <p:spPr bwMode="auto">
            <a:xfrm>
              <a:off x="3034" y="935"/>
              <a:ext cx="0" cy="9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1" name="文本框 864351"/>
            <p:cNvSpPr txBox="1">
              <a:spLocks noChangeArrowheads="1"/>
            </p:cNvSpPr>
            <p:nvPr/>
          </p:nvSpPr>
          <p:spPr bwMode="auto">
            <a:xfrm>
              <a:off x="612" y="2432"/>
              <a:ext cx="2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600" b="1">
                  <a:solidFill>
                    <a:srgbClr val="FFFFFF"/>
                  </a:solidFill>
                  <a:latin typeface="Times New Roman" panose="02020603050405020304" pitchFamily="18" charset="0"/>
                  <a:ea typeface="隶书" panose="02010509060101010101" pitchFamily="49" charset="-122"/>
                </a:rPr>
                <a:t>E</a:t>
              </a:r>
            </a:p>
          </p:txBody>
        </p:sp>
        <p:sp>
          <p:nvSpPr>
            <p:cNvPr id="69712" name="文本框 864352"/>
            <p:cNvSpPr txBox="1">
              <a:spLocks noChangeArrowheads="1"/>
            </p:cNvSpPr>
            <p:nvPr/>
          </p:nvSpPr>
          <p:spPr bwMode="auto">
            <a:xfrm>
              <a:off x="521" y="2750"/>
              <a:ext cx="4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600" b="1">
                  <a:solidFill>
                    <a:srgbClr val="FFFFFF"/>
                  </a:solidFill>
                  <a:latin typeface="Times New Roman" panose="02020603050405020304" pitchFamily="18" charset="0"/>
                  <a:ea typeface="隶书" panose="02010509060101010101" pitchFamily="49" charset="-122"/>
                </a:rPr>
                <a:t>R/W</a:t>
              </a:r>
            </a:p>
          </p:txBody>
        </p:sp>
        <p:sp>
          <p:nvSpPr>
            <p:cNvPr id="69713" name="直接连接符 864353"/>
            <p:cNvSpPr>
              <a:spLocks noChangeShapeType="1"/>
            </p:cNvSpPr>
            <p:nvPr/>
          </p:nvSpPr>
          <p:spPr bwMode="auto">
            <a:xfrm>
              <a:off x="775" y="2795"/>
              <a:ext cx="1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4" name="直接连接符 864354"/>
            <p:cNvSpPr>
              <a:spLocks noChangeShapeType="1"/>
            </p:cNvSpPr>
            <p:nvPr/>
          </p:nvSpPr>
          <p:spPr bwMode="auto">
            <a:xfrm>
              <a:off x="669" y="2478"/>
              <a:ext cx="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5" name="椭圆 864356"/>
            <p:cNvSpPr>
              <a:spLocks noChangeArrowheads="1"/>
            </p:cNvSpPr>
            <p:nvPr/>
          </p:nvSpPr>
          <p:spPr bwMode="auto">
            <a:xfrm>
              <a:off x="1086" y="2638"/>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6" name="椭圆 864357"/>
            <p:cNvSpPr>
              <a:spLocks noChangeArrowheads="1"/>
            </p:cNvSpPr>
            <p:nvPr/>
          </p:nvSpPr>
          <p:spPr bwMode="auto">
            <a:xfrm>
              <a:off x="1222" y="2738"/>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7" name="椭圆 864358"/>
            <p:cNvSpPr>
              <a:spLocks noChangeArrowheads="1"/>
            </p:cNvSpPr>
            <p:nvPr/>
          </p:nvSpPr>
          <p:spPr bwMode="auto">
            <a:xfrm>
              <a:off x="1364" y="2239"/>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8" name="椭圆 864359"/>
            <p:cNvSpPr>
              <a:spLocks noChangeArrowheads="1"/>
            </p:cNvSpPr>
            <p:nvPr/>
          </p:nvSpPr>
          <p:spPr bwMode="auto">
            <a:xfrm>
              <a:off x="2726" y="2955"/>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19" name="椭圆 864360"/>
            <p:cNvSpPr>
              <a:spLocks noChangeArrowheads="1"/>
            </p:cNvSpPr>
            <p:nvPr/>
          </p:nvSpPr>
          <p:spPr bwMode="auto">
            <a:xfrm>
              <a:off x="2629" y="3091"/>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0" name="椭圆 864361"/>
            <p:cNvSpPr>
              <a:spLocks noChangeArrowheads="1"/>
            </p:cNvSpPr>
            <p:nvPr/>
          </p:nvSpPr>
          <p:spPr bwMode="auto">
            <a:xfrm>
              <a:off x="2541" y="3227"/>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1" name="椭圆 864362"/>
            <p:cNvSpPr>
              <a:spLocks noChangeArrowheads="1"/>
            </p:cNvSpPr>
            <p:nvPr/>
          </p:nvSpPr>
          <p:spPr bwMode="auto">
            <a:xfrm>
              <a:off x="2450" y="3363"/>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2" name="椭圆 864363"/>
            <p:cNvSpPr>
              <a:spLocks noChangeArrowheads="1"/>
            </p:cNvSpPr>
            <p:nvPr/>
          </p:nvSpPr>
          <p:spPr bwMode="auto">
            <a:xfrm>
              <a:off x="4582" y="3459"/>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3" name="椭圆 864364"/>
            <p:cNvSpPr>
              <a:spLocks noChangeArrowheads="1"/>
            </p:cNvSpPr>
            <p:nvPr/>
          </p:nvSpPr>
          <p:spPr bwMode="auto">
            <a:xfrm>
              <a:off x="4489" y="3591"/>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4" name="椭圆 864365"/>
            <p:cNvSpPr>
              <a:spLocks noChangeArrowheads="1"/>
            </p:cNvSpPr>
            <p:nvPr/>
          </p:nvSpPr>
          <p:spPr bwMode="auto">
            <a:xfrm>
              <a:off x="4398" y="3727"/>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5" name="椭圆 864366"/>
            <p:cNvSpPr>
              <a:spLocks noChangeArrowheads="1"/>
            </p:cNvSpPr>
            <p:nvPr/>
          </p:nvSpPr>
          <p:spPr bwMode="auto">
            <a:xfrm>
              <a:off x="4307" y="3863"/>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6" name="椭圆 864367"/>
            <p:cNvSpPr>
              <a:spLocks noChangeArrowheads="1"/>
            </p:cNvSpPr>
            <p:nvPr/>
          </p:nvSpPr>
          <p:spPr bwMode="auto">
            <a:xfrm>
              <a:off x="3222" y="2239"/>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9727" name="文本框 864471"/>
            <p:cNvSpPr txBox="1">
              <a:spLocks noChangeArrowheads="1"/>
            </p:cNvSpPr>
            <p:nvPr/>
          </p:nvSpPr>
          <p:spPr bwMode="auto">
            <a:xfrm>
              <a:off x="431" y="733"/>
              <a:ext cx="9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600" b="1">
                  <a:solidFill>
                    <a:srgbClr val="FFFFFF"/>
                  </a:solidFill>
                  <a:latin typeface="Times New Roman" panose="02020603050405020304" pitchFamily="18" charset="0"/>
                  <a:ea typeface="隶书" panose="02010509060101010101" pitchFamily="49" charset="-122"/>
                </a:rPr>
                <a:t>A</a:t>
              </a:r>
              <a:r>
                <a:rPr lang="en-US" altLang="zh-CN" sz="1200" b="1">
                  <a:solidFill>
                    <a:srgbClr val="FFFFFF"/>
                  </a:solidFill>
                  <a:latin typeface="Times New Roman" panose="02020603050405020304" pitchFamily="18" charset="0"/>
                  <a:ea typeface="隶书" panose="02010509060101010101" pitchFamily="49" charset="-122"/>
                </a:rPr>
                <a:t>0</a:t>
              </a:r>
              <a:r>
                <a:rPr lang="en-US" altLang="zh-CN" sz="1600" b="1">
                  <a:solidFill>
                    <a:srgbClr val="FFFFFF"/>
                  </a:solidFill>
                  <a:latin typeface="Times New Roman" panose="02020603050405020304" pitchFamily="18" charset="0"/>
                  <a:ea typeface="隶书" panose="02010509060101010101" pitchFamily="49" charset="-122"/>
                </a:rPr>
                <a:t> ~ A</a:t>
              </a:r>
              <a:r>
                <a:rPr lang="en-US" altLang="zh-CN" sz="1200" b="1">
                  <a:solidFill>
                    <a:srgbClr val="FFFFFF"/>
                  </a:solidFill>
                  <a:latin typeface="Times New Roman" panose="02020603050405020304" pitchFamily="18" charset="0"/>
                  <a:ea typeface="隶书" panose="02010509060101010101" pitchFamily="49" charset="-122"/>
                </a:rPr>
                <a:t>19</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1922" name="标题 721921"/>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4 </a:t>
            </a:r>
            <a:r>
              <a:rPr lang="zh-CN" altLang="en-US" b="1" noProof="1">
                <a:solidFill>
                  <a:srgbClr val="FFCCCC"/>
                </a:solidFill>
                <a:latin typeface="黑体" panose="02010609060101010101" pitchFamily="49" charset="-122"/>
                <a:ea typeface="黑体" panose="02010609060101010101" pitchFamily="49" charset="-122"/>
              </a:rPr>
              <a:t>存储器容量的扩充</a:t>
            </a:r>
          </a:p>
        </p:txBody>
      </p:sp>
      <p:sp>
        <p:nvSpPr>
          <p:cNvPr id="70658" name="文本占位符 721922"/>
          <p:cNvSpPr>
            <a:spLocks noGrp="1" noChangeArrowheads="1"/>
          </p:cNvSpPr>
          <p:nvPr>
            <p:ph idx="1"/>
          </p:nvPr>
        </p:nvSpPr>
        <p:spPr/>
        <p:txBody>
          <a:bodyPr/>
          <a:lstStyle/>
          <a:p>
            <a:pPr lvl="1"/>
            <a:r>
              <a:rPr lang="zh-CN" altLang="en-US"/>
              <a:t>字扩展法（</a:t>
            </a:r>
            <a:r>
              <a:rPr lang="en-US" altLang="zh-CN"/>
              <a:t>4</a:t>
            </a:r>
            <a:r>
              <a:rPr lang="zh-CN" altLang="en-US"/>
              <a:t>片</a:t>
            </a:r>
            <a:r>
              <a:rPr lang="en-US" altLang="zh-CN"/>
              <a:t>16K×8</a:t>
            </a:r>
            <a:r>
              <a:rPr lang="zh-CN" altLang="en-US"/>
              <a:t>位 扩展组成 </a:t>
            </a:r>
            <a:r>
              <a:rPr lang="en-US" altLang="zh-CN"/>
              <a:t>64K×8</a:t>
            </a:r>
            <a:r>
              <a:rPr lang="zh-CN" altLang="en-US"/>
              <a:t>位</a:t>
            </a:r>
            <a:r>
              <a:rPr lang="en-US" altLang="zh-CN"/>
              <a:t> RAM</a:t>
            </a:r>
            <a:r>
              <a:rPr lang="zh-CN" altLang="en-US"/>
              <a:t>） </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pPr lvl="1"/>
            <a:r>
              <a:rPr lang="zh-CN" altLang="en-US"/>
              <a:t>字位同时扩展</a:t>
            </a:r>
          </a:p>
          <a:p>
            <a:pPr lvl="1">
              <a:buFont typeface="Wingdings" panose="05000000000000000000" pitchFamily="2" charset="2"/>
              <a:buNone/>
            </a:pPr>
            <a:r>
              <a:rPr lang="zh-CN" altLang="en-US"/>
              <a:t>	</a:t>
            </a:r>
            <a:r>
              <a:rPr lang="zh-CN" altLang="en-US">
                <a:solidFill>
                  <a:schemeClr val="tx1"/>
                </a:solidFill>
              </a:rPr>
              <a:t>一个存储器的容量假定为</a:t>
            </a:r>
            <a:r>
              <a:rPr lang="en-US" altLang="zh-CN">
                <a:solidFill>
                  <a:schemeClr val="tx1"/>
                </a:solidFill>
              </a:rPr>
              <a:t>M×N</a:t>
            </a:r>
            <a:r>
              <a:rPr lang="zh-CN" altLang="en-US">
                <a:solidFill>
                  <a:schemeClr val="tx1"/>
                </a:solidFill>
              </a:rPr>
              <a:t>位，若使用  </a:t>
            </a:r>
            <a:r>
              <a:rPr lang="en-US" altLang="zh-CN">
                <a:solidFill>
                  <a:schemeClr val="tx1"/>
                </a:solidFill>
              </a:rPr>
              <a:t>l×k </a:t>
            </a:r>
            <a:r>
              <a:rPr lang="zh-CN" altLang="en-US">
                <a:solidFill>
                  <a:schemeClr val="tx1"/>
                </a:solidFill>
              </a:rPr>
              <a:t>位的芯片</a:t>
            </a:r>
            <a:r>
              <a:rPr lang="en-US" altLang="zh-CN">
                <a:solidFill>
                  <a:schemeClr val="tx1"/>
                </a:solidFill>
              </a:rPr>
              <a:t>( l</a:t>
            </a:r>
            <a:r>
              <a:rPr lang="zh-CN" altLang="en-US">
                <a:solidFill>
                  <a:schemeClr val="tx1"/>
                </a:solidFill>
              </a:rPr>
              <a:t>＜</a:t>
            </a:r>
            <a:r>
              <a:rPr lang="en-US" altLang="zh-CN">
                <a:solidFill>
                  <a:schemeClr val="tx1"/>
                </a:solidFill>
              </a:rPr>
              <a:t>M, k</a:t>
            </a:r>
            <a:r>
              <a:rPr lang="zh-CN" altLang="en-US">
                <a:solidFill>
                  <a:schemeClr val="tx1"/>
                </a:solidFill>
              </a:rPr>
              <a:t>＜</a:t>
            </a:r>
            <a:r>
              <a:rPr lang="en-US" altLang="zh-CN">
                <a:solidFill>
                  <a:schemeClr val="tx1"/>
                </a:solidFill>
              </a:rPr>
              <a:t>N )</a:t>
            </a:r>
            <a:r>
              <a:rPr lang="zh-CN" altLang="en-US">
                <a:solidFill>
                  <a:schemeClr val="tx1"/>
                </a:solidFill>
              </a:rPr>
              <a:t>，需要在字向和位向同时进行扩展。此时共需要</a:t>
            </a:r>
            <a:r>
              <a:rPr lang="en-US" altLang="zh-CN">
                <a:solidFill>
                  <a:schemeClr val="tx1"/>
                </a:solidFill>
              </a:rPr>
              <a:t>(M/l)×(N/k)</a:t>
            </a:r>
            <a:r>
              <a:rPr lang="zh-CN" altLang="en-US">
                <a:solidFill>
                  <a:schemeClr val="tx1"/>
                </a:solidFill>
              </a:rPr>
              <a:t>个存储器芯 片。</a:t>
            </a:r>
          </a:p>
        </p:txBody>
      </p:sp>
      <p:pic>
        <p:nvPicPr>
          <p:cNvPr id="70659" name="图片 72192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125538"/>
            <a:ext cx="7272338"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文本框 707817"/>
          <p:cNvSpPr txBox="1">
            <a:spLocks noChangeArrowheads="1"/>
          </p:cNvSpPr>
          <p:nvPr/>
        </p:nvSpPr>
        <p:spPr bwMode="auto">
          <a:xfrm>
            <a:off x="7780338" y="4919663"/>
            <a:ext cx="1833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C</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5282" name="标题 865281"/>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latin typeface="黑体" panose="02010609060101010101" pitchFamily="49" charset="-122"/>
                <a:ea typeface="黑体" panose="02010609060101010101" pitchFamily="49" charset="-122"/>
              </a:rPr>
              <a:t>4 </a:t>
            </a:r>
            <a:r>
              <a:rPr lang="zh-CN" altLang="en-US" b="1" noProof="1">
                <a:solidFill>
                  <a:srgbClr val="FFCCCC"/>
                </a:solidFill>
                <a:latin typeface="黑体" panose="02010609060101010101" pitchFamily="49" charset="-122"/>
                <a:ea typeface="黑体" panose="02010609060101010101" pitchFamily="49" charset="-122"/>
              </a:rPr>
              <a:t>存储器容量的扩充</a:t>
            </a:r>
          </a:p>
        </p:txBody>
      </p:sp>
      <p:sp>
        <p:nvSpPr>
          <p:cNvPr id="71682" name="文本占位符 865282"/>
          <p:cNvSpPr>
            <a:spLocks noGrp="1" noChangeArrowheads="1"/>
          </p:cNvSpPr>
          <p:nvPr>
            <p:ph idx="1"/>
          </p:nvPr>
        </p:nvSpPr>
        <p:spPr/>
        <p:txBody>
          <a:bodyPr/>
          <a:lstStyle/>
          <a:p>
            <a:pPr lvl="1"/>
            <a:r>
              <a:rPr lang="zh-CN" altLang="en-US"/>
              <a:t>字扩展法（</a:t>
            </a:r>
            <a:r>
              <a:rPr lang="en-US" altLang="zh-CN"/>
              <a:t>2</a:t>
            </a:r>
            <a:r>
              <a:rPr lang="zh-CN" altLang="en-US"/>
              <a:t>片</a:t>
            </a:r>
            <a:r>
              <a:rPr lang="en-US" altLang="zh-CN"/>
              <a:t>1M×8</a:t>
            </a:r>
            <a:r>
              <a:rPr lang="zh-CN" altLang="en-US"/>
              <a:t>位 扩展组成</a:t>
            </a:r>
            <a:r>
              <a:rPr lang="en-US" altLang="zh-CN"/>
              <a:t>2M×8</a:t>
            </a:r>
            <a:r>
              <a:rPr lang="zh-CN" altLang="en-US"/>
              <a:t>位</a:t>
            </a:r>
            <a:r>
              <a:rPr lang="en-US" altLang="zh-CN"/>
              <a:t> RAM</a:t>
            </a:r>
            <a:r>
              <a:rPr lang="zh-CN" altLang="en-US"/>
              <a:t>）</a:t>
            </a:r>
          </a:p>
        </p:txBody>
      </p:sp>
      <p:sp>
        <p:nvSpPr>
          <p:cNvPr id="71683" name="矩形 865319"/>
          <p:cNvSpPr>
            <a:spLocks noChangeArrowheads="1"/>
          </p:cNvSpPr>
          <p:nvPr/>
        </p:nvSpPr>
        <p:spPr bwMode="auto">
          <a:xfrm>
            <a:off x="6240464" y="765176"/>
            <a:ext cx="71437" cy="144463"/>
          </a:xfrm>
          <a:prstGeom prst="rect">
            <a:avLst/>
          </a:prstGeom>
          <a:solidFill>
            <a:srgbClr val="000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grpSp>
        <p:nvGrpSpPr>
          <p:cNvPr id="71684" name="组合 865397"/>
          <p:cNvGrpSpPr/>
          <p:nvPr/>
        </p:nvGrpSpPr>
        <p:grpSpPr bwMode="auto">
          <a:xfrm>
            <a:off x="2352675" y="1268414"/>
            <a:ext cx="7056438" cy="4968875"/>
            <a:chOff x="522" y="799"/>
            <a:chExt cx="4445" cy="3130"/>
          </a:xfrm>
        </p:grpSpPr>
        <p:sp>
          <p:nvSpPr>
            <p:cNvPr id="71685" name="矩形 865283"/>
            <p:cNvSpPr>
              <a:spLocks noChangeArrowheads="1"/>
            </p:cNvSpPr>
            <p:nvPr/>
          </p:nvSpPr>
          <p:spPr bwMode="auto">
            <a:xfrm>
              <a:off x="2518" y="955"/>
              <a:ext cx="907" cy="1361"/>
            </a:xfrm>
            <a:prstGeom prst="rect">
              <a:avLst/>
            </a:prstGeom>
            <a:solidFill>
              <a:schemeClr val="accent1"/>
            </a:solidFill>
            <a:ln w="9525">
              <a:solidFill>
                <a:schemeClr val="tx1"/>
              </a:solidFill>
              <a:miter lim="800000"/>
            </a:ln>
          </p:spPr>
          <p:txBody>
            <a:bodyPr wrap="none" anchor="ctr"/>
            <a:lstStyle/>
            <a:p>
              <a:pPr algn="ctr" fontAlgn="base">
                <a:spcBef>
                  <a:spcPct val="0"/>
                </a:spcBef>
                <a:spcAft>
                  <a:spcPct val="0"/>
                </a:spcAft>
              </a:pPr>
              <a:endParaRPr lang="zh-CN" altLang="en-US" sz="2400" b="1">
                <a:solidFill>
                  <a:srgbClr val="FFFFFF"/>
                </a:solidFill>
                <a:latin typeface="Times New Roman" panose="02020603050405020304" pitchFamily="18" charset="0"/>
                <a:ea typeface="隶书" panose="02010509060101010101" pitchFamily="49" charset="-122"/>
              </a:endParaRPr>
            </a:p>
          </p:txBody>
        </p:sp>
        <p:sp>
          <p:nvSpPr>
            <p:cNvPr id="71686" name="文本框 865284"/>
            <p:cNvSpPr txBox="1">
              <a:spLocks noChangeArrowheads="1"/>
            </p:cNvSpPr>
            <p:nvPr/>
          </p:nvSpPr>
          <p:spPr bwMode="auto">
            <a:xfrm>
              <a:off x="2518" y="955"/>
              <a:ext cx="31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0</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19</a:t>
              </a:r>
            </a:p>
          </p:txBody>
        </p:sp>
        <p:sp>
          <p:nvSpPr>
            <p:cNvPr id="71687" name="右大括号 865285"/>
            <p:cNvSpPr/>
            <p:nvPr/>
          </p:nvSpPr>
          <p:spPr bwMode="auto">
            <a:xfrm>
              <a:off x="2790" y="1046"/>
              <a:ext cx="91" cy="499"/>
            </a:xfrm>
            <a:prstGeom prst="rightBrace">
              <a:avLst>
                <a:gd name="adj1" fmla="val 45544"/>
                <a:gd name="adj2" fmla="val 50000"/>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688" name="文本框 865286"/>
            <p:cNvSpPr txBox="1">
              <a:spLocks noChangeArrowheads="1"/>
            </p:cNvSpPr>
            <p:nvPr/>
          </p:nvSpPr>
          <p:spPr bwMode="auto">
            <a:xfrm>
              <a:off x="3063" y="1023"/>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0</a:t>
              </a:r>
            </a:p>
          </p:txBody>
        </p:sp>
        <p:sp>
          <p:nvSpPr>
            <p:cNvPr id="71689" name="直接连接符 865287"/>
            <p:cNvSpPr>
              <a:spLocks noChangeShapeType="1"/>
            </p:cNvSpPr>
            <p:nvPr/>
          </p:nvSpPr>
          <p:spPr bwMode="auto">
            <a:xfrm>
              <a:off x="2926" y="1273"/>
              <a:ext cx="454"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690" name="等腰三角形 865288"/>
            <p:cNvSpPr>
              <a:spLocks noChangeArrowheads="1"/>
            </p:cNvSpPr>
            <p:nvPr/>
          </p:nvSpPr>
          <p:spPr bwMode="auto">
            <a:xfrm flipV="1">
              <a:off x="3334" y="1952"/>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691" name="等腰三角形 865289"/>
            <p:cNvSpPr>
              <a:spLocks noChangeArrowheads="1"/>
            </p:cNvSpPr>
            <p:nvPr/>
          </p:nvSpPr>
          <p:spPr bwMode="auto">
            <a:xfrm flipV="1">
              <a:off x="3334" y="2043"/>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692" name="等腰三角形 865290"/>
            <p:cNvSpPr>
              <a:spLocks noChangeArrowheads="1"/>
            </p:cNvSpPr>
            <p:nvPr/>
          </p:nvSpPr>
          <p:spPr bwMode="auto">
            <a:xfrm flipV="1">
              <a:off x="3334" y="2134"/>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693" name="等腰三角形 865291"/>
            <p:cNvSpPr>
              <a:spLocks noChangeArrowheads="1"/>
            </p:cNvSpPr>
            <p:nvPr/>
          </p:nvSpPr>
          <p:spPr bwMode="auto">
            <a:xfrm flipV="1">
              <a:off x="3334" y="2225"/>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694" name="文本框 865292"/>
            <p:cNvSpPr txBox="1">
              <a:spLocks noChangeArrowheads="1"/>
            </p:cNvSpPr>
            <p:nvPr/>
          </p:nvSpPr>
          <p:spPr bwMode="auto">
            <a:xfrm>
              <a:off x="2971" y="1997"/>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I/O</a:t>
              </a:r>
            </a:p>
          </p:txBody>
        </p:sp>
        <p:sp>
          <p:nvSpPr>
            <p:cNvPr id="71695" name="文本框 865293"/>
            <p:cNvSpPr txBox="1">
              <a:spLocks noChangeArrowheads="1"/>
            </p:cNvSpPr>
            <p:nvPr/>
          </p:nvSpPr>
          <p:spPr bwMode="auto">
            <a:xfrm>
              <a:off x="2700" y="1696"/>
              <a:ext cx="5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99"/>
                  </a:solidFill>
                  <a:latin typeface="Times New Roman" panose="02020603050405020304" pitchFamily="18" charset="0"/>
                  <a:ea typeface="隶书" panose="02010509060101010101" pitchFamily="49" charset="-122"/>
                </a:rPr>
                <a:t>SRAM1</a:t>
              </a:r>
            </a:p>
          </p:txBody>
        </p:sp>
        <p:sp>
          <p:nvSpPr>
            <p:cNvPr id="71696" name="椭圆 865294"/>
            <p:cNvSpPr>
              <a:spLocks noChangeArrowheads="1"/>
            </p:cNvSpPr>
            <p:nvPr/>
          </p:nvSpPr>
          <p:spPr bwMode="auto">
            <a:xfrm>
              <a:off x="2473" y="2089"/>
              <a:ext cx="45" cy="46"/>
            </a:xfrm>
            <a:prstGeom prst="ellipse">
              <a:avLst/>
            </a:prstGeom>
            <a:solidFill>
              <a:schemeClr val="bg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697" name="椭圆 865295"/>
            <p:cNvSpPr>
              <a:spLocks noChangeArrowheads="1"/>
            </p:cNvSpPr>
            <p:nvPr/>
          </p:nvSpPr>
          <p:spPr bwMode="auto">
            <a:xfrm>
              <a:off x="2473" y="2225"/>
              <a:ext cx="45" cy="46"/>
            </a:xfrm>
            <a:prstGeom prst="ellipse">
              <a:avLst/>
            </a:prstGeom>
            <a:solidFill>
              <a:schemeClr val="bg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698" name="等腰三角形 865296"/>
            <p:cNvSpPr>
              <a:spLocks noChangeArrowheads="1"/>
            </p:cNvSpPr>
            <p:nvPr/>
          </p:nvSpPr>
          <p:spPr bwMode="auto">
            <a:xfrm flipV="1">
              <a:off x="3334" y="1583"/>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699" name="等腰三角形 865297"/>
            <p:cNvSpPr>
              <a:spLocks noChangeArrowheads="1"/>
            </p:cNvSpPr>
            <p:nvPr/>
          </p:nvSpPr>
          <p:spPr bwMode="auto">
            <a:xfrm flipV="1">
              <a:off x="3334" y="1674"/>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00" name="等腰三角形 865298"/>
            <p:cNvSpPr>
              <a:spLocks noChangeArrowheads="1"/>
            </p:cNvSpPr>
            <p:nvPr/>
          </p:nvSpPr>
          <p:spPr bwMode="auto">
            <a:xfrm flipV="1">
              <a:off x="3334" y="1765"/>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01" name="等腰三角形 865299"/>
            <p:cNvSpPr>
              <a:spLocks noChangeArrowheads="1"/>
            </p:cNvSpPr>
            <p:nvPr/>
          </p:nvSpPr>
          <p:spPr bwMode="auto">
            <a:xfrm flipV="1">
              <a:off x="3334" y="1856"/>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02" name="文本框 865300"/>
            <p:cNvSpPr txBox="1">
              <a:spLocks noChangeArrowheads="1"/>
            </p:cNvSpPr>
            <p:nvPr/>
          </p:nvSpPr>
          <p:spPr bwMode="auto">
            <a:xfrm>
              <a:off x="2926" y="1267"/>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2</a:t>
              </a:r>
              <a:r>
                <a:rPr lang="en-US" altLang="zh-CN" sz="2000" b="1" baseline="30000">
                  <a:solidFill>
                    <a:srgbClr val="000000"/>
                  </a:solidFill>
                  <a:latin typeface="Times New Roman" panose="02020603050405020304" pitchFamily="18" charset="0"/>
                  <a:ea typeface="隶书" panose="02010509060101010101" pitchFamily="49" charset="-122"/>
                </a:rPr>
                <a:t>20</a:t>
              </a:r>
              <a:r>
                <a:rPr lang="en-US" altLang="zh-CN" sz="2000" b="1">
                  <a:solidFill>
                    <a:srgbClr val="000000"/>
                  </a:solidFill>
                  <a:latin typeface="Times New Roman" panose="02020603050405020304" pitchFamily="18" charset="0"/>
                  <a:ea typeface="隶书" panose="02010509060101010101" pitchFamily="49" charset="-122"/>
                </a:rPr>
                <a:t> - 1</a:t>
              </a:r>
            </a:p>
          </p:txBody>
        </p:sp>
        <p:sp>
          <p:nvSpPr>
            <p:cNvPr id="71703" name="直接连接符 865301"/>
            <p:cNvSpPr>
              <a:spLocks noChangeShapeType="1"/>
            </p:cNvSpPr>
            <p:nvPr/>
          </p:nvSpPr>
          <p:spPr bwMode="auto">
            <a:xfrm>
              <a:off x="3425" y="1590"/>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04" name="直接连接符 865302"/>
            <p:cNvSpPr>
              <a:spLocks noChangeShapeType="1"/>
            </p:cNvSpPr>
            <p:nvPr/>
          </p:nvSpPr>
          <p:spPr bwMode="auto">
            <a:xfrm>
              <a:off x="3425" y="1681"/>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05" name="直接连接符 865303"/>
            <p:cNvSpPr>
              <a:spLocks noChangeShapeType="1"/>
            </p:cNvSpPr>
            <p:nvPr/>
          </p:nvSpPr>
          <p:spPr bwMode="auto">
            <a:xfrm>
              <a:off x="3425" y="1772"/>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06" name="直接连接符 865304"/>
            <p:cNvSpPr>
              <a:spLocks noChangeShapeType="1"/>
            </p:cNvSpPr>
            <p:nvPr/>
          </p:nvSpPr>
          <p:spPr bwMode="auto">
            <a:xfrm>
              <a:off x="3425" y="1862"/>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07" name="直接连接符 865305"/>
            <p:cNvSpPr>
              <a:spLocks noChangeShapeType="1"/>
            </p:cNvSpPr>
            <p:nvPr/>
          </p:nvSpPr>
          <p:spPr bwMode="auto">
            <a:xfrm>
              <a:off x="3425" y="1953"/>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08" name="直接连接符 865306"/>
            <p:cNvSpPr>
              <a:spLocks noChangeShapeType="1"/>
            </p:cNvSpPr>
            <p:nvPr/>
          </p:nvSpPr>
          <p:spPr bwMode="auto">
            <a:xfrm>
              <a:off x="3425" y="2044"/>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09" name="直接连接符 865307"/>
            <p:cNvSpPr>
              <a:spLocks noChangeShapeType="1"/>
            </p:cNvSpPr>
            <p:nvPr/>
          </p:nvSpPr>
          <p:spPr bwMode="auto">
            <a:xfrm>
              <a:off x="3425" y="2135"/>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10" name="直接连接符 865308"/>
            <p:cNvSpPr>
              <a:spLocks noChangeShapeType="1"/>
            </p:cNvSpPr>
            <p:nvPr/>
          </p:nvSpPr>
          <p:spPr bwMode="auto">
            <a:xfrm>
              <a:off x="3425" y="2225"/>
              <a:ext cx="154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11" name="直接连接符 865309"/>
            <p:cNvSpPr>
              <a:spLocks noChangeShapeType="1"/>
            </p:cNvSpPr>
            <p:nvPr/>
          </p:nvSpPr>
          <p:spPr bwMode="auto">
            <a:xfrm flipV="1">
              <a:off x="834" y="863"/>
              <a:ext cx="127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71712" name="任意多边形 865315"/>
            <p:cNvSpPr>
              <a:spLocks noChangeArrowheads="1"/>
            </p:cNvSpPr>
            <p:nvPr/>
          </p:nvSpPr>
          <p:spPr bwMode="auto">
            <a:xfrm rot="5400000">
              <a:off x="1989" y="973"/>
              <a:ext cx="635" cy="408"/>
            </a:xfrm>
            <a:custGeom>
              <a:avLst/>
              <a:gdLst>
                <a:gd name="T0" fmla="*/ 15358 w 21600"/>
                <a:gd name="T1" fmla="*/ 0 h 21600"/>
                <a:gd name="T2" fmla="*/ 9116 w 21600"/>
                <a:gd name="T3" fmla="*/ 7199 h 21600"/>
                <a:gd name="T4" fmla="*/ 13845 w 21600"/>
                <a:gd name="T5" fmla="*/ 7199 h 21600"/>
                <a:gd name="T6" fmla="*/ 13845 w 21600"/>
                <a:gd name="T7" fmla="*/ 17725 h 21600"/>
                <a:gd name="T8" fmla="*/ 0 w 21600"/>
                <a:gd name="T9" fmla="*/ 17725 h 21600"/>
                <a:gd name="T10" fmla="*/ 0 w 21600"/>
                <a:gd name="T11" fmla="*/ 21600 h 21600"/>
                <a:gd name="T12" fmla="*/ 16871 w 21600"/>
                <a:gd name="T13" fmla="*/ 21600 h 21600"/>
                <a:gd name="T14" fmla="*/ 16871 w 21600"/>
                <a:gd name="T15" fmla="*/ 7199 h 21600"/>
                <a:gd name="T16" fmla="*/ 21600 w 21600"/>
                <a:gd name="T17" fmla="*/ 7199 h 21600"/>
                <a:gd name="T18" fmla="*/ 15358 w 21600"/>
                <a:gd name="T19"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15358" y="0"/>
                  </a:moveTo>
                  <a:lnTo>
                    <a:pt x="9116" y="7199"/>
                  </a:lnTo>
                  <a:lnTo>
                    <a:pt x="13845" y="7199"/>
                  </a:lnTo>
                  <a:lnTo>
                    <a:pt x="13845" y="17725"/>
                  </a:lnTo>
                  <a:lnTo>
                    <a:pt x="0" y="17725"/>
                  </a:lnTo>
                  <a:lnTo>
                    <a:pt x="0" y="21600"/>
                  </a:lnTo>
                  <a:lnTo>
                    <a:pt x="16871" y="21600"/>
                  </a:lnTo>
                  <a:lnTo>
                    <a:pt x="16871" y="7199"/>
                  </a:lnTo>
                  <a:lnTo>
                    <a:pt x="21600" y="7199"/>
                  </a:lnTo>
                  <a:lnTo>
                    <a:pt x="15358" y="0"/>
                  </a:lnTo>
                  <a:close/>
                </a:path>
              </a:pathLst>
            </a:custGeom>
            <a:ln w="19050">
              <a:solidFill>
                <a:schemeClr val="tx1"/>
              </a:solidFill>
              <a:miter lim="800000"/>
            </a:ln>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13" name="直接连接符 865317"/>
            <p:cNvSpPr>
              <a:spLocks noChangeShapeType="1"/>
            </p:cNvSpPr>
            <p:nvPr/>
          </p:nvSpPr>
          <p:spPr bwMode="auto">
            <a:xfrm flipV="1">
              <a:off x="827" y="805"/>
              <a:ext cx="136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71714" name="矩形 865318"/>
            <p:cNvSpPr>
              <a:spLocks noChangeArrowheads="1"/>
            </p:cNvSpPr>
            <p:nvPr/>
          </p:nvSpPr>
          <p:spPr bwMode="auto">
            <a:xfrm>
              <a:off x="2114" y="844"/>
              <a:ext cx="52" cy="106"/>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15" name="直接连接符 865320"/>
            <p:cNvSpPr>
              <a:spLocks noChangeShapeType="1"/>
            </p:cNvSpPr>
            <p:nvPr/>
          </p:nvSpPr>
          <p:spPr bwMode="auto">
            <a:xfrm>
              <a:off x="2182" y="799"/>
              <a:ext cx="0" cy="9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16" name="矩形 865321"/>
            <p:cNvSpPr>
              <a:spLocks noChangeArrowheads="1"/>
            </p:cNvSpPr>
            <p:nvPr/>
          </p:nvSpPr>
          <p:spPr bwMode="auto">
            <a:xfrm>
              <a:off x="2518" y="2543"/>
              <a:ext cx="907" cy="1361"/>
            </a:xfrm>
            <a:prstGeom prst="rect">
              <a:avLst/>
            </a:prstGeom>
            <a:solidFill>
              <a:schemeClr val="accent1"/>
            </a:solidFill>
            <a:ln w="9525">
              <a:solidFill>
                <a:schemeClr val="tx1"/>
              </a:solidFill>
              <a:miter lim="800000"/>
            </a:ln>
          </p:spPr>
          <p:txBody>
            <a:bodyPr wrap="none" anchor="ctr"/>
            <a:lstStyle/>
            <a:p>
              <a:pPr algn="ctr" fontAlgn="base">
                <a:spcBef>
                  <a:spcPct val="0"/>
                </a:spcBef>
                <a:spcAft>
                  <a:spcPct val="0"/>
                </a:spcAft>
              </a:pPr>
              <a:endParaRPr lang="zh-CN" altLang="en-US" sz="2400" b="1">
                <a:solidFill>
                  <a:srgbClr val="FFFFFF"/>
                </a:solidFill>
                <a:latin typeface="Times New Roman" panose="02020603050405020304" pitchFamily="18" charset="0"/>
                <a:ea typeface="隶书" panose="02010509060101010101" pitchFamily="49" charset="-122"/>
              </a:endParaRPr>
            </a:p>
          </p:txBody>
        </p:sp>
        <p:sp>
          <p:nvSpPr>
            <p:cNvPr id="71717" name="文本框 865322"/>
            <p:cNvSpPr txBox="1">
              <a:spLocks noChangeArrowheads="1"/>
            </p:cNvSpPr>
            <p:nvPr/>
          </p:nvSpPr>
          <p:spPr bwMode="auto">
            <a:xfrm>
              <a:off x="2518" y="2543"/>
              <a:ext cx="31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0</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t>
              </a:r>
            </a:p>
            <a:p>
              <a:pPr fontAlgn="base">
                <a:spcBef>
                  <a:spcPct val="50000"/>
                </a:spcBef>
                <a:spcAft>
                  <a:spcPct val="0"/>
                </a:spcAft>
              </a:pPr>
              <a:r>
                <a:rPr lang="en-US" altLang="zh-CN" sz="1600" b="1">
                  <a:solidFill>
                    <a:srgbClr val="000000"/>
                  </a:solidFill>
                  <a:latin typeface="Times New Roman" panose="02020603050405020304" pitchFamily="18" charset="0"/>
                  <a:ea typeface="隶书" panose="02010509060101010101" pitchFamily="49" charset="-122"/>
                </a:rPr>
                <a:t>A</a:t>
              </a:r>
              <a:r>
                <a:rPr lang="en-US" altLang="zh-CN" sz="1200" b="1">
                  <a:solidFill>
                    <a:srgbClr val="000000"/>
                  </a:solidFill>
                  <a:latin typeface="Times New Roman" panose="02020603050405020304" pitchFamily="18" charset="0"/>
                  <a:ea typeface="隶书" panose="02010509060101010101" pitchFamily="49" charset="-122"/>
                </a:rPr>
                <a:t>19</a:t>
              </a:r>
            </a:p>
          </p:txBody>
        </p:sp>
        <p:sp>
          <p:nvSpPr>
            <p:cNvPr id="71718" name="右大括号 865323"/>
            <p:cNvSpPr/>
            <p:nvPr/>
          </p:nvSpPr>
          <p:spPr bwMode="auto">
            <a:xfrm>
              <a:off x="2790" y="2634"/>
              <a:ext cx="91" cy="499"/>
            </a:xfrm>
            <a:prstGeom prst="rightBrace">
              <a:avLst>
                <a:gd name="adj1" fmla="val 45544"/>
                <a:gd name="adj2" fmla="val 50000"/>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19" name="文本框 865324"/>
            <p:cNvSpPr txBox="1">
              <a:spLocks noChangeArrowheads="1"/>
            </p:cNvSpPr>
            <p:nvPr/>
          </p:nvSpPr>
          <p:spPr bwMode="auto">
            <a:xfrm>
              <a:off x="3063" y="2611"/>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2</a:t>
              </a:r>
              <a:r>
                <a:rPr lang="en-US" altLang="zh-CN" sz="2000" b="1" baseline="30000">
                  <a:solidFill>
                    <a:srgbClr val="000000"/>
                  </a:solidFill>
                  <a:latin typeface="Times New Roman" panose="02020603050405020304" pitchFamily="18" charset="0"/>
                  <a:ea typeface="隶书" panose="02010509060101010101" pitchFamily="49" charset="-122"/>
                </a:rPr>
                <a:t>20</a:t>
              </a:r>
            </a:p>
          </p:txBody>
        </p:sp>
        <p:sp>
          <p:nvSpPr>
            <p:cNvPr id="71720" name="直接连接符 865325"/>
            <p:cNvSpPr>
              <a:spLocks noChangeShapeType="1"/>
            </p:cNvSpPr>
            <p:nvPr/>
          </p:nvSpPr>
          <p:spPr bwMode="auto">
            <a:xfrm>
              <a:off x="2926" y="2861"/>
              <a:ext cx="454"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21" name="等腰三角形 865326"/>
            <p:cNvSpPr>
              <a:spLocks noChangeArrowheads="1"/>
            </p:cNvSpPr>
            <p:nvPr/>
          </p:nvSpPr>
          <p:spPr bwMode="auto">
            <a:xfrm flipV="1">
              <a:off x="3334" y="3540"/>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22" name="等腰三角形 865327"/>
            <p:cNvSpPr>
              <a:spLocks noChangeArrowheads="1"/>
            </p:cNvSpPr>
            <p:nvPr/>
          </p:nvSpPr>
          <p:spPr bwMode="auto">
            <a:xfrm flipV="1">
              <a:off x="3334" y="3631"/>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23" name="等腰三角形 865328"/>
            <p:cNvSpPr>
              <a:spLocks noChangeArrowheads="1"/>
            </p:cNvSpPr>
            <p:nvPr/>
          </p:nvSpPr>
          <p:spPr bwMode="auto">
            <a:xfrm flipV="1">
              <a:off x="3334" y="3722"/>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24" name="等腰三角形 865329"/>
            <p:cNvSpPr>
              <a:spLocks noChangeArrowheads="1"/>
            </p:cNvSpPr>
            <p:nvPr/>
          </p:nvSpPr>
          <p:spPr bwMode="auto">
            <a:xfrm flipV="1">
              <a:off x="3334" y="3813"/>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25" name="文本框 865330"/>
            <p:cNvSpPr txBox="1">
              <a:spLocks noChangeArrowheads="1"/>
            </p:cNvSpPr>
            <p:nvPr/>
          </p:nvSpPr>
          <p:spPr bwMode="auto">
            <a:xfrm>
              <a:off x="2971" y="3585"/>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I/O</a:t>
              </a:r>
            </a:p>
          </p:txBody>
        </p:sp>
        <p:sp>
          <p:nvSpPr>
            <p:cNvPr id="71726" name="文本框 865331"/>
            <p:cNvSpPr txBox="1">
              <a:spLocks noChangeArrowheads="1"/>
            </p:cNvSpPr>
            <p:nvPr/>
          </p:nvSpPr>
          <p:spPr bwMode="auto">
            <a:xfrm>
              <a:off x="2700" y="3284"/>
              <a:ext cx="5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1600" b="1">
                  <a:solidFill>
                    <a:srgbClr val="000099"/>
                  </a:solidFill>
                  <a:latin typeface="Times New Roman" panose="02020603050405020304" pitchFamily="18" charset="0"/>
                  <a:ea typeface="隶书" panose="02010509060101010101" pitchFamily="49" charset="-122"/>
                </a:rPr>
                <a:t>SRAM2</a:t>
              </a:r>
            </a:p>
          </p:txBody>
        </p:sp>
        <p:sp>
          <p:nvSpPr>
            <p:cNvPr id="71727" name="椭圆 865332"/>
            <p:cNvSpPr>
              <a:spLocks noChangeArrowheads="1"/>
            </p:cNvSpPr>
            <p:nvPr/>
          </p:nvSpPr>
          <p:spPr bwMode="auto">
            <a:xfrm>
              <a:off x="2472" y="3677"/>
              <a:ext cx="45" cy="46"/>
            </a:xfrm>
            <a:prstGeom prst="ellipse">
              <a:avLst/>
            </a:prstGeom>
            <a:solidFill>
              <a:schemeClr val="bg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28" name="椭圆 865333"/>
            <p:cNvSpPr>
              <a:spLocks noChangeArrowheads="1"/>
            </p:cNvSpPr>
            <p:nvPr/>
          </p:nvSpPr>
          <p:spPr bwMode="auto">
            <a:xfrm>
              <a:off x="2472" y="3813"/>
              <a:ext cx="45" cy="46"/>
            </a:xfrm>
            <a:prstGeom prst="ellipse">
              <a:avLst/>
            </a:prstGeom>
            <a:solidFill>
              <a:schemeClr val="bg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29" name="等腰三角形 865334"/>
            <p:cNvSpPr>
              <a:spLocks noChangeArrowheads="1"/>
            </p:cNvSpPr>
            <p:nvPr/>
          </p:nvSpPr>
          <p:spPr bwMode="auto">
            <a:xfrm flipV="1">
              <a:off x="3334" y="3171"/>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30" name="等腰三角形 865335"/>
            <p:cNvSpPr>
              <a:spLocks noChangeArrowheads="1"/>
            </p:cNvSpPr>
            <p:nvPr/>
          </p:nvSpPr>
          <p:spPr bwMode="auto">
            <a:xfrm flipV="1">
              <a:off x="3334" y="3262"/>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31" name="等腰三角形 865336"/>
            <p:cNvSpPr>
              <a:spLocks noChangeArrowheads="1"/>
            </p:cNvSpPr>
            <p:nvPr/>
          </p:nvSpPr>
          <p:spPr bwMode="auto">
            <a:xfrm flipV="1">
              <a:off x="3334" y="3353"/>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32" name="等腰三角形 865337"/>
            <p:cNvSpPr>
              <a:spLocks noChangeArrowheads="1"/>
            </p:cNvSpPr>
            <p:nvPr/>
          </p:nvSpPr>
          <p:spPr bwMode="auto">
            <a:xfrm flipV="1">
              <a:off x="3334" y="3444"/>
              <a:ext cx="46" cy="46"/>
            </a:xfrm>
            <a:prstGeom prst="triangle">
              <a:avLst>
                <a:gd name="adj" fmla="val 43958"/>
              </a:avLst>
            </a:prstGeom>
            <a:solidFill>
              <a:schemeClr val="accent1"/>
            </a:solidFill>
            <a:ln w="9525">
              <a:solidFill>
                <a:schemeClr val="bg2"/>
              </a:solidFill>
              <a:miter lim="800000"/>
            </a:ln>
          </p:spPr>
          <p:txBody>
            <a:bodyPr rot="10800000" wrap="none" anchor="ctr"/>
            <a:lstStyle/>
            <a:p>
              <a:pPr algn="ctr" fontAlgn="base">
                <a:spcBef>
                  <a:spcPct val="0"/>
                </a:spcBef>
                <a:spcAft>
                  <a:spcPct val="0"/>
                </a:spcAft>
              </a:pPr>
              <a:endParaRPr lang="zh-CN" altLang="en-US" sz="2400" b="1">
                <a:solidFill>
                  <a:srgbClr val="000000"/>
                </a:solidFill>
                <a:latin typeface="Times New Roman" panose="02020603050405020304" pitchFamily="18" charset="0"/>
                <a:ea typeface="隶书" panose="02010509060101010101" pitchFamily="49" charset="-122"/>
              </a:endParaRPr>
            </a:p>
          </p:txBody>
        </p:sp>
        <p:sp>
          <p:nvSpPr>
            <p:cNvPr id="71733" name="文本框 865338"/>
            <p:cNvSpPr txBox="1">
              <a:spLocks noChangeArrowheads="1"/>
            </p:cNvSpPr>
            <p:nvPr/>
          </p:nvSpPr>
          <p:spPr bwMode="auto">
            <a:xfrm>
              <a:off x="2926" y="2855"/>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sz="2000" b="1">
                  <a:solidFill>
                    <a:srgbClr val="000000"/>
                  </a:solidFill>
                  <a:latin typeface="Times New Roman" panose="02020603050405020304" pitchFamily="18" charset="0"/>
                  <a:ea typeface="隶书" panose="02010509060101010101" pitchFamily="49" charset="-122"/>
                </a:rPr>
                <a:t>2</a:t>
              </a:r>
              <a:r>
                <a:rPr lang="en-US" altLang="zh-CN" sz="2000" b="1" baseline="30000">
                  <a:solidFill>
                    <a:srgbClr val="000000"/>
                  </a:solidFill>
                  <a:latin typeface="Times New Roman" panose="02020603050405020304" pitchFamily="18" charset="0"/>
                  <a:ea typeface="隶书" panose="02010509060101010101" pitchFamily="49" charset="-122"/>
                </a:rPr>
                <a:t>21</a:t>
              </a:r>
              <a:r>
                <a:rPr lang="en-US" altLang="zh-CN" sz="2000" b="1">
                  <a:solidFill>
                    <a:srgbClr val="000000"/>
                  </a:solidFill>
                  <a:latin typeface="Times New Roman" panose="02020603050405020304" pitchFamily="18" charset="0"/>
                  <a:ea typeface="隶书" panose="02010509060101010101" pitchFamily="49" charset="-122"/>
                </a:rPr>
                <a:t> - 1</a:t>
              </a:r>
            </a:p>
          </p:txBody>
        </p:sp>
        <p:sp useBgFill="1">
          <p:nvSpPr>
            <p:cNvPr id="71734" name="任意多边形 865340"/>
            <p:cNvSpPr>
              <a:spLocks noChangeArrowheads="1"/>
            </p:cNvSpPr>
            <p:nvPr/>
          </p:nvSpPr>
          <p:spPr bwMode="auto">
            <a:xfrm rot="5400000">
              <a:off x="1994" y="2560"/>
              <a:ext cx="635" cy="408"/>
            </a:xfrm>
            <a:custGeom>
              <a:avLst/>
              <a:gdLst>
                <a:gd name="T0" fmla="*/ 15358 w 21600"/>
                <a:gd name="T1" fmla="*/ 0 h 21600"/>
                <a:gd name="T2" fmla="*/ 9116 w 21600"/>
                <a:gd name="T3" fmla="*/ 7199 h 21600"/>
                <a:gd name="T4" fmla="*/ 13845 w 21600"/>
                <a:gd name="T5" fmla="*/ 7199 h 21600"/>
                <a:gd name="T6" fmla="*/ 13845 w 21600"/>
                <a:gd name="T7" fmla="*/ 17725 h 21600"/>
                <a:gd name="T8" fmla="*/ 0 w 21600"/>
                <a:gd name="T9" fmla="*/ 17725 h 21600"/>
                <a:gd name="T10" fmla="*/ 0 w 21600"/>
                <a:gd name="T11" fmla="*/ 21600 h 21600"/>
                <a:gd name="T12" fmla="*/ 16871 w 21600"/>
                <a:gd name="T13" fmla="*/ 21600 h 21600"/>
                <a:gd name="T14" fmla="*/ 16871 w 21600"/>
                <a:gd name="T15" fmla="*/ 7199 h 21600"/>
                <a:gd name="T16" fmla="*/ 21600 w 21600"/>
                <a:gd name="T17" fmla="*/ 7199 h 21600"/>
                <a:gd name="T18" fmla="*/ 15358 w 21600"/>
                <a:gd name="T19"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15358" y="0"/>
                  </a:moveTo>
                  <a:lnTo>
                    <a:pt x="9116" y="7199"/>
                  </a:lnTo>
                  <a:lnTo>
                    <a:pt x="13845" y="7199"/>
                  </a:lnTo>
                  <a:lnTo>
                    <a:pt x="13845" y="17725"/>
                  </a:lnTo>
                  <a:lnTo>
                    <a:pt x="0" y="17725"/>
                  </a:lnTo>
                  <a:lnTo>
                    <a:pt x="0" y="21600"/>
                  </a:lnTo>
                  <a:lnTo>
                    <a:pt x="16871" y="21600"/>
                  </a:lnTo>
                  <a:lnTo>
                    <a:pt x="16871" y="7199"/>
                  </a:lnTo>
                  <a:lnTo>
                    <a:pt x="21600" y="7199"/>
                  </a:lnTo>
                  <a:lnTo>
                    <a:pt x="15358" y="0"/>
                  </a:lnTo>
                  <a:close/>
                </a:path>
              </a:pathLst>
            </a:custGeom>
            <a:ln w="19050">
              <a:solidFill>
                <a:schemeClr val="tx1"/>
              </a:solidFill>
              <a:miter lim="800000"/>
            </a:ln>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35" name="直接连接符 865341"/>
            <p:cNvSpPr>
              <a:spLocks noChangeShapeType="1"/>
            </p:cNvSpPr>
            <p:nvPr/>
          </p:nvSpPr>
          <p:spPr bwMode="auto">
            <a:xfrm>
              <a:off x="2109" y="1364"/>
              <a:ext cx="0" cy="10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36" name="直接连接符 865342"/>
            <p:cNvSpPr>
              <a:spLocks noChangeShapeType="1"/>
            </p:cNvSpPr>
            <p:nvPr/>
          </p:nvSpPr>
          <p:spPr bwMode="auto">
            <a:xfrm>
              <a:off x="2184" y="1364"/>
              <a:ext cx="0" cy="10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71737" name="矩形 865343"/>
            <p:cNvSpPr>
              <a:spLocks noChangeArrowheads="1"/>
            </p:cNvSpPr>
            <p:nvPr/>
          </p:nvSpPr>
          <p:spPr bwMode="auto">
            <a:xfrm>
              <a:off x="2115" y="2407"/>
              <a:ext cx="51" cy="91"/>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useBgFill="1">
          <p:nvSpPr>
            <p:cNvPr id="71738" name="矩形 865344"/>
            <p:cNvSpPr>
              <a:spLocks noChangeArrowheads="1"/>
            </p:cNvSpPr>
            <p:nvPr/>
          </p:nvSpPr>
          <p:spPr bwMode="auto">
            <a:xfrm>
              <a:off x="2115" y="1318"/>
              <a:ext cx="55" cy="91"/>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39" name="文本框 865345"/>
            <p:cNvSpPr txBox="1">
              <a:spLocks noChangeArrowheads="1"/>
            </p:cNvSpPr>
            <p:nvPr/>
          </p:nvSpPr>
          <p:spPr bwMode="auto">
            <a:xfrm>
              <a:off x="613" y="834"/>
              <a:ext cx="9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600" b="1">
                  <a:solidFill>
                    <a:srgbClr val="FFFFFF"/>
                  </a:solidFill>
                  <a:latin typeface="Times New Roman" panose="02020603050405020304" pitchFamily="18" charset="0"/>
                  <a:ea typeface="隶书" panose="02010509060101010101" pitchFamily="49" charset="-122"/>
                </a:rPr>
                <a:t>A</a:t>
              </a:r>
              <a:r>
                <a:rPr lang="en-US" altLang="zh-CN" sz="1200" b="1">
                  <a:solidFill>
                    <a:srgbClr val="FFFFFF"/>
                  </a:solidFill>
                  <a:latin typeface="Times New Roman" panose="02020603050405020304" pitchFamily="18" charset="0"/>
                  <a:ea typeface="隶书" panose="02010509060101010101" pitchFamily="49" charset="-122"/>
                </a:rPr>
                <a:t>0</a:t>
              </a:r>
              <a:r>
                <a:rPr lang="en-US" altLang="zh-CN" sz="1600" b="1">
                  <a:solidFill>
                    <a:srgbClr val="FFFFFF"/>
                  </a:solidFill>
                  <a:latin typeface="Times New Roman" panose="02020603050405020304" pitchFamily="18" charset="0"/>
                  <a:ea typeface="隶书" panose="02010509060101010101" pitchFamily="49" charset="-122"/>
                </a:rPr>
                <a:t> ~ A</a:t>
              </a:r>
              <a:r>
                <a:rPr lang="en-US" altLang="zh-CN" sz="1200" b="1">
                  <a:solidFill>
                    <a:srgbClr val="FFFFFF"/>
                  </a:solidFill>
                  <a:latin typeface="Times New Roman" panose="02020603050405020304" pitchFamily="18" charset="0"/>
                  <a:ea typeface="隶书" panose="02010509060101010101" pitchFamily="49" charset="-122"/>
                </a:rPr>
                <a:t>19</a:t>
              </a:r>
            </a:p>
          </p:txBody>
        </p:sp>
        <p:sp>
          <p:nvSpPr>
            <p:cNvPr id="71740" name="直接连接符 865346"/>
            <p:cNvSpPr>
              <a:spLocks noChangeShapeType="1"/>
            </p:cNvSpPr>
            <p:nvPr/>
          </p:nvSpPr>
          <p:spPr bwMode="auto">
            <a:xfrm>
              <a:off x="833" y="2113"/>
              <a:ext cx="163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1" name="等腰三角形 865347"/>
            <p:cNvSpPr>
              <a:spLocks noChangeArrowheads="1"/>
            </p:cNvSpPr>
            <p:nvPr/>
          </p:nvSpPr>
          <p:spPr bwMode="auto">
            <a:xfrm rot="5246174">
              <a:off x="1882" y="3638"/>
              <a:ext cx="136" cy="136"/>
            </a:xfrm>
            <a:prstGeom prst="triangle">
              <a:avLst>
                <a:gd name="adj" fmla="val 50000"/>
              </a:avLst>
            </a:prstGeom>
            <a:solidFill>
              <a:schemeClr val="accent1"/>
            </a:solidFill>
            <a:ln w="9525">
              <a:solidFill>
                <a:schemeClr val="tx1"/>
              </a:solidFill>
              <a:miter lim="800000"/>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2" name="直接连接符 865348"/>
            <p:cNvSpPr>
              <a:spLocks noChangeShapeType="1"/>
            </p:cNvSpPr>
            <p:nvPr/>
          </p:nvSpPr>
          <p:spPr bwMode="auto">
            <a:xfrm flipV="1">
              <a:off x="2018" y="3701"/>
              <a:ext cx="45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3" name="椭圆 865349"/>
            <p:cNvSpPr>
              <a:spLocks noChangeArrowheads="1"/>
            </p:cNvSpPr>
            <p:nvPr/>
          </p:nvSpPr>
          <p:spPr bwMode="auto">
            <a:xfrm>
              <a:off x="1991" y="3680"/>
              <a:ext cx="45" cy="46"/>
            </a:xfrm>
            <a:prstGeom prst="ellipse">
              <a:avLst/>
            </a:prstGeom>
            <a:solidFill>
              <a:schemeClr val="bg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4" name="直接连接符 865350"/>
            <p:cNvSpPr>
              <a:spLocks noChangeShapeType="1"/>
            </p:cNvSpPr>
            <p:nvPr/>
          </p:nvSpPr>
          <p:spPr bwMode="auto">
            <a:xfrm>
              <a:off x="1526" y="2110"/>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5" name="直接连接符 865351"/>
            <p:cNvSpPr>
              <a:spLocks noChangeShapeType="1"/>
            </p:cNvSpPr>
            <p:nvPr/>
          </p:nvSpPr>
          <p:spPr bwMode="auto">
            <a:xfrm flipH="1">
              <a:off x="1520" y="3704"/>
              <a:ext cx="36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6" name="文本框 865352"/>
            <p:cNvSpPr txBox="1">
              <a:spLocks noChangeArrowheads="1"/>
            </p:cNvSpPr>
            <p:nvPr/>
          </p:nvSpPr>
          <p:spPr bwMode="auto">
            <a:xfrm>
              <a:off x="522" y="1923"/>
              <a:ext cx="9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600" b="1">
                  <a:solidFill>
                    <a:srgbClr val="FFFFFF"/>
                  </a:solidFill>
                  <a:latin typeface="Times New Roman" panose="02020603050405020304" pitchFamily="18" charset="0"/>
                  <a:ea typeface="隶书" panose="02010509060101010101" pitchFamily="49" charset="-122"/>
                </a:rPr>
                <a:t>A</a:t>
              </a:r>
              <a:r>
                <a:rPr lang="en-US" altLang="zh-CN" sz="1200" b="1">
                  <a:solidFill>
                    <a:srgbClr val="FFFFFF"/>
                  </a:solidFill>
                  <a:latin typeface="Times New Roman" panose="02020603050405020304" pitchFamily="18" charset="0"/>
                  <a:ea typeface="隶书" panose="02010509060101010101" pitchFamily="49" charset="-122"/>
                </a:rPr>
                <a:t>20</a:t>
              </a:r>
            </a:p>
          </p:txBody>
        </p:sp>
        <p:sp>
          <p:nvSpPr>
            <p:cNvPr id="71747" name="直接连接符 865353"/>
            <p:cNvSpPr>
              <a:spLocks noChangeShapeType="1"/>
            </p:cNvSpPr>
            <p:nvPr/>
          </p:nvSpPr>
          <p:spPr bwMode="auto">
            <a:xfrm>
              <a:off x="3425" y="3178"/>
              <a:ext cx="81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8" name="直接连接符 865354"/>
            <p:cNvSpPr>
              <a:spLocks noChangeShapeType="1"/>
            </p:cNvSpPr>
            <p:nvPr/>
          </p:nvSpPr>
          <p:spPr bwMode="auto">
            <a:xfrm>
              <a:off x="3425" y="3269"/>
              <a:ext cx="72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49" name="直接连接符 865355"/>
            <p:cNvSpPr>
              <a:spLocks noChangeShapeType="1"/>
            </p:cNvSpPr>
            <p:nvPr/>
          </p:nvSpPr>
          <p:spPr bwMode="auto">
            <a:xfrm flipV="1">
              <a:off x="3425" y="3359"/>
              <a:ext cx="635"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0" name="直接连接符 865356"/>
            <p:cNvSpPr>
              <a:spLocks noChangeShapeType="1"/>
            </p:cNvSpPr>
            <p:nvPr/>
          </p:nvSpPr>
          <p:spPr bwMode="auto">
            <a:xfrm>
              <a:off x="3425" y="3450"/>
              <a:ext cx="54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1" name="直接连接符 865357"/>
            <p:cNvSpPr>
              <a:spLocks noChangeShapeType="1"/>
            </p:cNvSpPr>
            <p:nvPr/>
          </p:nvSpPr>
          <p:spPr bwMode="auto">
            <a:xfrm>
              <a:off x="3425" y="3541"/>
              <a:ext cx="45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2" name="直接连接符 865358"/>
            <p:cNvSpPr>
              <a:spLocks noChangeShapeType="1"/>
            </p:cNvSpPr>
            <p:nvPr/>
          </p:nvSpPr>
          <p:spPr bwMode="auto">
            <a:xfrm>
              <a:off x="3425" y="3632"/>
              <a:ext cx="36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3" name="直接连接符 865359"/>
            <p:cNvSpPr>
              <a:spLocks noChangeShapeType="1"/>
            </p:cNvSpPr>
            <p:nvPr/>
          </p:nvSpPr>
          <p:spPr bwMode="auto">
            <a:xfrm flipV="1">
              <a:off x="3425" y="3722"/>
              <a:ext cx="27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4" name="直接连接符 865360"/>
            <p:cNvSpPr>
              <a:spLocks noChangeShapeType="1"/>
            </p:cNvSpPr>
            <p:nvPr/>
          </p:nvSpPr>
          <p:spPr bwMode="auto">
            <a:xfrm>
              <a:off x="3425" y="3813"/>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5" name="直接连接符 865361"/>
            <p:cNvSpPr>
              <a:spLocks noChangeShapeType="1"/>
            </p:cNvSpPr>
            <p:nvPr/>
          </p:nvSpPr>
          <p:spPr bwMode="auto">
            <a:xfrm flipV="1">
              <a:off x="3606" y="2225"/>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6" name="直接连接符 865362"/>
            <p:cNvSpPr>
              <a:spLocks noChangeShapeType="1"/>
            </p:cNvSpPr>
            <p:nvPr/>
          </p:nvSpPr>
          <p:spPr bwMode="auto">
            <a:xfrm flipV="1">
              <a:off x="3788" y="2044"/>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7" name="直接连接符 865363"/>
            <p:cNvSpPr>
              <a:spLocks noChangeShapeType="1"/>
            </p:cNvSpPr>
            <p:nvPr/>
          </p:nvSpPr>
          <p:spPr bwMode="auto">
            <a:xfrm flipV="1">
              <a:off x="3697" y="2134"/>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8" name="直接连接符 865364"/>
            <p:cNvSpPr>
              <a:spLocks noChangeShapeType="1"/>
            </p:cNvSpPr>
            <p:nvPr/>
          </p:nvSpPr>
          <p:spPr bwMode="auto">
            <a:xfrm flipV="1">
              <a:off x="3878" y="1953"/>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59" name="直接连接符 865365"/>
            <p:cNvSpPr>
              <a:spLocks noChangeShapeType="1"/>
            </p:cNvSpPr>
            <p:nvPr/>
          </p:nvSpPr>
          <p:spPr bwMode="auto">
            <a:xfrm flipV="1">
              <a:off x="3969" y="1862"/>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60" name="直接连接符 865366"/>
            <p:cNvSpPr>
              <a:spLocks noChangeShapeType="1"/>
            </p:cNvSpPr>
            <p:nvPr/>
          </p:nvSpPr>
          <p:spPr bwMode="auto">
            <a:xfrm flipV="1">
              <a:off x="4060" y="1772"/>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61" name="直接连接符 865367"/>
            <p:cNvSpPr>
              <a:spLocks noChangeShapeType="1"/>
            </p:cNvSpPr>
            <p:nvPr/>
          </p:nvSpPr>
          <p:spPr bwMode="auto">
            <a:xfrm flipV="1">
              <a:off x="4151" y="1681"/>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62" name="直接连接符 865368"/>
            <p:cNvSpPr>
              <a:spLocks noChangeShapeType="1"/>
            </p:cNvSpPr>
            <p:nvPr/>
          </p:nvSpPr>
          <p:spPr bwMode="auto">
            <a:xfrm flipV="1">
              <a:off x="4241" y="1590"/>
              <a:ext cx="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63" name="文本框 865369"/>
            <p:cNvSpPr txBox="1">
              <a:spLocks noChangeArrowheads="1"/>
            </p:cNvSpPr>
            <p:nvPr/>
          </p:nvSpPr>
          <p:spPr bwMode="auto">
            <a:xfrm>
              <a:off x="2427" y="3620"/>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200" b="1">
                  <a:solidFill>
                    <a:srgbClr val="000000"/>
                  </a:solidFill>
                  <a:latin typeface="Times New Roman" panose="02020603050405020304" pitchFamily="18" charset="0"/>
                  <a:ea typeface="隶书" panose="02010509060101010101" pitchFamily="49" charset="-122"/>
                </a:rPr>
                <a:t>CS</a:t>
              </a:r>
            </a:p>
          </p:txBody>
        </p:sp>
        <p:sp>
          <p:nvSpPr>
            <p:cNvPr id="71764" name="文本框 865370"/>
            <p:cNvSpPr txBox="1">
              <a:spLocks noChangeArrowheads="1"/>
            </p:cNvSpPr>
            <p:nvPr/>
          </p:nvSpPr>
          <p:spPr bwMode="auto">
            <a:xfrm>
              <a:off x="2472" y="3756"/>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200" b="1">
                  <a:solidFill>
                    <a:srgbClr val="000000"/>
                  </a:solidFill>
                  <a:latin typeface="Times New Roman" panose="02020603050405020304" pitchFamily="18" charset="0"/>
                  <a:ea typeface="隶书" panose="02010509060101010101" pitchFamily="49" charset="-122"/>
                </a:rPr>
                <a:t>R/W</a:t>
              </a:r>
            </a:p>
          </p:txBody>
        </p:sp>
        <p:sp>
          <p:nvSpPr>
            <p:cNvPr id="71765" name="直接连接符 865371"/>
            <p:cNvSpPr>
              <a:spLocks noChangeShapeType="1"/>
            </p:cNvSpPr>
            <p:nvPr/>
          </p:nvSpPr>
          <p:spPr bwMode="auto">
            <a:xfrm flipH="1">
              <a:off x="794" y="3840"/>
              <a:ext cx="167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66" name="文本框 865372"/>
            <p:cNvSpPr txBox="1">
              <a:spLocks noChangeArrowheads="1"/>
            </p:cNvSpPr>
            <p:nvPr/>
          </p:nvSpPr>
          <p:spPr bwMode="auto">
            <a:xfrm>
              <a:off x="794" y="3685"/>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200" b="1">
                  <a:solidFill>
                    <a:srgbClr val="FFFFFF"/>
                  </a:solidFill>
                  <a:latin typeface="Times New Roman" panose="02020603050405020304" pitchFamily="18" charset="0"/>
                  <a:ea typeface="隶书" panose="02010509060101010101" pitchFamily="49" charset="-122"/>
                </a:rPr>
                <a:t>R/W</a:t>
              </a:r>
            </a:p>
          </p:txBody>
        </p:sp>
        <p:sp>
          <p:nvSpPr>
            <p:cNvPr id="71767" name="直接连接符 865373"/>
            <p:cNvSpPr>
              <a:spLocks noChangeShapeType="1"/>
            </p:cNvSpPr>
            <p:nvPr/>
          </p:nvSpPr>
          <p:spPr bwMode="auto">
            <a:xfrm>
              <a:off x="975" y="3713"/>
              <a:ext cx="9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68" name="直接连接符 865374"/>
            <p:cNvSpPr>
              <a:spLocks noChangeShapeType="1"/>
            </p:cNvSpPr>
            <p:nvPr/>
          </p:nvSpPr>
          <p:spPr bwMode="auto">
            <a:xfrm>
              <a:off x="2551" y="3650"/>
              <a:ext cx="115" cy="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69" name="直接连接符 865375"/>
            <p:cNvSpPr>
              <a:spLocks noChangeShapeType="1"/>
            </p:cNvSpPr>
            <p:nvPr/>
          </p:nvSpPr>
          <p:spPr bwMode="auto">
            <a:xfrm>
              <a:off x="2653" y="3786"/>
              <a:ext cx="91" cy="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0" name="文本框 865378"/>
            <p:cNvSpPr txBox="1">
              <a:spLocks noChangeArrowheads="1"/>
            </p:cNvSpPr>
            <p:nvPr/>
          </p:nvSpPr>
          <p:spPr bwMode="auto">
            <a:xfrm>
              <a:off x="2427" y="2014"/>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200" b="1">
                  <a:solidFill>
                    <a:srgbClr val="000000"/>
                  </a:solidFill>
                  <a:latin typeface="Times New Roman" panose="02020603050405020304" pitchFamily="18" charset="0"/>
                  <a:ea typeface="隶书" panose="02010509060101010101" pitchFamily="49" charset="-122"/>
                </a:rPr>
                <a:t>CS</a:t>
              </a:r>
            </a:p>
          </p:txBody>
        </p:sp>
        <p:sp>
          <p:nvSpPr>
            <p:cNvPr id="71771" name="文本框 865379"/>
            <p:cNvSpPr txBox="1">
              <a:spLocks noChangeArrowheads="1"/>
            </p:cNvSpPr>
            <p:nvPr/>
          </p:nvSpPr>
          <p:spPr bwMode="auto">
            <a:xfrm>
              <a:off x="2472" y="2150"/>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50000"/>
                </a:spcBef>
                <a:spcAft>
                  <a:spcPct val="0"/>
                </a:spcAft>
              </a:pPr>
              <a:r>
                <a:rPr lang="en-US" altLang="zh-CN" sz="1200" b="1">
                  <a:solidFill>
                    <a:srgbClr val="000000"/>
                  </a:solidFill>
                  <a:latin typeface="Times New Roman" panose="02020603050405020304" pitchFamily="18" charset="0"/>
                  <a:ea typeface="隶书" panose="02010509060101010101" pitchFamily="49" charset="-122"/>
                </a:rPr>
                <a:t>R/W</a:t>
              </a:r>
            </a:p>
          </p:txBody>
        </p:sp>
        <p:sp>
          <p:nvSpPr>
            <p:cNvPr id="71772" name="直接连接符 865380"/>
            <p:cNvSpPr>
              <a:spLocks noChangeShapeType="1"/>
            </p:cNvSpPr>
            <p:nvPr/>
          </p:nvSpPr>
          <p:spPr bwMode="auto">
            <a:xfrm>
              <a:off x="2551" y="2044"/>
              <a:ext cx="115" cy="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3" name="直接连接符 865381"/>
            <p:cNvSpPr>
              <a:spLocks noChangeShapeType="1"/>
            </p:cNvSpPr>
            <p:nvPr/>
          </p:nvSpPr>
          <p:spPr bwMode="auto">
            <a:xfrm>
              <a:off x="2653" y="2180"/>
              <a:ext cx="91" cy="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4" name="直接连接符 865383"/>
            <p:cNvSpPr>
              <a:spLocks noChangeShapeType="1"/>
            </p:cNvSpPr>
            <p:nvPr/>
          </p:nvSpPr>
          <p:spPr bwMode="auto">
            <a:xfrm flipH="1">
              <a:off x="1293" y="2253"/>
              <a:ext cx="117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5" name="直接连接符 865384"/>
            <p:cNvSpPr>
              <a:spLocks noChangeShapeType="1"/>
            </p:cNvSpPr>
            <p:nvPr/>
          </p:nvSpPr>
          <p:spPr bwMode="auto">
            <a:xfrm>
              <a:off x="1293" y="2253"/>
              <a:ext cx="0" cy="15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6" name="椭圆 865385"/>
            <p:cNvSpPr>
              <a:spLocks noChangeArrowheads="1"/>
            </p:cNvSpPr>
            <p:nvPr/>
          </p:nvSpPr>
          <p:spPr bwMode="auto">
            <a:xfrm>
              <a:off x="3585" y="2208"/>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7" name="椭圆 865386"/>
            <p:cNvSpPr>
              <a:spLocks noChangeArrowheads="1"/>
            </p:cNvSpPr>
            <p:nvPr/>
          </p:nvSpPr>
          <p:spPr bwMode="auto">
            <a:xfrm>
              <a:off x="3670" y="2113"/>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8" name="椭圆 865387"/>
            <p:cNvSpPr>
              <a:spLocks noChangeArrowheads="1"/>
            </p:cNvSpPr>
            <p:nvPr/>
          </p:nvSpPr>
          <p:spPr bwMode="auto">
            <a:xfrm>
              <a:off x="3766" y="2026"/>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79" name="椭圆 865388"/>
            <p:cNvSpPr>
              <a:spLocks noChangeArrowheads="1"/>
            </p:cNvSpPr>
            <p:nvPr/>
          </p:nvSpPr>
          <p:spPr bwMode="auto">
            <a:xfrm>
              <a:off x="3857" y="1935"/>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80" name="椭圆 865389"/>
            <p:cNvSpPr>
              <a:spLocks noChangeArrowheads="1"/>
            </p:cNvSpPr>
            <p:nvPr/>
          </p:nvSpPr>
          <p:spPr bwMode="auto">
            <a:xfrm>
              <a:off x="3948" y="1835"/>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81" name="椭圆 865390"/>
            <p:cNvSpPr>
              <a:spLocks noChangeArrowheads="1"/>
            </p:cNvSpPr>
            <p:nvPr/>
          </p:nvSpPr>
          <p:spPr bwMode="auto">
            <a:xfrm>
              <a:off x="4033" y="1748"/>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82" name="椭圆 865391"/>
            <p:cNvSpPr>
              <a:spLocks noChangeArrowheads="1"/>
            </p:cNvSpPr>
            <p:nvPr/>
          </p:nvSpPr>
          <p:spPr bwMode="auto">
            <a:xfrm>
              <a:off x="4132" y="1660"/>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83" name="椭圆 865392"/>
            <p:cNvSpPr>
              <a:spLocks noChangeArrowheads="1"/>
            </p:cNvSpPr>
            <p:nvPr/>
          </p:nvSpPr>
          <p:spPr bwMode="auto">
            <a:xfrm>
              <a:off x="4214" y="1566"/>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84" name="椭圆 865393"/>
            <p:cNvSpPr>
              <a:spLocks noChangeArrowheads="1"/>
            </p:cNvSpPr>
            <p:nvPr/>
          </p:nvSpPr>
          <p:spPr bwMode="auto">
            <a:xfrm>
              <a:off x="1504" y="2095"/>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1785" name="椭圆 865394"/>
            <p:cNvSpPr>
              <a:spLocks noChangeArrowheads="1"/>
            </p:cNvSpPr>
            <p:nvPr/>
          </p:nvSpPr>
          <p:spPr bwMode="auto">
            <a:xfrm>
              <a:off x="1274" y="3816"/>
              <a:ext cx="46" cy="45"/>
            </a:xfrm>
            <a:prstGeom prst="ellipse">
              <a:avLst/>
            </a:prstGeom>
            <a:solidFill>
              <a:schemeClr val="tx1"/>
            </a:solidFill>
            <a:ln w="9525">
              <a:solidFill>
                <a:schemeClr val="tx1"/>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2402" name="标题 742401"/>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ea typeface="黑体" panose="02010609060101010101" pitchFamily="49" charset="-122"/>
              </a:rPr>
              <a:t>4</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存储器容量的扩充</a:t>
            </a:r>
          </a:p>
        </p:txBody>
      </p:sp>
      <p:sp>
        <p:nvSpPr>
          <p:cNvPr id="72706" name="文本占位符 742402"/>
          <p:cNvSpPr>
            <a:spLocks noGrp="1" noChangeArrowheads="1"/>
          </p:cNvSpPr>
          <p:nvPr>
            <p:ph idx="1"/>
          </p:nvPr>
        </p:nvSpPr>
        <p:spPr>
          <a:xfrm>
            <a:off x="239185" y="620713"/>
            <a:ext cx="9226091" cy="6048375"/>
          </a:xfrm>
        </p:spPr>
        <p:txBody>
          <a:bodyPr/>
          <a:lstStyle/>
          <a:p>
            <a:pPr>
              <a:buFont typeface="Wingdings 2" panose="05020102010507070707" pitchFamily="18" charset="2"/>
              <a:buNone/>
            </a:pPr>
            <a:r>
              <a:rPr lang="en-US" altLang="zh-CN" dirty="0">
                <a:solidFill>
                  <a:srgbClr val="FF6600"/>
                </a:solidFill>
              </a:rPr>
              <a:t> 【</a:t>
            </a:r>
            <a:r>
              <a:rPr lang="zh-CN" altLang="en-US" dirty="0">
                <a:solidFill>
                  <a:srgbClr val="FF6600"/>
                </a:solidFill>
              </a:rPr>
              <a:t>补充例题</a:t>
            </a:r>
            <a:r>
              <a:rPr lang="en-US" altLang="zh-CN" dirty="0">
                <a:solidFill>
                  <a:srgbClr val="FF6600"/>
                </a:solidFill>
              </a:rPr>
              <a:t>】</a:t>
            </a:r>
            <a:endParaRPr lang="en-US" altLang="zh-CN" dirty="0"/>
          </a:p>
          <a:p>
            <a:r>
              <a:rPr lang="en-US" altLang="zh-CN" dirty="0">
                <a:solidFill>
                  <a:srgbClr val="CCFFCC"/>
                </a:solidFill>
              </a:rPr>
              <a:t>CPU</a:t>
            </a:r>
            <a:r>
              <a:rPr lang="zh-CN" altLang="en-US" dirty="0">
                <a:solidFill>
                  <a:srgbClr val="CCFFCC"/>
                </a:solidFill>
              </a:rPr>
              <a:t>的地址总线 </a:t>
            </a:r>
            <a:r>
              <a:rPr lang="en-US" altLang="zh-CN" dirty="0">
                <a:solidFill>
                  <a:srgbClr val="CCFFCC"/>
                </a:solidFill>
              </a:rPr>
              <a:t>16 </a:t>
            </a:r>
            <a:r>
              <a:rPr lang="zh-CN" altLang="en-US" dirty="0">
                <a:solidFill>
                  <a:srgbClr val="CCFFCC"/>
                </a:solidFill>
              </a:rPr>
              <a:t>根 </a:t>
            </a:r>
            <a:r>
              <a:rPr lang="en-US" altLang="zh-CN" dirty="0">
                <a:solidFill>
                  <a:srgbClr val="CCFFCC"/>
                </a:solidFill>
              </a:rPr>
              <a:t>(A15</a:t>
            </a:r>
            <a:r>
              <a:rPr lang="en-US" altLang="zh-CN" dirty="0">
                <a:solidFill>
                  <a:srgbClr val="CCFFCC"/>
                </a:solidFill>
                <a:latin typeface="宋体" panose="02010600030101010101" pitchFamily="2" charset="-122"/>
              </a:rPr>
              <a:t>—</a:t>
            </a:r>
            <a:r>
              <a:rPr lang="en-US" altLang="zh-CN" dirty="0">
                <a:solidFill>
                  <a:srgbClr val="CCFFCC"/>
                </a:solidFill>
              </a:rPr>
              <a:t>A0</a:t>
            </a:r>
            <a:r>
              <a:rPr lang="zh-CN" altLang="en-US" dirty="0">
                <a:solidFill>
                  <a:srgbClr val="CCFFCC"/>
                </a:solidFill>
              </a:rPr>
              <a:t>，</a:t>
            </a:r>
            <a:r>
              <a:rPr lang="en-US" altLang="zh-CN" dirty="0">
                <a:solidFill>
                  <a:srgbClr val="CCFFCC"/>
                </a:solidFill>
              </a:rPr>
              <a:t>A0</a:t>
            </a:r>
            <a:r>
              <a:rPr lang="zh-CN" altLang="en-US" dirty="0">
                <a:solidFill>
                  <a:srgbClr val="CCFFCC"/>
                </a:solidFill>
              </a:rPr>
              <a:t>为低位</a:t>
            </a:r>
            <a:r>
              <a:rPr lang="en-US" altLang="zh-CN" dirty="0">
                <a:solidFill>
                  <a:srgbClr val="CCFFCC"/>
                </a:solidFill>
              </a:rPr>
              <a:t>)</a:t>
            </a:r>
            <a:r>
              <a:rPr lang="zh-CN" altLang="en-US" dirty="0">
                <a:solidFill>
                  <a:srgbClr val="CCFFCC"/>
                </a:solidFill>
              </a:rPr>
              <a:t>，双向数据总线 </a:t>
            </a:r>
            <a:r>
              <a:rPr lang="en-US" altLang="zh-CN" dirty="0">
                <a:solidFill>
                  <a:srgbClr val="CCFFCC"/>
                </a:solidFill>
              </a:rPr>
              <a:t>8 </a:t>
            </a:r>
            <a:r>
              <a:rPr lang="zh-CN" altLang="en-US" dirty="0">
                <a:solidFill>
                  <a:srgbClr val="CCFFCC"/>
                </a:solidFill>
              </a:rPr>
              <a:t>根 </a:t>
            </a:r>
            <a:r>
              <a:rPr lang="en-US" altLang="zh-CN" dirty="0">
                <a:solidFill>
                  <a:srgbClr val="CCFFCC"/>
                </a:solidFill>
              </a:rPr>
              <a:t>( D7</a:t>
            </a:r>
            <a:r>
              <a:rPr lang="en-US" altLang="zh-CN" dirty="0">
                <a:solidFill>
                  <a:srgbClr val="CCFFCC"/>
                </a:solidFill>
                <a:latin typeface="宋体" panose="02010600030101010101" pitchFamily="2" charset="-122"/>
              </a:rPr>
              <a:t>—</a:t>
            </a:r>
            <a:r>
              <a:rPr lang="en-US" altLang="zh-CN" dirty="0">
                <a:solidFill>
                  <a:srgbClr val="CCFFCC"/>
                </a:solidFill>
              </a:rPr>
              <a:t>D0 )</a:t>
            </a:r>
            <a:r>
              <a:rPr lang="zh-CN" altLang="en-US" dirty="0"/>
              <a:t>，与主存有关的控制信号有</a:t>
            </a:r>
            <a:r>
              <a:rPr lang="en-US" altLang="zh-CN" dirty="0"/>
              <a:t>: MREQ</a:t>
            </a:r>
            <a:r>
              <a:rPr lang="zh-CN" altLang="en-US" dirty="0"/>
              <a:t>，</a:t>
            </a:r>
            <a:r>
              <a:rPr lang="en-US" altLang="zh-CN" dirty="0"/>
              <a:t>R/W</a:t>
            </a:r>
            <a:endParaRPr lang="zh-CN" altLang="en-US" dirty="0"/>
          </a:p>
          <a:p>
            <a:r>
              <a:rPr lang="zh-CN" altLang="en-US" dirty="0"/>
              <a:t>主存地址空间分配如下：</a:t>
            </a:r>
            <a:r>
              <a:rPr lang="en-US" altLang="zh-CN" dirty="0"/>
              <a:t>0</a:t>
            </a:r>
            <a:r>
              <a:rPr lang="en-US" altLang="zh-CN" dirty="0">
                <a:latin typeface="宋体" panose="02010600030101010101" pitchFamily="2" charset="-122"/>
              </a:rPr>
              <a:t>—</a:t>
            </a:r>
            <a:r>
              <a:rPr lang="en-US" altLang="zh-CN" dirty="0"/>
              <a:t>8191</a:t>
            </a:r>
            <a:r>
              <a:rPr lang="zh-CN" altLang="en-US" dirty="0"/>
              <a:t>为系统程序区，由只读存储芯片组成；</a:t>
            </a:r>
            <a:r>
              <a:rPr lang="en-US" altLang="zh-CN" dirty="0"/>
              <a:t>8192</a:t>
            </a:r>
            <a:r>
              <a:rPr lang="en-US" altLang="zh-CN" dirty="0">
                <a:latin typeface="宋体" panose="02010600030101010101" pitchFamily="2" charset="-122"/>
              </a:rPr>
              <a:t>—</a:t>
            </a:r>
            <a:r>
              <a:rPr lang="en-US" altLang="zh-CN" dirty="0"/>
              <a:t>32767</a:t>
            </a:r>
            <a:r>
              <a:rPr lang="zh-CN" altLang="en-US" dirty="0"/>
              <a:t>为用户程序区；最后</a:t>
            </a:r>
            <a:r>
              <a:rPr lang="en-US" altLang="zh-CN" dirty="0"/>
              <a:t>(</a:t>
            </a:r>
            <a:r>
              <a:rPr lang="zh-CN" altLang="en-US" dirty="0"/>
              <a:t>最大地</a:t>
            </a:r>
            <a:r>
              <a:rPr lang="en-US" altLang="zh-CN" dirty="0"/>
              <a:t>)2K</a:t>
            </a:r>
            <a:r>
              <a:rPr lang="zh-CN" altLang="en-US" dirty="0"/>
              <a:t>地址空间为系统程序工作区。上述地址为十进制，按字节编。</a:t>
            </a:r>
          </a:p>
          <a:p>
            <a:r>
              <a:rPr lang="zh-CN" altLang="en-US" dirty="0"/>
              <a:t>现有如下存储器芯片：</a:t>
            </a:r>
            <a:r>
              <a:rPr lang="en-US" altLang="zh-CN" dirty="0"/>
              <a:t>EPROM</a:t>
            </a:r>
            <a:r>
              <a:rPr lang="zh-CN" altLang="en-US" dirty="0"/>
              <a:t>：</a:t>
            </a:r>
            <a:r>
              <a:rPr lang="en-US" altLang="zh-CN" dirty="0"/>
              <a:t>8K×8</a:t>
            </a:r>
            <a:r>
              <a:rPr lang="zh-CN" altLang="en-US" dirty="0"/>
              <a:t>位 </a:t>
            </a:r>
            <a:r>
              <a:rPr lang="en-US" altLang="zh-CN" dirty="0"/>
              <a:t>( </a:t>
            </a:r>
            <a:r>
              <a:rPr lang="zh-CN" altLang="en-US" dirty="0"/>
              <a:t>控制端仅有</a:t>
            </a:r>
            <a:r>
              <a:rPr lang="en-US" altLang="zh-CN" dirty="0"/>
              <a:t>CS) ; SRAM</a:t>
            </a:r>
            <a:r>
              <a:rPr lang="zh-CN" altLang="en-US" dirty="0"/>
              <a:t>：</a:t>
            </a:r>
            <a:r>
              <a:rPr lang="en-US" altLang="zh-CN" dirty="0"/>
              <a:t>16K×1</a:t>
            </a:r>
            <a:r>
              <a:rPr lang="zh-CN" altLang="en-US" dirty="0"/>
              <a:t>位，</a:t>
            </a:r>
            <a:r>
              <a:rPr lang="en-US" altLang="zh-CN" dirty="0"/>
              <a:t>2K×8</a:t>
            </a:r>
            <a:r>
              <a:rPr lang="zh-CN" altLang="en-US" dirty="0"/>
              <a:t>位，</a:t>
            </a:r>
            <a:r>
              <a:rPr lang="en-US" altLang="zh-CN" dirty="0"/>
              <a:t>4K×8</a:t>
            </a:r>
            <a:r>
              <a:rPr lang="zh-CN" altLang="en-US" dirty="0"/>
              <a:t>位，</a:t>
            </a:r>
            <a:r>
              <a:rPr lang="en-US" altLang="zh-CN" dirty="0"/>
              <a:t>8K×8</a:t>
            </a:r>
            <a:r>
              <a:rPr lang="zh-CN" altLang="en-US" dirty="0"/>
              <a:t>位。</a:t>
            </a:r>
            <a:endParaRPr lang="en-US" altLang="zh-CN" dirty="0"/>
          </a:p>
          <a:p>
            <a:r>
              <a:rPr lang="zh-CN" altLang="en-US" dirty="0"/>
              <a:t>请从上述芯片中选择适当芯片设计该计算机主存储器，画出主存储器逻辑框图，注意画出选片逻辑</a:t>
            </a:r>
            <a:r>
              <a:rPr lang="en-US" altLang="zh-CN" dirty="0"/>
              <a:t>(</a:t>
            </a:r>
            <a:r>
              <a:rPr lang="zh-CN" altLang="en-US" dirty="0"/>
              <a:t>可选用门电路及</a:t>
            </a:r>
            <a:r>
              <a:rPr lang="en-US" altLang="zh-CN" dirty="0"/>
              <a:t>3∶8</a:t>
            </a:r>
            <a:r>
              <a:rPr lang="zh-CN" altLang="en-US" dirty="0"/>
              <a:t>译码器</a:t>
            </a:r>
            <a:r>
              <a:rPr lang="en-US" altLang="zh-CN" dirty="0"/>
              <a:t>74LS138)</a:t>
            </a:r>
            <a:r>
              <a:rPr lang="zh-CN" altLang="en-US" dirty="0"/>
              <a:t>与</a:t>
            </a:r>
            <a:r>
              <a:rPr lang="en-US" altLang="zh-CN" dirty="0"/>
              <a:t>CPU </a:t>
            </a:r>
            <a:r>
              <a:rPr lang="zh-CN" altLang="en-US" dirty="0"/>
              <a:t>的连接，说明选哪些存储器芯片，选多少片。</a:t>
            </a:r>
          </a:p>
        </p:txBody>
      </p:sp>
      <p:sp>
        <p:nvSpPr>
          <p:cNvPr id="72707" name="直接连接符 742403"/>
          <p:cNvSpPr>
            <a:spLocks noChangeShapeType="1"/>
          </p:cNvSpPr>
          <p:nvPr/>
        </p:nvSpPr>
        <p:spPr bwMode="auto">
          <a:xfrm>
            <a:off x="5882161" y="1516063"/>
            <a:ext cx="9366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2708" name="直接连接符 742404"/>
          <p:cNvSpPr>
            <a:spLocks noChangeShapeType="1"/>
          </p:cNvSpPr>
          <p:nvPr/>
        </p:nvSpPr>
        <p:spPr bwMode="auto">
          <a:xfrm>
            <a:off x="7175501" y="1989138"/>
            <a:ext cx="2889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6" name="直接连接符 742403"/>
          <p:cNvSpPr>
            <a:spLocks noChangeShapeType="1"/>
          </p:cNvSpPr>
          <p:nvPr/>
        </p:nvSpPr>
        <p:spPr bwMode="auto">
          <a:xfrm>
            <a:off x="7464427" y="1516063"/>
            <a:ext cx="26266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 name="直接连接符 742403"/>
          <p:cNvSpPr>
            <a:spLocks noChangeShapeType="1"/>
          </p:cNvSpPr>
          <p:nvPr/>
        </p:nvSpPr>
        <p:spPr bwMode="auto">
          <a:xfrm flipV="1">
            <a:off x="8098138" y="3089188"/>
            <a:ext cx="362121" cy="30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62" name="标题 706561"/>
          <p:cNvSpPr>
            <a:spLocks noGrp="1"/>
          </p:cNvSpPr>
          <p:nvPr>
            <p:ph type="title"/>
          </p:nvPr>
        </p:nvSpPr>
        <p:spPr/>
        <p:txBody>
          <a:bodyPr/>
          <a:lstStyle/>
          <a:p>
            <a:pPr>
              <a:defRPr/>
            </a:pPr>
            <a:r>
              <a:rPr lang="en-US" altLang="zh-CN" noProof="1"/>
              <a:t>3.1 </a:t>
            </a:r>
            <a:r>
              <a:rPr lang="zh-CN" altLang="en-US" noProof="1"/>
              <a:t>存储器概述 </a:t>
            </a:r>
            <a:r>
              <a:rPr lang="en-US" altLang="zh-CN" noProof="1"/>
              <a:t>--- </a:t>
            </a:r>
            <a:r>
              <a:rPr lang="en-US" altLang="en-US" b="1" noProof="1">
                <a:solidFill>
                  <a:srgbClr val="FFCCCC"/>
                </a:solidFill>
                <a:latin typeface="黑体" panose="02010609060101010101" pitchFamily="49" charset="-122"/>
                <a:ea typeface="黑体" panose="02010609060101010101" pitchFamily="49" charset="-122"/>
              </a:rPr>
              <a:t>3.1.1 存储器分类</a:t>
            </a:r>
          </a:p>
        </p:txBody>
      </p:sp>
      <p:sp>
        <p:nvSpPr>
          <p:cNvPr id="44034" name="文本占位符 706562"/>
          <p:cNvSpPr>
            <a:spLocks noGrp="1" noChangeArrowheads="1"/>
          </p:cNvSpPr>
          <p:nvPr>
            <p:ph idx="1"/>
          </p:nvPr>
        </p:nvSpPr>
        <p:spPr/>
        <p:txBody>
          <a:bodyPr/>
          <a:lstStyle/>
          <a:p>
            <a:r>
              <a:rPr lang="zh-CN" altLang="en-US">
                <a:solidFill>
                  <a:srgbClr val="FF6600"/>
                </a:solidFill>
              </a:rPr>
              <a:t>分类</a:t>
            </a:r>
          </a:p>
          <a:p>
            <a:pPr lvl="1"/>
            <a:r>
              <a:rPr lang="zh-CN" altLang="en-US">
                <a:solidFill>
                  <a:srgbClr val="00FF00"/>
                </a:solidFill>
              </a:rPr>
              <a:t>按存储介质划分 </a:t>
            </a:r>
          </a:p>
          <a:p>
            <a:pPr lvl="1"/>
            <a:r>
              <a:rPr lang="zh-CN" altLang="en-US">
                <a:solidFill>
                  <a:srgbClr val="00FF00"/>
                </a:solidFill>
              </a:rPr>
              <a:t>按存储方式划分</a:t>
            </a:r>
          </a:p>
          <a:p>
            <a:pPr lvl="1"/>
            <a:r>
              <a:rPr lang="zh-CN" altLang="en-US"/>
              <a:t>按存储器的读写功能分</a:t>
            </a:r>
          </a:p>
          <a:p>
            <a:pPr lvl="2"/>
            <a:r>
              <a:rPr lang="zh-CN" altLang="en-US"/>
              <a:t>只读存储器</a:t>
            </a:r>
            <a:r>
              <a:rPr lang="en-US" altLang="zh-CN"/>
              <a:t>(ROM)</a:t>
            </a:r>
            <a:r>
              <a:rPr lang="zh-CN" altLang="en-US"/>
              <a:t>：存储的内容是固定不变的，只能读出而不能写入的半导体存储器。　</a:t>
            </a:r>
          </a:p>
          <a:p>
            <a:pPr lvl="2"/>
            <a:r>
              <a:rPr lang="zh-CN" altLang="en-US"/>
              <a:t>随机读写存储器</a:t>
            </a:r>
            <a:r>
              <a:rPr lang="en-US" altLang="zh-CN"/>
              <a:t>(RAM)</a:t>
            </a:r>
            <a:r>
              <a:rPr lang="zh-CN" altLang="en-US"/>
              <a:t>：既能读出又能写入的半导体存储器。 </a:t>
            </a:r>
          </a:p>
          <a:p>
            <a:pPr lvl="1"/>
            <a:r>
              <a:rPr lang="zh-CN" altLang="en-US"/>
              <a:t>按信息的可保存性分</a:t>
            </a:r>
          </a:p>
          <a:p>
            <a:pPr lvl="2"/>
            <a:r>
              <a:rPr lang="zh-CN" altLang="en-US"/>
              <a:t>非永久记忆的存储器：断电后信息即消失的存储器。</a:t>
            </a:r>
          </a:p>
          <a:p>
            <a:pPr lvl="2"/>
            <a:r>
              <a:rPr lang="zh-CN" altLang="en-US"/>
              <a:t>永久记忆性存储器：断电后仍能保存信息的存储器。</a:t>
            </a:r>
          </a:p>
          <a:p>
            <a:pPr lvl="1"/>
            <a:r>
              <a:rPr lang="zh-CN" altLang="en-US"/>
              <a:t>按在计算机系统中的作用分</a:t>
            </a:r>
          </a:p>
          <a:p>
            <a:pPr lvl="2"/>
            <a:r>
              <a:rPr lang="zh-CN" altLang="en-US"/>
              <a:t>主存储器、辅助存储器、高速缓冲存储器、控制存储器等。</a:t>
            </a:r>
            <a:endParaRPr lang="zh-CN" altLang="en-US">
              <a:solidFill>
                <a:srgbClr val="FF66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3426" name="标题 743425"/>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ea typeface="黑体" panose="02010609060101010101" pitchFamily="49" charset="-122"/>
              </a:rPr>
              <a:t>4</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存储器容量的扩充</a:t>
            </a:r>
          </a:p>
        </p:txBody>
      </p:sp>
      <p:sp>
        <p:nvSpPr>
          <p:cNvPr id="73730" name="文本占位符 743426"/>
          <p:cNvSpPr>
            <a:spLocks noGrp="1" noChangeArrowheads="1"/>
          </p:cNvSpPr>
          <p:nvPr>
            <p:ph idx="1"/>
          </p:nvPr>
        </p:nvSpPr>
        <p:spPr/>
        <p:txBody>
          <a:bodyPr/>
          <a:lstStyle/>
          <a:p>
            <a:pPr>
              <a:buFont typeface="Wingdings 2" panose="05020102010507070707" pitchFamily="18" charset="2"/>
              <a:buNone/>
            </a:pPr>
            <a:r>
              <a:rPr lang="en-US" altLang="zh-CN">
                <a:solidFill>
                  <a:srgbClr val="FF6600"/>
                </a:solidFill>
              </a:rPr>
              <a:t>【</a:t>
            </a:r>
            <a:r>
              <a:rPr lang="zh-CN" altLang="en-US">
                <a:solidFill>
                  <a:srgbClr val="FF6600"/>
                </a:solidFill>
              </a:rPr>
              <a:t>解</a:t>
            </a:r>
            <a:r>
              <a:rPr lang="en-US" altLang="zh-CN">
                <a:solidFill>
                  <a:srgbClr val="FF6600"/>
                </a:solidFill>
              </a:rPr>
              <a:t>】</a:t>
            </a:r>
            <a:endParaRPr lang="zh-CN" altLang="en-US">
              <a:solidFill>
                <a:schemeClr val="folHlink"/>
              </a:solidFill>
            </a:endParaRPr>
          </a:p>
          <a:p>
            <a:r>
              <a:rPr lang="zh-CN" altLang="en-US"/>
              <a:t>主存地址空间分布如图所示。</a:t>
            </a:r>
          </a:p>
          <a:p>
            <a:endParaRPr lang="zh-CN" altLang="en-US"/>
          </a:p>
          <a:p>
            <a:endParaRPr lang="zh-CN" altLang="en-US"/>
          </a:p>
          <a:p>
            <a:endParaRPr lang="zh-CN" altLang="en-US"/>
          </a:p>
          <a:p>
            <a:endParaRPr lang="zh-CN" altLang="en-US"/>
          </a:p>
          <a:p>
            <a:endParaRPr lang="zh-CN" altLang="en-US"/>
          </a:p>
          <a:p>
            <a:endParaRPr lang="zh-CN" altLang="en-US"/>
          </a:p>
          <a:p>
            <a:pPr>
              <a:buFont typeface="Wingdings 2" panose="05020102010507070707" pitchFamily="18" charset="2"/>
              <a:buNone/>
            </a:pPr>
            <a:r>
              <a:rPr lang="zh-CN" altLang="en-US"/>
              <a:t>　</a:t>
            </a:r>
          </a:p>
          <a:p>
            <a:endParaRPr lang="zh-CN" altLang="en-US"/>
          </a:p>
          <a:p>
            <a:endParaRPr lang="zh-CN" altLang="en-US"/>
          </a:p>
          <a:p>
            <a:r>
              <a:rPr lang="zh-CN" altLang="en-US"/>
              <a:t>根据给定条件，选用</a:t>
            </a:r>
            <a:r>
              <a:rPr lang="en-US" altLang="zh-CN"/>
              <a:t>EPROM</a:t>
            </a:r>
            <a:r>
              <a:rPr lang="zh-CN" altLang="en-US"/>
              <a:t>：</a:t>
            </a:r>
            <a:r>
              <a:rPr lang="en-US" altLang="zh-CN"/>
              <a:t>8K×8</a:t>
            </a:r>
            <a:r>
              <a:rPr lang="zh-CN" altLang="en-US"/>
              <a:t>位芯片</a:t>
            </a:r>
            <a:r>
              <a:rPr lang="en-US" altLang="zh-CN"/>
              <a:t>1</a:t>
            </a:r>
            <a:r>
              <a:rPr lang="zh-CN" altLang="en-US"/>
              <a:t>片。</a:t>
            </a:r>
            <a:r>
              <a:rPr lang="en-US" altLang="zh-CN"/>
              <a:t>SRAM</a:t>
            </a:r>
            <a:r>
              <a:rPr lang="zh-CN" altLang="en-US"/>
              <a:t>：</a:t>
            </a:r>
            <a:r>
              <a:rPr lang="en-US" altLang="zh-CN"/>
              <a:t>8K×8</a:t>
            </a:r>
            <a:r>
              <a:rPr lang="zh-CN" altLang="en-US"/>
              <a:t>位芯片</a:t>
            </a:r>
            <a:r>
              <a:rPr lang="en-US" altLang="zh-CN"/>
              <a:t>3</a:t>
            </a:r>
            <a:r>
              <a:rPr lang="zh-CN" altLang="en-US"/>
              <a:t>片，</a:t>
            </a:r>
            <a:r>
              <a:rPr lang="en-US" altLang="zh-CN"/>
              <a:t>2K×8</a:t>
            </a:r>
            <a:r>
              <a:rPr lang="zh-CN" altLang="en-US"/>
              <a:t>位芯片</a:t>
            </a:r>
            <a:r>
              <a:rPr lang="en-US" altLang="zh-CN"/>
              <a:t>1</a:t>
            </a:r>
            <a:r>
              <a:rPr lang="zh-CN" altLang="en-US"/>
              <a:t>片。</a:t>
            </a:r>
          </a:p>
        </p:txBody>
      </p:sp>
      <p:pic>
        <p:nvPicPr>
          <p:cNvPr id="73731" name="图片 743427"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1557338"/>
            <a:ext cx="5916612" cy="3860800"/>
          </a:xfrm>
          <a:prstGeom prst="rect">
            <a:avLst/>
          </a:prstGeom>
          <a:solidFill>
            <a:schemeClr val="tx1"/>
          </a:solidFill>
          <a:ln w="9525">
            <a:solidFill>
              <a:schemeClr val="tx1"/>
            </a:solidFill>
            <a:miter lim="800000"/>
            <a:headEnd/>
            <a:tailEnd/>
          </a:ln>
        </p:spPr>
      </p:pic>
      <p:sp>
        <p:nvSpPr>
          <p:cNvPr id="2" name="文本框 1"/>
          <p:cNvSpPr txBox="1">
            <a:spLocks noChangeArrowheads="1"/>
          </p:cNvSpPr>
          <p:nvPr/>
        </p:nvSpPr>
        <p:spPr bwMode="auto">
          <a:xfrm>
            <a:off x="2403476" y="1768475"/>
            <a:ext cx="87947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2000" b="1">
                <a:solidFill>
                  <a:srgbClr val="C00000"/>
                </a:solidFill>
                <a:latin typeface="宋体" panose="02010600030101010101" pitchFamily="2" charset="-122"/>
                <a:ea typeface="宋体" panose="02010600030101010101" pitchFamily="2" charset="-122"/>
              </a:rPr>
              <a:t>0</a:t>
            </a:r>
          </a:p>
          <a:p>
            <a:pPr fontAlgn="base">
              <a:spcBef>
                <a:spcPct val="0"/>
              </a:spcBef>
              <a:spcAft>
                <a:spcPct val="0"/>
              </a:spcAft>
            </a:pPr>
            <a:endParaRPr lang="en-US" altLang="zh-CN" sz="1200" b="1">
              <a:solidFill>
                <a:srgbClr val="C00000"/>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b="1">
                <a:solidFill>
                  <a:srgbClr val="C00000"/>
                </a:solidFill>
                <a:latin typeface="宋体" panose="02010600030101010101" pitchFamily="2" charset="-122"/>
                <a:ea typeface="宋体" panose="02010600030101010101" pitchFamily="2" charset="-122"/>
              </a:rPr>
              <a:t>1FFF</a:t>
            </a:r>
            <a:endParaRPr lang="en-US" altLang="zh-CN" sz="2000" b="1">
              <a:solidFill>
                <a:srgbClr val="002699"/>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b="1">
                <a:solidFill>
                  <a:srgbClr val="002699"/>
                </a:solidFill>
                <a:latin typeface="宋体" panose="02010600030101010101" pitchFamily="2" charset="-122"/>
                <a:ea typeface="宋体" panose="02010600030101010101" pitchFamily="2" charset="-122"/>
              </a:rPr>
              <a:t>2000</a:t>
            </a:r>
          </a:p>
          <a:p>
            <a:pPr fontAlgn="base">
              <a:spcBef>
                <a:spcPct val="0"/>
              </a:spcBef>
              <a:spcAft>
                <a:spcPct val="0"/>
              </a:spcAft>
            </a:pPr>
            <a:endParaRPr lang="en-US" altLang="zh-CN" sz="2400" b="1">
              <a:solidFill>
                <a:srgbClr val="002699"/>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b="1">
                <a:solidFill>
                  <a:srgbClr val="002699"/>
                </a:solidFill>
                <a:latin typeface="宋体" panose="02010600030101010101" pitchFamily="2" charset="-122"/>
                <a:ea typeface="宋体" panose="02010600030101010101" pitchFamily="2" charset="-122"/>
              </a:rPr>
              <a:t>7FFF</a:t>
            </a:r>
          </a:p>
          <a:p>
            <a:pPr fontAlgn="base">
              <a:spcBef>
                <a:spcPct val="0"/>
              </a:spcBef>
              <a:spcAft>
                <a:spcPct val="0"/>
              </a:spcAft>
            </a:pPr>
            <a:r>
              <a:rPr lang="en-US" altLang="zh-CN" sz="2000" b="1">
                <a:solidFill>
                  <a:srgbClr val="C00000"/>
                </a:solidFill>
                <a:latin typeface="宋体" panose="02010600030101010101" pitchFamily="2" charset="-122"/>
                <a:ea typeface="宋体" panose="02010600030101010101" pitchFamily="2" charset="-122"/>
              </a:rPr>
              <a:t>8000</a:t>
            </a:r>
          </a:p>
          <a:p>
            <a:pPr fontAlgn="base">
              <a:spcBef>
                <a:spcPct val="0"/>
              </a:spcBef>
              <a:spcAft>
                <a:spcPct val="0"/>
              </a:spcAft>
            </a:pPr>
            <a:endParaRPr lang="en-US" altLang="zh-CN" sz="1600" b="1">
              <a:solidFill>
                <a:srgbClr val="C00000"/>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b="1">
                <a:solidFill>
                  <a:srgbClr val="C00000"/>
                </a:solidFill>
                <a:latin typeface="宋体" panose="02010600030101010101" pitchFamily="2" charset="-122"/>
                <a:ea typeface="宋体" panose="02010600030101010101" pitchFamily="2" charset="-122"/>
              </a:rPr>
              <a:t>F7FF</a:t>
            </a:r>
            <a:endParaRPr lang="en-US" altLang="zh-CN" sz="2000" b="1">
              <a:solidFill>
                <a:srgbClr val="002699"/>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b="1">
                <a:solidFill>
                  <a:srgbClr val="002699"/>
                </a:solidFill>
                <a:latin typeface="宋体" panose="02010600030101010101" pitchFamily="2" charset="-122"/>
                <a:ea typeface="宋体" panose="02010600030101010101" pitchFamily="2" charset="-122"/>
              </a:rPr>
              <a:t>F800</a:t>
            </a:r>
          </a:p>
          <a:p>
            <a:pPr fontAlgn="base">
              <a:spcBef>
                <a:spcPct val="0"/>
              </a:spcBef>
              <a:spcAft>
                <a:spcPct val="0"/>
              </a:spcAft>
            </a:pPr>
            <a:endParaRPr lang="en-US" altLang="zh-CN" sz="1400" b="1">
              <a:solidFill>
                <a:srgbClr val="002699"/>
              </a:solidFill>
              <a:latin typeface="宋体" panose="02010600030101010101" pitchFamily="2" charset="-122"/>
              <a:ea typeface="宋体" panose="02010600030101010101" pitchFamily="2" charset="-122"/>
            </a:endParaRPr>
          </a:p>
          <a:p>
            <a:pPr fontAlgn="base">
              <a:spcBef>
                <a:spcPct val="0"/>
              </a:spcBef>
              <a:spcAft>
                <a:spcPct val="0"/>
              </a:spcAft>
            </a:pPr>
            <a:r>
              <a:rPr lang="en-US" altLang="zh-CN" sz="2000" b="1">
                <a:solidFill>
                  <a:srgbClr val="002699"/>
                </a:solidFill>
                <a:latin typeface="宋体" panose="02010600030101010101" pitchFamily="2" charset="-122"/>
                <a:ea typeface="宋体" panose="02010600030101010101" pitchFamily="2" charset="-122"/>
              </a:rPr>
              <a:t>FFFF</a:t>
            </a:r>
          </a:p>
        </p:txBody>
      </p:sp>
      <p:sp>
        <p:nvSpPr>
          <p:cNvPr id="3" name="矩形标注 2"/>
          <p:cNvSpPr/>
          <p:nvPr/>
        </p:nvSpPr>
        <p:spPr>
          <a:xfrm>
            <a:off x="8378826" y="930275"/>
            <a:ext cx="2022475" cy="1022350"/>
          </a:xfrm>
          <a:prstGeom prst="wedgeRectCallout">
            <a:avLst>
              <a:gd name="adj1" fmla="val -38043"/>
              <a:gd name="adj2" fmla="val 869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2000" noProof="1">
                <a:solidFill>
                  <a:srgbClr val="000000"/>
                </a:solidFill>
                <a:latin typeface="华文新魏" panose="02010800040101010101" pitchFamily="2" charset="-122"/>
                <a:ea typeface="华文新魏" panose="02010800040101010101" pitchFamily="2" charset="-122"/>
              </a:rPr>
              <a:t>请给出每一块的起始和终止地址（十六进制）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4450" name="标题 744449"/>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--- 3.3.</a:t>
            </a:r>
            <a:r>
              <a:rPr lang="en-US" altLang="zh-CN" b="1" noProof="1">
                <a:solidFill>
                  <a:srgbClr val="FFCCCC"/>
                </a:solidFill>
                <a:ea typeface="黑体" panose="02010609060101010101" pitchFamily="49" charset="-122"/>
              </a:rPr>
              <a:t>4</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存储器容量的扩充</a:t>
            </a:r>
          </a:p>
        </p:txBody>
      </p:sp>
      <p:sp>
        <p:nvSpPr>
          <p:cNvPr id="75778" name="文本占位符 744450"/>
          <p:cNvSpPr>
            <a:spLocks noGrp="1" noChangeArrowheads="1"/>
          </p:cNvSpPr>
          <p:nvPr>
            <p:ph idx="1"/>
          </p:nvPr>
        </p:nvSpPr>
        <p:spPr/>
        <p:txBody>
          <a:bodyPr/>
          <a:lstStyle/>
          <a:p>
            <a:pPr>
              <a:buFont typeface="Wingdings 2" panose="05020102010507070707" pitchFamily="18" charset="2"/>
              <a:buNone/>
            </a:pPr>
            <a:r>
              <a:rPr lang="en-US" altLang="zh-CN">
                <a:solidFill>
                  <a:srgbClr val="FF6600"/>
                </a:solidFill>
              </a:rPr>
              <a:t>【</a:t>
            </a:r>
            <a:r>
              <a:rPr lang="zh-CN" altLang="en-US">
                <a:solidFill>
                  <a:srgbClr val="FF6600"/>
                </a:solidFill>
              </a:rPr>
              <a:t>解</a:t>
            </a:r>
            <a:r>
              <a:rPr lang="en-US" altLang="zh-CN">
                <a:solidFill>
                  <a:srgbClr val="FF6600"/>
                </a:solidFill>
              </a:rPr>
              <a:t>】</a:t>
            </a:r>
            <a:r>
              <a:rPr lang="zh-CN" altLang="en-US">
                <a:solidFill>
                  <a:schemeClr val="folHlink"/>
                </a:solidFill>
              </a:rPr>
              <a:t>（续）</a:t>
            </a:r>
          </a:p>
          <a:p>
            <a:r>
              <a:rPr lang="zh-CN" altLang="en-US"/>
              <a:t>主存储器的组成与</a:t>
            </a:r>
            <a:r>
              <a:rPr lang="en-US" altLang="zh-CN"/>
              <a:t>CPU</a:t>
            </a:r>
            <a:r>
              <a:rPr lang="zh-CN" altLang="en-US"/>
              <a:t>连接逻辑图</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grpSp>
        <p:nvGrpSpPr>
          <p:cNvPr id="75779" name="组合 744474"/>
          <p:cNvGrpSpPr/>
          <p:nvPr/>
        </p:nvGrpSpPr>
        <p:grpSpPr bwMode="auto">
          <a:xfrm>
            <a:off x="2063750" y="1628776"/>
            <a:ext cx="8135938" cy="4537075"/>
            <a:chOff x="340" y="1026"/>
            <a:chExt cx="5125" cy="2858"/>
          </a:xfrm>
        </p:grpSpPr>
        <p:pic>
          <p:nvPicPr>
            <p:cNvPr id="75780" name="图片 744451"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1026"/>
              <a:ext cx="5125" cy="2858"/>
            </a:xfrm>
            <a:prstGeom prst="rect">
              <a:avLst/>
            </a:prstGeom>
            <a:solidFill>
              <a:schemeClr val="tx1"/>
            </a:solidFill>
            <a:ln w="9525">
              <a:solidFill>
                <a:schemeClr val="tx1"/>
              </a:solidFill>
              <a:miter lim="800000"/>
              <a:headEnd/>
              <a:tailEnd/>
            </a:ln>
          </p:spPr>
        </p:pic>
        <p:sp>
          <p:nvSpPr>
            <p:cNvPr id="75781" name="直接连接符 744454"/>
            <p:cNvSpPr>
              <a:spLocks noChangeShapeType="1"/>
            </p:cNvSpPr>
            <p:nvPr/>
          </p:nvSpPr>
          <p:spPr bwMode="auto">
            <a:xfrm>
              <a:off x="1156" y="3294"/>
              <a:ext cx="454"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82" name="文本框 744455"/>
            <p:cNvSpPr txBox="1">
              <a:spLocks noChangeArrowheads="1"/>
            </p:cNvSpPr>
            <p:nvPr/>
          </p:nvSpPr>
          <p:spPr bwMode="auto">
            <a:xfrm>
              <a:off x="839" y="3158"/>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75783" name="文本框 744456"/>
            <p:cNvSpPr txBox="1">
              <a:spLocks noChangeArrowheads="1"/>
            </p:cNvSpPr>
            <p:nvPr/>
          </p:nvSpPr>
          <p:spPr bwMode="auto">
            <a:xfrm>
              <a:off x="658" y="3158"/>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a:solidFill>
                    <a:srgbClr val="0000FF"/>
                  </a:solidFill>
                  <a:latin typeface="Times New Roman" panose="02020603050405020304" pitchFamily="18" charset="0"/>
                  <a:ea typeface="隶书" panose="02010509060101010101" pitchFamily="49" charset="-122"/>
                </a:rPr>
                <a:t>MREQ</a:t>
              </a:r>
            </a:p>
          </p:txBody>
        </p:sp>
        <p:sp>
          <p:nvSpPr>
            <p:cNvPr id="75784" name="直接连接符 744457"/>
            <p:cNvSpPr>
              <a:spLocks noChangeShapeType="1"/>
            </p:cNvSpPr>
            <p:nvPr/>
          </p:nvSpPr>
          <p:spPr bwMode="auto">
            <a:xfrm>
              <a:off x="721" y="3197"/>
              <a:ext cx="408"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85" name="椭圆 744458"/>
            <p:cNvSpPr>
              <a:spLocks noChangeArrowheads="1"/>
            </p:cNvSpPr>
            <p:nvPr/>
          </p:nvSpPr>
          <p:spPr bwMode="auto">
            <a:xfrm>
              <a:off x="1586" y="3273"/>
              <a:ext cx="45" cy="45"/>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86" name="椭圆 744459"/>
            <p:cNvSpPr>
              <a:spLocks noChangeArrowheads="1"/>
            </p:cNvSpPr>
            <p:nvPr/>
          </p:nvSpPr>
          <p:spPr bwMode="auto">
            <a:xfrm>
              <a:off x="1701" y="3085"/>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87" name="椭圆 744460"/>
            <p:cNvSpPr>
              <a:spLocks noChangeArrowheads="1"/>
            </p:cNvSpPr>
            <p:nvPr/>
          </p:nvSpPr>
          <p:spPr bwMode="auto">
            <a:xfrm>
              <a:off x="2415" y="3079"/>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88" name="椭圆 744461"/>
            <p:cNvSpPr>
              <a:spLocks noChangeArrowheads="1"/>
            </p:cNvSpPr>
            <p:nvPr/>
          </p:nvSpPr>
          <p:spPr bwMode="auto">
            <a:xfrm>
              <a:off x="3131" y="3079"/>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89" name="椭圆 744462"/>
            <p:cNvSpPr>
              <a:spLocks noChangeArrowheads="1"/>
            </p:cNvSpPr>
            <p:nvPr/>
          </p:nvSpPr>
          <p:spPr bwMode="auto">
            <a:xfrm>
              <a:off x="3890" y="3073"/>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0" name="椭圆 744463"/>
            <p:cNvSpPr>
              <a:spLocks noChangeArrowheads="1"/>
            </p:cNvSpPr>
            <p:nvPr/>
          </p:nvSpPr>
          <p:spPr bwMode="auto">
            <a:xfrm>
              <a:off x="1803" y="1616"/>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1" name="椭圆 744464"/>
            <p:cNvSpPr>
              <a:spLocks noChangeArrowheads="1"/>
            </p:cNvSpPr>
            <p:nvPr/>
          </p:nvSpPr>
          <p:spPr bwMode="auto">
            <a:xfrm>
              <a:off x="2484" y="1549"/>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2" name="椭圆 744465"/>
            <p:cNvSpPr>
              <a:spLocks noChangeArrowheads="1"/>
            </p:cNvSpPr>
            <p:nvPr/>
          </p:nvSpPr>
          <p:spPr bwMode="auto">
            <a:xfrm>
              <a:off x="3192" y="1525"/>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3" name="椭圆 744466"/>
            <p:cNvSpPr>
              <a:spLocks noChangeArrowheads="1"/>
            </p:cNvSpPr>
            <p:nvPr/>
          </p:nvSpPr>
          <p:spPr bwMode="auto">
            <a:xfrm>
              <a:off x="3963" y="1486"/>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4" name="椭圆 744467"/>
            <p:cNvSpPr>
              <a:spLocks noChangeArrowheads="1"/>
            </p:cNvSpPr>
            <p:nvPr/>
          </p:nvSpPr>
          <p:spPr bwMode="auto">
            <a:xfrm>
              <a:off x="4713" y="1616"/>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5" name="椭圆 744468"/>
            <p:cNvSpPr>
              <a:spLocks noChangeArrowheads="1"/>
            </p:cNvSpPr>
            <p:nvPr/>
          </p:nvSpPr>
          <p:spPr bwMode="auto">
            <a:xfrm>
              <a:off x="5097" y="1860"/>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6" name="椭圆 744469"/>
            <p:cNvSpPr>
              <a:spLocks noChangeArrowheads="1"/>
            </p:cNvSpPr>
            <p:nvPr/>
          </p:nvSpPr>
          <p:spPr bwMode="auto">
            <a:xfrm>
              <a:off x="4314" y="1866"/>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7" name="椭圆 744470"/>
            <p:cNvSpPr>
              <a:spLocks noChangeArrowheads="1"/>
            </p:cNvSpPr>
            <p:nvPr/>
          </p:nvSpPr>
          <p:spPr bwMode="auto">
            <a:xfrm>
              <a:off x="3588" y="1866"/>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75798" name="椭圆 744471"/>
            <p:cNvSpPr>
              <a:spLocks noChangeArrowheads="1"/>
            </p:cNvSpPr>
            <p:nvPr/>
          </p:nvSpPr>
          <p:spPr bwMode="auto">
            <a:xfrm>
              <a:off x="2874" y="1864"/>
              <a:ext cx="45" cy="46"/>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grpSp>
      <p:sp>
        <p:nvSpPr>
          <p:cNvPr id="75799" name="椭圆 744458"/>
          <p:cNvSpPr>
            <a:spLocks noChangeArrowheads="1"/>
          </p:cNvSpPr>
          <p:nvPr/>
        </p:nvSpPr>
        <p:spPr bwMode="auto">
          <a:xfrm>
            <a:off x="7980364" y="4892675"/>
            <a:ext cx="71437" cy="71438"/>
          </a:xfrm>
          <a:prstGeom prst="ellipse">
            <a:avLst/>
          </a:prstGeom>
          <a:solidFill>
            <a:schemeClr val="tx1"/>
          </a:solidFill>
          <a:ln w="9525">
            <a:solidFill>
              <a:schemeClr val="bg2"/>
            </a:solidFill>
            <a:round/>
          </a:ln>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3058" name="标题 813057"/>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a:t>
            </a:r>
            <a:r>
              <a:rPr lang="en-US" altLang="zh-CN" b="1" noProof="1">
                <a:solidFill>
                  <a:srgbClr val="FF3300"/>
                </a:solidFill>
              </a:rPr>
              <a:t>*</a:t>
            </a:r>
            <a:r>
              <a:rPr lang="en-US" altLang="zh-CN" b="1" noProof="1">
                <a:solidFill>
                  <a:srgbClr val="FFCCCC"/>
                </a:solidFill>
              </a:rPr>
              <a:t>3.3.</a:t>
            </a:r>
            <a:r>
              <a:rPr lang="en-US" altLang="zh-CN" b="1" noProof="1">
                <a:solidFill>
                  <a:srgbClr val="FFCCCC"/>
                </a:solidFill>
                <a:ea typeface="黑体" panose="02010609060101010101" pitchFamily="49" charset="-122"/>
              </a:rPr>
              <a:t>5</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高级</a:t>
            </a:r>
            <a:r>
              <a:rPr lang="en-US" altLang="zh-CN" b="1" noProof="1">
                <a:solidFill>
                  <a:srgbClr val="FFCCCC"/>
                </a:solidFill>
                <a:latin typeface="黑体" panose="02010609060101010101" pitchFamily="49" charset="-122"/>
                <a:ea typeface="黑体" panose="02010609060101010101" pitchFamily="49" charset="-122"/>
              </a:rPr>
              <a:t>DRAM</a:t>
            </a:r>
            <a:r>
              <a:rPr lang="zh-CN" altLang="en-US" b="1" noProof="1">
                <a:solidFill>
                  <a:srgbClr val="FFCCCC"/>
                </a:solidFill>
                <a:latin typeface="黑体" panose="02010609060101010101" pitchFamily="49" charset="-122"/>
                <a:ea typeface="黑体" panose="02010609060101010101" pitchFamily="49" charset="-122"/>
              </a:rPr>
              <a:t>结构</a:t>
            </a:r>
          </a:p>
        </p:txBody>
      </p:sp>
      <p:sp>
        <p:nvSpPr>
          <p:cNvPr id="76802" name="文本占位符 813058"/>
          <p:cNvSpPr>
            <a:spLocks noGrp="1" noChangeArrowheads="1"/>
          </p:cNvSpPr>
          <p:nvPr>
            <p:ph idx="1"/>
          </p:nvPr>
        </p:nvSpPr>
        <p:spPr/>
        <p:txBody>
          <a:bodyPr/>
          <a:lstStyle/>
          <a:p>
            <a:r>
              <a:rPr lang="en-US" altLang="zh-CN"/>
              <a:t>1. </a:t>
            </a:r>
            <a:r>
              <a:rPr lang="zh-CN" altLang="en-US"/>
              <a:t>快速页模式动态存储器（</a:t>
            </a:r>
            <a:r>
              <a:rPr lang="en-US" altLang="zh-CN"/>
              <a:t>FPM-DRAM</a:t>
            </a:r>
            <a:r>
              <a:rPr lang="zh-CN" altLang="en-US"/>
              <a:t>）</a:t>
            </a:r>
          </a:p>
          <a:p>
            <a:pPr lvl="1"/>
            <a:r>
              <a:rPr lang="zh-CN" altLang="en-US"/>
              <a:t>若干个存储单元组成</a:t>
            </a:r>
            <a:r>
              <a:rPr lang="zh-CN" altLang="en-US">
                <a:solidFill>
                  <a:schemeClr val="folHlink"/>
                </a:solidFill>
              </a:rPr>
              <a:t>一页</a:t>
            </a:r>
            <a:r>
              <a:rPr lang="zh-CN" altLang="en-US"/>
              <a:t>，在一个</a:t>
            </a:r>
            <a:r>
              <a:rPr lang="zh-CN" altLang="en-US">
                <a:solidFill>
                  <a:schemeClr val="folHlink"/>
                </a:solidFill>
              </a:rPr>
              <a:t>快速页周期</a:t>
            </a:r>
            <a:r>
              <a:rPr lang="zh-CN" altLang="en-US"/>
              <a:t>内读出该页内的所有存储单元。</a:t>
            </a:r>
          </a:p>
          <a:p>
            <a:pPr lvl="1"/>
            <a:r>
              <a:rPr lang="zh-CN" altLang="en-US"/>
              <a:t>一页内的所有存储单元在存储阵列中均在同一行中（所以，常由一整行构成一页）</a:t>
            </a:r>
          </a:p>
          <a:p>
            <a:pPr lvl="1"/>
            <a:r>
              <a:rPr lang="zh-CN" altLang="en-US"/>
              <a:t>在一个</a:t>
            </a:r>
            <a:r>
              <a:rPr lang="zh-CN" altLang="en-US">
                <a:solidFill>
                  <a:schemeClr val="folHlink"/>
                </a:solidFill>
              </a:rPr>
              <a:t>快速页周期</a:t>
            </a:r>
            <a:r>
              <a:rPr lang="zh-CN" altLang="en-US"/>
              <a:t>内，</a:t>
            </a:r>
            <a:r>
              <a:rPr lang="en-US" altLang="zh-CN"/>
              <a:t>RAS</a:t>
            </a:r>
            <a:r>
              <a:rPr lang="zh-CN" altLang="en-US"/>
              <a:t>信号保持低平，而</a:t>
            </a:r>
            <a:r>
              <a:rPr lang="en-US" altLang="zh-CN"/>
              <a:t>CAS</a:t>
            </a:r>
            <a:r>
              <a:rPr lang="zh-CN" altLang="en-US"/>
              <a:t>行连续切换，以选择该行中的不同列地址。</a:t>
            </a:r>
          </a:p>
          <a:p>
            <a:pPr lvl="1"/>
            <a:endParaRPr lang="en-US" altLang="zh-CN"/>
          </a:p>
        </p:txBody>
      </p:sp>
      <p:sp>
        <p:nvSpPr>
          <p:cNvPr id="76803" name="直接连接符 813059"/>
          <p:cNvSpPr>
            <a:spLocks noChangeShapeType="1"/>
          </p:cNvSpPr>
          <p:nvPr/>
        </p:nvSpPr>
        <p:spPr bwMode="auto">
          <a:xfrm>
            <a:off x="5591176" y="2708275"/>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pic>
        <p:nvPicPr>
          <p:cNvPr id="76804" name="图片 813061"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3644901"/>
            <a:ext cx="7920038"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4082" name="标题 814081"/>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a:t>
            </a:r>
            <a:r>
              <a:rPr lang="en-US" altLang="zh-CN" b="1" noProof="1">
                <a:solidFill>
                  <a:srgbClr val="FF3300"/>
                </a:solidFill>
              </a:rPr>
              <a:t>*</a:t>
            </a:r>
            <a:r>
              <a:rPr lang="en-US" altLang="zh-CN" b="1" noProof="1">
                <a:solidFill>
                  <a:srgbClr val="FFCCCC"/>
                </a:solidFill>
              </a:rPr>
              <a:t>3.3.</a:t>
            </a:r>
            <a:r>
              <a:rPr lang="en-US" altLang="zh-CN" b="1" noProof="1">
                <a:solidFill>
                  <a:srgbClr val="FFCCCC"/>
                </a:solidFill>
                <a:ea typeface="黑体" panose="02010609060101010101" pitchFamily="49" charset="-122"/>
              </a:rPr>
              <a:t>5</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高级</a:t>
            </a:r>
            <a:r>
              <a:rPr lang="en-US" altLang="zh-CN" b="1" noProof="1">
                <a:solidFill>
                  <a:srgbClr val="FFCCCC"/>
                </a:solidFill>
                <a:latin typeface="黑体" panose="02010609060101010101" pitchFamily="49" charset="-122"/>
                <a:ea typeface="黑体" panose="02010609060101010101" pitchFamily="49" charset="-122"/>
              </a:rPr>
              <a:t>DRAM</a:t>
            </a:r>
            <a:r>
              <a:rPr lang="zh-CN" altLang="en-US" b="1" noProof="1">
                <a:solidFill>
                  <a:srgbClr val="FFCCCC"/>
                </a:solidFill>
                <a:latin typeface="黑体" panose="02010609060101010101" pitchFamily="49" charset="-122"/>
                <a:ea typeface="黑体" panose="02010609060101010101" pitchFamily="49" charset="-122"/>
              </a:rPr>
              <a:t>结构</a:t>
            </a:r>
          </a:p>
        </p:txBody>
      </p:sp>
      <p:sp>
        <p:nvSpPr>
          <p:cNvPr id="77826" name="文本占位符 814082"/>
          <p:cNvSpPr>
            <a:spLocks noGrp="1" noChangeArrowheads="1"/>
          </p:cNvSpPr>
          <p:nvPr>
            <p:ph idx="1"/>
          </p:nvPr>
        </p:nvSpPr>
        <p:spPr/>
        <p:txBody>
          <a:bodyPr/>
          <a:lstStyle/>
          <a:p>
            <a:r>
              <a:rPr lang="en-US" altLang="zh-CN"/>
              <a:t>2. </a:t>
            </a:r>
            <a:r>
              <a:rPr lang="zh-CN" altLang="en-US"/>
              <a:t>带高速缓冲的动态存储器（</a:t>
            </a:r>
            <a:r>
              <a:rPr lang="en-US" altLang="zh-CN"/>
              <a:t>CDRAM</a:t>
            </a:r>
            <a:r>
              <a:rPr lang="zh-CN" altLang="en-US"/>
              <a:t>）</a:t>
            </a:r>
          </a:p>
          <a:p>
            <a:pPr lvl="1"/>
            <a:r>
              <a:rPr lang="zh-CN" altLang="en-US"/>
              <a:t>支持猝发式读取</a:t>
            </a:r>
          </a:p>
          <a:p>
            <a:pPr lvl="1"/>
            <a:r>
              <a:rPr lang="zh-CN" altLang="en-US"/>
              <a:t>读出期间可以进行刷新</a:t>
            </a:r>
          </a:p>
        </p:txBody>
      </p:sp>
      <p:pic>
        <p:nvPicPr>
          <p:cNvPr id="77827" name="图片 814083" desc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2133601"/>
            <a:ext cx="7704138" cy="410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5106" name="标题 815105"/>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a:t>
            </a:r>
            <a:r>
              <a:rPr lang="en-US" altLang="zh-CN" b="1" noProof="1">
                <a:solidFill>
                  <a:srgbClr val="FF3300"/>
                </a:solidFill>
              </a:rPr>
              <a:t>*</a:t>
            </a:r>
            <a:r>
              <a:rPr lang="en-US" altLang="zh-CN" b="1" noProof="1">
                <a:solidFill>
                  <a:srgbClr val="FFCCCC"/>
                </a:solidFill>
              </a:rPr>
              <a:t>3.3.</a:t>
            </a:r>
            <a:r>
              <a:rPr lang="en-US" altLang="zh-CN" b="1" noProof="1">
                <a:solidFill>
                  <a:srgbClr val="FFCCCC"/>
                </a:solidFill>
                <a:ea typeface="黑体" panose="02010609060101010101" pitchFamily="49" charset="-122"/>
              </a:rPr>
              <a:t>5</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高级</a:t>
            </a:r>
            <a:r>
              <a:rPr lang="en-US" altLang="zh-CN" b="1" noProof="1">
                <a:solidFill>
                  <a:srgbClr val="FFCCCC"/>
                </a:solidFill>
                <a:latin typeface="黑体" panose="02010609060101010101" pitchFamily="49" charset="-122"/>
                <a:ea typeface="黑体" panose="02010609060101010101" pitchFamily="49" charset="-122"/>
              </a:rPr>
              <a:t>DRAM</a:t>
            </a:r>
            <a:r>
              <a:rPr lang="zh-CN" altLang="en-US" b="1" noProof="1">
                <a:solidFill>
                  <a:srgbClr val="FFCCCC"/>
                </a:solidFill>
                <a:latin typeface="黑体" panose="02010609060101010101" pitchFamily="49" charset="-122"/>
                <a:ea typeface="黑体" panose="02010609060101010101" pitchFamily="49" charset="-122"/>
              </a:rPr>
              <a:t>结构</a:t>
            </a:r>
          </a:p>
        </p:txBody>
      </p:sp>
      <p:sp>
        <p:nvSpPr>
          <p:cNvPr id="78850" name="文本占位符 815106"/>
          <p:cNvSpPr>
            <a:spLocks noGrp="1" noChangeArrowheads="1"/>
          </p:cNvSpPr>
          <p:nvPr>
            <p:ph idx="1"/>
          </p:nvPr>
        </p:nvSpPr>
        <p:spPr/>
        <p:txBody>
          <a:bodyPr/>
          <a:lstStyle/>
          <a:p>
            <a:r>
              <a:rPr lang="en-US" altLang="zh-CN"/>
              <a:t>3. </a:t>
            </a:r>
            <a:r>
              <a:rPr lang="zh-CN" altLang="en-US"/>
              <a:t>同步型的动态存储器（</a:t>
            </a:r>
            <a:r>
              <a:rPr lang="en-US" altLang="zh-CN"/>
              <a:t>SDRAM</a:t>
            </a:r>
            <a:r>
              <a:rPr lang="zh-CN" altLang="en-US"/>
              <a:t>）</a:t>
            </a:r>
          </a:p>
        </p:txBody>
      </p:sp>
      <p:pic>
        <p:nvPicPr>
          <p:cNvPr id="78851" name="图片 815107" desc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1196976"/>
            <a:ext cx="7777162"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6130" name="标题 816129"/>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a:t>
            </a:r>
            <a:r>
              <a:rPr lang="en-US" altLang="zh-CN" b="1" noProof="1">
                <a:solidFill>
                  <a:srgbClr val="FF3300"/>
                </a:solidFill>
              </a:rPr>
              <a:t>*</a:t>
            </a:r>
            <a:r>
              <a:rPr lang="en-US" altLang="zh-CN" b="1" noProof="1">
                <a:solidFill>
                  <a:srgbClr val="FFCCCC"/>
                </a:solidFill>
              </a:rPr>
              <a:t>3.3.</a:t>
            </a:r>
            <a:r>
              <a:rPr lang="en-US" altLang="zh-CN" b="1" noProof="1">
                <a:solidFill>
                  <a:srgbClr val="FFCCCC"/>
                </a:solidFill>
                <a:ea typeface="黑体" panose="02010609060101010101" pitchFamily="49" charset="-122"/>
              </a:rPr>
              <a:t>5</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高级</a:t>
            </a:r>
            <a:r>
              <a:rPr lang="en-US" altLang="zh-CN" b="1" noProof="1">
                <a:solidFill>
                  <a:srgbClr val="FFCCCC"/>
                </a:solidFill>
                <a:latin typeface="黑体" panose="02010609060101010101" pitchFamily="49" charset="-122"/>
                <a:ea typeface="黑体" panose="02010609060101010101" pitchFamily="49" charset="-122"/>
              </a:rPr>
              <a:t>DRAM</a:t>
            </a:r>
            <a:r>
              <a:rPr lang="zh-CN" altLang="en-US" b="1" noProof="1">
                <a:solidFill>
                  <a:srgbClr val="FFCCCC"/>
                </a:solidFill>
                <a:latin typeface="黑体" panose="02010609060101010101" pitchFamily="49" charset="-122"/>
                <a:ea typeface="黑体" panose="02010609060101010101" pitchFamily="49" charset="-122"/>
              </a:rPr>
              <a:t>结构</a:t>
            </a:r>
          </a:p>
        </p:txBody>
      </p:sp>
      <p:sp>
        <p:nvSpPr>
          <p:cNvPr id="80898" name="文本占位符 816130"/>
          <p:cNvSpPr>
            <a:spLocks noGrp="1" noChangeArrowheads="1"/>
          </p:cNvSpPr>
          <p:nvPr>
            <p:ph idx="1"/>
          </p:nvPr>
        </p:nvSpPr>
        <p:spPr/>
        <p:txBody>
          <a:bodyPr/>
          <a:lstStyle/>
          <a:p>
            <a:r>
              <a:rPr lang="en-US" altLang="zh-CN"/>
              <a:t>3. </a:t>
            </a:r>
            <a:r>
              <a:rPr lang="zh-CN" altLang="en-US"/>
              <a:t>同步型的动态存储器（续）</a:t>
            </a:r>
          </a:p>
          <a:p>
            <a:pPr lvl="1"/>
            <a:r>
              <a:rPr lang="zh-CN" altLang="en-US"/>
              <a:t>支持猝发式读取（模式寄存器设定猝发长度）</a:t>
            </a:r>
          </a:p>
          <a:p>
            <a:pPr lvl="1"/>
            <a:r>
              <a:rPr lang="zh-CN" altLang="en-US"/>
              <a:t>与</a:t>
            </a:r>
            <a:r>
              <a:rPr lang="en-US" altLang="zh-CN"/>
              <a:t>CPU</a:t>
            </a:r>
            <a:r>
              <a:rPr lang="zh-CN" altLang="en-US"/>
              <a:t>的数据交换同步于系统时钟，达到</a:t>
            </a:r>
            <a:r>
              <a:rPr lang="en-US" altLang="zh-CN"/>
              <a:t>CUP</a:t>
            </a:r>
            <a:r>
              <a:rPr lang="zh-CN" altLang="en-US"/>
              <a:t>／存储总线的最高速。</a:t>
            </a:r>
            <a:endParaRPr lang="en-US" altLang="zh-CN"/>
          </a:p>
          <a:p>
            <a:endParaRPr lang="zh-CN" altLang="en-US"/>
          </a:p>
          <a:p>
            <a:endParaRPr lang="zh-CN" altLang="en-US"/>
          </a:p>
        </p:txBody>
      </p:sp>
      <p:pic>
        <p:nvPicPr>
          <p:cNvPr id="80899" name="图片 816132" desc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852739"/>
            <a:ext cx="7561263"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7154" name="标题 817153"/>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a:t>
            </a:r>
            <a:r>
              <a:rPr lang="en-US" altLang="zh-CN" b="1" noProof="1">
                <a:solidFill>
                  <a:srgbClr val="FF3300"/>
                </a:solidFill>
              </a:rPr>
              <a:t>*</a:t>
            </a:r>
            <a:r>
              <a:rPr lang="en-US" altLang="zh-CN" b="1" noProof="1">
                <a:solidFill>
                  <a:srgbClr val="FFCCCC"/>
                </a:solidFill>
              </a:rPr>
              <a:t>3.3.</a:t>
            </a:r>
            <a:r>
              <a:rPr lang="en-US" altLang="zh-CN" b="1" noProof="1">
                <a:solidFill>
                  <a:srgbClr val="FFCCCC"/>
                </a:solidFill>
                <a:ea typeface="黑体" panose="02010609060101010101" pitchFamily="49" charset="-122"/>
              </a:rPr>
              <a:t>5</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latin typeface="黑体" panose="02010609060101010101" pitchFamily="49" charset="-122"/>
                <a:ea typeface="黑体" panose="02010609060101010101" pitchFamily="49" charset="-122"/>
              </a:rPr>
              <a:t>高级</a:t>
            </a:r>
            <a:r>
              <a:rPr lang="en-US" altLang="zh-CN" b="1" noProof="1">
                <a:solidFill>
                  <a:srgbClr val="FFCCCC"/>
                </a:solidFill>
                <a:latin typeface="黑体" panose="02010609060101010101" pitchFamily="49" charset="-122"/>
                <a:ea typeface="黑体" panose="02010609060101010101" pitchFamily="49" charset="-122"/>
              </a:rPr>
              <a:t>DRAM</a:t>
            </a:r>
            <a:r>
              <a:rPr lang="zh-CN" altLang="en-US" b="1" noProof="1">
                <a:solidFill>
                  <a:srgbClr val="FFCCCC"/>
                </a:solidFill>
                <a:latin typeface="黑体" panose="02010609060101010101" pitchFamily="49" charset="-122"/>
                <a:ea typeface="黑体" panose="02010609060101010101" pitchFamily="49" charset="-122"/>
              </a:rPr>
              <a:t>结构</a:t>
            </a:r>
          </a:p>
        </p:txBody>
      </p:sp>
      <p:sp>
        <p:nvSpPr>
          <p:cNvPr id="81922" name="文本占位符 817154"/>
          <p:cNvSpPr>
            <a:spLocks noGrp="1" noChangeArrowheads="1"/>
          </p:cNvSpPr>
          <p:nvPr>
            <p:ph idx="1"/>
          </p:nvPr>
        </p:nvSpPr>
        <p:spPr>
          <a:xfrm>
            <a:off x="1703389" y="549276"/>
            <a:ext cx="8785225" cy="6048375"/>
          </a:xfrm>
        </p:spPr>
        <p:txBody>
          <a:bodyPr/>
          <a:lstStyle/>
          <a:p>
            <a:r>
              <a:rPr lang="en-US" altLang="zh-CN"/>
              <a:t> 4 . CDRAM</a:t>
            </a:r>
            <a:r>
              <a:rPr lang="zh-CN" altLang="en-US"/>
              <a:t>内存条实例</a:t>
            </a:r>
          </a:p>
          <a:p>
            <a:pPr lvl="1"/>
            <a:r>
              <a:rPr lang="en-US" altLang="zh-CN" sz="2000"/>
              <a:t>1M×4</a:t>
            </a:r>
            <a:r>
              <a:rPr lang="zh-CN" altLang="en-US" sz="2000"/>
              <a:t>位</a:t>
            </a:r>
            <a:r>
              <a:rPr lang="zh-CN" altLang="en-US" sz="2000">
                <a:solidFill>
                  <a:schemeClr val="folHlink"/>
                </a:solidFill>
              </a:rPr>
              <a:t>片</a:t>
            </a:r>
            <a:r>
              <a:rPr lang="zh-CN" altLang="en-US" sz="2000"/>
              <a:t> →（</a:t>
            </a:r>
            <a:r>
              <a:rPr lang="en-US" altLang="zh-CN" sz="2000"/>
              <a:t>2</a:t>
            </a:r>
            <a:r>
              <a:rPr lang="zh-CN" altLang="en-US" sz="2000"/>
              <a:t>片）→  </a:t>
            </a:r>
            <a:r>
              <a:rPr lang="en-US" altLang="zh-CN" sz="2000"/>
              <a:t>1M×8</a:t>
            </a:r>
            <a:r>
              <a:rPr lang="zh-CN" altLang="en-US" sz="2000"/>
              <a:t>位</a:t>
            </a:r>
            <a:r>
              <a:rPr lang="en-US" altLang="zh-CN" sz="2000"/>
              <a:t>/</a:t>
            </a:r>
            <a:r>
              <a:rPr lang="zh-CN" altLang="en-US" sz="2000">
                <a:solidFill>
                  <a:schemeClr val="folHlink"/>
                </a:solidFill>
              </a:rPr>
              <a:t>片组</a:t>
            </a:r>
            <a:r>
              <a:rPr lang="zh-CN" altLang="en-US" sz="2000"/>
              <a:t>（</a:t>
            </a:r>
            <a:r>
              <a:rPr lang="en-US" altLang="zh-CN" sz="2000"/>
              <a:t>1MB,___</a:t>
            </a:r>
            <a:r>
              <a:rPr lang="zh-CN" altLang="en-US" sz="2000"/>
              <a:t>扩展方式）</a:t>
            </a:r>
          </a:p>
          <a:p>
            <a:pPr lvl="1"/>
            <a:r>
              <a:rPr lang="en-US" altLang="zh-CN" sz="2000"/>
              <a:t>1M×8</a:t>
            </a:r>
            <a:r>
              <a:rPr lang="zh-CN" altLang="en-US" sz="2000"/>
              <a:t>位</a:t>
            </a:r>
            <a:r>
              <a:rPr lang="en-US" altLang="zh-CN" sz="2000"/>
              <a:t>/</a:t>
            </a:r>
            <a:r>
              <a:rPr lang="zh-CN" altLang="en-US" sz="2000">
                <a:solidFill>
                  <a:schemeClr val="folHlink"/>
                </a:solidFill>
              </a:rPr>
              <a:t>片组</a:t>
            </a:r>
            <a:r>
              <a:rPr lang="zh-CN" altLang="en-US" sz="2000"/>
              <a:t>→（</a:t>
            </a:r>
            <a:r>
              <a:rPr lang="en-US" altLang="zh-CN" sz="2000"/>
              <a:t>4</a:t>
            </a:r>
            <a:r>
              <a:rPr lang="zh-CN" altLang="en-US" sz="2000"/>
              <a:t>组）→</a:t>
            </a:r>
            <a:r>
              <a:rPr lang="en-US" altLang="zh-CN" sz="2000"/>
              <a:t>1M×32</a:t>
            </a:r>
            <a:r>
              <a:rPr lang="zh-CN" altLang="en-US" sz="2000"/>
              <a:t>位</a:t>
            </a:r>
            <a:r>
              <a:rPr lang="en-US" altLang="zh-CN" sz="2000"/>
              <a:t>/</a:t>
            </a:r>
            <a:r>
              <a:rPr lang="zh-CN" altLang="en-US" sz="2000">
                <a:solidFill>
                  <a:schemeClr val="folHlink"/>
                </a:solidFill>
              </a:rPr>
              <a:t>模块</a:t>
            </a:r>
            <a:r>
              <a:rPr lang="zh-CN" altLang="en-US" sz="2000"/>
              <a:t>（</a:t>
            </a:r>
            <a:r>
              <a:rPr lang="en-US" altLang="zh-CN" sz="2000"/>
              <a:t>4MB,___</a:t>
            </a:r>
            <a:r>
              <a:rPr lang="zh-CN" altLang="en-US" sz="2000"/>
              <a:t>扩展方式）</a:t>
            </a:r>
          </a:p>
          <a:p>
            <a:pPr lvl="1"/>
            <a:r>
              <a:rPr lang="en-US" altLang="zh-CN" sz="2000"/>
              <a:t>1M×32</a:t>
            </a:r>
            <a:r>
              <a:rPr lang="zh-CN" altLang="en-US" sz="2000"/>
              <a:t>位</a:t>
            </a:r>
            <a:r>
              <a:rPr lang="en-US" altLang="zh-CN" sz="2000"/>
              <a:t>/</a:t>
            </a:r>
            <a:r>
              <a:rPr lang="zh-CN" altLang="en-US" sz="2000">
                <a:solidFill>
                  <a:schemeClr val="folHlink"/>
                </a:solidFill>
              </a:rPr>
              <a:t>模块</a:t>
            </a:r>
            <a:r>
              <a:rPr lang="zh-CN" altLang="en-US" sz="2000"/>
              <a:t>  →（</a:t>
            </a:r>
            <a:r>
              <a:rPr lang="en-US" altLang="zh-CN" sz="2000"/>
              <a:t>4</a:t>
            </a:r>
            <a:r>
              <a:rPr lang="zh-CN" altLang="en-US" sz="2000"/>
              <a:t>模块）→</a:t>
            </a:r>
            <a:r>
              <a:rPr lang="en-US" altLang="zh-CN" sz="2000"/>
              <a:t>4M×32</a:t>
            </a:r>
            <a:r>
              <a:rPr lang="zh-CN" altLang="en-US" sz="2000"/>
              <a:t>位</a:t>
            </a:r>
            <a:r>
              <a:rPr lang="en-US" altLang="zh-CN" sz="2000"/>
              <a:t>/</a:t>
            </a:r>
            <a:r>
              <a:rPr lang="zh-CN" altLang="en-US" sz="2000">
                <a:solidFill>
                  <a:schemeClr val="folHlink"/>
                </a:solidFill>
              </a:rPr>
              <a:t>内存条</a:t>
            </a:r>
            <a:r>
              <a:rPr lang="zh-CN" altLang="en-US" sz="2000"/>
              <a:t>（</a:t>
            </a:r>
            <a:r>
              <a:rPr lang="en-US" altLang="zh-CN" sz="2000"/>
              <a:t>16MB,___</a:t>
            </a:r>
            <a:r>
              <a:rPr lang="zh-CN" altLang="en-US" sz="2000"/>
              <a:t>扩展方式）</a:t>
            </a:r>
          </a:p>
        </p:txBody>
      </p:sp>
      <p:pic>
        <p:nvPicPr>
          <p:cNvPr id="81923" name="图片 817156" descr="ptv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062163"/>
            <a:ext cx="38671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2870200"/>
            <a:ext cx="7799388"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02" name="标题 819201"/>
          <p:cNvSpPr>
            <a:spLocks noGrp="1"/>
          </p:cNvSpPr>
          <p:nvPr>
            <p:ph type="title"/>
          </p:nvPr>
        </p:nvSpPr>
        <p:spPr/>
        <p:txBody>
          <a:bodyPr/>
          <a:lstStyle/>
          <a:p>
            <a:pPr>
              <a:defRPr/>
            </a:pPr>
            <a:r>
              <a:rPr lang="en-US" altLang="en-US" noProof="1"/>
              <a:t>3.</a:t>
            </a:r>
            <a:r>
              <a:rPr lang="en-US" altLang="zh-CN" noProof="1"/>
              <a:t>3</a:t>
            </a:r>
            <a:r>
              <a:rPr lang="en-US" altLang="en-US" noProof="1"/>
              <a:t> </a:t>
            </a:r>
            <a:r>
              <a:rPr lang="en-US" altLang="zh-CN" noProof="1"/>
              <a:t>DRAM</a:t>
            </a:r>
            <a:r>
              <a:rPr lang="en-US" altLang="en-US" noProof="1"/>
              <a:t>存储器</a:t>
            </a:r>
            <a:r>
              <a:rPr lang="en-US" altLang="zh-CN" noProof="1"/>
              <a:t> </a:t>
            </a:r>
            <a:r>
              <a:rPr lang="en-US" altLang="zh-CN" b="1" noProof="1">
                <a:solidFill>
                  <a:srgbClr val="FFCCCC"/>
                </a:solidFill>
              </a:rPr>
              <a:t>--- </a:t>
            </a:r>
            <a:r>
              <a:rPr lang="en-US" altLang="zh-CN" b="1" noProof="1">
                <a:solidFill>
                  <a:srgbClr val="FF3300"/>
                </a:solidFill>
              </a:rPr>
              <a:t>*</a:t>
            </a:r>
            <a:r>
              <a:rPr lang="en-US" altLang="zh-CN" b="1" noProof="1">
                <a:solidFill>
                  <a:srgbClr val="FFCCCC"/>
                </a:solidFill>
              </a:rPr>
              <a:t>3.3.</a:t>
            </a:r>
            <a:r>
              <a:rPr lang="en-US" altLang="zh-CN" b="1" noProof="1">
                <a:solidFill>
                  <a:srgbClr val="FFCCCC"/>
                </a:solidFill>
                <a:ea typeface="黑体" panose="02010609060101010101" pitchFamily="49" charset="-122"/>
              </a:rPr>
              <a:t>6</a:t>
            </a:r>
            <a:r>
              <a:rPr lang="en-US" altLang="zh-CN" b="1" noProof="1">
                <a:solidFill>
                  <a:srgbClr val="FFCCCC"/>
                </a:solidFill>
                <a:latin typeface="黑体" panose="02010609060101010101" pitchFamily="49" charset="-122"/>
                <a:ea typeface="黑体" panose="02010609060101010101" pitchFamily="49" charset="-122"/>
              </a:rPr>
              <a:t> DRAM</a:t>
            </a:r>
            <a:r>
              <a:rPr lang="zh-CN" altLang="en-US" b="1" noProof="1">
                <a:solidFill>
                  <a:srgbClr val="FFCCCC"/>
                </a:solidFill>
                <a:latin typeface="黑体" panose="02010609060101010101" pitchFamily="49" charset="-122"/>
                <a:ea typeface="黑体" panose="02010609060101010101" pitchFamily="49" charset="-122"/>
              </a:rPr>
              <a:t>存储器读／写的正确性校验</a:t>
            </a:r>
          </a:p>
        </p:txBody>
      </p:sp>
      <p:sp>
        <p:nvSpPr>
          <p:cNvPr id="83970" name="文本占位符 819202"/>
          <p:cNvSpPr>
            <a:spLocks noGrp="1" noChangeArrowheads="1"/>
          </p:cNvSpPr>
          <p:nvPr>
            <p:ph idx="1"/>
          </p:nvPr>
        </p:nvSpPr>
        <p:spPr/>
        <p:txBody>
          <a:bodyPr/>
          <a:lstStyle/>
          <a:p>
            <a:r>
              <a:rPr lang="zh-CN" altLang="en-US"/>
              <a:t>为保证主存储器的读写可靠性，增加附加位及相应的硬件电路，以校验输入与输出的一致性。</a:t>
            </a:r>
          </a:p>
          <a:p>
            <a:r>
              <a:rPr lang="zh-CN" altLang="en-US"/>
              <a:t>分检错和纠错二个层次。</a:t>
            </a:r>
          </a:p>
        </p:txBody>
      </p:sp>
      <p:pic>
        <p:nvPicPr>
          <p:cNvPr id="8397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2114550"/>
            <a:ext cx="7685088"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2274" name="标题 822273"/>
          <p:cNvSpPr>
            <a:spLocks noGrp="1"/>
          </p:cNvSpPr>
          <p:nvPr>
            <p:ph type="title"/>
          </p:nvPr>
        </p:nvSpPr>
        <p:spPr/>
        <p:txBody>
          <a:bodyPr/>
          <a:lstStyle/>
          <a:p>
            <a:pPr>
              <a:defRPr/>
            </a:pPr>
            <a:r>
              <a:rPr lang="en-US" altLang="en-US" noProof="1"/>
              <a:t>3.</a:t>
            </a:r>
            <a:r>
              <a:rPr lang="en-US" altLang="zh-CN" noProof="1"/>
              <a:t>4 </a:t>
            </a:r>
            <a:r>
              <a:rPr lang="zh-CN" altLang="en-US" noProof="1"/>
              <a:t>只读存储器和闪速存储器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4</a:t>
            </a:r>
            <a:r>
              <a:rPr lang="en-US" altLang="en-US" b="1" noProof="1">
                <a:solidFill>
                  <a:srgbClr val="FFCCCC"/>
                </a:solidFill>
                <a:ea typeface="黑体" panose="02010609060101010101" pitchFamily="49" charset="-122"/>
              </a:rPr>
              <a:t>.1</a:t>
            </a:r>
            <a:r>
              <a:rPr lang="en-US" altLang="en-US" b="1" noProof="1">
                <a:solidFill>
                  <a:srgbClr val="FFCCCC"/>
                </a:solidFill>
                <a:latin typeface="黑体" panose="02010609060101010101" pitchFamily="49" charset="-122"/>
                <a:ea typeface="黑体" panose="02010609060101010101" pitchFamily="49" charset="-122"/>
              </a:rPr>
              <a:t>只读存储器</a:t>
            </a:r>
            <a:r>
              <a:rPr lang="en-US" altLang="zh-CN" b="1" noProof="1">
                <a:solidFill>
                  <a:srgbClr val="FFCCCC"/>
                </a:solidFill>
                <a:latin typeface="黑体" panose="02010609060101010101" pitchFamily="49" charset="-122"/>
                <a:ea typeface="黑体" panose="02010609060101010101" pitchFamily="49" charset="-122"/>
              </a:rPr>
              <a:t>ROM</a:t>
            </a:r>
          </a:p>
        </p:txBody>
      </p:sp>
      <p:sp>
        <p:nvSpPr>
          <p:cNvPr id="86018" name="文本占位符 822274"/>
          <p:cNvSpPr>
            <a:spLocks noGrp="1" noChangeArrowheads="1"/>
          </p:cNvSpPr>
          <p:nvPr>
            <p:ph idx="1"/>
          </p:nvPr>
        </p:nvSpPr>
        <p:spPr/>
        <p:txBody>
          <a:bodyPr/>
          <a:lstStyle/>
          <a:p>
            <a:r>
              <a:rPr lang="en-US" altLang="zh-CN"/>
              <a:t>1. </a:t>
            </a:r>
            <a:r>
              <a:rPr lang="zh-CN" altLang="en-US"/>
              <a:t>掩模</a:t>
            </a:r>
            <a:r>
              <a:rPr lang="en-US" altLang="zh-CN"/>
              <a:t>ROM--- </a:t>
            </a:r>
            <a:r>
              <a:rPr lang="zh-CN" altLang="en-US"/>
              <a:t>阵列结构和存储元</a:t>
            </a:r>
          </a:p>
        </p:txBody>
      </p:sp>
      <p:pic>
        <p:nvPicPr>
          <p:cNvPr id="8601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9" y="1157289"/>
            <a:ext cx="7558087"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文本框 2"/>
          <p:cNvSpPr txBox="1">
            <a:spLocks noChangeArrowheads="1"/>
          </p:cNvSpPr>
          <p:nvPr/>
        </p:nvSpPr>
        <p:spPr bwMode="auto">
          <a:xfrm>
            <a:off x="5857876" y="1657350"/>
            <a:ext cx="36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altLang="zh-CN" sz="1600" b="1">
                <a:solidFill>
                  <a:srgbClr val="C00000"/>
                </a:solidFill>
                <a:latin typeface="Times New Roman" panose="02020603050405020304" pitchFamily="18" charset="0"/>
                <a:ea typeface="宋体" panose="02010600030101010101" pitchFamily="2" charset="-122"/>
              </a:rPr>
              <a:t>+</a:t>
            </a:r>
          </a:p>
        </p:txBody>
      </p:sp>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7626350" y="5835650"/>
              <a:ext cx="76200" cy="146050"/>
            </p14:xfrm>
          </p:contentPart>
        </mc:Choice>
        <mc:Fallback xmlns="">
          <p:pic>
            <p:nvPicPr>
              <p:cNvPr id="4" name="墨迹 3"/>
            </p:nvPicPr>
            <p:blipFill>
              <a:blip r:embed="rId4"/>
            </p:blipFill>
            <p:spPr>
              <a:xfrm>
                <a:off x="7626350" y="5835650"/>
                <a:ext cx="76200" cy="14605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5" name="墨迹 4"/>
              <p14:cNvContentPartPr/>
              <p14:nvPr/>
            </p14:nvContentPartPr>
            <p14:xfrm>
              <a:off x="8274050" y="5822950"/>
              <a:ext cx="114300" cy="152400"/>
            </p14:xfrm>
          </p:contentPart>
        </mc:Choice>
        <mc:Fallback xmlns="">
          <p:pic>
            <p:nvPicPr>
              <p:cNvPr id="5" name="墨迹 4"/>
            </p:nvPicPr>
            <p:blipFill>
              <a:blip r:embed="rId6"/>
            </p:blipFill>
            <p:spPr>
              <a:xfrm>
                <a:off x="8274050" y="5822950"/>
                <a:ext cx="114300" cy="15240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墨迹 5"/>
              <p14:cNvContentPartPr/>
              <p14:nvPr/>
            </p14:nvContentPartPr>
            <p14:xfrm>
              <a:off x="7423150" y="5873750"/>
              <a:ext cx="146050" cy="107950"/>
            </p14:xfrm>
          </p:contentPart>
        </mc:Choice>
        <mc:Fallback xmlns="">
          <p:pic>
            <p:nvPicPr>
              <p:cNvPr id="6" name="墨迹 5"/>
            </p:nvPicPr>
            <p:blipFill>
              <a:blip r:embed="rId8"/>
            </p:blipFill>
            <p:spPr>
              <a:xfrm>
                <a:off x="7423150" y="5873750"/>
                <a:ext cx="146050" cy="10795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7" name="墨迹 6"/>
              <p14:cNvContentPartPr/>
              <p14:nvPr/>
            </p14:nvContentPartPr>
            <p14:xfrm>
              <a:off x="8032750" y="5867400"/>
              <a:ext cx="120650" cy="88900"/>
            </p14:xfrm>
          </p:contentPart>
        </mc:Choice>
        <mc:Fallback xmlns="">
          <p:pic>
            <p:nvPicPr>
              <p:cNvPr id="7" name="墨迹 6"/>
            </p:nvPicPr>
            <p:blipFill>
              <a:blip r:embed="rId10"/>
            </p:blipFill>
            <p:spPr>
              <a:xfrm>
                <a:off x="8032750" y="5867400"/>
                <a:ext cx="120650" cy="88900"/>
              </a:xfrm>
              <a:prstGeom prst="rect"/>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3298" name="标题 823297"/>
          <p:cNvSpPr>
            <a:spLocks noGrp="1"/>
          </p:cNvSpPr>
          <p:nvPr>
            <p:ph type="title"/>
          </p:nvPr>
        </p:nvSpPr>
        <p:spPr/>
        <p:txBody>
          <a:bodyPr/>
          <a:lstStyle/>
          <a:p>
            <a:pPr>
              <a:defRPr/>
            </a:pPr>
            <a:r>
              <a:rPr lang="en-US" altLang="en-US" noProof="1"/>
              <a:t>3.</a:t>
            </a:r>
            <a:r>
              <a:rPr lang="en-US" altLang="zh-CN" noProof="1"/>
              <a:t>4 </a:t>
            </a:r>
            <a:r>
              <a:rPr lang="zh-CN" altLang="en-US" noProof="1"/>
              <a:t>只读存储器和闪速存储器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4</a:t>
            </a:r>
            <a:r>
              <a:rPr lang="en-US" altLang="en-US" b="1" noProof="1">
                <a:solidFill>
                  <a:srgbClr val="FFCCCC"/>
                </a:solidFill>
                <a:ea typeface="黑体" panose="02010609060101010101" pitchFamily="49" charset="-122"/>
              </a:rPr>
              <a:t>.1</a:t>
            </a:r>
            <a:r>
              <a:rPr lang="en-US" altLang="en-US" b="1" noProof="1">
                <a:solidFill>
                  <a:srgbClr val="FFCCCC"/>
                </a:solidFill>
                <a:latin typeface="黑体" panose="02010609060101010101" pitchFamily="49" charset="-122"/>
                <a:ea typeface="黑体" panose="02010609060101010101" pitchFamily="49" charset="-122"/>
              </a:rPr>
              <a:t>只读存储器</a:t>
            </a:r>
            <a:r>
              <a:rPr lang="en-US" altLang="zh-CN" b="1" noProof="1">
                <a:solidFill>
                  <a:srgbClr val="FFCCCC"/>
                </a:solidFill>
                <a:latin typeface="黑体" panose="02010609060101010101" pitchFamily="49" charset="-122"/>
                <a:ea typeface="黑体" panose="02010609060101010101" pitchFamily="49" charset="-122"/>
              </a:rPr>
              <a:t>ROM</a:t>
            </a:r>
          </a:p>
        </p:txBody>
      </p:sp>
      <p:sp>
        <p:nvSpPr>
          <p:cNvPr id="87042" name="文本占位符 823298"/>
          <p:cNvSpPr>
            <a:spLocks noGrp="1" noChangeArrowheads="1"/>
          </p:cNvSpPr>
          <p:nvPr>
            <p:ph idx="1"/>
          </p:nvPr>
        </p:nvSpPr>
        <p:spPr/>
        <p:txBody>
          <a:bodyPr/>
          <a:lstStyle/>
          <a:p>
            <a:r>
              <a:rPr lang="en-US" altLang="zh-CN"/>
              <a:t>1. </a:t>
            </a:r>
            <a:r>
              <a:rPr lang="zh-CN" altLang="en-US"/>
              <a:t>掩模</a:t>
            </a:r>
            <a:r>
              <a:rPr lang="en-US" altLang="zh-CN"/>
              <a:t>ROM--- </a:t>
            </a:r>
            <a:r>
              <a:rPr lang="zh-CN" altLang="en-US"/>
              <a:t>逻辑符号和内部逻辑图</a:t>
            </a:r>
          </a:p>
          <a:p>
            <a:endParaRPr lang="zh-CN" altLang="en-US"/>
          </a:p>
        </p:txBody>
      </p:sp>
      <p:pic>
        <p:nvPicPr>
          <p:cNvPr id="87043" name="图片 823299" desc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098550"/>
            <a:ext cx="8310562"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7586" name="标题 707585"/>
          <p:cNvSpPr>
            <a:spLocks noGrp="1"/>
          </p:cNvSpPr>
          <p:nvPr>
            <p:ph type="title"/>
          </p:nvPr>
        </p:nvSpPr>
        <p:spPr/>
        <p:txBody>
          <a:bodyPr/>
          <a:lstStyle/>
          <a:p>
            <a:pPr>
              <a:defRPr/>
            </a:pPr>
            <a:r>
              <a:rPr lang="en-US" altLang="zh-CN" noProof="1"/>
              <a:t>3.1 </a:t>
            </a:r>
            <a:r>
              <a:rPr lang="zh-CN" altLang="en-US" noProof="1"/>
              <a:t>存储器概述 </a:t>
            </a:r>
            <a:r>
              <a:rPr lang="en-US" altLang="zh-CN" noProof="1"/>
              <a:t>---</a:t>
            </a:r>
            <a:r>
              <a:rPr lang="en-US" altLang="en-US" b="1" noProof="1">
                <a:solidFill>
                  <a:srgbClr val="FFCCCC"/>
                </a:solidFill>
                <a:latin typeface="黑体" panose="02010609060101010101" pitchFamily="49" charset="-122"/>
                <a:ea typeface="黑体" panose="02010609060101010101" pitchFamily="49" charset="-122"/>
              </a:rPr>
              <a:t>3.1.2 存储器的分级结构</a:t>
            </a:r>
          </a:p>
        </p:txBody>
      </p:sp>
      <p:sp>
        <p:nvSpPr>
          <p:cNvPr id="46082" name="文本占位符 707586"/>
          <p:cNvSpPr>
            <a:spLocks noGrp="1" noChangeArrowheads="1"/>
          </p:cNvSpPr>
          <p:nvPr>
            <p:ph idx="1"/>
          </p:nvPr>
        </p:nvSpPr>
        <p:spPr/>
        <p:txBody>
          <a:bodyPr/>
          <a:lstStyle/>
          <a:p>
            <a:r>
              <a:rPr lang="zh-CN" altLang="en-US"/>
              <a:t>为了解决对存储器要求容量大，速度快，成本低三者之间的矛盾，目前通常采用多级存储器体系结构，即使用</a:t>
            </a:r>
            <a:r>
              <a:rPr lang="zh-CN" altLang="en-US">
                <a:solidFill>
                  <a:schemeClr val="folHlink"/>
                </a:solidFill>
              </a:rPr>
              <a:t>高速缓冲存储器</a:t>
            </a:r>
            <a:r>
              <a:rPr lang="zh-CN" altLang="en-US"/>
              <a:t>、</a:t>
            </a:r>
            <a:r>
              <a:rPr lang="zh-CN" altLang="en-US">
                <a:solidFill>
                  <a:schemeClr val="folHlink"/>
                </a:solidFill>
              </a:rPr>
              <a:t>主存储器</a:t>
            </a:r>
            <a:r>
              <a:rPr lang="zh-CN" altLang="en-US"/>
              <a:t>和</a:t>
            </a:r>
            <a:r>
              <a:rPr lang="zh-CN" altLang="en-US">
                <a:solidFill>
                  <a:schemeClr val="folHlink"/>
                </a:solidFill>
              </a:rPr>
              <a:t>外存储器</a:t>
            </a:r>
            <a:r>
              <a:rPr lang="zh-CN" altLang="en-US"/>
              <a:t>。</a:t>
            </a:r>
          </a:p>
          <a:p>
            <a:endParaRPr lang="zh-CN" altLang="en-US"/>
          </a:p>
        </p:txBody>
      </p:sp>
      <p:sp>
        <p:nvSpPr>
          <p:cNvPr id="46083" name="矩形 707694"/>
          <p:cNvSpPr>
            <a:spLocks noChangeArrowheads="1"/>
          </p:cNvSpPr>
          <p:nvPr/>
        </p:nvSpPr>
        <p:spPr bwMode="auto">
          <a:xfrm>
            <a:off x="1524000" y="2606675"/>
            <a:ext cx="914400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graphicFrame>
        <p:nvGraphicFramePr>
          <p:cNvPr id="707809" name="表格 707808"/>
          <p:cNvGraphicFramePr/>
          <p:nvPr/>
        </p:nvGraphicFramePr>
        <p:xfrm>
          <a:off x="2063750" y="1844676"/>
          <a:ext cx="8064500" cy="2499184"/>
        </p:xfrm>
        <a:graphic>
          <a:graphicData uri="http://schemas.openxmlformats.org/drawingml/2006/table">
            <a:tbl>
              <a:tblPr/>
              <a:tblGrid>
                <a:gridCol w="1423988">
                  <a:extLst>
                    <a:ext uri="{9D8B030D-6E8A-4147-A177-3AD203B41FA5}">
                      <a16:colId xmlns:a16="http://schemas.microsoft.com/office/drawing/2014/main" val="20000"/>
                    </a:ext>
                  </a:extLst>
                </a:gridCol>
                <a:gridCol w="1122362">
                  <a:extLst>
                    <a:ext uri="{9D8B030D-6E8A-4147-A177-3AD203B41FA5}">
                      <a16:colId xmlns:a16="http://schemas.microsoft.com/office/drawing/2014/main" val="20001"/>
                    </a:ext>
                  </a:extLst>
                </a:gridCol>
                <a:gridCol w="3182938">
                  <a:extLst>
                    <a:ext uri="{9D8B030D-6E8A-4147-A177-3AD203B41FA5}">
                      <a16:colId xmlns:a16="http://schemas.microsoft.com/office/drawing/2014/main" val="20002"/>
                    </a:ext>
                  </a:extLst>
                </a:gridCol>
                <a:gridCol w="2335212">
                  <a:extLst>
                    <a:ext uri="{9D8B030D-6E8A-4147-A177-3AD203B41FA5}">
                      <a16:colId xmlns:a16="http://schemas.microsoft.com/office/drawing/2014/main" val="20003"/>
                    </a:ext>
                  </a:extLst>
                </a:gridCol>
              </a:tblGrid>
              <a:tr h="396131">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名 称</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简 称</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用 途</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特 点</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00865">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高速缓存</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en-US" altLang="zh-CN" sz="2000">
                          <a:solidFill>
                            <a:schemeClr val="bg2"/>
                          </a:solidFill>
                          <a:latin typeface="华文楷体" panose="02010600040101010101" pitchFamily="2" charset="-122"/>
                          <a:ea typeface="华文楷体" panose="02010600040101010101" pitchFamily="2" charset="-122"/>
                        </a:rPr>
                        <a:t>Cache</a:t>
                      </a:r>
                      <a:endParaRPr lang="en-US" altLang="zh-CN" sz="2000" b="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高速存取指令和数据</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存取速度快，</a:t>
                      </a:r>
                      <a:endParaRPr lang="zh-CN" altLang="en-US" sz="2000" b="0" dirty="0">
                        <a:solidFill>
                          <a:schemeClr val="bg2"/>
                        </a:solidFill>
                        <a:latin typeface="华文楷体" panose="02010600040101010101" pitchFamily="2" charset="-122"/>
                        <a:ea typeface="华文楷体" panose="0201060004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但存储容量小</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00865">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主存储器</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主存</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存放计算机运行期间的大量程序和数据</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存取速度较快，</a:t>
                      </a:r>
                      <a:endParaRPr lang="zh-CN" altLang="en-US" sz="2000" b="0" dirty="0">
                        <a:solidFill>
                          <a:schemeClr val="bg2"/>
                        </a:solidFill>
                        <a:latin typeface="华文楷体" panose="02010600040101010101" pitchFamily="2" charset="-122"/>
                        <a:ea typeface="华文楷体" panose="0201060004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存储容量不大</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700865">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外存储器</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外存</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存放系统程序和大型</a:t>
                      </a:r>
                      <a:endParaRPr lang="zh-CN" altLang="en-US" sz="2000" b="0" dirty="0">
                        <a:solidFill>
                          <a:schemeClr val="bg2"/>
                        </a:solidFill>
                        <a:latin typeface="华文楷体" panose="02010600040101010101" pitchFamily="2" charset="-122"/>
                        <a:ea typeface="华文楷体" panose="0201060004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数据文件及数据库</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存储容量大，</a:t>
                      </a:r>
                      <a:endParaRPr lang="zh-CN" altLang="en-US" sz="2000" b="0" dirty="0">
                        <a:solidFill>
                          <a:schemeClr val="bg2"/>
                        </a:solidFill>
                        <a:latin typeface="华文楷体" panose="02010600040101010101" pitchFamily="2" charset="-122"/>
                        <a:ea typeface="华文楷体" panose="0201060004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latin typeface="华文楷体" panose="02010600040101010101" pitchFamily="2" charset="-122"/>
                          <a:ea typeface="华文楷体" panose="02010600040101010101" pitchFamily="2" charset="-122"/>
                        </a:rPr>
                        <a:t>位成本低</a:t>
                      </a:r>
                      <a:endParaRPr lang="zh-CN" altLang="en-US" sz="2000" b="0" dirty="0">
                        <a:solidFill>
                          <a:schemeClr val="bg2"/>
                        </a:solidFill>
                        <a:latin typeface="华文楷体" panose="02010600040101010101" pitchFamily="2" charset="-122"/>
                        <a:ea typeface="华文楷体" panose="02010600040101010101" pitchFamily="2" charset="-122"/>
                      </a:endParaRPr>
                    </a:p>
                  </a:txBody>
                  <a:tcPr marT="45698" marB="4569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pic>
        <p:nvPicPr>
          <p:cNvPr id="46111" name="图片 707810" descr="shk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4437063"/>
            <a:ext cx="80645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2" name="文本框 707817"/>
          <p:cNvSpPr txBox="1">
            <a:spLocks noChangeArrowheads="1"/>
          </p:cNvSpPr>
          <p:nvPr/>
        </p:nvSpPr>
        <p:spPr bwMode="auto">
          <a:xfrm>
            <a:off x="2220913" y="6148388"/>
            <a:ext cx="2424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Times New Roman" panose="02020603050405020304" pitchFamily="18" charset="0"/>
                <a:ea typeface="华文行楷" panose="02010800040101010101" charset="-122"/>
              </a:rPr>
              <a:t>1.swf</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4322" name="标题 824321"/>
          <p:cNvSpPr>
            <a:spLocks noGrp="1"/>
          </p:cNvSpPr>
          <p:nvPr>
            <p:ph type="title"/>
          </p:nvPr>
        </p:nvSpPr>
        <p:spPr/>
        <p:txBody>
          <a:bodyPr/>
          <a:lstStyle/>
          <a:p>
            <a:pPr>
              <a:defRPr/>
            </a:pPr>
            <a:r>
              <a:rPr lang="en-US" altLang="en-US" noProof="1"/>
              <a:t>3.</a:t>
            </a:r>
            <a:r>
              <a:rPr lang="en-US" altLang="zh-CN" noProof="1"/>
              <a:t>4 </a:t>
            </a:r>
            <a:r>
              <a:rPr lang="zh-CN" altLang="en-US" noProof="1"/>
              <a:t>只读存储器和闪速存储器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4</a:t>
            </a:r>
            <a:r>
              <a:rPr lang="en-US" altLang="en-US" b="1" noProof="1">
                <a:solidFill>
                  <a:srgbClr val="FFCCCC"/>
                </a:solidFill>
                <a:ea typeface="黑体" panose="02010609060101010101" pitchFamily="49" charset="-122"/>
              </a:rPr>
              <a:t>.1</a:t>
            </a:r>
            <a:r>
              <a:rPr lang="en-US" altLang="en-US" b="1" noProof="1">
                <a:solidFill>
                  <a:srgbClr val="FFCCCC"/>
                </a:solidFill>
                <a:latin typeface="黑体" panose="02010609060101010101" pitchFamily="49" charset="-122"/>
                <a:ea typeface="黑体" panose="02010609060101010101" pitchFamily="49" charset="-122"/>
              </a:rPr>
              <a:t>只读存储器</a:t>
            </a:r>
            <a:r>
              <a:rPr lang="en-US" altLang="zh-CN" b="1" noProof="1">
                <a:solidFill>
                  <a:srgbClr val="FFCCCC"/>
                </a:solidFill>
                <a:latin typeface="黑体" panose="02010609060101010101" pitchFamily="49" charset="-122"/>
                <a:ea typeface="黑体" panose="02010609060101010101" pitchFamily="49" charset="-122"/>
              </a:rPr>
              <a:t>ROM</a:t>
            </a:r>
          </a:p>
        </p:txBody>
      </p:sp>
      <p:sp>
        <p:nvSpPr>
          <p:cNvPr id="88066" name="文本占位符 824322"/>
          <p:cNvSpPr>
            <a:spLocks noGrp="1" noChangeArrowheads="1"/>
          </p:cNvSpPr>
          <p:nvPr>
            <p:ph idx="1"/>
          </p:nvPr>
        </p:nvSpPr>
        <p:spPr/>
        <p:txBody>
          <a:bodyPr/>
          <a:lstStyle/>
          <a:p>
            <a:r>
              <a:rPr lang="en-US" altLang="zh-CN"/>
              <a:t>2. </a:t>
            </a:r>
            <a:r>
              <a:rPr lang="zh-CN" altLang="en-US"/>
              <a:t>可编程</a:t>
            </a:r>
            <a:r>
              <a:rPr lang="en-US" altLang="zh-CN"/>
              <a:t>ROM --- EPROM</a:t>
            </a:r>
            <a:r>
              <a:rPr lang="zh-CN" altLang="en-US"/>
              <a:t>存储元（光擦除可编程</a:t>
            </a:r>
            <a:r>
              <a:rPr lang="en-US" altLang="zh-CN"/>
              <a:t>ROM</a:t>
            </a:r>
            <a:r>
              <a:rPr lang="zh-CN" altLang="en-US"/>
              <a:t>）</a:t>
            </a:r>
          </a:p>
          <a:p>
            <a:endParaRPr lang="zh-CN" altLang="en-US"/>
          </a:p>
        </p:txBody>
      </p:sp>
      <p:pic>
        <p:nvPicPr>
          <p:cNvPr id="88067" name="图片 824323"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268414"/>
            <a:ext cx="72009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5346" name="标题 825345"/>
          <p:cNvSpPr>
            <a:spLocks noGrp="1"/>
          </p:cNvSpPr>
          <p:nvPr>
            <p:ph type="title"/>
          </p:nvPr>
        </p:nvSpPr>
        <p:spPr/>
        <p:txBody>
          <a:bodyPr/>
          <a:lstStyle/>
          <a:p>
            <a:pPr>
              <a:defRPr/>
            </a:pPr>
            <a:r>
              <a:rPr lang="en-US" altLang="en-US" noProof="1"/>
              <a:t>3.</a:t>
            </a:r>
            <a:r>
              <a:rPr lang="en-US" altLang="zh-CN" noProof="1"/>
              <a:t>4 </a:t>
            </a:r>
            <a:r>
              <a:rPr lang="zh-CN" altLang="en-US" noProof="1"/>
              <a:t>只读存储器和闪速存储器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4</a:t>
            </a:r>
            <a:r>
              <a:rPr lang="en-US" altLang="en-US" b="1" noProof="1">
                <a:solidFill>
                  <a:srgbClr val="FFCCCC"/>
                </a:solidFill>
                <a:ea typeface="黑体" panose="02010609060101010101" pitchFamily="49" charset="-122"/>
              </a:rPr>
              <a:t>.1</a:t>
            </a:r>
            <a:r>
              <a:rPr lang="en-US" altLang="en-US" b="1" noProof="1">
                <a:solidFill>
                  <a:srgbClr val="FFCCCC"/>
                </a:solidFill>
                <a:latin typeface="黑体" panose="02010609060101010101" pitchFamily="49" charset="-122"/>
                <a:ea typeface="黑体" panose="02010609060101010101" pitchFamily="49" charset="-122"/>
              </a:rPr>
              <a:t>只读存储器</a:t>
            </a:r>
            <a:r>
              <a:rPr lang="en-US" altLang="zh-CN" b="1" noProof="1">
                <a:solidFill>
                  <a:srgbClr val="FFCCCC"/>
                </a:solidFill>
                <a:latin typeface="黑体" panose="02010609060101010101" pitchFamily="49" charset="-122"/>
                <a:ea typeface="黑体" panose="02010609060101010101" pitchFamily="49" charset="-122"/>
              </a:rPr>
              <a:t>ROM</a:t>
            </a:r>
          </a:p>
        </p:txBody>
      </p:sp>
      <p:sp>
        <p:nvSpPr>
          <p:cNvPr id="89090" name="文本占位符 825346"/>
          <p:cNvSpPr>
            <a:spLocks noGrp="1" noChangeArrowheads="1"/>
          </p:cNvSpPr>
          <p:nvPr>
            <p:ph idx="1"/>
          </p:nvPr>
        </p:nvSpPr>
        <p:spPr/>
        <p:txBody>
          <a:bodyPr/>
          <a:lstStyle/>
          <a:p>
            <a:r>
              <a:rPr lang="en-US" altLang="zh-CN"/>
              <a:t>2. </a:t>
            </a:r>
            <a:r>
              <a:rPr lang="zh-CN" altLang="en-US"/>
              <a:t>可编程</a:t>
            </a:r>
            <a:r>
              <a:rPr lang="en-US" altLang="zh-CN"/>
              <a:t>ROM --- E</a:t>
            </a:r>
            <a:r>
              <a:rPr lang="en-US" altLang="zh-CN" baseline="30000">
                <a:solidFill>
                  <a:schemeClr val="folHlink"/>
                </a:solidFill>
              </a:rPr>
              <a:t>2</a:t>
            </a:r>
            <a:r>
              <a:rPr lang="en-US" altLang="zh-CN"/>
              <a:t>PROM</a:t>
            </a:r>
            <a:r>
              <a:rPr lang="zh-CN" altLang="en-US"/>
              <a:t>存储元</a:t>
            </a:r>
          </a:p>
        </p:txBody>
      </p:sp>
      <p:pic>
        <p:nvPicPr>
          <p:cNvPr id="89091" name="图片 825347" descr="b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196975"/>
            <a:ext cx="720090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6370" name="标题 826369"/>
          <p:cNvSpPr>
            <a:spLocks noGrp="1"/>
          </p:cNvSpPr>
          <p:nvPr>
            <p:ph type="title"/>
          </p:nvPr>
        </p:nvSpPr>
        <p:spPr/>
        <p:txBody>
          <a:bodyPr/>
          <a:lstStyle/>
          <a:p>
            <a:pPr>
              <a:defRPr/>
            </a:pPr>
            <a:r>
              <a:rPr lang="en-US" altLang="en-US" noProof="1"/>
              <a:t>3.</a:t>
            </a:r>
            <a:r>
              <a:rPr lang="en-US" altLang="zh-CN" noProof="1"/>
              <a:t>4 </a:t>
            </a:r>
            <a:r>
              <a:rPr lang="zh-CN" altLang="en-US" noProof="1"/>
              <a:t>只读存储器和闪速存储器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4</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en-US" altLang="zh-CN" b="1" noProof="1">
                <a:solidFill>
                  <a:srgbClr val="FFCCCC"/>
                </a:solidFill>
                <a:latin typeface="黑体" panose="02010609060101010101" pitchFamily="49" charset="-122"/>
                <a:ea typeface="黑体" panose="02010609060101010101" pitchFamily="49" charset="-122"/>
              </a:rPr>
              <a:t>FLASH</a:t>
            </a:r>
            <a:r>
              <a:rPr lang="zh-CN" altLang="en-US" b="1" noProof="1">
                <a:solidFill>
                  <a:srgbClr val="FFCCCC"/>
                </a:solidFill>
                <a:latin typeface="黑体" panose="02010609060101010101" pitchFamily="49" charset="-122"/>
                <a:ea typeface="黑体" panose="02010609060101010101" pitchFamily="49" charset="-122"/>
              </a:rPr>
              <a:t>存储器</a:t>
            </a:r>
          </a:p>
        </p:txBody>
      </p:sp>
      <p:sp>
        <p:nvSpPr>
          <p:cNvPr id="90114" name="文本占位符 826370"/>
          <p:cNvSpPr>
            <a:spLocks noGrp="1" noChangeArrowheads="1"/>
          </p:cNvSpPr>
          <p:nvPr>
            <p:ph idx="1"/>
          </p:nvPr>
        </p:nvSpPr>
        <p:spPr/>
        <p:txBody>
          <a:bodyPr/>
          <a:lstStyle/>
          <a:p>
            <a:r>
              <a:rPr lang="en-US" altLang="zh-CN"/>
              <a:t>1. FLASH</a:t>
            </a:r>
            <a:r>
              <a:rPr lang="zh-CN" altLang="en-US"/>
              <a:t>存储元</a:t>
            </a:r>
          </a:p>
          <a:p>
            <a:endParaRPr lang="zh-CN" altLang="en-US"/>
          </a:p>
        </p:txBody>
      </p:sp>
      <p:pic>
        <p:nvPicPr>
          <p:cNvPr id="90115" name="图片 826371" descr="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196975"/>
            <a:ext cx="7345362"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7394" name="标题 827393"/>
          <p:cNvSpPr>
            <a:spLocks noGrp="1"/>
          </p:cNvSpPr>
          <p:nvPr>
            <p:ph type="title"/>
          </p:nvPr>
        </p:nvSpPr>
        <p:spPr/>
        <p:txBody>
          <a:bodyPr/>
          <a:lstStyle/>
          <a:p>
            <a:pPr>
              <a:defRPr/>
            </a:pPr>
            <a:r>
              <a:rPr lang="en-US" altLang="en-US" noProof="1"/>
              <a:t>3.</a:t>
            </a:r>
            <a:r>
              <a:rPr lang="en-US" altLang="zh-CN" noProof="1"/>
              <a:t>4 </a:t>
            </a:r>
            <a:r>
              <a:rPr lang="zh-CN" altLang="en-US" noProof="1"/>
              <a:t>只读存储器和闪速存储器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4</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en-US" altLang="zh-CN" b="1" noProof="1">
                <a:solidFill>
                  <a:srgbClr val="FFCCCC"/>
                </a:solidFill>
                <a:latin typeface="黑体" panose="02010609060101010101" pitchFamily="49" charset="-122"/>
                <a:ea typeface="黑体" panose="02010609060101010101" pitchFamily="49" charset="-122"/>
              </a:rPr>
              <a:t>FLASH</a:t>
            </a:r>
            <a:r>
              <a:rPr lang="zh-CN" altLang="en-US" b="1" noProof="1">
                <a:solidFill>
                  <a:srgbClr val="FFCCCC"/>
                </a:solidFill>
                <a:latin typeface="黑体" panose="02010609060101010101" pitchFamily="49" charset="-122"/>
                <a:ea typeface="黑体" panose="02010609060101010101" pitchFamily="49" charset="-122"/>
              </a:rPr>
              <a:t>存储器</a:t>
            </a:r>
          </a:p>
        </p:txBody>
      </p:sp>
      <p:sp>
        <p:nvSpPr>
          <p:cNvPr id="91138" name="文本占位符 827394"/>
          <p:cNvSpPr>
            <a:spLocks noGrp="1" noChangeArrowheads="1"/>
          </p:cNvSpPr>
          <p:nvPr>
            <p:ph idx="1"/>
          </p:nvPr>
        </p:nvSpPr>
        <p:spPr/>
        <p:txBody>
          <a:bodyPr/>
          <a:lstStyle/>
          <a:p>
            <a:r>
              <a:rPr lang="en-US" altLang="zh-CN"/>
              <a:t>2. FLASH</a:t>
            </a:r>
            <a:r>
              <a:rPr lang="zh-CN" altLang="en-US"/>
              <a:t>存储器的基本操作</a:t>
            </a:r>
          </a:p>
          <a:p>
            <a:endParaRPr lang="zh-CN" altLang="en-US"/>
          </a:p>
        </p:txBody>
      </p:sp>
      <p:pic>
        <p:nvPicPr>
          <p:cNvPr id="91139" name="图片 827396" descr="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484313"/>
            <a:ext cx="755332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8418" name="标题 828417"/>
          <p:cNvSpPr>
            <a:spLocks noGrp="1"/>
          </p:cNvSpPr>
          <p:nvPr>
            <p:ph type="title"/>
          </p:nvPr>
        </p:nvSpPr>
        <p:spPr/>
        <p:txBody>
          <a:bodyPr/>
          <a:lstStyle/>
          <a:p>
            <a:pPr>
              <a:defRPr/>
            </a:pPr>
            <a:r>
              <a:rPr lang="en-US" altLang="en-US" noProof="1"/>
              <a:t>3.</a:t>
            </a:r>
            <a:r>
              <a:rPr lang="en-US" altLang="zh-CN" noProof="1"/>
              <a:t>4 </a:t>
            </a:r>
            <a:r>
              <a:rPr lang="zh-CN" altLang="en-US" noProof="1"/>
              <a:t>只读存储器和闪速存储器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4</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en-US" altLang="zh-CN" b="1" noProof="1">
                <a:solidFill>
                  <a:srgbClr val="FFCCCC"/>
                </a:solidFill>
                <a:latin typeface="黑体" panose="02010609060101010101" pitchFamily="49" charset="-122"/>
                <a:ea typeface="黑体" panose="02010609060101010101" pitchFamily="49" charset="-122"/>
              </a:rPr>
              <a:t>FLASH</a:t>
            </a:r>
            <a:r>
              <a:rPr lang="zh-CN" altLang="en-US" b="1" noProof="1">
                <a:solidFill>
                  <a:srgbClr val="FFCCCC"/>
                </a:solidFill>
                <a:latin typeface="黑体" panose="02010609060101010101" pitchFamily="49" charset="-122"/>
                <a:ea typeface="黑体" panose="02010609060101010101" pitchFamily="49" charset="-122"/>
              </a:rPr>
              <a:t>存储器</a:t>
            </a:r>
          </a:p>
        </p:txBody>
      </p:sp>
      <p:sp>
        <p:nvSpPr>
          <p:cNvPr id="92162" name="文本占位符 828418"/>
          <p:cNvSpPr>
            <a:spLocks noGrp="1" noChangeArrowheads="1"/>
          </p:cNvSpPr>
          <p:nvPr>
            <p:ph idx="1"/>
          </p:nvPr>
        </p:nvSpPr>
        <p:spPr/>
        <p:txBody>
          <a:bodyPr/>
          <a:lstStyle/>
          <a:p>
            <a:r>
              <a:rPr lang="en-US" altLang="zh-CN"/>
              <a:t>3. FLASH</a:t>
            </a:r>
            <a:r>
              <a:rPr lang="zh-CN" altLang="en-US"/>
              <a:t>存储器的阵列结构</a:t>
            </a:r>
          </a:p>
          <a:p>
            <a:endParaRPr lang="zh-CN" altLang="en-US"/>
          </a:p>
        </p:txBody>
      </p:sp>
      <p:pic>
        <p:nvPicPr>
          <p:cNvPr id="92163" name="图片 828419" desc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125538"/>
            <a:ext cx="6985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9570" name="标题 749569"/>
          <p:cNvSpPr>
            <a:spLocks noGrp="1"/>
          </p:cNvSpPr>
          <p:nvPr>
            <p:ph type="title"/>
          </p:nvPr>
        </p:nvSpPr>
        <p:spPr/>
        <p:txBody>
          <a:bodyPr/>
          <a:lstStyle/>
          <a:p>
            <a:pPr>
              <a:defRPr/>
            </a:pPr>
            <a:r>
              <a:rPr lang="en-US" altLang="en-US" noProof="1"/>
              <a:t>3.</a:t>
            </a:r>
            <a:r>
              <a:rPr lang="en-US" altLang="zh-CN" noProof="1"/>
              <a:t>5 </a:t>
            </a:r>
            <a:r>
              <a:rPr lang="zh-CN" altLang="en-US" noProof="1"/>
              <a:t>并行存储器</a:t>
            </a:r>
            <a:endParaRPr lang="en-US" altLang="zh-CN" b="1" noProof="1">
              <a:solidFill>
                <a:srgbClr val="FFCCCC"/>
              </a:solidFill>
              <a:latin typeface="黑体" panose="02010609060101010101" pitchFamily="49" charset="-122"/>
              <a:ea typeface="黑体" panose="02010609060101010101" pitchFamily="49" charset="-122"/>
            </a:endParaRPr>
          </a:p>
        </p:txBody>
      </p:sp>
      <p:sp>
        <p:nvSpPr>
          <p:cNvPr id="93186" name="文本占位符 749570"/>
          <p:cNvSpPr>
            <a:spLocks noGrp="1" noChangeArrowheads="1"/>
          </p:cNvSpPr>
          <p:nvPr>
            <p:ph idx="1"/>
          </p:nvPr>
        </p:nvSpPr>
        <p:spPr/>
        <p:txBody>
          <a:bodyPr/>
          <a:lstStyle/>
          <a:p>
            <a:r>
              <a:rPr lang="zh-CN" altLang="en-US"/>
              <a:t>由于</a:t>
            </a:r>
            <a:r>
              <a:rPr lang="en-US" altLang="zh-CN"/>
              <a:t>CPU</a:t>
            </a:r>
            <a:r>
              <a:rPr lang="zh-CN" altLang="en-US"/>
              <a:t>和主存储器在速度上不匹配，而且在一个</a:t>
            </a:r>
            <a:r>
              <a:rPr lang="en-US" altLang="zh-CN"/>
              <a:t>CPU</a:t>
            </a:r>
            <a:r>
              <a:rPr lang="zh-CN" altLang="en-US"/>
              <a:t>周期中可能需要用几个存储器字，这便限制了高速计算</a:t>
            </a:r>
            <a:r>
              <a:rPr lang="en-US" altLang="zh-CN"/>
              <a:t>,</a:t>
            </a:r>
            <a:r>
              <a:rPr lang="zh-CN" altLang="en-US"/>
              <a:t>为了使</a:t>
            </a:r>
            <a:r>
              <a:rPr lang="en-US" altLang="zh-CN"/>
              <a:t>CPU</a:t>
            </a:r>
            <a:r>
              <a:rPr lang="zh-CN" altLang="en-US"/>
              <a:t>不至因为等待存储器读写操作的完成而无事可做，可以采取一些加速</a:t>
            </a:r>
            <a:r>
              <a:rPr lang="en-US" altLang="zh-CN"/>
              <a:t>CPU</a:t>
            </a:r>
            <a:r>
              <a:rPr lang="zh-CN" altLang="en-US"/>
              <a:t>和存储器之间有效传输的特殊措施。</a:t>
            </a:r>
          </a:p>
          <a:p>
            <a:pPr>
              <a:buFont typeface="Wingdings 2" panose="05020102010507070707" pitchFamily="18" charset="2"/>
              <a:buNone/>
            </a:pPr>
            <a:endParaRPr lang="zh-CN" altLang="en-US"/>
          </a:p>
        </p:txBody>
      </p:sp>
      <p:pic>
        <p:nvPicPr>
          <p:cNvPr id="93187" name="图片 74957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2420938"/>
            <a:ext cx="8208963"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0466" name="标题 830465"/>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1 </a:t>
            </a:r>
            <a:r>
              <a:rPr lang="zh-CN" altLang="en-US" b="1" noProof="1">
                <a:solidFill>
                  <a:srgbClr val="FFCCCC"/>
                </a:solidFill>
                <a:latin typeface="黑体" panose="02010609060101010101" pitchFamily="49" charset="-122"/>
                <a:ea typeface="黑体" panose="02010609060101010101" pitchFamily="49" charset="-122"/>
              </a:rPr>
              <a:t>双端口存储器</a:t>
            </a:r>
          </a:p>
        </p:txBody>
      </p:sp>
      <p:sp>
        <p:nvSpPr>
          <p:cNvPr id="94210" name="文本占位符 830466"/>
          <p:cNvSpPr>
            <a:spLocks noGrp="1" noChangeArrowheads="1"/>
          </p:cNvSpPr>
          <p:nvPr>
            <p:ph idx="1"/>
          </p:nvPr>
        </p:nvSpPr>
        <p:spPr/>
        <p:txBody>
          <a:bodyPr/>
          <a:lstStyle/>
          <a:p>
            <a:r>
              <a:rPr lang="zh-CN" altLang="en-US"/>
              <a:t>双端口存储器是指同一个存储器具有两组相互独立的读写控制线路</a:t>
            </a:r>
            <a:r>
              <a:rPr lang="en-US" altLang="zh-CN"/>
              <a:t>,</a:t>
            </a:r>
            <a:r>
              <a:rPr lang="zh-CN" altLang="en-US"/>
              <a:t>是一种高速工作的存储器。</a:t>
            </a:r>
          </a:p>
          <a:p>
            <a:endParaRPr lang="zh-CN" altLang="en-US"/>
          </a:p>
        </p:txBody>
      </p:sp>
      <p:pic>
        <p:nvPicPr>
          <p:cNvPr id="94211" name="图片 830467" descr="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557338"/>
            <a:ext cx="813593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1618" name="标题 751617"/>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zh-CN" altLang="en-US" b="1" noProof="1">
                <a:solidFill>
                  <a:srgbClr val="FFCCCC"/>
                </a:solidFill>
                <a:latin typeface="黑体" panose="02010609060101010101" pitchFamily="49" charset="-122"/>
                <a:ea typeface="黑体" panose="02010609060101010101" pitchFamily="49" charset="-122"/>
              </a:rPr>
              <a:t>多模块交叉存储器</a:t>
            </a:r>
          </a:p>
        </p:txBody>
      </p:sp>
      <p:sp>
        <p:nvSpPr>
          <p:cNvPr id="95234" name="文本占位符 751618"/>
          <p:cNvSpPr>
            <a:spLocks noGrp="1" noChangeArrowheads="1"/>
          </p:cNvSpPr>
          <p:nvPr>
            <p:ph idx="1"/>
          </p:nvPr>
        </p:nvSpPr>
        <p:spPr/>
        <p:txBody>
          <a:bodyPr/>
          <a:lstStyle/>
          <a:p>
            <a:r>
              <a:rPr lang="en-US" altLang="zh-CN"/>
              <a:t>1. </a:t>
            </a:r>
            <a:r>
              <a:rPr lang="zh-CN" altLang="en-US"/>
              <a:t>存储器的模块化组织</a:t>
            </a:r>
          </a:p>
          <a:p>
            <a:pPr>
              <a:buFont typeface="Wingdings 2" panose="05020102010507070707" pitchFamily="18" charset="2"/>
              <a:buNone/>
            </a:pPr>
            <a:r>
              <a:rPr lang="zh-CN" altLang="en-US"/>
              <a:t>	一个由若干个模块组成的主存储器是线性编址的。这些地址在各模块有两种安排方式：一种是顺序方式，一种是交叉方式。 </a:t>
            </a:r>
          </a:p>
          <a:p>
            <a:pPr>
              <a:buFont typeface="Wingdings 2" panose="05020102010507070707" pitchFamily="18" charset="2"/>
              <a:buNone/>
            </a:pPr>
            <a:r>
              <a:rPr lang="zh-CN" altLang="en-US"/>
              <a:t>	</a:t>
            </a:r>
          </a:p>
          <a:p>
            <a:pPr>
              <a:buFont typeface="Wingdings 2" panose="05020102010507070707" pitchFamily="18" charset="2"/>
              <a:buNone/>
            </a:pPr>
            <a:endParaRPr lang="zh-CN" altLang="en-US"/>
          </a:p>
          <a:p>
            <a:pPr>
              <a:buFont typeface="Wingdings 2" panose="05020102010507070707" pitchFamily="18" charset="2"/>
              <a:buNone/>
            </a:pPr>
            <a:r>
              <a:rPr lang="zh-CN" altLang="en-US">
                <a:solidFill>
                  <a:srgbClr val="99FF66"/>
                </a:solidFill>
              </a:rPr>
              <a:t>    顺</a:t>
            </a:r>
          </a:p>
          <a:p>
            <a:pPr>
              <a:buFont typeface="Wingdings 2" panose="05020102010507070707" pitchFamily="18" charset="2"/>
              <a:buNone/>
            </a:pPr>
            <a:r>
              <a:rPr lang="zh-CN" altLang="en-US">
                <a:solidFill>
                  <a:srgbClr val="99FF66"/>
                </a:solidFill>
              </a:rPr>
              <a:t>    序</a:t>
            </a:r>
          </a:p>
          <a:p>
            <a:pPr>
              <a:buFont typeface="Wingdings 2" panose="05020102010507070707" pitchFamily="18" charset="2"/>
              <a:buNone/>
            </a:pPr>
            <a:r>
              <a:rPr lang="zh-CN" altLang="en-US">
                <a:solidFill>
                  <a:srgbClr val="99FF66"/>
                </a:solidFill>
              </a:rPr>
              <a:t>    方</a:t>
            </a:r>
          </a:p>
          <a:p>
            <a:pPr>
              <a:buFont typeface="Wingdings 2" panose="05020102010507070707" pitchFamily="18" charset="2"/>
              <a:buNone/>
            </a:pPr>
            <a:r>
              <a:rPr lang="zh-CN" altLang="en-US">
                <a:solidFill>
                  <a:srgbClr val="99FF66"/>
                </a:solidFill>
              </a:rPr>
              <a:t>    式</a:t>
            </a:r>
            <a:endParaRPr lang="en-US" altLang="zh-CN">
              <a:solidFill>
                <a:srgbClr val="99FF66"/>
              </a:solidFill>
            </a:endParaRPr>
          </a:p>
        </p:txBody>
      </p:sp>
      <p:pic>
        <p:nvPicPr>
          <p:cNvPr id="95235" name="图片 75161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525" y="1916113"/>
            <a:ext cx="69675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文本框 707817"/>
          <p:cNvSpPr txBox="1">
            <a:spLocks noChangeArrowheads="1"/>
          </p:cNvSpPr>
          <p:nvPr/>
        </p:nvSpPr>
        <p:spPr bwMode="auto">
          <a:xfrm>
            <a:off x="7658100" y="2095500"/>
            <a:ext cx="1930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Times New Roman" panose="02020603050405020304" pitchFamily="18" charset="0"/>
                <a:ea typeface="宋体" panose="02010600030101010101" pitchFamily="2" charset="-122"/>
              </a:rPr>
              <a:t>O</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2642" name="标题 752641"/>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zh-CN" altLang="en-US" b="1" noProof="1">
                <a:solidFill>
                  <a:srgbClr val="FFCCCC"/>
                </a:solidFill>
                <a:latin typeface="黑体" panose="02010609060101010101" pitchFamily="49" charset="-122"/>
                <a:ea typeface="黑体" panose="02010609060101010101" pitchFamily="49" charset="-122"/>
              </a:rPr>
              <a:t>多模块交叉存储器</a:t>
            </a:r>
          </a:p>
        </p:txBody>
      </p:sp>
      <p:sp>
        <p:nvSpPr>
          <p:cNvPr id="96258" name="文本占位符 752642"/>
          <p:cNvSpPr>
            <a:spLocks noGrp="1" noChangeArrowheads="1"/>
          </p:cNvSpPr>
          <p:nvPr>
            <p:ph idx="1"/>
          </p:nvPr>
        </p:nvSpPr>
        <p:spPr/>
        <p:txBody>
          <a:bodyPr/>
          <a:lstStyle/>
          <a:p>
            <a:r>
              <a:rPr lang="en-US" altLang="zh-CN"/>
              <a:t>1. </a:t>
            </a:r>
            <a:r>
              <a:rPr lang="zh-CN" altLang="en-US"/>
              <a:t>存储器的模块化组织（续）</a:t>
            </a:r>
            <a:endParaRPr lang="en-US" altLang="zh-CN"/>
          </a:p>
          <a:p>
            <a:pPr>
              <a:buFont typeface="Wingdings 2" panose="05020102010507070707" pitchFamily="18" charset="2"/>
              <a:buNone/>
            </a:pPr>
            <a:r>
              <a:rPr lang="zh-CN" altLang="en-US"/>
              <a:t>	</a:t>
            </a:r>
            <a:r>
              <a:rPr lang="zh-CN" altLang="en-US">
                <a:solidFill>
                  <a:srgbClr val="99FF66"/>
                </a:solidFill>
              </a:rPr>
              <a:t>交叉方式</a:t>
            </a:r>
          </a:p>
        </p:txBody>
      </p:sp>
      <p:pic>
        <p:nvPicPr>
          <p:cNvPr id="96259" name="图片 75264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484314"/>
            <a:ext cx="7488238"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文本框 707817"/>
          <p:cNvSpPr txBox="1">
            <a:spLocks noChangeArrowheads="1"/>
          </p:cNvSpPr>
          <p:nvPr/>
        </p:nvSpPr>
        <p:spPr bwMode="auto">
          <a:xfrm>
            <a:off x="7462838" y="1116013"/>
            <a:ext cx="201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Times New Roman" panose="02020603050405020304" pitchFamily="18" charset="0"/>
                <a:ea typeface="宋体" panose="02010600030101010101" pitchFamily="2" charset="-122"/>
              </a:rPr>
              <a:t>O</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5714" name="标题 755713"/>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zh-CN" altLang="en-US" b="1" noProof="1">
                <a:solidFill>
                  <a:srgbClr val="FFCCCC"/>
                </a:solidFill>
                <a:latin typeface="黑体" panose="02010609060101010101" pitchFamily="49" charset="-122"/>
                <a:ea typeface="黑体" panose="02010609060101010101" pitchFamily="49" charset="-122"/>
              </a:rPr>
              <a:t>多模块交叉存储器</a:t>
            </a:r>
          </a:p>
        </p:txBody>
      </p:sp>
      <p:sp>
        <p:nvSpPr>
          <p:cNvPr id="98306" name="文本占位符 755714"/>
          <p:cNvSpPr>
            <a:spLocks noGrp="1" noChangeArrowheads="1"/>
          </p:cNvSpPr>
          <p:nvPr>
            <p:ph idx="1"/>
          </p:nvPr>
        </p:nvSpPr>
        <p:spPr/>
        <p:txBody>
          <a:bodyPr/>
          <a:lstStyle/>
          <a:p>
            <a:r>
              <a:rPr lang="en-US" altLang="zh-CN"/>
              <a:t>m=4</a:t>
            </a:r>
            <a:r>
              <a:rPr lang="zh-CN" altLang="en-US"/>
              <a:t>的流水线方式存取示意图（时空图）　 </a:t>
            </a:r>
          </a:p>
        </p:txBody>
      </p:sp>
      <p:sp>
        <p:nvSpPr>
          <p:cNvPr id="98307" name="文本框 755722"/>
          <p:cNvSpPr txBox="1">
            <a:spLocks noChangeArrowheads="1"/>
          </p:cNvSpPr>
          <p:nvPr/>
        </p:nvSpPr>
        <p:spPr bwMode="auto">
          <a:xfrm>
            <a:off x="2711450" y="5661026"/>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b="1" i="1">
                <a:solidFill>
                  <a:srgbClr val="00FF00"/>
                </a:solidFill>
                <a:latin typeface="Times New Roman" panose="02020603050405020304" pitchFamily="18" charset="0"/>
                <a:ea typeface="隶书" panose="02010509060101010101" pitchFamily="49" charset="-122"/>
              </a:rPr>
              <a:t>Q</a:t>
            </a:r>
          </a:p>
        </p:txBody>
      </p:sp>
      <p:pic>
        <p:nvPicPr>
          <p:cNvPr id="9830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1143001"/>
            <a:ext cx="69342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文本框 2"/>
          <p:cNvSpPr txBox="1">
            <a:spLocks noChangeArrowheads="1"/>
          </p:cNvSpPr>
          <p:nvPr/>
        </p:nvSpPr>
        <p:spPr bwMode="auto">
          <a:xfrm>
            <a:off x="6692901" y="6181725"/>
            <a:ext cx="2087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rPr>
              <a:t>动画演示</a:t>
            </a:r>
            <a:r>
              <a:rPr lang="zh-CN" altLang="en-US" sz="2000">
                <a:solidFill>
                  <a:srgbClr val="00FF00"/>
                </a:solidFill>
                <a:latin typeface="宋体" panose="02010600030101010101" pitchFamily="2" charset="-122"/>
                <a:ea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rPr>
              <a:t>Q</a:t>
            </a:r>
            <a:r>
              <a:rPr lang="en-US" altLang="zh-CN" sz="2000">
                <a:solidFill>
                  <a:srgbClr val="00FF00"/>
                </a:solidFill>
                <a:latin typeface="Times New Roman" panose="02020603050405020304" pitchFamily="18" charset="0"/>
                <a:ea typeface="华文行楷" panose="02010800040101010101"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2706" name="标题 712705"/>
          <p:cNvSpPr>
            <a:spLocks noGrp="1"/>
          </p:cNvSpPr>
          <p:nvPr>
            <p:ph type="title"/>
          </p:nvPr>
        </p:nvSpPr>
        <p:spPr/>
        <p:txBody>
          <a:bodyPr/>
          <a:lstStyle/>
          <a:p>
            <a:pPr>
              <a:defRPr/>
            </a:pPr>
            <a:r>
              <a:rPr lang="en-US" altLang="zh-CN" noProof="1"/>
              <a:t>3.1 </a:t>
            </a:r>
            <a:r>
              <a:rPr lang="zh-CN" altLang="en-US" noProof="1"/>
              <a:t>存储器概述 </a:t>
            </a:r>
            <a:r>
              <a:rPr lang="en-US" altLang="zh-CN" noProof="1"/>
              <a:t>---</a:t>
            </a:r>
            <a:r>
              <a:rPr lang="en-US" altLang="en-US" b="1" noProof="1">
                <a:solidFill>
                  <a:srgbClr val="FFCCCC"/>
                </a:solidFill>
                <a:latin typeface="黑体" panose="02010609060101010101" pitchFamily="49" charset="-122"/>
                <a:ea typeface="黑体" panose="02010609060101010101" pitchFamily="49" charset="-122"/>
              </a:rPr>
              <a:t>3.1.3主存储器的技术指标</a:t>
            </a:r>
          </a:p>
        </p:txBody>
      </p:sp>
      <p:sp>
        <p:nvSpPr>
          <p:cNvPr id="48130" name="文本占位符 712706"/>
          <p:cNvSpPr>
            <a:spLocks noGrp="1" noChangeArrowheads="1"/>
          </p:cNvSpPr>
          <p:nvPr>
            <p:ph idx="1"/>
          </p:nvPr>
        </p:nvSpPr>
        <p:spPr/>
        <p:txBody>
          <a:bodyPr/>
          <a:lstStyle/>
          <a:p>
            <a:r>
              <a:rPr lang="zh-CN" altLang="en-US"/>
              <a:t>主存储器的性能指标主要是</a:t>
            </a:r>
            <a:r>
              <a:rPr lang="zh-CN" altLang="en-US">
                <a:solidFill>
                  <a:schemeClr val="folHlink"/>
                </a:solidFill>
              </a:rPr>
              <a:t>存储容量</a:t>
            </a:r>
            <a:r>
              <a:rPr lang="zh-CN" altLang="en-US"/>
              <a:t>、</a:t>
            </a:r>
            <a:r>
              <a:rPr lang="zh-CN" altLang="en-US">
                <a:solidFill>
                  <a:schemeClr val="folHlink"/>
                </a:solidFill>
              </a:rPr>
              <a:t>存取时间</a:t>
            </a:r>
            <a:r>
              <a:rPr lang="zh-CN" altLang="en-US"/>
              <a:t>、</a:t>
            </a:r>
            <a:r>
              <a:rPr lang="zh-CN" altLang="en-US">
                <a:solidFill>
                  <a:schemeClr val="folHlink"/>
                </a:solidFill>
              </a:rPr>
              <a:t>存储周期</a:t>
            </a:r>
            <a:r>
              <a:rPr lang="zh-CN" altLang="en-US"/>
              <a:t>和</a:t>
            </a:r>
            <a:r>
              <a:rPr lang="zh-CN" altLang="en-US">
                <a:solidFill>
                  <a:schemeClr val="folHlink"/>
                </a:solidFill>
              </a:rPr>
              <a:t>存储器带宽</a:t>
            </a:r>
            <a:r>
              <a:rPr lang="zh-CN" altLang="en-US"/>
              <a:t>。 </a:t>
            </a:r>
          </a:p>
        </p:txBody>
      </p:sp>
      <p:sp>
        <p:nvSpPr>
          <p:cNvPr id="48131" name="矩形 712707"/>
          <p:cNvSpPr>
            <a:spLocks noChangeArrowheads="1"/>
          </p:cNvSpPr>
          <p:nvPr/>
        </p:nvSpPr>
        <p:spPr bwMode="auto">
          <a:xfrm>
            <a:off x="1525588" y="2316163"/>
            <a:ext cx="594360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graphicFrame>
        <p:nvGraphicFramePr>
          <p:cNvPr id="712844" name="表格 712843"/>
          <p:cNvGraphicFramePr/>
          <p:nvPr/>
        </p:nvGraphicFramePr>
        <p:xfrm>
          <a:off x="2078038" y="1773239"/>
          <a:ext cx="8266113" cy="4319588"/>
        </p:xfrm>
        <a:graphic>
          <a:graphicData uri="http://schemas.openxmlformats.org/drawingml/2006/table">
            <a:tbl>
              <a:tblPr/>
              <a:tblGrid>
                <a:gridCol w="1554163">
                  <a:extLst>
                    <a:ext uri="{9D8B030D-6E8A-4147-A177-3AD203B41FA5}">
                      <a16:colId xmlns:a16="http://schemas.microsoft.com/office/drawing/2014/main" val="20000"/>
                    </a:ext>
                  </a:extLst>
                </a:gridCol>
                <a:gridCol w="3625850">
                  <a:extLst>
                    <a:ext uri="{9D8B030D-6E8A-4147-A177-3AD203B41FA5}">
                      <a16:colId xmlns:a16="http://schemas.microsoft.com/office/drawing/2014/main" val="20001"/>
                    </a:ext>
                  </a:extLst>
                </a:gridCol>
                <a:gridCol w="1824037">
                  <a:extLst>
                    <a:ext uri="{9D8B030D-6E8A-4147-A177-3AD203B41FA5}">
                      <a16:colId xmlns:a16="http://schemas.microsoft.com/office/drawing/2014/main" val="20002"/>
                    </a:ext>
                  </a:extLst>
                </a:gridCol>
                <a:gridCol w="1262063">
                  <a:extLst>
                    <a:ext uri="{9D8B030D-6E8A-4147-A177-3AD203B41FA5}">
                      <a16:colId xmlns:a16="http://schemas.microsoft.com/office/drawing/2014/main" val="20003"/>
                    </a:ext>
                  </a:extLst>
                </a:gridCol>
              </a:tblGrid>
              <a:tr h="557213">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指　标</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含　义</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表　现</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单　位</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39800">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存储容量</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在一个存储器中可以容纳的</a:t>
                      </a:r>
                      <a:endParaRPr lang="zh-CN" altLang="en-US" sz="2000" b="0" dirty="0">
                        <a:solidFill>
                          <a:schemeClr val="bg2"/>
                        </a:solidFill>
                        <a:ea typeface="宋体" panose="0201060003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ea typeface="宋体" panose="02010600030101010101" pitchFamily="2" charset="-122"/>
                        </a:rPr>
                        <a:t>存储单元总数</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存储空间的</a:t>
                      </a:r>
                    </a:p>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大小</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字数，</a:t>
                      </a:r>
                    </a:p>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字节数</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41387">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存取时间</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启动到完成一次存储器操作</a:t>
                      </a:r>
                      <a:endParaRPr lang="zh-CN" altLang="en-US" sz="2000" b="0" dirty="0">
                        <a:solidFill>
                          <a:schemeClr val="bg2"/>
                        </a:solidFill>
                        <a:ea typeface="宋体" panose="0201060003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ea typeface="宋体" panose="02010600030101010101" pitchFamily="2" charset="-122"/>
                        </a:rPr>
                        <a:t>所经历的时间</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主存的速度</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ｎｓ</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939800">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存储周期</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连续启动两次操作所需间隔</a:t>
                      </a:r>
                      <a:endParaRPr lang="zh-CN" altLang="en-US" sz="2000" b="0" dirty="0">
                        <a:solidFill>
                          <a:schemeClr val="bg2"/>
                        </a:solidFill>
                        <a:ea typeface="宋体" panose="0201060003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ea typeface="宋体" panose="02010600030101010101" pitchFamily="2" charset="-122"/>
                        </a:rPr>
                        <a:t>的最小时间</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主存的速度</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ｎｓ</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941388">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algn="ctr"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存储器带宽</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单位时间里存储器所存取的</a:t>
                      </a:r>
                      <a:endParaRPr lang="zh-CN" altLang="en-US" sz="2000" b="0" dirty="0">
                        <a:solidFill>
                          <a:schemeClr val="bg2"/>
                        </a:solidFill>
                        <a:ea typeface="宋体" panose="02010600030101010101" pitchFamily="2" charset="-122"/>
                      </a:endParaRPr>
                    </a:p>
                    <a:p>
                      <a:pPr marL="0" lvl="0" indent="0" defTabSz="0" eaLnBrk="0" hangingPunct="0">
                        <a:spcBef>
                          <a:spcPct val="0"/>
                        </a:spcBef>
                        <a:buClr>
                          <a:srgbClr val="000000"/>
                        </a:buClr>
                        <a:buNone/>
                        <a:tabLst>
                          <a:tab pos="-635" algn="l"/>
                        </a:tabLst>
                      </a:pPr>
                      <a:r>
                        <a:rPr lang="zh-CN" altLang="en-US" sz="2000" dirty="0">
                          <a:solidFill>
                            <a:schemeClr val="bg2"/>
                          </a:solidFill>
                          <a:ea typeface="宋体" panose="02010600030101010101" pitchFamily="2" charset="-122"/>
                        </a:rPr>
                        <a:t>信息量</a:t>
                      </a:r>
                      <a:r>
                        <a:rPr lang="en-US" altLang="zh-CN" sz="2000">
                          <a:solidFill>
                            <a:schemeClr val="bg2"/>
                          </a:solidFill>
                          <a:ea typeface="宋体" panose="02010600030101010101" pitchFamily="2" charset="-122"/>
                        </a:rPr>
                        <a:t>,</a:t>
                      </a:r>
                      <a:endParaRPr lang="en-US" altLang="zh-CN" sz="2000" b="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数据传输速率技术指标 </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位</a:t>
                      </a:r>
                      <a:r>
                        <a:rPr lang="en-US" altLang="zh-CN" sz="2000">
                          <a:solidFill>
                            <a:schemeClr val="bg2"/>
                          </a:solidFill>
                          <a:ea typeface="宋体" panose="02010600030101010101" pitchFamily="2" charset="-122"/>
                        </a:rPr>
                        <a:t>/</a:t>
                      </a:r>
                      <a:r>
                        <a:rPr lang="zh-CN" altLang="en-US" sz="2000" dirty="0">
                          <a:solidFill>
                            <a:schemeClr val="bg2"/>
                          </a:solidFill>
                          <a:ea typeface="宋体" panose="02010600030101010101" pitchFamily="2" charset="-122"/>
                        </a:rPr>
                        <a:t>秒，</a:t>
                      </a:r>
                    </a:p>
                    <a:p>
                      <a:pPr marL="0" lvl="0" indent="0" defTabSz="0">
                        <a:spcBef>
                          <a:spcPct val="0"/>
                        </a:spcBef>
                        <a:buClr>
                          <a:srgbClr val="000000"/>
                        </a:buClr>
                        <a:buNone/>
                        <a:tabLst>
                          <a:tab pos="-635" algn="l"/>
                        </a:tabLst>
                      </a:pPr>
                      <a:r>
                        <a:rPr lang="zh-CN" altLang="en-US" sz="2000" dirty="0">
                          <a:solidFill>
                            <a:schemeClr val="bg2"/>
                          </a:solidFill>
                          <a:ea typeface="宋体" panose="02010600030101010101" pitchFamily="2" charset="-122"/>
                        </a:rPr>
                        <a:t>字节</a:t>
                      </a:r>
                      <a:r>
                        <a:rPr lang="en-US" altLang="zh-CN" sz="2000">
                          <a:solidFill>
                            <a:schemeClr val="bg2"/>
                          </a:solidFill>
                          <a:ea typeface="宋体" panose="02010600030101010101" pitchFamily="2" charset="-122"/>
                        </a:rPr>
                        <a:t>/</a:t>
                      </a:r>
                      <a:r>
                        <a:rPr lang="zh-CN" altLang="en-US" sz="2000" dirty="0">
                          <a:solidFill>
                            <a:schemeClr val="bg2"/>
                          </a:solidFill>
                          <a:ea typeface="宋体" panose="02010600030101010101" pitchFamily="2" charset="-122"/>
                        </a:rPr>
                        <a:t>秒</a:t>
                      </a:r>
                      <a:endParaRPr lang="zh-CN" altLang="en-US" sz="2000" b="0" dirty="0">
                        <a:solidFill>
                          <a:schemeClr val="bg2"/>
                        </a:solidFill>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4690" name="标题 754689"/>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zh-CN" altLang="en-US" b="1" noProof="1">
                <a:solidFill>
                  <a:srgbClr val="FFCCCC"/>
                </a:solidFill>
                <a:latin typeface="黑体" panose="02010609060101010101" pitchFamily="49" charset="-122"/>
                <a:ea typeface="黑体" panose="02010609060101010101" pitchFamily="49" charset="-122"/>
              </a:rPr>
              <a:t>多模块交叉存储器</a:t>
            </a:r>
          </a:p>
        </p:txBody>
      </p:sp>
      <p:sp>
        <p:nvSpPr>
          <p:cNvPr id="99330" name="文本占位符 754690"/>
          <p:cNvSpPr>
            <a:spLocks noGrp="1" noChangeArrowheads="1"/>
          </p:cNvSpPr>
          <p:nvPr>
            <p:ph idx="1"/>
          </p:nvPr>
        </p:nvSpPr>
        <p:spPr>
          <a:xfrm>
            <a:off x="239187" y="620713"/>
            <a:ext cx="6135236" cy="6048375"/>
          </a:xfrm>
        </p:spPr>
        <p:txBody>
          <a:bodyPr/>
          <a:lstStyle/>
          <a:p>
            <a:pPr>
              <a:lnSpc>
                <a:spcPct val="135000"/>
              </a:lnSpc>
            </a:pPr>
            <a:r>
              <a:rPr lang="zh-CN" altLang="en-US" sz="2000" dirty="0"/>
              <a:t>多模块交叉存储器效率分析</a:t>
            </a:r>
          </a:p>
          <a:p>
            <a:pPr lvl="1">
              <a:lnSpc>
                <a:spcPct val="135000"/>
              </a:lnSpc>
            </a:pPr>
            <a:r>
              <a:rPr lang="zh-CN" altLang="en-US" sz="2000" dirty="0"/>
              <a:t>基本假定</a:t>
            </a:r>
            <a:r>
              <a:rPr lang="en-US" altLang="zh-CN" sz="2000" dirty="0"/>
              <a:t>:</a:t>
            </a:r>
          </a:p>
          <a:p>
            <a:pPr lvl="2">
              <a:lnSpc>
                <a:spcPct val="135000"/>
              </a:lnSpc>
            </a:pPr>
            <a:r>
              <a:rPr lang="zh-CN" altLang="en-US" sz="2000" b="0" dirty="0">
                <a:solidFill>
                  <a:schemeClr val="tx1"/>
                </a:solidFill>
                <a:latin typeface="华文新魏" panose="02010800040101010101" pitchFamily="2" charset="-122"/>
                <a:ea typeface="华文新魏" panose="02010800040101010101" pitchFamily="2" charset="-122"/>
              </a:rPr>
              <a:t>模块字长等于数据总线宽度</a:t>
            </a:r>
            <a:endParaRPr lang="en-US" altLang="zh-CN" sz="2000" b="0" dirty="0">
              <a:solidFill>
                <a:schemeClr val="tx1"/>
              </a:solidFill>
              <a:latin typeface="华文新魏" panose="02010800040101010101" pitchFamily="2" charset="-122"/>
              <a:ea typeface="华文新魏" panose="02010800040101010101" pitchFamily="2" charset="-122"/>
            </a:endParaRPr>
          </a:p>
          <a:p>
            <a:pPr lvl="2">
              <a:lnSpc>
                <a:spcPct val="135000"/>
              </a:lnSpc>
            </a:pPr>
            <a:r>
              <a:rPr lang="zh-CN" altLang="en-US" sz="2000" b="0" dirty="0">
                <a:solidFill>
                  <a:schemeClr val="tx1"/>
                </a:solidFill>
                <a:latin typeface="华文新魏" panose="02010800040101010101" pitchFamily="2" charset="-122"/>
                <a:ea typeface="华文新魏" panose="02010800040101010101" pitchFamily="2" charset="-122"/>
              </a:rPr>
              <a:t>模块存取一个字的存储周期为</a:t>
            </a:r>
            <a:r>
              <a:rPr lang="en-US" altLang="zh-CN" sz="2000" b="0" dirty="0">
                <a:solidFill>
                  <a:schemeClr val="tx1"/>
                </a:solidFill>
                <a:latin typeface="华文新魏" panose="02010800040101010101" pitchFamily="2" charset="-122"/>
                <a:ea typeface="华文新魏" panose="02010800040101010101" pitchFamily="2" charset="-122"/>
              </a:rPr>
              <a:t>T</a:t>
            </a:r>
            <a:r>
              <a:rPr lang="zh-CN" altLang="en-US" sz="2000" b="0" dirty="0">
                <a:solidFill>
                  <a:schemeClr val="tx1"/>
                </a:solidFill>
                <a:latin typeface="华文新魏" panose="02010800040101010101" pitchFamily="2" charset="-122"/>
                <a:ea typeface="华文新魏" panose="02010800040101010101" pitchFamily="2" charset="-122"/>
              </a:rPr>
              <a:t>，总线传送周期为</a:t>
            </a:r>
            <a:r>
              <a:rPr lang="en-US" altLang="zh-CN" sz="2000" b="0" dirty="0">
                <a:solidFill>
                  <a:schemeClr val="tx1"/>
                </a:solidFill>
                <a:latin typeface="华文新魏" panose="02010800040101010101" pitchFamily="2" charset="-122"/>
                <a:ea typeface="华文新魏" panose="02010800040101010101" pitchFamily="2" charset="-122"/>
              </a:rPr>
              <a:t>τ</a:t>
            </a:r>
            <a:r>
              <a:rPr lang="zh-CN" altLang="en-US" sz="2000" b="0" dirty="0">
                <a:solidFill>
                  <a:schemeClr val="tx1"/>
                </a:solidFill>
                <a:latin typeface="华文新魏" panose="02010800040101010101" pitchFamily="2" charset="-122"/>
                <a:ea typeface="华文新魏" panose="02010800040101010101" pitchFamily="2" charset="-122"/>
              </a:rPr>
              <a:t>，存储器的交叉模块数为</a:t>
            </a:r>
            <a:r>
              <a:rPr lang="en-US" altLang="zh-CN" sz="2000" b="0" dirty="0">
                <a:solidFill>
                  <a:schemeClr val="tx1"/>
                </a:solidFill>
                <a:latin typeface="华文新魏" panose="02010800040101010101" pitchFamily="2" charset="-122"/>
                <a:ea typeface="华文新魏" panose="02010800040101010101" pitchFamily="2" charset="-122"/>
              </a:rPr>
              <a:t>m</a:t>
            </a:r>
          </a:p>
          <a:p>
            <a:pPr lvl="1">
              <a:lnSpc>
                <a:spcPct val="135000"/>
              </a:lnSpc>
            </a:pPr>
            <a:r>
              <a:rPr lang="zh-CN" altLang="en-US" sz="2000" dirty="0"/>
              <a:t>为了实现流水线方式存取，应当满足：</a:t>
            </a:r>
            <a:endParaRPr lang="en-US" altLang="zh-CN" sz="2000" dirty="0"/>
          </a:p>
          <a:p>
            <a:pPr lvl="2">
              <a:lnSpc>
                <a:spcPct val="135000"/>
              </a:lnSpc>
            </a:pPr>
            <a:r>
              <a:rPr lang="en-US" altLang="zh-CN" sz="2000" b="0" dirty="0">
                <a:solidFill>
                  <a:schemeClr val="tx1"/>
                </a:solidFill>
                <a:latin typeface="华文新魏" panose="02010800040101010101" pitchFamily="2" charset="-122"/>
                <a:ea typeface="华文新魏" panose="02010800040101010101" pitchFamily="2" charset="-122"/>
              </a:rPr>
              <a:t>T = </a:t>
            </a:r>
            <a:r>
              <a:rPr lang="en-US" altLang="zh-CN" sz="2000" b="0" dirty="0" err="1">
                <a:solidFill>
                  <a:schemeClr val="tx1"/>
                </a:solidFill>
                <a:latin typeface="华文新魏" panose="02010800040101010101" pitchFamily="2" charset="-122"/>
                <a:ea typeface="华文新魏" panose="02010800040101010101" pitchFamily="2" charset="-122"/>
              </a:rPr>
              <a:t>mτ</a:t>
            </a:r>
            <a:r>
              <a:rPr lang="en-US" altLang="zh-CN" sz="2000" b="0" dirty="0">
                <a:solidFill>
                  <a:schemeClr val="tx1"/>
                </a:solidFill>
                <a:latin typeface="华文新魏" panose="02010800040101010101" pitchFamily="2" charset="-122"/>
                <a:ea typeface="华文新魏" panose="02010800040101010101" pitchFamily="2" charset="-122"/>
              </a:rPr>
              <a:t>         </a:t>
            </a:r>
            <a:r>
              <a:rPr lang="zh-CN" altLang="en-US" sz="2000" b="0" dirty="0">
                <a:solidFill>
                  <a:schemeClr val="tx1"/>
                </a:solidFill>
                <a:latin typeface="华文新魏" panose="02010800040101010101" pitchFamily="2" charset="-122"/>
                <a:ea typeface="华文新魏" panose="02010800040101010101" pitchFamily="2" charset="-122"/>
              </a:rPr>
              <a:t>（</a:t>
            </a:r>
            <a:r>
              <a:rPr lang="en-US" altLang="zh-CN" sz="2000" b="0" dirty="0">
                <a:solidFill>
                  <a:schemeClr val="tx1"/>
                </a:solidFill>
                <a:latin typeface="华文新魏" panose="02010800040101010101" pitchFamily="2" charset="-122"/>
                <a:ea typeface="华文新魏" panose="02010800040101010101" pitchFamily="2" charset="-122"/>
              </a:rPr>
              <a:t>m=T/τ</a:t>
            </a:r>
            <a:r>
              <a:rPr lang="zh-CN" altLang="en-US" sz="2000" b="0" dirty="0">
                <a:solidFill>
                  <a:schemeClr val="tx1"/>
                </a:solidFill>
                <a:latin typeface="华文新魏" panose="02010800040101010101" pitchFamily="2" charset="-122"/>
                <a:ea typeface="华文新魏" panose="02010800040101010101" pitchFamily="2" charset="-122"/>
              </a:rPr>
              <a:t>称为交叉存取度）</a:t>
            </a:r>
            <a:r>
              <a:rPr lang="zh-CN" altLang="en-US" sz="2000" b="0" dirty="0">
                <a:solidFill>
                  <a:schemeClr val="tx1"/>
                </a:solidFill>
              </a:rPr>
              <a:t>  </a:t>
            </a:r>
          </a:p>
          <a:p>
            <a:pPr lvl="1">
              <a:lnSpc>
                <a:spcPct val="135000"/>
              </a:lnSpc>
            </a:pPr>
            <a:r>
              <a:rPr lang="zh-CN" altLang="en-US" sz="2000" dirty="0"/>
              <a:t>连续读取</a:t>
            </a:r>
            <a:r>
              <a:rPr lang="en-US" altLang="zh-CN" sz="2000" dirty="0"/>
              <a:t>m </a:t>
            </a:r>
            <a:r>
              <a:rPr lang="zh-CN" altLang="en-US" sz="2000" dirty="0"/>
              <a:t>个字所需的时间为：</a:t>
            </a:r>
            <a:endParaRPr lang="en-US" altLang="zh-CN" sz="2000" dirty="0"/>
          </a:p>
          <a:p>
            <a:pPr lvl="2">
              <a:lnSpc>
                <a:spcPct val="135000"/>
              </a:lnSpc>
            </a:pPr>
            <a:r>
              <a:rPr lang="en-US" altLang="zh-CN" sz="2000" dirty="0">
                <a:latin typeface="华文新魏" panose="02010800040101010101" pitchFamily="2" charset="-122"/>
                <a:ea typeface="华文新魏" panose="02010800040101010101" pitchFamily="2" charset="-122"/>
              </a:rPr>
              <a:t>t1 = T + (m-1)τ</a:t>
            </a:r>
          </a:p>
          <a:p>
            <a:pPr lvl="3">
              <a:lnSpc>
                <a:spcPct val="135000"/>
              </a:lnSpc>
            </a:pPr>
            <a:r>
              <a:rPr lang="zh-CN" altLang="en-US" sz="2000" b="0" dirty="0">
                <a:latin typeface="华文仿宋" panose="02010600040101010101" pitchFamily="2" charset="-122"/>
                <a:ea typeface="华文仿宋" panose="02010600040101010101" pitchFamily="2" charset="-122"/>
              </a:rPr>
              <a:t>条件：交叉存储器要求其模块数必须大于或等于</a:t>
            </a:r>
            <a:r>
              <a:rPr lang="en-US" altLang="zh-CN" sz="2000" b="0" dirty="0">
                <a:latin typeface="华文仿宋" panose="02010600040101010101" pitchFamily="2" charset="-122"/>
                <a:ea typeface="华文仿宋" panose="02010600040101010101" pitchFamily="2" charset="-122"/>
              </a:rPr>
              <a:t>m		</a:t>
            </a:r>
          </a:p>
          <a:p>
            <a:pPr lvl="1">
              <a:lnSpc>
                <a:spcPct val="135000"/>
              </a:lnSpc>
            </a:pPr>
            <a:r>
              <a:rPr lang="zh-CN" altLang="en-US" sz="2000" dirty="0"/>
              <a:t>而顺序方式存储器连续读取</a:t>
            </a:r>
            <a:r>
              <a:rPr lang="en-US" altLang="zh-CN" sz="2000" dirty="0"/>
              <a:t>m</a:t>
            </a:r>
            <a:r>
              <a:rPr lang="zh-CN" altLang="en-US" sz="2000" dirty="0"/>
              <a:t>个字所需时间为</a:t>
            </a:r>
            <a:r>
              <a:rPr lang="en-US" altLang="zh-CN" sz="2000" dirty="0"/>
              <a:t>:</a:t>
            </a:r>
          </a:p>
          <a:p>
            <a:pPr lvl="2">
              <a:lnSpc>
                <a:spcPct val="135000"/>
              </a:lnSpc>
            </a:pPr>
            <a:r>
              <a:rPr lang="en-US" altLang="zh-CN" sz="2000" dirty="0"/>
              <a:t>t2=</a:t>
            </a:r>
            <a:r>
              <a:rPr lang="en-US" altLang="zh-CN" sz="2000" dirty="0" err="1"/>
              <a:t>mT.</a:t>
            </a:r>
            <a:endParaRPr lang="zh-CN" altLang="en-US" sz="2000" dirty="0"/>
          </a:p>
        </p:txBody>
      </p:sp>
      <p:pic>
        <p:nvPicPr>
          <p:cNvPr id="2" name="图片 1"/>
          <p:cNvPicPr>
            <a:picLocks noChangeAspect="1"/>
          </p:cNvPicPr>
          <p:nvPr/>
        </p:nvPicPr>
        <p:blipFill>
          <a:blip r:embed="rId2"/>
          <a:stretch>
            <a:fillRect/>
          </a:stretch>
        </p:blipFill>
        <p:spPr>
          <a:xfrm>
            <a:off x="6374423" y="717428"/>
            <a:ext cx="5578395" cy="503573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6738" name="标题 756737"/>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zh-CN" altLang="en-US" b="1" noProof="1">
                <a:solidFill>
                  <a:srgbClr val="FFCCCC"/>
                </a:solidFill>
                <a:latin typeface="黑体" panose="02010609060101010101" pitchFamily="49" charset="-122"/>
                <a:ea typeface="黑体" panose="02010609060101010101" pitchFamily="49" charset="-122"/>
              </a:rPr>
              <a:t>多模块交叉存储器</a:t>
            </a:r>
          </a:p>
        </p:txBody>
      </p:sp>
      <p:sp>
        <p:nvSpPr>
          <p:cNvPr id="100354" name="文本占位符 756738"/>
          <p:cNvSpPr>
            <a:spLocks noGrp="1" noChangeArrowheads="1"/>
          </p:cNvSpPr>
          <p:nvPr>
            <p:ph idx="1"/>
          </p:nvPr>
        </p:nvSpPr>
        <p:spPr>
          <a:xfrm>
            <a:off x="239395" y="621030"/>
            <a:ext cx="7294245" cy="6048375"/>
          </a:xfrm>
        </p:spPr>
        <p:txBody>
          <a:bodyPr/>
          <a:lstStyle/>
          <a:p>
            <a:pPr marL="0" indent="0">
              <a:buFont typeface="Wingdings 2" panose="05020102010507070707" pitchFamily="18" charset="2"/>
              <a:buNone/>
            </a:pPr>
            <a:r>
              <a:rPr lang="zh-CN" altLang="en-US" sz="2000" b="0" dirty="0">
                <a:ln/>
                <a:solidFill>
                  <a:srgbClr val="FFFF00"/>
                </a:solidFill>
                <a:effectLst/>
                <a:latin typeface="华文新魏" panose="02010800040101010101" pitchFamily="2" charset="-122"/>
                <a:ea typeface="华文新魏" panose="02010800040101010101" pitchFamily="2" charset="-122"/>
                <a:cs typeface="Courier New" panose="02070309020205020404" pitchFamily="49" charset="0"/>
              </a:rPr>
              <a:t>例题：</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设存储器容量为 </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32 </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字，字长 </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64 </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位，模块数 </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m=4</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，分别用顺序方式和交叉方式进行组织。存储周期 </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T=200ns</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，数据总线宽度为 </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64 </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位，总线传送周期 </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τ=50ns</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。若连续读出</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4</a:t>
            </a:r>
            <a:r>
              <a:rPr lang="zh-CN" altLang="en-US" sz="2000" b="0" dirty="0">
                <a:latin typeface="Consolas" panose="020B0609020204030204" pitchFamily="49" charset="0"/>
                <a:ea typeface="华文仿宋" panose="02010600040101010101" pitchFamily="2" charset="-122"/>
                <a:cs typeface="Courier New" panose="02070309020205020404" pitchFamily="49" charset="0"/>
              </a:rPr>
              <a:t>个字，问顺序存储器和交叉存储器的带宽各是多少</a:t>
            </a:r>
            <a:r>
              <a:rPr lang="en-US" altLang="zh-CN" sz="2000" b="0" dirty="0">
                <a:latin typeface="Consolas" panose="020B0609020204030204" pitchFamily="49" charset="0"/>
                <a:ea typeface="华文仿宋" panose="02010600040101010101" pitchFamily="2" charset="-122"/>
                <a:cs typeface="Courier New" panose="02070309020205020404" pitchFamily="49" charset="0"/>
              </a:rPr>
              <a:t>?</a:t>
            </a:r>
            <a:r>
              <a:rPr lang="zh-CN" altLang="en-US" sz="2000" b="0" dirty="0">
                <a:solidFill>
                  <a:schemeClr val="folHlink"/>
                </a:solidFill>
                <a:latin typeface="Consolas" panose="020B0609020204030204" pitchFamily="49" charset="0"/>
                <a:cs typeface="Courier New" panose="02070309020205020404" pitchFamily="49" charset="0"/>
              </a:rPr>
              <a:t>	</a:t>
            </a:r>
            <a:endParaRPr lang="en-US" altLang="zh-CN" sz="2000" b="0" dirty="0">
              <a:solidFill>
                <a:schemeClr val="folHlink"/>
              </a:solidFill>
              <a:latin typeface="Consolas" panose="020B0609020204030204" pitchFamily="49" charset="0"/>
              <a:cs typeface="Courier New" panose="02070309020205020404" pitchFamily="49" charset="0"/>
            </a:endParaRPr>
          </a:p>
          <a:p>
            <a:pPr>
              <a:buFont typeface="Wingdings 2" panose="05020102010507070707" pitchFamily="18" charset="2"/>
              <a:buNone/>
            </a:pPr>
            <a:r>
              <a:rPr lang="zh-CN" altLang="en-US" sz="2000" b="0" dirty="0">
                <a:solidFill>
                  <a:schemeClr val="folHlink"/>
                </a:solidFill>
                <a:latin typeface="华文新魏" panose="02010800040101010101" pitchFamily="2" charset="-122"/>
                <a:ea typeface="华文新魏" panose="02010800040101010101" pitchFamily="2" charset="-122"/>
                <a:cs typeface="Courier New" panose="02070309020205020404" pitchFamily="49" charset="0"/>
              </a:rPr>
              <a:t>解：</a:t>
            </a:r>
          </a:p>
          <a:p>
            <a:pPr>
              <a:buFont typeface="Wingdings 2" panose="05020102010507070707" pitchFamily="18" charset="2"/>
              <a:buNone/>
            </a:pPr>
            <a:r>
              <a:rPr lang="zh-CN" altLang="en-US" sz="2000" b="0" dirty="0">
                <a:latin typeface="Consolas" panose="020B0609020204030204" pitchFamily="49" charset="0"/>
                <a:ea typeface="华文楷体" panose="02010600040101010101" pitchFamily="2" charset="-122"/>
                <a:cs typeface="Courier New" panose="02070309020205020404" pitchFamily="49" charset="0"/>
              </a:rPr>
              <a:t>顺序存储器和交叉存储器连续读出 </a:t>
            </a:r>
            <a:r>
              <a:rPr lang="en-US" altLang="zh-CN" sz="2000" b="0" dirty="0">
                <a:latin typeface="Consolas" panose="020B0609020204030204" pitchFamily="49" charset="0"/>
                <a:ea typeface="华文楷体" panose="02010600040101010101" pitchFamily="2" charset="-122"/>
                <a:cs typeface="Courier New" panose="02070309020205020404" pitchFamily="49" charset="0"/>
              </a:rPr>
              <a:t>m=4 </a:t>
            </a:r>
            <a:r>
              <a:rPr lang="zh-CN" altLang="en-US" sz="2000" b="0" dirty="0">
                <a:latin typeface="Consolas" panose="020B0609020204030204" pitchFamily="49" charset="0"/>
                <a:ea typeface="华文楷体" panose="02010600040101010101" pitchFamily="2" charset="-122"/>
                <a:cs typeface="Courier New" panose="02070309020205020404" pitchFamily="49" charset="0"/>
              </a:rPr>
              <a:t>个字的信息总量都</a:t>
            </a:r>
            <a:r>
              <a:rPr lang="zh-CN" altLang="en-US" sz="2000" b="0" dirty="0">
                <a:latin typeface="Consolas" panose="020B0609020204030204" pitchFamily="49" charset="0"/>
                <a:cs typeface="Courier New" panose="02070309020205020404" pitchFamily="49" charset="0"/>
              </a:rPr>
              <a:t>是：</a:t>
            </a:r>
          </a:p>
          <a:p>
            <a:pPr lvl="1">
              <a:buFont typeface="Wingdings" panose="05000000000000000000" pitchFamily="2" charset="2"/>
              <a:buNone/>
            </a:pPr>
            <a:r>
              <a:rPr lang="en-US" altLang="zh-CN" sz="2000" b="0" dirty="0">
                <a:latin typeface="Consolas" panose="020B0609020204030204" pitchFamily="49" charset="0"/>
                <a:cs typeface="Courier New" panose="02070309020205020404" pitchFamily="49" charset="0"/>
              </a:rPr>
              <a:t>	q = 64</a:t>
            </a:r>
            <a:r>
              <a:rPr lang="zh-CN" altLang="en-US" sz="2000" b="0" dirty="0">
                <a:latin typeface="Consolas" panose="020B0609020204030204" pitchFamily="49" charset="0"/>
                <a:cs typeface="Courier New" panose="02070309020205020404" pitchFamily="49" charset="0"/>
              </a:rPr>
              <a:t>位</a:t>
            </a:r>
            <a:r>
              <a:rPr lang="en-US" altLang="zh-CN" sz="2000" b="0" dirty="0">
                <a:latin typeface="Consolas" panose="020B0609020204030204" pitchFamily="49" charset="0"/>
                <a:cs typeface="Courier New" panose="02070309020205020404" pitchFamily="49" charset="0"/>
              </a:rPr>
              <a:t>×4 = 256</a:t>
            </a:r>
            <a:r>
              <a:rPr lang="zh-CN" altLang="en-US" sz="2000" b="0" dirty="0">
                <a:latin typeface="Consolas" panose="020B0609020204030204" pitchFamily="49" charset="0"/>
                <a:cs typeface="Courier New" panose="02070309020205020404" pitchFamily="49" charset="0"/>
              </a:rPr>
              <a:t>位</a:t>
            </a:r>
          </a:p>
          <a:p>
            <a:pPr>
              <a:buFont typeface="Wingdings 2" panose="05020102010507070707" pitchFamily="18" charset="2"/>
              <a:buNone/>
            </a:pPr>
            <a:endParaRPr lang="zh-CN" altLang="en-US" sz="2000" b="0" dirty="0">
              <a:latin typeface="Consolas" panose="020B0609020204030204" pitchFamily="49" charset="0"/>
              <a:ea typeface="华文楷体" panose="02010600040101010101" pitchFamily="2" charset="-122"/>
              <a:cs typeface="Courier New" panose="02070309020205020404" pitchFamily="49" charset="0"/>
            </a:endParaRPr>
          </a:p>
          <a:p>
            <a:pPr>
              <a:buFont typeface="Wingdings 2" panose="05020102010507070707" pitchFamily="18" charset="2"/>
              <a:buNone/>
            </a:pPr>
            <a:r>
              <a:rPr lang="zh-CN" altLang="en-US" sz="2000" b="0" dirty="0">
                <a:latin typeface="Consolas" panose="020B0609020204030204" pitchFamily="49" charset="0"/>
                <a:ea typeface="华文楷体" panose="02010600040101010101" pitchFamily="2" charset="-122"/>
                <a:cs typeface="Courier New" panose="02070309020205020404" pitchFamily="49" charset="0"/>
              </a:rPr>
              <a:t>顺序存储器和交叉存储器连续读出</a:t>
            </a:r>
            <a:r>
              <a:rPr lang="en-US" altLang="zh-CN" sz="2000" b="0" dirty="0">
                <a:latin typeface="Consolas" panose="020B0609020204030204" pitchFamily="49" charset="0"/>
                <a:ea typeface="华文楷体" panose="02010600040101010101" pitchFamily="2" charset="-122"/>
                <a:cs typeface="Courier New" panose="02070309020205020404" pitchFamily="49" charset="0"/>
              </a:rPr>
              <a:t>4</a:t>
            </a:r>
            <a:r>
              <a:rPr lang="zh-CN" altLang="en-US" sz="2000" b="0" dirty="0">
                <a:latin typeface="Consolas" panose="020B0609020204030204" pitchFamily="49" charset="0"/>
                <a:ea typeface="华文楷体" panose="02010600040101010101" pitchFamily="2" charset="-122"/>
                <a:cs typeface="Courier New" panose="02070309020205020404" pitchFamily="49" charset="0"/>
              </a:rPr>
              <a:t>个字所需的时间分别是：</a:t>
            </a:r>
          </a:p>
          <a:p>
            <a:pPr lvl="1">
              <a:buFont typeface="Wingdings" panose="05000000000000000000" pitchFamily="2" charset="2"/>
              <a:buNone/>
            </a:pPr>
            <a:r>
              <a:rPr lang="en-US" altLang="zh-CN" sz="2000" b="0" dirty="0">
                <a:latin typeface="Consolas" panose="020B0609020204030204" pitchFamily="49" charset="0"/>
                <a:cs typeface="Courier New" panose="02070309020205020404" pitchFamily="49" charset="0"/>
              </a:rPr>
              <a:t>	t2 = </a:t>
            </a:r>
            <a:r>
              <a:rPr lang="en-US" altLang="zh-CN" sz="2000" b="0" dirty="0" err="1">
                <a:latin typeface="Consolas" panose="020B0609020204030204" pitchFamily="49" charset="0"/>
                <a:cs typeface="Courier New" panose="02070309020205020404" pitchFamily="49" charset="0"/>
              </a:rPr>
              <a:t>mT</a:t>
            </a:r>
            <a:r>
              <a:rPr lang="en-US" altLang="zh-CN" sz="2000" b="0" dirty="0">
                <a:latin typeface="Consolas" panose="020B0609020204030204" pitchFamily="49" charset="0"/>
                <a:cs typeface="Courier New" panose="02070309020205020404" pitchFamily="49" charset="0"/>
              </a:rPr>
              <a:t> = 4×200ns = 800ns = 8×10</a:t>
            </a:r>
            <a:r>
              <a:rPr lang="en-US" altLang="zh-CN" sz="2000" b="0" baseline="30000" dirty="0">
                <a:latin typeface="Consolas" panose="020B0609020204030204" pitchFamily="49" charset="0"/>
                <a:cs typeface="Courier New" panose="02070309020205020404" pitchFamily="49" charset="0"/>
              </a:rPr>
              <a:t>-7</a:t>
            </a:r>
            <a:r>
              <a:rPr lang="en-US" altLang="zh-CN" sz="2000" b="0" dirty="0">
                <a:latin typeface="Consolas" panose="020B0609020204030204" pitchFamily="49" charset="0"/>
                <a:cs typeface="Courier New" panose="02070309020205020404" pitchFamily="49" charset="0"/>
              </a:rPr>
              <a:t>s;</a:t>
            </a:r>
          </a:p>
          <a:p>
            <a:pPr lvl="1">
              <a:buFont typeface="Wingdings" panose="05000000000000000000" pitchFamily="2" charset="2"/>
              <a:buNone/>
            </a:pPr>
            <a:r>
              <a:rPr lang="en-US" altLang="zh-CN" sz="2000" b="0" dirty="0">
                <a:latin typeface="Consolas" panose="020B0609020204030204" pitchFamily="49" charset="0"/>
                <a:cs typeface="Courier New" panose="02070309020205020404" pitchFamily="49" charset="0"/>
              </a:rPr>
              <a:t>	t1 = T+(m-1) T = 200ns+3×50ns = 35×10</a:t>
            </a:r>
            <a:r>
              <a:rPr lang="en-US" altLang="zh-CN" sz="2000" b="0" baseline="30000" dirty="0">
                <a:latin typeface="Consolas" panose="020B0609020204030204" pitchFamily="49" charset="0"/>
                <a:cs typeface="Courier New" panose="02070309020205020404" pitchFamily="49" charset="0"/>
              </a:rPr>
              <a:t>-7</a:t>
            </a:r>
            <a:r>
              <a:rPr lang="en-US" altLang="zh-CN" sz="2000" b="0" dirty="0">
                <a:latin typeface="Consolas" panose="020B0609020204030204" pitchFamily="49" charset="0"/>
                <a:cs typeface="Courier New" panose="02070309020205020404" pitchFamily="49" charset="0"/>
              </a:rPr>
              <a:t>s</a:t>
            </a:r>
          </a:p>
          <a:p>
            <a:pPr>
              <a:buFont typeface="Wingdings 2" panose="05020102010507070707" pitchFamily="18" charset="2"/>
              <a:buNone/>
            </a:pPr>
            <a:endParaRPr lang="zh-CN" altLang="en-US" sz="2000" b="0" dirty="0">
              <a:latin typeface="Consolas" panose="020B0609020204030204" pitchFamily="49" charset="0"/>
              <a:cs typeface="Courier New" panose="02070309020205020404" pitchFamily="49" charset="0"/>
            </a:endParaRPr>
          </a:p>
          <a:p>
            <a:pPr>
              <a:buFont typeface="Wingdings 2" panose="05020102010507070707" pitchFamily="18" charset="2"/>
              <a:buNone/>
            </a:pPr>
            <a:r>
              <a:rPr lang="zh-CN" altLang="en-US" sz="2000" b="0" dirty="0">
                <a:latin typeface="华文楷体" panose="02010600040101010101" pitchFamily="2" charset="-122"/>
                <a:ea typeface="华文楷体" panose="02010600040101010101" pitchFamily="2" charset="-122"/>
                <a:cs typeface="Courier New" panose="02070309020205020404" pitchFamily="49" charset="0"/>
              </a:rPr>
              <a:t>顺序存储器和交叉存储器的带宽分别是：</a:t>
            </a:r>
          </a:p>
          <a:p>
            <a:pPr lvl="1">
              <a:buFont typeface="Wingdings" panose="05000000000000000000" pitchFamily="2" charset="2"/>
              <a:buNone/>
            </a:pPr>
            <a:r>
              <a:rPr lang="en-US" altLang="zh-CN" sz="2000" b="0" dirty="0">
                <a:latin typeface="Consolas" panose="020B0609020204030204" pitchFamily="49" charset="0"/>
                <a:cs typeface="Courier New" panose="02070309020205020404" pitchFamily="49" charset="0"/>
              </a:rPr>
              <a:t>	W2 = q/t2 = 256÷(8×10</a:t>
            </a:r>
            <a:r>
              <a:rPr lang="en-US" altLang="zh-CN" sz="2000" b="0" baseline="30000" dirty="0">
                <a:latin typeface="Consolas" panose="020B0609020204030204" pitchFamily="49" charset="0"/>
                <a:cs typeface="Courier New" panose="02070309020205020404" pitchFamily="49" charset="0"/>
              </a:rPr>
              <a:t>-7</a:t>
            </a:r>
            <a:r>
              <a:rPr lang="en-US" altLang="zh-CN" sz="2000" b="0" dirty="0">
                <a:latin typeface="Consolas" panose="020B0609020204030204" pitchFamily="49" charset="0"/>
                <a:cs typeface="Courier New" panose="02070309020205020404" pitchFamily="49" charset="0"/>
              </a:rPr>
              <a:t>) = 32×10</a:t>
            </a:r>
            <a:r>
              <a:rPr lang="en-US" altLang="zh-CN" sz="2000" b="0" baseline="30000" dirty="0">
                <a:latin typeface="Consolas" panose="020B0609020204030204" pitchFamily="49" charset="0"/>
                <a:cs typeface="Courier New" panose="02070309020205020404" pitchFamily="49" charset="0"/>
              </a:rPr>
              <a:t>7</a:t>
            </a:r>
            <a:r>
              <a:rPr lang="zh-CN" altLang="en-US" sz="2000" b="0" dirty="0">
                <a:latin typeface="Consolas" panose="020B0609020204030204" pitchFamily="49" charset="0"/>
                <a:cs typeface="Courier New" panose="02070309020205020404" pitchFamily="49" charset="0"/>
              </a:rPr>
              <a:t>［位</a:t>
            </a:r>
            <a:r>
              <a:rPr lang="en-US" altLang="zh-CN" sz="2000" b="0" dirty="0">
                <a:latin typeface="Consolas" panose="020B0609020204030204" pitchFamily="49" charset="0"/>
                <a:cs typeface="Courier New" panose="02070309020205020404" pitchFamily="49" charset="0"/>
              </a:rPr>
              <a:t>/s</a:t>
            </a:r>
            <a:r>
              <a:rPr lang="zh-CN" altLang="en-US" sz="2000" b="0" dirty="0">
                <a:latin typeface="Consolas" panose="020B0609020204030204" pitchFamily="49" charset="0"/>
                <a:cs typeface="Courier New" panose="02070309020205020404" pitchFamily="49" charset="0"/>
              </a:rPr>
              <a:t>］</a:t>
            </a:r>
            <a:r>
              <a:rPr lang="en-US" altLang="zh-CN" sz="2000" b="0" dirty="0">
                <a:latin typeface="Consolas" panose="020B0609020204030204" pitchFamily="49" charset="0"/>
                <a:cs typeface="Courier New" panose="02070309020205020404" pitchFamily="49" charset="0"/>
              </a:rPr>
              <a:t> </a:t>
            </a:r>
          </a:p>
          <a:p>
            <a:pPr lvl="1">
              <a:buFont typeface="Wingdings" panose="05000000000000000000" pitchFamily="2" charset="2"/>
              <a:buNone/>
            </a:pPr>
            <a:r>
              <a:rPr lang="en-US" altLang="zh-CN" sz="2000" b="0" dirty="0">
                <a:latin typeface="Consolas" panose="020B0609020204030204" pitchFamily="49" charset="0"/>
                <a:cs typeface="Courier New" panose="02070309020205020404" pitchFamily="49" charset="0"/>
              </a:rPr>
              <a:t>	W1 = q/t1 = 256÷(35×10</a:t>
            </a:r>
            <a:r>
              <a:rPr lang="en-US" altLang="zh-CN" sz="2000" b="0" baseline="30000" dirty="0">
                <a:latin typeface="Consolas" panose="020B0609020204030204" pitchFamily="49" charset="0"/>
                <a:cs typeface="Courier New" panose="02070309020205020404" pitchFamily="49" charset="0"/>
              </a:rPr>
              <a:t>-7</a:t>
            </a:r>
            <a:r>
              <a:rPr lang="en-US" altLang="zh-CN" sz="2000" b="0" dirty="0">
                <a:latin typeface="Consolas" panose="020B0609020204030204" pitchFamily="49" charset="0"/>
                <a:cs typeface="Courier New" panose="02070309020205020404" pitchFamily="49" charset="0"/>
              </a:rPr>
              <a:t>) = 73×10</a:t>
            </a:r>
            <a:r>
              <a:rPr lang="en-US" altLang="zh-CN" sz="2000" b="0" baseline="30000" dirty="0">
                <a:latin typeface="Consolas" panose="020B0609020204030204" pitchFamily="49" charset="0"/>
                <a:cs typeface="Courier New" panose="02070309020205020404" pitchFamily="49" charset="0"/>
              </a:rPr>
              <a:t>7</a:t>
            </a:r>
            <a:r>
              <a:rPr lang="zh-CN" altLang="en-US" sz="2000" b="0" dirty="0">
                <a:latin typeface="Consolas" panose="020B0609020204030204" pitchFamily="49" charset="0"/>
                <a:cs typeface="Courier New" panose="02070309020205020404" pitchFamily="49" charset="0"/>
              </a:rPr>
              <a:t>［位</a:t>
            </a:r>
            <a:r>
              <a:rPr lang="en-US" altLang="zh-CN" sz="2000" b="0" dirty="0">
                <a:latin typeface="Consolas" panose="020B0609020204030204" pitchFamily="49" charset="0"/>
                <a:cs typeface="Courier New" panose="02070309020205020404" pitchFamily="49" charset="0"/>
              </a:rPr>
              <a:t>/s</a:t>
            </a:r>
            <a:r>
              <a:rPr lang="zh-CN" altLang="en-US" sz="2000" b="0" dirty="0">
                <a:latin typeface="Consolas" panose="020B0609020204030204" pitchFamily="49" charset="0"/>
                <a:cs typeface="Courier New" panose="02070309020205020404"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62" name="标题 757761"/>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zh-CN" altLang="en-US" b="1" noProof="1">
                <a:solidFill>
                  <a:srgbClr val="FFCCCC"/>
                </a:solidFill>
                <a:latin typeface="黑体" panose="02010609060101010101" pitchFamily="49" charset="-122"/>
                <a:ea typeface="黑体" panose="02010609060101010101" pitchFamily="49" charset="-122"/>
              </a:rPr>
              <a:t>多模块交叉存储器</a:t>
            </a:r>
          </a:p>
        </p:txBody>
      </p:sp>
      <p:sp>
        <p:nvSpPr>
          <p:cNvPr id="101378" name="文本占位符 757762"/>
          <p:cNvSpPr>
            <a:spLocks noGrp="1" noChangeArrowheads="1"/>
          </p:cNvSpPr>
          <p:nvPr>
            <p:ph idx="1"/>
          </p:nvPr>
        </p:nvSpPr>
        <p:spPr/>
        <p:txBody>
          <a:bodyPr/>
          <a:lstStyle/>
          <a:p>
            <a:r>
              <a:rPr lang="en-US" altLang="zh-CN"/>
              <a:t>3. </a:t>
            </a:r>
            <a:r>
              <a:rPr lang="zh-CN" altLang="en-US"/>
              <a:t>二模块交叉存储器举例</a:t>
            </a:r>
          </a:p>
          <a:p>
            <a:pPr>
              <a:buFont typeface="Wingdings 2" panose="05020102010507070707" pitchFamily="18" charset="2"/>
              <a:buNone/>
            </a:pPr>
            <a:r>
              <a:rPr lang="zh-CN" altLang="en-US"/>
              <a:t>	</a:t>
            </a:r>
            <a:r>
              <a:rPr lang="zh-CN" altLang="en-US">
                <a:solidFill>
                  <a:srgbClr val="99FF66"/>
                </a:solidFill>
              </a:rPr>
              <a:t>二模块交叉存储器方框图</a:t>
            </a:r>
            <a:r>
              <a:rPr lang="zh-CN" altLang="en-US"/>
              <a:t> </a:t>
            </a:r>
          </a:p>
        </p:txBody>
      </p:sp>
      <p:pic>
        <p:nvPicPr>
          <p:cNvPr id="101379" name="图片 75776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485901"/>
            <a:ext cx="764857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文本框 2"/>
          <p:cNvSpPr txBox="1">
            <a:spLocks noChangeArrowheads="1"/>
          </p:cNvSpPr>
          <p:nvPr/>
        </p:nvSpPr>
        <p:spPr bwMode="auto">
          <a:xfrm>
            <a:off x="7196139" y="6353175"/>
            <a:ext cx="20730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R</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8786" name="标题 758785"/>
          <p:cNvSpPr>
            <a:spLocks noGrp="1"/>
          </p:cNvSpPr>
          <p:nvPr>
            <p:ph type="title"/>
          </p:nvPr>
        </p:nvSpPr>
        <p:spPr/>
        <p:txBody>
          <a:bodyPr/>
          <a:lstStyle/>
          <a:p>
            <a:pPr>
              <a:defRPr/>
            </a:pPr>
            <a:r>
              <a:rPr lang="en-US" altLang="en-US" noProof="1"/>
              <a:t>3.</a:t>
            </a:r>
            <a:r>
              <a:rPr lang="en-US" altLang="zh-CN" noProof="1"/>
              <a:t>5 </a:t>
            </a:r>
            <a:r>
              <a:rPr lang="zh-CN" altLang="en-US" noProof="1"/>
              <a:t>并行存储器 </a:t>
            </a:r>
            <a:r>
              <a:rPr lang="en-US" altLang="zh-CN" noProof="1"/>
              <a:t>--- </a:t>
            </a:r>
            <a:r>
              <a:rPr lang="en-US" altLang="en-US" b="1" noProof="1">
                <a:solidFill>
                  <a:srgbClr val="FFCCCC"/>
                </a:solidFill>
                <a:ea typeface="黑体" panose="02010609060101010101" pitchFamily="49" charset="-122"/>
              </a:rPr>
              <a:t>3.</a:t>
            </a:r>
            <a:r>
              <a:rPr lang="en-US" altLang="zh-CN" b="1" noProof="1">
                <a:solidFill>
                  <a:srgbClr val="FFCCCC"/>
                </a:solidFill>
                <a:ea typeface="黑体" panose="02010609060101010101" pitchFamily="49" charset="-122"/>
              </a:rPr>
              <a:t>5</a:t>
            </a:r>
            <a:r>
              <a:rPr lang="en-US" altLang="en-US" b="1" noProof="1">
                <a:solidFill>
                  <a:srgbClr val="FFCCCC"/>
                </a:solidFill>
                <a:ea typeface="黑体" panose="02010609060101010101" pitchFamily="49" charset="-122"/>
              </a:rPr>
              <a:t>.</a:t>
            </a:r>
            <a:r>
              <a:rPr lang="en-US" altLang="zh-CN" b="1" noProof="1">
                <a:solidFill>
                  <a:srgbClr val="FFCCCC"/>
                </a:solidFill>
                <a:ea typeface="黑体" panose="02010609060101010101" pitchFamily="49" charset="-122"/>
              </a:rPr>
              <a:t>2 </a:t>
            </a:r>
            <a:r>
              <a:rPr lang="zh-CN" altLang="en-US" b="1" noProof="1">
                <a:solidFill>
                  <a:srgbClr val="FFCCCC"/>
                </a:solidFill>
                <a:latin typeface="黑体" panose="02010609060101010101" pitchFamily="49" charset="-122"/>
                <a:ea typeface="黑体" panose="02010609060101010101" pitchFamily="49" charset="-122"/>
              </a:rPr>
              <a:t>多模块交叉存储器</a:t>
            </a:r>
          </a:p>
        </p:txBody>
      </p:sp>
      <p:sp>
        <p:nvSpPr>
          <p:cNvPr id="102402" name="文本占位符 758786"/>
          <p:cNvSpPr>
            <a:spLocks noGrp="1" noChangeArrowheads="1"/>
          </p:cNvSpPr>
          <p:nvPr>
            <p:ph idx="1"/>
          </p:nvPr>
        </p:nvSpPr>
        <p:spPr/>
        <p:txBody>
          <a:bodyPr/>
          <a:lstStyle/>
          <a:p>
            <a:r>
              <a:rPr lang="en-US" altLang="zh-CN"/>
              <a:t>3. </a:t>
            </a:r>
            <a:r>
              <a:rPr lang="zh-CN" altLang="en-US"/>
              <a:t>二模块交叉存储器举例（续）</a:t>
            </a:r>
          </a:p>
          <a:p>
            <a:pPr>
              <a:buFont typeface="Wingdings 2" panose="05020102010507070707" pitchFamily="18" charset="2"/>
              <a:buNone/>
            </a:pPr>
            <a:r>
              <a:rPr lang="zh-CN" altLang="en-US"/>
              <a:t>	</a:t>
            </a:r>
            <a:r>
              <a:rPr lang="zh-CN" altLang="en-US">
                <a:solidFill>
                  <a:srgbClr val="99FF66"/>
                </a:solidFill>
              </a:rPr>
              <a:t>二模块交叉存储器无等待状态成块存取示意图</a:t>
            </a:r>
          </a:p>
          <a:p>
            <a:pPr>
              <a:buFont typeface="Wingdings 2" panose="05020102010507070707" pitchFamily="18" charset="2"/>
              <a:buNone/>
            </a:pPr>
            <a:r>
              <a:rPr lang="en-US" altLang="zh-CN"/>
              <a:t>	</a:t>
            </a:r>
            <a:endParaRPr lang="zh-CN" altLang="en-US"/>
          </a:p>
        </p:txBody>
      </p:sp>
      <p:pic>
        <p:nvPicPr>
          <p:cNvPr id="102403" name="图片 75878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628776"/>
            <a:ext cx="8208963"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文本框 2"/>
          <p:cNvSpPr txBox="1">
            <a:spLocks noChangeArrowheads="1"/>
          </p:cNvSpPr>
          <p:nvPr/>
        </p:nvSpPr>
        <p:spPr bwMode="auto">
          <a:xfrm>
            <a:off x="8058151" y="5707063"/>
            <a:ext cx="20441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S</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1858" name="标题 761857"/>
          <p:cNvSpPr>
            <a:spLocks noGrp="1"/>
          </p:cNvSpPr>
          <p:nvPr>
            <p:ph type="title"/>
          </p:nvPr>
        </p:nvSpPr>
        <p:spPr/>
        <p:txBody>
          <a:bodyPr/>
          <a:lstStyle/>
          <a:p>
            <a:pPr>
              <a:defRPr/>
            </a:pPr>
            <a:r>
              <a:rPr lang="en-US" altLang="en-US" noProof="1"/>
              <a:t>3.</a:t>
            </a:r>
            <a:r>
              <a:rPr lang="en-US" altLang="zh-CN" noProof="1"/>
              <a:t>6 cache</a:t>
            </a:r>
            <a:r>
              <a:rPr lang="zh-CN" altLang="en-US" noProof="1"/>
              <a:t>存储器 </a:t>
            </a:r>
            <a:r>
              <a:rPr lang="en-US" altLang="zh-CN" noProof="1"/>
              <a:t>--- </a:t>
            </a:r>
            <a:r>
              <a:rPr lang="en-US" altLang="zh-CN" b="1" noProof="1">
                <a:solidFill>
                  <a:srgbClr val="FFCCCC"/>
                </a:solidFill>
                <a:ea typeface="黑体" panose="02010609060101010101" pitchFamily="49" charset="-122"/>
              </a:rPr>
              <a:t>3.6.1</a:t>
            </a:r>
            <a:r>
              <a:rPr lang="en-US" altLang="zh-CN" b="1" noProof="1">
                <a:solidFill>
                  <a:srgbClr val="FFCCCC"/>
                </a:solidFill>
                <a:latin typeface="黑体" panose="02010609060101010101" pitchFamily="49" charset="-122"/>
                <a:ea typeface="黑体" panose="02010609060101010101" pitchFamily="49" charset="-122"/>
              </a:rPr>
              <a:t> cache</a:t>
            </a:r>
            <a:r>
              <a:rPr lang="zh-CN" altLang="en-US" b="1" noProof="1">
                <a:solidFill>
                  <a:srgbClr val="FFCCCC"/>
                </a:solidFill>
                <a:latin typeface="黑体" panose="02010609060101010101" pitchFamily="49" charset="-122"/>
                <a:ea typeface="黑体" panose="02010609060101010101" pitchFamily="49" charset="-122"/>
              </a:rPr>
              <a:t>基本原理</a:t>
            </a:r>
          </a:p>
        </p:txBody>
      </p:sp>
      <p:sp>
        <p:nvSpPr>
          <p:cNvPr id="103426" name="文本占位符 761858"/>
          <p:cNvSpPr>
            <a:spLocks noGrp="1" noChangeArrowheads="1"/>
          </p:cNvSpPr>
          <p:nvPr>
            <p:ph idx="1"/>
          </p:nvPr>
        </p:nvSpPr>
        <p:spPr/>
        <p:txBody>
          <a:bodyPr/>
          <a:lstStyle/>
          <a:p>
            <a:r>
              <a:rPr lang="en-US" altLang="zh-CN"/>
              <a:t>1.cache</a:t>
            </a:r>
            <a:r>
              <a:rPr lang="zh-CN" altLang="en-US"/>
              <a:t>的功能</a:t>
            </a:r>
          </a:p>
          <a:p>
            <a:pPr>
              <a:buFont typeface="Wingdings 2" panose="05020102010507070707" pitchFamily="18" charset="2"/>
              <a:buNone/>
            </a:pPr>
            <a:r>
              <a:rPr lang="en-US" altLang="zh-CN"/>
              <a:t>	cache</a:t>
            </a:r>
            <a:r>
              <a:rPr lang="zh-CN" altLang="en-US"/>
              <a:t>是介于</a:t>
            </a:r>
            <a:r>
              <a:rPr lang="en-US" altLang="zh-CN"/>
              <a:t>CPU</a:t>
            </a:r>
            <a:r>
              <a:rPr lang="zh-CN" altLang="en-US"/>
              <a:t>和主存之间的小容量存储器，存取速度比主存快。它能高速地向</a:t>
            </a:r>
            <a:r>
              <a:rPr lang="en-US" altLang="zh-CN"/>
              <a:t>CPU</a:t>
            </a:r>
            <a:r>
              <a:rPr lang="zh-CN" altLang="en-US"/>
              <a:t>提供指令和数据，加快程序的执行速度。它是为了解决</a:t>
            </a:r>
            <a:r>
              <a:rPr lang="en-US" altLang="zh-CN"/>
              <a:t>CPU</a:t>
            </a:r>
            <a:r>
              <a:rPr lang="zh-CN" altLang="en-US"/>
              <a:t>和主存之间速度不匹配而采用的一项重要技术。</a:t>
            </a:r>
            <a:endParaRPr lang="en-US" altLang="zh-CN"/>
          </a:p>
        </p:txBody>
      </p:sp>
      <p:pic>
        <p:nvPicPr>
          <p:cNvPr id="103427" name="图片 76185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2636838"/>
            <a:ext cx="8208963"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文本框 2"/>
          <p:cNvSpPr txBox="1">
            <a:spLocks noChangeArrowheads="1"/>
          </p:cNvSpPr>
          <p:nvPr/>
        </p:nvSpPr>
        <p:spPr bwMode="auto">
          <a:xfrm>
            <a:off x="8232776" y="6148388"/>
            <a:ext cx="2087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U</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2882" name="标题 762881"/>
          <p:cNvSpPr>
            <a:spLocks noGrp="1"/>
          </p:cNvSpPr>
          <p:nvPr>
            <p:ph type="title"/>
          </p:nvPr>
        </p:nvSpPr>
        <p:spPr/>
        <p:txBody>
          <a:bodyPr/>
          <a:lstStyle/>
          <a:p>
            <a:pPr>
              <a:defRPr/>
            </a:pPr>
            <a:r>
              <a:rPr lang="en-US" altLang="en-US" noProof="1"/>
              <a:t>3.</a:t>
            </a:r>
            <a:r>
              <a:rPr lang="en-US" altLang="zh-CN" noProof="1"/>
              <a:t>6 cache</a:t>
            </a:r>
            <a:r>
              <a:rPr lang="zh-CN" altLang="en-US" noProof="1"/>
              <a:t>存储器 </a:t>
            </a:r>
            <a:r>
              <a:rPr lang="en-US" altLang="zh-CN" noProof="1"/>
              <a:t>--- </a:t>
            </a:r>
            <a:r>
              <a:rPr lang="en-US" altLang="zh-CN" b="1" noProof="1">
                <a:solidFill>
                  <a:srgbClr val="FFCCCC"/>
                </a:solidFill>
                <a:ea typeface="黑体" panose="02010609060101010101" pitchFamily="49" charset="-122"/>
              </a:rPr>
              <a:t>3.6.1</a:t>
            </a:r>
            <a:r>
              <a:rPr lang="en-US" altLang="zh-CN" b="1" noProof="1">
                <a:solidFill>
                  <a:srgbClr val="FFCCCC"/>
                </a:solidFill>
                <a:latin typeface="黑体" panose="02010609060101010101" pitchFamily="49" charset="-122"/>
                <a:ea typeface="黑体" panose="02010609060101010101" pitchFamily="49" charset="-122"/>
              </a:rPr>
              <a:t> cache</a:t>
            </a:r>
            <a:r>
              <a:rPr lang="zh-CN" altLang="en-US" b="1" noProof="1">
                <a:solidFill>
                  <a:srgbClr val="FFCCCC"/>
                </a:solidFill>
                <a:latin typeface="黑体" panose="02010609060101010101" pitchFamily="49" charset="-122"/>
                <a:ea typeface="黑体" panose="02010609060101010101" pitchFamily="49" charset="-122"/>
              </a:rPr>
              <a:t>基本原理</a:t>
            </a:r>
          </a:p>
        </p:txBody>
      </p:sp>
      <p:sp>
        <p:nvSpPr>
          <p:cNvPr id="104450" name="文本占位符 762882"/>
          <p:cNvSpPr>
            <a:spLocks noGrp="1" noChangeArrowheads="1"/>
          </p:cNvSpPr>
          <p:nvPr>
            <p:ph idx="1"/>
          </p:nvPr>
        </p:nvSpPr>
        <p:spPr/>
        <p:txBody>
          <a:bodyPr/>
          <a:lstStyle/>
          <a:p>
            <a:r>
              <a:rPr lang="en-US" altLang="zh-CN"/>
              <a:t>2. cache</a:t>
            </a:r>
            <a:r>
              <a:rPr lang="zh-CN" altLang="en-US"/>
              <a:t>的基本原理</a:t>
            </a:r>
          </a:p>
        </p:txBody>
      </p:sp>
      <p:pic>
        <p:nvPicPr>
          <p:cNvPr id="104451" name="图片 76288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125539"/>
            <a:ext cx="813593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文本框 2"/>
          <p:cNvSpPr txBox="1">
            <a:spLocks noChangeArrowheads="1"/>
          </p:cNvSpPr>
          <p:nvPr/>
        </p:nvSpPr>
        <p:spPr bwMode="auto">
          <a:xfrm>
            <a:off x="8089901" y="727076"/>
            <a:ext cx="20669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V</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0834" name="标题 760833"/>
          <p:cNvSpPr>
            <a:spLocks noGrp="1"/>
          </p:cNvSpPr>
          <p:nvPr>
            <p:ph type="title"/>
          </p:nvPr>
        </p:nvSpPr>
        <p:spPr>
          <a:xfrm>
            <a:off x="1631951" y="73025"/>
            <a:ext cx="8856663" cy="400050"/>
          </a:xfrm>
        </p:spPr>
        <p:txBody>
          <a:bodyPr/>
          <a:lstStyle/>
          <a:p>
            <a:pPr>
              <a:defRPr/>
            </a:pPr>
            <a:r>
              <a:rPr lang="zh-CN" altLang="en-US" sz="2000" b="1" noProof="1">
                <a:solidFill>
                  <a:srgbClr val="FFCCCC"/>
                </a:solidFill>
                <a:latin typeface="黑体" panose="02010609060101010101" pitchFamily="49" charset="-122"/>
                <a:ea typeface="黑体" panose="02010609060101010101" pitchFamily="49" charset="-122"/>
              </a:rPr>
              <a:t>补充：相联存储器</a:t>
            </a:r>
          </a:p>
        </p:txBody>
      </p:sp>
      <p:sp>
        <p:nvSpPr>
          <p:cNvPr id="105474" name="文本占位符 760834"/>
          <p:cNvSpPr>
            <a:spLocks noGrp="1" noChangeArrowheads="1"/>
          </p:cNvSpPr>
          <p:nvPr>
            <p:ph idx="1"/>
          </p:nvPr>
        </p:nvSpPr>
        <p:spPr/>
        <p:txBody>
          <a:bodyPr/>
          <a:lstStyle/>
          <a:p>
            <a:r>
              <a:rPr lang="zh-CN" altLang="en-US"/>
              <a:t>相联存储器的组成</a:t>
            </a:r>
          </a:p>
          <a:p>
            <a:pPr>
              <a:buFont typeface="Wingdings 2" panose="05020102010507070707" pitchFamily="18" charset="2"/>
              <a:buNone/>
            </a:pPr>
            <a:r>
              <a:rPr lang="zh-CN" altLang="en-US"/>
              <a:t>	</a:t>
            </a:r>
          </a:p>
        </p:txBody>
      </p:sp>
      <p:pic>
        <p:nvPicPr>
          <p:cNvPr id="105475" name="图片 76083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143001"/>
            <a:ext cx="73247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文本框 2"/>
          <p:cNvSpPr txBox="1">
            <a:spLocks noChangeArrowheads="1"/>
          </p:cNvSpPr>
          <p:nvPr/>
        </p:nvSpPr>
        <p:spPr bwMode="auto">
          <a:xfrm>
            <a:off x="7283450" y="744538"/>
            <a:ext cx="20383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T</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3906" name="标题 763905"/>
          <p:cNvSpPr>
            <a:spLocks noGrp="1"/>
          </p:cNvSpPr>
          <p:nvPr>
            <p:ph type="title"/>
          </p:nvPr>
        </p:nvSpPr>
        <p:spPr>
          <a:xfrm>
            <a:off x="1631951" y="73025"/>
            <a:ext cx="8856663" cy="400050"/>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3.6.1</a:t>
            </a:r>
            <a:r>
              <a:rPr lang="en-US" altLang="zh-CN" sz="2000" b="1" noProof="1">
                <a:solidFill>
                  <a:srgbClr val="FFCCCC"/>
                </a:solidFill>
                <a:latin typeface="黑体" panose="02010609060101010101" pitchFamily="49" charset="-122"/>
                <a:ea typeface="黑体" panose="02010609060101010101" pitchFamily="49" charset="-122"/>
              </a:rPr>
              <a:t> cache</a:t>
            </a:r>
            <a:r>
              <a:rPr lang="zh-CN" altLang="en-US" sz="2000" b="1" noProof="1">
                <a:solidFill>
                  <a:srgbClr val="FFCCCC"/>
                </a:solidFill>
                <a:latin typeface="黑体" panose="02010609060101010101" pitchFamily="49" charset="-122"/>
                <a:ea typeface="黑体" panose="02010609060101010101" pitchFamily="49" charset="-122"/>
              </a:rPr>
              <a:t>基本原理</a:t>
            </a:r>
          </a:p>
        </p:txBody>
      </p:sp>
      <p:sp>
        <p:nvSpPr>
          <p:cNvPr id="89090" name="文本占位符 763906"/>
          <p:cNvSpPr>
            <a:spLocks noGrp="1"/>
          </p:cNvSpPr>
          <p:nvPr>
            <p:ph idx="1"/>
          </p:nvPr>
        </p:nvSpPr>
        <p:spPr/>
        <p:txBody>
          <a:bodyPr/>
          <a:lstStyle/>
          <a:p>
            <a:r>
              <a:rPr lang="en-US" altLang="zh-CN" sz="2000"/>
              <a:t>3. cache</a:t>
            </a:r>
            <a:r>
              <a:rPr lang="zh-CN" altLang="en-US" sz="2000"/>
              <a:t>的命中率 </a:t>
            </a:r>
          </a:p>
          <a:p>
            <a:pPr lvl="1"/>
            <a:r>
              <a:rPr lang="zh-CN" altLang="en-US" sz="2000">
                <a:sym typeface="宋体" panose="02010600030101010101" pitchFamily="2" charset="-122"/>
              </a:rPr>
              <a:t>统计时间段：在一个程序执行期间</a:t>
            </a:r>
          </a:p>
          <a:p>
            <a:pPr lvl="1"/>
            <a:endParaRPr lang="en-US" altLang="zh-CN" sz="2000">
              <a:sym typeface="宋体" panose="02010600030101010101" pitchFamily="2" charset="-122"/>
            </a:endParaRPr>
          </a:p>
          <a:p>
            <a:pPr lvl="1"/>
            <a:r>
              <a:rPr lang="en-US" altLang="zh-CN" sz="2000">
                <a:sym typeface="宋体" panose="02010600030101010101" pitchFamily="2" charset="-122"/>
              </a:rPr>
              <a:t>cache</a:t>
            </a:r>
            <a:r>
              <a:rPr lang="zh-CN" altLang="en-US" sz="2000">
                <a:sym typeface="宋体" panose="02010600030101010101" pitchFamily="2" charset="-122"/>
              </a:rPr>
              <a:t>命中率 </a:t>
            </a:r>
            <a:r>
              <a:rPr lang="en-US" altLang="zh-CN" sz="2000" i="1">
                <a:sym typeface="宋体" panose="02010600030101010101" pitchFamily="2" charset="-122"/>
              </a:rPr>
              <a:t>h</a:t>
            </a:r>
            <a:r>
              <a:rPr lang="zh-CN" altLang="en-US" sz="2000">
                <a:sym typeface="宋体" panose="02010600030101010101" pitchFamily="2" charset="-122"/>
              </a:rPr>
              <a:t>：</a:t>
            </a:r>
          </a:p>
          <a:p>
            <a:pPr lvl="1"/>
            <a:endParaRPr lang="zh-CN" altLang="en-US" sz="2000">
              <a:sym typeface="宋体" panose="02010600030101010101" pitchFamily="2" charset="-122"/>
            </a:endParaRPr>
          </a:p>
          <a:p>
            <a:pPr lvl="1"/>
            <a:endParaRPr lang="zh-CN" altLang="en-US" sz="2000">
              <a:sym typeface="宋体" panose="02010600030101010101" pitchFamily="2" charset="-122"/>
            </a:endParaRPr>
          </a:p>
          <a:p>
            <a:pPr lvl="1"/>
            <a:endParaRPr lang="zh-CN" altLang="en-US" sz="2000">
              <a:sym typeface="宋体" panose="02010600030101010101" pitchFamily="2" charset="-122"/>
            </a:endParaRPr>
          </a:p>
          <a:p>
            <a:pPr lvl="1"/>
            <a:r>
              <a:rPr lang="en-US" altLang="zh-CN" sz="2000"/>
              <a:t>cache /</a:t>
            </a:r>
            <a:r>
              <a:rPr lang="zh-CN" altLang="en-US" sz="2000"/>
              <a:t>主存系统平均访问时间 </a:t>
            </a:r>
            <a:r>
              <a:rPr lang="en-US" altLang="zh-CN" sz="2000" i="1"/>
              <a:t>t</a:t>
            </a:r>
            <a:r>
              <a:rPr lang="en-US" altLang="zh-CN" sz="2000" i="1" baseline="-25000"/>
              <a:t>a</a:t>
            </a:r>
            <a:r>
              <a:rPr lang="en-US" altLang="zh-CN" sz="2000"/>
              <a:t> :</a:t>
            </a:r>
          </a:p>
          <a:p>
            <a:pPr lvl="1"/>
            <a:endParaRPr lang="en-US" altLang="zh-CN" sz="2000"/>
          </a:p>
          <a:p>
            <a:pPr lvl="1"/>
            <a:endParaRPr lang="en-US" altLang="zh-CN" sz="2000"/>
          </a:p>
          <a:p>
            <a:pPr lvl="1"/>
            <a:r>
              <a:rPr lang="zh-CN" altLang="en-US" sz="2000"/>
              <a:t>访问效率 </a:t>
            </a:r>
            <a:r>
              <a:rPr lang="en-US" altLang="zh-CN" sz="2000" i="1"/>
              <a:t>e</a:t>
            </a:r>
            <a:r>
              <a:rPr lang="en-US" altLang="zh-CN" sz="2000"/>
              <a:t> :</a:t>
            </a:r>
          </a:p>
          <a:p>
            <a:pPr lvl="2"/>
            <a:endParaRPr lang="en-US" altLang="zh-CN" sz="2000"/>
          </a:p>
          <a:p>
            <a:pPr lvl="1"/>
            <a:endParaRPr lang="en-US" altLang="zh-CN" sz="2000"/>
          </a:p>
          <a:p>
            <a:pPr lvl="1"/>
            <a:endParaRPr lang="zh-CN" altLang="en-US" sz="2000"/>
          </a:p>
          <a:p>
            <a:pPr marL="1260475" lvl="3" indent="0">
              <a:buNone/>
            </a:pPr>
            <a:r>
              <a:rPr lang="zh-CN" altLang="en-US" sz="2000"/>
              <a:t> 其中                  表示主存慢于</a:t>
            </a:r>
            <a:r>
              <a:rPr lang="en-US" altLang="zh-CN" sz="2000"/>
              <a:t>cache</a:t>
            </a:r>
            <a:r>
              <a:rPr lang="zh-CN" altLang="en-US" sz="2000"/>
              <a:t>的倍率，一般为 </a:t>
            </a:r>
            <a:r>
              <a:rPr lang="en-US" altLang="zh-CN" sz="2000"/>
              <a:t>5 ~ 10</a:t>
            </a:r>
            <a:endParaRPr lang="zh-CN" altLang="en-US" sz="2000"/>
          </a:p>
          <a:p>
            <a:pPr>
              <a:buFont typeface="Wingdings 2" panose="05020102010507070707" pitchFamily="18" charset="2"/>
              <a:buNone/>
            </a:pPr>
            <a:endParaRPr lang="en-US" altLang="zh-CN" sz="2000"/>
          </a:p>
        </p:txBody>
      </p:sp>
      <p:graphicFrame>
        <p:nvGraphicFramePr>
          <p:cNvPr id="106499" name="对象 3">
            <a:hlinkClick r:id="" action="ppaction://ole?verb=1"/>
          </p:cNvPr>
          <p:cNvGraphicFramePr>
            <a:graphicFrameLocks noChangeAspect="1"/>
          </p:cNvGraphicFramePr>
          <p:nvPr/>
        </p:nvGraphicFramePr>
        <p:xfrm>
          <a:off x="3732213" y="2097088"/>
          <a:ext cx="1720850" cy="914400"/>
        </p:xfrm>
        <a:graphic>
          <a:graphicData uri="http://schemas.openxmlformats.org/presentationml/2006/ole">
            <mc:AlternateContent xmlns:mc="http://schemas.openxmlformats.org/markup-compatibility/2006">
              <mc:Choice xmlns:v="urn:schemas-microsoft-com:vml" Requires="v">
                <p:oleObj spid="_x0000_s4184" r:id="rId3" imgW="812800" imgH="431800" progId="Equation.KSEE3">
                  <p:embed/>
                </p:oleObj>
              </mc:Choice>
              <mc:Fallback>
                <p:oleObj r:id="rId3" imgW="812800" imgH="431800" progId="Equation.KSEE3">
                  <p:embed/>
                  <p:pic>
                    <p:nvPicPr>
                      <p:cNvPr id="0" name="对象 3">
                        <a:hlinkClick r:id="" action="ppaction://ole?verb=1"/>
                      </p:cNvPr>
                      <p:cNvPicPr>
                        <a:picLocks noChangeAspect="1" noChangeArrowheads="1"/>
                      </p:cNvPicPr>
                      <p:nvPr/>
                    </p:nvPicPr>
                    <p:blipFill>
                      <a:blip r:embed="rId4">
                        <a:grayscl/>
                        <a:lum bright="70000" contrast="-70000"/>
                        <a:extLst>
                          <a:ext uri="{28A0092B-C50C-407E-A947-70E740481C1C}">
                            <a14:useLocalDpi xmlns:a14="http://schemas.microsoft.com/office/drawing/2010/main" val="0"/>
                          </a:ext>
                        </a:extLst>
                      </a:blip>
                      <a:srcRect/>
                      <a:stretch>
                        <a:fillRect/>
                      </a:stretch>
                    </p:blipFill>
                    <p:spPr bwMode="auto">
                      <a:xfrm>
                        <a:off x="3732213" y="2097088"/>
                        <a:ext cx="1720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00" name="对象 4">
            <a:hlinkClick r:id="" action="ppaction://ole?verb=1"/>
          </p:cNvPr>
          <p:cNvGraphicFramePr>
            <a:graphicFrameLocks noChangeAspect="1"/>
          </p:cNvGraphicFramePr>
          <p:nvPr/>
        </p:nvGraphicFramePr>
        <p:xfrm>
          <a:off x="3771900" y="3679825"/>
          <a:ext cx="2420938" cy="503238"/>
        </p:xfrm>
        <a:graphic>
          <a:graphicData uri="http://schemas.openxmlformats.org/presentationml/2006/ole">
            <mc:AlternateContent xmlns:mc="http://schemas.openxmlformats.org/markup-compatibility/2006">
              <mc:Choice xmlns:v="urn:schemas-microsoft-com:vml" Requires="v">
                <p:oleObj spid="_x0000_s4185" r:id="rId5" imgW="1104900" imgH="228600" progId="Equation.KSEE3">
                  <p:embed/>
                </p:oleObj>
              </mc:Choice>
              <mc:Fallback>
                <p:oleObj r:id="rId5" imgW="1104900" imgH="228600" progId="Equation.KSEE3">
                  <p:embed/>
                  <p:pic>
                    <p:nvPicPr>
                      <p:cNvPr id="0" name="对象 4">
                        <a:hlinkClick r:id="" action="ppaction://ole?verb=1"/>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771900" y="3679825"/>
                        <a:ext cx="24209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01" name="对象 5">
            <a:hlinkClick r:id="" action="ppaction://ole?verb=1"/>
          </p:cNvPr>
          <p:cNvGraphicFramePr>
            <a:graphicFrameLocks noChangeAspect="1"/>
          </p:cNvGraphicFramePr>
          <p:nvPr/>
        </p:nvGraphicFramePr>
        <p:xfrm>
          <a:off x="3757613" y="4606926"/>
          <a:ext cx="6254750" cy="1858963"/>
        </p:xfrm>
        <a:graphic>
          <a:graphicData uri="http://schemas.openxmlformats.org/presentationml/2006/ole">
            <mc:AlternateContent xmlns:mc="http://schemas.openxmlformats.org/markup-compatibility/2006">
              <mc:Choice xmlns:v="urn:schemas-microsoft-com:vml" Requires="v">
                <p:oleObj spid="_x0000_s4186" r:id="rId7" imgW="2997200" imgH="889000" progId="Equation.KSEE3">
                  <p:embed/>
                </p:oleObj>
              </mc:Choice>
              <mc:Fallback>
                <p:oleObj r:id="rId7" imgW="2997200" imgH="889000" progId="Equation.KSEE3">
                  <p:embed/>
                  <p:pic>
                    <p:nvPicPr>
                      <p:cNvPr id="0" name="对象 5">
                        <a:hlinkClick r:id="" action="ppaction://ole?verb=1"/>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3757613" y="4606926"/>
                        <a:ext cx="6254750"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951" y="73025"/>
            <a:ext cx="8856663" cy="400050"/>
          </a:xfrm>
        </p:spPr>
        <p:txBody>
          <a:bodyPr/>
          <a:lstStyle/>
          <a:p>
            <a:r>
              <a:rPr lang="en-US" altLang="en-US" sz="2000" noProof="1">
                <a:sym typeface="+mn-ea"/>
              </a:rPr>
              <a:t>3.</a:t>
            </a:r>
            <a:r>
              <a:rPr lang="en-US" altLang="zh-CN" sz="2000" noProof="1">
                <a:sym typeface="+mn-ea"/>
              </a:rPr>
              <a:t>6 cache</a:t>
            </a:r>
            <a:r>
              <a:rPr lang="zh-CN" altLang="en-US" sz="2000" noProof="1">
                <a:sym typeface="+mn-ea"/>
              </a:rPr>
              <a:t>存储器 </a:t>
            </a:r>
            <a:r>
              <a:rPr lang="en-US" altLang="zh-CN" sz="2000" noProof="1">
                <a:sym typeface="+mn-ea"/>
              </a:rPr>
              <a:t>--- </a:t>
            </a:r>
            <a:r>
              <a:rPr lang="en-US" altLang="zh-CN" sz="2000" b="1" noProof="1">
                <a:solidFill>
                  <a:srgbClr val="FFCCCC"/>
                </a:solidFill>
                <a:ea typeface="黑体" panose="02010609060101010101" pitchFamily="49" charset="-122"/>
                <a:sym typeface="+mn-ea"/>
              </a:rPr>
              <a:t>3.6.1</a:t>
            </a:r>
            <a:r>
              <a:rPr lang="en-US" altLang="zh-CN" sz="2000" b="1" noProof="1">
                <a:solidFill>
                  <a:srgbClr val="FFCCCC"/>
                </a:solidFill>
                <a:latin typeface="黑体" panose="02010609060101010101" pitchFamily="49" charset="-122"/>
                <a:ea typeface="黑体" panose="02010609060101010101" pitchFamily="49" charset="-122"/>
                <a:sym typeface="+mn-ea"/>
              </a:rPr>
              <a:t> cache</a:t>
            </a:r>
            <a:r>
              <a:rPr lang="zh-CN" altLang="en-US" sz="2000" b="1" noProof="1">
                <a:solidFill>
                  <a:srgbClr val="FFCCCC"/>
                </a:solidFill>
                <a:latin typeface="黑体" panose="02010609060101010101" pitchFamily="49" charset="-122"/>
                <a:ea typeface="黑体" panose="02010609060101010101" pitchFamily="49" charset="-122"/>
                <a:sym typeface="+mn-ea"/>
              </a:rPr>
              <a:t>基本原理</a:t>
            </a:r>
            <a:endParaRPr lang="zh-CN" altLang="en-US" sz="2000" noProof="1"/>
          </a:p>
        </p:txBody>
      </p:sp>
      <p:sp>
        <p:nvSpPr>
          <p:cNvPr id="107522" name="内容占位符 2"/>
          <p:cNvSpPr>
            <a:spLocks noGrp="1" noChangeArrowheads="1"/>
          </p:cNvSpPr>
          <p:nvPr>
            <p:ph idx="1"/>
          </p:nvPr>
        </p:nvSpPr>
        <p:spPr/>
        <p:txBody>
          <a:bodyPr/>
          <a:lstStyle/>
          <a:p>
            <a:r>
              <a:rPr lang="en-US" altLang="zh-CN" sz="2000" b="0">
                <a:solidFill>
                  <a:srgbClr val="FF9966"/>
                </a:solidFill>
              </a:rPr>
              <a:t>【</a:t>
            </a:r>
            <a:r>
              <a:rPr lang="zh-CN" altLang="en-US" sz="2000" b="0">
                <a:solidFill>
                  <a:srgbClr val="FF9966"/>
                </a:solidFill>
              </a:rPr>
              <a:t>例题</a:t>
            </a:r>
            <a:r>
              <a:rPr lang="en-US" altLang="zh-CN" sz="2000" b="0">
                <a:solidFill>
                  <a:srgbClr val="FF9966"/>
                </a:solidFill>
              </a:rPr>
              <a:t>】</a:t>
            </a:r>
            <a:r>
              <a:rPr lang="en-US" altLang="zh-CN" sz="2000" b="0"/>
              <a:t>CPU</a:t>
            </a:r>
            <a:r>
              <a:rPr lang="zh-CN" altLang="en-US" sz="2000" b="0"/>
              <a:t>执行一段程序时，</a:t>
            </a:r>
            <a:r>
              <a:rPr lang="en-US" altLang="zh-CN" sz="2000" b="0"/>
              <a:t>cache</a:t>
            </a:r>
            <a:r>
              <a:rPr lang="zh-CN" altLang="en-US" sz="2000" b="0"/>
              <a:t>完成存取的次数为 </a:t>
            </a:r>
            <a:r>
              <a:rPr lang="en-US" altLang="zh-CN" sz="2000" b="0"/>
              <a:t>1900 </a:t>
            </a:r>
            <a:r>
              <a:rPr lang="zh-CN" altLang="en-US" sz="2000" b="0"/>
              <a:t>次，主存完成存取的次数为 </a:t>
            </a:r>
            <a:r>
              <a:rPr lang="en-US" altLang="zh-CN" sz="2000" b="0"/>
              <a:t>100 </a:t>
            </a:r>
            <a:r>
              <a:rPr lang="zh-CN" altLang="en-US" sz="2000" b="0"/>
              <a:t>次，已知 </a:t>
            </a:r>
            <a:r>
              <a:rPr lang="en-US" altLang="zh-CN" sz="2000" b="0"/>
              <a:t>cache </a:t>
            </a:r>
            <a:r>
              <a:rPr lang="zh-CN" altLang="en-US" sz="2000" b="0"/>
              <a:t>存取周期为 </a:t>
            </a:r>
            <a:r>
              <a:rPr lang="en-US" altLang="zh-CN" sz="2000" b="0"/>
              <a:t>50ns</a:t>
            </a:r>
            <a:r>
              <a:rPr lang="zh-CN" altLang="en-US" sz="2000" b="0"/>
              <a:t>，主存存取周期为 </a:t>
            </a:r>
            <a:r>
              <a:rPr lang="en-US" altLang="zh-CN" sz="2000" b="0"/>
              <a:t>250ns</a:t>
            </a:r>
            <a:r>
              <a:rPr lang="zh-CN" altLang="en-US" sz="2000" b="0"/>
              <a:t>，求 </a:t>
            </a:r>
            <a:r>
              <a:rPr lang="en-US" altLang="zh-CN" sz="2000" b="0"/>
              <a:t>cache / </a:t>
            </a:r>
            <a:r>
              <a:rPr lang="zh-CN" altLang="en-US" sz="2000" b="0"/>
              <a:t>主存系统 的访问效率和平均访问时间。</a:t>
            </a:r>
          </a:p>
          <a:p>
            <a:r>
              <a:rPr lang="zh-CN" altLang="en-US" sz="2000" b="0"/>
              <a:t>解：</a:t>
            </a:r>
          </a:p>
          <a:p>
            <a:endParaRPr lang="zh-CN" altLang="en-US" sz="2000" b="0"/>
          </a:p>
          <a:p>
            <a:endParaRPr lang="zh-CN" altLang="en-US" sz="2000" b="0"/>
          </a:p>
          <a:p>
            <a:endParaRPr lang="zh-CN" altLang="en-US" sz="2000" b="0"/>
          </a:p>
          <a:p>
            <a:endParaRPr lang="zh-CN" altLang="en-US" sz="2000" b="0"/>
          </a:p>
          <a:p>
            <a:endParaRPr lang="zh-CN" altLang="en-US" sz="2000" b="0"/>
          </a:p>
          <a:p>
            <a:endParaRPr lang="zh-CN" altLang="en-US" sz="2000" b="0"/>
          </a:p>
          <a:p>
            <a:endParaRPr lang="zh-CN" altLang="en-US" sz="2000" b="0"/>
          </a:p>
          <a:p>
            <a:endParaRPr lang="zh-CN" altLang="en-US" sz="2000" b="0"/>
          </a:p>
          <a:p>
            <a:endParaRPr lang="en-US" altLang="zh-CN" sz="2000" b="0"/>
          </a:p>
          <a:p>
            <a:endParaRPr lang="en-US" altLang="zh-CN" sz="2000" b="0"/>
          </a:p>
          <a:p>
            <a:endParaRPr lang="en-US" altLang="zh-CN" sz="2000" b="0"/>
          </a:p>
          <a:p>
            <a:endParaRPr lang="en-US" altLang="zh-CN" sz="2000" b="0"/>
          </a:p>
        </p:txBody>
      </p:sp>
      <p:graphicFrame>
        <p:nvGraphicFramePr>
          <p:cNvPr id="107523" name="对象 3">
            <a:hlinkClick r:id="" action="ppaction://ole?verb=1"/>
          </p:cNvPr>
          <p:cNvGraphicFramePr>
            <a:graphicFrameLocks noChangeAspect="1"/>
          </p:cNvGraphicFramePr>
          <p:nvPr/>
        </p:nvGraphicFramePr>
        <p:xfrm>
          <a:off x="2687638" y="2025650"/>
          <a:ext cx="5243512" cy="914400"/>
        </p:xfrm>
        <a:graphic>
          <a:graphicData uri="http://schemas.openxmlformats.org/presentationml/2006/ole">
            <mc:AlternateContent xmlns:mc="http://schemas.openxmlformats.org/markup-compatibility/2006">
              <mc:Choice xmlns:v="urn:schemas-microsoft-com:vml" Requires="v">
                <p:oleObj spid="_x0000_s5208" r:id="rId3" imgW="2476500" imgH="431800" progId="Equation.KSEE3">
                  <p:embed/>
                </p:oleObj>
              </mc:Choice>
              <mc:Fallback>
                <p:oleObj r:id="rId3" imgW="2476500" imgH="431800" progId="Equation.KSEE3">
                  <p:embed/>
                  <p:pic>
                    <p:nvPicPr>
                      <p:cNvPr id="0" name="对象 3">
                        <a:hlinkClick r:id="" action="ppaction://ole?verb=1"/>
                      </p:cNvPr>
                      <p:cNvPicPr>
                        <a:picLocks noChangeAspect="1" noChangeArrowheads="1"/>
                      </p:cNvPicPr>
                      <p:nvPr/>
                    </p:nvPicPr>
                    <p:blipFill>
                      <a:blip r:embed="rId4">
                        <a:grayscl/>
                        <a:lum bright="70000" contrast="-70000"/>
                        <a:extLst>
                          <a:ext uri="{28A0092B-C50C-407E-A947-70E740481C1C}">
                            <a14:useLocalDpi xmlns:a14="http://schemas.microsoft.com/office/drawing/2010/main" val="0"/>
                          </a:ext>
                        </a:extLst>
                      </a:blip>
                      <a:srcRect/>
                      <a:stretch>
                        <a:fillRect/>
                      </a:stretch>
                    </p:blipFill>
                    <p:spPr bwMode="auto">
                      <a:xfrm>
                        <a:off x="2687638" y="2025650"/>
                        <a:ext cx="5243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24" name="对象 5">
            <a:hlinkClick r:id="" action="ppaction://ole?verb=1"/>
          </p:cNvPr>
          <p:cNvGraphicFramePr>
            <a:graphicFrameLocks noChangeAspect="1"/>
          </p:cNvGraphicFramePr>
          <p:nvPr/>
        </p:nvGraphicFramePr>
        <p:xfrm>
          <a:off x="2687639" y="3149601"/>
          <a:ext cx="5991225" cy="1858963"/>
        </p:xfrm>
        <a:graphic>
          <a:graphicData uri="http://schemas.openxmlformats.org/presentationml/2006/ole">
            <mc:AlternateContent xmlns:mc="http://schemas.openxmlformats.org/markup-compatibility/2006">
              <mc:Choice xmlns:v="urn:schemas-microsoft-com:vml" Requires="v">
                <p:oleObj spid="_x0000_s5209" r:id="rId5" imgW="2870200" imgH="889000" progId="Equation.KSEE3">
                  <p:embed/>
                </p:oleObj>
              </mc:Choice>
              <mc:Fallback>
                <p:oleObj r:id="rId5" imgW="2870200" imgH="889000" progId="Equation.KSEE3">
                  <p:embed/>
                  <p:pic>
                    <p:nvPicPr>
                      <p:cNvPr id="0" name="对象 5">
                        <a:hlinkClick r:id="" action="ppaction://ole?verb=1"/>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687639" y="3149601"/>
                        <a:ext cx="5991225"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25" name="对象 4">
            <a:hlinkClick r:id="" action="ppaction://ole?verb=1"/>
          </p:cNvPr>
          <p:cNvGraphicFramePr>
            <a:graphicFrameLocks noChangeAspect="1"/>
          </p:cNvGraphicFramePr>
          <p:nvPr/>
        </p:nvGraphicFramePr>
        <p:xfrm>
          <a:off x="2687638" y="5456239"/>
          <a:ext cx="7180262" cy="504825"/>
        </p:xfrm>
        <a:graphic>
          <a:graphicData uri="http://schemas.openxmlformats.org/presentationml/2006/ole">
            <mc:AlternateContent xmlns:mc="http://schemas.openxmlformats.org/markup-compatibility/2006">
              <mc:Choice xmlns:v="urn:schemas-microsoft-com:vml" Requires="v">
                <p:oleObj spid="_x0000_s5210" r:id="rId7" imgW="3276600" imgH="228600" progId="Equation.KSEE3">
                  <p:embed/>
                </p:oleObj>
              </mc:Choice>
              <mc:Fallback>
                <p:oleObj r:id="rId7" imgW="3276600" imgH="228600" progId="Equation.KSEE3">
                  <p:embed/>
                  <p:pic>
                    <p:nvPicPr>
                      <p:cNvPr id="0" name="对象 4">
                        <a:hlinkClick r:id="" action="ppaction://ole?verb=1"/>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2687638" y="5456239"/>
                        <a:ext cx="71802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5954" name="标题 765953"/>
          <p:cNvSpPr>
            <a:spLocks noGrp="1"/>
          </p:cNvSpPr>
          <p:nvPr>
            <p:ph type="title"/>
          </p:nvPr>
        </p:nvSpPr>
        <p:spPr>
          <a:xfrm>
            <a:off x="1631951" y="73025"/>
            <a:ext cx="8856663" cy="400050"/>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3.6.2</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主存与</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的地址映射</a:t>
            </a:r>
          </a:p>
        </p:txBody>
      </p:sp>
      <p:sp>
        <p:nvSpPr>
          <p:cNvPr id="108546" name="文本占位符 765954"/>
          <p:cNvSpPr>
            <a:spLocks noGrp="1" noChangeArrowheads="1"/>
          </p:cNvSpPr>
          <p:nvPr>
            <p:ph idx="1"/>
          </p:nvPr>
        </p:nvSpPr>
        <p:spPr/>
        <p:txBody>
          <a:bodyPr/>
          <a:lstStyle/>
          <a:p>
            <a:pPr>
              <a:lnSpc>
                <a:spcPct val="150000"/>
              </a:lnSpc>
            </a:pPr>
            <a:r>
              <a:rPr lang="zh-CN" altLang="en-US"/>
              <a:t>映射方式有三种： </a:t>
            </a:r>
          </a:p>
          <a:p>
            <a:pPr lvl="1">
              <a:lnSpc>
                <a:spcPct val="150000"/>
              </a:lnSpc>
            </a:pPr>
            <a:r>
              <a:rPr lang="zh-CN" altLang="en-US">
                <a:solidFill>
                  <a:schemeClr val="folHlink"/>
                </a:solidFill>
              </a:rPr>
              <a:t>全相联映射方式</a:t>
            </a:r>
          </a:p>
          <a:p>
            <a:pPr lvl="1">
              <a:lnSpc>
                <a:spcPct val="150000"/>
              </a:lnSpc>
            </a:pPr>
            <a:r>
              <a:rPr lang="zh-CN" altLang="en-US">
                <a:solidFill>
                  <a:schemeClr val="folHlink"/>
                </a:solidFill>
              </a:rPr>
              <a:t>直接映射方式</a:t>
            </a:r>
          </a:p>
          <a:p>
            <a:pPr lvl="1">
              <a:lnSpc>
                <a:spcPct val="150000"/>
              </a:lnSpc>
            </a:pPr>
            <a:r>
              <a:rPr lang="zh-CN" altLang="en-US">
                <a:solidFill>
                  <a:schemeClr val="folHlink"/>
                </a:solidFill>
              </a:rPr>
              <a:t>组相联映射</a:t>
            </a:r>
            <a:endParaRPr lang="zh-CN" altLang="en-US"/>
          </a:p>
          <a:p>
            <a:pPr>
              <a:lnSpc>
                <a:spcPct val="150000"/>
              </a:lnSpc>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9874" name="标题 719873"/>
          <p:cNvSpPr>
            <a:spLocks noGrp="1"/>
          </p:cNvSpPr>
          <p:nvPr>
            <p:ph type="title"/>
          </p:nvPr>
        </p:nvSpPr>
        <p:spPr/>
        <p:txBody>
          <a:bodyPr/>
          <a:lstStyle/>
          <a:p>
            <a:pPr>
              <a:defRPr/>
            </a:pPr>
            <a:r>
              <a:rPr lang="en-US" altLang="en-US" noProof="1"/>
              <a:t>3.2 </a:t>
            </a:r>
            <a:r>
              <a:rPr lang="en-US" altLang="zh-CN" noProof="1"/>
              <a:t>SRAM</a:t>
            </a:r>
            <a:r>
              <a:rPr lang="zh-CN" altLang="en-US" noProof="1"/>
              <a:t>存储器 </a:t>
            </a:r>
          </a:p>
        </p:txBody>
      </p:sp>
      <p:sp>
        <p:nvSpPr>
          <p:cNvPr id="49154" name="文本占位符 719874"/>
          <p:cNvSpPr>
            <a:spLocks noGrp="1" noChangeArrowheads="1"/>
          </p:cNvSpPr>
          <p:nvPr>
            <p:ph idx="1"/>
          </p:nvPr>
        </p:nvSpPr>
        <p:spPr/>
        <p:txBody>
          <a:bodyPr/>
          <a:lstStyle/>
          <a:p>
            <a:pPr>
              <a:lnSpc>
                <a:spcPct val="125000"/>
              </a:lnSpc>
              <a:spcBef>
                <a:spcPct val="50000"/>
              </a:spcBef>
            </a:pPr>
            <a:r>
              <a:rPr lang="zh-CN" altLang="en-US"/>
              <a:t>目前广泛采用的半导体存储器是</a:t>
            </a:r>
            <a:r>
              <a:rPr lang="en-US" altLang="zh-CN"/>
              <a:t>MOS</a:t>
            </a:r>
            <a:r>
              <a:rPr lang="zh-CN" altLang="en-US"/>
              <a:t>存储器。</a:t>
            </a:r>
          </a:p>
          <a:p>
            <a:pPr>
              <a:lnSpc>
                <a:spcPct val="125000"/>
              </a:lnSpc>
              <a:spcBef>
                <a:spcPct val="50000"/>
              </a:spcBef>
            </a:pPr>
            <a:r>
              <a:rPr lang="zh-CN" altLang="en-US"/>
              <a:t>根据存储信息的原理不同，分为</a:t>
            </a:r>
            <a:r>
              <a:rPr lang="zh-CN" altLang="en-US">
                <a:solidFill>
                  <a:schemeClr val="folHlink"/>
                </a:solidFill>
              </a:rPr>
              <a:t>静态</a:t>
            </a:r>
            <a:r>
              <a:rPr lang="en-US" altLang="zh-CN">
                <a:solidFill>
                  <a:schemeClr val="folHlink"/>
                </a:solidFill>
              </a:rPr>
              <a:t>MOS</a:t>
            </a:r>
            <a:r>
              <a:rPr lang="zh-CN" altLang="en-US">
                <a:solidFill>
                  <a:schemeClr val="folHlink"/>
                </a:solidFill>
              </a:rPr>
              <a:t>存储器</a:t>
            </a:r>
            <a:r>
              <a:rPr lang="zh-CN" altLang="en-US"/>
              <a:t>（</a:t>
            </a:r>
            <a:r>
              <a:rPr lang="en-US" altLang="zh-CN">
                <a:solidFill>
                  <a:schemeClr val="folHlink"/>
                </a:solidFill>
              </a:rPr>
              <a:t>SRAM</a:t>
            </a:r>
            <a:r>
              <a:rPr lang="zh-CN" altLang="en-US"/>
              <a:t>）和</a:t>
            </a:r>
            <a:r>
              <a:rPr lang="zh-CN" altLang="en-US">
                <a:solidFill>
                  <a:schemeClr val="folHlink"/>
                </a:solidFill>
              </a:rPr>
              <a:t>动态</a:t>
            </a:r>
            <a:r>
              <a:rPr lang="en-US" altLang="zh-CN">
                <a:solidFill>
                  <a:schemeClr val="folHlink"/>
                </a:solidFill>
              </a:rPr>
              <a:t>MOS</a:t>
            </a:r>
            <a:r>
              <a:rPr lang="zh-CN" altLang="en-US">
                <a:solidFill>
                  <a:schemeClr val="folHlink"/>
                </a:solidFill>
              </a:rPr>
              <a:t>存储器</a:t>
            </a:r>
            <a:r>
              <a:rPr lang="zh-CN" altLang="en-US"/>
              <a:t>（</a:t>
            </a:r>
            <a:r>
              <a:rPr lang="en-US" altLang="zh-CN">
                <a:solidFill>
                  <a:schemeClr val="folHlink"/>
                </a:solidFill>
              </a:rPr>
              <a:t>DRAM</a:t>
            </a:r>
            <a:r>
              <a:rPr lang="zh-CN" altLang="en-US"/>
              <a:t>）。</a:t>
            </a:r>
          </a:p>
          <a:p>
            <a:pPr>
              <a:lnSpc>
                <a:spcPct val="125000"/>
              </a:lnSpc>
              <a:spcBef>
                <a:spcPct val="50000"/>
              </a:spcBef>
            </a:pPr>
            <a:r>
              <a:rPr lang="zh-CN" altLang="en-US"/>
              <a:t>半导体存储器的优点：是存取速度快，存储器体积小，可靠性高，价格低廉；</a:t>
            </a:r>
          </a:p>
          <a:p>
            <a:pPr>
              <a:lnSpc>
                <a:spcPct val="125000"/>
              </a:lnSpc>
              <a:spcBef>
                <a:spcPct val="50000"/>
              </a:spcBef>
            </a:pPr>
            <a:r>
              <a:rPr lang="zh-CN" altLang="en-US"/>
              <a:t>半导体存储器的缺点：断电后存储器不能保存信息。</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6978" name="标题 766977"/>
          <p:cNvSpPr>
            <a:spLocks noGrp="1"/>
          </p:cNvSpPr>
          <p:nvPr>
            <p:ph type="title"/>
          </p:nvPr>
        </p:nvSpPr>
        <p:spPr>
          <a:xfrm>
            <a:off x="1631951" y="72675"/>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3.6.2</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主存与</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的地址映射</a:t>
            </a:r>
          </a:p>
        </p:txBody>
      </p:sp>
      <p:sp>
        <p:nvSpPr>
          <p:cNvPr id="109570" name="文本占位符 766978"/>
          <p:cNvSpPr>
            <a:spLocks noGrp="1" noChangeArrowheads="1"/>
          </p:cNvSpPr>
          <p:nvPr>
            <p:ph idx="1"/>
          </p:nvPr>
        </p:nvSpPr>
        <p:spPr/>
        <p:txBody>
          <a:bodyPr/>
          <a:lstStyle/>
          <a:p>
            <a:pPr>
              <a:buFont typeface="Wingdings 2" panose="05020102010507070707" pitchFamily="18" charset="2"/>
              <a:buNone/>
            </a:pPr>
            <a:r>
              <a:rPr lang="en-US" altLang="zh-CN" b="0">
                <a:solidFill>
                  <a:schemeClr val="folHlink"/>
                </a:solidFill>
                <a:latin typeface="黑体" panose="02010609060101010101" pitchFamily="49" charset="-122"/>
                <a:ea typeface="黑体" panose="02010609060101010101" pitchFamily="49" charset="-122"/>
              </a:rPr>
              <a:t>1.</a:t>
            </a:r>
            <a:r>
              <a:rPr lang="zh-CN" altLang="en-US" b="0">
                <a:solidFill>
                  <a:schemeClr val="folHlink"/>
                </a:solidFill>
                <a:latin typeface="黑体" panose="02010609060101010101" pitchFamily="49" charset="-122"/>
                <a:ea typeface="黑体" panose="02010609060101010101" pitchFamily="49" charset="-122"/>
              </a:rPr>
              <a:t>全相联映射方式</a:t>
            </a:r>
            <a:endParaRPr lang="zh-CN" altLang="en-US"/>
          </a:p>
          <a:p>
            <a:r>
              <a:rPr lang="zh-CN" altLang="en-US" sz="2000"/>
              <a:t>主存中一个块的地址与块的内容一起存于</a:t>
            </a:r>
            <a:r>
              <a:rPr lang="en-US" altLang="zh-CN" sz="2000"/>
              <a:t>cache</a:t>
            </a:r>
            <a:r>
              <a:rPr lang="zh-CN" altLang="en-US" sz="2000"/>
              <a:t>的行中，其中块地址存于</a:t>
            </a:r>
            <a:r>
              <a:rPr lang="en-US" altLang="zh-CN" sz="2000"/>
              <a:t>cache</a:t>
            </a:r>
            <a:r>
              <a:rPr lang="zh-CN" altLang="en-US" sz="2000"/>
              <a:t>行的标记部分中。这种方法可使主存的一个块直接拷贝到</a:t>
            </a:r>
            <a:r>
              <a:rPr lang="en-US" altLang="zh-CN" sz="2000"/>
              <a:t>cache</a:t>
            </a:r>
            <a:r>
              <a:rPr lang="zh-CN" altLang="en-US" sz="2000"/>
              <a:t>中的任意一行上，非常灵活。</a:t>
            </a:r>
            <a:endParaRPr lang="zh-CN" altLang="en-US"/>
          </a:p>
          <a:p>
            <a:endParaRPr lang="zh-CN" altLang="en-US"/>
          </a:p>
        </p:txBody>
      </p:sp>
      <p:pic>
        <p:nvPicPr>
          <p:cNvPr id="109571" name="图片 76697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2063751"/>
            <a:ext cx="7993062"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文本框 2"/>
          <p:cNvSpPr txBox="1">
            <a:spLocks noChangeArrowheads="1"/>
          </p:cNvSpPr>
          <p:nvPr/>
        </p:nvSpPr>
        <p:spPr bwMode="auto">
          <a:xfrm>
            <a:off x="7920039" y="6318251"/>
            <a:ext cx="21224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W</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02" name="标题 768001"/>
          <p:cNvSpPr>
            <a:spLocks noGrp="1"/>
          </p:cNvSpPr>
          <p:nvPr>
            <p:ph type="title"/>
          </p:nvPr>
        </p:nvSpPr>
        <p:spPr>
          <a:xfrm>
            <a:off x="1631951" y="72675"/>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3.6.2</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主存与</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的地址映射</a:t>
            </a:r>
          </a:p>
        </p:txBody>
      </p:sp>
      <p:sp>
        <p:nvSpPr>
          <p:cNvPr id="110594" name="文本占位符 768002"/>
          <p:cNvSpPr>
            <a:spLocks noGrp="1" noChangeArrowheads="1"/>
          </p:cNvSpPr>
          <p:nvPr>
            <p:ph idx="1"/>
          </p:nvPr>
        </p:nvSpPr>
        <p:spPr/>
        <p:txBody>
          <a:bodyPr/>
          <a:lstStyle/>
          <a:p>
            <a:pPr>
              <a:buFont typeface="Wingdings 2" panose="05020102010507070707" pitchFamily="18" charset="2"/>
              <a:buNone/>
            </a:pPr>
            <a:r>
              <a:rPr lang="en-US" altLang="zh-CN" b="0">
                <a:solidFill>
                  <a:schemeClr val="folHlink"/>
                </a:solidFill>
                <a:latin typeface="黑体" panose="02010609060101010101" pitchFamily="49" charset="-122"/>
                <a:ea typeface="黑体" panose="02010609060101010101" pitchFamily="49" charset="-122"/>
              </a:rPr>
              <a:t>1.</a:t>
            </a:r>
            <a:r>
              <a:rPr lang="zh-CN" altLang="en-US" b="0">
                <a:solidFill>
                  <a:schemeClr val="folHlink"/>
                </a:solidFill>
                <a:latin typeface="黑体" panose="02010609060101010101" pitchFamily="49" charset="-122"/>
                <a:ea typeface="黑体" panose="02010609060101010101" pitchFamily="49" charset="-122"/>
              </a:rPr>
              <a:t>全相联映射方式</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续</a:t>
            </a:r>
            <a:r>
              <a:rPr lang="en-US" altLang="zh-CN" b="0">
                <a:latin typeface="黑体" panose="02010609060101010101" pitchFamily="49" charset="-122"/>
                <a:ea typeface="黑体" panose="02010609060101010101" pitchFamily="49" charset="-122"/>
              </a:rPr>
              <a:t>)</a:t>
            </a:r>
          </a:p>
          <a:p>
            <a:pPr>
              <a:buFont typeface="Wingdings 2" panose="05020102010507070707" pitchFamily="18" charset="2"/>
              <a:buNone/>
            </a:pPr>
            <a:r>
              <a:rPr lang="zh-CN" altLang="en-US"/>
              <a:t>   全相联映射</a:t>
            </a:r>
            <a:r>
              <a:rPr lang="en-US" altLang="zh-CN"/>
              <a:t>cache</a:t>
            </a:r>
            <a:r>
              <a:rPr lang="zh-CN" altLang="en-US"/>
              <a:t>的检索过程</a:t>
            </a:r>
          </a:p>
          <a:p>
            <a:endParaRPr lang="zh-CN" altLang="en-US"/>
          </a:p>
        </p:txBody>
      </p:sp>
      <p:pic>
        <p:nvPicPr>
          <p:cNvPr id="110595" name="图片 76800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1490663"/>
            <a:ext cx="813593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bwMode="auto">
          <a:xfrm>
            <a:off x="1631951" y="42864"/>
            <a:ext cx="8856663" cy="460375"/>
          </a:xfrm>
        </p:spPr>
        <p:txBody>
          <a:bodyPr vert="horz" wrap="square" numCol="1" anchorCtr="0" compatLnSpc="1"/>
          <a:lstStyle/>
          <a:p>
            <a:r>
              <a:rPr lang="en-US" altLang="en-US">
                <a:effectLst/>
              </a:rPr>
              <a:t>3.</a:t>
            </a:r>
            <a:r>
              <a:rPr lang="en-US" altLang="zh-CN">
                <a:effectLst/>
              </a:rPr>
              <a:t>6 cache</a:t>
            </a:r>
            <a:r>
              <a:rPr lang="zh-CN" altLang="en-US">
                <a:effectLst/>
              </a:rPr>
              <a:t>存储器 </a:t>
            </a:r>
            <a:r>
              <a:rPr lang="en-US" altLang="zh-CN">
                <a:effectLst/>
              </a:rPr>
              <a:t>--- </a:t>
            </a:r>
            <a:r>
              <a:rPr lang="en-US" altLang="zh-CN">
                <a:solidFill>
                  <a:srgbClr val="FFCCCC"/>
                </a:solidFill>
                <a:effectLst/>
                <a:ea typeface="黑体" panose="02010609060101010101" pitchFamily="49" charset="-122"/>
              </a:rPr>
              <a:t>3.6.2</a:t>
            </a:r>
            <a:r>
              <a:rPr lang="en-US" altLang="zh-CN">
                <a:solidFill>
                  <a:srgbClr val="FFCCCC"/>
                </a:solidFill>
                <a:effectLst/>
                <a:latin typeface="黑体" panose="02010609060101010101" pitchFamily="49" charset="-122"/>
                <a:ea typeface="黑体" panose="02010609060101010101" pitchFamily="49" charset="-122"/>
              </a:rPr>
              <a:t> </a:t>
            </a:r>
            <a:r>
              <a:rPr lang="zh-CN" altLang="en-US">
                <a:solidFill>
                  <a:srgbClr val="FFCCCC"/>
                </a:solidFill>
                <a:effectLst/>
                <a:latin typeface="黑体" panose="02010609060101010101" pitchFamily="49" charset="-122"/>
                <a:ea typeface="黑体" panose="02010609060101010101" pitchFamily="49" charset="-122"/>
              </a:rPr>
              <a:t>主存与</a:t>
            </a:r>
            <a:r>
              <a:rPr lang="en-US" altLang="zh-CN">
                <a:solidFill>
                  <a:srgbClr val="FFCCCC"/>
                </a:solidFill>
                <a:effectLst/>
                <a:latin typeface="黑体" panose="02010609060101010101" pitchFamily="49" charset="-122"/>
                <a:ea typeface="黑体" panose="02010609060101010101" pitchFamily="49" charset="-122"/>
              </a:rPr>
              <a:t>cache</a:t>
            </a:r>
            <a:r>
              <a:rPr lang="zh-CN" altLang="en-US">
                <a:solidFill>
                  <a:srgbClr val="FFCCCC"/>
                </a:solidFill>
                <a:effectLst/>
                <a:latin typeface="黑体" panose="02010609060101010101" pitchFamily="49" charset="-122"/>
                <a:ea typeface="黑体" panose="02010609060101010101" pitchFamily="49" charset="-122"/>
              </a:rPr>
              <a:t>的地址映射</a:t>
            </a:r>
          </a:p>
        </p:txBody>
      </p:sp>
      <p:sp>
        <p:nvSpPr>
          <p:cNvPr id="100354" name="Rectangle 3"/>
          <p:cNvSpPr>
            <a:spLocks noGrp="1"/>
          </p:cNvSpPr>
          <p:nvPr>
            <p:ph idx="1"/>
          </p:nvPr>
        </p:nvSpPr>
        <p:spPr/>
        <p:txBody>
          <a:bodyPr/>
          <a:lstStyle/>
          <a:p>
            <a:r>
              <a:rPr lang="en-US" altLang="zh-CN" sz="2200" b="0" noProof="1">
                <a:solidFill>
                  <a:srgbClr val="FF9966"/>
                </a:solidFill>
                <a:ea typeface="方正姚体" panose="02010601030101010101" pitchFamily="2" charset="-122"/>
              </a:rPr>
              <a:t>【</a:t>
            </a:r>
            <a:r>
              <a:rPr lang="zh-CN" altLang="en-US" sz="2200" b="0" noProof="1">
                <a:solidFill>
                  <a:srgbClr val="FF9966"/>
                </a:solidFill>
                <a:ea typeface="方正姚体" panose="02010601030101010101" pitchFamily="2" charset="-122"/>
              </a:rPr>
              <a:t>例题</a:t>
            </a:r>
            <a:r>
              <a:rPr lang="en-US" altLang="zh-CN" sz="2200" b="0" noProof="1">
                <a:solidFill>
                  <a:srgbClr val="FF9966"/>
                </a:solidFill>
                <a:ea typeface="方正姚体" panose="02010601030101010101" pitchFamily="2" charset="-122"/>
              </a:rPr>
              <a:t>】</a:t>
            </a:r>
            <a:r>
              <a:rPr lang="zh-CN" altLang="en-US" sz="2200" b="0" noProof="1">
                <a:ea typeface="方正姚体" panose="02010601030101010101" pitchFamily="2" charset="-122"/>
              </a:rPr>
              <a:t>有一个处理器，主存容量</a:t>
            </a:r>
            <a:r>
              <a:rPr lang="en-US" altLang="zh-CN" sz="2200" b="0" noProof="1">
                <a:ea typeface="方正姚体" panose="02010601030101010101" pitchFamily="2" charset="-122"/>
              </a:rPr>
              <a:t>1MB</a:t>
            </a:r>
            <a:r>
              <a:rPr lang="zh-CN" altLang="en-US" sz="2200" b="0" noProof="1">
                <a:ea typeface="方正姚体" panose="02010601030101010101" pitchFamily="2" charset="-122"/>
              </a:rPr>
              <a:t>，字长</a:t>
            </a:r>
            <a:r>
              <a:rPr lang="en-US" altLang="zh-CN" sz="2200" b="0" noProof="1">
                <a:ea typeface="方正姚体" panose="02010601030101010101" pitchFamily="2" charset="-122"/>
              </a:rPr>
              <a:t>1B</a:t>
            </a:r>
            <a:r>
              <a:rPr lang="zh-CN" altLang="en-US" sz="2200" b="0" noProof="1">
                <a:ea typeface="方正姚体" panose="02010601030101010101" pitchFamily="2" charset="-122"/>
              </a:rPr>
              <a:t>，块大小</a:t>
            </a:r>
            <a:r>
              <a:rPr lang="en-US" altLang="zh-CN" sz="2200" b="0" noProof="1">
                <a:ea typeface="方正姚体" panose="02010601030101010101" pitchFamily="2" charset="-122"/>
              </a:rPr>
              <a:t>16B</a:t>
            </a:r>
            <a:r>
              <a:rPr lang="zh-CN" altLang="en-US" sz="2200" b="0" noProof="1">
                <a:ea typeface="方正姚体" panose="02010601030101010101" pitchFamily="2" charset="-122"/>
              </a:rPr>
              <a:t>，</a:t>
            </a:r>
            <a:r>
              <a:rPr lang="en-US" altLang="zh-CN" sz="2200" b="0" noProof="1">
                <a:ea typeface="方正姚体" panose="02010601030101010101" pitchFamily="2" charset="-122"/>
              </a:rPr>
              <a:t>cache</a:t>
            </a:r>
            <a:r>
              <a:rPr lang="zh-CN" altLang="en-US" sz="2200" b="0" noProof="1">
                <a:ea typeface="方正姚体" panose="02010601030101010101" pitchFamily="2" charset="-122"/>
              </a:rPr>
              <a:t>容量</a:t>
            </a:r>
            <a:r>
              <a:rPr lang="en-US" altLang="zh-CN" sz="2200" b="0" noProof="1">
                <a:ea typeface="方正姚体" panose="02010601030101010101" pitchFamily="2" charset="-122"/>
              </a:rPr>
              <a:t>64KB</a:t>
            </a:r>
            <a:r>
              <a:rPr lang="zh-CN" altLang="en-US" sz="2200" b="0" noProof="1">
                <a:ea typeface="方正姚体" panose="02010601030101010101" pitchFamily="2" charset="-122"/>
              </a:rPr>
              <a:t>，</a:t>
            </a:r>
            <a:r>
              <a:rPr lang="en-US" altLang="zh-CN" sz="2200" b="0" noProof="1">
                <a:ea typeface="方正姚体" panose="02010601030101010101" pitchFamily="2" charset="-122"/>
              </a:rPr>
              <a:t>cache</a:t>
            </a:r>
            <a:r>
              <a:rPr lang="zh-CN" altLang="en-US" sz="2200" b="0" noProof="1">
                <a:ea typeface="方正姚体" panose="02010601030101010101" pitchFamily="2" charset="-122"/>
              </a:rPr>
              <a:t>采取全相联映射方式，请对内存地址</a:t>
            </a:r>
            <a:r>
              <a:rPr lang="en-US" altLang="zh-CN" sz="2200" b="0" noProof="1">
                <a:ea typeface="方正姚体" panose="02010601030101010101" pitchFamily="2" charset="-122"/>
              </a:rPr>
              <a:t>(B0010)</a:t>
            </a:r>
            <a:r>
              <a:rPr lang="en-US" altLang="zh-CN" sz="2200" b="0" baseline="-25000" noProof="1">
                <a:ea typeface="方正姚体" panose="02010601030101010101" pitchFamily="2" charset="-122"/>
              </a:rPr>
              <a:t>16</a:t>
            </a:r>
            <a:r>
              <a:rPr lang="zh-CN" altLang="en-US" sz="2200" b="0" noProof="1">
                <a:ea typeface="方正姚体" panose="02010601030101010101" pitchFamily="2" charset="-122"/>
              </a:rPr>
              <a:t>给出相应的</a:t>
            </a:r>
            <a:r>
              <a:rPr lang="en-US" altLang="zh-CN" sz="2200" b="0" noProof="1">
                <a:ea typeface="方正姚体" panose="02010601030101010101" pitchFamily="2" charset="-122"/>
              </a:rPr>
              <a:t>cache</a:t>
            </a:r>
            <a:r>
              <a:rPr lang="zh-CN" altLang="en-US" sz="2200" b="0" noProof="1">
                <a:ea typeface="方正姚体" panose="02010601030101010101" pitchFamily="2" charset="-122"/>
              </a:rPr>
              <a:t>标记和字号。</a:t>
            </a:r>
          </a:p>
          <a:p>
            <a:r>
              <a:rPr lang="zh-CN" altLang="en-US" sz="2200" b="0" noProof="1">
                <a:solidFill>
                  <a:srgbClr val="FF9966"/>
                </a:solidFill>
                <a:ea typeface="方正姚体" panose="02010601030101010101" pitchFamily="2" charset="-122"/>
              </a:rPr>
              <a:t>解</a:t>
            </a:r>
            <a:r>
              <a:rPr lang="zh-CN" altLang="en-US" sz="2200" b="0" noProof="1">
                <a:ea typeface="方正姚体" panose="02010601030101010101" pitchFamily="2" charset="-122"/>
              </a:rPr>
              <a:t>：</a:t>
            </a:r>
          </a:p>
          <a:p>
            <a:pPr lvl="1" indent="-271145"/>
            <a:r>
              <a:rPr lang="zh-CN" altLang="en-US" sz="2200" b="0" noProof="1">
                <a:ea typeface="方正姚体" panose="02010601030101010101" pitchFamily="2" charset="-122"/>
                <a:sym typeface="+mn-ea"/>
              </a:rPr>
              <a:t>主存块数 </a:t>
            </a:r>
            <a:r>
              <a:rPr lang="en-US" altLang="zh-CN" sz="2200" b="0" noProof="1">
                <a:ea typeface="方正姚体" panose="02010601030101010101" pitchFamily="2" charset="-122"/>
                <a:sym typeface="+mn-ea"/>
              </a:rPr>
              <a:t>= 1MB / 16B = </a:t>
            </a:r>
            <a:r>
              <a:rPr lang="zh-CN" altLang="zh-CN" sz="2200" b="0" noProof="1">
                <a:ea typeface="方正姚体" panose="02010601030101010101" pitchFamily="2" charset="-122"/>
                <a:sym typeface="+mn-ea"/>
              </a:rPr>
              <a:t>2</a:t>
            </a:r>
            <a:r>
              <a:rPr lang="zh-CN" altLang="en-US" sz="2200" b="0" baseline="30000" noProof="1">
                <a:ea typeface="方正姚体" panose="02010601030101010101" pitchFamily="2" charset="-122"/>
                <a:sym typeface="+mn-ea"/>
              </a:rPr>
              <a:t>1</a:t>
            </a:r>
            <a:r>
              <a:rPr lang="en-US" altLang="zh-CN" sz="2200" b="0" baseline="30000" noProof="1">
                <a:ea typeface="方正姚体" panose="02010601030101010101" pitchFamily="2" charset="-122"/>
                <a:sym typeface="+mn-ea"/>
              </a:rPr>
              <a:t>6       	     </a:t>
            </a:r>
            <a:r>
              <a:rPr lang="zh-CN" altLang="en-US" sz="2200" b="0" noProof="1">
                <a:solidFill>
                  <a:srgbClr val="00FF00"/>
                </a:solidFill>
                <a:ea typeface="方正姚体" panose="02010601030101010101" pitchFamily="2" charset="-122"/>
                <a:sym typeface="+mn-ea"/>
              </a:rPr>
              <a:t>∴ </a:t>
            </a:r>
            <a:r>
              <a:rPr lang="en-US" altLang="zh-CN" sz="2200" b="0" noProof="1">
                <a:solidFill>
                  <a:srgbClr val="00FF00"/>
                </a:solidFill>
                <a:ea typeface="方正姚体" panose="02010601030101010101" pitchFamily="2" charset="-122"/>
                <a:sym typeface="+mn-ea"/>
              </a:rPr>
              <a:t>s</a:t>
            </a:r>
            <a:r>
              <a:rPr lang="zh-CN" altLang="en-US" sz="2200" b="0" noProof="1">
                <a:solidFill>
                  <a:srgbClr val="00FF00"/>
                </a:solidFill>
                <a:ea typeface="方正姚体" panose="02010601030101010101" pitchFamily="2" charset="-122"/>
                <a:sym typeface="+mn-ea"/>
              </a:rPr>
              <a:t>＝1</a:t>
            </a:r>
            <a:r>
              <a:rPr lang="en-US" altLang="zh-CN" sz="2200" b="0" noProof="1">
                <a:solidFill>
                  <a:srgbClr val="00FF00"/>
                </a:solidFill>
                <a:ea typeface="方正姚体" panose="02010601030101010101" pitchFamily="2" charset="-122"/>
                <a:sym typeface="+mn-ea"/>
              </a:rPr>
              <a:t>6</a:t>
            </a:r>
            <a:endParaRPr lang="zh-CN" altLang="en-US" sz="2200" b="0" noProof="1">
              <a:ea typeface="方正姚体" panose="02010601030101010101" pitchFamily="2" charset="-122"/>
            </a:endParaRPr>
          </a:p>
          <a:p>
            <a:pPr marL="449580" lvl="1" indent="0">
              <a:buNone/>
            </a:pPr>
            <a:r>
              <a:rPr lang="zh-CN" altLang="en-US" sz="2200" b="0" noProof="1">
                <a:ea typeface="方正姚体" panose="02010601030101010101" pitchFamily="2" charset="-122"/>
              </a:rPr>
              <a:t>    块大小＝行大小＝1</a:t>
            </a:r>
            <a:r>
              <a:rPr lang="en-US" altLang="zh-CN" sz="2200" b="0" noProof="1">
                <a:ea typeface="方正姚体" panose="02010601030101010101" pitchFamily="2" charset="-122"/>
              </a:rPr>
              <a:t>6B = </a:t>
            </a:r>
            <a:r>
              <a:rPr lang="zh-CN" altLang="zh-CN" sz="2200" b="0" noProof="1">
                <a:ea typeface="方正姚体" panose="02010601030101010101" pitchFamily="2" charset="-122"/>
              </a:rPr>
              <a:t>2</a:t>
            </a:r>
            <a:r>
              <a:rPr lang="zh-CN" altLang="en-US" sz="2200" b="0" baseline="30000" noProof="1">
                <a:ea typeface="方正姚体" panose="02010601030101010101" pitchFamily="2" charset="-122"/>
              </a:rPr>
              <a:t>4 </a:t>
            </a:r>
            <a:r>
              <a:rPr lang="en-US" altLang="zh-CN" sz="2200" b="0" noProof="1">
                <a:ea typeface="方正姚体" panose="02010601030101010101" pitchFamily="2" charset="-122"/>
              </a:rPr>
              <a:t>B      </a:t>
            </a:r>
            <a:r>
              <a:rPr lang="zh-CN" altLang="en-US" sz="2200" b="0" noProof="1">
                <a:solidFill>
                  <a:srgbClr val="00FF00"/>
                </a:solidFill>
                <a:ea typeface="方正姚体" panose="02010601030101010101" pitchFamily="2" charset="-122"/>
              </a:rPr>
              <a:t>∴ </a:t>
            </a:r>
            <a:r>
              <a:rPr lang="zh-CN" altLang="zh-CN" sz="2200" b="0" noProof="1">
                <a:solidFill>
                  <a:srgbClr val="00FF00"/>
                </a:solidFill>
                <a:ea typeface="方正姚体" panose="02010601030101010101" pitchFamily="2" charset="-122"/>
              </a:rPr>
              <a:t>w</a:t>
            </a:r>
            <a:r>
              <a:rPr lang="zh-CN" altLang="en-US" sz="2200" b="0" noProof="1">
                <a:solidFill>
                  <a:srgbClr val="00FF00"/>
                </a:solidFill>
                <a:ea typeface="方正姚体" panose="02010601030101010101" pitchFamily="2" charset="-122"/>
              </a:rPr>
              <a:t>＝4</a:t>
            </a:r>
            <a:endParaRPr lang="en-US" altLang="zh-CN" sz="2200" b="0" noProof="1">
              <a:solidFill>
                <a:srgbClr val="00FF00"/>
              </a:solidFill>
              <a:ea typeface="方正姚体" panose="02010601030101010101" pitchFamily="2" charset="-122"/>
            </a:endParaRPr>
          </a:p>
          <a:p>
            <a:pPr lvl="1" indent="-271145">
              <a:buNone/>
            </a:pPr>
            <a:r>
              <a:rPr lang="zh-CN" altLang="en-US" sz="2200" b="0" noProof="1">
                <a:ea typeface="方正姚体" panose="02010601030101010101" pitchFamily="2" charset="-122"/>
              </a:rPr>
              <a:t>	主存地址长度</a:t>
            </a:r>
            <a:r>
              <a:rPr lang="zh-CN" altLang="zh-CN" sz="2200" b="0" noProof="1">
                <a:ea typeface="方正姚体" panose="02010601030101010101" pitchFamily="2" charset="-122"/>
              </a:rPr>
              <a:t>(s+w)</a:t>
            </a:r>
            <a:r>
              <a:rPr lang="zh-CN" altLang="en-US" sz="2200" b="0" noProof="1">
                <a:ea typeface="方正姚体" panose="02010601030101010101" pitchFamily="2" charset="-122"/>
              </a:rPr>
              <a:t>位＝</a:t>
            </a:r>
            <a:r>
              <a:rPr lang="zh-CN" altLang="zh-CN" sz="2200" b="0" noProof="1">
                <a:ea typeface="方正姚体" panose="02010601030101010101" pitchFamily="2" charset="-122"/>
              </a:rPr>
              <a:t>1</a:t>
            </a:r>
            <a:r>
              <a:rPr lang="zh-CN" altLang="en-US" sz="2200" b="0" noProof="1">
                <a:ea typeface="方正姚体" panose="02010601030101010101" pitchFamily="2" charset="-122"/>
              </a:rPr>
              <a:t>6</a:t>
            </a:r>
            <a:r>
              <a:rPr lang="zh-CN" altLang="zh-CN" sz="2200" b="0" noProof="1">
                <a:ea typeface="方正姚体" panose="02010601030101010101" pitchFamily="2" charset="-122"/>
              </a:rPr>
              <a:t>+</a:t>
            </a:r>
            <a:r>
              <a:rPr lang="zh-CN" altLang="en-US" sz="2200" b="0" noProof="1">
                <a:ea typeface="方正姚体" panose="02010601030101010101" pitchFamily="2" charset="-122"/>
              </a:rPr>
              <a:t>4＝2</a:t>
            </a:r>
            <a:r>
              <a:rPr lang="en-US" altLang="zh-CN" sz="2200" b="0" noProof="1">
                <a:ea typeface="方正姚体" panose="02010601030101010101" pitchFamily="2" charset="-122"/>
              </a:rPr>
              <a:t>0</a:t>
            </a:r>
            <a:r>
              <a:rPr lang="zh-CN" altLang="en-US" sz="2200" b="0" noProof="1">
                <a:ea typeface="方正姚体" panose="02010601030101010101" pitchFamily="2" charset="-122"/>
              </a:rPr>
              <a:t>位</a:t>
            </a:r>
          </a:p>
          <a:p>
            <a:pPr lvl="1" indent="-271145"/>
            <a:r>
              <a:rPr lang="zh-CN" altLang="en-US" sz="2200" b="0" noProof="1">
                <a:solidFill>
                  <a:srgbClr val="CCFFCC"/>
                </a:solidFill>
                <a:ea typeface="方正姚体" panose="02010601030101010101" pitchFamily="2" charset="-122"/>
              </a:rPr>
              <a:t>上述全相联映射方式下地址格式如下所示</a:t>
            </a:r>
            <a:r>
              <a:rPr lang="en-US" altLang="zh-CN" sz="2200" b="0" noProof="1">
                <a:solidFill>
                  <a:srgbClr val="CCFFCC"/>
                </a:solidFill>
                <a:ea typeface="方正姚体" panose="02010601030101010101" pitchFamily="2" charset="-122"/>
              </a:rPr>
              <a:t>:</a:t>
            </a:r>
            <a:endParaRPr lang="zh-CN" altLang="en-US" sz="2200" b="0" noProof="1">
              <a:solidFill>
                <a:srgbClr val="CCFFCC"/>
              </a:solidFill>
              <a:ea typeface="方正姚体" panose="02010601030101010101" pitchFamily="2" charset="-122"/>
            </a:endParaRPr>
          </a:p>
          <a:p>
            <a:pPr lvl="1" indent="-271145"/>
            <a:endParaRPr lang="zh-CN" altLang="en-US" sz="2200" b="0" noProof="1">
              <a:solidFill>
                <a:srgbClr val="CCFFCC"/>
              </a:solidFill>
              <a:ea typeface="方正姚体" panose="02010601030101010101" pitchFamily="2" charset="-122"/>
            </a:endParaRPr>
          </a:p>
          <a:p>
            <a:pPr lvl="1" indent="-271145"/>
            <a:endParaRPr lang="zh-CN" altLang="en-US" sz="2200" b="0" noProof="1">
              <a:ea typeface="方正姚体" panose="02010601030101010101" pitchFamily="2" charset="-122"/>
            </a:endParaRPr>
          </a:p>
          <a:p>
            <a:pPr lvl="1" indent="-271145"/>
            <a:endParaRPr lang="zh-CN" altLang="en-US" sz="2200" b="0" noProof="1">
              <a:ea typeface="方正姚体" panose="02010601030101010101" pitchFamily="2" charset="-122"/>
            </a:endParaRPr>
          </a:p>
          <a:p>
            <a:pPr lvl="1" indent="-271145"/>
            <a:r>
              <a:rPr lang="en-US" altLang="zh-CN" sz="2200" b="0" noProof="1">
                <a:ea typeface="方正姚体" panose="02010601030101010101" pitchFamily="2" charset="-122"/>
              </a:rPr>
              <a:t> </a:t>
            </a:r>
            <a:r>
              <a:rPr lang="zh-CN" altLang="en-US" sz="2200" b="0" noProof="1">
                <a:ea typeface="方正姚体" panose="02010601030101010101" pitchFamily="2" charset="-122"/>
              </a:rPr>
              <a:t>（</a:t>
            </a:r>
            <a:r>
              <a:rPr lang="en-US" altLang="zh-CN" sz="2200" b="0" noProof="1">
                <a:ea typeface="方正姚体" panose="02010601030101010101" pitchFamily="2" charset="-122"/>
              </a:rPr>
              <a:t>B0010</a:t>
            </a:r>
            <a:r>
              <a:rPr lang="zh-CN" altLang="en-US" sz="2200" b="0" noProof="1">
                <a:ea typeface="方正姚体" panose="02010601030101010101" pitchFamily="2" charset="-122"/>
              </a:rPr>
              <a:t>）</a:t>
            </a:r>
            <a:r>
              <a:rPr lang="en-US" altLang="zh-CN" sz="2200" b="0" baseline="-25000" noProof="1">
                <a:ea typeface="方正姚体" panose="02010601030101010101" pitchFamily="2" charset="-122"/>
              </a:rPr>
              <a:t>16</a:t>
            </a:r>
            <a:r>
              <a:rPr lang="en-US" altLang="zh-CN" sz="2200" b="0" noProof="1">
                <a:ea typeface="方正姚体" panose="02010601030101010101" pitchFamily="2" charset="-122"/>
              </a:rPr>
              <a:t> =</a:t>
            </a:r>
            <a:r>
              <a:rPr lang="zh-CN" altLang="en-US" sz="2200" b="0" noProof="1">
                <a:ea typeface="方正姚体" panose="02010601030101010101" pitchFamily="2" charset="-122"/>
              </a:rPr>
              <a:t>（</a:t>
            </a:r>
            <a:r>
              <a:rPr lang="en-US" altLang="zh-CN" sz="2200" b="0" noProof="1">
                <a:solidFill>
                  <a:srgbClr val="00FF00"/>
                </a:solidFill>
                <a:ea typeface="方正姚体" panose="02010601030101010101" pitchFamily="2" charset="-122"/>
              </a:rPr>
              <a:t>1011 0000 0000 0001</a:t>
            </a:r>
            <a:r>
              <a:rPr lang="en-US" altLang="zh-CN" sz="2200" b="0" noProof="1">
                <a:ea typeface="方正姚体" panose="02010601030101010101" pitchFamily="2" charset="-122"/>
              </a:rPr>
              <a:t> 0000</a:t>
            </a:r>
            <a:r>
              <a:rPr lang="zh-CN" altLang="en-US" sz="2200" b="0" noProof="1">
                <a:ea typeface="方正姚体" panose="02010601030101010101" pitchFamily="2" charset="-122"/>
              </a:rPr>
              <a:t>）</a:t>
            </a:r>
            <a:r>
              <a:rPr lang="en-US" altLang="zh-CN" sz="2200" b="0" baseline="-25000" noProof="1">
                <a:ea typeface="方正姚体" panose="02010601030101010101" pitchFamily="2" charset="-122"/>
              </a:rPr>
              <a:t>2</a:t>
            </a:r>
            <a:endParaRPr lang="zh-CN" altLang="en-US" sz="2200" b="0" noProof="1">
              <a:ea typeface="方正姚体" panose="02010601030101010101" pitchFamily="2" charset="-122"/>
            </a:endParaRPr>
          </a:p>
          <a:p>
            <a:pPr marL="1081405" lvl="2">
              <a:buNone/>
            </a:pPr>
            <a:r>
              <a:rPr lang="zh-CN" altLang="en-US" b="0" noProof="1"/>
              <a:t>所以该地址对应的</a:t>
            </a:r>
            <a:r>
              <a:rPr lang="en-US" altLang="zh-CN" b="0" noProof="1"/>
              <a:t>cache</a:t>
            </a:r>
            <a:r>
              <a:rPr lang="zh-CN" altLang="en-US" b="0" noProof="1"/>
              <a:t>标记字段</a:t>
            </a:r>
            <a:r>
              <a:rPr lang="en-US" altLang="zh-CN" b="0" noProof="1"/>
              <a:t>=</a:t>
            </a:r>
            <a:r>
              <a:rPr lang="zh-CN" altLang="en-US" b="0" noProof="1"/>
              <a:t>（</a:t>
            </a:r>
            <a:r>
              <a:rPr lang="en-US" altLang="zh-CN" b="0" noProof="1"/>
              <a:t>B001</a:t>
            </a:r>
            <a:r>
              <a:rPr lang="zh-CN" altLang="en-US" b="0" noProof="1"/>
              <a:t>）</a:t>
            </a:r>
            <a:r>
              <a:rPr lang="en-US" altLang="zh-CN" b="0" baseline="-25000" noProof="1"/>
              <a:t>16</a:t>
            </a:r>
          </a:p>
          <a:p>
            <a:pPr marL="1081405" lvl="2">
              <a:buNone/>
            </a:pPr>
            <a:r>
              <a:rPr lang="zh-CN" altLang="en-US" b="0" noProof="1"/>
              <a:t>行内字地址（字号）</a:t>
            </a:r>
            <a:r>
              <a:rPr lang="en-US" altLang="zh-CN" b="0" noProof="1"/>
              <a:t>= </a:t>
            </a:r>
            <a:r>
              <a:rPr lang="zh-CN" altLang="en-US" b="0" noProof="1"/>
              <a:t>（</a:t>
            </a:r>
            <a:r>
              <a:rPr lang="en-US" altLang="zh-CN" b="0" noProof="1"/>
              <a:t>0</a:t>
            </a:r>
            <a:r>
              <a:rPr lang="zh-CN" altLang="en-US" b="0" noProof="1"/>
              <a:t>）</a:t>
            </a:r>
            <a:r>
              <a:rPr lang="en-US" altLang="zh-CN" b="0" baseline="-25000" noProof="1"/>
              <a:t>16</a:t>
            </a:r>
          </a:p>
        </p:txBody>
      </p:sp>
      <p:graphicFrame>
        <p:nvGraphicFramePr>
          <p:cNvPr id="106525" name="Group 29"/>
          <p:cNvGraphicFramePr>
            <a:graphicFrameLocks noGrp="1"/>
          </p:cNvGraphicFramePr>
          <p:nvPr>
            <p:extLst>
              <p:ext uri="{D42A27DB-BD31-4B8C-83A1-F6EECF244321}">
                <p14:modId xmlns:p14="http://schemas.microsoft.com/office/powerpoint/2010/main" val="3458566089"/>
              </p:ext>
            </p:extLst>
          </p:nvPr>
        </p:nvGraphicFramePr>
        <p:xfrm>
          <a:off x="1182688" y="3644900"/>
          <a:ext cx="5475287" cy="849312"/>
        </p:xfrm>
        <a:graphic>
          <a:graphicData uri="http://schemas.openxmlformats.org/drawingml/2006/table">
            <a:tbl>
              <a:tblPr/>
              <a:tblGrid>
                <a:gridCol w="3649772">
                  <a:extLst>
                    <a:ext uri="{9D8B030D-6E8A-4147-A177-3AD203B41FA5}">
                      <a16:colId xmlns:a16="http://schemas.microsoft.com/office/drawing/2014/main" val="20000"/>
                    </a:ext>
                  </a:extLst>
                </a:gridCol>
                <a:gridCol w="1825515">
                  <a:extLst>
                    <a:ext uri="{9D8B030D-6E8A-4147-A177-3AD203B41FA5}">
                      <a16:colId xmlns:a16="http://schemas.microsoft.com/office/drawing/2014/main" val="20001"/>
                    </a:ext>
                  </a:extLst>
                </a:gridCol>
              </a:tblGrid>
              <a:tr h="452924">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标记（</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s</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字地址（</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w</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88">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位</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xEl>
                                              <p:pRg st="2" end="2"/>
                                            </p:txEl>
                                          </p:spTgt>
                                        </p:tgtEl>
                                        <p:attrNameLst>
                                          <p:attrName>style.visibility</p:attrName>
                                        </p:attrNameLst>
                                      </p:cBhvr>
                                      <p:to>
                                        <p:strVal val="visible"/>
                                      </p:to>
                                    </p:set>
                                    <p:animEffect transition="in" filter="blinds(horizontal)">
                                      <p:cBhvr>
                                        <p:cTn id="7" dur="500"/>
                                        <p:tgtEl>
                                          <p:spTgt spid="10035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0354">
                                            <p:txEl>
                                              <p:pRg st="3" end="3"/>
                                            </p:txEl>
                                          </p:spTgt>
                                        </p:tgtEl>
                                        <p:attrNameLst>
                                          <p:attrName>style.visibility</p:attrName>
                                        </p:attrNameLst>
                                      </p:cBhvr>
                                      <p:to>
                                        <p:strVal val="visible"/>
                                      </p:to>
                                    </p:set>
                                    <p:animEffect transition="in" filter="blinds(horizontal)">
                                      <p:cBhvr>
                                        <p:cTn id="10" dur="500"/>
                                        <p:tgtEl>
                                          <p:spTgt spid="10035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0354">
                                            <p:txEl>
                                              <p:pRg st="4" end="4"/>
                                            </p:txEl>
                                          </p:spTgt>
                                        </p:tgtEl>
                                        <p:attrNameLst>
                                          <p:attrName>style.visibility</p:attrName>
                                        </p:attrNameLst>
                                      </p:cBhvr>
                                      <p:to>
                                        <p:strVal val="visible"/>
                                      </p:to>
                                    </p:set>
                                    <p:animEffect transition="in" filter="blinds(horizontal)">
                                      <p:cBhvr>
                                        <p:cTn id="13" dur="500"/>
                                        <p:tgtEl>
                                          <p:spTgt spid="10035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0354">
                                            <p:txEl>
                                              <p:pRg st="5" end="5"/>
                                            </p:txEl>
                                          </p:spTgt>
                                        </p:tgtEl>
                                        <p:attrNameLst>
                                          <p:attrName>style.visibility</p:attrName>
                                        </p:attrNameLst>
                                      </p:cBhvr>
                                      <p:to>
                                        <p:strVal val="visible"/>
                                      </p:to>
                                    </p:set>
                                    <p:animEffect transition="in" filter="blinds(horizontal)">
                                      <p:cBhvr>
                                        <p:cTn id="18" dur="500"/>
                                        <p:tgtEl>
                                          <p:spTgt spid="10035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6525"/>
                                        </p:tgtEl>
                                        <p:attrNameLst>
                                          <p:attrName>style.visibility</p:attrName>
                                        </p:attrNameLst>
                                      </p:cBhvr>
                                      <p:to>
                                        <p:strVal val="visible"/>
                                      </p:to>
                                    </p:set>
                                    <p:animEffect transition="in" filter="blinds(horizontal)">
                                      <p:cBhvr>
                                        <p:cTn id="23" dur="500"/>
                                        <p:tgtEl>
                                          <p:spTgt spid="10652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0354">
                                            <p:txEl>
                                              <p:pRg st="9" end="9"/>
                                            </p:txEl>
                                          </p:spTgt>
                                        </p:tgtEl>
                                        <p:attrNameLst>
                                          <p:attrName>style.visibility</p:attrName>
                                        </p:attrNameLst>
                                      </p:cBhvr>
                                      <p:to>
                                        <p:strVal val="visible"/>
                                      </p:to>
                                    </p:set>
                                    <p:animEffect transition="in" filter="blinds(horizontal)">
                                      <p:cBhvr>
                                        <p:cTn id="28" dur="500"/>
                                        <p:tgtEl>
                                          <p:spTgt spid="100354">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0354">
                                            <p:txEl>
                                              <p:pRg st="10" end="10"/>
                                            </p:txEl>
                                          </p:spTgt>
                                        </p:tgtEl>
                                        <p:attrNameLst>
                                          <p:attrName>style.visibility</p:attrName>
                                        </p:attrNameLst>
                                      </p:cBhvr>
                                      <p:to>
                                        <p:strVal val="visible"/>
                                      </p:to>
                                    </p:set>
                                    <p:animEffect transition="in" filter="blinds(horizontal)">
                                      <p:cBhvr>
                                        <p:cTn id="31" dur="500"/>
                                        <p:tgtEl>
                                          <p:spTgt spid="100354">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00354">
                                            <p:txEl>
                                              <p:pRg st="11" end="11"/>
                                            </p:txEl>
                                          </p:spTgt>
                                        </p:tgtEl>
                                        <p:attrNameLst>
                                          <p:attrName>style.visibility</p:attrName>
                                        </p:attrNameLst>
                                      </p:cBhvr>
                                      <p:to>
                                        <p:strVal val="visible"/>
                                      </p:to>
                                    </p:set>
                                    <p:animEffect transition="in" filter="blinds(horizontal)">
                                      <p:cBhvr>
                                        <p:cTn id="34" dur="500"/>
                                        <p:tgtEl>
                                          <p:spTgt spid="1003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9026" name="标题 769025"/>
          <p:cNvSpPr>
            <a:spLocks noGrp="1"/>
          </p:cNvSpPr>
          <p:nvPr>
            <p:ph type="title"/>
          </p:nvPr>
        </p:nvSpPr>
        <p:spPr>
          <a:xfrm>
            <a:off x="136526" y="101250"/>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3.6.2</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主存与</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的地址映射</a:t>
            </a:r>
          </a:p>
        </p:txBody>
      </p:sp>
      <p:sp>
        <p:nvSpPr>
          <p:cNvPr id="111618" name="文本占位符 769026"/>
          <p:cNvSpPr>
            <a:spLocks noGrp="1" noChangeArrowheads="1"/>
          </p:cNvSpPr>
          <p:nvPr>
            <p:ph idx="1"/>
          </p:nvPr>
        </p:nvSpPr>
        <p:spPr>
          <a:xfrm>
            <a:off x="207964" y="504826"/>
            <a:ext cx="8785225" cy="6265863"/>
          </a:xfrm>
        </p:spPr>
        <p:txBody>
          <a:bodyPr/>
          <a:lstStyle/>
          <a:p>
            <a:pPr>
              <a:buFont typeface="Wingdings 2" panose="05020102010507070707" pitchFamily="18" charset="2"/>
              <a:buNone/>
            </a:pPr>
            <a:r>
              <a:rPr lang="en-US" altLang="zh-CN" b="0">
                <a:solidFill>
                  <a:schemeClr val="folHlink"/>
                </a:solidFill>
                <a:latin typeface="黑体" panose="02010609060101010101" pitchFamily="49" charset="-122"/>
                <a:ea typeface="黑体" panose="02010609060101010101" pitchFamily="49" charset="-122"/>
              </a:rPr>
              <a:t>2.</a:t>
            </a:r>
            <a:r>
              <a:rPr lang="zh-CN" altLang="en-US" b="0">
                <a:solidFill>
                  <a:schemeClr val="folHlink"/>
                </a:solidFill>
                <a:latin typeface="黑体" panose="02010609060101010101" pitchFamily="49" charset="-122"/>
                <a:ea typeface="黑体" panose="02010609060101010101" pitchFamily="49" charset="-122"/>
              </a:rPr>
              <a:t>直接映射方式</a:t>
            </a:r>
            <a:endParaRPr lang="zh-CN" altLang="en-US"/>
          </a:p>
          <a:p>
            <a:r>
              <a:rPr lang="zh-CN" altLang="en-US"/>
              <a:t>这也是一种多对一的映射关系，但一个主存块只能拷贝到</a:t>
            </a:r>
            <a:r>
              <a:rPr lang="en-US" altLang="zh-CN"/>
              <a:t>cache</a:t>
            </a:r>
            <a:r>
              <a:rPr lang="zh-CN" altLang="en-US"/>
              <a:t>的一个特定行位置上去。</a:t>
            </a:r>
            <a:r>
              <a:rPr lang="en-US" altLang="zh-CN"/>
              <a:t>cache</a:t>
            </a:r>
            <a:r>
              <a:rPr lang="zh-CN" altLang="en-US"/>
              <a:t>的行号 </a:t>
            </a:r>
            <a:r>
              <a:rPr lang="en-US" altLang="zh-CN" i="1"/>
              <a:t>i</a:t>
            </a:r>
            <a:r>
              <a:rPr lang="en-US" altLang="zh-CN"/>
              <a:t> </a:t>
            </a:r>
            <a:r>
              <a:rPr lang="zh-CN" altLang="en-US"/>
              <a:t>和主存的块号</a:t>
            </a:r>
            <a:r>
              <a:rPr lang="en-US" altLang="zh-CN"/>
              <a:t>j</a:t>
            </a:r>
            <a:r>
              <a:rPr lang="zh-CN" altLang="en-US"/>
              <a:t>有如下函数关系： </a:t>
            </a:r>
            <a:r>
              <a:rPr lang="en-US" altLang="zh-CN" i="1">
                <a:solidFill>
                  <a:srgbClr val="99FF66"/>
                </a:solidFill>
              </a:rPr>
              <a:t>i = j mod m</a:t>
            </a:r>
            <a:r>
              <a:rPr lang="zh-CN" altLang="en-US">
                <a:solidFill>
                  <a:srgbClr val="99FF66"/>
                </a:solidFill>
              </a:rPr>
              <a:t>　</a:t>
            </a:r>
            <a:r>
              <a:rPr lang="zh-CN" altLang="en-US"/>
              <a:t>（</a:t>
            </a:r>
            <a:r>
              <a:rPr lang="en-US" altLang="zh-CN"/>
              <a:t>m </a:t>
            </a:r>
            <a:r>
              <a:rPr lang="zh-CN" altLang="en-US"/>
              <a:t>为 </a:t>
            </a:r>
            <a:r>
              <a:rPr lang="en-US" altLang="zh-CN"/>
              <a:t>cache </a:t>
            </a:r>
            <a:r>
              <a:rPr lang="zh-CN" altLang="en-US"/>
              <a:t>中的总行数）</a:t>
            </a:r>
          </a:p>
        </p:txBody>
      </p:sp>
      <p:pic>
        <p:nvPicPr>
          <p:cNvPr id="111619" name="图片 76902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6" y="2090739"/>
            <a:ext cx="7993063"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文本框 2"/>
          <p:cNvSpPr txBox="1">
            <a:spLocks noChangeArrowheads="1"/>
          </p:cNvSpPr>
          <p:nvPr/>
        </p:nvSpPr>
        <p:spPr bwMode="auto">
          <a:xfrm>
            <a:off x="6280151" y="6346825"/>
            <a:ext cx="2087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X</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0050" name="标题 770049"/>
          <p:cNvSpPr>
            <a:spLocks noGrp="1"/>
          </p:cNvSpPr>
          <p:nvPr>
            <p:ph type="title"/>
          </p:nvPr>
        </p:nvSpPr>
        <p:spPr>
          <a:xfrm>
            <a:off x="1631951" y="72675"/>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3.6.2</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主存与</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的地址映射</a:t>
            </a:r>
          </a:p>
        </p:txBody>
      </p:sp>
      <p:sp>
        <p:nvSpPr>
          <p:cNvPr id="113666" name="文本占位符 770050"/>
          <p:cNvSpPr>
            <a:spLocks noGrp="1" noChangeArrowheads="1"/>
          </p:cNvSpPr>
          <p:nvPr>
            <p:ph idx="1"/>
          </p:nvPr>
        </p:nvSpPr>
        <p:spPr/>
        <p:txBody>
          <a:bodyPr/>
          <a:lstStyle/>
          <a:p>
            <a:pPr>
              <a:buFont typeface="Wingdings 2" panose="05020102010507070707" pitchFamily="18" charset="2"/>
              <a:buNone/>
            </a:pPr>
            <a:r>
              <a:rPr lang="en-US" altLang="zh-CN" b="0">
                <a:solidFill>
                  <a:schemeClr val="folHlink"/>
                </a:solidFill>
                <a:latin typeface="黑体" panose="02010609060101010101" pitchFamily="49" charset="-122"/>
                <a:ea typeface="黑体" panose="02010609060101010101" pitchFamily="49" charset="-122"/>
              </a:rPr>
              <a:t>2.</a:t>
            </a:r>
            <a:r>
              <a:rPr lang="zh-CN" altLang="en-US" b="0">
                <a:solidFill>
                  <a:schemeClr val="folHlink"/>
                </a:solidFill>
                <a:latin typeface="黑体" panose="02010609060101010101" pitchFamily="49" charset="-122"/>
                <a:ea typeface="黑体" panose="02010609060101010101" pitchFamily="49" charset="-122"/>
              </a:rPr>
              <a:t>直接映射方式</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续</a:t>
            </a:r>
            <a:r>
              <a:rPr lang="en-US" altLang="zh-CN" b="0">
                <a:latin typeface="黑体" panose="02010609060101010101" pitchFamily="49" charset="-122"/>
                <a:ea typeface="黑体" panose="02010609060101010101" pitchFamily="49" charset="-122"/>
              </a:rPr>
              <a:t>)</a:t>
            </a:r>
            <a:endParaRPr lang="zh-CN" altLang="en-US"/>
          </a:p>
          <a:p>
            <a:pPr>
              <a:buFont typeface="Wingdings 2" panose="05020102010507070707" pitchFamily="18" charset="2"/>
              <a:buNone/>
            </a:pPr>
            <a:r>
              <a:rPr lang="zh-CN" altLang="en-US"/>
              <a:t>   直接映射</a:t>
            </a:r>
            <a:r>
              <a:rPr lang="en-US" altLang="zh-CN"/>
              <a:t>cache</a:t>
            </a:r>
            <a:r>
              <a:rPr lang="zh-CN" altLang="en-US"/>
              <a:t>的检索过程</a:t>
            </a:r>
          </a:p>
        </p:txBody>
      </p:sp>
      <p:pic>
        <p:nvPicPr>
          <p:cNvPr id="113667" name="图片 770051"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1" y="1517651"/>
            <a:ext cx="82089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bwMode="auto"/>
        <p:txBody>
          <a:bodyPr vert="horz" wrap="square" numCol="1" anchorCtr="0" compatLnSpc="1"/>
          <a:lstStyle/>
          <a:p>
            <a:r>
              <a:rPr lang="en-US" altLang="en-US">
                <a:effectLst/>
              </a:rPr>
              <a:t>3.</a:t>
            </a:r>
            <a:r>
              <a:rPr lang="en-US" altLang="zh-CN">
                <a:effectLst/>
              </a:rPr>
              <a:t>6 cache</a:t>
            </a:r>
            <a:r>
              <a:rPr lang="zh-CN" altLang="en-US">
                <a:effectLst/>
              </a:rPr>
              <a:t>存储器 </a:t>
            </a:r>
            <a:r>
              <a:rPr lang="en-US" altLang="zh-CN">
                <a:effectLst/>
              </a:rPr>
              <a:t>--- </a:t>
            </a:r>
            <a:r>
              <a:rPr lang="en-US" altLang="zh-CN" b="1">
                <a:solidFill>
                  <a:srgbClr val="FFCCCC"/>
                </a:solidFill>
                <a:effectLst/>
                <a:ea typeface="黑体" panose="02010609060101010101" pitchFamily="49" charset="-122"/>
              </a:rPr>
              <a:t>3.6.2</a:t>
            </a:r>
            <a:r>
              <a:rPr lang="en-US" altLang="zh-CN" b="1">
                <a:solidFill>
                  <a:srgbClr val="FFCCCC"/>
                </a:solidFill>
                <a:effectLst/>
                <a:latin typeface="黑体" panose="02010609060101010101" pitchFamily="49" charset="-122"/>
                <a:ea typeface="黑体" panose="02010609060101010101" pitchFamily="49" charset="-122"/>
              </a:rPr>
              <a:t> </a:t>
            </a:r>
            <a:r>
              <a:rPr lang="zh-CN" altLang="en-US" b="1">
                <a:solidFill>
                  <a:srgbClr val="FFCCCC"/>
                </a:solidFill>
                <a:effectLst/>
                <a:latin typeface="黑体" panose="02010609060101010101" pitchFamily="49" charset="-122"/>
                <a:ea typeface="黑体" panose="02010609060101010101" pitchFamily="49" charset="-122"/>
              </a:rPr>
              <a:t>主存与</a:t>
            </a:r>
            <a:r>
              <a:rPr lang="en-US" altLang="zh-CN" b="1">
                <a:solidFill>
                  <a:srgbClr val="FFCCCC"/>
                </a:solidFill>
                <a:effectLst/>
                <a:latin typeface="黑体" panose="02010609060101010101" pitchFamily="49" charset="-122"/>
                <a:ea typeface="黑体" panose="02010609060101010101" pitchFamily="49" charset="-122"/>
              </a:rPr>
              <a:t>cache</a:t>
            </a:r>
            <a:r>
              <a:rPr lang="zh-CN" altLang="en-US" b="1">
                <a:solidFill>
                  <a:srgbClr val="FFCCCC"/>
                </a:solidFill>
                <a:effectLst/>
                <a:latin typeface="黑体" panose="02010609060101010101" pitchFamily="49" charset="-122"/>
                <a:ea typeface="黑体" panose="02010609060101010101" pitchFamily="49" charset="-122"/>
              </a:rPr>
              <a:t>的地址映射</a:t>
            </a:r>
          </a:p>
        </p:txBody>
      </p:sp>
      <p:sp>
        <p:nvSpPr>
          <p:cNvPr id="116738" name="Rectangle 5"/>
          <p:cNvSpPr>
            <a:spLocks noGrp="1" noChangeArrowheads="1"/>
          </p:cNvSpPr>
          <p:nvPr>
            <p:ph idx="1"/>
          </p:nvPr>
        </p:nvSpPr>
        <p:spPr>
          <a:xfrm>
            <a:off x="265114" y="504204"/>
            <a:ext cx="7802561" cy="6048375"/>
          </a:xfrm>
        </p:spPr>
        <p:txBody>
          <a:bodyPr/>
          <a:lstStyle/>
          <a:p>
            <a:r>
              <a:rPr lang="en-US" altLang="zh-CN" b="0" dirty="0">
                <a:solidFill>
                  <a:srgbClr val="FF9966"/>
                </a:solidFill>
              </a:rPr>
              <a:t>【</a:t>
            </a:r>
            <a:r>
              <a:rPr lang="zh-CN" altLang="en-US" b="0" dirty="0">
                <a:solidFill>
                  <a:srgbClr val="FF9966"/>
                </a:solidFill>
              </a:rPr>
              <a:t>例题</a:t>
            </a:r>
            <a:r>
              <a:rPr lang="en-US" altLang="zh-CN" b="0" dirty="0">
                <a:solidFill>
                  <a:srgbClr val="FF9966"/>
                </a:solidFill>
              </a:rPr>
              <a:t>】</a:t>
            </a:r>
            <a:r>
              <a:rPr lang="zh-CN" altLang="en-US" b="0" dirty="0">
                <a:ea typeface="方正姚体" panose="02010601030101010101" pitchFamily="2" charset="-122"/>
              </a:rPr>
              <a:t>直接映射方式下地址格式如下所示：</a:t>
            </a:r>
          </a:p>
          <a:p>
            <a:endParaRPr lang="zh-CN" altLang="en-US" b="0" dirty="0"/>
          </a:p>
          <a:p>
            <a:endParaRPr lang="zh-CN" altLang="en-US" b="0" dirty="0"/>
          </a:p>
          <a:p>
            <a:endParaRPr lang="zh-CN" altLang="en-US" b="0" dirty="0"/>
          </a:p>
          <a:p>
            <a:pPr>
              <a:buFont typeface="Wingdings 2" panose="05020102010507070707" pitchFamily="18" charset="2"/>
              <a:buNone/>
            </a:pPr>
            <a:r>
              <a:rPr lang="zh-CN" altLang="en-US" b="0" dirty="0"/>
              <a:t>	</a:t>
            </a:r>
            <a:r>
              <a:rPr lang="zh-CN" altLang="en-US" b="0" dirty="0">
                <a:latin typeface="方正姚体" panose="02010601030101010101" pitchFamily="2" charset="-122"/>
                <a:ea typeface="方正姚体" panose="02010601030101010101" pitchFamily="2" charset="-122"/>
              </a:rPr>
              <a:t>若主存地址用十六进制表示为 </a:t>
            </a:r>
            <a:r>
              <a:rPr lang="en-US" altLang="zh-CN" b="0" dirty="0">
                <a:ea typeface="方正姚体" panose="02010601030101010101" pitchFamily="2" charset="-122"/>
              </a:rPr>
              <a:t>BBBBBB</a:t>
            </a:r>
            <a:r>
              <a:rPr lang="zh-CN" altLang="en-US" b="0" dirty="0">
                <a:latin typeface="方正姚体" panose="02010601030101010101" pitchFamily="2" charset="-122"/>
                <a:ea typeface="方正姚体" panose="02010601030101010101" pitchFamily="2" charset="-122"/>
              </a:rPr>
              <a:t>，请用</a:t>
            </a:r>
            <a:r>
              <a:rPr lang="en-US" altLang="zh-CN" b="0" dirty="0">
                <a:latin typeface="方正姚体" panose="02010601030101010101" pitchFamily="2" charset="-122"/>
                <a:ea typeface="方正姚体" panose="02010601030101010101" pitchFamily="2" charset="-122"/>
              </a:rPr>
              <a:t>16</a:t>
            </a:r>
            <a:r>
              <a:rPr lang="zh-CN" altLang="en-US" b="0" dirty="0">
                <a:latin typeface="方正姚体" panose="02010601030101010101" pitchFamily="2" charset="-122"/>
                <a:ea typeface="方正姚体" panose="02010601030101010101" pitchFamily="2" charset="-122"/>
              </a:rPr>
              <a:t>进制格式表示 </a:t>
            </a:r>
            <a:r>
              <a:rPr lang="en-US" altLang="zh-CN" b="0" dirty="0">
                <a:latin typeface="方正姚体" panose="02010601030101010101" pitchFamily="2" charset="-122"/>
                <a:ea typeface="方正姚体" panose="02010601030101010101" pitchFamily="2" charset="-122"/>
              </a:rPr>
              <a:t>cache</a:t>
            </a:r>
            <a:r>
              <a:rPr lang="zh-CN" altLang="en-US" b="0" dirty="0">
                <a:latin typeface="方正姚体" panose="02010601030101010101" pitchFamily="2" charset="-122"/>
                <a:ea typeface="方正姚体" panose="02010601030101010101" pitchFamily="2" charset="-122"/>
              </a:rPr>
              <a:t>的标记、行号、字地址的值</a:t>
            </a:r>
          </a:p>
          <a:p>
            <a:r>
              <a:rPr lang="zh-CN" altLang="en-US" b="0" dirty="0">
                <a:solidFill>
                  <a:srgbClr val="FF9966"/>
                </a:solidFill>
              </a:rPr>
              <a:t>答</a:t>
            </a:r>
            <a:r>
              <a:rPr lang="en-US" altLang="zh-CN" b="0" dirty="0">
                <a:solidFill>
                  <a:srgbClr val="FF9966"/>
                </a:solidFill>
              </a:rPr>
              <a:t>:</a:t>
            </a:r>
          </a:p>
          <a:p>
            <a:pPr>
              <a:buNone/>
            </a:pPr>
            <a:r>
              <a:rPr lang="en-US" altLang="zh-CN" b="0" dirty="0">
                <a:ea typeface="方正姚体" panose="02010601030101010101" pitchFamily="2" charset="-122"/>
              </a:rPr>
              <a:t>	(BBBBBB)</a:t>
            </a:r>
            <a:r>
              <a:rPr lang="en-US" altLang="zh-CN" b="0" baseline="-25000" dirty="0">
                <a:ea typeface="方正姚体" panose="02010601030101010101" pitchFamily="2" charset="-122"/>
              </a:rPr>
              <a:t>16</a:t>
            </a:r>
            <a:r>
              <a:rPr lang="en-US" altLang="zh-CN" b="0" dirty="0">
                <a:ea typeface="方正姚体" panose="02010601030101010101" pitchFamily="2" charset="-122"/>
              </a:rPr>
              <a:t> = (1011 1011 </a:t>
            </a:r>
            <a:r>
              <a:rPr lang="en-US" altLang="zh-CN" b="0" dirty="0">
                <a:solidFill>
                  <a:srgbClr val="99FF66"/>
                </a:solidFill>
                <a:ea typeface="方正姚体" panose="02010601030101010101" pitchFamily="2" charset="-122"/>
              </a:rPr>
              <a:t>1011</a:t>
            </a:r>
            <a:r>
              <a:rPr lang="en-US" altLang="zh-CN" b="0" dirty="0">
                <a:ea typeface="方正姚体" panose="02010601030101010101" pitchFamily="2" charset="-122"/>
              </a:rPr>
              <a:t> </a:t>
            </a:r>
            <a:r>
              <a:rPr lang="en-US" altLang="zh-CN" b="0" dirty="0">
                <a:solidFill>
                  <a:srgbClr val="99FF66"/>
                </a:solidFill>
                <a:ea typeface="方正姚体" panose="02010601030101010101" pitchFamily="2" charset="-122"/>
              </a:rPr>
              <a:t>1011 1011 10</a:t>
            </a:r>
            <a:r>
              <a:rPr lang="en-US" altLang="zh-CN" b="0" dirty="0">
                <a:solidFill>
                  <a:srgbClr val="FFFF00"/>
                </a:solidFill>
                <a:ea typeface="方正姚体" panose="02010601030101010101" pitchFamily="2" charset="-122"/>
              </a:rPr>
              <a:t>11</a:t>
            </a:r>
            <a:r>
              <a:rPr lang="en-US" altLang="zh-CN" b="0" dirty="0">
                <a:ea typeface="方正姚体" panose="02010601030101010101" pitchFamily="2" charset="-122"/>
              </a:rPr>
              <a:t>)</a:t>
            </a:r>
            <a:r>
              <a:rPr lang="en-US" altLang="zh-CN" b="0" baseline="-25000" dirty="0">
                <a:ea typeface="方正姚体" panose="02010601030101010101" pitchFamily="2" charset="-122"/>
              </a:rPr>
              <a:t>2 </a:t>
            </a:r>
            <a:endParaRPr lang="en-US" altLang="zh-CN" b="0" dirty="0">
              <a:ea typeface="方正姚体" panose="02010601030101010101" pitchFamily="2" charset="-122"/>
            </a:endParaRPr>
          </a:p>
          <a:p>
            <a:pPr>
              <a:buNone/>
            </a:pPr>
            <a:r>
              <a:rPr lang="en-US" altLang="zh-CN" b="0" dirty="0">
                <a:ea typeface="方正姚体" panose="02010601030101010101" pitchFamily="2" charset="-122"/>
              </a:rPr>
              <a:t>	</a:t>
            </a:r>
            <a:r>
              <a:rPr lang="zh-CN" altLang="en-US" b="0" dirty="0">
                <a:ea typeface="方正姚体" panose="02010601030101010101" pitchFamily="2" charset="-122"/>
              </a:rPr>
              <a:t>标记：</a:t>
            </a:r>
            <a:r>
              <a:rPr lang="en-US" altLang="zh-CN" b="0" dirty="0">
                <a:ea typeface="方正姚体" panose="02010601030101010101" pitchFamily="2" charset="-122"/>
              </a:rPr>
              <a:t>(1011 1011)</a:t>
            </a:r>
            <a:r>
              <a:rPr lang="en-US" altLang="zh-CN" b="0" baseline="-25000" dirty="0">
                <a:ea typeface="方正姚体" panose="02010601030101010101" pitchFamily="2" charset="-122"/>
              </a:rPr>
              <a:t>2</a:t>
            </a:r>
            <a:r>
              <a:rPr lang="en-US" altLang="zh-CN" b="0" dirty="0">
                <a:ea typeface="方正姚体" panose="02010601030101010101" pitchFamily="2" charset="-122"/>
              </a:rPr>
              <a:t> = (BB)</a:t>
            </a:r>
            <a:r>
              <a:rPr lang="en-US" altLang="zh-CN" b="0" baseline="-25000" dirty="0">
                <a:ea typeface="方正姚体" panose="02010601030101010101" pitchFamily="2" charset="-122"/>
              </a:rPr>
              <a:t>16</a:t>
            </a:r>
            <a:endParaRPr lang="en-US" altLang="zh-CN" b="0" dirty="0">
              <a:ea typeface="方正姚体" panose="02010601030101010101" pitchFamily="2" charset="-122"/>
            </a:endParaRPr>
          </a:p>
          <a:p>
            <a:pPr>
              <a:buNone/>
            </a:pPr>
            <a:r>
              <a:rPr lang="zh-CN" altLang="en-US" b="0" dirty="0">
                <a:ea typeface="方正姚体" panose="02010601030101010101" pitchFamily="2" charset="-122"/>
              </a:rPr>
              <a:t>	行号：</a:t>
            </a:r>
            <a:r>
              <a:rPr lang="en-US" altLang="zh-CN" b="0" dirty="0">
                <a:ea typeface="方正姚体" panose="02010601030101010101" pitchFamily="2" charset="-122"/>
              </a:rPr>
              <a:t>(</a:t>
            </a:r>
            <a:r>
              <a:rPr lang="en-US" altLang="zh-CN" b="0" dirty="0">
                <a:solidFill>
                  <a:srgbClr val="99FF66"/>
                </a:solidFill>
                <a:ea typeface="方正姚体" panose="02010601030101010101" pitchFamily="2" charset="-122"/>
              </a:rPr>
              <a:t>1011 1011 1011 10</a:t>
            </a:r>
            <a:r>
              <a:rPr lang="en-US" altLang="zh-CN" b="0" dirty="0">
                <a:ea typeface="方正姚体" panose="02010601030101010101" pitchFamily="2" charset="-122"/>
              </a:rPr>
              <a:t>)</a:t>
            </a:r>
            <a:r>
              <a:rPr lang="en-US" altLang="zh-CN" b="0" baseline="-25000" dirty="0">
                <a:ea typeface="方正姚体" panose="02010601030101010101" pitchFamily="2" charset="-122"/>
              </a:rPr>
              <a:t>2 </a:t>
            </a:r>
          </a:p>
          <a:p>
            <a:pPr>
              <a:buNone/>
            </a:pPr>
            <a:r>
              <a:rPr lang="en-US" altLang="zh-CN" b="0" baseline="-25000" dirty="0">
                <a:ea typeface="方正姚体" panose="02010601030101010101" pitchFamily="2" charset="-122"/>
              </a:rPr>
              <a:t>                   </a:t>
            </a:r>
            <a:r>
              <a:rPr lang="en-US" altLang="zh-CN" b="0" dirty="0">
                <a:ea typeface="方正姚体" panose="02010601030101010101" pitchFamily="2" charset="-122"/>
              </a:rPr>
              <a:t>= (</a:t>
            </a:r>
            <a:r>
              <a:rPr lang="en-US" altLang="zh-CN" b="0" dirty="0">
                <a:solidFill>
                  <a:srgbClr val="99FF66"/>
                </a:solidFill>
                <a:ea typeface="方正姚体" panose="02010601030101010101" pitchFamily="2" charset="-122"/>
              </a:rPr>
              <a:t>10 1110 1110 1110</a:t>
            </a:r>
            <a:r>
              <a:rPr lang="en-US" altLang="zh-CN" b="0" dirty="0">
                <a:ea typeface="方正姚体" panose="02010601030101010101" pitchFamily="2" charset="-122"/>
              </a:rPr>
              <a:t>)</a:t>
            </a:r>
            <a:r>
              <a:rPr lang="en-US" altLang="zh-CN" b="0" baseline="-25000" dirty="0">
                <a:ea typeface="方正姚体" panose="02010601030101010101" pitchFamily="2" charset="-122"/>
              </a:rPr>
              <a:t>2 </a:t>
            </a:r>
          </a:p>
          <a:p>
            <a:pPr>
              <a:buNone/>
            </a:pPr>
            <a:r>
              <a:rPr lang="en-US" altLang="zh-CN" b="0" baseline="-25000" dirty="0">
                <a:ea typeface="方正姚体" panose="02010601030101010101" pitchFamily="2" charset="-122"/>
              </a:rPr>
              <a:t>                   </a:t>
            </a:r>
            <a:r>
              <a:rPr lang="en-US" altLang="zh-CN" b="0" dirty="0">
                <a:ea typeface="方正姚体" panose="02010601030101010101" pitchFamily="2" charset="-122"/>
              </a:rPr>
              <a:t>= (2EEE)</a:t>
            </a:r>
            <a:r>
              <a:rPr lang="en-US" altLang="zh-CN" b="0" baseline="-25000" dirty="0">
                <a:ea typeface="方正姚体" panose="02010601030101010101" pitchFamily="2" charset="-122"/>
              </a:rPr>
              <a:t>16</a:t>
            </a:r>
            <a:endParaRPr lang="zh-CN" altLang="en-US" b="0" dirty="0">
              <a:ea typeface="方正姚体" panose="02010601030101010101" pitchFamily="2" charset="-122"/>
            </a:endParaRPr>
          </a:p>
          <a:p>
            <a:pPr>
              <a:buFont typeface="Wingdings 2" panose="05020102010507070707" pitchFamily="18" charset="2"/>
              <a:buNone/>
            </a:pPr>
            <a:r>
              <a:rPr lang="zh-CN" altLang="en-US" b="0" dirty="0">
                <a:ea typeface="方正姚体" panose="02010601030101010101" pitchFamily="2" charset="-122"/>
              </a:rPr>
              <a:t>	字地址：</a:t>
            </a:r>
            <a:r>
              <a:rPr lang="en-US" altLang="zh-CN" b="0" dirty="0">
                <a:ea typeface="方正姚体" panose="02010601030101010101" pitchFamily="2" charset="-122"/>
              </a:rPr>
              <a:t>(</a:t>
            </a:r>
            <a:r>
              <a:rPr lang="en-US" altLang="zh-CN" b="0" dirty="0">
                <a:solidFill>
                  <a:srgbClr val="FFFF00"/>
                </a:solidFill>
                <a:ea typeface="方正姚体" panose="02010601030101010101" pitchFamily="2" charset="-122"/>
              </a:rPr>
              <a:t>11</a:t>
            </a:r>
            <a:r>
              <a:rPr lang="en-US" altLang="zh-CN" b="0" dirty="0">
                <a:ea typeface="方正姚体" panose="02010601030101010101" pitchFamily="2" charset="-122"/>
              </a:rPr>
              <a:t>)</a:t>
            </a:r>
            <a:r>
              <a:rPr lang="en-US" altLang="zh-CN" b="0" baseline="-25000" dirty="0">
                <a:ea typeface="方正姚体" panose="02010601030101010101" pitchFamily="2" charset="-122"/>
              </a:rPr>
              <a:t>2 </a:t>
            </a:r>
            <a:r>
              <a:rPr lang="en-US" altLang="zh-CN" b="0" dirty="0">
                <a:ea typeface="方正姚体" panose="02010601030101010101" pitchFamily="2" charset="-122"/>
              </a:rPr>
              <a:t>= (3)</a:t>
            </a:r>
            <a:r>
              <a:rPr lang="en-US" altLang="zh-CN" b="0" baseline="-25000" dirty="0">
                <a:ea typeface="方正姚体" panose="02010601030101010101" pitchFamily="2" charset="-122"/>
              </a:rPr>
              <a:t>16</a:t>
            </a:r>
            <a:endParaRPr lang="zh-CN" altLang="en-US" b="0" dirty="0">
              <a:ea typeface="方正姚体" panose="02010601030101010101" pitchFamily="2" charset="-122"/>
            </a:endParaRPr>
          </a:p>
          <a:p>
            <a:pPr>
              <a:buFont typeface="Wingdings 2" panose="05020102010507070707" pitchFamily="18" charset="2"/>
              <a:buNone/>
            </a:pPr>
            <a:endParaRPr lang="zh-CN" altLang="en-US" b="0" dirty="0">
              <a:ea typeface="方正姚体" panose="02010601030101010101" pitchFamily="2" charset="-122"/>
            </a:endParaRPr>
          </a:p>
        </p:txBody>
      </p:sp>
      <p:graphicFrame>
        <p:nvGraphicFramePr>
          <p:cNvPr id="94244" name="Group 36"/>
          <p:cNvGraphicFramePr>
            <a:graphicFrameLocks noGrp="1"/>
          </p:cNvGraphicFramePr>
          <p:nvPr>
            <p:extLst>
              <p:ext uri="{D42A27DB-BD31-4B8C-83A1-F6EECF244321}">
                <p14:modId xmlns:p14="http://schemas.microsoft.com/office/powerpoint/2010/main" val="2249608857"/>
              </p:ext>
            </p:extLst>
          </p:nvPr>
        </p:nvGraphicFramePr>
        <p:xfrm>
          <a:off x="735013" y="1086022"/>
          <a:ext cx="6913562" cy="1079500"/>
        </p:xfrm>
        <a:graphic>
          <a:graphicData uri="http://schemas.openxmlformats.org/drawingml/2006/table">
            <a:tbl>
              <a:tblPr/>
              <a:tblGrid>
                <a:gridCol w="2305050">
                  <a:extLst>
                    <a:ext uri="{9D8B030D-6E8A-4147-A177-3AD203B41FA5}">
                      <a16:colId xmlns:a16="http://schemas.microsoft.com/office/drawing/2014/main" val="20000"/>
                    </a:ext>
                  </a:extLst>
                </a:gridCol>
                <a:gridCol w="2303462">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tblGrid>
              <a:tr h="576432">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标记（</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s-r</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行（</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r</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字地址（</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w</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068">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4246" name="AutoShape 38"/>
          <p:cNvSpPr>
            <a:spLocks noChangeArrowheads="1"/>
          </p:cNvSpPr>
          <p:nvPr/>
        </p:nvSpPr>
        <p:spPr bwMode="auto">
          <a:xfrm>
            <a:off x="4657725" y="4906340"/>
            <a:ext cx="2990850" cy="1512888"/>
          </a:xfrm>
          <a:prstGeom prst="cloudCallout">
            <a:avLst>
              <a:gd name="adj1" fmla="val -55492"/>
              <a:gd name="adj2" fmla="val 54093"/>
            </a:avLst>
          </a:prstGeom>
          <a:solidFill>
            <a:schemeClr val="accent1"/>
          </a:solidFill>
          <a:ln w="9525">
            <a:solidFill>
              <a:schemeClr val="tx1"/>
            </a:solidFill>
            <a:round/>
          </a:ln>
        </p:spPr>
        <p:txBody>
          <a:bodyPr/>
          <a:lstStyle/>
          <a:p>
            <a:pPr algn="ctr" fontAlgn="base">
              <a:spcBef>
                <a:spcPct val="0"/>
              </a:spcBef>
              <a:spcAft>
                <a:spcPct val="0"/>
              </a:spcAft>
            </a:pPr>
            <a:r>
              <a:rPr lang="zh-CN" altLang="en-US" sz="2400">
                <a:solidFill>
                  <a:srgbClr val="0000FF"/>
                </a:solidFill>
                <a:latin typeface="华文新魏" panose="02010800040101010101" pitchFamily="2" charset="-122"/>
                <a:ea typeface="华文新魏" panose="02010800040101010101" pitchFamily="2" charset="-122"/>
              </a:rPr>
              <a:t>主存和</a:t>
            </a:r>
            <a:r>
              <a:rPr lang="en-US" altLang="zh-CN" sz="2400">
                <a:solidFill>
                  <a:srgbClr val="0000FF"/>
                </a:solidFill>
                <a:latin typeface="华文新魏" panose="02010800040101010101" pitchFamily="2" charset="-122"/>
                <a:ea typeface="华文新魏" panose="02010800040101010101" pitchFamily="2" charset="-122"/>
              </a:rPr>
              <a:t>cache</a:t>
            </a:r>
            <a:r>
              <a:rPr lang="zh-CN" altLang="en-US" sz="2400">
                <a:solidFill>
                  <a:srgbClr val="0000FF"/>
                </a:solidFill>
                <a:latin typeface="华文新魏" panose="02010800040101010101" pitchFamily="2" charset="-122"/>
                <a:ea typeface="华文新魏" panose="02010800040101010101" pitchFamily="2" charset="-122"/>
              </a:rPr>
              <a:t>的容量各是多少？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46"/>
                                        </p:tgtEl>
                                        <p:attrNameLst>
                                          <p:attrName>style.visibility</p:attrName>
                                        </p:attrNameLst>
                                      </p:cBhvr>
                                      <p:to>
                                        <p:strVal val="visible"/>
                                      </p:to>
                                    </p:set>
                                    <p:animEffect transition="in" filter="blinds(horizontal)">
                                      <p:cBhvr>
                                        <p:cTn id="7" dur="500"/>
                                        <p:tgtEl>
                                          <p:spTgt spid="94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46"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1074" name="标题 771073"/>
          <p:cNvSpPr>
            <a:spLocks noGrp="1"/>
          </p:cNvSpPr>
          <p:nvPr>
            <p:ph type="title"/>
          </p:nvPr>
        </p:nvSpPr>
        <p:spPr>
          <a:xfrm>
            <a:off x="127001" y="71086"/>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3.6.2</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主存与</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的地址映射</a:t>
            </a:r>
          </a:p>
        </p:txBody>
      </p:sp>
      <p:sp>
        <p:nvSpPr>
          <p:cNvPr id="114690" name="文本占位符 771074"/>
          <p:cNvSpPr>
            <a:spLocks noGrp="1" noChangeArrowheads="1"/>
          </p:cNvSpPr>
          <p:nvPr>
            <p:ph idx="1"/>
          </p:nvPr>
        </p:nvSpPr>
        <p:spPr>
          <a:xfrm>
            <a:off x="198439" y="547687"/>
            <a:ext cx="8785225" cy="6048375"/>
          </a:xfrm>
        </p:spPr>
        <p:txBody>
          <a:bodyPr/>
          <a:lstStyle/>
          <a:p>
            <a:pPr>
              <a:buFont typeface="Wingdings 2" panose="05020102010507070707" pitchFamily="18" charset="2"/>
              <a:buNone/>
            </a:pPr>
            <a:r>
              <a:rPr lang="en-US" altLang="zh-CN" b="0">
                <a:solidFill>
                  <a:schemeClr val="folHlink"/>
                </a:solidFill>
                <a:latin typeface="黑体" panose="02010609060101010101" pitchFamily="49" charset="-122"/>
                <a:ea typeface="黑体" panose="02010609060101010101" pitchFamily="49" charset="-122"/>
              </a:rPr>
              <a:t>3.</a:t>
            </a:r>
            <a:r>
              <a:rPr lang="zh-CN" altLang="en-US" b="0">
                <a:solidFill>
                  <a:schemeClr val="folHlink"/>
                </a:solidFill>
                <a:latin typeface="黑体" panose="02010609060101010101" pitchFamily="49" charset="-122"/>
                <a:ea typeface="黑体" panose="02010609060101010101" pitchFamily="49" charset="-122"/>
              </a:rPr>
              <a:t>组相联映射方式</a:t>
            </a:r>
            <a:endParaRPr lang="zh-CN" altLang="en-US"/>
          </a:p>
          <a:p>
            <a:r>
              <a:rPr lang="zh-CN" altLang="en-US"/>
              <a:t>这种方式是前两种方式的折衷方案。它将</a:t>
            </a:r>
            <a:r>
              <a:rPr lang="en-US" altLang="zh-CN"/>
              <a:t>cache</a:t>
            </a:r>
            <a:r>
              <a:rPr lang="zh-CN" altLang="en-US"/>
              <a:t>分成</a:t>
            </a:r>
            <a:r>
              <a:rPr lang="en-US" altLang="zh-CN"/>
              <a:t>u</a:t>
            </a:r>
            <a:r>
              <a:rPr lang="zh-CN" altLang="en-US"/>
              <a:t>组，每组</a:t>
            </a:r>
            <a:r>
              <a:rPr lang="en-US" altLang="zh-CN"/>
              <a:t>v</a:t>
            </a:r>
            <a:r>
              <a:rPr lang="zh-CN" altLang="en-US"/>
              <a:t>行，主存块存放到哪个组是固定的，至于存到该组哪 一行是灵活的，即有如下函数关系：</a:t>
            </a:r>
            <a:r>
              <a:rPr lang="en-US" altLang="zh-CN">
                <a:solidFill>
                  <a:srgbClr val="99FF66"/>
                </a:solidFill>
              </a:rPr>
              <a:t>m</a:t>
            </a:r>
            <a:r>
              <a:rPr lang="zh-CN" altLang="en-US">
                <a:solidFill>
                  <a:srgbClr val="99FF66"/>
                </a:solidFill>
              </a:rPr>
              <a:t>＝</a:t>
            </a:r>
            <a:r>
              <a:rPr lang="en-US" altLang="zh-CN">
                <a:solidFill>
                  <a:srgbClr val="99FF66"/>
                </a:solidFill>
              </a:rPr>
              <a:t>u×v</a:t>
            </a:r>
            <a:r>
              <a:rPr lang="zh-CN" altLang="en-US"/>
              <a:t>　组号 </a:t>
            </a:r>
            <a:r>
              <a:rPr lang="en-US" altLang="zh-CN">
                <a:solidFill>
                  <a:srgbClr val="99FF66"/>
                </a:solidFill>
              </a:rPr>
              <a:t>q</a:t>
            </a:r>
            <a:r>
              <a:rPr lang="zh-CN" altLang="en-US">
                <a:solidFill>
                  <a:srgbClr val="99FF66"/>
                </a:solidFill>
              </a:rPr>
              <a:t>＝</a:t>
            </a:r>
            <a:r>
              <a:rPr lang="en-US" altLang="zh-CN">
                <a:solidFill>
                  <a:srgbClr val="99FF66"/>
                </a:solidFill>
              </a:rPr>
              <a:t>j mod u</a:t>
            </a:r>
            <a:r>
              <a:rPr lang="en-US" altLang="zh-CN"/>
              <a:t> </a:t>
            </a:r>
            <a:endParaRPr lang="zh-CN" altLang="en-US"/>
          </a:p>
        </p:txBody>
      </p:sp>
      <p:pic>
        <p:nvPicPr>
          <p:cNvPr id="114691" name="图片 77107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4" y="2203449"/>
            <a:ext cx="813593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文本框 2"/>
          <p:cNvSpPr txBox="1">
            <a:spLocks noChangeArrowheads="1"/>
          </p:cNvSpPr>
          <p:nvPr/>
        </p:nvSpPr>
        <p:spPr bwMode="auto">
          <a:xfrm>
            <a:off x="6415089" y="6459537"/>
            <a:ext cx="20669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Y</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2098" name="标题 772097"/>
          <p:cNvSpPr>
            <a:spLocks noGrp="1"/>
          </p:cNvSpPr>
          <p:nvPr>
            <p:ph type="title"/>
          </p:nvPr>
        </p:nvSpPr>
        <p:spPr>
          <a:xfrm>
            <a:off x="1631951" y="72675"/>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3.6.2</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主存与</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的地址映射</a:t>
            </a:r>
          </a:p>
        </p:txBody>
      </p:sp>
      <p:sp>
        <p:nvSpPr>
          <p:cNvPr id="115714" name="文本占位符 772098"/>
          <p:cNvSpPr>
            <a:spLocks noGrp="1" noChangeArrowheads="1"/>
          </p:cNvSpPr>
          <p:nvPr>
            <p:ph idx="1"/>
          </p:nvPr>
        </p:nvSpPr>
        <p:spPr/>
        <p:txBody>
          <a:bodyPr/>
          <a:lstStyle/>
          <a:p>
            <a:pPr>
              <a:buFont typeface="Wingdings 2" panose="05020102010507070707" pitchFamily="18" charset="2"/>
              <a:buNone/>
            </a:pPr>
            <a:r>
              <a:rPr lang="en-US" altLang="zh-CN" b="0">
                <a:solidFill>
                  <a:schemeClr val="folHlink"/>
                </a:solidFill>
                <a:latin typeface="黑体" panose="02010609060101010101" pitchFamily="49" charset="-122"/>
                <a:ea typeface="黑体" panose="02010609060101010101" pitchFamily="49" charset="-122"/>
              </a:rPr>
              <a:t>3.</a:t>
            </a:r>
            <a:r>
              <a:rPr lang="zh-CN" altLang="en-US" b="0">
                <a:solidFill>
                  <a:schemeClr val="folHlink"/>
                </a:solidFill>
                <a:latin typeface="黑体" panose="02010609060101010101" pitchFamily="49" charset="-122"/>
                <a:ea typeface="黑体" panose="02010609060101010101" pitchFamily="49" charset="-122"/>
              </a:rPr>
              <a:t>组相联映射方式</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续</a:t>
            </a:r>
            <a:r>
              <a:rPr lang="en-US" altLang="zh-CN" b="0">
                <a:latin typeface="黑体" panose="02010609060101010101" pitchFamily="49" charset="-122"/>
                <a:ea typeface="黑体" panose="02010609060101010101" pitchFamily="49" charset="-122"/>
              </a:rPr>
              <a:t>)</a:t>
            </a:r>
            <a:endParaRPr lang="zh-CN" altLang="en-US"/>
          </a:p>
          <a:p>
            <a:pPr>
              <a:buFont typeface="Wingdings 2" panose="05020102010507070707" pitchFamily="18" charset="2"/>
              <a:buNone/>
            </a:pPr>
            <a:r>
              <a:rPr lang="zh-CN" altLang="en-US"/>
              <a:t>   组相联映射</a:t>
            </a:r>
            <a:r>
              <a:rPr lang="en-US" altLang="zh-CN"/>
              <a:t>cache</a:t>
            </a:r>
            <a:r>
              <a:rPr lang="zh-CN" altLang="en-US"/>
              <a:t>的检索过程</a:t>
            </a:r>
          </a:p>
        </p:txBody>
      </p:sp>
      <p:pic>
        <p:nvPicPr>
          <p:cNvPr id="115715" name="图片 77209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1" y="1547814"/>
            <a:ext cx="8208963"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bwMode="auto">
          <a:xfrm>
            <a:off x="1631951" y="42864"/>
            <a:ext cx="8856663" cy="460375"/>
          </a:xfrm>
        </p:spPr>
        <p:txBody>
          <a:bodyPr vert="horz" wrap="square" numCol="1" anchorCtr="0" compatLnSpc="1"/>
          <a:lstStyle/>
          <a:p>
            <a:r>
              <a:rPr lang="en-US" altLang="en-US">
                <a:effectLst/>
              </a:rPr>
              <a:t>3.</a:t>
            </a:r>
            <a:r>
              <a:rPr lang="en-US" altLang="zh-CN">
                <a:effectLst/>
              </a:rPr>
              <a:t>6 cache</a:t>
            </a:r>
            <a:r>
              <a:rPr lang="zh-CN" altLang="en-US">
                <a:effectLst/>
              </a:rPr>
              <a:t>存储器 </a:t>
            </a:r>
            <a:r>
              <a:rPr lang="en-US" altLang="zh-CN">
                <a:effectLst/>
              </a:rPr>
              <a:t>--- </a:t>
            </a:r>
            <a:r>
              <a:rPr lang="en-US" altLang="zh-CN">
                <a:solidFill>
                  <a:srgbClr val="FFCCCC"/>
                </a:solidFill>
                <a:effectLst/>
                <a:ea typeface="黑体" panose="02010609060101010101" pitchFamily="49" charset="-122"/>
              </a:rPr>
              <a:t>3.6.2</a:t>
            </a:r>
            <a:r>
              <a:rPr lang="en-US" altLang="zh-CN">
                <a:solidFill>
                  <a:srgbClr val="FFCCCC"/>
                </a:solidFill>
                <a:effectLst/>
                <a:latin typeface="黑体" panose="02010609060101010101" pitchFamily="49" charset="-122"/>
                <a:ea typeface="黑体" panose="02010609060101010101" pitchFamily="49" charset="-122"/>
              </a:rPr>
              <a:t> </a:t>
            </a:r>
            <a:r>
              <a:rPr lang="zh-CN" altLang="en-US">
                <a:solidFill>
                  <a:srgbClr val="FFCCCC"/>
                </a:solidFill>
                <a:effectLst/>
                <a:latin typeface="黑体" panose="02010609060101010101" pitchFamily="49" charset="-122"/>
                <a:ea typeface="黑体" panose="02010609060101010101" pitchFamily="49" charset="-122"/>
              </a:rPr>
              <a:t>主存与</a:t>
            </a:r>
            <a:r>
              <a:rPr lang="en-US" altLang="zh-CN">
                <a:solidFill>
                  <a:srgbClr val="FFCCCC"/>
                </a:solidFill>
                <a:effectLst/>
                <a:latin typeface="黑体" panose="02010609060101010101" pitchFamily="49" charset="-122"/>
                <a:ea typeface="黑体" panose="02010609060101010101" pitchFamily="49" charset="-122"/>
              </a:rPr>
              <a:t>cache</a:t>
            </a:r>
            <a:r>
              <a:rPr lang="zh-CN" altLang="en-US">
                <a:solidFill>
                  <a:srgbClr val="FFCCCC"/>
                </a:solidFill>
                <a:effectLst/>
                <a:latin typeface="黑体" panose="02010609060101010101" pitchFamily="49" charset="-122"/>
                <a:ea typeface="黑体" panose="02010609060101010101" pitchFamily="49" charset="-122"/>
              </a:rPr>
              <a:t>的地址映射</a:t>
            </a:r>
          </a:p>
        </p:txBody>
      </p:sp>
      <p:sp>
        <p:nvSpPr>
          <p:cNvPr id="99330" name="Rectangle 3"/>
          <p:cNvSpPr>
            <a:spLocks noGrp="1"/>
          </p:cNvSpPr>
          <p:nvPr>
            <p:ph idx="1"/>
          </p:nvPr>
        </p:nvSpPr>
        <p:spPr>
          <a:xfrm>
            <a:off x="239186" y="620713"/>
            <a:ext cx="7428440" cy="6048375"/>
          </a:xfrm>
        </p:spPr>
        <p:txBody>
          <a:bodyPr/>
          <a:lstStyle/>
          <a:p>
            <a:r>
              <a:rPr lang="en-US" altLang="zh-CN" sz="2200" b="0" dirty="0">
                <a:solidFill>
                  <a:srgbClr val="FF9966"/>
                </a:solidFill>
                <a:ea typeface="方正姚体" panose="02010601030101010101" pitchFamily="2" charset="-122"/>
              </a:rPr>
              <a:t>【</a:t>
            </a:r>
            <a:r>
              <a:rPr lang="zh-CN" altLang="en-US" sz="2200" b="0" dirty="0">
                <a:solidFill>
                  <a:srgbClr val="FF9966"/>
                </a:solidFill>
                <a:ea typeface="方正姚体" panose="02010601030101010101" pitchFamily="2" charset="-122"/>
              </a:rPr>
              <a:t>例题】</a:t>
            </a:r>
            <a:r>
              <a:rPr lang="zh-CN" altLang="en-US" sz="2200" b="0" dirty="0">
                <a:ea typeface="方正姚体" panose="02010601030101010101" pitchFamily="2" charset="-122"/>
              </a:rPr>
              <a:t>一个组相联</a:t>
            </a:r>
            <a:r>
              <a:rPr lang="zh-CN" altLang="zh-CN" sz="2200" b="0" dirty="0">
                <a:ea typeface="方正姚体" panose="02010601030101010101" pitchFamily="2" charset="-122"/>
              </a:rPr>
              <a:t>cache</a:t>
            </a:r>
            <a:r>
              <a:rPr lang="zh-CN" altLang="en-US" sz="2200" b="0" dirty="0">
                <a:ea typeface="方正姚体" panose="02010601030101010101" pitchFamily="2" charset="-122"/>
              </a:rPr>
              <a:t>由</a:t>
            </a:r>
            <a:r>
              <a:rPr lang="zh-CN" altLang="zh-CN" sz="2200" b="0" dirty="0">
                <a:ea typeface="方正姚体" panose="02010601030101010101" pitchFamily="2" charset="-122"/>
              </a:rPr>
              <a:t>64</a:t>
            </a:r>
            <a:r>
              <a:rPr lang="zh-CN" altLang="en-US" sz="2200" b="0" dirty="0">
                <a:ea typeface="方正姚体" panose="02010601030101010101" pitchFamily="2" charset="-122"/>
              </a:rPr>
              <a:t>个行组成，每组</a:t>
            </a:r>
            <a:r>
              <a:rPr lang="zh-CN" altLang="zh-CN" sz="2200" b="0" dirty="0">
                <a:ea typeface="方正姚体" panose="02010601030101010101" pitchFamily="2" charset="-122"/>
              </a:rPr>
              <a:t>4</a:t>
            </a:r>
            <a:r>
              <a:rPr lang="zh-CN" altLang="en-US" sz="2200" b="0" dirty="0">
                <a:ea typeface="方正姚体" panose="02010601030101010101" pitchFamily="2" charset="-122"/>
              </a:rPr>
              <a:t>行。主存包含</a:t>
            </a:r>
            <a:r>
              <a:rPr lang="zh-CN" altLang="zh-CN" sz="2200" b="0" dirty="0">
                <a:ea typeface="方正姚体" panose="02010601030101010101" pitchFamily="2" charset="-122"/>
              </a:rPr>
              <a:t>4K</a:t>
            </a:r>
            <a:r>
              <a:rPr lang="zh-CN" altLang="en-US" sz="2200" b="0" dirty="0">
                <a:ea typeface="方正姚体" panose="02010601030101010101" pitchFamily="2" charset="-122"/>
              </a:rPr>
              <a:t>个块，每块</a:t>
            </a:r>
            <a:r>
              <a:rPr lang="zh-CN" altLang="zh-CN" sz="2200" b="0" dirty="0">
                <a:ea typeface="方正姚体" panose="02010601030101010101" pitchFamily="2" charset="-122"/>
              </a:rPr>
              <a:t>128</a:t>
            </a:r>
            <a:r>
              <a:rPr lang="zh-CN" altLang="en-US" sz="2200" b="0" dirty="0">
                <a:ea typeface="方正姚体" panose="02010601030101010101" pitchFamily="2" charset="-122"/>
              </a:rPr>
              <a:t>字。请表示内存地址的格式。</a:t>
            </a:r>
          </a:p>
          <a:p>
            <a:r>
              <a:rPr lang="zh-CN" altLang="en-US" sz="2200" b="0" dirty="0">
                <a:solidFill>
                  <a:srgbClr val="FF9966"/>
                </a:solidFill>
                <a:ea typeface="方正姚体" panose="02010601030101010101" pitchFamily="2" charset="-122"/>
              </a:rPr>
              <a:t>解</a:t>
            </a:r>
            <a:r>
              <a:rPr lang="zh-CN" altLang="en-US" sz="2200" b="0" dirty="0">
                <a:ea typeface="方正姚体" panose="02010601030101010101" pitchFamily="2" charset="-122"/>
              </a:rPr>
              <a:t>：</a:t>
            </a:r>
          </a:p>
          <a:p>
            <a:pPr lvl="1"/>
            <a:r>
              <a:rPr lang="zh-CN" altLang="en-US" sz="2200" b="0" dirty="0">
                <a:ea typeface="方正姚体" panose="02010601030101010101" pitchFamily="2" charset="-122"/>
              </a:rPr>
              <a:t>主存块数 </a:t>
            </a:r>
            <a:r>
              <a:rPr lang="en-US" altLang="zh-CN" sz="2200" b="0" dirty="0">
                <a:ea typeface="方正姚体" panose="02010601030101010101" pitchFamily="2" charset="-122"/>
              </a:rPr>
              <a:t>= 4K = </a:t>
            </a:r>
            <a:r>
              <a:rPr lang="zh-CN" altLang="zh-CN" sz="2200" b="0" dirty="0">
                <a:ea typeface="方正姚体" panose="02010601030101010101" pitchFamily="2" charset="-122"/>
              </a:rPr>
              <a:t>2</a:t>
            </a:r>
            <a:r>
              <a:rPr lang="zh-CN" altLang="en-US" sz="2200" b="0" baseline="30000" dirty="0">
                <a:ea typeface="方正姚体" panose="02010601030101010101" pitchFamily="2" charset="-122"/>
              </a:rPr>
              <a:t>1</a:t>
            </a:r>
            <a:r>
              <a:rPr lang="en-US" altLang="zh-CN" sz="2200" b="0" baseline="30000" dirty="0">
                <a:ea typeface="方正姚体" panose="02010601030101010101" pitchFamily="2" charset="-122"/>
              </a:rPr>
              <a:t>2 	         </a:t>
            </a:r>
            <a:r>
              <a:rPr lang="zh-CN" altLang="en-US" sz="2200" b="0" dirty="0">
                <a:solidFill>
                  <a:srgbClr val="00FF00"/>
                </a:solidFill>
                <a:ea typeface="方正姚体" panose="02010601030101010101" pitchFamily="2" charset="-122"/>
              </a:rPr>
              <a:t>∴ </a:t>
            </a:r>
            <a:r>
              <a:rPr lang="en-US" altLang="zh-CN" sz="2200" b="0" dirty="0">
                <a:solidFill>
                  <a:srgbClr val="00FF00"/>
                </a:solidFill>
                <a:ea typeface="方正姚体" panose="02010601030101010101" pitchFamily="2" charset="-122"/>
              </a:rPr>
              <a:t>s</a:t>
            </a:r>
            <a:r>
              <a:rPr lang="zh-CN" altLang="en-US" sz="2200" b="0" dirty="0">
                <a:solidFill>
                  <a:srgbClr val="00FF00"/>
                </a:solidFill>
                <a:ea typeface="方正姚体" panose="02010601030101010101" pitchFamily="2" charset="-122"/>
              </a:rPr>
              <a:t>＝1</a:t>
            </a:r>
            <a:r>
              <a:rPr lang="en-US" altLang="zh-CN" sz="2200" b="0" dirty="0">
                <a:solidFill>
                  <a:srgbClr val="00FF00"/>
                </a:solidFill>
                <a:ea typeface="方正姚体" panose="02010601030101010101" pitchFamily="2" charset="-122"/>
              </a:rPr>
              <a:t>2</a:t>
            </a:r>
          </a:p>
          <a:p>
            <a:pPr lvl="1">
              <a:buFont typeface="Wingdings" panose="05000000000000000000" pitchFamily="2" charset="2"/>
              <a:buNone/>
            </a:pPr>
            <a:r>
              <a:rPr lang="zh-CN" altLang="en-US" sz="2200" b="0" dirty="0">
                <a:ea typeface="方正姚体" panose="02010601030101010101" pitchFamily="2" charset="-122"/>
                <a:sym typeface="宋体" panose="02010600030101010101" pitchFamily="2" charset="-122"/>
              </a:rPr>
              <a:t>    块大小＝行大小＝</a:t>
            </a:r>
            <a:r>
              <a:rPr lang="zh-CN" altLang="zh-CN" sz="2200" b="0" dirty="0">
                <a:ea typeface="方正姚体" panose="02010601030101010101" pitchFamily="2" charset="-122"/>
                <a:sym typeface="宋体" panose="02010600030101010101" pitchFamily="2" charset="-122"/>
              </a:rPr>
              <a:t>2</a:t>
            </a:r>
            <a:r>
              <a:rPr lang="zh-CN" altLang="zh-CN" sz="2200" b="0" baseline="30000" dirty="0">
                <a:ea typeface="方正姚体" panose="02010601030101010101" pitchFamily="2" charset="-122"/>
                <a:sym typeface="宋体" panose="02010600030101010101" pitchFamily="2" charset="-122"/>
              </a:rPr>
              <a:t>w</a:t>
            </a:r>
            <a:r>
              <a:rPr lang="zh-CN" altLang="en-US" sz="2200" b="0" dirty="0">
                <a:ea typeface="方正姚体" panose="02010601030101010101" pitchFamily="2" charset="-122"/>
                <a:sym typeface="宋体" panose="02010600030101010101" pitchFamily="2" charset="-122"/>
              </a:rPr>
              <a:t>个字＝</a:t>
            </a:r>
            <a:r>
              <a:rPr lang="zh-CN" altLang="zh-CN" sz="2200" b="0" dirty="0">
                <a:ea typeface="方正姚体" panose="02010601030101010101" pitchFamily="2" charset="-122"/>
                <a:sym typeface="宋体" panose="02010600030101010101" pitchFamily="2" charset="-122"/>
              </a:rPr>
              <a:t>128</a:t>
            </a:r>
            <a:r>
              <a:rPr lang="zh-CN" altLang="en-US" sz="2200" b="0" dirty="0">
                <a:ea typeface="方正姚体" panose="02010601030101010101" pitchFamily="2" charset="-122"/>
                <a:sym typeface="宋体" panose="02010600030101010101" pitchFamily="2" charset="-122"/>
              </a:rPr>
              <a:t>＝</a:t>
            </a:r>
            <a:r>
              <a:rPr lang="zh-CN" altLang="zh-CN" sz="2200" b="0" dirty="0">
                <a:ea typeface="方正姚体" panose="02010601030101010101" pitchFamily="2" charset="-122"/>
                <a:sym typeface="宋体" panose="02010600030101010101" pitchFamily="2" charset="-122"/>
              </a:rPr>
              <a:t>2</a:t>
            </a:r>
            <a:r>
              <a:rPr lang="zh-CN" altLang="zh-CN" sz="2200" b="0" baseline="30000" dirty="0">
                <a:ea typeface="方正姚体" panose="02010601030101010101" pitchFamily="2" charset="-122"/>
                <a:sym typeface="宋体" panose="02010600030101010101" pitchFamily="2" charset="-122"/>
              </a:rPr>
              <a:t>7</a:t>
            </a:r>
            <a:r>
              <a:rPr lang="zh-CN" altLang="en-US" sz="2200" b="0" dirty="0">
                <a:ea typeface="方正姚体" panose="02010601030101010101" pitchFamily="2" charset="-122"/>
                <a:sym typeface="宋体" panose="02010600030101010101" pitchFamily="2" charset="-122"/>
              </a:rPr>
              <a:t>　</a:t>
            </a:r>
            <a:r>
              <a:rPr lang="zh-CN" altLang="en-US" sz="2200" b="0" dirty="0">
                <a:solidFill>
                  <a:srgbClr val="00FF00"/>
                </a:solidFill>
                <a:ea typeface="方正姚体" panose="02010601030101010101" pitchFamily="2" charset="-122"/>
                <a:sym typeface="宋体" panose="02010600030101010101" pitchFamily="2" charset="-122"/>
              </a:rPr>
              <a:t>∴ </a:t>
            </a:r>
            <a:r>
              <a:rPr lang="zh-CN" altLang="zh-CN" sz="2200" b="0" dirty="0">
                <a:solidFill>
                  <a:srgbClr val="00FF00"/>
                </a:solidFill>
                <a:ea typeface="方正姚体" panose="02010601030101010101" pitchFamily="2" charset="-122"/>
                <a:sym typeface="宋体" panose="02010600030101010101" pitchFamily="2" charset="-122"/>
              </a:rPr>
              <a:t>w</a:t>
            </a:r>
            <a:r>
              <a:rPr lang="zh-CN" altLang="en-US" sz="2200" b="0" dirty="0">
                <a:solidFill>
                  <a:srgbClr val="00FF00"/>
                </a:solidFill>
                <a:ea typeface="方正姚体" panose="02010601030101010101" pitchFamily="2" charset="-122"/>
                <a:sym typeface="宋体" panose="02010600030101010101" pitchFamily="2" charset="-122"/>
              </a:rPr>
              <a:t>＝</a:t>
            </a:r>
            <a:r>
              <a:rPr lang="zh-CN" altLang="zh-CN" sz="2200" b="0" dirty="0">
                <a:solidFill>
                  <a:srgbClr val="00FF00"/>
                </a:solidFill>
                <a:ea typeface="方正姚体" panose="02010601030101010101" pitchFamily="2" charset="-122"/>
                <a:sym typeface="宋体" panose="02010600030101010101" pitchFamily="2" charset="-122"/>
              </a:rPr>
              <a:t>7</a:t>
            </a:r>
            <a:endParaRPr lang="en-US" altLang="zh-CN" sz="2200" b="0" dirty="0">
              <a:solidFill>
                <a:srgbClr val="00FF00"/>
              </a:solidFill>
              <a:ea typeface="方正姚体" panose="02010601030101010101" pitchFamily="2" charset="-122"/>
            </a:endParaRPr>
          </a:p>
          <a:p>
            <a:pPr lvl="1">
              <a:buFont typeface="Wingdings" panose="05000000000000000000" pitchFamily="2" charset="2"/>
              <a:buNone/>
            </a:pPr>
            <a:r>
              <a:rPr lang="zh-CN" altLang="en-US" sz="2200" b="0" dirty="0">
                <a:ea typeface="方正姚体" panose="02010601030101010101" pitchFamily="2" charset="-122"/>
              </a:rPr>
              <a:t>	主存地址长度</a:t>
            </a:r>
            <a:r>
              <a:rPr lang="zh-CN" altLang="zh-CN" sz="2200" b="0" dirty="0">
                <a:ea typeface="方正姚体" panose="02010601030101010101" pitchFamily="2" charset="-122"/>
              </a:rPr>
              <a:t>(s+w)</a:t>
            </a:r>
            <a:r>
              <a:rPr lang="zh-CN" altLang="en-US" sz="2200" b="0" dirty="0">
                <a:ea typeface="方正姚体" panose="02010601030101010101" pitchFamily="2" charset="-122"/>
              </a:rPr>
              <a:t>位＝</a:t>
            </a:r>
            <a:r>
              <a:rPr lang="zh-CN" altLang="zh-CN" sz="2200" b="0" dirty="0">
                <a:ea typeface="方正姚体" panose="02010601030101010101" pitchFamily="2" charset="-122"/>
              </a:rPr>
              <a:t>12+7</a:t>
            </a:r>
            <a:r>
              <a:rPr lang="zh-CN" altLang="en-US" sz="2200" b="0" dirty="0">
                <a:ea typeface="方正姚体" panose="02010601030101010101" pitchFamily="2" charset="-122"/>
              </a:rPr>
              <a:t>＝</a:t>
            </a:r>
            <a:r>
              <a:rPr lang="zh-CN" altLang="zh-CN" sz="2200" b="0" dirty="0">
                <a:ea typeface="方正姚体" panose="02010601030101010101" pitchFamily="2" charset="-122"/>
              </a:rPr>
              <a:t>19</a:t>
            </a:r>
            <a:r>
              <a:rPr lang="zh-CN" altLang="en-US" sz="2200" b="0" dirty="0">
                <a:ea typeface="方正姚体" panose="02010601030101010101" pitchFamily="2" charset="-122"/>
              </a:rPr>
              <a:t>位</a:t>
            </a:r>
            <a:br>
              <a:rPr lang="zh-CN" altLang="zh-CN" sz="2200" b="0" dirty="0">
                <a:ea typeface="方正姚体" panose="02010601030101010101" pitchFamily="2" charset="-122"/>
              </a:rPr>
            </a:br>
            <a:endParaRPr lang="zh-CN" altLang="en-US" sz="2200" b="0" dirty="0">
              <a:ea typeface="方正姚体" panose="02010601030101010101" pitchFamily="2" charset="-122"/>
            </a:endParaRPr>
          </a:p>
          <a:p>
            <a:pPr lvl="1"/>
            <a:r>
              <a:rPr lang="zh-CN" altLang="zh-CN" sz="2200" b="0" dirty="0">
                <a:ea typeface="方正姚体" panose="02010601030101010101" pitchFamily="2" charset="-122"/>
              </a:rPr>
              <a:t>cache</a:t>
            </a:r>
            <a:r>
              <a:rPr lang="zh-CN" altLang="en-US" sz="2200" b="0" dirty="0">
                <a:ea typeface="方正姚体" panose="02010601030101010101" pitchFamily="2" charset="-122"/>
              </a:rPr>
              <a:t>行数 </a:t>
            </a:r>
            <a:r>
              <a:rPr lang="en-US" altLang="zh-CN" sz="2200" b="0" dirty="0">
                <a:ea typeface="方正姚体" panose="02010601030101010101" pitchFamily="2" charset="-122"/>
              </a:rPr>
              <a:t>= </a:t>
            </a:r>
            <a:r>
              <a:rPr lang="zh-CN" altLang="zh-CN" sz="2200" b="0" dirty="0">
                <a:ea typeface="方正姚体" panose="02010601030101010101" pitchFamily="2" charset="-122"/>
              </a:rPr>
              <a:t>64</a:t>
            </a:r>
            <a:r>
              <a:rPr lang="zh-CN" altLang="en-US" sz="2200" b="0" dirty="0">
                <a:ea typeface="方正姚体" panose="02010601030101010101" pitchFamily="2" charset="-122"/>
              </a:rPr>
              <a:t>	 </a:t>
            </a:r>
            <a:r>
              <a:rPr lang="zh-CN" altLang="en-US" sz="2200" b="0" dirty="0">
                <a:solidFill>
                  <a:srgbClr val="00FF00"/>
                </a:solidFill>
                <a:ea typeface="方正姚体" panose="02010601030101010101" pitchFamily="2" charset="-122"/>
              </a:rPr>
              <a:t>∴ </a:t>
            </a:r>
            <a:r>
              <a:rPr lang="en-US" altLang="zh-CN" sz="2200" b="0" dirty="0">
                <a:solidFill>
                  <a:srgbClr val="00FF00"/>
                </a:solidFill>
                <a:ea typeface="方正姚体" panose="02010601030101010101" pitchFamily="2" charset="-122"/>
              </a:rPr>
              <a:t>m</a:t>
            </a:r>
            <a:r>
              <a:rPr lang="zh-CN" altLang="en-US" sz="2200" b="0" dirty="0">
                <a:solidFill>
                  <a:srgbClr val="00FF00"/>
                </a:solidFill>
                <a:ea typeface="方正姚体" panose="02010601030101010101" pitchFamily="2" charset="-122"/>
              </a:rPr>
              <a:t>＝6</a:t>
            </a:r>
            <a:r>
              <a:rPr lang="en-US" altLang="zh-CN" sz="2200" b="0" dirty="0">
                <a:solidFill>
                  <a:srgbClr val="00FF00"/>
                </a:solidFill>
                <a:ea typeface="方正姚体" panose="02010601030101010101" pitchFamily="2" charset="-122"/>
              </a:rPr>
              <a:t>4</a:t>
            </a:r>
          </a:p>
          <a:p>
            <a:pPr lvl="1">
              <a:buFont typeface="Wingdings" panose="05000000000000000000" pitchFamily="2" charset="2"/>
              <a:buNone/>
            </a:pPr>
            <a:r>
              <a:rPr lang="zh-CN" altLang="en-US" sz="2200" b="0" dirty="0">
                <a:ea typeface="方正姚体" panose="02010601030101010101" pitchFamily="2" charset="-122"/>
              </a:rPr>
              <a:t>	每组行数</a:t>
            </a:r>
            <a:r>
              <a:rPr lang="en-US" altLang="zh-CN" sz="2200" b="0" dirty="0">
                <a:ea typeface="方正姚体" panose="02010601030101010101" pitchFamily="2" charset="-122"/>
              </a:rPr>
              <a:t>= 4	  </a:t>
            </a:r>
            <a:r>
              <a:rPr lang="zh-CN" altLang="zh-CN" sz="2200" b="0" dirty="0">
                <a:ea typeface="方正姚体" panose="02010601030101010101" pitchFamily="2" charset="-122"/>
              </a:rPr>
              <a:t> </a:t>
            </a:r>
            <a:r>
              <a:rPr lang="zh-CN" altLang="en-US" sz="2200" b="0" dirty="0">
                <a:solidFill>
                  <a:srgbClr val="00FF00"/>
                </a:solidFill>
                <a:ea typeface="方正姚体" panose="02010601030101010101" pitchFamily="2" charset="-122"/>
              </a:rPr>
              <a:t>∴ </a:t>
            </a:r>
            <a:r>
              <a:rPr lang="en-US" altLang="zh-CN" sz="2200" b="0" dirty="0">
                <a:solidFill>
                  <a:srgbClr val="00FF00"/>
                </a:solidFill>
                <a:ea typeface="方正姚体" panose="02010601030101010101" pitchFamily="2" charset="-122"/>
              </a:rPr>
              <a:t>v</a:t>
            </a:r>
            <a:r>
              <a:rPr lang="zh-CN" altLang="en-US" sz="2200" b="0" dirty="0">
                <a:solidFill>
                  <a:srgbClr val="00FF00"/>
                </a:solidFill>
                <a:ea typeface="方正姚体" panose="02010601030101010101" pitchFamily="2" charset="-122"/>
              </a:rPr>
              <a:t>＝4</a:t>
            </a:r>
            <a:endParaRPr lang="en-US" altLang="zh-CN" sz="2200" b="0" dirty="0">
              <a:solidFill>
                <a:srgbClr val="00FF00"/>
              </a:solidFill>
              <a:ea typeface="方正姚体" panose="02010601030101010101" pitchFamily="2" charset="-122"/>
            </a:endParaRPr>
          </a:p>
          <a:p>
            <a:pPr lvl="1">
              <a:buFont typeface="Wingdings" panose="05000000000000000000" pitchFamily="2" charset="2"/>
              <a:buNone/>
            </a:pPr>
            <a:r>
              <a:rPr lang="zh-CN" altLang="en-US" sz="2200" b="0" dirty="0">
                <a:ea typeface="方正姚体" panose="02010601030101010101" pitchFamily="2" charset="-122"/>
              </a:rPr>
              <a:t>	</a:t>
            </a:r>
            <a:r>
              <a:rPr lang="en-US" altLang="zh-CN" sz="2200" b="0" dirty="0">
                <a:ea typeface="方正姚体" panose="02010601030101010101" pitchFamily="2" charset="-122"/>
              </a:rPr>
              <a:t>cache</a:t>
            </a:r>
            <a:r>
              <a:rPr lang="zh-CN" altLang="en-US" sz="2200" b="0" dirty="0">
                <a:ea typeface="方正姚体" panose="02010601030101010101" pitchFamily="2" charset="-122"/>
              </a:rPr>
              <a:t>组数 </a:t>
            </a:r>
            <a:r>
              <a:rPr lang="en-US" altLang="zh-CN" sz="2200" b="0" dirty="0">
                <a:ea typeface="方正姚体" panose="02010601030101010101" pitchFamily="2" charset="-122"/>
              </a:rPr>
              <a:t>= m/v = 64/4 = 16    </a:t>
            </a:r>
            <a:r>
              <a:rPr lang="zh-CN" altLang="en-US" sz="2200" b="0" dirty="0">
                <a:solidFill>
                  <a:srgbClr val="00FF00"/>
                </a:solidFill>
                <a:ea typeface="方正姚体" panose="02010601030101010101" pitchFamily="2" charset="-122"/>
              </a:rPr>
              <a:t>∴ </a:t>
            </a:r>
            <a:r>
              <a:rPr lang="en-US" altLang="zh-CN" sz="2200" b="0" dirty="0">
                <a:solidFill>
                  <a:srgbClr val="00FF00"/>
                </a:solidFill>
                <a:ea typeface="方正姚体" panose="02010601030101010101" pitchFamily="2" charset="-122"/>
              </a:rPr>
              <a:t>u</a:t>
            </a:r>
            <a:r>
              <a:rPr lang="zh-CN" altLang="en-US" sz="2200" b="0" dirty="0">
                <a:solidFill>
                  <a:srgbClr val="00FF00"/>
                </a:solidFill>
                <a:ea typeface="方正姚体" panose="02010601030101010101" pitchFamily="2" charset="-122"/>
              </a:rPr>
              <a:t>＝1</a:t>
            </a:r>
            <a:r>
              <a:rPr lang="en-US" altLang="zh-CN" sz="2200" b="0" dirty="0">
                <a:solidFill>
                  <a:srgbClr val="00FF00"/>
                </a:solidFill>
                <a:ea typeface="方正姚体" panose="02010601030101010101" pitchFamily="2" charset="-122"/>
              </a:rPr>
              <a:t>6</a:t>
            </a:r>
            <a:r>
              <a:rPr lang="zh-CN" altLang="zh-CN" sz="2200" b="0" dirty="0">
                <a:ea typeface="方正姚体" panose="02010601030101010101" pitchFamily="2" charset="-122"/>
              </a:rPr>
              <a:t> </a:t>
            </a:r>
            <a:r>
              <a:rPr lang="zh-CN" altLang="en-US" sz="2200" b="0" dirty="0">
                <a:ea typeface="方正姚体" panose="02010601030101010101" pitchFamily="2" charset="-122"/>
              </a:rPr>
              <a:t>　</a:t>
            </a:r>
          </a:p>
          <a:p>
            <a:pPr lvl="1">
              <a:buFont typeface="Wingdings" panose="05000000000000000000" pitchFamily="2" charset="2"/>
              <a:buNone/>
            </a:pPr>
            <a:r>
              <a:rPr lang="zh-CN" altLang="en-US" sz="2200" b="0" dirty="0">
                <a:ea typeface="方正姚体" panose="02010601030101010101" pitchFamily="2" charset="-122"/>
              </a:rPr>
              <a:t>	          </a:t>
            </a:r>
            <a:r>
              <a:rPr lang="en-US" altLang="zh-CN" sz="2200" b="0" dirty="0">
                <a:ea typeface="方正姚体" panose="02010601030101010101" pitchFamily="2" charset="-122"/>
              </a:rPr>
              <a:t>u </a:t>
            </a:r>
            <a:r>
              <a:rPr lang="zh-CN" altLang="en-US" sz="2200" b="0" dirty="0">
                <a:ea typeface="方正姚体" panose="02010601030101010101" pitchFamily="2" charset="-122"/>
              </a:rPr>
              <a:t>=</a:t>
            </a:r>
            <a:r>
              <a:rPr lang="en-US" altLang="zh-CN" sz="2200" b="0" dirty="0">
                <a:ea typeface="方正姚体" panose="02010601030101010101" pitchFamily="2" charset="-122"/>
              </a:rPr>
              <a:t> </a:t>
            </a:r>
            <a:r>
              <a:rPr lang="zh-CN" altLang="zh-CN" sz="2200" b="0" dirty="0">
                <a:ea typeface="方正姚体" panose="02010601030101010101" pitchFamily="2" charset="-122"/>
              </a:rPr>
              <a:t>16</a:t>
            </a:r>
            <a:r>
              <a:rPr lang="zh-CN" altLang="en-US" sz="2200" b="0" dirty="0">
                <a:ea typeface="方正姚体" panose="02010601030101010101" pitchFamily="2" charset="-122"/>
              </a:rPr>
              <a:t> =</a:t>
            </a:r>
            <a:r>
              <a:rPr lang="en-US" altLang="zh-CN" sz="2200" b="0" dirty="0">
                <a:ea typeface="方正姚体" panose="02010601030101010101" pitchFamily="2" charset="-122"/>
              </a:rPr>
              <a:t> </a:t>
            </a:r>
            <a:r>
              <a:rPr lang="zh-CN" altLang="zh-CN" sz="2200" b="0" dirty="0">
                <a:ea typeface="方正姚体" panose="02010601030101010101" pitchFamily="2" charset="-122"/>
              </a:rPr>
              <a:t>2</a:t>
            </a:r>
            <a:r>
              <a:rPr lang="zh-CN" altLang="zh-CN" sz="2200" b="0" baseline="30000" dirty="0">
                <a:ea typeface="方正姚体" panose="02010601030101010101" pitchFamily="2" charset="-122"/>
              </a:rPr>
              <a:t>d </a:t>
            </a:r>
            <a:r>
              <a:rPr lang="zh-CN" altLang="en-US" sz="2200" b="0" dirty="0">
                <a:ea typeface="方正姚体" panose="02010601030101010101" pitchFamily="2" charset="-122"/>
              </a:rPr>
              <a:t>= </a:t>
            </a:r>
            <a:r>
              <a:rPr lang="zh-CN" altLang="zh-CN" sz="2200" b="0" dirty="0">
                <a:ea typeface="方正姚体" panose="02010601030101010101" pitchFamily="2" charset="-122"/>
              </a:rPr>
              <a:t>2</a:t>
            </a:r>
            <a:r>
              <a:rPr lang="zh-CN" altLang="zh-CN" sz="2200" b="0" baseline="30000" dirty="0">
                <a:ea typeface="方正姚体" panose="02010601030101010101" pitchFamily="2" charset="-122"/>
              </a:rPr>
              <a:t>4</a:t>
            </a:r>
            <a:r>
              <a:rPr lang="zh-CN" altLang="en-US" sz="2200" b="0" dirty="0">
                <a:ea typeface="方正姚体" panose="02010601030101010101" pitchFamily="2" charset="-122"/>
              </a:rPr>
              <a:t>　　　</a:t>
            </a:r>
            <a:r>
              <a:rPr lang="zh-CN" altLang="en-US" sz="2200" b="0" dirty="0">
                <a:solidFill>
                  <a:srgbClr val="00FF00"/>
                </a:solidFill>
                <a:ea typeface="方正姚体" panose="02010601030101010101" pitchFamily="2" charset="-122"/>
              </a:rPr>
              <a:t>∴ </a:t>
            </a:r>
            <a:r>
              <a:rPr lang="zh-CN" altLang="zh-CN" sz="2200" b="0" dirty="0">
                <a:solidFill>
                  <a:srgbClr val="00FF00"/>
                </a:solidFill>
                <a:ea typeface="方正姚体" panose="02010601030101010101" pitchFamily="2" charset="-122"/>
              </a:rPr>
              <a:t>d </a:t>
            </a:r>
            <a:r>
              <a:rPr lang="zh-CN" altLang="en-US" sz="2200" b="0" dirty="0">
                <a:ea typeface="方正姚体" panose="02010601030101010101" pitchFamily="2" charset="-122"/>
              </a:rPr>
              <a:t>=</a:t>
            </a:r>
            <a:r>
              <a:rPr lang="zh-CN" altLang="en-US" sz="2200" b="0" dirty="0">
                <a:solidFill>
                  <a:srgbClr val="00FF00"/>
                </a:solidFill>
                <a:ea typeface="方正姚体" panose="02010601030101010101" pitchFamily="2" charset="-122"/>
              </a:rPr>
              <a:t> </a:t>
            </a:r>
            <a:r>
              <a:rPr lang="zh-CN" altLang="zh-CN" sz="2200" b="0" dirty="0">
                <a:solidFill>
                  <a:srgbClr val="00FF00"/>
                </a:solidFill>
                <a:ea typeface="方正姚体" panose="02010601030101010101" pitchFamily="2" charset="-122"/>
              </a:rPr>
              <a:t>4</a:t>
            </a:r>
            <a:endParaRPr lang="zh-CN" altLang="en-US" sz="2200" b="0" dirty="0">
              <a:solidFill>
                <a:srgbClr val="00FF00"/>
              </a:solidFill>
              <a:ea typeface="方正姚体" panose="02010601030101010101" pitchFamily="2" charset="-122"/>
            </a:endParaRPr>
          </a:p>
          <a:p>
            <a:pPr lvl="1"/>
            <a:r>
              <a:rPr lang="zh-CN" altLang="en-US" b="0" dirty="0">
                <a:ea typeface="方正姚体" panose="02010601030101010101" pitchFamily="2" charset="-122"/>
              </a:rPr>
              <a:t>上述组相联映射方式下地址格式如下所示：</a:t>
            </a:r>
          </a:p>
        </p:txBody>
      </p:sp>
      <p:graphicFrame>
        <p:nvGraphicFramePr>
          <p:cNvPr id="104452" name="Group 4"/>
          <p:cNvGraphicFramePr>
            <a:graphicFrameLocks noGrp="1"/>
          </p:cNvGraphicFramePr>
          <p:nvPr>
            <p:extLst>
              <p:ext uri="{D42A27DB-BD31-4B8C-83A1-F6EECF244321}">
                <p14:modId xmlns:p14="http://schemas.microsoft.com/office/powerpoint/2010/main" val="3862970460"/>
              </p:ext>
            </p:extLst>
          </p:nvPr>
        </p:nvGraphicFramePr>
        <p:xfrm>
          <a:off x="1087438" y="5489575"/>
          <a:ext cx="6180137" cy="1079500"/>
        </p:xfrm>
        <a:graphic>
          <a:graphicData uri="http://schemas.openxmlformats.org/drawingml/2006/table">
            <a:tbl>
              <a:tblPr/>
              <a:tblGrid>
                <a:gridCol w="2060519">
                  <a:extLst>
                    <a:ext uri="{9D8B030D-6E8A-4147-A177-3AD203B41FA5}">
                      <a16:colId xmlns:a16="http://schemas.microsoft.com/office/drawing/2014/main" val="20000"/>
                    </a:ext>
                  </a:extLst>
                </a:gridCol>
                <a:gridCol w="2059099">
                  <a:extLst>
                    <a:ext uri="{9D8B030D-6E8A-4147-A177-3AD203B41FA5}">
                      <a16:colId xmlns:a16="http://schemas.microsoft.com/office/drawing/2014/main" val="20001"/>
                    </a:ext>
                  </a:extLst>
                </a:gridCol>
                <a:gridCol w="2060519">
                  <a:extLst>
                    <a:ext uri="{9D8B030D-6E8A-4147-A177-3AD203B41FA5}">
                      <a16:colId xmlns:a16="http://schemas.microsoft.com/office/drawing/2014/main" val="20002"/>
                    </a:ext>
                  </a:extLst>
                </a:gridCol>
              </a:tblGrid>
              <a:tr h="576410">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标记（</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s-d</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组号（</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d</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字地址（</a:t>
                      </a:r>
                      <a:r>
                        <a:rPr kumimoji="0" lang="en-US" altLang="zh-CN"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w</a:t>
                      </a:r>
                      <a:r>
                        <a:rPr kumimoji="0" lang="zh-CN" altLang="en-US" sz="2000" b="1" i="0" u="none" strike="noStrike" cap="none" normalizeH="0" baseline="0">
                          <a:ln>
                            <a:noFill/>
                          </a:ln>
                          <a:solidFill>
                            <a:srgbClr val="99FF66"/>
                          </a:solidFill>
                          <a:effectLst/>
                          <a:latin typeface="Times New Roman" panose="02020603050405020304" pitchFamily="18" charset="0"/>
                          <a:ea typeface="宋体" panose="02010600030101010101" pitchFamily="2" charset="-122"/>
                        </a:rPr>
                        <a:t>位）</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090">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CCFF"/>
                        </a:buClr>
                        <a:buSzPct val="80000"/>
                        <a:buFont typeface="Wingdings 2" panose="05020102010507070707" pitchFamily="18" charset="2"/>
                        <a:tabLst>
                          <a:tab pos="1879600" algn="l"/>
                          <a:tab pos="2330450" algn="l"/>
                        </a:tabLst>
                        <a:defRPr sz="2000" b="1">
                          <a:solidFill>
                            <a:schemeClr val="tx1"/>
                          </a:solidFill>
                          <a:latin typeface="Times New Roman" panose="02020603050405020304" pitchFamily="18" charset="0"/>
                          <a:ea typeface="宋体" panose="02010600030101010101" pitchFamily="2" charset="-122"/>
                        </a:defRPr>
                      </a:lvl1pPr>
                      <a:lvl2pPr marL="449580">
                        <a:spcBef>
                          <a:spcPct val="20000"/>
                        </a:spcBef>
                        <a:buClr>
                          <a:srgbClr val="99CCFF"/>
                        </a:buClr>
                        <a:buSzPct val="90000"/>
                        <a:buFont typeface="Wingdings" panose="05000000000000000000" pitchFamily="2" charset="2"/>
                        <a:tabLst>
                          <a:tab pos="1879600" algn="l"/>
                          <a:tab pos="2330450" algn="l"/>
                        </a:tabLst>
                        <a:defRPr sz="2000" b="1">
                          <a:solidFill>
                            <a:srgbClr val="CCFF99"/>
                          </a:solidFill>
                          <a:latin typeface="Times New Roman" panose="02020603050405020304" pitchFamily="18" charset="0"/>
                          <a:ea typeface="楷体" panose="02010609060101010101" pitchFamily="49" charset="-122"/>
                        </a:defRPr>
                      </a:lvl2pPr>
                      <a:lvl3pPr marL="900430">
                        <a:spcBef>
                          <a:spcPct val="20000"/>
                        </a:spcBef>
                        <a:buClr>
                          <a:srgbClr val="99CCFF"/>
                        </a:buClr>
                        <a:buSzPct val="60000"/>
                        <a:buFont typeface="Wingdings" panose="05000000000000000000" pitchFamily="2" charset="2"/>
                        <a:tabLst>
                          <a:tab pos="1879600" algn="l"/>
                          <a:tab pos="2330450" algn="l"/>
                        </a:tabLst>
                        <a:defRPr sz="2000" b="1">
                          <a:solidFill>
                            <a:srgbClr val="CCFFCC"/>
                          </a:solidFill>
                          <a:latin typeface="Times New Roman" panose="02020603050405020304" pitchFamily="18" charset="0"/>
                          <a:ea typeface="方正姚体" panose="02010601030101010101" pitchFamily="2" charset="-122"/>
                        </a:defRPr>
                      </a:lvl3pPr>
                      <a:lvl4pPr marL="1260475">
                        <a:spcBef>
                          <a:spcPct val="20000"/>
                        </a:spcBef>
                        <a:buClr>
                          <a:srgbClr val="99CCFF"/>
                        </a:buClr>
                        <a:buFont typeface="Wingdings" panose="05000000000000000000" pitchFamily="2"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4pPr>
                      <a:lvl5pPr marL="1698625">
                        <a:spcBef>
                          <a:spcPct val="20000"/>
                        </a:spcBef>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5pPr>
                      <a:lvl6pPr marL="21558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6pPr>
                      <a:lvl7pPr marL="26130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7pPr>
                      <a:lvl8pPr marL="30702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8pPr>
                      <a:lvl9pPr marL="3527425" fontAlgn="base">
                        <a:spcBef>
                          <a:spcPct val="20000"/>
                        </a:spcBef>
                        <a:spcAft>
                          <a:spcPct val="0"/>
                        </a:spcAft>
                        <a:buClr>
                          <a:srgbClr val="99CCFF"/>
                        </a:buClr>
                        <a:buFont typeface="Wingdings 2" panose="05020102010507070707" pitchFamily="18" charset="2"/>
                        <a:tabLst>
                          <a:tab pos="1879600" algn="l"/>
                          <a:tab pos="2330450" algn="l"/>
                        </a:tabLst>
                        <a:defRPr sz="2000" b="1">
                          <a:solidFill>
                            <a:srgbClr val="FFCCC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CCFF"/>
                        </a:buClr>
                        <a:buSzPct val="80000"/>
                        <a:buFont typeface="Wingdings 2" panose="05020102010507070707" pitchFamily="18" charset="2"/>
                        <a:buNone/>
                        <a:tabLst>
                          <a:tab pos="1879600" algn="l"/>
                          <a:tab pos="2330450" algn="l"/>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位</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99330">
                                            <p:txEl>
                                              <p:pRg st="2" end="2"/>
                                            </p:txEl>
                                          </p:spTgt>
                                        </p:tgtEl>
                                        <p:attrNameLst>
                                          <p:attrName>style.visibility</p:attrName>
                                        </p:attrNameLst>
                                      </p:cBhvr>
                                      <p:to>
                                        <p:strVal val="visible"/>
                                      </p:to>
                                    </p:set>
                                    <p:animEffect transition="in" filter="blinds(horizontal)">
                                      <p:cBhvr>
                                        <p:cTn id="7" dur="500"/>
                                        <p:tgtEl>
                                          <p:spTgt spid="99330">
                                            <p:txEl>
                                              <p:pRg st="2" end="2"/>
                                            </p:txEl>
                                          </p:spTgt>
                                        </p:tgtEl>
                                      </p:cBhvr>
                                    </p:animEffect>
                                  </p:childTnLst>
                                </p:cTn>
                              </p:par>
                              <p:par>
                                <p:cTn id="8" presetID="3" presetClass="entr" presetSubtype="10" fill="hold" nodeType="withEffect">
                                  <p:stCondLst>
                                    <p:cond delay="0"/>
                                  </p:stCondLst>
                                  <p:childTnLst>
                                    <p:set>
                                      <p:cBhvr>
                                        <p:cTn id="9" dur="500" fill="hold">
                                          <p:stCondLst>
                                            <p:cond delay="0"/>
                                          </p:stCondLst>
                                        </p:cTn>
                                        <p:tgtEl>
                                          <p:spTgt spid="99330">
                                            <p:txEl>
                                              <p:pRg st="3" end="3"/>
                                            </p:txEl>
                                          </p:spTgt>
                                        </p:tgtEl>
                                        <p:attrNameLst>
                                          <p:attrName>style.visibility</p:attrName>
                                        </p:attrNameLst>
                                      </p:cBhvr>
                                      <p:to>
                                        <p:strVal val="visible"/>
                                      </p:to>
                                    </p:set>
                                    <p:animEffect transition="in" filter="blinds(horizontal)">
                                      <p:cBhvr>
                                        <p:cTn id="10" dur="500"/>
                                        <p:tgtEl>
                                          <p:spTgt spid="99330">
                                            <p:txEl>
                                              <p:pRg st="3" end="3"/>
                                            </p:txEl>
                                          </p:spTgt>
                                        </p:tgtEl>
                                      </p:cBhvr>
                                    </p:animEffect>
                                  </p:childTnLst>
                                </p:cTn>
                              </p:par>
                              <p:par>
                                <p:cTn id="11" presetID="3" presetClass="entr" presetSubtype="10" fill="hold" nodeType="withEffect">
                                  <p:stCondLst>
                                    <p:cond delay="0"/>
                                  </p:stCondLst>
                                  <p:childTnLst>
                                    <p:set>
                                      <p:cBhvr>
                                        <p:cTn id="12" dur="500" fill="hold">
                                          <p:stCondLst>
                                            <p:cond delay="0"/>
                                          </p:stCondLst>
                                        </p:cTn>
                                        <p:tgtEl>
                                          <p:spTgt spid="99330">
                                            <p:txEl>
                                              <p:pRg st="4" end="4"/>
                                            </p:txEl>
                                          </p:spTgt>
                                        </p:tgtEl>
                                        <p:attrNameLst>
                                          <p:attrName>style.visibility</p:attrName>
                                        </p:attrNameLst>
                                      </p:cBhvr>
                                      <p:to>
                                        <p:strVal val="visible"/>
                                      </p:to>
                                    </p:set>
                                    <p:animEffect transition="in" filter="blinds(horizontal)">
                                      <p:cBhvr>
                                        <p:cTn id="13" dur="500"/>
                                        <p:tgtEl>
                                          <p:spTgt spid="9933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500" fill="hold">
                                          <p:stCondLst>
                                            <p:cond delay="0"/>
                                          </p:stCondLst>
                                        </p:cTn>
                                        <p:tgtEl>
                                          <p:spTgt spid="99330">
                                            <p:txEl>
                                              <p:pRg st="5" end="5"/>
                                            </p:txEl>
                                          </p:spTgt>
                                        </p:tgtEl>
                                        <p:attrNameLst>
                                          <p:attrName>style.visibility</p:attrName>
                                        </p:attrNameLst>
                                      </p:cBhvr>
                                      <p:to>
                                        <p:strVal val="visible"/>
                                      </p:to>
                                    </p:set>
                                    <p:animEffect transition="in" filter="blinds(horizontal)">
                                      <p:cBhvr>
                                        <p:cTn id="18" dur="500"/>
                                        <p:tgtEl>
                                          <p:spTgt spid="99330">
                                            <p:txEl>
                                              <p:pRg st="5" end="5"/>
                                            </p:txEl>
                                          </p:spTgt>
                                        </p:tgtEl>
                                      </p:cBhvr>
                                    </p:animEffect>
                                  </p:childTnLst>
                                </p:cTn>
                              </p:par>
                              <p:par>
                                <p:cTn id="19" presetID="3" presetClass="entr" presetSubtype="10" fill="hold" nodeType="withEffect">
                                  <p:stCondLst>
                                    <p:cond delay="0"/>
                                  </p:stCondLst>
                                  <p:childTnLst>
                                    <p:set>
                                      <p:cBhvr>
                                        <p:cTn id="20" dur="500" fill="hold">
                                          <p:stCondLst>
                                            <p:cond delay="0"/>
                                          </p:stCondLst>
                                        </p:cTn>
                                        <p:tgtEl>
                                          <p:spTgt spid="99330">
                                            <p:txEl>
                                              <p:pRg st="6" end="6"/>
                                            </p:txEl>
                                          </p:spTgt>
                                        </p:tgtEl>
                                        <p:attrNameLst>
                                          <p:attrName>style.visibility</p:attrName>
                                        </p:attrNameLst>
                                      </p:cBhvr>
                                      <p:to>
                                        <p:strVal val="visible"/>
                                      </p:to>
                                    </p:set>
                                    <p:animEffect transition="in" filter="blinds(horizontal)">
                                      <p:cBhvr>
                                        <p:cTn id="21" dur="500"/>
                                        <p:tgtEl>
                                          <p:spTgt spid="99330">
                                            <p:txEl>
                                              <p:pRg st="6" end="6"/>
                                            </p:txEl>
                                          </p:spTgt>
                                        </p:tgtEl>
                                      </p:cBhvr>
                                    </p:animEffect>
                                  </p:childTnLst>
                                </p:cTn>
                              </p:par>
                              <p:par>
                                <p:cTn id="22" presetID="3" presetClass="entr" presetSubtype="10" fill="hold" nodeType="withEffect">
                                  <p:stCondLst>
                                    <p:cond delay="0"/>
                                  </p:stCondLst>
                                  <p:childTnLst>
                                    <p:set>
                                      <p:cBhvr>
                                        <p:cTn id="23" dur="500" fill="hold">
                                          <p:stCondLst>
                                            <p:cond delay="0"/>
                                          </p:stCondLst>
                                        </p:cTn>
                                        <p:tgtEl>
                                          <p:spTgt spid="99330">
                                            <p:txEl>
                                              <p:pRg st="7" end="7"/>
                                            </p:txEl>
                                          </p:spTgt>
                                        </p:tgtEl>
                                        <p:attrNameLst>
                                          <p:attrName>style.visibility</p:attrName>
                                        </p:attrNameLst>
                                      </p:cBhvr>
                                      <p:to>
                                        <p:strVal val="visible"/>
                                      </p:to>
                                    </p:set>
                                    <p:animEffect transition="in" filter="blinds(horizontal)">
                                      <p:cBhvr>
                                        <p:cTn id="24" dur="500"/>
                                        <p:tgtEl>
                                          <p:spTgt spid="99330">
                                            <p:txEl>
                                              <p:pRg st="7" end="7"/>
                                            </p:txEl>
                                          </p:spTgt>
                                        </p:tgtEl>
                                      </p:cBhvr>
                                    </p:animEffect>
                                  </p:childTnLst>
                                </p:cTn>
                              </p:par>
                              <p:par>
                                <p:cTn id="25" presetID="3" presetClass="entr" presetSubtype="10" fill="hold" nodeType="withEffect">
                                  <p:stCondLst>
                                    <p:cond delay="0"/>
                                  </p:stCondLst>
                                  <p:childTnLst>
                                    <p:set>
                                      <p:cBhvr>
                                        <p:cTn id="26" dur="500" fill="hold">
                                          <p:stCondLst>
                                            <p:cond delay="0"/>
                                          </p:stCondLst>
                                        </p:cTn>
                                        <p:tgtEl>
                                          <p:spTgt spid="99330">
                                            <p:txEl>
                                              <p:pRg st="8" end="8"/>
                                            </p:txEl>
                                          </p:spTgt>
                                        </p:tgtEl>
                                        <p:attrNameLst>
                                          <p:attrName>style.visibility</p:attrName>
                                        </p:attrNameLst>
                                      </p:cBhvr>
                                      <p:to>
                                        <p:strVal val="visible"/>
                                      </p:to>
                                    </p:set>
                                    <p:animEffect transition="in" filter="blinds(horizontal)">
                                      <p:cBhvr>
                                        <p:cTn id="27" dur="500"/>
                                        <p:tgtEl>
                                          <p:spTgt spid="99330">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4452"/>
                                        </p:tgtEl>
                                        <p:attrNameLst>
                                          <p:attrName>style.visibility</p:attrName>
                                        </p:attrNameLst>
                                      </p:cBhvr>
                                      <p:to>
                                        <p:strVal val="visible"/>
                                      </p:to>
                                    </p:set>
                                    <p:animEffect transition="in" filter="blinds(horizontal)">
                                      <p:cBhvr>
                                        <p:cTn id="32"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4146" name="标题 774145"/>
          <p:cNvSpPr>
            <a:spLocks noGrp="1"/>
          </p:cNvSpPr>
          <p:nvPr>
            <p:ph type="title"/>
          </p:nvPr>
        </p:nvSpPr>
        <p:spPr>
          <a:xfrm>
            <a:off x="101534" y="63050"/>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3.6.3</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替换策略</a:t>
            </a:r>
          </a:p>
        </p:txBody>
      </p:sp>
      <p:sp>
        <p:nvSpPr>
          <p:cNvPr id="120834" name="文本占位符 774146"/>
          <p:cNvSpPr>
            <a:spLocks noGrp="1" noChangeArrowheads="1"/>
          </p:cNvSpPr>
          <p:nvPr>
            <p:ph idx="1"/>
          </p:nvPr>
        </p:nvSpPr>
        <p:spPr/>
        <p:txBody>
          <a:bodyPr/>
          <a:lstStyle/>
          <a:p>
            <a:pPr>
              <a:lnSpc>
                <a:spcPct val="90000"/>
              </a:lnSpc>
            </a:pPr>
            <a:r>
              <a:rPr lang="zh-CN" altLang="en-US" b="0" dirty="0">
                <a:solidFill>
                  <a:schemeClr val="folHlink"/>
                </a:solidFill>
              </a:rPr>
              <a:t>最不经常使用</a:t>
            </a:r>
            <a:r>
              <a:rPr lang="en-US" altLang="zh-CN" b="0" dirty="0">
                <a:solidFill>
                  <a:schemeClr val="folHlink"/>
                </a:solidFill>
              </a:rPr>
              <a:t>(LFU)</a:t>
            </a:r>
            <a:r>
              <a:rPr lang="zh-CN" altLang="en-US" b="0" dirty="0">
                <a:solidFill>
                  <a:schemeClr val="folHlink"/>
                </a:solidFill>
              </a:rPr>
              <a:t>算法</a:t>
            </a:r>
          </a:p>
          <a:p>
            <a:pPr lvl="1">
              <a:lnSpc>
                <a:spcPct val="90000"/>
              </a:lnSpc>
            </a:pPr>
            <a:r>
              <a:rPr lang="zh-CN" altLang="en-US" b="0" dirty="0">
                <a:solidFill>
                  <a:schemeClr val="tx1"/>
                </a:solidFill>
              </a:rPr>
              <a:t>每行设置一个计数器。从</a:t>
            </a:r>
            <a:r>
              <a:rPr lang="en-US" altLang="zh-CN" b="0" dirty="0">
                <a:solidFill>
                  <a:schemeClr val="tx1"/>
                </a:solidFill>
              </a:rPr>
              <a:t>0</a:t>
            </a:r>
            <a:r>
              <a:rPr lang="zh-CN" altLang="en-US" b="0" dirty="0">
                <a:solidFill>
                  <a:schemeClr val="tx1"/>
                </a:solidFill>
              </a:rPr>
              <a:t>开始计数，每访问一次， 被访行的计数器增</a:t>
            </a:r>
            <a:r>
              <a:rPr lang="en-US" altLang="zh-CN" b="0" dirty="0">
                <a:solidFill>
                  <a:schemeClr val="tx1"/>
                </a:solidFill>
              </a:rPr>
              <a:t>1</a:t>
            </a:r>
            <a:r>
              <a:rPr lang="zh-CN" altLang="en-US" b="0" dirty="0">
                <a:solidFill>
                  <a:schemeClr val="tx1"/>
                </a:solidFill>
              </a:rPr>
              <a:t>。当需要替换时，将计数值最小的行换出，同时将该行的计数器都清零。</a:t>
            </a:r>
          </a:p>
          <a:p>
            <a:pPr lvl="1">
              <a:lnSpc>
                <a:spcPct val="90000"/>
              </a:lnSpc>
            </a:pPr>
            <a:r>
              <a:rPr lang="zh-CN" altLang="en-US" b="0" dirty="0">
                <a:solidFill>
                  <a:srgbClr val="00FF00"/>
                </a:solidFill>
              </a:rPr>
              <a:t>这种算法将计数周期限定在对这些特定行两次替换之间的间隔时间内，不能严格反映近期访问情况。</a:t>
            </a:r>
          </a:p>
          <a:p>
            <a:pPr>
              <a:lnSpc>
                <a:spcPct val="90000"/>
              </a:lnSpc>
            </a:pPr>
            <a:r>
              <a:rPr lang="zh-CN" altLang="en-US" b="0" dirty="0">
                <a:solidFill>
                  <a:schemeClr val="folHlink"/>
                </a:solidFill>
              </a:rPr>
              <a:t>近期最少使用</a:t>
            </a:r>
            <a:r>
              <a:rPr lang="en-US" altLang="zh-CN" b="0" dirty="0">
                <a:solidFill>
                  <a:schemeClr val="folHlink"/>
                </a:solidFill>
              </a:rPr>
              <a:t>(LRU)</a:t>
            </a:r>
            <a:r>
              <a:rPr lang="zh-CN" altLang="en-US" b="0" dirty="0">
                <a:solidFill>
                  <a:schemeClr val="folHlink"/>
                </a:solidFill>
              </a:rPr>
              <a:t>算法</a:t>
            </a:r>
            <a:r>
              <a:rPr lang="zh-CN" altLang="en-US" b="0" dirty="0"/>
              <a:t> </a:t>
            </a:r>
          </a:p>
          <a:p>
            <a:pPr lvl="1">
              <a:lnSpc>
                <a:spcPct val="90000"/>
              </a:lnSpc>
            </a:pPr>
            <a:r>
              <a:rPr lang="zh-CN" altLang="en-US" b="0" dirty="0">
                <a:solidFill>
                  <a:schemeClr val="tx1"/>
                </a:solidFill>
              </a:rPr>
              <a:t>每行也设置一个计数器，</a:t>
            </a:r>
            <a:r>
              <a:rPr lang="en-US" altLang="zh-CN" b="0" dirty="0">
                <a:solidFill>
                  <a:schemeClr val="tx1"/>
                </a:solidFill>
              </a:rPr>
              <a:t>cache</a:t>
            </a:r>
            <a:r>
              <a:rPr lang="zh-CN" altLang="en-US" b="0" dirty="0">
                <a:solidFill>
                  <a:schemeClr val="tx1"/>
                </a:solidFill>
              </a:rPr>
              <a:t>每命中一次，命中行计数器清零，其它各行计数器增</a:t>
            </a:r>
            <a:r>
              <a:rPr lang="en-US" altLang="zh-CN" b="0" dirty="0">
                <a:solidFill>
                  <a:schemeClr val="tx1"/>
                </a:solidFill>
              </a:rPr>
              <a:t>1</a:t>
            </a:r>
            <a:r>
              <a:rPr lang="zh-CN" altLang="en-US" b="0" dirty="0">
                <a:solidFill>
                  <a:schemeClr val="tx1"/>
                </a:solidFill>
              </a:rPr>
              <a:t>。当需要替换时，将计数值最大的行换出。</a:t>
            </a:r>
            <a:endParaRPr lang="zh-CN" altLang="en-US" b="0" dirty="0"/>
          </a:p>
          <a:p>
            <a:pPr lvl="1">
              <a:lnSpc>
                <a:spcPct val="90000"/>
              </a:lnSpc>
            </a:pPr>
            <a:r>
              <a:rPr lang="zh-CN" altLang="en-US" b="0" dirty="0">
                <a:solidFill>
                  <a:srgbClr val="00FF00"/>
                </a:solidFill>
              </a:rPr>
              <a:t>这种算法保护了刚拷贝到</a:t>
            </a:r>
            <a:r>
              <a:rPr lang="en-US" altLang="zh-CN" b="0" dirty="0">
                <a:solidFill>
                  <a:srgbClr val="00FF00"/>
                </a:solidFill>
              </a:rPr>
              <a:t>cache</a:t>
            </a:r>
            <a:r>
              <a:rPr lang="zh-CN" altLang="en-US" b="0" dirty="0">
                <a:solidFill>
                  <a:srgbClr val="00FF00"/>
                </a:solidFill>
              </a:rPr>
              <a:t>中的新数据行，有较高的命中率</a:t>
            </a:r>
            <a:r>
              <a:rPr lang="zh-CN" altLang="en-US" b="0" dirty="0">
                <a:solidFill>
                  <a:srgbClr val="FFCCCC"/>
                </a:solidFill>
              </a:rPr>
              <a:t>。</a:t>
            </a:r>
            <a:r>
              <a:rPr lang="zh-CN" altLang="en-US" b="0" dirty="0"/>
              <a:t> </a:t>
            </a:r>
            <a:r>
              <a:rPr lang="en-US" altLang="zh-CN" b="0" dirty="0">
                <a:solidFill>
                  <a:srgbClr val="FFC000"/>
                </a:solidFill>
                <a:sym typeface="Wingdings" panose="05000000000000000000" pitchFamily="2" charset="2"/>
              </a:rPr>
              <a:t></a:t>
            </a:r>
            <a:r>
              <a:rPr lang="zh-CN" altLang="en-US" b="0" dirty="0">
                <a:solidFill>
                  <a:srgbClr val="FFC000"/>
                </a:solidFill>
                <a:latin typeface="隶书" panose="02010509060101010101" pitchFamily="49" charset="-122"/>
                <a:ea typeface="隶书" panose="02010509060101010101" pitchFamily="49" charset="-122"/>
                <a:sym typeface="Wingdings" panose="05000000000000000000" pitchFamily="2" charset="2"/>
              </a:rPr>
              <a:t>关注</a:t>
            </a:r>
            <a:r>
              <a:rPr lang="en-US" altLang="zh-CN" b="0" dirty="0">
                <a:solidFill>
                  <a:srgbClr val="FFC000"/>
                </a:solidFill>
                <a:latin typeface="隶书" panose="02010509060101010101" pitchFamily="49" charset="-122"/>
                <a:ea typeface="隶书" panose="02010509060101010101" pitchFamily="49" charset="-122"/>
                <a:sym typeface="Wingdings" panose="05000000000000000000" pitchFamily="2" charset="2"/>
              </a:rPr>
              <a:t>2</a:t>
            </a:r>
            <a:r>
              <a:rPr lang="zh-CN" altLang="en-US" b="0" dirty="0">
                <a:solidFill>
                  <a:srgbClr val="FFC000"/>
                </a:solidFill>
                <a:latin typeface="隶书" panose="02010509060101010101" pitchFamily="49" charset="-122"/>
                <a:ea typeface="隶书" panose="02010509060101010101" pitchFamily="49" charset="-122"/>
                <a:sym typeface="Wingdings" panose="05000000000000000000" pitchFamily="2" charset="2"/>
              </a:rPr>
              <a:t>路组相连的</a:t>
            </a:r>
            <a:r>
              <a:rPr lang="en-US" altLang="zh-CN" b="0" dirty="0">
                <a:solidFill>
                  <a:srgbClr val="FFC000"/>
                </a:solidFill>
                <a:latin typeface="隶书" panose="02010509060101010101" pitchFamily="49" charset="-122"/>
                <a:ea typeface="隶书" panose="02010509060101010101" pitchFamily="49" charset="-122"/>
                <a:sym typeface="Wingdings" panose="05000000000000000000" pitchFamily="2" charset="2"/>
              </a:rPr>
              <a:t>LRU</a:t>
            </a:r>
            <a:r>
              <a:rPr lang="zh-CN" altLang="en-US" b="0" dirty="0">
                <a:solidFill>
                  <a:srgbClr val="FFC000"/>
                </a:solidFill>
                <a:latin typeface="隶书" panose="02010509060101010101" pitchFamily="49" charset="-122"/>
                <a:ea typeface="隶书" panose="02010509060101010101" pitchFamily="49" charset="-122"/>
                <a:sym typeface="Wingdings" panose="05000000000000000000" pitchFamily="2" charset="2"/>
              </a:rPr>
              <a:t>算法实现</a:t>
            </a:r>
            <a:endParaRPr lang="zh-CN" altLang="en-US" b="0" dirty="0">
              <a:solidFill>
                <a:srgbClr val="FF3300"/>
              </a:solidFill>
              <a:latin typeface="隶书" panose="02010509060101010101" pitchFamily="49" charset="-122"/>
              <a:ea typeface="隶书" panose="02010509060101010101" pitchFamily="49" charset="-122"/>
            </a:endParaRPr>
          </a:p>
          <a:p>
            <a:pPr>
              <a:lnSpc>
                <a:spcPct val="90000"/>
              </a:lnSpc>
            </a:pPr>
            <a:r>
              <a:rPr lang="zh-CN" altLang="en-US" b="0" dirty="0">
                <a:solidFill>
                  <a:schemeClr val="folHlink"/>
                </a:solidFill>
              </a:rPr>
              <a:t>随机替换</a:t>
            </a:r>
          </a:p>
          <a:p>
            <a:pPr lvl="1">
              <a:lnSpc>
                <a:spcPct val="90000"/>
              </a:lnSpc>
            </a:pPr>
            <a:r>
              <a:rPr lang="zh-CN" altLang="en-US" b="0" dirty="0">
                <a:solidFill>
                  <a:schemeClr val="tx1"/>
                </a:solidFill>
              </a:rPr>
              <a:t>随机替换策略从特定的行位置中随机地选取一行换出。在硬件上容易实现，且速度也比前两种策略快。</a:t>
            </a:r>
            <a:endParaRPr lang="zh-CN" altLang="en-US" b="0" dirty="0"/>
          </a:p>
          <a:p>
            <a:pPr lvl="1">
              <a:lnSpc>
                <a:spcPct val="90000"/>
              </a:lnSpc>
            </a:pPr>
            <a:r>
              <a:rPr lang="zh-CN" altLang="en-US" b="0" dirty="0">
                <a:solidFill>
                  <a:srgbClr val="00FF00"/>
                </a:solidFill>
              </a:rPr>
              <a:t>随机替换策略的缺点是降低了命中率和</a:t>
            </a:r>
            <a:r>
              <a:rPr lang="en-US" altLang="zh-CN" b="0" dirty="0">
                <a:solidFill>
                  <a:srgbClr val="00FF00"/>
                </a:solidFill>
              </a:rPr>
              <a:t>cache</a:t>
            </a:r>
            <a:r>
              <a:rPr lang="zh-CN" altLang="en-US" b="0" dirty="0">
                <a:solidFill>
                  <a:srgbClr val="00FF00"/>
                </a:solidFill>
              </a:rPr>
              <a:t>工作效率。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3730" name="标题 713729"/>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3.2.1</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ea typeface="黑体" panose="02010609060101010101" pitchFamily="49" charset="-122"/>
              </a:rPr>
              <a:t>基本存储元</a:t>
            </a:r>
            <a:r>
              <a:rPr lang="zh-CN" altLang="en-US" noProof="1"/>
              <a:t> </a:t>
            </a:r>
          </a:p>
        </p:txBody>
      </p:sp>
      <p:sp>
        <p:nvSpPr>
          <p:cNvPr id="50178" name="文本占位符 713730"/>
          <p:cNvSpPr>
            <a:spLocks noGrp="1" noChangeArrowheads="1"/>
          </p:cNvSpPr>
          <p:nvPr>
            <p:ph idx="1"/>
          </p:nvPr>
        </p:nvSpPr>
        <p:spPr/>
        <p:txBody>
          <a:bodyPr/>
          <a:lstStyle/>
          <a:p>
            <a:r>
              <a:rPr lang="zh-CN" altLang="en-US"/>
              <a:t>基本存储元是组成存储器的基础和核心</a:t>
            </a:r>
            <a:r>
              <a:rPr lang="en-US" altLang="zh-CN"/>
              <a:t>,</a:t>
            </a:r>
            <a:r>
              <a:rPr lang="zh-CN" altLang="en-US"/>
              <a:t>它用来存储一位二进制信息 </a:t>
            </a:r>
            <a:r>
              <a:rPr lang="en-US" altLang="zh-CN"/>
              <a:t>0 </a:t>
            </a:r>
            <a:r>
              <a:rPr lang="zh-CN" altLang="en-US"/>
              <a:t>或 </a:t>
            </a:r>
            <a:r>
              <a:rPr lang="en-US" altLang="zh-CN"/>
              <a:t>1 </a:t>
            </a:r>
            <a:r>
              <a:rPr lang="zh-CN" altLang="en-US"/>
              <a:t>。</a:t>
            </a:r>
          </a:p>
          <a:p>
            <a:r>
              <a:rPr lang="zh-CN" altLang="en-US"/>
              <a:t>六管</a:t>
            </a:r>
            <a:r>
              <a:rPr lang="en-US" altLang="zh-CN"/>
              <a:t>SRAM</a:t>
            </a:r>
            <a:r>
              <a:rPr lang="zh-CN" altLang="en-US"/>
              <a:t>存储元的电路图 </a:t>
            </a:r>
          </a:p>
        </p:txBody>
      </p:sp>
      <p:pic>
        <p:nvPicPr>
          <p:cNvPr id="50179" name="图片 713731"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5" y="1916114"/>
            <a:ext cx="5462588"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文本框 713732"/>
          <p:cNvSpPr txBox="1">
            <a:spLocks noChangeArrowheads="1"/>
          </p:cNvSpPr>
          <p:nvPr/>
        </p:nvSpPr>
        <p:spPr bwMode="auto">
          <a:xfrm>
            <a:off x="7608889" y="1916114"/>
            <a:ext cx="2808287" cy="4752975"/>
          </a:xfrm>
          <a:prstGeom prst="rect">
            <a:avLst/>
          </a:prstGeom>
          <a:solidFill>
            <a:srgbClr val="333399">
              <a:alpha val="49019"/>
            </a:srgbClr>
          </a:solidFill>
          <a:ln w="9525">
            <a:solidFill>
              <a:srgbClr val="3366FF"/>
            </a:solidFill>
            <a:miter lim="800000"/>
          </a:ln>
        </p:spPr>
        <p:txBody>
          <a:bodyPr/>
          <a:lstStyle/>
          <a:p>
            <a:pPr fontAlgn="base">
              <a:spcBef>
                <a:spcPct val="20000"/>
              </a:spcBef>
              <a:spcAft>
                <a:spcPct val="0"/>
              </a:spcAft>
            </a:pPr>
            <a:r>
              <a:rPr lang="en-US" altLang="zh-CN" sz="2400" b="1">
                <a:solidFill>
                  <a:srgbClr val="99FF66"/>
                </a:solidFill>
                <a:latin typeface="华文楷体" panose="02010600040101010101" pitchFamily="2" charset="-122"/>
                <a:ea typeface="华文楷体" panose="02010600040101010101" pitchFamily="2" charset="-122"/>
              </a:rPr>
              <a:t>T1,T2:</a:t>
            </a:r>
            <a:r>
              <a:rPr lang="zh-CN" altLang="en-US" sz="2400" b="1">
                <a:solidFill>
                  <a:srgbClr val="99FF66"/>
                </a:solidFill>
                <a:latin typeface="华文楷体" panose="02010600040101010101" pitchFamily="2" charset="-122"/>
                <a:ea typeface="华文楷体" panose="02010600040101010101" pitchFamily="2" charset="-122"/>
              </a:rPr>
              <a:t>工作管</a:t>
            </a:r>
          </a:p>
          <a:p>
            <a:pPr fontAlgn="base">
              <a:spcBef>
                <a:spcPct val="20000"/>
              </a:spcBef>
              <a:spcAft>
                <a:spcPct val="0"/>
              </a:spcAft>
            </a:pPr>
            <a:r>
              <a:rPr lang="en-US" altLang="zh-CN" sz="2400" b="1">
                <a:solidFill>
                  <a:srgbClr val="99FF66"/>
                </a:solidFill>
                <a:latin typeface="华文楷体" panose="02010600040101010101" pitchFamily="2" charset="-122"/>
                <a:ea typeface="华文楷体" panose="02010600040101010101" pitchFamily="2" charset="-122"/>
              </a:rPr>
              <a:t>T3,T4:</a:t>
            </a:r>
            <a:r>
              <a:rPr lang="zh-CN" altLang="en-US" sz="2400" b="1">
                <a:solidFill>
                  <a:srgbClr val="99FF66"/>
                </a:solidFill>
                <a:latin typeface="华文楷体" panose="02010600040101010101" pitchFamily="2" charset="-122"/>
                <a:ea typeface="华文楷体" panose="02010600040101010101" pitchFamily="2" charset="-122"/>
              </a:rPr>
              <a:t>负载管</a:t>
            </a:r>
          </a:p>
          <a:p>
            <a:pPr fontAlgn="base">
              <a:spcBef>
                <a:spcPct val="20000"/>
              </a:spcBef>
              <a:spcAft>
                <a:spcPct val="0"/>
              </a:spcAft>
            </a:pPr>
            <a:r>
              <a:rPr lang="en-US" altLang="zh-CN" sz="2400" b="1">
                <a:solidFill>
                  <a:srgbClr val="99FF66"/>
                </a:solidFill>
                <a:latin typeface="华文楷体" panose="02010600040101010101" pitchFamily="2" charset="-122"/>
                <a:ea typeface="华文楷体" panose="02010600040101010101" pitchFamily="2" charset="-122"/>
              </a:rPr>
              <a:t>T5-T8:</a:t>
            </a:r>
            <a:r>
              <a:rPr lang="zh-CN" altLang="en-US" sz="2400" b="1">
                <a:solidFill>
                  <a:srgbClr val="99FF66"/>
                </a:solidFill>
                <a:latin typeface="华文楷体" panose="02010600040101010101" pitchFamily="2" charset="-122"/>
                <a:ea typeface="华文楷体" panose="02010600040101010101" pitchFamily="2" charset="-122"/>
              </a:rPr>
              <a:t>开门</a:t>
            </a:r>
            <a:r>
              <a:rPr lang="en-US" altLang="zh-CN" sz="2400" b="1">
                <a:solidFill>
                  <a:srgbClr val="99FF66"/>
                </a:solidFill>
                <a:latin typeface="华文楷体" panose="02010600040101010101" pitchFamily="2" charset="-122"/>
                <a:ea typeface="华文楷体" panose="02010600040101010101" pitchFamily="2" charset="-122"/>
              </a:rPr>
              <a:t>/</a:t>
            </a:r>
            <a:r>
              <a:rPr lang="zh-CN" altLang="en-US" sz="2400" b="1">
                <a:solidFill>
                  <a:srgbClr val="99FF66"/>
                </a:solidFill>
                <a:latin typeface="华文楷体" panose="02010600040101010101" pitchFamily="2" charset="-122"/>
                <a:ea typeface="华文楷体" panose="02010600040101010101" pitchFamily="2" charset="-122"/>
              </a:rPr>
              <a:t>控制管</a:t>
            </a:r>
          </a:p>
          <a:p>
            <a:pPr fontAlgn="base">
              <a:spcBef>
                <a:spcPct val="20000"/>
              </a:spcBef>
              <a:spcAft>
                <a:spcPct val="0"/>
              </a:spcAft>
            </a:pPr>
            <a:r>
              <a:rPr lang="en-US" altLang="zh-CN" sz="2400" b="1">
                <a:solidFill>
                  <a:srgbClr val="FFCC66"/>
                </a:solidFill>
                <a:latin typeface="华文楷体" panose="02010600040101010101" pitchFamily="2" charset="-122"/>
                <a:ea typeface="华文楷体" panose="02010600040101010101" pitchFamily="2" charset="-122"/>
              </a:rPr>
              <a:t>T1</a:t>
            </a:r>
            <a:r>
              <a:rPr lang="zh-CN" altLang="en-US" sz="2400" b="1">
                <a:solidFill>
                  <a:srgbClr val="FFCC66"/>
                </a:solidFill>
                <a:latin typeface="华文楷体" panose="02010600040101010101" pitchFamily="2" charset="-122"/>
                <a:ea typeface="华文楷体" panose="02010600040101010101" pitchFamily="2" charset="-122"/>
              </a:rPr>
              <a:t>和</a:t>
            </a:r>
            <a:r>
              <a:rPr lang="en-US" altLang="zh-CN" sz="2400" b="1">
                <a:solidFill>
                  <a:srgbClr val="FFCC66"/>
                </a:solidFill>
                <a:latin typeface="华文楷体" panose="02010600040101010101" pitchFamily="2" charset="-122"/>
                <a:ea typeface="华文楷体" panose="02010600040101010101" pitchFamily="2" charset="-122"/>
              </a:rPr>
              <a:t>T2</a:t>
            </a:r>
            <a:r>
              <a:rPr lang="zh-CN" altLang="en-US" sz="2400" b="1">
                <a:solidFill>
                  <a:srgbClr val="FFCC66"/>
                </a:solidFill>
                <a:latin typeface="华文楷体" panose="02010600040101010101" pitchFamily="2" charset="-122"/>
                <a:ea typeface="华文楷体" panose="02010600040101010101" pitchFamily="2" charset="-122"/>
              </a:rPr>
              <a:t>交叉耦合成为触发器</a:t>
            </a:r>
            <a:r>
              <a:rPr lang="en-US" altLang="zh-CN" sz="2400" b="1">
                <a:solidFill>
                  <a:srgbClr val="FFCC66"/>
                </a:solidFill>
                <a:latin typeface="华文楷体" panose="02010600040101010101" pitchFamily="2" charset="-122"/>
                <a:ea typeface="华文楷体" panose="02010600040101010101" pitchFamily="2" charset="-122"/>
              </a:rPr>
              <a:t>,</a:t>
            </a:r>
            <a:r>
              <a:rPr lang="zh-CN" altLang="en-US" sz="2400" b="1">
                <a:solidFill>
                  <a:srgbClr val="FFCC66"/>
                </a:solidFill>
                <a:latin typeface="华文楷体" panose="02010600040101010101" pitchFamily="2" charset="-122"/>
                <a:ea typeface="华文楷体" panose="02010600040101010101" pitchFamily="2" charset="-122"/>
              </a:rPr>
              <a:t> 存储元一位二进制代码。</a:t>
            </a:r>
          </a:p>
          <a:p>
            <a:pPr fontAlgn="base">
              <a:spcBef>
                <a:spcPct val="20000"/>
              </a:spcBef>
              <a:spcAft>
                <a:spcPct val="0"/>
              </a:spcAft>
            </a:pPr>
            <a:r>
              <a:rPr lang="zh-CN" altLang="en-US" sz="2400" b="1">
                <a:solidFill>
                  <a:srgbClr val="CCFFCC"/>
                </a:solidFill>
                <a:latin typeface="华文楷体" panose="02010600040101010101" pitchFamily="2" charset="-122"/>
                <a:ea typeface="华文楷体" panose="02010600040101010101" pitchFamily="2" charset="-122"/>
              </a:rPr>
              <a:t>图示的电路有两个稳定的状态，并且 </a:t>
            </a:r>
            <a:r>
              <a:rPr lang="en-US" altLang="zh-CN" sz="2400" b="1">
                <a:solidFill>
                  <a:srgbClr val="CCFFCC"/>
                </a:solidFill>
                <a:latin typeface="华文楷体" panose="02010600040101010101" pitchFamily="2" charset="-122"/>
                <a:ea typeface="华文楷体" panose="02010600040101010101" pitchFamily="2" charset="-122"/>
              </a:rPr>
              <a:t>A</a:t>
            </a:r>
            <a:r>
              <a:rPr lang="zh-CN" altLang="en-US" sz="2400" b="1">
                <a:solidFill>
                  <a:srgbClr val="CCFFCC"/>
                </a:solidFill>
                <a:latin typeface="华文楷体" panose="02010600040101010101" pitchFamily="2" charset="-122"/>
                <a:ea typeface="华文楷体" panose="02010600040101010101" pitchFamily="2" charset="-122"/>
              </a:rPr>
              <a:t>，</a:t>
            </a:r>
            <a:r>
              <a:rPr lang="en-US" altLang="zh-CN" sz="2400" b="1">
                <a:solidFill>
                  <a:srgbClr val="CCFFCC"/>
                </a:solidFill>
                <a:latin typeface="华文楷体" panose="02010600040101010101" pitchFamily="2" charset="-122"/>
                <a:ea typeface="华文楷体" panose="02010600040101010101" pitchFamily="2" charset="-122"/>
              </a:rPr>
              <a:t>B</a:t>
            </a:r>
            <a:r>
              <a:rPr lang="zh-CN" altLang="en-US" sz="2400" b="1">
                <a:solidFill>
                  <a:srgbClr val="CCFFCC"/>
                </a:solidFill>
                <a:latin typeface="华文楷体" panose="02010600040101010101" pitchFamily="2" charset="-122"/>
                <a:ea typeface="华文楷体" panose="02010600040101010101" pitchFamily="2" charset="-122"/>
              </a:rPr>
              <a:t>两点的电位总是互为相反的，因此它能表示一位二进制的</a:t>
            </a:r>
            <a:r>
              <a:rPr lang="en-US" altLang="zh-CN" sz="2400" b="1">
                <a:solidFill>
                  <a:srgbClr val="CCFFCC"/>
                </a:solidFill>
                <a:latin typeface="华文楷体" panose="02010600040101010101" pitchFamily="2" charset="-122"/>
                <a:ea typeface="华文楷体" panose="02010600040101010101" pitchFamily="2" charset="-122"/>
              </a:rPr>
              <a:t>1</a:t>
            </a:r>
            <a:r>
              <a:rPr lang="zh-CN" altLang="en-US" sz="2400" b="1">
                <a:solidFill>
                  <a:srgbClr val="CCFFCC"/>
                </a:solidFill>
                <a:latin typeface="华文楷体" panose="02010600040101010101" pitchFamily="2" charset="-122"/>
                <a:ea typeface="华文楷体" panose="02010600040101010101" pitchFamily="2" charset="-122"/>
              </a:rPr>
              <a:t>和</a:t>
            </a:r>
            <a:r>
              <a:rPr lang="en-US" altLang="zh-CN" sz="2400" b="1">
                <a:solidFill>
                  <a:srgbClr val="CCFFCC"/>
                </a:solidFill>
                <a:latin typeface="华文楷体" panose="02010600040101010101" pitchFamily="2" charset="-122"/>
                <a:ea typeface="华文楷体" panose="02010600040101010101" pitchFamily="2" charset="-122"/>
              </a:rPr>
              <a:t>0</a:t>
            </a:r>
            <a:r>
              <a:rPr lang="zh-CN" altLang="en-US" sz="2400" b="1">
                <a:solidFill>
                  <a:srgbClr val="CCFFCC"/>
                </a:solidFill>
                <a:latin typeface="华文楷体" panose="02010600040101010101" pitchFamily="2" charset="-122"/>
                <a:ea typeface="华文楷体" panose="02010600040101010101" pitchFamily="2" charset="-122"/>
              </a:rPr>
              <a:t>。</a:t>
            </a:r>
          </a:p>
        </p:txBody>
      </p:sp>
      <p:sp>
        <p:nvSpPr>
          <p:cNvPr id="50181" name="文本框 713736"/>
          <p:cNvSpPr txBox="1">
            <a:spLocks noChangeArrowheads="1"/>
          </p:cNvSpPr>
          <p:nvPr/>
        </p:nvSpPr>
        <p:spPr bwMode="auto">
          <a:xfrm>
            <a:off x="7104063" y="6308726"/>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en-US" altLang="zh-CN" b="1" i="1">
                <a:solidFill>
                  <a:srgbClr val="00FF00"/>
                </a:solidFill>
                <a:latin typeface="Times New Roman" panose="02020603050405020304" pitchFamily="18" charset="0"/>
                <a:ea typeface="隶书" panose="02010509060101010101" pitchFamily="49" charset="-122"/>
              </a:rPr>
              <a:t>2</a:t>
            </a:r>
          </a:p>
        </p:txBody>
      </p:sp>
      <p:sp>
        <p:nvSpPr>
          <p:cNvPr id="50182" name="文本框 707817"/>
          <p:cNvSpPr txBox="1">
            <a:spLocks noChangeArrowheads="1"/>
          </p:cNvSpPr>
          <p:nvPr/>
        </p:nvSpPr>
        <p:spPr bwMode="auto">
          <a:xfrm>
            <a:off x="7608888" y="1441450"/>
            <a:ext cx="2424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2</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1299408" y="891500"/>
            <a:ext cx="5468595" cy="744538"/>
          </a:xfrm>
        </p:spPr>
        <p:txBody>
          <a:bodyPr/>
          <a:lstStyle/>
          <a:p>
            <a:r>
              <a:rPr lang="zh-CN" altLang="en-US" sz="2000" b="0" dirty="0">
                <a:solidFill>
                  <a:srgbClr val="FFFF00"/>
                </a:solidFill>
                <a:latin typeface="华文楷体" panose="02010600040101010101" pitchFamily="2" charset="-122"/>
                <a:ea typeface="华文楷体" panose="02010600040101010101" pitchFamily="2" charset="-122"/>
              </a:rPr>
              <a:t>最近确实装入</a:t>
            </a:r>
            <a:r>
              <a:rPr lang="en-US" altLang="zh-CN" sz="2000" b="0" dirty="0">
                <a:solidFill>
                  <a:srgbClr val="FFFF00"/>
                </a:solidFill>
                <a:latin typeface="华文楷体" panose="02010600040101010101" pitchFamily="2" charset="-122"/>
                <a:ea typeface="华文楷体" panose="02010600040101010101" pitchFamily="2" charset="-122"/>
              </a:rPr>
              <a:t>A</a:t>
            </a:r>
            <a:r>
              <a:rPr lang="zh-CN" altLang="en-US" sz="2000" b="0" dirty="0">
                <a:solidFill>
                  <a:srgbClr val="FFFF00"/>
                </a:solidFill>
                <a:latin typeface="华文楷体" panose="02010600040101010101" pitchFamily="2" charset="-122"/>
                <a:ea typeface="华文楷体" panose="02010600040101010101" pitchFamily="2" charset="-122"/>
              </a:rPr>
              <a:t>行：最近装入标志位 </a:t>
            </a:r>
            <a:r>
              <a:rPr lang="en-US" altLang="zh-CN" sz="2000" b="0" dirty="0">
                <a:solidFill>
                  <a:srgbClr val="FFFF00"/>
                </a:solidFill>
                <a:latin typeface="华文楷体" panose="02010600040101010101" pitchFamily="2" charset="-122"/>
                <a:ea typeface="华文楷体" panose="02010600040101010101" pitchFamily="2" charset="-122"/>
              </a:rPr>
              <a:t>1</a:t>
            </a:r>
          </a:p>
          <a:p>
            <a:r>
              <a:rPr lang="zh-CN" altLang="en-US" sz="2000" b="0" dirty="0">
                <a:solidFill>
                  <a:srgbClr val="FFFF00"/>
                </a:solidFill>
                <a:latin typeface="华文楷体" panose="02010600040101010101" pitchFamily="2" charset="-122"/>
                <a:ea typeface="华文楷体" panose="02010600040101010101" pitchFamily="2" charset="-122"/>
              </a:rPr>
              <a:t>最近确实装入</a:t>
            </a:r>
            <a:r>
              <a:rPr lang="en-US" altLang="zh-CN" sz="2000" b="0" dirty="0">
                <a:solidFill>
                  <a:srgbClr val="FFFF00"/>
                </a:solidFill>
                <a:latin typeface="华文楷体" panose="02010600040101010101" pitchFamily="2" charset="-122"/>
                <a:ea typeface="华文楷体" panose="02010600040101010101" pitchFamily="2" charset="-122"/>
              </a:rPr>
              <a:t>B</a:t>
            </a:r>
            <a:r>
              <a:rPr lang="zh-CN" altLang="en-US" sz="2000" b="0" dirty="0">
                <a:solidFill>
                  <a:srgbClr val="FFFF00"/>
                </a:solidFill>
                <a:latin typeface="华文楷体" panose="02010600040101010101" pitchFamily="2" charset="-122"/>
                <a:ea typeface="华文楷体" panose="02010600040101010101" pitchFamily="2" charset="-122"/>
              </a:rPr>
              <a:t>行：最近装入标志位 </a:t>
            </a:r>
            <a:r>
              <a:rPr lang="en-US" altLang="zh-CN" sz="2000" b="0" dirty="0">
                <a:solidFill>
                  <a:srgbClr val="FFFF00"/>
                </a:solidFill>
                <a:latin typeface="华文楷体" panose="02010600040101010101" pitchFamily="2" charset="-122"/>
                <a:ea typeface="华文楷体" panose="02010600040101010101" pitchFamily="2" charset="-122"/>
              </a:rPr>
              <a:t>0</a:t>
            </a:r>
            <a:endParaRPr lang="zh-CN" altLang="en-US" sz="2000" b="0" dirty="0">
              <a:solidFill>
                <a:srgbClr val="FFFF00"/>
              </a:solidFill>
              <a:latin typeface="华文楷体" panose="02010600040101010101" pitchFamily="2" charset="-122"/>
              <a:ea typeface="华文楷体" panose="02010600040101010101" pitchFamily="2" charset="-122"/>
            </a:endParaRPr>
          </a:p>
          <a:p>
            <a:endParaRPr lang="zh-CN" altLang="en-US" sz="2000" b="0" dirty="0">
              <a:solidFill>
                <a:srgbClr val="FFFF00"/>
              </a:solidFill>
              <a:latin typeface="华文楷体" panose="02010600040101010101" pitchFamily="2" charset="-122"/>
              <a:ea typeface="华文楷体" panose="02010600040101010101" pitchFamily="2" charset="-122"/>
            </a:endParaRPr>
          </a:p>
          <a:p>
            <a:endParaRPr lang="zh-CN" altLang="en-US" sz="2000" b="0" dirty="0">
              <a:solidFill>
                <a:srgbClr val="FFFF00"/>
              </a:solidFill>
              <a:latin typeface="华文楷体" panose="02010600040101010101" pitchFamily="2" charset="-122"/>
              <a:ea typeface="华文楷体" panose="02010600040101010101" pitchFamily="2"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163883372"/>
              </p:ext>
            </p:extLst>
          </p:nvPr>
        </p:nvGraphicFramePr>
        <p:xfrm>
          <a:off x="1395661" y="1732116"/>
          <a:ext cx="7979346" cy="1483360"/>
        </p:xfrm>
        <a:graphic>
          <a:graphicData uri="http://schemas.openxmlformats.org/drawingml/2006/table">
            <a:tbl>
              <a:tblPr firstRow="1" bandRow="1">
                <a:tableStyleId>{5940675A-B579-460E-94D1-54222C63F5DA}</a:tableStyleId>
              </a:tblPr>
              <a:tblGrid>
                <a:gridCol w="1915429">
                  <a:extLst>
                    <a:ext uri="{9D8B030D-6E8A-4147-A177-3AD203B41FA5}">
                      <a16:colId xmlns:a16="http://schemas.microsoft.com/office/drawing/2014/main" val="151547538"/>
                    </a:ext>
                  </a:extLst>
                </a:gridCol>
                <a:gridCol w="712117">
                  <a:extLst>
                    <a:ext uri="{9D8B030D-6E8A-4147-A177-3AD203B41FA5}">
                      <a16:colId xmlns:a16="http://schemas.microsoft.com/office/drawing/2014/main" val="3461468081"/>
                    </a:ext>
                  </a:extLst>
                </a:gridCol>
                <a:gridCol w="1116684">
                  <a:extLst>
                    <a:ext uri="{9D8B030D-6E8A-4147-A177-3AD203B41FA5}">
                      <a16:colId xmlns:a16="http://schemas.microsoft.com/office/drawing/2014/main" val="4108373280"/>
                    </a:ext>
                  </a:extLst>
                </a:gridCol>
                <a:gridCol w="1087655">
                  <a:extLst>
                    <a:ext uri="{9D8B030D-6E8A-4147-A177-3AD203B41FA5}">
                      <a16:colId xmlns:a16="http://schemas.microsoft.com/office/drawing/2014/main" val="2908374811"/>
                    </a:ext>
                  </a:extLst>
                </a:gridCol>
                <a:gridCol w="1087654">
                  <a:extLst>
                    <a:ext uri="{9D8B030D-6E8A-4147-A177-3AD203B41FA5}">
                      <a16:colId xmlns:a16="http://schemas.microsoft.com/office/drawing/2014/main" val="3547983741"/>
                    </a:ext>
                  </a:extLst>
                </a:gridCol>
                <a:gridCol w="952901">
                  <a:extLst>
                    <a:ext uri="{9D8B030D-6E8A-4147-A177-3AD203B41FA5}">
                      <a16:colId xmlns:a16="http://schemas.microsoft.com/office/drawing/2014/main" val="2264456461"/>
                    </a:ext>
                  </a:extLst>
                </a:gridCol>
                <a:gridCol w="1106906">
                  <a:extLst>
                    <a:ext uri="{9D8B030D-6E8A-4147-A177-3AD203B41FA5}">
                      <a16:colId xmlns:a16="http://schemas.microsoft.com/office/drawing/2014/main" val="1266286922"/>
                    </a:ext>
                  </a:extLst>
                </a:gridCol>
              </a:tblGrid>
              <a:tr h="370840">
                <a:tc>
                  <a:txBody>
                    <a:bodyPr/>
                    <a:lstStyle/>
                    <a:p>
                      <a:pPr algn="ctr"/>
                      <a:endParaRPr lang="zh-CN" altLang="en-US" sz="1800"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t>初始</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t>未命中</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t>未命中</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t>未命中</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t>命中</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t>未命中</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extLst>
                  <a:ext uri="{0D108BD9-81ED-4DB2-BD59-A6C34878D82A}">
                    <a16:rowId xmlns:a16="http://schemas.microsoft.com/office/drawing/2014/main" val="2888577633"/>
                  </a:ext>
                </a:extLst>
              </a:tr>
              <a:tr h="370840">
                <a:tc>
                  <a:txBody>
                    <a:bodyPr/>
                    <a:lstStyle/>
                    <a:p>
                      <a:pPr algn="ctr"/>
                      <a:r>
                        <a:rPr lang="zh-CN" altLang="en-US" sz="1800" dirty="0"/>
                        <a:t>第</a:t>
                      </a:r>
                      <a:r>
                        <a:rPr lang="en-US" altLang="zh-CN" sz="1800" dirty="0"/>
                        <a:t>1</a:t>
                      </a:r>
                      <a:r>
                        <a:rPr lang="zh-CN" altLang="en-US" sz="1800" dirty="0"/>
                        <a:t>路 </a:t>
                      </a:r>
                      <a:r>
                        <a:rPr lang="en-US" altLang="zh-CN" sz="1800" dirty="0"/>
                        <a:t>/ A</a:t>
                      </a:r>
                      <a:r>
                        <a:rPr lang="zh-CN" altLang="en-US" sz="1800" dirty="0"/>
                        <a:t>行</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latin typeface="华文楷体" panose="02010600040101010101" pitchFamily="2" charset="-122"/>
                          <a:ea typeface="华文楷体" panose="02010600040101010101" pitchFamily="2" charset="-122"/>
                        </a:rPr>
                        <a:t>空</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zh-CN" altLang="en-US" sz="1800" dirty="0">
                          <a:latin typeface="华文楷体" panose="02010600040101010101" pitchFamily="2" charset="-122"/>
                          <a:ea typeface="华文楷体" panose="02010600040101010101" pitchFamily="2" charset="-122"/>
                        </a:rPr>
                        <a:t>装入</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zh-CN" altLang="en-US" sz="1800" dirty="0">
                          <a:latin typeface="华文楷体" panose="02010600040101010101" pitchFamily="2" charset="-122"/>
                          <a:ea typeface="华文楷体" panose="02010600040101010101" pitchFamily="2" charset="-122"/>
                        </a:rPr>
                        <a:t>替换</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00B050"/>
                    </a:solidFill>
                  </a:tcPr>
                </a:tc>
                <a:tc>
                  <a:txBody>
                    <a:bodyPr/>
                    <a:lstStyle/>
                    <a:p>
                      <a:pPr algn="ct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723940770"/>
                  </a:ext>
                </a:extLst>
              </a:tr>
              <a:tr h="370840">
                <a:tc>
                  <a:txBody>
                    <a:bodyPr/>
                    <a:lstStyle/>
                    <a:p>
                      <a:pPr algn="ctr"/>
                      <a:r>
                        <a:rPr lang="zh-CN" altLang="en-US" sz="1800" dirty="0"/>
                        <a:t>第</a:t>
                      </a:r>
                      <a:r>
                        <a:rPr lang="en-US" altLang="zh-CN" sz="1800" dirty="0"/>
                        <a:t>2</a:t>
                      </a:r>
                      <a:r>
                        <a:rPr lang="zh-CN" altLang="en-US" sz="1800" dirty="0"/>
                        <a:t>路 </a:t>
                      </a:r>
                      <a:r>
                        <a:rPr lang="en-US" altLang="zh-CN" sz="1800" dirty="0"/>
                        <a:t>/ B</a:t>
                      </a:r>
                      <a:r>
                        <a:rPr lang="zh-CN" altLang="en-US" sz="1800" dirty="0"/>
                        <a:t>行</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zh-CN" altLang="en-US" sz="1800" dirty="0">
                          <a:latin typeface="华文楷体" panose="02010600040101010101" pitchFamily="2" charset="-122"/>
                          <a:ea typeface="华文楷体" panose="02010600040101010101" pitchFamily="2" charset="-122"/>
                        </a:rPr>
                        <a:t>空</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800" dirty="0">
                          <a:latin typeface="华文楷体" panose="02010600040101010101" pitchFamily="2" charset="-122"/>
                          <a:ea typeface="华文楷体" panose="02010600040101010101" pitchFamily="2" charset="-122"/>
                        </a:rPr>
                        <a:t>装入</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00B050"/>
                    </a:solidFill>
                  </a:tcPr>
                </a:tc>
                <a:tc>
                  <a:txBody>
                    <a:bodyPr/>
                    <a:lstStyle/>
                    <a:p>
                      <a:pPr algn="ctr"/>
                      <a:r>
                        <a:rPr lang="zh-CN" altLang="en-US" sz="1800" dirty="0">
                          <a:latin typeface="华文楷体" panose="02010600040101010101" pitchFamily="2" charset="-122"/>
                          <a:ea typeface="华文楷体" panose="02010600040101010101" pitchFamily="2" charset="-122"/>
                        </a:rPr>
                        <a:t>替换</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631876819"/>
                  </a:ext>
                </a:extLst>
              </a:tr>
              <a:tr h="370840">
                <a:tc>
                  <a:txBody>
                    <a:bodyPr/>
                    <a:lstStyle/>
                    <a:p>
                      <a:pPr algn="ctr"/>
                      <a:r>
                        <a:rPr lang="zh-CN" altLang="en-US" sz="1800" dirty="0"/>
                        <a:t>最近装入标志位</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4">
                        <a:lumMod val="50000"/>
                      </a:schemeClr>
                    </a:solidFill>
                  </a:tcPr>
                </a:tc>
                <a:tc>
                  <a:txBody>
                    <a:bodyPr/>
                    <a:lstStyle/>
                    <a:p>
                      <a:pPr algn="ctr"/>
                      <a:r>
                        <a:rPr lang="en-US" altLang="zh-CN" sz="1800" dirty="0">
                          <a:latin typeface="华文楷体" panose="02010600040101010101" pitchFamily="2" charset="-122"/>
                          <a:ea typeface="华文楷体" panose="02010600040101010101" pitchFamily="2" charset="-122"/>
                        </a:rPr>
                        <a:t>0</a:t>
                      </a: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altLang="zh-CN" sz="1800" dirty="0">
                          <a:latin typeface="华文楷体" panose="02010600040101010101" pitchFamily="2" charset="-122"/>
                          <a:ea typeface="华文楷体" panose="02010600040101010101" pitchFamily="2" charset="-122"/>
                        </a:rPr>
                        <a:t>1</a:t>
                      </a: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altLang="zh-CN" sz="1800" dirty="0">
                          <a:latin typeface="华文楷体" panose="02010600040101010101" pitchFamily="2" charset="-122"/>
                          <a:ea typeface="华文楷体" panose="02010600040101010101" pitchFamily="2" charset="-122"/>
                        </a:rPr>
                        <a:t>0</a:t>
                      </a: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altLang="zh-CN" sz="1800" dirty="0">
                          <a:latin typeface="华文楷体" panose="02010600040101010101" pitchFamily="2" charset="-122"/>
                          <a:ea typeface="华文楷体" panose="02010600040101010101" pitchFamily="2" charset="-122"/>
                        </a:rPr>
                        <a:t>1</a:t>
                      </a: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00B050"/>
                    </a:solidFill>
                  </a:tcPr>
                </a:tc>
                <a:tc>
                  <a:txBody>
                    <a:bodyPr/>
                    <a:lstStyle/>
                    <a:p>
                      <a:pPr algn="ctr"/>
                      <a:r>
                        <a:rPr lang="en-US" altLang="zh-CN" sz="1800" dirty="0">
                          <a:latin typeface="华文楷体" panose="02010600040101010101" pitchFamily="2" charset="-122"/>
                          <a:ea typeface="华文楷体" panose="02010600040101010101" pitchFamily="2" charset="-122"/>
                        </a:rPr>
                        <a:t>0</a:t>
                      </a:r>
                      <a:endParaRPr lang="zh-CN" altLang="en-US" sz="1800" dirty="0">
                        <a:latin typeface="华文楷体" panose="02010600040101010101" pitchFamily="2" charset="-122"/>
                        <a:ea typeface="华文楷体" panose="02010600040101010101" pitchFamily="2" charset="-122"/>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165695929"/>
                  </a:ext>
                </a:extLst>
              </a:tr>
            </a:tbl>
          </a:graphicData>
        </a:graphic>
      </p:graphicFrame>
      <p:sp>
        <p:nvSpPr>
          <p:cNvPr id="7" name="标题 774145"/>
          <p:cNvSpPr txBox="1">
            <a:spLocks/>
          </p:cNvSpPr>
          <p:nvPr/>
        </p:nvSpPr>
        <p:spPr>
          <a:xfrm>
            <a:off x="101534" y="63050"/>
            <a:ext cx="8856663" cy="400752"/>
          </a:xfrm>
          <a:prstGeom prst="rect">
            <a:avLst/>
          </a:prstGeom>
          <a:noFill/>
          <a:ln w="9525">
            <a:noFill/>
            <a:miter/>
          </a:ln>
        </p:spPr>
        <p:txBody>
          <a:bodyPr lIns="92075" tIns="46038" rIns="92075" bIns="46038" anchor="ctr">
            <a:spAutoFit/>
          </a:bodyPr>
          <a:lstStyle>
            <a:lvl1pPr algn="l" rtl="0" fontAlgn="base">
              <a:spcBef>
                <a:spcPct val="0"/>
              </a:spcBef>
              <a:spcAft>
                <a:spcPct val="0"/>
              </a:spcAft>
              <a:buFont typeface="Arial" panose="020B0604020202020204" pitchFamily="34" charset="0"/>
              <a:defRPr sz="2400" u="sng" kern="1200">
                <a:solidFill>
                  <a:schemeClr val="tx2"/>
                </a:solidFill>
                <a:effectLst>
                  <a:outerShdw blurRad="38100" dist="38100" dir="2700000">
                    <a:srgbClr val="000000"/>
                  </a:outerShdw>
                </a:effectLst>
                <a:latin typeface="+mj-lt"/>
                <a:ea typeface="+mj-ea"/>
                <a:cs typeface="+mj-cs"/>
              </a:defRPr>
            </a:lvl1pPr>
            <a:lvl2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Font typeface="Arial" panose="020B0604020202020204" pitchFamily="34" charset="0"/>
              <a:defRPr sz="2400" u="sng">
                <a:solidFill>
                  <a:schemeClr val="tx2"/>
                </a:solidFill>
                <a:latin typeface="Times New Roman" panose="02020603050405020304" pitchFamily="18" charset="0"/>
                <a:ea typeface="宋体" panose="02010600030101010101" pitchFamily="2" charset="-122"/>
              </a:defRPr>
            </a:lvl9p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3.6.3</a:t>
            </a:r>
            <a:r>
              <a:rPr lang="en-US" altLang="zh-CN" sz="2000" b="1" noProof="1">
                <a:solidFill>
                  <a:srgbClr val="FFCCCC"/>
                </a:solidFill>
                <a:latin typeface="黑体" panose="02010609060101010101" pitchFamily="49" charset="-122"/>
                <a:ea typeface="黑体" panose="02010609060101010101" pitchFamily="49" charset="-122"/>
              </a:rPr>
              <a:t> </a:t>
            </a:r>
            <a:r>
              <a:rPr lang="zh-CN" altLang="en-US" sz="2000" b="1" noProof="1">
                <a:solidFill>
                  <a:srgbClr val="FFCCCC"/>
                </a:solidFill>
                <a:latin typeface="黑体" panose="02010609060101010101" pitchFamily="49" charset="-122"/>
                <a:ea typeface="黑体" panose="02010609060101010101" pitchFamily="49" charset="-122"/>
              </a:rPr>
              <a:t>替换策略</a:t>
            </a:r>
            <a:r>
              <a:rPr lang="en-US" altLang="zh-CN" sz="2000" b="1" noProof="1">
                <a:solidFill>
                  <a:srgbClr val="FFCCCC"/>
                </a:solidFill>
                <a:latin typeface="黑体" panose="02010609060101010101" pitchFamily="49" charset="-122"/>
                <a:ea typeface="黑体" panose="02010609060101010101" pitchFamily="49" charset="-122"/>
              </a:rPr>
              <a:t>(</a:t>
            </a:r>
            <a:r>
              <a:rPr lang="en-US" altLang="zh-CN" sz="2000" dirty="0"/>
              <a:t>2</a:t>
            </a:r>
            <a:r>
              <a:rPr lang="zh-CN" altLang="en-US" sz="2000" dirty="0"/>
              <a:t>路组相联</a:t>
            </a:r>
            <a:r>
              <a:rPr lang="en-US" altLang="zh-CN" sz="2000" dirty="0"/>
              <a:t>LRU</a:t>
            </a:r>
            <a:r>
              <a:rPr lang="en-US" altLang="zh-CN" sz="2000" b="1" noProof="1">
                <a:solidFill>
                  <a:srgbClr val="FFCCCC"/>
                </a:solidFill>
                <a:latin typeface="黑体" panose="02010609060101010101" pitchFamily="49" charset="-122"/>
                <a:ea typeface="黑体" panose="02010609060101010101" pitchFamily="49" charset="-122"/>
              </a:rPr>
              <a:t>)</a:t>
            </a:r>
            <a:endParaRPr lang="zh-CN" altLang="en-US" sz="2000" b="1" noProof="1">
              <a:solidFill>
                <a:srgbClr val="FFCCCC"/>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61" y="3504235"/>
            <a:ext cx="8943975" cy="2876550"/>
          </a:xfrm>
          <a:prstGeom prst="rect">
            <a:avLst/>
          </a:prstGeom>
        </p:spPr>
      </p:pic>
    </p:spTree>
    <p:extLst>
      <p:ext uri="{BB962C8B-B14F-4D97-AF65-F5344CB8AC3E}">
        <p14:creationId xmlns:p14="http://schemas.microsoft.com/office/powerpoint/2010/main" val="4021659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6194" name="标题 776193"/>
          <p:cNvSpPr>
            <a:spLocks noGrp="1"/>
          </p:cNvSpPr>
          <p:nvPr>
            <p:ph type="title"/>
          </p:nvPr>
        </p:nvSpPr>
        <p:spPr>
          <a:xfrm>
            <a:off x="193676" y="101250"/>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3.6.4</a:t>
            </a:r>
            <a:r>
              <a:rPr lang="en-US" altLang="zh-CN" sz="2000" b="1" noProof="1">
                <a:solidFill>
                  <a:srgbClr val="FFCCCC"/>
                </a:solidFill>
                <a:latin typeface="黑体" panose="02010609060101010101" pitchFamily="49" charset="-122"/>
                <a:ea typeface="黑体" panose="02010609060101010101" pitchFamily="49" charset="-122"/>
              </a:rPr>
              <a:t> cache</a:t>
            </a:r>
            <a:r>
              <a:rPr lang="zh-CN" altLang="en-US" sz="2000" b="1" noProof="1">
                <a:solidFill>
                  <a:srgbClr val="FFCCCC"/>
                </a:solidFill>
                <a:latin typeface="黑体" panose="02010609060101010101" pitchFamily="49" charset="-122"/>
                <a:ea typeface="黑体" panose="02010609060101010101" pitchFamily="49" charset="-122"/>
              </a:rPr>
              <a:t>的写操作策略</a:t>
            </a:r>
          </a:p>
        </p:txBody>
      </p:sp>
      <p:sp>
        <p:nvSpPr>
          <p:cNvPr id="122882" name="文本占位符 776194"/>
          <p:cNvSpPr>
            <a:spLocks noGrp="1" noChangeArrowheads="1"/>
          </p:cNvSpPr>
          <p:nvPr>
            <p:ph idx="1"/>
          </p:nvPr>
        </p:nvSpPr>
        <p:spPr>
          <a:xfrm>
            <a:off x="265113" y="649289"/>
            <a:ext cx="8964612" cy="6048375"/>
          </a:xfrm>
        </p:spPr>
        <p:txBody>
          <a:bodyPr/>
          <a:lstStyle/>
          <a:p>
            <a:pPr>
              <a:lnSpc>
                <a:spcPct val="90000"/>
              </a:lnSpc>
            </a:pPr>
            <a:r>
              <a:rPr lang="zh-CN" altLang="en-US" b="0">
                <a:solidFill>
                  <a:schemeClr val="folHlink"/>
                </a:solidFill>
              </a:rPr>
              <a:t>写回法</a:t>
            </a:r>
          </a:p>
          <a:p>
            <a:pPr lvl="1">
              <a:lnSpc>
                <a:spcPct val="90000"/>
              </a:lnSpc>
            </a:pPr>
            <a:r>
              <a:rPr lang="zh-CN" altLang="en-US" b="0">
                <a:solidFill>
                  <a:schemeClr val="tx1"/>
                </a:solidFill>
              </a:rPr>
              <a:t>当</a:t>
            </a:r>
            <a:r>
              <a:rPr lang="en-US" altLang="zh-CN" b="0">
                <a:solidFill>
                  <a:schemeClr val="tx1"/>
                </a:solidFill>
              </a:rPr>
              <a:t>CPU</a:t>
            </a:r>
            <a:r>
              <a:rPr lang="zh-CN" altLang="en-US" b="0">
                <a:solidFill>
                  <a:schemeClr val="tx1"/>
                </a:solidFill>
              </a:rPr>
              <a:t>写</a:t>
            </a:r>
            <a:r>
              <a:rPr lang="en-US" altLang="zh-CN" b="0">
                <a:solidFill>
                  <a:schemeClr val="tx1"/>
                </a:solidFill>
              </a:rPr>
              <a:t>cache</a:t>
            </a:r>
            <a:r>
              <a:rPr lang="zh-CN" altLang="en-US" b="0">
                <a:solidFill>
                  <a:schemeClr val="tx1"/>
                </a:solidFill>
              </a:rPr>
              <a:t>命中时，只修改</a:t>
            </a:r>
            <a:r>
              <a:rPr lang="en-US" altLang="zh-CN" b="0">
                <a:solidFill>
                  <a:schemeClr val="tx1"/>
                </a:solidFill>
              </a:rPr>
              <a:t>cache</a:t>
            </a:r>
            <a:r>
              <a:rPr lang="zh-CN" altLang="en-US" b="0">
                <a:solidFill>
                  <a:schemeClr val="tx1"/>
                </a:solidFill>
              </a:rPr>
              <a:t>的内容，而不立即写入主存；</a:t>
            </a:r>
            <a:r>
              <a:rPr lang="zh-CN" altLang="en-US" b="0">
                <a:solidFill>
                  <a:srgbClr val="FF9966"/>
                </a:solidFill>
              </a:rPr>
              <a:t>只有当此行被换出时才写回主存。</a:t>
            </a:r>
          </a:p>
          <a:p>
            <a:pPr lvl="1">
              <a:lnSpc>
                <a:spcPct val="90000"/>
              </a:lnSpc>
            </a:pPr>
            <a:r>
              <a:rPr lang="zh-CN" altLang="en-US" b="0"/>
              <a:t>这种方法减少了访问主存的次数</a:t>
            </a:r>
            <a:r>
              <a:rPr lang="en-US" altLang="zh-CN" b="0"/>
              <a:t>,</a:t>
            </a:r>
            <a:r>
              <a:rPr lang="zh-CN" altLang="en-US" b="0"/>
              <a:t>但是存在不一致性的隐患。实现这种方法时，每个</a:t>
            </a:r>
            <a:r>
              <a:rPr lang="en-US" altLang="zh-CN" b="0"/>
              <a:t>cache</a:t>
            </a:r>
            <a:r>
              <a:rPr lang="zh-CN" altLang="en-US" b="0"/>
              <a:t>行必须配置一个修改位，以反映此行是否被</a:t>
            </a:r>
            <a:r>
              <a:rPr lang="en-US" altLang="zh-CN" b="0"/>
              <a:t>CPU</a:t>
            </a:r>
            <a:r>
              <a:rPr lang="zh-CN" altLang="en-US" b="0"/>
              <a:t>修改过。</a:t>
            </a:r>
          </a:p>
          <a:p>
            <a:pPr>
              <a:lnSpc>
                <a:spcPct val="90000"/>
              </a:lnSpc>
            </a:pPr>
            <a:r>
              <a:rPr lang="zh-CN" altLang="en-US" b="0">
                <a:solidFill>
                  <a:schemeClr val="folHlink"/>
                </a:solidFill>
              </a:rPr>
              <a:t>全写法</a:t>
            </a:r>
            <a:r>
              <a:rPr lang="zh-CN" altLang="en-US" b="0"/>
              <a:t> </a:t>
            </a:r>
          </a:p>
          <a:p>
            <a:pPr lvl="1">
              <a:lnSpc>
                <a:spcPct val="90000"/>
              </a:lnSpc>
            </a:pPr>
            <a:r>
              <a:rPr lang="zh-CN" altLang="en-US" b="0">
                <a:solidFill>
                  <a:schemeClr val="tx1"/>
                </a:solidFill>
              </a:rPr>
              <a:t>当写</a:t>
            </a:r>
            <a:r>
              <a:rPr lang="en-US" altLang="zh-CN" b="0">
                <a:solidFill>
                  <a:schemeClr val="tx1"/>
                </a:solidFill>
              </a:rPr>
              <a:t>cache</a:t>
            </a:r>
            <a:r>
              <a:rPr lang="zh-CN" altLang="en-US" b="0">
                <a:solidFill>
                  <a:schemeClr val="tx1"/>
                </a:solidFill>
              </a:rPr>
              <a:t>命中时，</a:t>
            </a:r>
            <a:r>
              <a:rPr lang="en-US" altLang="zh-CN" b="0">
                <a:solidFill>
                  <a:srgbClr val="FF9966"/>
                </a:solidFill>
              </a:rPr>
              <a:t>cache</a:t>
            </a:r>
            <a:r>
              <a:rPr lang="zh-CN" altLang="en-US" b="0">
                <a:solidFill>
                  <a:srgbClr val="FF9966"/>
                </a:solidFill>
              </a:rPr>
              <a:t>与主存同时发生写修改</a:t>
            </a:r>
            <a:r>
              <a:rPr lang="zh-CN" altLang="en-US" b="0"/>
              <a:t>，</a:t>
            </a:r>
            <a:r>
              <a:rPr lang="zh-CN" altLang="en-US" b="0">
                <a:solidFill>
                  <a:schemeClr val="tx1"/>
                </a:solidFill>
              </a:rPr>
              <a:t>因而较好地维护了</a:t>
            </a:r>
            <a:r>
              <a:rPr lang="en-US" altLang="zh-CN" b="0">
                <a:solidFill>
                  <a:schemeClr val="tx1"/>
                </a:solidFill>
              </a:rPr>
              <a:t>cache</a:t>
            </a:r>
            <a:r>
              <a:rPr lang="zh-CN" altLang="en-US" b="0">
                <a:solidFill>
                  <a:schemeClr val="tx1"/>
                </a:solidFill>
              </a:rPr>
              <a:t>与主存的内容的一致性。当写</a:t>
            </a:r>
            <a:r>
              <a:rPr lang="en-US" altLang="zh-CN" b="0">
                <a:solidFill>
                  <a:schemeClr val="tx1"/>
                </a:solidFill>
              </a:rPr>
              <a:t>cache</a:t>
            </a:r>
            <a:r>
              <a:rPr lang="zh-CN" altLang="en-US" b="0">
                <a:solidFill>
                  <a:schemeClr val="tx1"/>
                </a:solidFill>
              </a:rPr>
              <a:t>未命中时，直接向主存进行写入。</a:t>
            </a:r>
          </a:p>
          <a:p>
            <a:pPr lvl="1">
              <a:lnSpc>
                <a:spcPct val="90000"/>
              </a:lnSpc>
            </a:pPr>
            <a:r>
              <a:rPr lang="zh-CN" altLang="en-US" b="0"/>
              <a:t>使用这种方法，</a:t>
            </a:r>
            <a:r>
              <a:rPr lang="en-US" altLang="zh-CN" b="0"/>
              <a:t>cache</a:t>
            </a:r>
            <a:r>
              <a:rPr lang="zh-CN" altLang="en-US" b="0"/>
              <a:t>中每行无需设置一个修改位以及相应的判断逻辑。缺点是降低了</a:t>
            </a:r>
            <a:r>
              <a:rPr lang="en-US" altLang="zh-CN" b="0"/>
              <a:t>cache</a:t>
            </a:r>
            <a:r>
              <a:rPr lang="zh-CN" altLang="en-US" b="0"/>
              <a:t>的功效。 </a:t>
            </a:r>
          </a:p>
          <a:p>
            <a:pPr>
              <a:lnSpc>
                <a:spcPct val="90000"/>
              </a:lnSpc>
            </a:pPr>
            <a:r>
              <a:rPr lang="zh-CN" altLang="en-US" b="0">
                <a:solidFill>
                  <a:schemeClr val="folHlink"/>
                </a:solidFill>
              </a:rPr>
              <a:t>写一次法</a:t>
            </a:r>
            <a:r>
              <a:rPr lang="zh-CN" altLang="en-US" b="0"/>
              <a:t> </a:t>
            </a:r>
          </a:p>
          <a:p>
            <a:pPr lvl="1">
              <a:lnSpc>
                <a:spcPct val="90000"/>
              </a:lnSpc>
              <a:buFont typeface="Wingdings" panose="05000000000000000000" pitchFamily="2" charset="2"/>
              <a:buNone/>
            </a:pPr>
            <a:r>
              <a:rPr lang="zh-CN" altLang="en-US" b="0"/>
              <a:t>	</a:t>
            </a:r>
            <a:r>
              <a:rPr lang="zh-CN" altLang="en-US"/>
              <a:t>基于写回法并结合全写法的写策略</a:t>
            </a:r>
            <a:r>
              <a:rPr lang="en-US" altLang="zh-CN"/>
              <a:t>,</a:t>
            </a:r>
            <a:r>
              <a:rPr lang="zh-CN" altLang="en-US"/>
              <a:t>写命中与写未命中的处理方法与写回法基本相同，</a:t>
            </a:r>
            <a:r>
              <a:rPr lang="zh-CN" altLang="en-US" b="0">
                <a:solidFill>
                  <a:srgbClr val="FF9966"/>
                </a:solidFill>
              </a:rPr>
              <a:t>只是第一次写命中时要同时写入主存。</a:t>
            </a:r>
            <a:r>
              <a:rPr lang="zh-CN" altLang="en-US" b="0">
                <a:solidFill>
                  <a:schemeClr val="tx1"/>
                </a:solidFill>
              </a:rPr>
              <a:t>这便于维护系统全部</a:t>
            </a:r>
            <a:r>
              <a:rPr lang="en-US" altLang="zh-CN" b="0">
                <a:solidFill>
                  <a:schemeClr val="tx1"/>
                </a:solidFill>
              </a:rPr>
              <a:t>cache</a:t>
            </a:r>
            <a:r>
              <a:rPr lang="zh-CN" altLang="en-US" b="0">
                <a:solidFill>
                  <a:schemeClr val="tx1"/>
                </a:solidFill>
              </a:rPr>
              <a:t>的一致性。</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7218" name="标题 777217"/>
          <p:cNvSpPr>
            <a:spLocks noGrp="1"/>
          </p:cNvSpPr>
          <p:nvPr>
            <p:ph type="title"/>
          </p:nvPr>
        </p:nvSpPr>
        <p:spPr>
          <a:xfrm>
            <a:off x="1631951" y="72675"/>
            <a:ext cx="8856663" cy="400752"/>
          </a:xfrm>
        </p:spPr>
        <p:txBody>
          <a:bodyPr/>
          <a:lstStyle/>
          <a:p>
            <a:pPr>
              <a:defRPr/>
            </a:pPr>
            <a:r>
              <a:rPr lang="en-US" altLang="en-US" sz="2000" noProof="1"/>
              <a:t>3.</a:t>
            </a:r>
            <a:r>
              <a:rPr lang="en-US" altLang="zh-CN" sz="2000" noProof="1"/>
              <a:t>6 cache</a:t>
            </a:r>
            <a:r>
              <a:rPr lang="zh-CN" altLang="en-US" sz="2000" noProof="1"/>
              <a:t>存储器 </a:t>
            </a:r>
            <a:r>
              <a:rPr lang="en-US" altLang="zh-CN" sz="2000" noProof="1"/>
              <a:t>--- </a:t>
            </a:r>
            <a:r>
              <a:rPr lang="en-US" altLang="zh-CN" sz="2000" b="1" noProof="1">
                <a:solidFill>
                  <a:srgbClr val="FFCCCC"/>
                </a:solidFill>
                <a:ea typeface="黑体" panose="02010609060101010101" pitchFamily="49" charset="-122"/>
              </a:rPr>
              <a:t>3.6.5</a:t>
            </a:r>
            <a:r>
              <a:rPr lang="en-US" altLang="zh-CN" sz="2000" b="1" noProof="1">
                <a:solidFill>
                  <a:srgbClr val="FFCCCC"/>
                </a:solidFill>
                <a:latin typeface="黑体" panose="02010609060101010101" pitchFamily="49" charset="-122"/>
                <a:ea typeface="黑体" panose="02010609060101010101" pitchFamily="49" charset="-122"/>
              </a:rPr>
              <a:t> Pentium 4 </a:t>
            </a:r>
            <a:r>
              <a:rPr lang="zh-CN" altLang="en-US" sz="2000" b="1" noProof="1">
                <a:solidFill>
                  <a:srgbClr val="FFCCCC"/>
                </a:solidFill>
                <a:latin typeface="黑体" panose="02010609060101010101" pitchFamily="49" charset="-122"/>
                <a:ea typeface="黑体" panose="02010609060101010101" pitchFamily="49" charset="-122"/>
              </a:rPr>
              <a:t>的</a:t>
            </a:r>
            <a:r>
              <a:rPr lang="en-US" altLang="zh-CN" sz="2000" b="1" noProof="1">
                <a:solidFill>
                  <a:srgbClr val="FFCCCC"/>
                </a:solidFill>
                <a:latin typeface="黑体" panose="02010609060101010101" pitchFamily="49" charset="-122"/>
                <a:ea typeface="黑体" panose="02010609060101010101" pitchFamily="49" charset="-122"/>
              </a:rPr>
              <a:t>cache</a:t>
            </a:r>
            <a:r>
              <a:rPr lang="zh-CN" altLang="en-US" sz="2000" b="1" noProof="1">
                <a:solidFill>
                  <a:srgbClr val="FFCCCC"/>
                </a:solidFill>
                <a:latin typeface="黑体" panose="02010609060101010101" pitchFamily="49" charset="-122"/>
                <a:ea typeface="黑体" panose="02010609060101010101" pitchFamily="49" charset="-122"/>
              </a:rPr>
              <a:t>组织</a:t>
            </a:r>
          </a:p>
        </p:txBody>
      </p:sp>
      <p:sp>
        <p:nvSpPr>
          <p:cNvPr id="123906" name="文本占位符 777218"/>
          <p:cNvSpPr>
            <a:spLocks noGrp="1" noChangeArrowheads="1"/>
          </p:cNvSpPr>
          <p:nvPr>
            <p:ph idx="1"/>
          </p:nvPr>
        </p:nvSpPr>
        <p:spPr/>
        <p:txBody>
          <a:bodyPr/>
          <a:lstStyle/>
          <a:p>
            <a:pPr>
              <a:lnSpc>
                <a:spcPct val="130000"/>
              </a:lnSpc>
            </a:pPr>
            <a:r>
              <a:rPr lang="en-US" altLang="zh-CN">
                <a:latin typeface="黑体" panose="02010609060101010101" pitchFamily="49" charset="-122"/>
                <a:ea typeface="黑体" panose="02010609060101010101" pitchFamily="49" charset="-122"/>
              </a:rPr>
              <a:t>Pentium4</a:t>
            </a:r>
            <a:r>
              <a:rPr lang="zh-CN" altLang="en-US"/>
              <a:t> </a:t>
            </a:r>
            <a:r>
              <a:rPr lang="en-US" altLang="zh-CN"/>
              <a:t>PC</a:t>
            </a:r>
            <a:r>
              <a:rPr lang="zh-CN" altLang="en-US"/>
              <a:t>机采用 </a:t>
            </a:r>
            <a:r>
              <a:rPr lang="en-US" altLang="zh-CN"/>
              <a:t>3 </a:t>
            </a:r>
            <a:r>
              <a:rPr lang="zh-CN" altLang="en-US"/>
              <a:t>级</a:t>
            </a:r>
            <a:r>
              <a:rPr lang="en-US" altLang="zh-CN"/>
              <a:t>cache</a:t>
            </a:r>
            <a:r>
              <a:rPr lang="zh-CN" altLang="en-US"/>
              <a:t>结构。</a:t>
            </a:r>
          </a:p>
          <a:p>
            <a:pPr>
              <a:lnSpc>
                <a:spcPct val="130000"/>
              </a:lnSpc>
            </a:pPr>
            <a:endParaRPr lang="zh-CN" altLang="en-US"/>
          </a:p>
        </p:txBody>
      </p:sp>
      <p:pic>
        <p:nvPicPr>
          <p:cNvPr id="123907" name="图片 777220" descr="vn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1" y="1268413"/>
            <a:ext cx="856932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bwMode="auto">
          <a:xfrm>
            <a:off x="239185" y="110775"/>
            <a:ext cx="8856663" cy="400752"/>
          </a:xfrm>
        </p:spPr>
        <p:txBody>
          <a:bodyPr vert="horz" wrap="square" numCol="1" anchorCtr="0" compatLnSpc="1"/>
          <a:lstStyle/>
          <a:p>
            <a:r>
              <a:rPr lang="en-US" altLang="en-US" sz="2000">
                <a:effectLst/>
              </a:rPr>
              <a:t>3.</a:t>
            </a:r>
            <a:r>
              <a:rPr lang="en-US" altLang="zh-CN" sz="2000">
                <a:effectLst/>
              </a:rPr>
              <a:t>6 cache</a:t>
            </a:r>
            <a:r>
              <a:rPr lang="zh-CN" altLang="en-US" sz="2000">
                <a:effectLst/>
              </a:rPr>
              <a:t>存储器 </a:t>
            </a:r>
            <a:r>
              <a:rPr lang="en-US" altLang="zh-CN" sz="2000">
                <a:effectLst/>
              </a:rPr>
              <a:t>--- </a:t>
            </a:r>
            <a:r>
              <a:rPr lang="en-US" altLang="zh-CN" sz="2000">
                <a:solidFill>
                  <a:srgbClr val="FFCCCC"/>
                </a:solidFill>
                <a:effectLst/>
                <a:ea typeface="黑体" panose="02010609060101010101" pitchFamily="49" charset="-122"/>
              </a:rPr>
              <a:t>3.6.6</a:t>
            </a:r>
            <a:r>
              <a:rPr lang="en-US" altLang="zh-CN" sz="2000">
                <a:solidFill>
                  <a:srgbClr val="FFCCCC"/>
                </a:solidFill>
                <a:effectLst/>
                <a:latin typeface="黑体" panose="02010609060101010101" pitchFamily="49" charset="-122"/>
                <a:ea typeface="黑体" panose="02010609060101010101" pitchFamily="49" charset="-122"/>
              </a:rPr>
              <a:t> </a:t>
            </a:r>
            <a:r>
              <a:rPr lang="zh-CN" altLang="en-US" sz="2000">
                <a:solidFill>
                  <a:srgbClr val="FFCCCC"/>
                </a:solidFill>
                <a:effectLst/>
                <a:latin typeface="黑体" panose="02010609060101010101" pitchFamily="49" charset="-122"/>
                <a:ea typeface="黑体" panose="02010609060101010101" pitchFamily="49" charset="-122"/>
              </a:rPr>
              <a:t>使用</a:t>
            </a:r>
            <a:r>
              <a:rPr lang="zh-CN" altLang="zh-CN" sz="2000">
                <a:solidFill>
                  <a:srgbClr val="FFCCCC"/>
                </a:solidFill>
                <a:effectLst/>
                <a:latin typeface="黑体" panose="02010609060101010101" pitchFamily="49" charset="-122"/>
                <a:ea typeface="黑体" panose="02010609060101010101" pitchFamily="49" charset="-122"/>
              </a:rPr>
              <a:t>多级</a:t>
            </a:r>
            <a:r>
              <a:rPr lang="en-US" altLang="zh-CN" sz="2000">
                <a:solidFill>
                  <a:srgbClr val="FFCCCC"/>
                </a:solidFill>
                <a:effectLst/>
                <a:latin typeface="黑体" panose="02010609060101010101" pitchFamily="49" charset="-122"/>
                <a:ea typeface="黑体" panose="02010609060101010101" pitchFamily="49" charset="-122"/>
              </a:rPr>
              <a:t>cache</a:t>
            </a:r>
            <a:r>
              <a:rPr lang="zh-CN" altLang="en-US" sz="2000">
                <a:solidFill>
                  <a:srgbClr val="FFCCCC"/>
                </a:solidFill>
                <a:effectLst/>
                <a:latin typeface="黑体" panose="02010609060101010101" pitchFamily="49" charset="-122"/>
                <a:ea typeface="黑体" panose="02010609060101010101" pitchFamily="49" charset="-122"/>
              </a:rPr>
              <a:t>减少缺失损失</a:t>
            </a:r>
          </a:p>
        </p:txBody>
      </p:sp>
      <p:sp>
        <p:nvSpPr>
          <p:cNvPr id="124930" name="Rectangle 3"/>
          <p:cNvSpPr>
            <a:spLocks noGrp="1" noChangeArrowheads="1"/>
          </p:cNvSpPr>
          <p:nvPr>
            <p:ph idx="1"/>
          </p:nvPr>
        </p:nvSpPr>
        <p:spPr/>
        <p:txBody>
          <a:bodyPr/>
          <a:lstStyle/>
          <a:p>
            <a:r>
              <a:rPr lang="en-US" altLang="zh-CN" sz="2000" b="0" dirty="0">
                <a:solidFill>
                  <a:srgbClr val="FF9966"/>
                </a:solidFill>
              </a:rPr>
              <a:t>【</a:t>
            </a:r>
            <a:r>
              <a:rPr lang="zh-CN" altLang="en-US" sz="2000" b="0" dirty="0">
                <a:solidFill>
                  <a:srgbClr val="FF9966"/>
                </a:solidFill>
              </a:rPr>
              <a:t>例题</a:t>
            </a:r>
            <a:r>
              <a:rPr lang="en-US" altLang="zh-CN" sz="2000" b="0" dirty="0">
                <a:solidFill>
                  <a:srgbClr val="FF9966"/>
                </a:solidFill>
              </a:rPr>
              <a:t>】</a:t>
            </a:r>
            <a:r>
              <a:rPr lang="zh-CN" altLang="zh-CN" sz="2000" b="0" dirty="0"/>
              <a:t> </a:t>
            </a:r>
            <a:r>
              <a:rPr lang="zh-CN" altLang="en-US" sz="2000" b="0" dirty="0">
                <a:latin typeface="方正姚体" panose="02010601030101010101" pitchFamily="2" charset="-122"/>
                <a:ea typeface="方正姚体" panose="02010601030101010101" pitchFamily="2" charset="-122"/>
              </a:rPr>
              <a:t>现有一处理器，基本</a:t>
            </a:r>
            <a:r>
              <a:rPr lang="zh-CN" altLang="zh-CN" sz="2000" b="0" dirty="0">
                <a:latin typeface="方正姚体" panose="02010601030101010101" pitchFamily="2" charset="-122"/>
                <a:ea typeface="方正姚体" panose="02010601030101010101" pitchFamily="2" charset="-122"/>
              </a:rPr>
              <a:t>CPI</a:t>
            </a:r>
            <a:r>
              <a:rPr lang="zh-CN" altLang="en-US" sz="2000" b="0" dirty="0">
                <a:latin typeface="方正姚体" panose="02010601030101010101" pitchFamily="2" charset="-122"/>
                <a:ea typeface="方正姚体" panose="02010601030101010101" pitchFamily="2" charset="-122"/>
              </a:rPr>
              <a:t>为</a:t>
            </a:r>
            <a:r>
              <a:rPr lang="zh-CN" altLang="zh-CN" sz="2000" b="0" dirty="0">
                <a:latin typeface="方正姚体" panose="02010601030101010101" pitchFamily="2" charset="-122"/>
                <a:ea typeface="方正姚体" panose="02010601030101010101" pitchFamily="2" charset="-122"/>
              </a:rPr>
              <a:t>1.0</a:t>
            </a:r>
            <a:r>
              <a:rPr lang="zh-CN" altLang="en-US" sz="2000" b="0" dirty="0">
                <a:latin typeface="方正姚体" panose="02010601030101010101" pitchFamily="2" charset="-122"/>
                <a:ea typeface="方正姚体" panose="02010601030101010101" pitchFamily="2" charset="-122"/>
              </a:rPr>
              <a:t>，所有访问在第一级</a:t>
            </a:r>
            <a:r>
              <a:rPr lang="zh-CN" altLang="zh-CN" sz="2000" b="0" dirty="0">
                <a:latin typeface="方正姚体" panose="02010601030101010101" pitchFamily="2" charset="-122"/>
                <a:ea typeface="方正姚体" panose="02010601030101010101" pitchFamily="2" charset="-122"/>
              </a:rPr>
              <a:t>cache</a:t>
            </a:r>
            <a:r>
              <a:rPr lang="zh-CN" altLang="en-US" sz="2000" b="0" dirty="0">
                <a:latin typeface="方正姚体" panose="02010601030101010101" pitchFamily="2" charset="-122"/>
                <a:ea typeface="方正姚体" panose="02010601030101010101" pitchFamily="2" charset="-122"/>
              </a:rPr>
              <a:t>中命中时，时钟频率</a:t>
            </a:r>
            <a:r>
              <a:rPr lang="zh-CN" altLang="zh-CN" sz="2000" b="0" dirty="0">
                <a:latin typeface="方正姚体" panose="02010601030101010101" pitchFamily="2" charset="-122"/>
                <a:ea typeface="方正姚体" panose="02010601030101010101" pitchFamily="2" charset="-122"/>
              </a:rPr>
              <a:t>5GHz</a:t>
            </a:r>
            <a:r>
              <a:rPr lang="zh-CN" altLang="zh-CN" sz="2000" b="0" dirty="0">
                <a:solidFill>
                  <a:srgbClr val="FFFF00"/>
                </a:solidFill>
                <a:latin typeface="方正姚体" panose="02010601030101010101" pitchFamily="2" charset="-122"/>
                <a:ea typeface="方正姚体" panose="02010601030101010101" pitchFamily="2" charset="-122"/>
              </a:rPr>
              <a:t>（这里同时给出了一级</a:t>
            </a:r>
            <a:r>
              <a:rPr lang="en-US" altLang="zh-CN" sz="2000" b="0" dirty="0">
                <a:solidFill>
                  <a:srgbClr val="FFFF00"/>
                </a:solidFill>
                <a:latin typeface="方正姚体" panose="02010601030101010101" pitchFamily="2" charset="-122"/>
                <a:ea typeface="方正姚体" panose="02010601030101010101" pitchFamily="2" charset="-122"/>
              </a:rPr>
              <a:t>cache</a:t>
            </a:r>
            <a:r>
              <a:rPr lang="zh-CN" altLang="en-US" sz="2000" b="0" dirty="0">
                <a:solidFill>
                  <a:srgbClr val="FFFF00"/>
                </a:solidFill>
                <a:latin typeface="方正姚体" panose="02010601030101010101" pitchFamily="2" charset="-122"/>
                <a:ea typeface="方正姚体" panose="02010601030101010101" pitchFamily="2" charset="-122"/>
              </a:rPr>
              <a:t>的访问时间</a:t>
            </a:r>
            <a:r>
              <a:rPr lang="en-US" altLang="zh-CN" sz="2000" b="0" dirty="0">
                <a:solidFill>
                  <a:srgbClr val="FFFF00"/>
                </a:solidFill>
                <a:latin typeface="方正姚体" panose="02010601030101010101" pitchFamily="2" charset="-122"/>
                <a:ea typeface="方正姚体" panose="02010601030101010101" pitchFamily="2" charset="-122"/>
              </a:rPr>
              <a:t>/</a:t>
            </a:r>
            <a:r>
              <a:rPr lang="zh-CN" altLang="en-US" sz="2000" b="0" dirty="0">
                <a:solidFill>
                  <a:srgbClr val="FFFF00"/>
                </a:solidFill>
                <a:latin typeface="方正姚体" panose="02010601030101010101" pitchFamily="2" charset="-122"/>
                <a:ea typeface="方正姚体" panose="02010601030101010101" pitchFamily="2" charset="-122"/>
              </a:rPr>
              <a:t>时钟周期数为</a:t>
            </a:r>
            <a:r>
              <a:rPr lang="en-US" altLang="zh-CN" sz="2000" b="0" dirty="0">
                <a:solidFill>
                  <a:srgbClr val="FFFF00"/>
                </a:solidFill>
                <a:latin typeface="方正姚体" panose="02010601030101010101" pitchFamily="2" charset="-122"/>
                <a:ea typeface="方正姚体" panose="02010601030101010101" pitchFamily="2" charset="-122"/>
              </a:rPr>
              <a:t>1</a:t>
            </a:r>
            <a:r>
              <a:rPr lang="zh-CN" altLang="zh-CN" sz="2000" b="0" dirty="0">
                <a:solidFill>
                  <a:srgbClr val="FFFF00"/>
                </a:solidFill>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。假定访问一次主存储器的时间为</a:t>
            </a:r>
            <a:r>
              <a:rPr lang="zh-CN" altLang="zh-CN" sz="2000" b="0" dirty="0">
                <a:latin typeface="方正姚体" panose="02010601030101010101" pitchFamily="2" charset="-122"/>
                <a:ea typeface="方正姚体" panose="02010601030101010101" pitchFamily="2" charset="-122"/>
              </a:rPr>
              <a:t>100ns</a:t>
            </a:r>
            <a:r>
              <a:rPr lang="zh-CN" altLang="en-US" sz="2000" b="0" dirty="0">
                <a:latin typeface="方正姚体" panose="02010601030101010101" pitchFamily="2" charset="-122"/>
                <a:ea typeface="方正姚体" panose="02010601030101010101" pitchFamily="2" charset="-122"/>
              </a:rPr>
              <a:t>，其中包括所有缺失处理。设平均每条指令在第一级</a:t>
            </a:r>
            <a:r>
              <a:rPr lang="zh-CN" altLang="zh-CN" sz="2000" b="0" dirty="0">
                <a:latin typeface="方正姚体" panose="02010601030101010101" pitchFamily="2" charset="-122"/>
                <a:ea typeface="方正姚体" panose="02010601030101010101" pitchFamily="2" charset="-122"/>
              </a:rPr>
              <a:t>cache</a:t>
            </a:r>
            <a:r>
              <a:rPr lang="zh-CN" altLang="en-US" sz="2000" b="0" dirty="0">
                <a:latin typeface="方正姚体" panose="02010601030101010101" pitchFamily="2" charset="-122"/>
                <a:ea typeface="方正姚体" panose="02010601030101010101" pitchFamily="2" charset="-122"/>
              </a:rPr>
              <a:t>中产生的缺失率为</a:t>
            </a:r>
            <a:r>
              <a:rPr lang="zh-CN" altLang="zh-CN" sz="2000" b="0" dirty="0">
                <a:latin typeface="方正姚体" panose="02010601030101010101" pitchFamily="2" charset="-122"/>
                <a:ea typeface="方正姚体" panose="02010601030101010101" pitchFamily="2" charset="-122"/>
              </a:rPr>
              <a:t>2%</a:t>
            </a:r>
            <a:r>
              <a:rPr lang="zh-CN" altLang="en-US" sz="2000" b="0" dirty="0">
                <a:latin typeface="方正姚体" panose="02010601030101010101" pitchFamily="2" charset="-122"/>
                <a:ea typeface="方正姚体" panose="02010601030101010101" pitchFamily="2" charset="-122"/>
              </a:rPr>
              <a:t>。若增加一个二级</a:t>
            </a:r>
            <a:r>
              <a:rPr lang="zh-CN" altLang="zh-CN" sz="2000" b="0" dirty="0">
                <a:latin typeface="方正姚体" panose="02010601030101010101" pitchFamily="2" charset="-122"/>
                <a:ea typeface="方正姚体" panose="02010601030101010101" pitchFamily="2" charset="-122"/>
              </a:rPr>
              <a:t>cache</a:t>
            </a:r>
            <a:r>
              <a:rPr lang="zh-CN" altLang="en-US" sz="2000" b="0" dirty="0">
                <a:latin typeface="方正姚体" panose="02010601030101010101" pitchFamily="2" charset="-122"/>
                <a:ea typeface="方正姚体" panose="02010601030101010101" pitchFamily="2" charset="-122"/>
              </a:rPr>
              <a:t>，命中或缺失的访问时间都为</a:t>
            </a:r>
            <a:r>
              <a:rPr lang="zh-CN" altLang="zh-CN" sz="2000" b="0" dirty="0">
                <a:latin typeface="方正姚体" panose="02010601030101010101" pitchFamily="2" charset="-122"/>
                <a:ea typeface="方正姚体" panose="02010601030101010101" pitchFamily="2" charset="-122"/>
              </a:rPr>
              <a:t>5ns</a:t>
            </a:r>
            <a:r>
              <a:rPr lang="zh-CN" altLang="en-US" sz="2000" b="0" dirty="0">
                <a:latin typeface="方正姚体" panose="02010601030101010101" pitchFamily="2" charset="-122"/>
                <a:ea typeface="方正姚体" panose="02010601030101010101" pitchFamily="2" charset="-122"/>
              </a:rPr>
              <a:t>，且容量大到可使必须访问主存的缺失率降为</a:t>
            </a:r>
            <a:r>
              <a:rPr lang="zh-CN" altLang="zh-CN" sz="2000" b="0" dirty="0">
                <a:latin typeface="方正姚体" panose="02010601030101010101" pitchFamily="2" charset="-122"/>
                <a:ea typeface="方正姚体" panose="02010601030101010101" pitchFamily="2" charset="-122"/>
              </a:rPr>
              <a:t>0.5%</a:t>
            </a:r>
            <a:r>
              <a:rPr lang="zh-CN" altLang="en-US" sz="2000" b="0" dirty="0">
                <a:latin typeface="方正姚体" panose="02010601030101010101" pitchFamily="2" charset="-122"/>
                <a:ea typeface="方正姚体" panose="02010601030101010101" pitchFamily="2" charset="-122"/>
              </a:rPr>
              <a:t>，问处理器速度提高多少。</a:t>
            </a:r>
            <a:r>
              <a:rPr lang="zh-CN" altLang="en-US" sz="2000" b="0" dirty="0">
                <a:solidFill>
                  <a:schemeClr val="accent1">
                    <a:lumMod val="60000"/>
                    <a:lumOff val="40000"/>
                  </a:schemeClr>
                </a:solidFill>
                <a:latin typeface="华文仿宋" panose="02010600040101010101" pitchFamily="2" charset="-122"/>
                <a:ea typeface="华文仿宋" panose="02010600040101010101" pitchFamily="2" charset="-122"/>
              </a:rPr>
              <a:t>（</a:t>
            </a:r>
            <a:r>
              <a:rPr lang="en-US" altLang="zh-CN" sz="2000" b="0" dirty="0">
                <a:solidFill>
                  <a:schemeClr val="accent1">
                    <a:lumMod val="60000"/>
                    <a:lumOff val="40000"/>
                  </a:schemeClr>
                </a:solidFill>
                <a:latin typeface="华文仿宋" panose="02010600040101010101" pitchFamily="2" charset="-122"/>
                <a:ea typeface="华文仿宋" panose="02010600040101010101" pitchFamily="2" charset="-122"/>
              </a:rPr>
              <a:t>CPI</a:t>
            </a:r>
            <a:r>
              <a:rPr lang="zh-CN" altLang="en-US" sz="2000" b="0" dirty="0">
                <a:solidFill>
                  <a:schemeClr val="accent1">
                    <a:lumMod val="60000"/>
                    <a:lumOff val="40000"/>
                  </a:schemeClr>
                </a:solidFill>
                <a:latin typeface="华文仿宋" panose="02010600040101010101" pitchFamily="2" charset="-122"/>
                <a:ea typeface="华文仿宋" panose="02010600040101010101" pitchFamily="2" charset="-122"/>
              </a:rPr>
              <a:t>：计算机执行一条指令所需的时钟周期数）</a:t>
            </a:r>
          </a:p>
          <a:p>
            <a:pPr>
              <a:spcBef>
                <a:spcPts val="1200"/>
              </a:spcBef>
            </a:pPr>
            <a:r>
              <a:rPr lang="zh-CN" altLang="en-US" sz="2000" b="0" dirty="0">
                <a:solidFill>
                  <a:srgbClr val="FF9966"/>
                </a:solidFill>
              </a:rPr>
              <a:t>答</a:t>
            </a:r>
            <a:r>
              <a:rPr lang="zh-CN" altLang="en-US" sz="2000" b="0" dirty="0">
                <a:latin typeface="方正姚体" panose="02010601030101010101" pitchFamily="2" charset="-122"/>
                <a:ea typeface="方正姚体" panose="02010601030101010101" pitchFamily="2" charset="-122"/>
              </a:rPr>
              <a:t>：时钟周期：</a:t>
            </a:r>
            <a:r>
              <a:rPr lang="en-US" altLang="zh-CN" sz="2000" b="0" dirty="0">
                <a:latin typeface="方正姚体" panose="02010601030101010101" pitchFamily="2" charset="-122"/>
                <a:ea typeface="方正姚体" panose="02010601030101010101" pitchFamily="2" charset="-122"/>
              </a:rPr>
              <a:t>T = 1/f = 0.2ns</a:t>
            </a:r>
          </a:p>
          <a:p>
            <a:pPr lvl="1">
              <a:spcBef>
                <a:spcPts val="1200"/>
              </a:spcBef>
            </a:pPr>
            <a:r>
              <a:rPr lang="zh-CN" altLang="en-US" sz="2000" b="0" dirty="0">
                <a:latin typeface="方正姚体" panose="02010601030101010101" pitchFamily="2" charset="-122"/>
                <a:ea typeface="方正姚体" panose="02010601030101010101" pitchFamily="2" charset="-122"/>
              </a:rPr>
              <a:t>访问主存的缺失损失： </a:t>
            </a:r>
            <a:r>
              <a:rPr lang="en-US" altLang="zh-CN" sz="2000" b="0" dirty="0">
                <a:latin typeface="方正姚体" panose="02010601030101010101" pitchFamily="2" charset="-122"/>
                <a:ea typeface="方正姚体" panose="02010601030101010101" pitchFamily="2" charset="-122"/>
              </a:rPr>
              <a:t>100ns / T = 100 / 0.2  = 500</a:t>
            </a:r>
            <a:r>
              <a:rPr lang="zh-CN" altLang="en-US" sz="2000" b="0" dirty="0">
                <a:latin typeface="方正姚体" panose="02010601030101010101" pitchFamily="2" charset="-122"/>
                <a:ea typeface="方正姚体" panose="02010601030101010101" pitchFamily="2" charset="-122"/>
              </a:rPr>
              <a:t>个时钟周期</a:t>
            </a:r>
          </a:p>
          <a:p>
            <a:pPr lvl="1">
              <a:spcBef>
                <a:spcPts val="1200"/>
              </a:spcBef>
            </a:pPr>
            <a:r>
              <a:rPr lang="zh-CN" altLang="en-US" sz="2000" b="0" dirty="0">
                <a:solidFill>
                  <a:srgbClr val="00FF00"/>
                </a:solidFill>
                <a:latin typeface="方正姚体" panose="02010601030101010101" pitchFamily="2" charset="-122"/>
                <a:ea typeface="方正姚体" panose="02010601030101010101" pitchFamily="2" charset="-122"/>
              </a:rPr>
              <a:t>仅有一级</a:t>
            </a:r>
            <a:r>
              <a:rPr lang="en-US" altLang="zh-CN" sz="2000" b="0" dirty="0">
                <a:solidFill>
                  <a:srgbClr val="00FF00"/>
                </a:solidFill>
                <a:latin typeface="方正姚体" panose="02010601030101010101" pitchFamily="2" charset="-122"/>
                <a:ea typeface="方正姚体" panose="02010601030101010101" pitchFamily="2" charset="-122"/>
              </a:rPr>
              <a:t>cache</a:t>
            </a:r>
            <a:r>
              <a:rPr lang="zh-CN" altLang="en-US" sz="2000" b="0" dirty="0">
                <a:solidFill>
                  <a:srgbClr val="00FF00"/>
                </a:solidFill>
                <a:latin typeface="方正姚体" panose="02010601030101010101" pitchFamily="2" charset="-122"/>
                <a:ea typeface="方正姚体" panose="02010601030101010101" pitchFamily="2" charset="-122"/>
              </a:rPr>
              <a:t>的存储系统 </a:t>
            </a:r>
            <a:r>
              <a:rPr lang="en-US" altLang="zh-CN" sz="2000" b="0" dirty="0">
                <a:solidFill>
                  <a:srgbClr val="00FF00"/>
                </a:solidFill>
                <a:latin typeface="方正姚体" panose="02010601030101010101" pitchFamily="2" charset="-122"/>
                <a:ea typeface="方正姚体" panose="02010601030101010101" pitchFamily="2" charset="-122"/>
              </a:rPr>
              <a:t>:</a:t>
            </a:r>
          </a:p>
          <a:p>
            <a:pPr lvl="1">
              <a:buNone/>
            </a:pPr>
            <a:r>
              <a:rPr lang="en-US" altLang="zh-CN" sz="2000" b="0" dirty="0">
                <a:latin typeface="方正姚体" panose="02010601030101010101" pitchFamily="2" charset="-122"/>
                <a:ea typeface="方正姚体" panose="02010601030101010101" pitchFamily="2" charset="-122"/>
              </a:rPr>
              <a:t>	</a:t>
            </a:r>
            <a:r>
              <a:rPr lang="zh-CN" altLang="en-US" sz="2000" b="0" dirty="0">
                <a:latin typeface="方正姚体" panose="02010601030101010101" pitchFamily="2" charset="-122"/>
                <a:ea typeface="方正姚体" panose="02010601030101010101" pitchFamily="2" charset="-122"/>
              </a:rPr>
              <a:t>一次访问的周期数</a:t>
            </a:r>
            <a:r>
              <a:rPr lang="en-US" altLang="zh-CN" sz="2000" b="0" dirty="0">
                <a:latin typeface="方正姚体" panose="02010601030101010101" pitchFamily="2" charset="-122"/>
                <a:ea typeface="方正姚体" panose="02010601030101010101" pitchFamily="2" charset="-122"/>
              </a:rPr>
              <a:t> = 98% </a:t>
            </a:r>
            <a:r>
              <a:rPr lang="en-US" altLang="zh-CN" sz="2000" b="0" dirty="0"/>
              <a:t>×1 + 2% ×500 = 10.98</a:t>
            </a:r>
            <a:endParaRPr lang="en-US" altLang="zh-CN" sz="2000" b="0" dirty="0">
              <a:latin typeface="方正姚体" panose="02010601030101010101" pitchFamily="2" charset="-122"/>
              <a:ea typeface="方正姚体" panose="02010601030101010101" pitchFamily="2" charset="-122"/>
            </a:endParaRPr>
          </a:p>
          <a:p>
            <a:pPr lvl="1">
              <a:spcBef>
                <a:spcPts val="1200"/>
              </a:spcBef>
            </a:pPr>
            <a:r>
              <a:rPr lang="zh-CN" altLang="en-US" sz="2000" b="0" dirty="0">
                <a:solidFill>
                  <a:srgbClr val="00FF00"/>
                </a:solidFill>
                <a:latin typeface="方正姚体" panose="02010601030101010101" pitchFamily="2" charset="-122"/>
                <a:ea typeface="方正姚体" panose="02010601030101010101" pitchFamily="2" charset="-122"/>
              </a:rPr>
              <a:t>有二级</a:t>
            </a:r>
            <a:r>
              <a:rPr lang="en-US" altLang="zh-CN" sz="2000" b="0" dirty="0">
                <a:solidFill>
                  <a:srgbClr val="00FF00"/>
                </a:solidFill>
                <a:latin typeface="方正姚体" panose="02010601030101010101" pitchFamily="2" charset="-122"/>
                <a:ea typeface="方正姚体" panose="02010601030101010101" pitchFamily="2" charset="-122"/>
              </a:rPr>
              <a:t>cache</a:t>
            </a:r>
            <a:r>
              <a:rPr lang="zh-CN" altLang="en-US" sz="2000" b="0" dirty="0">
                <a:solidFill>
                  <a:srgbClr val="00FF00"/>
                </a:solidFill>
                <a:latin typeface="方正姚体" panose="02010601030101010101" pitchFamily="2" charset="-122"/>
                <a:ea typeface="方正姚体" panose="02010601030101010101" pitchFamily="2" charset="-122"/>
              </a:rPr>
              <a:t>的存储系统：</a:t>
            </a:r>
          </a:p>
          <a:p>
            <a:pPr lvl="1">
              <a:buFont typeface="Wingdings" panose="05000000000000000000" pitchFamily="2" charset="2"/>
              <a:buNone/>
            </a:pPr>
            <a:r>
              <a:rPr lang="zh-CN" altLang="en-US" sz="2000" b="0" dirty="0">
                <a:latin typeface="方正姚体" panose="02010601030101010101" pitchFamily="2" charset="-122"/>
                <a:ea typeface="方正姚体" panose="02010601030101010101" pitchFamily="2" charset="-122"/>
              </a:rPr>
              <a:t>	访问第二级</a:t>
            </a:r>
            <a:r>
              <a:rPr lang="en-US" altLang="zh-CN" sz="2000" b="0" dirty="0">
                <a:latin typeface="方正姚体" panose="02010601030101010101" pitchFamily="2" charset="-122"/>
                <a:ea typeface="方正姚体" panose="02010601030101010101" pitchFamily="2" charset="-122"/>
              </a:rPr>
              <a:t>cache</a:t>
            </a:r>
            <a:r>
              <a:rPr lang="zh-CN" altLang="en-US" sz="2000" b="0" dirty="0">
                <a:latin typeface="方正姚体" panose="02010601030101010101" pitchFamily="2" charset="-122"/>
                <a:ea typeface="方正姚体" panose="02010601030101010101" pitchFamily="2" charset="-122"/>
              </a:rPr>
              <a:t>的缺失损失： </a:t>
            </a:r>
            <a:r>
              <a:rPr lang="en-US" altLang="zh-CN" sz="2000" b="0" dirty="0">
                <a:latin typeface="方正姚体" panose="02010601030101010101" pitchFamily="2" charset="-122"/>
                <a:ea typeface="方正姚体" panose="02010601030101010101" pitchFamily="2" charset="-122"/>
              </a:rPr>
              <a:t>5ns / T = 5 / 0.2 = 25</a:t>
            </a:r>
            <a:r>
              <a:rPr lang="zh-CN" altLang="en-US" sz="2000" b="0" dirty="0">
                <a:latin typeface="方正姚体" panose="02010601030101010101" pitchFamily="2" charset="-122"/>
                <a:ea typeface="方正姚体" panose="02010601030101010101" pitchFamily="2" charset="-122"/>
              </a:rPr>
              <a:t>个时钟周期</a:t>
            </a:r>
          </a:p>
          <a:p>
            <a:pPr lvl="1">
              <a:buFont typeface="Wingdings" panose="05000000000000000000" pitchFamily="2" charset="2"/>
              <a:buNone/>
            </a:pPr>
            <a:r>
              <a:rPr lang="zh-CN" altLang="en-US" sz="2000" b="0" dirty="0">
                <a:solidFill>
                  <a:srgbClr val="66FFFF"/>
                </a:solidFill>
                <a:latin typeface="方正姚体" panose="02010601030101010101" pitchFamily="2" charset="-122"/>
                <a:ea typeface="方正姚体" panose="02010601030101010101" pitchFamily="2" charset="-122"/>
              </a:rPr>
              <a:t>	一次访问的时钟周期数</a:t>
            </a:r>
            <a:endParaRPr lang="en-US" altLang="zh-CN" sz="2000" b="0" dirty="0">
              <a:solidFill>
                <a:srgbClr val="66FFFF"/>
              </a:solidFill>
              <a:latin typeface="方正姚体" panose="02010601030101010101" pitchFamily="2" charset="-122"/>
              <a:ea typeface="方正姚体" panose="02010601030101010101" pitchFamily="2" charset="-122"/>
            </a:endParaRPr>
          </a:p>
          <a:p>
            <a:pPr lvl="1">
              <a:buFont typeface="Wingdings" panose="05000000000000000000" pitchFamily="2" charset="2"/>
              <a:buNone/>
            </a:pPr>
            <a:r>
              <a:rPr lang="en-US" altLang="zh-CN" sz="2000" b="0" dirty="0">
                <a:solidFill>
                  <a:srgbClr val="66FFFF"/>
                </a:solidFill>
                <a:latin typeface="方正姚体" panose="02010601030101010101" pitchFamily="2" charset="-122"/>
                <a:ea typeface="方正姚体" panose="02010601030101010101" pitchFamily="2" charset="-122"/>
              </a:rPr>
              <a:t>		= 98% </a:t>
            </a:r>
            <a:r>
              <a:rPr lang="en-US" altLang="zh-CN" sz="2000" b="0" dirty="0">
                <a:solidFill>
                  <a:srgbClr val="66FFFF"/>
                </a:solidFill>
              </a:rPr>
              <a:t>×1 + 2% ×( 99.5%×25 + 0.5%×(500+25 ) )</a:t>
            </a:r>
            <a:endParaRPr lang="en-US" altLang="zh-CN" sz="2000" b="0" dirty="0">
              <a:solidFill>
                <a:srgbClr val="66FFFF"/>
              </a:solidFill>
              <a:latin typeface="方正姚体" panose="02010601030101010101" pitchFamily="2" charset="-122"/>
              <a:ea typeface="方正姚体" panose="02010601030101010101" pitchFamily="2" charset="-122"/>
            </a:endParaRPr>
          </a:p>
          <a:p>
            <a:pPr lvl="1">
              <a:buFont typeface="Wingdings" panose="05000000000000000000" pitchFamily="2" charset="2"/>
              <a:buNone/>
            </a:pPr>
            <a:r>
              <a:rPr lang="en-US" altLang="zh-CN" sz="2000" b="0" dirty="0">
                <a:solidFill>
                  <a:srgbClr val="66FFFF"/>
                </a:solidFill>
                <a:latin typeface="方正姚体" panose="02010601030101010101" pitchFamily="2" charset="-122"/>
                <a:ea typeface="方正姚体" panose="02010601030101010101" pitchFamily="2" charset="-122"/>
              </a:rPr>
              <a:t>		= 1.53     </a:t>
            </a:r>
          </a:p>
          <a:p>
            <a:pPr lvl="1"/>
            <a:r>
              <a:rPr lang="zh-CN" altLang="en-US" sz="2000" b="0" dirty="0">
                <a:solidFill>
                  <a:schemeClr val="folHlink"/>
                </a:solidFill>
                <a:latin typeface="方正姚体" panose="02010601030101010101" pitchFamily="2" charset="-122"/>
                <a:ea typeface="方正姚体" panose="02010601030101010101" pitchFamily="2" charset="-122"/>
              </a:rPr>
              <a:t>访问速度提高的倍数</a:t>
            </a:r>
            <a:r>
              <a:rPr lang="zh-CN" altLang="en-US" sz="2000" b="0" dirty="0">
                <a:latin typeface="方正姚体" panose="02010601030101010101" pitchFamily="2" charset="-122"/>
                <a:ea typeface="方正姚体" panose="02010601030101010101" pitchFamily="2" charset="-122"/>
              </a:rPr>
              <a:t> </a:t>
            </a:r>
            <a:r>
              <a:rPr lang="en-US" altLang="zh-CN" sz="2000" b="0" dirty="0">
                <a:latin typeface="方正姚体" panose="02010601030101010101" pitchFamily="2" charset="-122"/>
                <a:ea typeface="方正姚体" panose="02010601030101010101" pitchFamily="2" charset="-122"/>
              </a:rPr>
              <a:t>= 10.98 / 1.53 </a:t>
            </a:r>
            <a:r>
              <a:rPr lang="en-US" altLang="zh-CN" sz="2000" b="0" dirty="0">
                <a:latin typeface="Arial" panose="020B0604020202020204" pitchFamily="34"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 7.186</a:t>
            </a:r>
            <a:r>
              <a:rPr lang="zh-CN" altLang="en-US" sz="2000" b="0" dirty="0">
                <a:latin typeface="方正姚体" panose="02010601030101010101" pitchFamily="2" charset="-122"/>
                <a:ea typeface="方正姚体" panose="02010601030101010101" pitchFamily="2" charset="-122"/>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3234" name="标题 863233"/>
          <p:cNvSpPr>
            <a:spLocks noGrp="1"/>
          </p:cNvSpPr>
          <p:nvPr>
            <p:ph type="title"/>
          </p:nvPr>
        </p:nvSpPr>
        <p:spPr/>
        <p:txBody>
          <a:bodyPr/>
          <a:lstStyle/>
          <a:p>
            <a:pPr>
              <a:defRPr/>
            </a:pPr>
            <a:endParaRPr lang="zh-CN" altLang="en-US" noProof="1"/>
          </a:p>
        </p:txBody>
      </p:sp>
      <p:sp>
        <p:nvSpPr>
          <p:cNvPr id="126978" name="文本占位符 863234"/>
          <p:cNvSpPr>
            <a:spLocks noGrp="1" noChangeArrowheads="1"/>
          </p:cNvSpPr>
          <p:nvPr>
            <p:ph idx="1"/>
          </p:nvPr>
        </p:nvSpPr>
        <p:spPr/>
        <p:txBody>
          <a:bodyP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bwMode="auto"/>
        <p:txBody>
          <a:bodyPr vert="horz" wrap="square" numCol="1" anchorCtr="0" compatLnSpc="1"/>
          <a:lstStyle/>
          <a:p>
            <a:r>
              <a:rPr lang="en-US" altLang="zh-CN">
                <a:effectLst/>
              </a:rPr>
              <a:t>3.7 </a:t>
            </a:r>
            <a:r>
              <a:rPr lang="zh-CN" altLang="en-US">
                <a:effectLst/>
              </a:rPr>
              <a:t>虚拟存储器 </a:t>
            </a:r>
            <a:r>
              <a:rPr lang="en-US" altLang="zh-CN">
                <a:effectLst/>
              </a:rPr>
              <a:t>--- </a:t>
            </a:r>
            <a:r>
              <a:rPr lang="en-US" altLang="en-US" b="1">
                <a:solidFill>
                  <a:srgbClr val="FFCCCC"/>
                </a:solidFill>
                <a:effectLst/>
                <a:latin typeface="黑体" panose="02010609060101010101" pitchFamily="49" charset="-122"/>
                <a:ea typeface="黑体" panose="02010609060101010101" pitchFamily="49" charset="-122"/>
              </a:rPr>
              <a:t>3.</a:t>
            </a:r>
            <a:r>
              <a:rPr lang="en-US" altLang="zh-CN" b="1">
                <a:solidFill>
                  <a:srgbClr val="FFCCCC"/>
                </a:solidFill>
                <a:effectLst/>
                <a:latin typeface="黑体" panose="02010609060101010101" pitchFamily="49" charset="-122"/>
                <a:ea typeface="黑体" panose="02010609060101010101" pitchFamily="49" charset="-122"/>
              </a:rPr>
              <a:t>7</a:t>
            </a:r>
            <a:r>
              <a:rPr lang="en-US" altLang="en-US" b="1">
                <a:solidFill>
                  <a:srgbClr val="FFCCCC"/>
                </a:solidFill>
                <a:effectLst/>
                <a:latin typeface="黑体" panose="02010609060101010101" pitchFamily="49" charset="-122"/>
                <a:ea typeface="黑体" panose="02010609060101010101" pitchFamily="49" charset="-122"/>
              </a:rPr>
              <a:t>.1虚拟存储器的基本概念</a:t>
            </a:r>
            <a:endParaRPr lang="zh-CN" altLang="en-US" b="1">
              <a:solidFill>
                <a:srgbClr val="FFCCCC"/>
              </a:solidFill>
              <a:effectLst/>
              <a:latin typeface="黑体" panose="02010609060101010101" pitchFamily="49" charset="-122"/>
              <a:ea typeface="黑体" panose="02010609060101010101" pitchFamily="49" charset="-122"/>
            </a:endParaRPr>
          </a:p>
        </p:txBody>
      </p:sp>
      <p:sp>
        <p:nvSpPr>
          <p:cNvPr id="128002" name="Rectangle 3"/>
          <p:cNvSpPr>
            <a:spLocks noGrp="1" noChangeArrowheads="1"/>
          </p:cNvSpPr>
          <p:nvPr>
            <p:ph idx="1"/>
          </p:nvPr>
        </p:nvSpPr>
        <p:spPr/>
        <p:txBody>
          <a:bodyPr/>
          <a:lstStyle/>
          <a:p>
            <a:pPr>
              <a:lnSpc>
                <a:spcPct val="90000"/>
              </a:lnSpc>
            </a:pPr>
            <a:r>
              <a:rPr lang="en-US" altLang="zh-CN"/>
              <a:t>1. </a:t>
            </a:r>
            <a:r>
              <a:rPr lang="zh-CN" altLang="en-US"/>
              <a:t>实地址与虚地址</a:t>
            </a:r>
          </a:p>
          <a:p>
            <a:pPr lvl="1">
              <a:lnSpc>
                <a:spcPct val="90000"/>
              </a:lnSpc>
            </a:pPr>
            <a:r>
              <a:rPr lang="zh-CN" altLang="en-US"/>
              <a:t>虚地址（逻辑地址）：用户编制程序所使用的地址</a:t>
            </a:r>
          </a:p>
          <a:p>
            <a:pPr lvl="2">
              <a:lnSpc>
                <a:spcPct val="90000"/>
              </a:lnSpc>
            </a:pPr>
            <a:r>
              <a:rPr lang="zh-CN" altLang="en-US"/>
              <a:t>虚拟存储空间（逻辑地址空间）</a:t>
            </a:r>
          </a:p>
          <a:p>
            <a:pPr lvl="1">
              <a:lnSpc>
                <a:spcPct val="90000"/>
              </a:lnSpc>
            </a:pPr>
            <a:r>
              <a:rPr lang="zh-CN" altLang="en-US"/>
              <a:t>实地址（物理地址）：计算机物理内存的访问地址</a:t>
            </a:r>
          </a:p>
          <a:p>
            <a:pPr lvl="2">
              <a:lnSpc>
                <a:spcPct val="90000"/>
              </a:lnSpc>
            </a:pPr>
            <a:r>
              <a:rPr lang="zh-CN" altLang="en-US"/>
              <a:t>物理存储空间（主存空间）</a:t>
            </a:r>
          </a:p>
          <a:p>
            <a:pPr lvl="1">
              <a:lnSpc>
                <a:spcPct val="90000"/>
              </a:lnSpc>
            </a:pPr>
            <a:r>
              <a:rPr lang="zh-CN" altLang="en-US"/>
              <a:t>程序再定位：虚拟地址到实地址的转换过程</a:t>
            </a:r>
          </a:p>
          <a:p>
            <a:pPr lvl="2">
              <a:lnSpc>
                <a:spcPct val="90000"/>
              </a:lnSpc>
            </a:pPr>
            <a:r>
              <a:rPr lang="zh-CN" altLang="en-US"/>
              <a:t>地址转换机构 </a:t>
            </a:r>
            <a:r>
              <a:rPr lang="en-US" altLang="zh-CN"/>
              <a:t>--- </a:t>
            </a:r>
            <a:r>
              <a:rPr lang="zh-CN" altLang="en-US"/>
              <a:t>由硬件或者软件构成</a:t>
            </a:r>
          </a:p>
          <a:p>
            <a:pPr>
              <a:lnSpc>
                <a:spcPct val="90000"/>
              </a:lnSpc>
            </a:pPr>
            <a:r>
              <a:rPr lang="en-US" altLang="zh-CN"/>
              <a:t>2. </a:t>
            </a:r>
            <a:r>
              <a:rPr lang="zh-CN" altLang="en-US"/>
              <a:t>虚存的访问过程</a:t>
            </a:r>
          </a:p>
          <a:p>
            <a:pPr lvl="1">
              <a:lnSpc>
                <a:spcPct val="90000"/>
              </a:lnSpc>
            </a:pPr>
            <a:r>
              <a:rPr lang="zh-CN" altLang="en-US"/>
              <a:t>基本过程：</a:t>
            </a:r>
          </a:p>
          <a:p>
            <a:pPr lvl="2">
              <a:lnSpc>
                <a:spcPct val="90000"/>
              </a:lnSpc>
            </a:pPr>
            <a:r>
              <a:rPr lang="zh-CN" altLang="en-US"/>
              <a:t>主存分配 </a:t>
            </a:r>
            <a:r>
              <a:rPr lang="en-US" altLang="zh-CN"/>
              <a:t>- </a:t>
            </a:r>
            <a:r>
              <a:rPr lang="zh-CN" altLang="en-US"/>
              <a:t>装入包括第一条指令的程序块 </a:t>
            </a:r>
            <a:r>
              <a:rPr lang="en-US" altLang="zh-CN"/>
              <a:t>– </a:t>
            </a:r>
            <a:r>
              <a:rPr lang="zh-CN" altLang="en-US"/>
              <a:t>运行程序</a:t>
            </a:r>
          </a:p>
          <a:p>
            <a:pPr lvl="2">
              <a:lnSpc>
                <a:spcPct val="90000"/>
              </a:lnSpc>
            </a:pPr>
            <a:r>
              <a:rPr lang="zh-CN" altLang="en-US"/>
              <a:t>运行过程中访存：</a:t>
            </a:r>
          </a:p>
          <a:p>
            <a:pPr lvl="3">
              <a:lnSpc>
                <a:spcPct val="90000"/>
              </a:lnSpc>
            </a:pPr>
            <a:r>
              <a:rPr lang="zh-CN" altLang="en-US"/>
              <a:t>内存命中：虚地址装换成实地址并访存</a:t>
            </a:r>
          </a:p>
          <a:p>
            <a:pPr lvl="3">
              <a:lnSpc>
                <a:spcPct val="90000"/>
              </a:lnSpc>
            </a:pPr>
            <a:r>
              <a:rPr lang="zh-CN" altLang="en-US"/>
              <a:t>内存未命中（缺失）：装入、地址变换并访问主存</a:t>
            </a:r>
          </a:p>
          <a:p>
            <a:pPr lvl="1">
              <a:lnSpc>
                <a:spcPct val="90000"/>
              </a:lnSpc>
            </a:pPr>
            <a:r>
              <a:rPr lang="zh-CN" altLang="en-US"/>
              <a:t>用户视角：每个程序拥有一个虚拟的存储器</a:t>
            </a:r>
          </a:p>
          <a:p>
            <a:pPr lvl="2">
              <a:lnSpc>
                <a:spcPct val="90000"/>
              </a:lnSpc>
            </a:pPr>
            <a:r>
              <a:rPr lang="zh-CN" altLang="en-US"/>
              <a:t>辅存的容量和接近主存的访问速度</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5" name="标题 779265"/>
          <p:cNvSpPr>
            <a:spLocks noGrp="1" noChangeArrowheads="1"/>
          </p:cNvSpPr>
          <p:nvPr>
            <p:ph type="title"/>
          </p:nvPr>
        </p:nvSpPr>
        <p:spPr bwMode="auto"/>
        <p:txBody>
          <a:bodyPr vert="horz" wrap="square" numCol="1" anchorCtr="0" compatLnSpc="1"/>
          <a:lstStyle/>
          <a:p>
            <a:r>
              <a:rPr lang="en-US" altLang="zh-CN">
                <a:effectLst/>
              </a:rPr>
              <a:t>3.7 </a:t>
            </a:r>
            <a:r>
              <a:rPr lang="zh-CN" altLang="en-US">
                <a:effectLst/>
              </a:rPr>
              <a:t>虚拟存储器 </a:t>
            </a:r>
            <a:r>
              <a:rPr lang="en-US" altLang="zh-CN">
                <a:effectLst/>
              </a:rPr>
              <a:t>--- </a:t>
            </a:r>
            <a:r>
              <a:rPr lang="en-US" altLang="en-US" b="1">
                <a:solidFill>
                  <a:srgbClr val="FFCCCC"/>
                </a:solidFill>
                <a:effectLst/>
                <a:latin typeface="黑体" panose="02010609060101010101" pitchFamily="49" charset="-122"/>
                <a:ea typeface="黑体" panose="02010609060101010101" pitchFamily="49" charset="-122"/>
              </a:rPr>
              <a:t>3.</a:t>
            </a:r>
            <a:r>
              <a:rPr lang="en-US" altLang="zh-CN" b="1">
                <a:solidFill>
                  <a:srgbClr val="FFCCCC"/>
                </a:solidFill>
                <a:effectLst/>
                <a:latin typeface="黑体" panose="02010609060101010101" pitchFamily="49" charset="-122"/>
                <a:ea typeface="黑体" panose="02010609060101010101" pitchFamily="49" charset="-122"/>
              </a:rPr>
              <a:t>7</a:t>
            </a:r>
            <a:r>
              <a:rPr lang="en-US" altLang="en-US" b="1">
                <a:solidFill>
                  <a:srgbClr val="FFCCCC"/>
                </a:solidFill>
                <a:effectLst/>
                <a:latin typeface="黑体" panose="02010609060101010101" pitchFamily="49" charset="-122"/>
                <a:ea typeface="黑体" panose="02010609060101010101" pitchFamily="49" charset="-122"/>
              </a:rPr>
              <a:t>.1虚拟存储器的基本概念</a:t>
            </a:r>
          </a:p>
        </p:txBody>
      </p:sp>
      <p:sp>
        <p:nvSpPr>
          <p:cNvPr id="129026" name="文本占位符 779266"/>
          <p:cNvSpPr>
            <a:spLocks noGrp="1" noChangeArrowheads="1"/>
          </p:cNvSpPr>
          <p:nvPr>
            <p:ph idx="1"/>
          </p:nvPr>
        </p:nvSpPr>
        <p:spPr/>
        <p:txBody>
          <a:bodyPr/>
          <a:lstStyle/>
          <a:p>
            <a:pPr>
              <a:lnSpc>
                <a:spcPct val="130000"/>
              </a:lnSpc>
            </a:pPr>
            <a:r>
              <a:rPr lang="en-US" altLang="zh-CN"/>
              <a:t>3. </a:t>
            </a:r>
            <a:r>
              <a:rPr lang="zh-CN" altLang="en-US"/>
              <a:t>虚存</a:t>
            </a:r>
            <a:r>
              <a:rPr lang="zh-CN" altLang="en-US">
                <a:solidFill>
                  <a:srgbClr val="CCFFCC"/>
                </a:solidFill>
              </a:rPr>
              <a:t>（主存</a:t>
            </a:r>
            <a:r>
              <a:rPr lang="en-US" altLang="zh-CN">
                <a:solidFill>
                  <a:srgbClr val="CCFFCC"/>
                </a:solidFill>
              </a:rPr>
              <a:t>-</a:t>
            </a:r>
            <a:r>
              <a:rPr lang="zh-CN" altLang="en-US">
                <a:solidFill>
                  <a:srgbClr val="CCFFCC"/>
                </a:solidFill>
              </a:rPr>
              <a:t>外存层次）</a:t>
            </a:r>
            <a:r>
              <a:rPr lang="zh-CN" altLang="en-US"/>
              <a:t> 和 </a:t>
            </a:r>
            <a:r>
              <a:rPr lang="en-US" altLang="zh-CN"/>
              <a:t>cache</a:t>
            </a:r>
            <a:r>
              <a:rPr lang="zh-CN" altLang="en-US">
                <a:solidFill>
                  <a:srgbClr val="CCFFCC"/>
                </a:solidFill>
              </a:rPr>
              <a:t>（</a:t>
            </a:r>
            <a:r>
              <a:rPr lang="en-US" altLang="zh-CN">
                <a:solidFill>
                  <a:srgbClr val="CCFFCC"/>
                </a:solidFill>
              </a:rPr>
              <a:t>cache-</a:t>
            </a:r>
            <a:r>
              <a:rPr lang="zh-CN" altLang="en-US">
                <a:solidFill>
                  <a:srgbClr val="CCFFCC"/>
                </a:solidFill>
              </a:rPr>
              <a:t>主存层次）</a:t>
            </a:r>
            <a:r>
              <a:rPr lang="zh-CN" altLang="en-US"/>
              <a:t>比较</a:t>
            </a:r>
          </a:p>
          <a:p>
            <a:pPr>
              <a:lnSpc>
                <a:spcPct val="130000"/>
              </a:lnSpc>
              <a:buFont typeface="Wingdings 2" panose="05020102010507070707" pitchFamily="18" charset="2"/>
              <a:buNone/>
            </a:pPr>
            <a:r>
              <a:rPr lang="zh-CN" altLang="en-US"/>
              <a:t>	</a:t>
            </a:r>
            <a:r>
              <a:rPr lang="zh-CN" altLang="en-US">
                <a:solidFill>
                  <a:schemeClr val="folHlink"/>
                </a:solidFill>
              </a:rPr>
              <a:t>主存</a:t>
            </a:r>
            <a:r>
              <a:rPr lang="en-US" altLang="zh-CN">
                <a:solidFill>
                  <a:schemeClr val="folHlink"/>
                </a:solidFill>
              </a:rPr>
              <a:t>-</a:t>
            </a:r>
            <a:r>
              <a:rPr lang="zh-CN" altLang="en-US">
                <a:solidFill>
                  <a:schemeClr val="folHlink"/>
                </a:solidFill>
              </a:rPr>
              <a:t>外存层次和</a:t>
            </a:r>
            <a:r>
              <a:rPr lang="en-US" altLang="zh-CN">
                <a:solidFill>
                  <a:schemeClr val="folHlink"/>
                </a:solidFill>
              </a:rPr>
              <a:t>cache-</a:t>
            </a:r>
            <a:r>
              <a:rPr lang="zh-CN" altLang="en-US">
                <a:solidFill>
                  <a:schemeClr val="folHlink"/>
                </a:solidFill>
              </a:rPr>
              <a:t>主存层次用的地址变换映射方法和替换策略是相似的，都基于程序局部性原理。它们遵循的原则是：</a:t>
            </a:r>
          </a:p>
          <a:p>
            <a:pPr lvl="1">
              <a:lnSpc>
                <a:spcPct val="130000"/>
              </a:lnSpc>
            </a:pPr>
            <a:r>
              <a:rPr lang="zh-CN" altLang="en-US"/>
              <a:t> 把程序中最近常用的部分驻留在高速的存储器中。</a:t>
            </a:r>
          </a:p>
          <a:p>
            <a:pPr lvl="1">
              <a:lnSpc>
                <a:spcPct val="130000"/>
              </a:lnSpc>
            </a:pPr>
            <a:r>
              <a:rPr lang="zh-CN" altLang="en-US"/>
              <a:t> 一旦这部分变得不常用了，把它们送回到低速存储器中。</a:t>
            </a:r>
          </a:p>
          <a:p>
            <a:pPr lvl="1">
              <a:lnSpc>
                <a:spcPct val="130000"/>
              </a:lnSpc>
            </a:pPr>
            <a:r>
              <a:rPr lang="zh-CN" altLang="en-US"/>
              <a:t> 换入换出是由硬件或操作系统完成的，对用户是透明的。</a:t>
            </a:r>
          </a:p>
          <a:p>
            <a:pPr lvl="1">
              <a:lnSpc>
                <a:spcPct val="130000"/>
              </a:lnSpc>
            </a:pPr>
            <a:r>
              <a:rPr lang="zh-CN" altLang="en-US"/>
              <a:t> 力图使存储系统的性能接近高速存储器，价格接近低速存储器。</a:t>
            </a:r>
          </a:p>
          <a:p>
            <a:pPr>
              <a:lnSpc>
                <a:spcPct val="130000"/>
              </a:lnSpc>
              <a:buFont typeface="Wingdings 2" panose="05020102010507070707" pitchFamily="18" charset="2"/>
              <a:buNone/>
            </a:pPr>
            <a:r>
              <a:rPr lang="zh-CN" altLang="en-US"/>
              <a:t>	</a:t>
            </a:r>
            <a:r>
              <a:rPr lang="zh-CN" altLang="en-US">
                <a:solidFill>
                  <a:schemeClr val="folHlink"/>
                </a:solidFill>
              </a:rPr>
              <a:t>两种存储系统的主要区别在于：</a:t>
            </a:r>
          </a:p>
          <a:p>
            <a:pPr lvl="1">
              <a:lnSpc>
                <a:spcPct val="130000"/>
              </a:lnSpc>
            </a:pPr>
            <a:r>
              <a:rPr lang="zh-CN" altLang="en-US"/>
              <a:t>在虚拟存储器中，主存未命中的性能损失要远大于</a:t>
            </a:r>
            <a:r>
              <a:rPr lang="en-US" altLang="zh-CN"/>
              <a:t>cache</a:t>
            </a:r>
            <a:r>
              <a:rPr lang="zh-CN" altLang="en-US"/>
              <a:t>系统中</a:t>
            </a:r>
            <a:r>
              <a:rPr lang="en-US" altLang="zh-CN"/>
              <a:t>cache</a:t>
            </a:r>
            <a:r>
              <a:rPr lang="zh-CN" altLang="en-US"/>
              <a:t>未命中的损失。</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49" name="标题 780289"/>
          <p:cNvSpPr>
            <a:spLocks noGrp="1" noChangeArrowheads="1"/>
          </p:cNvSpPr>
          <p:nvPr>
            <p:ph type="title"/>
          </p:nvPr>
        </p:nvSpPr>
        <p:spPr bwMode="auto">
          <a:xfrm>
            <a:off x="1631951" y="42864"/>
            <a:ext cx="8856663" cy="460375"/>
          </a:xfrm>
        </p:spPr>
        <p:txBody>
          <a:bodyPr vert="horz" wrap="square" numCol="1" anchorCtr="0" compatLnSpc="1"/>
          <a:lstStyle/>
          <a:p>
            <a:r>
              <a:rPr lang="en-US" altLang="zh-CN">
                <a:effectLst/>
              </a:rPr>
              <a:t>3.7 </a:t>
            </a:r>
            <a:r>
              <a:rPr lang="zh-CN" altLang="en-US">
                <a:effectLst/>
              </a:rPr>
              <a:t>虚拟存储器 </a:t>
            </a:r>
            <a:r>
              <a:rPr lang="en-US" altLang="zh-CN">
                <a:effectLst/>
              </a:rPr>
              <a:t>--- </a:t>
            </a:r>
            <a:r>
              <a:rPr lang="en-US" altLang="en-US" b="1">
                <a:solidFill>
                  <a:srgbClr val="FFCCCC"/>
                </a:solidFill>
                <a:effectLst/>
                <a:latin typeface="黑体" panose="02010609060101010101" pitchFamily="49" charset="-122"/>
                <a:ea typeface="黑体" panose="02010609060101010101" pitchFamily="49" charset="-122"/>
              </a:rPr>
              <a:t>3.</a:t>
            </a:r>
            <a:r>
              <a:rPr lang="en-US" altLang="zh-CN" b="1">
                <a:solidFill>
                  <a:srgbClr val="FFCCCC"/>
                </a:solidFill>
                <a:effectLst/>
                <a:latin typeface="黑体" panose="02010609060101010101" pitchFamily="49" charset="-122"/>
                <a:ea typeface="黑体" panose="02010609060101010101" pitchFamily="49" charset="-122"/>
              </a:rPr>
              <a:t>7</a:t>
            </a:r>
            <a:r>
              <a:rPr lang="en-US" altLang="en-US" b="1">
                <a:solidFill>
                  <a:srgbClr val="FFCCCC"/>
                </a:solidFill>
                <a:effectLst/>
                <a:latin typeface="黑体" panose="02010609060101010101" pitchFamily="49" charset="-122"/>
                <a:ea typeface="黑体" panose="02010609060101010101" pitchFamily="49" charset="-122"/>
              </a:rPr>
              <a:t>.1虚拟存储器的基本概念</a:t>
            </a:r>
          </a:p>
        </p:txBody>
      </p:sp>
      <p:sp>
        <p:nvSpPr>
          <p:cNvPr id="130050" name="文本占位符 780290"/>
          <p:cNvSpPr>
            <a:spLocks noGrp="1" noChangeArrowheads="1"/>
          </p:cNvSpPr>
          <p:nvPr>
            <p:ph idx="1"/>
          </p:nvPr>
        </p:nvSpPr>
        <p:spPr/>
        <p:txBody>
          <a:bodyPr/>
          <a:lstStyle/>
          <a:p>
            <a:pPr marL="457200" indent="-457200"/>
            <a:r>
              <a:rPr lang="en-US" altLang="zh-CN"/>
              <a:t>4. </a:t>
            </a:r>
            <a:r>
              <a:rPr lang="zh-CN" altLang="en-US"/>
              <a:t>主存</a:t>
            </a:r>
            <a:r>
              <a:rPr lang="en-US" altLang="zh-CN"/>
              <a:t>-</a:t>
            </a:r>
            <a:r>
              <a:rPr lang="zh-CN" altLang="en-US"/>
              <a:t>外存层次的基本信息传送单位</a:t>
            </a:r>
            <a:endParaRPr lang="zh-CN" altLang="en-US">
              <a:solidFill>
                <a:schemeClr val="folHlink"/>
              </a:solidFill>
            </a:endParaRPr>
          </a:p>
          <a:p>
            <a:pPr marL="906780" lvl="1" indent="-457200">
              <a:spcBef>
                <a:spcPct val="50000"/>
              </a:spcBef>
            </a:pPr>
            <a:r>
              <a:rPr lang="zh-CN" altLang="en-US">
                <a:solidFill>
                  <a:schemeClr val="folHlink"/>
                </a:solidFill>
              </a:rPr>
              <a:t>段：</a:t>
            </a:r>
            <a:r>
              <a:rPr lang="zh-CN" altLang="en-US"/>
              <a:t>按照程序的逻辑结构划分成的多个相对独立部分，作为独立的逻辑单位构成段。</a:t>
            </a:r>
          </a:p>
          <a:p>
            <a:pPr marL="1357630" lvl="2" indent="-457200">
              <a:spcBef>
                <a:spcPct val="35000"/>
              </a:spcBef>
            </a:pPr>
            <a:r>
              <a:rPr lang="zh-CN" altLang="en-US"/>
              <a:t>优点：段的逻辑独立性使其易于共享、保护等。</a:t>
            </a:r>
          </a:p>
          <a:p>
            <a:pPr marL="1357630" lvl="2" indent="-457200">
              <a:spcBef>
                <a:spcPct val="35000"/>
              </a:spcBef>
            </a:pPr>
            <a:r>
              <a:rPr lang="zh-CN" altLang="en-US"/>
              <a:t>缺点：段的长度各不相同，增加了主存空间分配的复杂性，并可能造成主存浪费。</a:t>
            </a:r>
          </a:p>
          <a:p>
            <a:pPr marL="906780" lvl="1" indent="-457200"/>
            <a:endParaRPr lang="zh-CN" altLang="en-US">
              <a:solidFill>
                <a:schemeClr val="folHlink"/>
              </a:solidFill>
            </a:endParaRPr>
          </a:p>
          <a:p>
            <a:pPr marL="906780" lvl="1" indent="-457200"/>
            <a:r>
              <a:rPr lang="zh-CN" altLang="en-US">
                <a:solidFill>
                  <a:schemeClr val="folHlink"/>
                </a:solidFill>
              </a:rPr>
              <a:t>页：</a:t>
            </a:r>
            <a:r>
              <a:rPr lang="zh-CN" altLang="en-US"/>
              <a:t>是主存物理空间中划分出来的等长的固定区域。 </a:t>
            </a:r>
          </a:p>
          <a:p>
            <a:pPr marL="1357630" lvl="2" indent="-457200">
              <a:spcBef>
                <a:spcPct val="35000"/>
              </a:spcBef>
            </a:pPr>
            <a:r>
              <a:rPr lang="zh-CN" altLang="en-US"/>
              <a:t>优点：是页面的起点和终点地址是固定的</a:t>
            </a:r>
            <a:r>
              <a:rPr lang="en-US" altLang="zh-CN"/>
              <a:t>,</a:t>
            </a:r>
            <a:r>
              <a:rPr lang="zh-CN" altLang="en-US"/>
              <a:t>方便造页表</a:t>
            </a:r>
            <a:r>
              <a:rPr lang="en-US" altLang="zh-CN"/>
              <a:t>,</a:t>
            </a:r>
            <a:r>
              <a:rPr lang="zh-CN" altLang="en-US"/>
              <a:t>新页调入主存也很容易掌握。</a:t>
            </a:r>
          </a:p>
          <a:p>
            <a:pPr marL="1357630" lvl="2" indent="-457200">
              <a:spcBef>
                <a:spcPct val="35000"/>
              </a:spcBef>
            </a:pPr>
            <a:r>
              <a:rPr lang="zh-CN" altLang="en-US"/>
              <a:t>缺点：处理、保护和共享都不及段式符合程序逻辑。</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1314" name="标题 781313"/>
          <p:cNvSpPr>
            <a:spLocks noGrp="1"/>
          </p:cNvSpPr>
          <p:nvPr>
            <p:ph type="title"/>
          </p:nvPr>
        </p:nvSpPr>
        <p:spPr>
          <a:xfrm>
            <a:off x="1631951" y="42864"/>
            <a:ext cx="8856663" cy="460375"/>
          </a:xfrm>
        </p:spPr>
        <p:txBody>
          <a:bodyPr/>
          <a:lstStyle/>
          <a:p>
            <a:pPr>
              <a:defRPr/>
            </a:pPr>
            <a:r>
              <a:rPr lang="en-US" altLang="zh-CN" noProof="1"/>
              <a:t>3.7 </a:t>
            </a:r>
            <a:r>
              <a:rPr lang="zh-CN" altLang="en-US" noProof="1"/>
              <a:t>虚拟存储器 </a:t>
            </a:r>
            <a:r>
              <a:rPr lang="en-US" altLang="zh-CN" noProof="1"/>
              <a:t>--- </a:t>
            </a:r>
            <a:r>
              <a:rPr lang="en-US" altLang="en-US" b="1" noProof="1">
                <a:solidFill>
                  <a:srgbClr val="FFCCCC"/>
                </a:solidFill>
                <a:latin typeface="黑体" panose="02010609060101010101" pitchFamily="49" charset="-122"/>
                <a:ea typeface="黑体" panose="02010609060101010101" pitchFamily="49" charset="-122"/>
              </a:rPr>
              <a:t>3.7.2页式虚拟存储器</a:t>
            </a:r>
          </a:p>
        </p:txBody>
      </p:sp>
      <p:sp>
        <p:nvSpPr>
          <p:cNvPr id="131074" name="文本占位符 781314"/>
          <p:cNvSpPr>
            <a:spLocks noGrp="1" noChangeArrowheads="1"/>
          </p:cNvSpPr>
          <p:nvPr>
            <p:ph idx="1"/>
          </p:nvPr>
        </p:nvSpPr>
        <p:spPr/>
        <p:txBody>
          <a:bodyPr/>
          <a:lstStyle/>
          <a:p>
            <a:r>
              <a:rPr lang="en-US" altLang="zh-CN"/>
              <a:t>1. </a:t>
            </a:r>
            <a:r>
              <a:rPr lang="zh-CN" altLang="en-US"/>
              <a:t>页式虚存地址映射</a:t>
            </a:r>
            <a:endParaRPr lang="en-US" altLang="zh-CN"/>
          </a:p>
          <a:p>
            <a:pPr lvl="1"/>
            <a:r>
              <a:rPr lang="zh-CN" altLang="en-US">
                <a:solidFill>
                  <a:schemeClr val="folHlink"/>
                </a:solidFill>
              </a:rPr>
              <a:t>虚地址：逻辑页号</a:t>
            </a:r>
            <a:r>
              <a:rPr lang="en-US" altLang="zh-CN">
                <a:solidFill>
                  <a:schemeClr val="folHlink"/>
                </a:solidFill>
              </a:rPr>
              <a:t>+</a:t>
            </a:r>
            <a:r>
              <a:rPr lang="zh-CN" altLang="en-US">
                <a:solidFill>
                  <a:schemeClr val="folHlink"/>
                </a:solidFill>
              </a:rPr>
              <a:t>页内地址</a:t>
            </a:r>
          </a:p>
          <a:p>
            <a:pPr lvl="1"/>
            <a:r>
              <a:rPr lang="zh-CN" altLang="en-US">
                <a:solidFill>
                  <a:schemeClr val="folHlink"/>
                </a:solidFill>
              </a:rPr>
              <a:t>实地址：物理页号</a:t>
            </a:r>
            <a:r>
              <a:rPr lang="en-US" altLang="zh-CN">
                <a:solidFill>
                  <a:schemeClr val="folHlink"/>
                </a:solidFill>
              </a:rPr>
              <a:t>+</a:t>
            </a:r>
            <a:r>
              <a:rPr lang="zh-CN" altLang="en-US">
                <a:solidFill>
                  <a:schemeClr val="folHlink"/>
                </a:solidFill>
              </a:rPr>
              <a:t>页内地址</a:t>
            </a:r>
          </a:p>
          <a:p>
            <a:pPr lvl="1"/>
            <a:r>
              <a:rPr lang="zh-CN" altLang="en-US">
                <a:solidFill>
                  <a:schemeClr val="folHlink"/>
                </a:solidFill>
              </a:rPr>
              <a:t>页表：其中每一项描述一个逻辑页</a:t>
            </a:r>
          </a:p>
        </p:txBody>
      </p:sp>
      <p:pic>
        <p:nvPicPr>
          <p:cNvPr id="131075" name="图片 78131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411413"/>
            <a:ext cx="74168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6" name="文本框 2"/>
          <p:cNvSpPr txBox="1">
            <a:spLocks noChangeArrowheads="1"/>
          </p:cNvSpPr>
          <p:nvPr/>
        </p:nvSpPr>
        <p:spPr bwMode="auto">
          <a:xfrm>
            <a:off x="7416800" y="6389688"/>
            <a:ext cx="21526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Za</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2338" name="标题 782337"/>
          <p:cNvSpPr>
            <a:spLocks noGrp="1"/>
          </p:cNvSpPr>
          <p:nvPr>
            <p:ph type="title"/>
          </p:nvPr>
        </p:nvSpPr>
        <p:spPr>
          <a:xfrm>
            <a:off x="1631951" y="42864"/>
            <a:ext cx="8856663" cy="460375"/>
          </a:xfrm>
        </p:spPr>
        <p:txBody>
          <a:bodyPr/>
          <a:lstStyle/>
          <a:p>
            <a:pPr>
              <a:defRPr/>
            </a:pPr>
            <a:r>
              <a:rPr lang="en-US" altLang="zh-CN" noProof="1"/>
              <a:t>3.7 </a:t>
            </a:r>
            <a:r>
              <a:rPr lang="zh-CN" altLang="en-US" noProof="1"/>
              <a:t>虚拟存储器 </a:t>
            </a:r>
            <a:r>
              <a:rPr lang="en-US" altLang="zh-CN" noProof="1"/>
              <a:t>--- </a:t>
            </a:r>
            <a:r>
              <a:rPr lang="en-US" altLang="en-US" b="1" noProof="1">
                <a:solidFill>
                  <a:srgbClr val="FFCCCC"/>
                </a:solidFill>
                <a:latin typeface="黑体" panose="02010609060101010101" pitchFamily="49" charset="-122"/>
                <a:ea typeface="黑体" panose="02010609060101010101" pitchFamily="49" charset="-122"/>
              </a:rPr>
              <a:t>3.7.2页式虚拟存储器</a:t>
            </a:r>
          </a:p>
        </p:txBody>
      </p:sp>
      <p:sp>
        <p:nvSpPr>
          <p:cNvPr id="132098" name="文本占位符 782338"/>
          <p:cNvSpPr>
            <a:spLocks noGrp="1" noChangeArrowheads="1"/>
          </p:cNvSpPr>
          <p:nvPr>
            <p:ph idx="1"/>
          </p:nvPr>
        </p:nvSpPr>
        <p:spPr/>
        <p:txBody>
          <a:bodyPr/>
          <a:lstStyle/>
          <a:p>
            <a:r>
              <a:rPr lang="en-US" altLang="zh-CN"/>
              <a:t>2. </a:t>
            </a:r>
            <a:r>
              <a:rPr lang="zh-CN" altLang="en-US"/>
              <a:t>转换后援缓冲器（</a:t>
            </a:r>
            <a:r>
              <a:rPr lang="en-US" altLang="zh-CN"/>
              <a:t>TLB</a:t>
            </a:r>
            <a:r>
              <a:rPr lang="zh-CN" altLang="en-US"/>
              <a:t>）</a:t>
            </a:r>
          </a:p>
          <a:p>
            <a:pPr lvl="1"/>
            <a:r>
              <a:rPr lang="zh-CN" altLang="en-US"/>
              <a:t>快表：页表最活跃的部分</a:t>
            </a:r>
            <a:r>
              <a:rPr lang="en-US" altLang="zh-CN"/>
              <a:t>, </a:t>
            </a:r>
            <a:r>
              <a:rPr lang="zh-CN" altLang="en-US"/>
              <a:t>存放在高速存储器中</a:t>
            </a:r>
          </a:p>
          <a:p>
            <a:pPr lvl="1"/>
            <a:r>
              <a:rPr lang="zh-CN" altLang="en-US"/>
              <a:t>慢表：完整的页表，存放在主存中</a:t>
            </a:r>
          </a:p>
          <a:p>
            <a:pPr lvl="1"/>
            <a:r>
              <a:rPr lang="en-US" altLang="zh-CN"/>
              <a:t>TLB </a:t>
            </a:r>
            <a:r>
              <a:rPr lang="zh-CN" altLang="en-US"/>
              <a:t>地址映射过程 </a:t>
            </a:r>
          </a:p>
        </p:txBody>
      </p:sp>
      <p:pic>
        <p:nvPicPr>
          <p:cNvPr id="132099" name="图片 78233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2349500"/>
            <a:ext cx="7488237"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0" name="文本框 2"/>
          <p:cNvSpPr txBox="1">
            <a:spLocks noChangeArrowheads="1"/>
          </p:cNvSpPr>
          <p:nvPr/>
        </p:nvSpPr>
        <p:spPr bwMode="auto">
          <a:xfrm>
            <a:off x="7848601" y="2012950"/>
            <a:ext cx="21868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Zb</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4754" name="标题 714753"/>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3.2.1</a:t>
            </a:r>
            <a:r>
              <a:rPr lang="en-US" altLang="zh-CN" b="1" noProof="1">
                <a:solidFill>
                  <a:srgbClr val="FFCCCC"/>
                </a:solidFill>
                <a:latin typeface="黑体" panose="02010609060101010101" pitchFamily="49" charset="-122"/>
                <a:ea typeface="黑体" panose="02010609060101010101" pitchFamily="49" charset="-122"/>
              </a:rPr>
              <a:t> </a:t>
            </a:r>
            <a:r>
              <a:rPr lang="zh-CN" altLang="en-US" b="1" noProof="1">
                <a:solidFill>
                  <a:srgbClr val="FFCCCC"/>
                </a:solidFill>
                <a:ea typeface="黑体" panose="02010609060101010101" pitchFamily="49" charset="-122"/>
              </a:rPr>
              <a:t>基本存储元</a:t>
            </a:r>
          </a:p>
        </p:txBody>
      </p:sp>
      <p:sp>
        <p:nvSpPr>
          <p:cNvPr id="51202" name="文本占位符 714754"/>
          <p:cNvSpPr>
            <a:spLocks noGrp="1" noChangeArrowheads="1"/>
          </p:cNvSpPr>
          <p:nvPr>
            <p:ph idx="1"/>
          </p:nvPr>
        </p:nvSpPr>
        <p:spPr/>
        <p:txBody>
          <a:bodyPr/>
          <a:lstStyle/>
          <a:p>
            <a:r>
              <a:rPr lang="zh-CN" altLang="en-US"/>
              <a:t>六管</a:t>
            </a:r>
            <a:r>
              <a:rPr lang="en-US" altLang="zh-CN"/>
              <a:t>SRAM</a:t>
            </a:r>
            <a:r>
              <a:rPr lang="zh-CN" altLang="en-US"/>
              <a:t>存储元读操作、写操作</a:t>
            </a:r>
          </a:p>
          <a:p>
            <a:r>
              <a:rPr lang="zh-CN" altLang="en-US"/>
              <a:t>写操作</a:t>
            </a:r>
          </a:p>
          <a:p>
            <a:pPr lvl="1"/>
            <a:r>
              <a:rPr lang="zh-CN" altLang="en-US">
                <a:solidFill>
                  <a:srgbClr val="FF9966"/>
                </a:solidFill>
              </a:rPr>
              <a:t>写</a:t>
            </a:r>
            <a:r>
              <a:rPr lang="zh-CN" altLang="en-US">
                <a:solidFill>
                  <a:srgbClr val="FF9966"/>
                </a:solidFill>
                <a:latin typeface="楷体" panose="02010609060101010101" pitchFamily="49" charset="-122"/>
              </a:rPr>
              <a:t>“</a:t>
            </a:r>
            <a:r>
              <a:rPr lang="en-US" altLang="zh-CN">
                <a:solidFill>
                  <a:srgbClr val="FF9966"/>
                </a:solidFill>
              </a:rPr>
              <a:t>1</a:t>
            </a:r>
            <a:r>
              <a:rPr lang="en-US" altLang="zh-CN">
                <a:solidFill>
                  <a:srgbClr val="FF9966"/>
                </a:solidFill>
                <a:latin typeface="楷体" panose="02010609060101010101" pitchFamily="49" charset="-122"/>
              </a:rPr>
              <a:t>”</a:t>
            </a:r>
            <a:r>
              <a:rPr lang="zh-CN" altLang="en-US"/>
              <a:t>：在</a:t>
            </a:r>
            <a:r>
              <a:rPr lang="en-US" altLang="zh-CN"/>
              <a:t>I/O</a:t>
            </a:r>
            <a:r>
              <a:rPr lang="zh-CN" altLang="en-US"/>
              <a:t>线上输入高电位，在</a:t>
            </a:r>
            <a:r>
              <a:rPr lang="en-US" altLang="zh-CN"/>
              <a:t>I/O</a:t>
            </a:r>
            <a:r>
              <a:rPr lang="zh-CN" altLang="en-US"/>
              <a:t>线上输入低电位，开启</a:t>
            </a:r>
            <a:r>
              <a:rPr lang="en-US" altLang="zh-CN"/>
              <a:t>T5,T6,T7,T8</a:t>
            </a:r>
            <a:r>
              <a:rPr lang="zh-CN" altLang="en-US"/>
              <a:t>四个晶体管，把高、低电位分别加在</a:t>
            </a:r>
            <a:r>
              <a:rPr lang="en-US" altLang="zh-CN"/>
              <a:t>A</a:t>
            </a:r>
            <a:r>
              <a:rPr lang="zh-CN" altLang="en-US"/>
              <a:t>，</a:t>
            </a:r>
            <a:r>
              <a:rPr lang="en-US" altLang="zh-CN"/>
              <a:t>B</a:t>
            </a:r>
            <a:r>
              <a:rPr lang="zh-CN" altLang="en-US"/>
              <a:t>点，</a:t>
            </a:r>
            <a:r>
              <a:rPr lang="zh-CN" altLang="en-US">
                <a:solidFill>
                  <a:schemeClr val="folHlink"/>
                </a:solidFill>
              </a:rPr>
              <a:t>使</a:t>
            </a:r>
            <a:r>
              <a:rPr lang="en-US" altLang="zh-CN">
                <a:solidFill>
                  <a:schemeClr val="folHlink"/>
                </a:solidFill>
              </a:rPr>
              <a:t>T1</a:t>
            </a:r>
            <a:r>
              <a:rPr lang="zh-CN" altLang="en-US">
                <a:solidFill>
                  <a:schemeClr val="folHlink"/>
                </a:solidFill>
              </a:rPr>
              <a:t>管截止，</a:t>
            </a:r>
            <a:r>
              <a:rPr lang="en-US" altLang="zh-CN">
                <a:solidFill>
                  <a:schemeClr val="folHlink"/>
                </a:solidFill>
              </a:rPr>
              <a:t>T2</a:t>
            </a:r>
            <a:r>
              <a:rPr lang="zh-CN" altLang="en-US">
                <a:solidFill>
                  <a:schemeClr val="folHlink"/>
                </a:solidFill>
              </a:rPr>
              <a:t>管导通</a:t>
            </a:r>
            <a:r>
              <a:rPr lang="zh-CN" altLang="en-US"/>
              <a:t>，将</a:t>
            </a:r>
            <a:r>
              <a:rPr lang="zh-CN" altLang="en-US">
                <a:latin typeface="楷体" panose="02010609060101010101" pitchFamily="49" charset="-122"/>
              </a:rPr>
              <a:t>“</a:t>
            </a:r>
            <a:r>
              <a:rPr lang="en-US" altLang="zh-CN"/>
              <a:t>1</a:t>
            </a:r>
            <a:r>
              <a:rPr lang="en-US" altLang="zh-CN">
                <a:latin typeface="楷体" panose="02010609060101010101" pitchFamily="49" charset="-122"/>
              </a:rPr>
              <a:t>”</a:t>
            </a:r>
            <a:r>
              <a:rPr lang="zh-CN" altLang="en-US"/>
              <a:t>写入了存储元。</a:t>
            </a:r>
            <a:endParaRPr lang="en-US" altLang="zh-CN"/>
          </a:p>
          <a:p>
            <a:pPr lvl="1"/>
            <a:r>
              <a:rPr lang="zh-CN" altLang="en-US">
                <a:solidFill>
                  <a:srgbClr val="FF9966"/>
                </a:solidFill>
              </a:rPr>
              <a:t>写</a:t>
            </a:r>
            <a:r>
              <a:rPr lang="zh-CN" altLang="en-US">
                <a:solidFill>
                  <a:srgbClr val="FF9966"/>
                </a:solidFill>
                <a:latin typeface="楷体" panose="02010609060101010101" pitchFamily="49" charset="-122"/>
              </a:rPr>
              <a:t>“</a:t>
            </a:r>
            <a:r>
              <a:rPr lang="en-US" altLang="zh-CN">
                <a:solidFill>
                  <a:srgbClr val="FF9966"/>
                </a:solidFill>
              </a:rPr>
              <a:t>0</a:t>
            </a:r>
            <a:r>
              <a:rPr lang="en-US" altLang="zh-CN">
                <a:solidFill>
                  <a:srgbClr val="FF9966"/>
                </a:solidFill>
                <a:latin typeface="楷体" panose="02010609060101010101" pitchFamily="49" charset="-122"/>
              </a:rPr>
              <a:t>”</a:t>
            </a:r>
            <a:r>
              <a:rPr lang="zh-CN" altLang="en-US"/>
              <a:t>：在</a:t>
            </a:r>
            <a:r>
              <a:rPr lang="en-US" altLang="zh-CN"/>
              <a:t>I/O</a:t>
            </a:r>
            <a:r>
              <a:rPr lang="zh-CN" altLang="en-US"/>
              <a:t>线上输入低电位，在</a:t>
            </a:r>
            <a:r>
              <a:rPr lang="en-US" altLang="zh-CN"/>
              <a:t>I/O</a:t>
            </a:r>
            <a:r>
              <a:rPr lang="zh-CN" altLang="en-US"/>
              <a:t>线上输入高电位，打开</a:t>
            </a:r>
            <a:r>
              <a:rPr lang="en-US" altLang="zh-CN"/>
              <a:t>T5,T6,T7,T8</a:t>
            </a:r>
            <a:r>
              <a:rPr lang="zh-CN" altLang="en-US"/>
              <a:t>四个开门管，把低、高电位分别加在</a:t>
            </a:r>
            <a:r>
              <a:rPr lang="en-US" altLang="zh-CN"/>
              <a:t>A</a:t>
            </a:r>
            <a:r>
              <a:rPr lang="zh-CN" altLang="en-US"/>
              <a:t>，</a:t>
            </a:r>
            <a:r>
              <a:rPr lang="en-US" altLang="zh-CN"/>
              <a:t>B</a:t>
            </a:r>
            <a:r>
              <a:rPr lang="zh-CN" altLang="en-US"/>
              <a:t>点，</a:t>
            </a:r>
            <a:r>
              <a:rPr lang="zh-CN" altLang="en-US">
                <a:solidFill>
                  <a:schemeClr val="folHlink"/>
                </a:solidFill>
              </a:rPr>
              <a:t>使</a:t>
            </a:r>
            <a:r>
              <a:rPr lang="en-US" altLang="zh-CN">
                <a:solidFill>
                  <a:schemeClr val="folHlink"/>
                </a:solidFill>
              </a:rPr>
              <a:t>T1</a:t>
            </a:r>
            <a:r>
              <a:rPr lang="zh-CN" altLang="en-US">
                <a:solidFill>
                  <a:schemeClr val="folHlink"/>
                </a:solidFill>
              </a:rPr>
              <a:t>管导通，</a:t>
            </a:r>
            <a:r>
              <a:rPr lang="en-US" altLang="zh-CN">
                <a:solidFill>
                  <a:schemeClr val="folHlink"/>
                </a:solidFill>
              </a:rPr>
              <a:t>T2</a:t>
            </a:r>
            <a:r>
              <a:rPr lang="zh-CN" altLang="en-US">
                <a:solidFill>
                  <a:schemeClr val="folHlink"/>
                </a:solidFill>
              </a:rPr>
              <a:t>管截止，</a:t>
            </a:r>
            <a:r>
              <a:rPr lang="zh-CN" altLang="en-US"/>
              <a:t>将</a:t>
            </a:r>
            <a:r>
              <a:rPr lang="zh-CN" altLang="en-US">
                <a:latin typeface="楷体" panose="02010609060101010101" pitchFamily="49" charset="-122"/>
              </a:rPr>
              <a:t>“</a:t>
            </a:r>
            <a:r>
              <a:rPr lang="en-US" altLang="zh-CN"/>
              <a:t>0</a:t>
            </a:r>
            <a:r>
              <a:rPr lang="en-US" altLang="zh-CN">
                <a:latin typeface="楷体" panose="02010609060101010101" pitchFamily="49" charset="-122"/>
              </a:rPr>
              <a:t>”</a:t>
            </a:r>
            <a:r>
              <a:rPr lang="zh-CN" altLang="en-US"/>
              <a:t> 写入了存储元。</a:t>
            </a:r>
          </a:p>
          <a:p>
            <a:r>
              <a:rPr lang="zh-CN" altLang="en-US"/>
              <a:t>读操作</a:t>
            </a:r>
          </a:p>
          <a:p>
            <a:pPr lvl="1"/>
            <a:r>
              <a:rPr lang="zh-CN" altLang="en-US"/>
              <a:t>若某个存储元被选中，则该存储元的</a:t>
            </a:r>
            <a:r>
              <a:rPr lang="en-US" altLang="zh-CN"/>
              <a:t>T5</a:t>
            </a:r>
            <a:r>
              <a:rPr lang="zh-CN" altLang="en-US"/>
              <a:t>，</a:t>
            </a:r>
            <a:r>
              <a:rPr lang="en-US" altLang="zh-CN"/>
              <a:t>T6</a:t>
            </a:r>
            <a:r>
              <a:rPr lang="zh-CN" altLang="en-US"/>
              <a:t>，</a:t>
            </a:r>
            <a:r>
              <a:rPr lang="en-US" altLang="zh-CN"/>
              <a:t>T7</a:t>
            </a:r>
            <a:r>
              <a:rPr lang="zh-CN" altLang="en-US"/>
              <a:t>，</a:t>
            </a:r>
            <a:r>
              <a:rPr lang="en-US" altLang="zh-CN"/>
              <a:t>T8</a:t>
            </a:r>
            <a:r>
              <a:rPr lang="zh-CN" altLang="en-US"/>
              <a:t>管均导通，</a:t>
            </a:r>
            <a:r>
              <a:rPr lang="en-US" altLang="zh-CN"/>
              <a:t>A</a:t>
            </a:r>
            <a:r>
              <a:rPr lang="zh-CN" altLang="en-US"/>
              <a:t>，</a:t>
            </a:r>
            <a:r>
              <a:rPr lang="en-US" altLang="zh-CN"/>
              <a:t>B</a:t>
            </a:r>
            <a:r>
              <a:rPr lang="zh-CN" altLang="en-US"/>
              <a:t>两点与位线 </a:t>
            </a:r>
            <a:r>
              <a:rPr lang="en-US" altLang="zh-CN"/>
              <a:t>D </a:t>
            </a:r>
            <a:r>
              <a:rPr lang="zh-CN" altLang="en-US"/>
              <a:t>与 </a:t>
            </a:r>
            <a:r>
              <a:rPr lang="en-US" altLang="zh-CN"/>
              <a:t>D </a:t>
            </a:r>
            <a:r>
              <a:rPr lang="zh-CN" altLang="en-US"/>
              <a:t>相连，存储元的信息被送到</a:t>
            </a:r>
            <a:r>
              <a:rPr lang="en-US" altLang="zh-CN"/>
              <a:t>I/O</a:t>
            </a:r>
            <a:r>
              <a:rPr lang="zh-CN" altLang="en-US"/>
              <a:t>与</a:t>
            </a:r>
            <a:r>
              <a:rPr lang="en-US" altLang="zh-CN"/>
              <a:t>I/O</a:t>
            </a:r>
            <a:r>
              <a:rPr lang="zh-CN" altLang="en-US"/>
              <a:t>线上。</a:t>
            </a:r>
          </a:p>
          <a:p>
            <a:pPr lvl="1"/>
            <a:r>
              <a:rPr lang="en-US" altLang="zh-CN"/>
              <a:t>I/O </a:t>
            </a:r>
            <a:r>
              <a:rPr lang="zh-CN" altLang="en-US"/>
              <a:t>与 </a:t>
            </a:r>
            <a:r>
              <a:rPr lang="en-US" altLang="zh-CN"/>
              <a:t>I/O </a:t>
            </a:r>
            <a:r>
              <a:rPr lang="zh-CN" altLang="en-US"/>
              <a:t>线接着一个差动读出放大器 ，从其电流方向可以判知所存信息是</a:t>
            </a:r>
            <a:r>
              <a:rPr lang="zh-CN" altLang="en-US">
                <a:latin typeface="楷体" panose="02010609060101010101" pitchFamily="49" charset="-122"/>
              </a:rPr>
              <a:t>“</a:t>
            </a:r>
            <a:r>
              <a:rPr lang="en-US" altLang="zh-CN"/>
              <a:t>1</a:t>
            </a:r>
            <a:r>
              <a:rPr lang="en-US" altLang="zh-CN">
                <a:latin typeface="楷体" panose="02010609060101010101" pitchFamily="49" charset="-122"/>
              </a:rPr>
              <a:t>”</a:t>
            </a:r>
            <a:r>
              <a:rPr lang="zh-CN" altLang="en-US"/>
              <a:t>还是</a:t>
            </a:r>
            <a:r>
              <a:rPr lang="zh-CN" altLang="en-US">
                <a:latin typeface="楷体" panose="02010609060101010101" pitchFamily="49" charset="-122"/>
              </a:rPr>
              <a:t>“</a:t>
            </a:r>
            <a:r>
              <a:rPr lang="en-US" altLang="zh-CN"/>
              <a:t>0</a:t>
            </a:r>
            <a:r>
              <a:rPr lang="en-US" altLang="zh-CN">
                <a:latin typeface="楷体" panose="02010609060101010101" pitchFamily="49" charset="-122"/>
              </a:rPr>
              <a:t>”</a:t>
            </a:r>
            <a:r>
              <a:rPr lang="zh-CN" altLang="en-US"/>
              <a:t>。</a:t>
            </a:r>
            <a:endParaRPr lang="en-US" altLang="zh-CN"/>
          </a:p>
        </p:txBody>
      </p:sp>
      <p:sp>
        <p:nvSpPr>
          <p:cNvPr id="51203" name="直接连接符 714755"/>
          <p:cNvSpPr>
            <a:spLocks noChangeShapeType="1"/>
          </p:cNvSpPr>
          <p:nvPr/>
        </p:nvSpPr>
        <p:spPr bwMode="auto">
          <a:xfrm>
            <a:off x="6456363" y="4724400"/>
            <a:ext cx="215900" cy="0"/>
          </a:xfrm>
          <a:prstGeom prst="line">
            <a:avLst/>
          </a:prstGeom>
          <a:noFill/>
          <a:ln w="28575">
            <a:solidFill>
              <a:srgbClr val="CCFF99"/>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
        <p:nvSpPr>
          <p:cNvPr id="51204" name="直接连接符 714756"/>
          <p:cNvSpPr>
            <a:spLocks noChangeShapeType="1"/>
          </p:cNvSpPr>
          <p:nvPr/>
        </p:nvSpPr>
        <p:spPr bwMode="auto">
          <a:xfrm>
            <a:off x="3432175" y="5516563"/>
            <a:ext cx="431800" cy="0"/>
          </a:xfrm>
          <a:prstGeom prst="line">
            <a:avLst/>
          </a:prstGeom>
          <a:noFill/>
          <a:ln w="28575">
            <a:solidFill>
              <a:srgbClr val="CCFF99"/>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1" name="标题 783361"/>
          <p:cNvSpPr>
            <a:spLocks noGrp="1" noChangeArrowheads="1"/>
          </p:cNvSpPr>
          <p:nvPr>
            <p:ph type="title"/>
          </p:nvPr>
        </p:nvSpPr>
        <p:spPr bwMode="auto">
          <a:xfrm>
            <a:off x="1631951" y="42864"/>
            <a:ext cx="8856663" cy="460375"/>
          </a:xfrm>
        </p:spPr>
        <p:txBody>
          <a:bodyPr vert="horz" wrap="square" numCol="1" anchorCtr="0" compatLnSpc="1"/>
          <a:lstStyle/>
          <a:p>
            <a:r>
              <a:rPr lang="en-US" altLang="zh-CN">
                <a:effectLst/>
              </a:rPr>
              <a:t>3.7 </a:t>
            </a:r>
            <a:r>
              <a:rPr lang="zh-CN" altLang="en-US">
                <a:effectLst/>
              </a:rPr>
              <a:t>虚拟存储器 </a:t>
            </a:r>
            <a:r>
              <a:rPr lang="en-US" altLang="zh-CN">
                <a:effectLst/>
              </a:rPr>
              <a:t>--- </a:t>
            </a:r>
            <a:r>
              <a:rPr lang="en-US" altLang="en-US" b="1">
                <a:solidFill>
                  <a:srgbClr val="FFCCCC"/>
                </a:solidFill>
                <a:effectLst/>
                <a:latin typeface="黑体" panose="02010609060101010101" pitchFamily="49" charset="-122"/>
                <a:ea typeface="黑体" panose="02010609060101010101" pitchFamily="49" charset="-122"/>
              </a:rPr>
              <a:t>3.7.3</a:t>
            </a:r>
            <a:r>
              <a:rPr lang="en-US" altLang="zh-CN" b="1">
                <a:solidFill>
                  <a:srgbClr val="FFCCCC"/>
                </a:solidFill>
                <a:effectLst/>
                <a:latin typeface="黑体" panose="02010609060101010101" pitchFamily="49" charset="-122"/>
                <a:ea typeface="黑体" panose="02010609060101010101" pitchFamily="49" charset="-122"/>
              </a:rPr>
              <a:t> </a:t>
            </a:r>
            <a:r>
              <a:rPr lang="en-US" altLang="en-US" b="1">
                <a:solidFill>
                  <a:srgbClr val="FFCCCC"/>
                </a:solidFill>
                <a:effectLst/>
                <a:latin typeface="黑体" panose="02010609060101010101" pitchFamily="49" charset="-122"/>
                <a:ea typeface="黑体" panose="02010609060101010101" pitchFamily="49" charset="-122"/>
              </a:rPr>
              <a:t>段式虚拟存储器</a:t>
            </a:r>
            <a:r>
              <a:rPr lang="en-US" altLang="zh-CN" b="1">
                <a:solidFill>
                  <a:srgbClr val="FFCCCC"/>
                </a:solidFill>
                <a:effectLst/>
                <a:latin typeface="黑体" panose="02010609060101010101" pitchFamily="49" charset="-122"/>
                <a:ea typeface="黑体" panose="02010609060101010101" pitchFamily="49" charset="-122"/>
              </a:rPr>
              <a:t>和</a:t>
            </a:r>
            <a:r>
              <a:rPr lang="zh-CN" altLang="en-US" b="1">
                <a:solidFill>
                  <a:srgbClr val="FFCCCC"/>
                </a:solidFill>
                <a:effectLst/>
                <a:latin typeface="黑体" panose="02010609060101010101" pitchFamily="49" charset="-122"/>
                <a:ea typeface="黑体" panose="02010609060101010101" pitchFamily="49" charset="-122"/>
              </a:rPr>
              <a:t>段页</a:t>
            </a:r>
            <a:r>
              <a:rPr lang="en-US" altLang="en-US" b="1">
                <a:solidFill>
                  <a:srgbClr val="FFCCCC"/>
                </a:solidFill>
                <a:effectLst/>
                <a:latin typeface="黑体" panose="02010609060101010101" pitchFamily="49" charset="-122"/>
                <a:ea typeface="黑体" panose="02010609060101010101" pitchFamily="49" charset="-122"/>
              </a:rPr>
              <a:t>式虚拟存储器</a:t>
            </a:r>
          </a:p>
        </p:txBody>
      </p:sp>
      <p:sp>
        <p:nvSpPr>
          <p:cNvPr id="133122" name="文本占位符 783362"/>
          <p:cNvSpPr>
            <a:spLocks noGrp="1" noChangeArrowheads="1"/>
          </p:cNvSpPr>
          <p:nvPr>
            <p:ph idx="1"/>
          </p:nvPr>
        </p:nvSpPr>
        <p:spPr/>
        <p:txBody>
          <a:bodyPr/>
          <a:lstStyle/>
          <a:p>
            <a:r>
              <a:rPr lang="en-US" altLang="zh-CN"/>
              <a:t>1. </a:t>
            </a:r>
            <a:r>
              <a:rPr lang="zh-CN" altLang="en-US"/>
              <a:t>段式虚拟存储系器</a:t>
            </a:r>
          </a:p>
          <a:p>
            <a:pPr lvl="1"/>
            <a:r>
              <a:rPr lang="zh-CN" altLang="en-US"/>
              <a:t>虚拟地：逻辑段号 </a:t>
            </a:r>
            <a:r>
              <a:rPr lang="en-US" altLang="zh-CN"/>
              <a:t>+ </a:t>
            </a:r>
            <a:r>
              <a:rPr lang="zh-CN" altLang="en-US"/>
              <a:t>段内地址</a:t>
            </a:r>
          </a:p>
          <a:p>
            <a:pPr lvl="1"/>
            <a:r>
              <a:rPr lang="zh-CN" altLang="en-US"/>
              <a:t>实地址：段物理起始地址 </a:t>
            </a:r>
            <a:r>
              <a:rPr lang="en-US" altLang="zh-CN"/>
              <a:t>+ </a:t>
            </a:r>
            <a:r>
              <a:rPr lang="zh-CN" altLang="en-US"/>
              <a:t>段内地址</a:t>
            </a:r>
          </a:p>
          <a:p>
            <a:pPr lvl="1"/>
            <a:r>
              <a:rPr lang="zh-CN" altLang="en-US"/>
              <a:t>段表：其中每项描述一个逻辑段</a:t>
            </a:r>
          </a:p>
          <a:p>
            <a:endParaRPr lang="zh-CN" altLang="en-US"/>
          </a:p>
        </p:txBody>
      </p:sp>
      <p:pic>
        <p:nvPicPr>
          <p:cNvPr id="133123" name="图片 78336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2493963"/>
            <a:ext cx="71723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文本框 2"/>
          <p:cNvSpPr txBox="1">
            <a:spLocks noChangeArrowheads="1"/>
          </p:cNvSpPr>
          <p:nvPr/>
        </p:nvSpPr>
        <p:spPr bwMode="auto">
          <a:xfrm>
            <a:off x="7273925" y="6318250"/>
            <a:ext cx="21723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Zc</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bwMode="auto">
          <a:xfrm>
            <a:off x="1631951" y="42864"/>
            <a:ext cx="8856663" cy="460375"/>
          </a:xfrm>
        </p:spPr>
        <p:txBody>
          <a:bodyPr vert="horz" wrap="square" numCol="1" anchorCtr="0" compatLnSpc="1"/>
          <a:lstStyle/>
          <a:p>
            <a:r>
              <a:rPr lang="en-US" altLang="zh-CN">
                <a:effectLst/>
              </a:rPr>
              <a:t>3.7 </a:t>
            </a:r>
            <a:r>
              <a:rPr lang="zh-CN" altLang="en-US">
                <a:effectLst/>
              </a:rPr>
              <a:t>虚拟存储器 </a:t>
            </a:r>
            <a:r>
              <a:rPr lang="en-US" altLang="zh-CN">
                <a:effectLst/>
              </a:rPr>
              <a:t>--- </a:t>
            </a:r>
            <a:r>
              <a:rPr lang="en-US" altLang="en-US" b="1">
                <a:solidFill>
                  <a:srgbClr val="FFCCCC"/>
                </a:solidFill>
                <a:effectLst/>
                <a:latin typeface="黑体" panose="02010609060101010101" pitchFamily="49" charset="-122"/>
                <a:ea typeface="黑体" panose="02010609060101010101" pitchFamily="49" charset="-122"/>
              </a:rPr>
              <a:t>3.7.3</a:t>
            </a:r>
            <a:r>
              <a:rPr lang="en-US" altLang="zh-CN" b="1">
                <a:solidFill>
                  <a:srgbClr val="FFCCCC"/>
                </a:solidFill>
                <a:effectLst/>
                <a:latin typeface="黑体" panose="02010609060101010101" pitchFamily="49" charset="-122"/>
                <a:ea typeface="黑体" panose="02010609060101010101" pitchFamily="49" charset="-122"/>
              </a:rPr>
              <a:t> </a:t>
            </a:r>
            <a:r>
              <a:rPr lang="en-US" altLang="en-US" b="1">
                <a:solidFill>
                  <a:srgbClr val="FFCCCC"/>
                </a:solidFill>
                <a:effectLst/>
                <a:latin typeface="黑体" panose="02010609060101010101" pitchFamily="49" charset="-122"/>
                <a:ea typeface="黑体" panose="02010609060101010101" pitchFamily="49" charset="-122"/>
              </a:rPr>
              <a:t>段式虚拟存储器</a:t>
            </a:r>
            <a:r>
              <a:rPr lang="en-US" altLang="zh-CN" b="1">
                <a:solidFill>
                  <a:srgbClr val="FFCCCC"/>
                </a:solidFill>
                <a:effectLst/>
                <a:latin typeface="黑体" panose="02010609060101010101" pitchFamily="49" charset="-122"/>
                <a:ea typeface="黑体" panose="02010609060101010101" pitchFamily="49" charset="-122"/>
              </a:rPr>
              <a:t>和</a:t>
            </a:r>
            <a:r>
              <a:rPr lang="zh-CN" altLang="en-US" b="1">
                <a:solidFill>
                  <a:srgbClr val="FFCCCC"/>
                </a:solidFill>
                <a:effectLst/>
                <a:latin typeface="黑体" panose="02010609060101010101" pitchFamily="49" charset="-122"/>
                <a:ea typeface="黑体" panose="02010609060101010101" pitchFamily="49" charset="-122"/>
              </a:rPr>
              <a:t>段页</a:t>
            </a:r>
            <a:r>
              <a:rPr lang="en-US" altLang="en-US" b="1">
                <a:solidFill>
                  <a:srgbClr val="FFCCCC"/>
                </a:solidFill>
                <a:effectLst/>
                <a:latin typeface="黑体" panose="02010609060101010101" pitchFamily="49" charset="-122"/>
                <a:ea typeface="黑体" panose="02010609060101010101" pitchFamily="49" charset="-122"/>
              </a:rPr>
              <a:t>式虚拟存储器</a:t>
            </a:r>
            <a:endParaRPr lang="zh-CN" altLang="en-US" b="1">
              <a:solidFill>
                <a:srgbClr val="FFCCCC"/>
              </a:solidFill>
              <a:effectLst/>
              <a:latin typeface="黑体" panose="02010609060101010101" pitchFamily="49" charset="-122"/>
              <a:ea typeface="黑体" panose="02010609060101010101" pitchFamily="49" charset="-122"/>
            </a:endParaRPr>
          </a:p>
        </p:txBody>
      </p:sp>
      <p:sp>
        <p:nvSpPr>
          <p:cNvPr id="134146" name="Rectangle 3"/>
          <p:cNvSpPr>
            <a:spLocks noGrp="1" noChangeArrowheads="1"/>
          </p:cNvSpPr>
          <p:nvPr>
            <p:ph idx="1"/>
          </p:nvPr>
        </p:nvSpPr>
        <p:spPr/>
        <p:txBody>
          <a:bodyPr/>
          <a:lstStyle/>
          <a:p>
            <a:r>
              <a:rPr lang="en-US" altLang="zh-CN"/>
              <a:t>2. </a:t>
            </a:r>
            <a:r>
              <a:rPr lang="zh-CN" altLang="en-US"/>
              <a:t>段页式虚拟存储器</a:t>
            </a:r>
          </a:p>
          <a:p>
            <a:pPr lvl="1"/>
            <a:r>
              <a:rPr lang="zh-CN" altLang="en-US"/>
              <a:t>段式虚拟存储器 </a:t>
            </a:r>
            <a:r>
              <a:rPr lang="en-US" altLang="zh-CN"/>
              <a:t>+ </a:t>
            </a:r>
            <a:r>
              <a:rPr lang="zh-CN" altLang="en-US"/>
              <a:t>页式虚拟存储器</a:t>
            </a:r>
          </a:p>
          <a:p>
            <a:pPr lvl="2"/>
            <a:r>
              <a:rPr lang="zh-CN" altLang="en-US"/>
              <a:t>按程序的自然逻辑结构将程序分成若干逻辑段</a:t>
            </a:r>
          </a:p>
          <a:p>
            <a:pPr lvl="2"/>
            <a:r>
              <a:rPr lang="zh-CN" altLang="en-US"/>
              <a:t>每个逻辑段分成若干个逻辑页</a:t>
            </a:r>
          </a:p>
          <a:p>
            <a:pPr lvl="2"/>
            <a:r>
              <a:rPr lang="zh-CN" altLang="en-US"/>
              <a:t>主存和辅存之间以页为单位传送数据</a:t>
            </a:r>
          </a:p>
          <a:p>
            <a:pPr lvl="1"/>
            <a:r>
              <a:rPr lang="zh-CN" altLang="en-US"/>
              <a:t>虚地址： （基号） </a:t>
            </a:r>
            <a:r>
              <a:rPr lang="en-US" altLang="zh-CN"/>
              <a:t>+ </a:t>
            </a:r>
            <a:r>
              <a:rPr lang="zh-CN" altLang="en-US"/>
              <a:t>逻辑段号 </a:t>
            </a:r>
            <a:r>
              <a:rPr lang="en-US" altLang="zh-CN"/>
              <a:t>+ </a:t>
            </a:r>
            <a:r>
              <a:rPr lang="zh-CN" altLang="en-US"/>
              <a:t>逻辑页 </a:t>
            </a:r>
            <a:r>
              <a:rPr lang="en-US" altLang="zh-CN"/>
              <a:t>+ </a:t>
            </a:r>
            <a:r>
              <a:rPr lang="zh-CN" altLang="en-US"/>
              <a:t>页内地址</a:t>
            </a:r>
          </a:p>
          <a:p>
            <a:pPr lvl="1"/>
            <a:r>
              <a:rPr lang="zh-CN" altLang="en-US"/>
              <a:t>实地址：物理页号 </a:t>
            </a:r>
            <a:r>
              <a:rPr lang="en-US" altLang="zh-CN"/>
              <a:t>+ </a:t>
            </a:r>
            <a:r>
              <a:rPr lang="zh-CN" altLang="en-US"/>
              <a:t>页内地址</a:t>
            </a:r>
          </a:p>
          <a:p>
            <a:endParaRPr lang="en-US" altLang="zh-CN">
              <a:solidFill>
                <a:srgbClr val="FF99CC"/>
              </a:solidFill>
            </a:endParaRPr>
          </a:p>
          <a:p>
            <a:pPr>
              <a:lnSpc>
                <a:spcPct val="130000"/>
              </a:lnSpc>
            </a:pPr>
            <a:r>
              <a:rPr lang="en-US" altLang="zh-CN">
                <a:solidFill>
                  <a:srgbClr val="FF99CC"/>
                </a:solidFill>
              </a:rPr>
              <a:t>【</a:t>
            </a:r>
            <a:r>
              <a:rPr lang="zh-CN" altLang="en-US">
                <a:solidFill>
                  <a:srgbClr val="FF99CC"/>
                </a:solidFill>
              </a:rPr>
              <a:t>例</a:t>
            </a:r>
            <a:r>
              <a:rPr lang="en-US" altLang="zh-CN">
                <a:solidFill>
                  <a:srgbClr val="FF99CC"/>
                </a:solidFill>
              </a:rPr>
              <a:t>12】</a:t>
            </a:r>
            <a:r>
              <a:rPr lang="zh-CN" altLang="en-US"/>
              <a:t>假设有三道程序，基号分别用</a:t>
            </a:r>
            <a:r>
              <a:rPr lang="en-US" altLang="zh-CN"/>
              <a:t>A</a:t>
            </a:r>
            <a:r>
              <a:rPr lang="zh-CN" altLang="en-US"/>
              <a:t>、</a:t>
            </a:r>
            <a:r>
              <a:rPr lang="en-US" altLang="zh-CN"/>
              <a:t>B</a:t>
            </a:r>
            <a:r>
              <a:rPr lang="zh-CN" altLang="en-US"/>
              <a:t>和</a:t>
            </a:r>
            <a:r>
              <a:rPr lang="en-US" altLang="zh-CN"/>
              <a:t>C</a:t>
            </a:r>
            <a:r>
              <a:rPr lang="zh-CN" altLang="en-US"/>
              <a:t>表示，其基址寄存器内容分别为</a:t>
            </a:r>
            <a:r>
              <a:rPr lang="en-US" altLang="zh-CN"/>
              <a:t>S</a:t>
            </a:r>
            <a:r>
              <a:rPr lang="en-US" altLang="zh-CN" baseline="-25000"/>
              <a:t>A</a:t>
            </a:r>
            <a:r>
              <a:rPr lang="zh-CN" altLang="en-US"/>
              <a:t>，</a:t>
            </a:r>
            <a:r>
              <a:rPr lang="en-US" altLang="zh-CN"/>
              <a:t>S</a:t>
            </a:r>
            <a:r>
              <a:rPr lang="en-US" altLang="zh-CN" baseline="-25000"/>
              <a:t>B</a:t>
            </a:r>
            <a:r>
              <a:rPr lang="zh-CN" altLang="en-US"/>
              <a:t>，</a:t>
            </a:r>
            <a:r>
              <a:rPr lang="en-US" altLang="zh-CN"/>
              <a:t>S</a:t>
            </a:r>
            <a:r>
              <a:rPr lang="en-US" altLang="zh-CN" baseline="-25000"/>
              <a:t>C </a:t>
            </a:r>
            <a:r>
              <a:rPr lang="zh-CN" altLang="en-US"/>
              <a:t>。</a:t>
            </a:r>
            <a:r>
              <a:rPr lang="en-US" altLang="zh-CN"/>
              <a:t>A </a:t>
            </a:r>
            <a:r>
              <a:rPr lang="zh-CN" altLang="en-US"/>
              <a:t>程序有 </a:t>
            </a:r>
            <a:r>
              <a:rPr lang="en-US" altLang="zh-CN"/>
              <a:t>4 </a:t>
            </a:r>
            <a:r>
              <a:rPr lang="zh-CN" altLang="en-US"/>
              <a:t>个段，</a:t>
            </a:r>
            <a:r>
              <a:rPr lang="en-US" altLang="zh-CN"/>
              <a:t>C </a:t>
            </a:r>
            <a:r>
              <a:rPr lang="zh-CN" altLang="en-US"/>
              <a:t>程序有 </a:t>
            </a:r>
            <a:r>
              <a:rPr lang="en-US" altLang="zh-CN"/>
              <a:t>3</a:t>
            </a:r>
            <a:r>
              <a:rPr lang="zh-CN" altLang="en-US"/>
              <a:t>个段构成。请说明段页式虚拟存储系统的逻辑地址到物理地址的变换过程。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69" name="标题 786433"/>
          <p:cNvSpPr>
            <a:spLocks noGrp="1" noChangeArrowheads="1"/>
          </p:cNvSpPr>
          <p:nvPr>
            <p:ph type="title"/>
          </p:nvPr>
        </p:nvSpPr>
        <p:spPr bwMode="auto">
          <a:xfrm>
            <a:off x="1631951" y="42864"/>
            <a:ext cx="8856663" cy="460375"/>
          </a:xfrm>
        </p:spPr>
        <p:txBody>
          <a:bodyPr vert="horz" wrap="square" numCol="1" anchorCtr="0" compatLnSpc="1"/>
          <a:lstStyle/>
          <a:p>
            <a:r>
              <a:rPr lang="en-US" altLang="zh-CN">
                <a:effectLst/>
              </a:rPr>
              <a:t>3.7 </a:t>
            </a:r>
            <a:r>
              <a:rPr lang="zh-CN" altLang="en-US">
                <a:effectLst/>
              </a:rPr>
              <a:t>虚拟存储器 </a:t>
            </a:r>
            <a:r>
              <a:rPr lang="en-US" altLang="zh-CN">
                <a:effectLst/>
              </a:rPr>
              <a:t>--- </a:t>
            </a:r>
            <a:r>
              <a:rPr lang="en-US" altLang="en-US" b="1">
                <a:solidFill>
                  <a:srgbClr val="FFCCCC"/>
                </a:solidFill>
                <a:effectLst/>
                <a:latin typeface="黑体" panose="02010609060101010101" pitchFamily="49" charset="-122"/>
                <a:ea typeface="黑体" panose="02010609060101010101" pitchFamily="49" charset="-122"/>
              </a:rPr>
              <a:t>3.7.3 段式虚拟存储器</a:t>
            </a:r>
            <a:r>
              <a:rPr lang="en-US" altLang="zh-CN" b="1">
                <a:solidFill>
                  <a:srgbClr val="FFCCCC"/>
                </a:solidFill>
                <a:effectLst/>
                <a:latin typeface="黑体" panose="02010609060101010101" pitchFamily="49" charset="-122"/>
                <a:ea typeface="黑体" panose="02010609060101010101" pitchFamily="49" charset="-122"/>
              </a:rPr>
              <a:t>和</a:t>
            </a:r>
            <a:r>
              <a:rPr lang="zh-CN" altLang="en-US" b="1">
                <a:solidFill>
                  <a:srgbClr val="FFCCCC"/>
                </a:solidFill>
                <a:effectLst/>
                <a:latin typeface="黑体" panose="02010609060101010101" pitchFamily="49" charset="-122"/>
                <a:ea typeface="黑体" panose="02010609060101010101" pitchFamily="49" charset="-122"/>
              </a:rPr>
              <a:t>段页</a:t>
            </a:r>
            <a:r>
              <a:rPr lang="en-US" altLang="en-US" b="1">
                <a:solidFill>
                  <a:srgbClr val="FFCCCC"/>
                </a:solidFill>
                <a:effectLst/>
                <a:latin typeface="黑体" panose="02010609060101010101" pitchFamily="49" charset="-122"/>
                <a:ea typeface="黑体" panose="02010609060101010101" pitchFamily="49" charset="-122"/>
              </a:rPr>
              <a:t>式虚拟存储器</a:t>
            </a:r>
          </a:p>
        </p:txBody>
      </p:sp>
      <p:sp>
        <p:nvSpPr>
          <p:cNvPr id="135170" name="文本占位符 786434"/>
          <p:cNvSpPr>
            <a:spLocks noGrp="1" noChangeArrowheads="1"/>
          </p:cNvSpPr>
          <p:nvPr>
            <p:ph idx="1"/>
          </p:nvPr>
        </p:nvSpPr>
        <p:spPr/>
        <p:txBody>
          <a:bodyPr/>
          <a:lstStyle/>
          <a:p>
            <a:r>
              <a:rPr lang="en-US" altLang="zh-CN">
                <a:solidFill>
                  <a:schemeClr val="folHlink"/>
                </a:solidFill>
              </a:rPr>
              <a:t>【</a:t>
            </a:r>
            <a:r>
              <a:rPr lang="zh-CN" altLang="en-US">
                <a:solidFill>
                  <a:schemeClr val="folHlink"/>
                </a:solidFill>
              </a:rPr>
              <a:t>解</a:t>
            </a:r>
            <a:r>
              <a:rPr lang="en-US" altLang="zh-CN">
                <a:solidFill>
                  <a:schemeClr val="folHlink"/>
                </a:solidFill>
              </a:rPr>
              <a:t>】</a:t>
            </a:r>
          </a:p>
          <a:p>
            <a:endParaRPr lang="zh-CN" altLang="en-US">
              <a:solidFill>
                <a:schemeClr val="folHlink"/>
              </a:solidFill>
            </a:endParaRPr>
          </a:p>
        </p:txBody>
      </p:sp>
      <p:pic>
        <p:nvPicPr>
          <p:cNvPr id="135171" name="图片 78643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125538"/>
            <a:ext cx="8064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2" name="文本框 2"/>
          <p:cNvSpPr txBox="1">
            <a:spLocks noChangeArrowheads="1"/>
          </p:cNvSpPr>
          <p:nvPr/>
        </p:nvSpPr>
        <p:spPr bwMode="auto">
          <a:xfrm>
            <a:off x="7991476" y="6318250"/>
            <a:ext cx="21868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2000">
                <a:solidFill>
                  <a:srgbClr val="00FF00"/>
                </a:solidFill>
                <a:latin typeface="Times New Roman" panose="02020603050405020304" pitchFamily="18" charset="0"/>
                <a:ea typeface="华文行楷" panose="02010800040101010101" charset="-122"/>
                <a:sym typeface="宋体" panose="02010600030101010101" pitchFamily="2" charset="-122"/>
              </a:rPr>
              <a:t>动画演示</a:t>
            </a:r>
            <a:r>
              <a:rPr lang="zh-CN" altLang="en-US" sz="2000">
                <a:solidFill>
                  <a:srgbClr val="00FF00"/>
                </a:solidFill>
                <a:latin typeface="宋体" panose="02010600030101010101" pitchFamily="2" charset="-122"/>
                <a:ea typeface="宋体" panose="02010600030101010101" pitchFamily="2" charset="-122"/>
                <a:sym typeface="宋体" panose="02010600030101010101" pitchFamily="2" charset="-122"/>
              </a:rPr>
              <a:t>：</a:t>
            </a:r>
            <a:r>
              <a:rPr lang="en-US" altLang="zh-CN" sz="2000">
                <a:solidFill>
                  <a:srgbClr val="00FF00"/>
                </a:solidFill>
                <a:latin typeface="Times New Roman" panose="02020603050405020304" pitchFamily="18" charset="0"/>
                <a:ea typeface="宋体" panose="02010600030101010101" pitchFamily="2" charset="-122"/>
                <a:sym typeface="宋体" panose="02010600030101010101" pitchFamily="2" charset="-122"/>
              </a:rPr>
              <a:t>Zd</a:t>
            </a:r>
            <a:r>
              <a:rPr lang="en-US" altLang="zh-CN" sz="2000">
                <a:solidFill>
                  <a:srgbClr val="00FF00"/>
                </a:solidFill>
                <a:latin typeface="Times New Roman" panose="02020603050405020304" pitchFamily="18" charset="0"/>
                <a:ea typeface="华文行楷" panose="02010800040101010101" charset="-122"/>
                <a:sym typeface="宋体" panose="02010600030101010101" pitchFamily="2" charset="-122"/>
              </a:rPr>
              <a:t>.swf</a:t>
            </a:r>
            <a:endParaRPr lang="zh-CN" altLang="en-US" sz="2000">
              <a:solidFill>
                <a:srgbClr val="FFFFFF"/>
              </a:solidFill>
              <a:latin typeface="Times New Roman" panose="02020603050405020304" pitchFamily="18"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7458" name="标题 787457"/>
          <p:cNvSpPr>
            <a:spLocks noGrp="1"/>
          </p:cNvSpPr>
          <p:nvPr>
            <p:ph type="title"/>
          </p:nvPr>
        </p:nvSpPr>
        <p:spPr>
          <a:xfrm>
            <a:off x="1631951" y="42864"/>
            <a:ext cx="8856663" cy="460375"/>
          </a:xfrm>
        </p:spPr>
        <p:txBody>
          <a:bodyPr/>
          <a:lstStyle/>
          <a:p>
            <a:pPr>
              <a:defRPr/>
            </a:pPr>
            <a:r>
              <a:rPr lang="en-US" altLang="zh-CN" noProof="1"/>
              <a:t>3.7 </a:t>
            </a:r>
            <a:r>
              <a:rPr lang="zh-CN" altLang="en-US" noProof="1"/>
              <a:t>虚拟存储器 </a:t>
            </a:r>
            <a:r>
              <a:rPr lang="en-US" altLang="zh-CN" noProof="1"/>
              <a:t>--- </a:t>
            </a:r>
            <a:r>
              <a:rPr lang="en-US" altLang="en-US" b="1" noProof="1">
                <a:solidFill>
                  <a:srgbClr val="FFCCCC"/>
                </a:solidFill>
                <a:latin typeface="黑体" panose="02010609060101010101" pitchFamily="49" charset="-122"/>
                <a:ea typeface="黑体" panose="02010609060101010101" pitchFamily="49" charset="-122"/>
              </a:rPr>
              <a:t>3.7.4 </a:t>
            </a:r>
            <a:r>
              <a:rPr lang="zh-CN" altLang="en-US" b="1" noProof="1">
                <a:solidFill>
                  <a:srgbClr val="FFCCCC"/>
                </a:solidFill>
                <a:latin typeface="黑体" panose="02010609060101010101" pitchFamily="49" charset="-122"/>
                <a:ea typeface="黑体" panose="02010609060101010101" pitchFamily="49" charset="-122"/>
              </a:rPr>
              <a:t>虚拟存储器的</a:t>
            </a:r>
            <a:r>
              <a:rPr lang="en-US" altLang="en-US" b="1" noProof="1">
                <a:solidFill>
                  <a:srgbClr val="FFCCCC"/>
                </a:solidFill>
                <a:latin typeface="黑体" panose="02010609060101010101" pitchFamily="49" charset="-122"/>
                <a:ea typeface="黑体" panose="02010609060101010101" pitchFamily="49" charset="-122"/>
              </a:rPr>
              <a:t>替换算法</a:t>
            </a:r>
          </a:p>
        </p:txBody>
      </p:sp>
      <p:sp>
        <p:nvSpPr>
          <p:cNvPr id="136194" name="文本占位符 787458"/>
          <p:cNvSpPr>
            <a:spLocks noGrp="1" noChangeArrowheads="1"/>
          </p:cNvSpPr>
          <p:nvPr>
            <p:ph idx="1"/>
          </p:nvPr>
        </p:nvSpPr>
        <p:spPr/>
        <p:txBody>
          <a:bodyPr/>
          <a:lstStyle/>
          <a:p>
            <a:pPr>
              <a:lnSpc>
                <a:spcPct val="115000"/>
              </a:lnSpc>
            </a:pPr>
            <a:r>
              <a:rPr lang="zh-CN" altLang="en-US"/>
              <a:t>虚拟存储器中的页面替换策略和</a:t>
            </a:r>
            <a:r>
              <a:rPr lang="en-US" altLang="zh-CN"/>
              <a:t>cache</a:t>
            </a:r>
            <a:r>
              <a:rPr lang="zh-CN" altLang="en-US"/>
              <a:t>中的行替换策略有很多相似之处，但有三点显著不同：</a:t>
            </a:r>
          </a:p>
          <a:p>
            <a:pPr lvl="1">
              <a:lnSpc>
                <a:spcPct val="115000"/>
              </a:lnSpc>
            </a:pPr>
            <a:r>
              <a:rPr lang="zh-CN" altLang="en-US"/>
              <a:t>（</a:t>
            </a:r>
            <a:r>
              <a:rPr lang="en-US" altLang="zh-CN"/>
              <a:t>1</a:t>
            </a:r>
            <a:r>
              <a:rPr lang="zh-CN" altLang="en-US"/>
              <a:t>）缺页至少要涉及前一次磁盘存取，读取所缺的页，</a:t>
            </a:r>
          </a:p>
          <a:p>
            <a:pPr lvl="1">
              <a:lnSpc>
                <a:spcPct val="115000"/>
              </a:lnSpc>
              <a:buFont typeface="Wingdings" panose="05000000000000000000" pitchFamily="2" charset="2"/>
              <a:buNone/>
            </a:pPr>
            <a:r>
              <a:rPr lang="zh-CN" altLang="en-US"/>
              <a:t>	          缺页使系统蒙受的损失要比</a:t>
            </a:r>
            <a:r>
              <a:rPr lang="en-US" altLang="zh-CN"/>
              <a:t>cache</a:t>
            </a:r>
            <a:r>
              <a:rPr lang="zh-CN" altLang="en-US"/>
              <a:t>未命中大得多。</a:t>
            </a:r>
          </a:p>
          <a:p>
            <a:pPr lvl="1">
              <a:lnSpc>
                <a:spcPct val="115000"/>
              </a:lnSpc>
            </a:pPr>
            <a:r>
              <a:rPr lang="zh-CN" altLang="en-US"/>
              <a:t>（</a:t>
            </a:r>
            <a:r>
              <a:rPr lang="en-US" altLang="zh-CN"/>
              <a:t>2</a:t>
            </a:r>
            <a:r>
              <a:rPr lang="zh-CN" altLang="en-US"/>
              <a:t>）页面替换是由操作系统软件实现的。</a:t>
            </a:r>
          </a:p>
          <a:p>
            <a:pPr lvl="1">
              <a:lnSpc>
                <a:spcPct val="115000"/>
              </a:lnSpc>
            </a:pPr>
            <a:r>
              <a:rPr lang="zh-CN" altLang="en-US"/>
              <a:t>（</a:t>
            </a:r>
            <a:r>
              <a:rPr lang="en-US" altLang="zh-CN"/>
              <a:t>3</a:t>
            </a:r>
            <a:r>
              <a:rPr lang="zh-CN" altLang="en-US"/>
              <a:t>）替换的选择余地大，属于一个进程的页面都可替换。</a:t>
            </a:r>
          </a:p>
          <a:p>
            <a:pPr>
              <a:lnSpc>
                <a:spcPct val="115000"/>
              </a:lnSpc>
              <a:spcBef>
                <a:spcPct val="50000"/>
              </a:spcBef>
            </a:pPr>
            <a:r>
              <a:rPr lang="zh-CN" altLang="en-US"/>
              <a:t>替换策略：</a:t>
            </a:r>
            <a:r>
              <a:rPr lang="en-US" altLang="zh-CN"/>
              <a:t>LRU</a:t>
            </a:r>
            <a:r>
              <a:rPr lang="zh-CN" altLang="en-US"/>
              <a:t>算法、 </a:t>
            </a:r>
            <a:r>
              <a:rPr lang="en-US" altLang="zh-CN"/>
              <a:t>FIFO</a:t>
            </a:r>
            <a:r>
              <a:rPr lang="zh-CN" altLang="en-US"/>
              <a:t>算法、或两种算法结合。</a:t>
            </a:r>
          </a:p>
          <a:p>
            <a:pPr lvl="1">
              <a:lnSpc>
                <a:spcPct val="115000"/>
              </a:lnSpc>
            </a:pPr>
            <a:r>
              <a:rPr lang="zh-CN" altLang="en-US"/>
              <a:t>调入主存后没被修改：不必进行处理。</a:t>
            </a:r>
            <a:endParaRPr lang="en-US" altLang="zh-CN"/>
          </a:p>
          <a:p>
            <a:pPr lvl="1">
              <a:lnSpc>
                <a:spcPct val="115000"/>
              </a:lnSpc>
            </a:pPr>
            <a:r>
              <a:rPr lang="zh-CN" altLang="en-US"/>
              <a:t>调入主存后被修改过：把该页重新写入外存。</a:t>
            </a:r>
          </a:p>
          <a:p>
            <a:pPr lvl="1">
              <a:lnSpc>
                <a:spcPct val="115000"/>
              </a:lnSpc>
            </a:pPr>
            <a:r>
              <a:rPr lang="zh-CN" altLang="en-US"/>
              <a:t>在页表的每一行应设置一修改位。</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82" name="标题 788481"/>
          <p:cNvSpPr>
            <a:spLocks noGrp="1"/>
          </p:cNvSpPr>
          <p:nvPr>
            <p:ph type="title"/>
          </p:nvPr>
        </p:nvSpPr>
        <p:spPr>
          <a:xfrm>
            <a:off x="1631951" y="42864"/>
            <a:ext cx="8856663" cy="460375"/>
          </a:xfrm>
        </p:spPr>
        <p:txBody>
          <a:bodyPr/>
          <a:lstStyle/>
          <a:p>
            <a:pPr>
              <a:defRPr/>
            </a:pPr>
            <a:r>
              <a:rPr lang="en-US" altLang="zh-CN" noProof="1"/>
              <a:t>3.7 </a:t>
            </a:r>
            <a:r>
              <a:rPr lang="zh-CN" altLang="en-US" noProof="1"/>
              <a:t>虚拟存储器 </a:t>
            </a:r>
            <a:r>
              <a:rPr lang="en-US" altLang="zh-CN" noProof="1"/>
              <a:t>--- </a:t>
            </a:r>
            <a:r>
              <a:rPr lang="en-US" altLang="en-US" b="1" noProof="1">
                <a:solidFill>
                  <a:srgbClr val="FFCCCC"/>
                </a:solidFill>
                <a:latin typeface="黑体" panose="02010609060101010101" pitchFamily="49" charset="-122"/>
                <a:ea typeface="黑体" panose="02010609060101010101" pitchFamily="49" charset="-122"/>
                <a:sym typeface="+mn-ea"/>
              </a:rPr>
              <a:t>3.7.4 </a:t>
            </a:r>
            <a:r>
              <a:rPr lang="zh-CN" altLang="en-US" b="1" noProof="1">
                <a:solidFill>
                  <a:srgbClr val="FFCCCC"/>
                </a:solidFill>
                <a:latin typeface="黑体" panose="02010609060101010101" pitchFamily="49" charset="-122"/>
                <a:ea typeface="黑体" panose="02010609060101010101" pitchFamily="49" charset="-122"/>
                <a:sym typeface="+mn-ea"/>
              </a:rPr>
              <a:t>虚拟存储器的</a:t>
            </a:r>
            <a:r>
              <a:rPr lang="en-US" altLang="en-US" b="1" noProof="1">
                <a:solidFill>
                  <a:srgbClr val="FFCCCC"/>
                </a:solidFill>
                <a:latin typeface="黑体" panose="02010609060101010101" pitchFamily="49" charset="-122"/>
                <a:ea typeface="黑体" panose="02010609060101010101" pitchFamily="49" charset="-122"/>
                <a:sym typeface="+mn-ea"/>
              </a:rPr>
              <a:t>替换算法</a:t>
            </a:r>
            <a:endParaRPr lang="en-US" altLang="en-US" b="1" noProof="1">
              <a:solidFill>
                <a:srgbClr val="FFCCCC"/>
              </a:solidFill>
              <a:latin typeface="黑体" panose="02010609060101010101" pitchFamily="49" charset="-122"/>
              <a:ea typeface="黑体" panose="02010609060101010101" pitchFamily="49" charset="-122"/>
            </a:endParaRPr>
          </a:p>
        </p:txBody>
      </p:sp>
      <p:sp>
        <p:nvSpPr>
          <p:cNvPr id="137218" name="文本占位符 788482"/>
          <p:cNvSpPr>
            <a:spLocks noGrp="1" noChangeArrowheads="1"/>
          </p:cNvSpPr>
          <p:nvPr>
            <p:ph idx="1"/>
          </p:nvPr>
        </p:nvSpPr>
        <p:spPr/>
        <p:txBody>
          <a:bodyPr/>
          <a:lstStyle/>
          <a:p>
            <a:r>
              <a:rPr lang="en-US" altLang="zh-CN">
                <a:solidFill>
                  <a:srgbClr val="FF3300"/>
                </a:solidFill>
              </a:rPr>
              <a:t>【</a:t>
            </a:r>
            <a:r>
              <a:rPr lang="zh-CN" altLang="en-US">
                <a:solidFill>
                  <a:srgbClr val="FF3300"/>
                </a:solidFill>
              </a:rPr>
              <a:t>例</a:t>
            </a:r>
            <a:r>
              <a:rPr lang="en-US" altLang="zh-CN">
                <a:solidFill>
                  <a:srgbClr val="FF3300"/>
                </a:solidFill>
              </a:rPr>
              <a:t>7】</a:t>
            </a:r>
            <a:r>
              <a:rPr lang="zh-CN" altLang="en-US"/>
              <a:t>假设主存只有</a:t>
            </a:r>
            <a:r>
              <a:rPr lang="en-US" altLang="zh-CN"/>
              <a:t>a,b,c</a:t>
            </a:r>
            <a:r>
              <a:rPr lang="zh-CN" altLang="en-US"/>
              <a:t>三个页框，组成</a:t>
            </a:r>
            <a:r>
              <a:rPr lang="en-US" altLang="zh-CN"/>
              <a:t>a</a:t>
            </a:r>
            <a:r>
              <a:rPr lang="zh-CN" altLang="en-US"/>
              <a:t>进</a:t>
            </a:r>
            <a:r>
              <a:rPr lang="en-US" altLang="zh-CN"/>
              <a:t>c</a:t>
            </a:r>
            <a:r>
              <a:rPr lang="zh-CN" altLang="en-US"/>
              <a:t>出的</a:t>
            </a:r>
            <a:r>
              <a:rPr lang="en-US" altLang="zh-CN"/>
              <a:t>FIFO</a:t>
            </a:r>
            <a:r>
              <a:rPr lang="zh-CN" altLang="en-US"/>
              <a:t>队列，进程访问页面的序列是</a:t>
            </a:r>
            <a:r>
              <a:rPr lang="en-US" altLang="zh-CN"/>
              <a:t>0</a:t>
            </a:r>
            <a:r>
              <a:rPr lang="zh-CN" altLang="en-US"/>
              <a:t>，</a:t>
            </a:r>
            <a:r>
              <a:rPr lang="en-US" altLang="zh-CN"/>
              <a:t>1</a:t>
            </a:r>
            <a:r>
              <a:rPr lang="zh-CN" altLang="en-US"/>
              <a:t>，</a:t>
            </a:r>
            <a:r>
              <a:rPr lang="en-US" altLang="zh-CN"/>
              <a:t>2</a:t>
            </a:r>
            <a:r>
              <a:rPr lang="zh-CN" altLang="en-US"/>
              <a:t>，</a:t>
            </a:r>
            <a:r>
              <a:rPr lang="en-US" altLang="zh-CN"/>
              <a:t>4</a:t>
            </a:r>
            <a:r>
              <a:rPr lang="zh-CN" altLang="en-US"/>
              <a:t>，</a:t>
            </a:r>
            <a:r>
              <a:rPr lang="en-US" altLang="zh-CN"/>
              <a:t>2</a:t>
            </a:r>
            <a:r>
              <a:rPr lang="zh-CN" altLang="en-US"/>
              <a:t>，</a:t>
            </a:r>
            <a:r>
              <a:rPr lang="en-US" altLang="zh-CN"/>
              <a:t>3</a:t>
            </a:r>
            <a:r>
              <a:rPr lang="zh-CN" altLang="en-US"/>
              <a:t>，</a:t>
            </a:r>
            <a:r>
              <a:rPr lang="en-US" altLang="zh-CN"/>
              <a:t>0</a:t>
            </a:r>
            <a:r>
              <a:rPr lang="zh-CN" altLang="en-US"/>
              <a:t>，</a:t>
            </a:r>
            <a:r>
              <a:rPr lang="en-US" altLang="zh-CN"/>
              <a:t>2</a:t>
            </a:r>
            <a:r>
              <a:rPr lang="zh-CN" altLang="en-US"/>
              <a:t>，</a:t>
            </a:r>
            <a:r>
              <a:rPr lang="en-US" altLang="zh-CN"/>
              <a:t>1</a:t>
            </a:r>
            <a:r>
              <a:rPr lang="zh-CN" altLang="en-US"/>
              <a:t>，</a:t>
            </a:r>
            <a:r>
              <a:rPr lang="en-US" altLang="zh-CN"/>
              <a:t>3</a:t>
            </a:r>
            <a:r>
              <a:rPr lang="zh-CN" altLang="en-US"/>
              <a:t>，</a:t>
            </a:r>
            <a:r>
              <a:rPr lang="en-US" altLang="zh-CN"/>
              <a:t>2</a:t>
            </a:r>
            <a:r>
              <a:rPr lang="zh-CN" altLang="en-US"/>
              <a:t>号。若采用①</a:t>
            </a:r>
            <a:r>
              <a:rPr lang="en-US" altLang="zh-CN"/>
              <a:t>FIFO</a:t>
            </a:r>
            <a:r>
              <a:rPr lang="zh-CN" altLang="en-US"/>
              <a:t>算法，②</a:t>
            </a:r>
            <a:r>
              <a:rPr lang="en-US" altLang="zh-CN"/>
              <a:t>FIFO</a:t>
            </a:r>
            <a:r>
              <a:rPr lang="zh-CN" altLang="en-US"/>
              <a:t>算法</a:t>
            </a:r>
            <a:r>
              <a:rPr lang="en-US" altLang="zh-CN"/>
              <a:t>+LRU</a:t>
            </a:r>
            <a:r>
              <a:rPr lang="zh-CN" altLang="en-US"/>
              <a:t>算法，用列表法分别求两种替换策略情况下的命中率。</a:t>
            </a:r>
          </a:p>
          <a:p>
            <a:r>
              <a:rPr lang="en-US" altLang="zh-CN">
                <a:solidFill>
                  <a:schemeClr val="folHlink"/>
                </a:solidFill>
              </a:rPr>
              <a:t>【</a:t>
            </a:r>
            <a:r>
              <a:rPr lang="zh-CN" altLang="en-US">
                <a:solidFill>
                  <a:schemeClr val="folHlink"/>
                </a:solidFill>
              </a:rPr>
              <a:t>解</a:t>
            </a:r>
            <a:r>
              <a:rPr lang="en-US" altLang="zh-CN">
                <a:solidFill>
                  <a:schemeClr val="folHlink"/>
                </a:solidFill>
              </a:rPr>
              <a:t>】</a:t>
            </a:r>
            <a:r>
              <a:rPr lang="en-US" altLang="zh-CN"/>
              <a:t> </a:t>
            </a:r>
            <a:endParaRPr lang="zh-CN" altLang="en-US"/>
          </a:p>
        </p:txBody>
      </p:sp>
      <p:graphicFrame>
        <p:nvGraphicFramePr>
          <p:cNvPr id="791796" name="表格 791795"/>
          <p:cNvGraphicFramePr/>
          <p:nvPr/>
        </p:nvGraphicFramePr>
        <p:xfrm>
          <a:off x="1774826" y="2708276"/>
          <a:ext cx="8778875" cy="3698874"/>
        </p:xfrm>
        <a:graphic>
          <a:graphicData uri="http://schemas.openxmlformats.org/drawingml/2006/table">
            <a:tbl>
              <a:tblPr/>
              <a:tblGrid>
                <a:gridCol w="627063">
                  <a:extLst>
                    <a:ext uri="{9D8B030D-6E8A-4147-A177-3AD203B41FA5}">
                      <a16:colId xmlns:a16="http://schemas.microsoft.com/office/drawing/2014/main" val="20000"/>
                    </a:ext>
                  </a:extLst>
                </a:gridCol>
                <a:gridCol w="627062">
                  <a:extLst>
                    <a:ext uri="{9D8B030D-6E8A-4147-A177-3AD203B41FA5}">
                      <a16:colId xmlns:a16="http://schemas.microsoft.com/office/drawing/2014/main" val="20001"/>
                    </a:ext>
                  </a:extLst>
                </a:gridCol>
                <a:gridCol w="627063">
                  <a:extLst>
                    <a:ext uri="{9D8B030D-6E8A-4147-A177-3AD203B41FA5}">
                      <a16:colId xmlns:a16="http://schemas.microsoft.com/office/drawing/2014/main" val="20002"/>
                    </a:ext>
                  </a:extLst>
                </a:gridCol>
                <a:gridCol w="627062">
                  <a:extLst>
                    <a:ext uri="{9D8B030D-6E8A-4147-A177-3AD203B41FA5}">
                      <a16:colId xmlns:a16="http://schemas.microsoft.com/office/drawing/2014/main" val="20003"/>
                    </a:ext>
                  </a:extLst>
                </a:gridCol>
                <a:gridCol w="627063">
                  <a:extLst>
                    <a:ext uri="{9D8B030D-6E8A-4147-A177-3AD203B41FA5}">
                      <a16:colId xmlns:a16="http://schemas.microsoft.com/office/drawing/2014/main" val="20004"/>
                    </a:ext>
                  </a:extLst>
                </a:gridCol>
                <a:gridCol w="627062">
                  <a:extLst>
                    <a:ext uri="{9D8B030D-6E8A-4147-A177-3AD203B41FA5}">
                      <a16:colId xmlns:a16="http://schemas.microsoft.com/office/drawing/2014/main" val="20005"/>
                    </a:ext>
                  </a:extLst>
                </a:gridCol>
                <a:gridCol w="627063">
                  <a:extLst>
                    <a:ext uri="{9D8B030D-6E8A-4147-A177-3AD203B41FA5}">
                      <a16:colId xmlns:a16="http://schemas.microsoft.com/office/drawing/2014/main" val="20006"/>
                    </a:ext>
                  </a:extLst>
                </a:gridCol>
                <a:gridCol w="627062">
                  <a:extLst>
                    <a:ext uri="{9D8B030D-6E8A-4147-A177-3AD203B41FA5}">
                      <a16:colId xmlns:a16="http://schemas.microsoft.com/office/drawing/2014/main" val="20007"/>
                    </a:ext>
                  </a:extLst>
                </a:gridCol>
                <a:gridCol w="627063">
                  <a:extLst>
                    <a:ext uri="{9D8B030D-6E8A-4147-A177-3AD203B41FA5}">
                      <a16:colId xmlns:a16="http://schemas.microsoft.com/office/drawing/2014/main" val="20008"/>
                    </a:ext>
                  </a:extLst>
                </a:gridCol>
                <a:gridCol w="627062">
                  <a:extLst>
                    <a:ext uri="{9D8B030D-6E8A-4147-A177-3AD203B41FA5}">
                      <a16:colId xmlns:a16="http://schemas.microsoft.com/office/drawing/2014/main" val="20009"/>
                    </a:ext>
                  </a:extLst>
                </a:gridCol>
                <a:gridCol w="627063">
                  <a:extLst>
                    <a:ext uri="{9D8B030D-6E8A-4147-A177-3AD203B41FA5}">
                      <a16:colId xmlns:a16="http://schemas.microsoft.com/office/drawing/2014/main" val="20010"/>
                    </a:ext>
                  </a:extLst>
                </a:gridCol>
                <a:gridCol w="627062">
                  <a:extLst>
                    <a:ext uri="{9D8B030D-6E8A-4147-A177-3AD203B41FA5}">
                      <a16:colId xmlns:a16="http://schemas.microsoft.com/office/drawing/2014/main" val="20011"/>
                    </a:ext>
                  </a:extLst>
                </a:gridCol>
                <a:gridCol w="627063">
                  <a:extLst>
                    <a:ext uri="{9D8B030D-6E8A-4147-A177-3AD203B41FA5}">
                      <a16:colId xmlns:a16="http://schemas.microsoft.com/office/drawing/2014/main" val="20012"/>
                    </a:ext>
                  </a:extLst>
                </a:gridCol>
                <a:gridCol w="627062">
                  <a:extLst>
                    <a:ext uri="{9D8B030D-6E8A-4147-A177-3AD203B41FA5}">
                      <a16:colId xmlns:a16="http://schemas.microsoft.com/office/drawing/2014/main" val="20013"/>
                    </a:ext>
                  </a:extLst>
                </a:gridCol>
              </a:tblGrid>
              <a:tr h="682130">
                <a:tc gridSpan="2">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页面访问序列</a:t>
                      </a:r>
                      <a:endParaRPr lang="zh-CN" altLang="en-US" sz="2000" b="0" dirty="0">
                        <a:ea typeface="宋体" panose="02010600030101010101" pitchFamily="2" charset="-122"/>
                      </a:endParaRPr>
                    </a:p>
                  </a:txBody>
                  <a:tcPr marL="36000" marR="36000" marT="36028" marB="36028" anchor="ct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命中率</a:t>
                      </a:r>
                      <a:endParaRPr lang="zh-CN" altLang="en-US" sz="2000" b="0" dirty="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lnT w="12700" cap="flat" cmpd="sng">
                      <a:solidFill>
                        <a:schemeClr val="folHlink"/>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77093">
                <a:tc rowSpan="4">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en-US" altLang="zh-CN" sz="2000" b="0">
                          <a:solidFill>
                            <a:srgbClr val="000000"/>
                          </a:solidFill>
                          <a:ea typeface="宋体" panose="02010600030101010101" pitchFamily="2" charset="-122"/>
                        </a:rPr>
                        <a:t>FIFO</a:t>
                      </a:r>
                      <a:endParaRPr lang="en-US" altLang="zh-CN" sz="2000" b="0">
                        <a:ea typeface="宋体" panose="02010600030101010101" pitchFamily="2" charset="-122"/>
                      </a:endParaRPr>
                    </a:p>
                    <a:p>
                      <a:pPr marL="0" lvl="0" indent="0" defTabSz="0" eaLnBrk="0" hangingPunct="0">
                        <a:spcBef>
                          <a:spcPct val="0"/>
                        </a:spcBef>
                        <a:buClr>
                          <a:srgbClr val="000000"/>
                        </a:buClr>
                        <a:buNone/>
                        <a:tabLst>
                          <a:tab pos="-635" algn="l"/>
                        </a:tabLst>
                      </a:pPr>
                      <a:r>
                        <a:rPr lang="zh-CN" altLang="en-US" sz="2000" b="0" dirty="0">
                          <a:solidFill>
                            <a:srgbClr val="000000"/>
                          </a:solidFill>
                          <a:ea typeface="宋体" panose="02010600030101010101" pitchFamily="2" charset="-122"/>
                        </a:rPr>
                        <a:t>算法</a:t>
                      </a:r>
                      <a:endParaRPr lang="zh-CN" altLang="en-US" sz="2000" b="0" dirty="0">
                        <a:ea typeface="宋体" panose="02010600030101010101" pitchFamily="2" charset="-122"/>
                      </a:endParaRPr>
                    </a:p>
                  </a:txBody>
                  <a:tcPr marL="36000" marR="36000" marT="36028" marB="36028" anchor="ct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a</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rowSpan="4">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en-US" altLang="zh-CN" sz="2000" b="0">
                          <a:solidFill>
                            <a:srgbClr val="000000"/>
                          </a:solidFill>
                          <a:ea typeface="宋体" panose="02010600030101010101" pitchFamily="2" charset="-122"/>
                        </a:rPr>
                        <a:t>2/11=</a:t>
                      </a:r>
                      <a:endParaRPr lang="en-US" altLang="zh-CN" sz="2000" b="0">
                        <a:ea typeface="宋体" panose="02010600030101010101" pitchFamily="2" charset="-122"/>
                      </a:endParaRPr>
                    </a:p>
                    <a:p>
                      <a:pPr marL="0" lvl="0" indent="0" defTabSz="0" eaLnBrk="0" hangingPunct="0">
                        <a:spcBef>
                          <a:spcPct val="0"/>
                        </a:spcBef>
                        <a:buClr>
                          <a:srgbClr val="000000"/>
                        </a:buClr>
                        <a:buNone/>
                        <a:tabLst>
                          <a:tab pos="-635" algn="l"/>
                        </a:tabLst>
                      </a:pPr>
                      <a:r>
                        <a:rPr lang="en-US" altLang="zh-CN" sz="2000" b="0">
                          <a:solidFill>
                            <a:srgbClr val="000000"/>
                          </a:solidFill>
                          <a:ea typeface="宋体" panose="02010600030101010101" pitchFamily="2" charset="-122"/>
                        </a:rPr>
                        <a:t>18.2%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77093">
                <a:tc vMerge="1">
                  <a:txBody>
                    <a:bodyPr/>
                    <a:lstStyle/>
                    <a:p>
                      <a:endParaRPr lang="zh-CN"/>
                    </a:p>
                  </a:txBody>
                  <a:tcP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b</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tcPr>
                </a:tc>
                <a:extLst>
                  <a:ext uri="{0D108BD9-81ED-4DB2-BD59-A6C34878D82A}">
                    <a16:rowId xmlns:a16="http://schemas.microsoft.com/office/drawing/2014/main" val="10002"/>
                  </a:ext>
                </a:extLst>
              </a:tr>
              <a:tr h="377093">
                <a:tc vMerge="1">
                  <a:txBody>
                    <a:bodyPr/>
                    <a:lstStyle/>
                    <a:p>
                      <a:endParaRPr lang="zh-CN"/>
                    </a:p>
                  </a:txBody>
                  <a:tcP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c</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tcPr>
                </a:tc>
                <a:extLst>
                  <a:ext uri="{0D108BD9-81ED-4DB2-BD59-A6C34878D82A}">
                    <a16:rowId xmlns:a16="http://schemas.microsoft.com/office/drawing/2014/main" val="10003"/>
                  </a:ext>
                </a:extLst>
              </a:tr>
              <a:tr h="377093">
                <a:tc vMerge="1">
                  <a:txBody>
                    <a:bodyPr/>
                    <a:lstStyle/>
                    <a:p>
                      <a:endParaRPr lang="zh-CN"/>
                    </a:p>
                  </a:txBody>
                  <a:tcP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rgbClr val="FF8000"/>
                          </a:solidFill>
                          <a:ea typeface="宋体" panose="02010600030101010101" pitchFamily="2" charset="-122"/>
                        </a:rPr>
                        <a:t>命中</a:t>
                      </a:r>
                      <a:endParaRPr lang="zh-CN" altLang="en-US" sz="2000" b="0" dirty="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rgbClr val="FF8000"/>
                          </a:solidFill>
                          <a:ea typeface="宋体" panose="02010600030101010101" pitchFamily="2" charset="-122"/>
                        </a:rPr>
                        <a:t>命中</a:t>
                      </a:r>
                      <a:endParaRPr lang="zh-CN" altLang="en-US" sz="2000" b="0" dirty="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04"/>
                  </a:ext>
                </a:extLst>
              </a:tr>
              <a:tr h="377093">
                <a:tc rowSpan="4">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en-US" altLang="zh-CN" sz="2000" b="0">
                          <a:solidFill>
                            <a:srgbClr val="000000"/>
                          </a:solidFill>
                          <a:ea typeface="宋体" panose="02010600030101010101" pitchFamily="2" charset="-122"/>
                        </a:rPr>
                        <a:t>FIFO+</a:t>
                      </a:r>
                      <a:endParaRPr lang="en-US" altLang="zh-CN" sz="2000" b="0">
                        <a:ea typeface="宋体" panose="02010600030101010101" pitchFamily="2" charset="-122"/>
                      </a:endParaRPr>
                    </a:p>
                    <a:p>
                      <a:pPr marL="0" lvl="0" indent="0" defTabSz="0" eaLnBrk="0" hangingPunct="0">
                        <a:spcBef>
                          <a:spcPct val="0"/>
                        </a:spcBef>
                        <a:buClr>
                          <a:srgbClr val="000000"/>
                        </a:buClr>
                        <a:buNone/>
                        <a:tabLst>
                          <a:tab pos="-635" algn="l"/>
                        </a:tabLst>
                      </a:pPr>
                      <a:r>
                        <a:rPr lang="en-US" altLang="zh-CN" sz="2000" b="0">
                          <a:solidFill>
                            <a:srgbClr val="000000"/>
                          </a:solidFill>
                          <a:ea typeface="宋体" panose="02010600030101010101" pitchFamily="2" charset="-122"/>
                        </a:rPr>
                        <a:t>LRU</a:t>
                      </a:r>
                      <a:endParaRPr lang="en-US" altLang="zh-CN" sz="2000" b="0">
                        <a:ea typeface="宋体" panose="02010600030101010101" pitchFamily="2" charset="-122"/>
                      </a:endParaRPr>
                    </a:p>
                    <a:p>
                      <a:pPr marL="0" lvl="0" indent="0" defTabSz="0" eaLnBrk="0" hangingPunct="0">
                        <a:spcBef>
                          <a:spcPct val="0"/>
                        </a:spcBef>
                        <a:buClr>
                          <a:srgbClr val="000000"/>
                        </a:buClr>
                        <a:buNone/>
                        <a:tabLst>
                          <a:tab pos="-635" algn="l"/>
                        </a:tabLst>
                      </a:pPr>
                      <a:r>
                        <a:rPr lang="zh-CN" altLang="en-US" sz="2000" b="0" dirty="0">
                          <a:solidFill>
                            <a:srgbClr val="000000"/>
                          </a:solidFill>
                          <a:ea typeface="宋体" panose="02010600030101010101" pitchFamily="2" charset="-122"/>
                        </a:rPr>
                        <a:t>算法</a:t>
                      </a:r>
                      <a:endParaRPr lang="zh-CN" altLang="en-US" sz="2000" b="0" dirty="0">
                        <a:ea typeface="宋体" panose="02010600030101010101" pitchFamily="2" charset="-122"/>
                      </a:endParaRPr>
                    </a:p>
                  </a:txBody>
                  <a:tcPr marL="36000" marR="36000" marT="36028" marB="36028" anchor="ct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a</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rowSpan="4">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en-US" altLang="zh-CN" sz="2000" b="0">
                          <a:solidFill>
                            <a:srgbClr val="000000"/>
                          </a:solidFill>
                          <a:ea typeface="宋体" panose="02010600030101010101" pitchFamily="2" charset="-122"/>
                        </a:rPr>
                        <a:t>3/11=</a:t>
                      </a:r>
                      <a:endParaRPr lang="en-US" altLang="zh-CN" sz="2000" b="0">
                        <a:ea typeface="宋体" panose="02010600030101010101" pitchFamily="2" charset="-122"/>
                      </a:endParaRPr>
                    </a:p>
                    <a:p>
                      <a:pPr marL="0" lvl="0" indent="0" defTabSz="0" eaLnBrk="0" hangingPunct="0">
                        <a:spcBef>
                          <a:spcPct val="0"/>
                        </a:spcBef>
                        <a:buClr>
                          <a:srgbClr val="000000"/>
                        </a:buClr>
                        <a:buNone/>
                        <a:tabLst>
                          <a:tab pos="-635" algn="l"/>
                        </a:tabLst>
                      </a:pPr>
                      <a:r>
                        <a:rPr lang="en-US" altLang="zh-CN" sz="2000" b="0">
                          <a:solidFill>
                            <a:srgbClr val="000000"/>
                          </a:solidFill>
                          <a:ea typeface="宋体" panose="02010600030101010101" pitchFamily="2" charset="-122"/>
                        </a:rPr>
                        <a:t>27.3%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77093">
                <a:tc vMerge="1">
                  <a:txBody>
                    <a:bodyPr/>
                    <a:lstStyle/>
                    <a:p>
                      <a:endParaRPr lang="zh-CN"/>
                    </a:p>
                  </a:txBody>
                  <a:tcP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b</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tcPr>
                </a:tc>
                <a:extLst>
                  <a:ext uri="{0D108BD9-81ED-4DB2-BD59-A6C34878D82A}">
                    <a16:rowId xmlns:a16="http://schemas.microsoft.com/office/drawing/2014/main" val="10006"/>
                  </a:ext>
                </a:extLst>
              </a:tr>
              <a:tr h="377093">
                <a:tc vMerge="1">
                  <a:txBody>
                    <a:bodyPr/>
                    <a:lstStyle/>
                    <a:p>
                      <a:endParaRPr lang="zh-CN"/>
                    </a:p>
                  </a:txBody>
                  <a:tcP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c</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4</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3</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0</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2</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solidFill>
                            <a:srgbClr val="000000"/>
                          </a:solidFill>
                          <a:ea typeface="宋体" panose="02010600030101010101" pitchFamily="2" charset="-122"/>
                        </a:rPr>
                        <a:t>　</a:t>
                      </a:r>
                      <a:r>
                        <a:rPr lang="en-US" altLang="zh-CN" sz="2000" b="0">
                          <a:solidFill>
                            <a:srgbClr val="000000"/>
                          </a:solidFill>
                          <a:ea typeface="宋体" panose="02010600030101010101" pitchFamily="2" charset="-122"/>
                        </a:rPr>
                        <a:t>1</a:t>
                      </a:r>
                      <a:endParaRPr lang="en-US" altLang="zh-CN" sz="2000" b="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tcPr>
                </a:tc>
                <a:extLst>
                  <a:ext uri="{0D108BD9-81ED-4DB2-BD59-A6C34878D82A}">
                    <a16:rowId xmlns:a16="http://schemas.microsoft.com/office/drawing/2014/main" val="10007"/>
                  </a:ext>
                </a:extLst>
              </a:tr>
              <a:tr h="377093">
                <a:tc vMerge="1">
                  <a:txBody>
                    <a:bodyPr/>
                    <a:lstStyle/>
                    <a:p>
                      <a:endParaRPr lang="zh-CN"/>
                    </a:p>
                  </a:txBody>
                  <a:tcPr>
                    <a:lnL w="12700" cap="flat" cmpd="sng">
                      <a:solidFill>
                        <a:schemeClr val="folHlink"/>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chemeClr val="folHlink"/>
                      </a:solidFill>
                      <a:prstDash val="solid"/>
                      <a:headEnd type="none" w="med" len="med"/>
                      <a:tailEnd type="none" w="med" len="med"/>
                    </a:lnB>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rgbClr val="FF8000"/>
                          </a:solidFill>
                          <a:ea typeface="宋体" panose="02010600030101010101" pitchFamily="2" charset="-122"/>
                        </a:rPr>
                        <a:t>命中</a:t>
                      </a:r>
                      <a:endParaRPr lang="zh-CN" altLang="en-US" sz="2000" b="0" dirty="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rgbClr val="FF8000"/>
                          </a:solidFill>
                          <a:ea typeface="宋体" panose="02010600030101010101" pitchFamily="2" charset="-122"/>
                        </a:rPr>
                        <a:t>命中</a:t>
                      </a:r>
                      <a:endParaRPr lang="zh-CN" altLang="en-US" sz="2000" b="0" dirty="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b="0" dirty="0">
                          <a:ea typeface="宋体" panose="02010600030101010101" pitchFamily="2" charset="-122"/>
                        </a:rPr>
                        <a:t> </a:t>
                      </a: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a:txBody>
                    <a:bodyPr/>
                    <a:lstStyle>
                      <a:lvl1pPr marL="269875" lvl="0" indent="-269875" algn="l" defTabSz="914400" eaLnBrk="1" fontAlgn="base" latinLnBrk="0" hangingPunct="1">
                        <a:lnSpc>
                          <a:spcPct val="100000"/>
                        </a:lnSpc>
                        <a:spcBef>
                          <a:spcPct val="20000"/>
                        </a:spcBef>
                        <a:spcAft>
                          <a:spcPct val="0"/>
                        </a:spcAft>
                        <a:buClr>
                          <a:srgbClr val="99CCFF"/>
                        </a:buClr>
                        <a:buSzPct val="80000"/>
                        <a:buFont typeface="Wingdings 2" panose="05020102010507070707" pitchFamily="18" charset="2"/>
                        <a:buChar char="è"/>
                        <a:tabLst>
                          <a:tab pos="1879600" algn="l"/>
                          <a:tab pos="2330450" algn="l"/>
                        </a:tabLst>
                        <a:defRPr sz="2000" b="1" i="0" u="none" kern="1200" baseline="0">
                          <a:solidFill>
                            <a:schemeClr val="tx1"/>
                          </a:solidFill>
                          <a:latin typeface="Times New Roman" panose="02020603050405020304" pitchFamily="18" charset="0"/>
                          <a:ea typeface="幼圆" panose="02010509060101010101" pitchFamily="49" charset="-122"/>
                        </a:defRPr>
                      </a:lvl1pPr>
                      <a:lvl2pPr marL="720725" lvl="1" indent="-271145">
                        <a:defRPr sz="2000" kern="1200">
                          <a:solidFill>
                            <a:srgbClr val="CCFFCC"/>
                          </a:solidFill>
                          <a:ea typeface="宋体" panose="02010600030101010101" pitchFamily="2" charset="-122"/>
                        </a:defRPr>
                      </a:lvl2pPr>
                      <a:lvl3pPr marL="1081405" lvl="2" indent="-180975">
                        <a:defRPr sz="2000" kern="1200">
                          <a:solidFill>
                            <a:schemeClr val="tx1"/>
                          </a:solidFill>
                          <a:ea typeface="方正姚体" panose="02010601030101010101" pitchFamily="2" charset="-122"/>
                        </a:defRPr>
                      </a:lvl3pPr>
                      <a:lvl4pPr marL="1519555" lvl="3" indent="-259080">
                        <a:defRPr sz="2000" kern="1200">
                          <a:solidFill>
                            <a:schemeClr val="accent1"/>
                          </a:solidFill>
                          <a:ea typeface="楷体_GB2312" charset="-122"/>
                        </a:defRPr>
                      </a:lvl4pPr>
                      <a:lvl5pPr marL="1968500" lvl="4" indent="-269875">
                        <a:defRPr sz="2000" kern="1200">
                          <a:solidFill>
                            <a:schemeClr val="folHlink"/>
                          </a:solidFill>
                          <a:ea typeface="华文新魏" panose="02010800040101010101" pitchFamily="2" charset="-122"/>
                        </a:defRPr>
                      </a:lvl5pPr>
                    </a:lstStyle>
                    <a:p>
                      <a:pPr marL="0" lvl="0" indent="0" defTabSz="0">
                        <a:spcBef>
                          <a:spcPct val="0"/>
                        </a:spcBef>
                        <a:buClr>
                          <a:srgbClr val="000000"/>
                        </a:buClr>
                        <a:buNone/>
                        <a:tabLst>
                          <a:tab pos="-635" algn="l"/>
                        </a:tabLst>
                      </a:pPr>
                      <a:r>
                        <a:rPr lang="zh-CN" altLang="en-US" sz="2000" dirty="0">
                          <a:solidFill>
                            <a:srgbClr val="FF8000"/>
                          </a:solidFill>
                          <a:ea typeface="宋体" panose="02010600030101010101" pitchFamily="2" charset="-122"/>
                        </a:rPr>
                        <a:t>命中</a:t>
                      </a:r>
                      <a:endParaRPr lang="zh-CN" altLang="en-US" sz="2000" b="0" dirty="0">
                        <a:ea typeface="宋体" panose="02010600030101010101" pitchFamily="2" charset="-122"/>
                      </a:endParaRPr>
                    </a:p>
                  </a:txBody>
                  <a:tcPr marL="36000" marR="36000" marT="36028" marB="36028"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chemeClr val="folHlink"/>
                      </a:solidFill>
                      <a:prstDash val="solid"/>
                      <a:headEnd type="none" w="med" len="med"/>
                      <a:tailEnd type="none" w="med" len="med"/>
                    </a:lnB>
                    <a:lnTlToBr>
                      <a:noFill/>
                    </a:lnTlToBr>
                    <a:lnBlToTr>
                      <a:noFill/>
                    </a:lnBlToTr>
                    <a:solidFill>
                      <a:schemeClr val="tx1"/>
                    </a:solidFill>
                  </a:tcPr>
                </a:tc>
                <a:tc vMerge="1">
                  <a:txBody>
                    <a:bodyPr/>
                    <a:lstStyle/>
                    <a:p>
                      <a:endParaRPr lang="zh-CN"/>
                    </a:p>
                  </a:txBody>
                  <a:tcPr>
                    <a:lnL w="9525" cap="flat" cmpd="sng">
                      <a:solidFill>
                        <a:srgbClr val="000000"/>
                      </a:solidFill>
                      <a:prstDash val="solid"/>
                      <a:headEnd type="none" w="med" len="med"/>
                      <a:tailEnd type="none" w="med" len="med"/>
                    </a:lnL>
                    <a:lnR w="12700" cap="flat" cmpd="sng">
                      <a:solidFill>
                        <a:schemeClr val="folHlink"/>
                      </a:solidFill>
                      <a:prstDash val="solid"/>
                      <a:headEnd type="none" w="med" len="med"/>
                      <a:tailEnd type="none" w="med" len="med"/>
                    </a:lnR>
                    <a:lnB w="12700" cap="flat" cmpd="sng">
                      <a:solidFill>
                        <a:schemeClr val="folHlink"/>
                      </a:solidFill>
                      <a:prstDash val="soli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8370" name="标题 698369"/>
          <p:cNvSpPr>
            <a:spLocks noGrp="1"/>
          </p:cNvSpPr>
          <p:nvPr>
            <p:ph type="title"/>
          </p:nvPr>
        </p:nvSpPr>
        <p:spPr/>
        <p:txBody>
          <a:bodyPr/>
          <a:lstStyle/>
          <a:p>
            <a:pPr>
              <a:defRPr/>
            </a:pPr>
            <a:r>
              <a:rPr lang="zh-CN" altLang="en-US" noProof="1"/>
              <a:t>第</a:t>
            </a:r>
            <a:r>
              <a:rPr lang="en-US" altLang="zh-CN" noProof="1"/>
              <a:t>3</a:t>
            </a:r>
            <a:r>
              <a:rPr lang="zh-CN" altLang="en-US" noProof="1"/>
              <a:t>章结束</a:t>
            </a:r>
          </a:p>
        </p:txBody>
      </p:sp>
      <p:pic>
        <p:nvPicPr>
          <p:cNvPr id="698371" name="图片 698370" descr="BD0667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143001"/>
            <a:ext cx="4067175"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98371"/>
                                        </p:tgtEl>
                                        <p:attrNameLst>
                                          <p:attrName>style.visibility</p:attrName>
                                        </p:attrNameLst>
                                      </p:cBhvr>
                                      <p:to>
                                        <p:strVal val="visible"/>
                                      </p:to>
                                    </p:set>
                                    <p:animEffect transition="in" filter="dissolve">
                                      <p:cBhvr>
                                        <p:cTn id="7" dur="500"/>
                                        <p:tgtEl>
                                          <p:spTgt spid="69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标题 868353"/>
          <p:cNvSpPr>
            <a:spLocks noGrp="1"/>
          </p:cNvSpPr>
          <p:nvPr>
            <p:ph type="title"/>
          </p:nvPr>
        </p:nvSpPr>
        <p:spPr>
          <a:xfrm>
            <a:off x="1631951" y="73025"/>
            <a:ext cx="8856663" cy="400050"/>
          </a:xfrm>
        </p:spPr>
        <p:txBody>
          <a:bodyPr/>
          <a:lstStyle/>
          <a:p>
            <a:pPr>
              <a:defRPr/>
            </a:pPr>
            <a:r>
              <a:rPr lang="zh-CN" altLang="en-US" sz="2000" noProof="1"/>
              <a:t>课堂练习</a:t>
            </a:r>
          </a:p>
        </p:txBody>
      </p:sp>
      <p:sp>
        <p:nvSpPr>
          <p:cNvPr id="140290" name="文本占位符 868354"/>
          <p:cNvSpPr>
            <a:spLocks noGrp="1" noChangeArrowheads="1"/>
          </p:cNvSpPr>
          <p:nvPr>
            <p:ph type="body" sz="half" idx="1"/>
          </p:nvPr>
        </p:nvSpPr>
        <p:spPr>
          <a:xfrm>
            <a:off x="1703389" y="549275"/>
            <a:ext cx="8785225" cy="1728788"/>
          </a:xfrm>
        </p:spPr>
        <p:txBody>
          <a:bodyPr/>
          <a:lstStyle/>
          <a:p>
            <a:r>
              <a:rPr lang="zh-CN" altLang="en-US" b="0"/>
              <a:t>下图所示为存贮器的地址空间分布图和存贮器的地址译码电路，后者可在</a:t>
            </a:r>
            <a:r>
              <a:rPr lang="en-US" altLang="zh-CN" b="0"/>
              <a:t>A</a:t>
            </a:r>
            <a:r>
              <a:rPr lang="zh-CN" altLang="en-US" b="0"/>
              <a:t>组跨接端和</a:t>
            </a:r>
            <a:r>
              <a:rPr lang="en-US" altLang="zh-CN" b="0"/>
              <a:t>B</a:t>
            </a:r>
            <a:r>
              <a:rPr lang="zh-CN" altLang="en-US" b="0"/>
              <a:t>组跨接端之间分别进行接线。</a:t>
            </a:r>
            <a:r>
              <a:rPr lang="en-US" altLang="zh-CN" b="0"/>
              <a:t>74LS139</a:t>
            </a:r>
            <a:r>
              <a:rPr lang="zh-CN" altLang="en-US" b="0"/>
              <a:t>是 </a:t>
            </a:r>
            <a:r>
              <a:rPr lang="en-US" altLang="zh-CN" b="0"/>
              <a:t>2 </a:t>
            </a:r>
            <a:r>
              <a:rPr lang="zh-CN" altLang="en-US" b="0"/>
              <a:t>：</a:t>
            </a:r>
            <a:r>
              <a:rPr lang="en-US" altLang="zh-CN" b="0"/>
              <a:t>4</a:t>
            </a:r>
            <a:r>
              <a:rPr lang="zh-CN" altLang="en-US" b="0"/>
              <a:t>译码器，使能端</a:t>
            </a:r>
            <a:r>
              <a:rPr lang="en-US" altLang="zh-CN" b="0"/>
              <a:t>G</a:t>
            </a:r>
            <a:r>
              <a:rPr lang="zh-CN" altLang="en-US" b="0"/>
              <a:t>接地表示译码器处于正常译码状态。要求：完成</a:t>
            </a:r>
            <a:r>
              <a:rPr lang="en-US" altLang="zh-CN" b="0"/>
              <a:t>A</a:t>
            </a:r>
            <a:r>
              <a:rPr lang="zh-CN" altLang="en-US" b="0"/>
              <a:t>组跨接端与</a:t>
            </a:r>
            <a:r>
              <a:rPr lang="en-US" altLang="zh-CN" b="0"/>
              <a:t>B</a:t>
            </a:r>
            <a:r>
              <a:rPr lang="zh-CN" altLang="en-US" b="0"/>
              <a:t>组跨接端内部的正确连接，以便使地址译码电路按图的要求正确寻址。</a:t>
            </a:r>
          </a:p>
          <a:p>
            <a:endParaRPr lang="zh-CN" altLang="en-US" b="0"/>
          </a:p>
        </p:txBody>
      </p:sp>
      <p:graphicFrame>
        <p:nvGraphicFramePr>
          <p:cNvPr id="140291" name="内容占位符 868355"/>
          <p:cNvGraphicFramePr>
            <a:graphicFrameLocks noGrp="1"/>
          </p:cNvGraphicFramePr>
          <p:nvPr>
            <p:ph sz="half" idx="2"/>
          </p:nvPr>
        </p:nvGraphicFramePr>
        <p:xfrm>
          <a:off x="2063750" y="2563814"/>
          <a:ext cx="8280400" cy="3997325"/>
        </p:xfrm>
        <a:graphic>
          <a:graphicData uri="http://schemas.openxmlformats.org/presentationml/2006/ole">
            <mc:AlternateContent xmlns:mc="http://schemas.openxmlformats.org/markup-compatibility/2006">
              <mc:Choice xmlns:v="urn:schemas-microsoft-com:vml" Requires="v">
                <p:oleObj spid="_x0000_s6176" r:id="rId4" imgW="4683125" imgH="2252345" progId="Word.Picture.8">
                  <p:embed/>
                </p:oleObj>
              </mc:Choice>
              <mc:Fallback>
                <p:oleObj r:id="rId4" imgW="4683125" imgH="2252345" progId="Word.Picture.8">
                  <p:embed/>
                  <p:pic>
                    <p:nvPicPr>
                      <p:cNvPr id="0" name="内容占位符 868355"/>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2563814"/>
                        <a:ext cx="8280400" cy="39973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p:txBody>
          <a:bodyPr/>
          <a:lstStyle/>
          <a:p>
            <a:r>
              <a:rPr lang="zh-CN" altLang="en-US">
                <a:latin typeface="楷体" panose="02010609060101010101" pitchFamily="49" charset="-122"/>
                <a:ea typeface="楷体" panose="02010609060101010101" pitchFamily="49" charset="-122"/>
              </a:rPr>
              <a:t>课堂练习</a:t>
            </a:r>
            <a:endParaRPr lang="en-US" altLang="zh-CN">
              <a:latin typeface="楷体" panose="02010609060101010101" pitchFamily="49" charset="-122"/>
              <a:ea typeface="楷体" panose="02010609060101010101" pitchFamily="49" charset="-122"/>
            </a:endParaRPr>
          </a:p>
        </p:txBody>
      </p:sp>
      <p:sp>
        <p:nvSpPr>
          <p:cNvPr id="142338" name="Rectangle 3"/>
          <p:cNvSpPr>
            <a:spLocks noGrp="1" noChangeArrowheads="1"/>
          </p:cNvSpPr>
          <p:nvPr>
            <p:ph idx="1"/>
          </p:nvPr>
        </p:nvSpPr>
        <p:spPr/>
        <p:txBody>
          <a:bodyPr/>
          <a:lstStyle/>
          <a:p>
            <a:r>
              <a:rPr lang="zh-CN" altLang="en-US" sz="2400" dirty="0"/>
              <a:t>题（</a:t>
            </a:r>
            <a:r>
              <a:rPr lang="en-US" altLang="zh-CN" sz="2400" dirty="0"/>
              <a:t>3.11</a:t>
            </a:r>
            <a:r>
              <a:rPr lang="zh-CN" altLang="en-US" sz="2400" dirty="0"/>
              <a:t>）：某机器采用四体交叉存储器，今执行一段小循环程序，此程序存放在连续地址单元中，假设每条指令的执行时间相同，而且不需要到存储器中存取数据，请问在下面二种情况中（执行的指令数相等），程序的运行时间是否相等？</a:t>
            </a:r>
          </a:p>
          <a:p>
            <a:pPr>
              <a:buFont typeface="Wingdings" panose="05000000000000000000" pitchFamily="2" charset="2"/>
              <a:buNone/>
            </a:pPr>
            <a:r>
              <a:rPr lang="zh-CN" altLang="en-US" sz="2400" dirty="0"/>
              <a:t>	（</a:t>
            </a:r>
            <a:r>
              <a:rPr lang="en-US" altLang="zh-CN" sz="2400" dirty="0"/>
              <a:t>1</a:t>
            </a:r>
            <a:r>
              <a:rPr lang="zh-CN" altLang="en-US" sz="2400" dirty="0"/>
              <a:t>）循环程序由</a:t>
            </a:r>
            <a:r>
              <a:rPr lang="en-US" altLang="zh-CN" sz="2400" dirty="0"/>
              <a:t>6</a:t>
            </a:r>
            <a:r>
              <a:rPr lang="zh-CN" altLang="en-US" sz="2400" dirty="0"/>
              <a:t>条指令组成，重复执行</a:t>
            </a:r>
            <a:r>
              <a:rPr lang="en-US" altLang="zh-CN" sz="2400" dirty="0"/>
              <a:t>80</a:t>
            </a:r>
            <a:r>
              <a:rPr lang="zh-CN" altLang="en-US" sz="2400" dirty="0"/>
              <a:t>次。</a:t>
            </a:r>
          </a:p>
          <a:p>
            <a:pPr>
              <a:buFont typeface="Wingdings" panose="05000000000000000000" pitchFamily="2" charset="2"/>
              <a:buNone/>
            </a:pPr>
            <a:r>
              <a:rPr lang="zh-CN" altLang="en-US" sz="2400" dirty="0"/>
              <a:t>	（</a:t>
            </a:r>
            <a:r>
              <a:rPr lang="en-US" altLang="zh-CN" sz="2400" dirty="0"/>
              <a:t>2</a:t>
            </a:r>
            <a:r>
              <a:rPr lang="zh-CN" altLang="en-US" sz="2400" dirty="0"/>
              <a:t>）循环程序由</a:t>
            </a:r>
            <a:r>
              <a:rPr lang="en-US" altLang="zh-CN" sz="2400" dirty="0"/>
              <a:t>8</a:t>
            </a:r>
            <a:r>
              <a:rPr lang="zh-CN" altLang="en-US" sz="2400" dirty="0"/>
              <a:t>条指令组成，重复执行</a:t>
            </a:r>
            <a:r>
              <a:rPr lang="en-US" altLang="zh-CN" sz="2400" dirty="0"/>
              <a:t>60</a:t>
            </a:r>
            <a:r>
              <a:rPr lang="zh-CN" altLang="en-US" sz="2400" dirty="0"/>
              <a:t>次。 </a:t>
            </a:r>
          </a:p>
          <a:p>
            <a:endParaRPr lang="zh-CN" altLang="en-US" sz="2400" dirty="0"/>
          </a:p>
          <a:p>
            <a:r>
              <a:rPr lang="zh-CN" altLang="en-US" sz="2400" dirty="0">
                <a:latin typeface="华文楷体" panose="02010600040101010101" pitchFamily="2" charset="-122"/>
                <a:ea typeface="华文楷体" panose="02010600040101010101" pitchFamily="2" charset="-122"/>
              </a:rPr>
              <a:t>答：每条指令的执行时间相（设为</a:t>
            </a:r>
            <a:r>
              <a:rPr lang="en-US" altLang="zh-CN" sz="2400" dirty="0">
                <a:latin typeface="华文楷体" panose="02010600040101010101" pitchFamily="2" charset="-122"/>
                <a:ea typeface="华文楷体" panose="02010600040101010101" pitchFamily="2" charset="-122"/>
              </a:rPr>
              <a:t>t0</a:t>
            </a:r>
            <a:r>
              <a:rPr lang="zh-CN" altLang="en-US" sz="2400" dirty="0">
                <a:latin typeface="华文楷体" panose="02010600040101010101" pitchFamily="2" charset="-122"/>
                <a:ea typeface="华文楷体" panose="02010600040101010101" pitchFamily="2" charset="-122"/>
              </a:rPr>
              <a:t>），且均为非访内指令，因执行过程均不访存，重点考虑读取指令所需时间。</a:t>
            </a:r>
          </a:p>
          <a:p>
            <a:pPr>
              <a:buFont typeface="Wingdings" panose="05000000000000000000" pitchFamily="2" charset="2"/>
              <a:buNone/>
            </a:pPr>
            <a:endParaRPr lang="zh-CN" altLang="en-US" sz="2400" dirty="0">
              <a:latin typeface="华文楷体" panose="02010600040101010101" pitchFamily="2" charset="-122"/>
              <a:ea typeface="华文楷体" panose="02010600040101010101" pitchFamily="2" charset="-122"/>
            </a:endParaRPr>
          </a:p>
          <a:p>
            <a:pP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四体交叉存储器示意图（每条指令占用一个存储单元 ）</a:t>
            </a:r>
            <a:r>
              <a:rPr lang="en-US" altLang="zh-CN" sz="2400" dirty="0">
                <a:latin typeface="华文楷体" panose="02010600040101010101" pitchFamily="2" charset="-122"/>
                <a:ea typeface="华文楷体" panose="02010600040101010101" pitchFamily="2" charset="-122"/>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r>
              <a:rPr lang="zh-CN" altLang="en-US">
                <a:latin typeface="楷体" panose="02010609060101010101" pitchFamily="49" charset="-122"/>
                <a:ea typeface="楷体" panose="02010609060101010101" pitchFamily="49" charset="-122"/>
              </a:rPr>
              <a:t>课堂练习</a:t>
            </a:r>
          </a:p>
        </p:txBody>
      </p:sp>
      <p:sp>
        <p:nvSpPr>
          <p:cNvPr id="143362" name="Rectangle 3"/>
          <p:cNvSpPr>
            <a:spLocks noGrp="1" noChangeArrowheads="1"/>
          </p:cNvSpPr>
          <p:nvPr>
            <p:ph idx="1"/>
          </p:nvPr>
        </p:nvSpPr>
        <p:spPr/>
        <p:txBody>
          <a:bodyPr/>
          <a:lstStyle/>
          <a:p>
            <a:r>
              <a:rPr lang="zh-CN" altLang="en-US" sz="2400"/>
              <a:t>设：总线周期为</a:t>
            </a:r>
            <a:r>
              <a:rPr lang="en-US" altLang="zh-CN" sz="2400"/>
              <a:t>τ</a:t>
            </a:r>
            <a:r>
              <a:rPr lang="zh-CN" altLang="en-US" sz="2400"/>
              <a:t>，存储周期为</a:t>
            </a:r>
            <a:r>
              <a:rPr lang="en-US" altLang="zh-CN" sz="2400"/>
              <a:t>T</a:t>
            </a:r>
            <a:r>
              <a:rPr lang="zh-CN" altLang="en-US" sz="2400"/>
              <a:t>，</a:t>
            </a:r>
            <a:r>
              <a:rPr lang="en-US" altLang="zh-CN" sz="2400"/>
              <a:t>m = T/τ= 4</a:t>
            </a:r>
          </a:p>
          <a:p>
            <a:pPr>
              <a:buFont typeface="Wingdings" panose="05000000000000000000" pitchFamily="2" charset="2"/>
              <a:buNone/>
            </a:pPr>
            <a:endParaRPr lang="zh-CN" altLang="en-US" sz="2400"/>
          </a:p>
          <a:p>
            <a:pPr>
              <a:buFont typeface="Wingdings" panose="05000000000000000000" pitchFamily="2" charset="2"/>
              <a:buNone/>
            </a:pPr>
            <a:r>
              <a:rPr lang="zh-CN" altLang="en-US" sz="2400"/>
              <a:t>	循环程序由</a:t>
            </a:r>
            <a:r>
              <a:rPr lang="en-US" altLang="zh-CN" sz="2400"/>
              <a:t>6</a:t>
            </a:r>
            <a:r>
              <a:rPr lang="zh-CN" altLang="en-US" sz="2400"/>
              <a:t>条指令组成，重复执行</a:t>
            </a:r>
            <a:r>
              <a:rPr lang="en-US" altLang="zh-CN" sz="2400"/>
              <a:t>80</a:t>
            </a:r>
            <a:r>
              <a:rPr lang="zh-CN" altLang="en-US" sz="2400"/>
              <a:t>次所需时间为：</a:t>
            </a:r>
          </a:p>
          <a:p>
            <a:pPr>
              <a:buFont typeface="Wingdings" panose="05000000000000000000" pitchFamily="2" charset="2"/>
              <a:buNone/>
            </a:pPr>
            <a:r>
              <a:rPr lang="zh-CN" altLang="en-US" sz="2400">
                <a:latin typeface="宋体" panose="02010600030101010101" pitchFamily="2" charset="-122"/>
              </a:rPr>
              <a:t>		</a:t>
            </a:r>
            <a:r>
              <a:rPr lang="en-US" altLang="zh-CN" sz="2400">
                <a:latin typeface="宋体" panose="02010600030101010101" pitchFamily="2" charset="-122"/>
              </a:rPr>
              <a:t>( T + (6-1)τ) + ((2τ+ 6τ)× 79 + 6×80 t0 </a:t>
            </a:r>
          </a:p>
          <a:p>
            <a:pPr>
              <a:buFont typeface="Wingdings" panose="05000000000000000000" pitchFamily="2" charset="2"/>
              <a:buNone/>
            </a:pPr>
            <a:r>
              <a:rPr lang="en-US" altLang="zh-CN" sz="2400">
                <a:latin typeface="宋体" panose="02010600030101010101" pitchFamily="2" charset="-122"/>
              </a:rPr>
              <a:t>		= T + 637τ+ 480 t0</a:t>
            </a:r>
          </a:p>
          <a:p>
            <a:pPr>
              <a:buFont typeface="Wingdings" panose="05000000000000000000" pitchFamily="2" charset="2"/>
              <a:buNone/>
            </a:pPr>
            <a:r>
              <a:rPr lang="zh-CN" altLang="en-US" sz="2400"/>
              <a:t>	循环程序由</a:t>
            </a:r>
            <a:r>
              <a:rPr lang="en-US" altLang="zh-CN" sz="2400"/>
              <a:t>8</a:t>
            </a:r>
            <a:r>
              <a:rPr lang="zh-CN" altLang="en-US" sz="2400"/>
              <a:t>条指令组成，重复执行</a:t>
            </a:r>
            <a:r>
              <a:rPr lang="en-US" altLang="zh-CN" sz="2400"/>
              <a:t>60</a:t>
            </a:r>
            <a:r>
              <a:rPr lang="zh-CN" altLang="en-US" sz="2400"/>
              <a:t>次所需时间为：</a:t>
            </a:r>
          </a:p>
          <a:p>
            <a:pPr>
              <a:buFont typeface="Wingdings" panose="05000000000000000000" pitchFamily="2" charset="2"/>
              <a:buNone/>
            </a:pPr>
            <a:r>
              <a:rPr lang="zh-CN" altLang="en-US" sz="2400"/>
              <a:t>		</a:t>
            </a:r>
            <a:r>
              <a:rPr lang="en-US" altLang="zh-CN" sz="2400">
                <a:latin typeface="宋体" panose="02010600030101010101" pitchFamily="2" charset="-122"/>
              </a:rPr>
              <a:t>T + ( 8×60 -1 )τ+ 8×60 t0 </a:t>
            </a:r>
          </a:p>
          <a:p>
            <a:pPr>
              <a:buFont typeface="Wingdings" panose="05000000000000000000" pitchFamily="2" charset="2"/>
              <a:buNone/>
            </a:pPr>
            <a:r>
              <a:rPr lang="en-US" altLang="zh-CN" sz="2400">
                <a:latin typeface="宋体" panose="02010600030101010101" pitchFamily="2" charset="-122"/>
              </a:rPr>
              <a:t>		= T + 479τ+ 480 t0</a:t>
            </a:r>
          </a:p>
          <a:p>
            <a:pPr>
              <a:buFont typeface="Wingdings" panose="05000000000000000000" pitchFamily="2" charset="2"/>
              <a:buNone/>
            </a:pPr>
            <a:r>
              <a:rPr lang="zh-CN" altLang="en-US" sz="2400"/>
              <a:t>	情形（</a:t>
            </a:r>
            <a:r>
              <a:rPr lang="en-US" altLang="zh-CN" sz="2400"/>
              <a:t>2</a:t>
            </a:r>
            <a:r>
              <a:rPr lang="zh-CN" altLang="en-US" sz="2400"/>
              <a:t>）要比情形（</a:t>
            </a:r>
            <a:r>
              <a:rPr lang="en-US" altLang="zh-CN" sz="2400"/>
              <a:t>1</a:t>
            </a:r>
            <a:r>
              <a:rPr lang="zh-CN" altLang="en-US" sz="2400"/>
              <a:t>）快 ：</a:t>
            </a:r>
          </a:p>
          <a:p>
            <a:pPr>
              <a:buFont typeface="Wingdings" panose="05000000000000000000" pitchFamily="2" charset="2"/>
              <a:buNone/>
            </a:pPr>
            <a:r>
              <a:rPr lang="en-US" altLang="zh-CN" sz="2400"/>
              <a:t>		</a:t>
            </a:r>
            <a:r>
              <a:rPr lang="zh-CN" altLang="en-US" sz="2400"/>
              <a:t> </a:t>
            </a:r>
            <a:r>
              <a:rPr lang="en-US" altLang="zh-CN" sz="2400">
                <a:latin typeface="宋体" panose="02010600030101010101" pitchFamily="2" charset="-122"/>
              </a:rPr>
              <a:t>637τ- 479τ= 158τ  </a:t>
            </a:r>
            <a:r>
              <a:rPr lang="en-US" altLang="zh-CN" sz="2400">
                <a:latin typeface="宋体" panose="02010600030101010101" pitchFamily="2" charset="-122"/>
                <a:sym typeface="Wingdings" panose="05000000000000000000" pitchFamily="2" charset="2"/>
              </a:rPr>
              <a:t></a:t>
            </a:r>
            <a:r>
              <a:rPr lang="zh-CN" altLang="en-US" sz="2400">
                <a:latin typeface="宋体" panose="02010600030101010101" pitchFamily="2" charset="-122"/>
              </a:rPr>
              <a:t>（</a:t>
            </a:r>
            <a:r>
              <a:rPr lang="en-US" altLang="zh-CN" sz="2400">
                <a:latin typeface="宋体" panose="02010600030101010101" pitchFamily="2" charset="-122"/>
              </a:rPr>
              <a:t>2τ× 79</a:t>
            </a:r>
            <a:r>
              <a:rPr lang="zh-CN" altLang="en-US" sz="2400">
                <a:latin typeface="宋体" panose="02010600030101010101" pitchFamily="2" charset="-122"/>
              </a:rPr>
              <a:t>）</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0770" name="标题 800769"/>
          <p:cNvSpPr>
            <a:spLocks noGrp="1"/>
          </p:cNvSpPr>
          <p:nvPr>
            <p:ph type="title"/>
          </p:nvPr>
        </p:nvSpPr>
        <p:spPr/>
        <p:txBody>
          <a:bodyPr/>
          <a:lstStyle/>
          <a:p>
            <a:pPr>
              <a:defRPr/>
            </a:pPr>
            <a:r>
              <a:rPr lang="en-US" altLang="en-US" noProof="1"/>
              <a:t>3.2 </a:t>
            </a:r>
            <a:r>
              <a:rPr lang="en-US" altLang="zh-CN" noProof="1"/>
              <a:t>SRAM</a:t>
            </a:r>
            <a:r>
              <a:rPr lang="en-US" altLang="en-US" noProof="1"/>
              <a:t>存储器</a:t>
            </a:r>
            <a:r>
              <a:rPr lang="en-US" altLang="zh-CN" noProof="1"/>
              <a:t> --- </a:t>
            </a:r>
            <a:r>
              <a:rPr lang="en-US" altLang="en-US" b="1" noProof="1">
                <a:solidFill>
                  <a:srgbClr val="FFCCCC"/>
                </a:solidFill>
                <a:latin typeface="黑体" panose="02010609060101010101" pitchFamily="49" charset="-122"/>
                <a:ea typeface="黑体" panose="02010609060101010101" pitchFamily="49" charset="-122"/>
              </a:rPr>
              <a:t>3.2.</a:t>
            </a:r>
            <a:r>
              <a:rPr lang="en-US" altLang="zh-CN" b="1" noProof="1">
                <a:solidFill>
                  <a:srgbClr val="FFCCCC"/>
                </a:solidFill>
                <a:latin typeface="黑体" panose="02010609060101010101" pitchFamily="49" charset="-122"/>
                <a:ea typeface="黑体" panose="02010609060101010101" pitchFamily="49" charset="-122"/>
              </a:rPr>
              <a:t>2 </a:t>
            </a:r>
            <a:r>
              <a:rPr lang="zh-CN" altLang="en-US" b="1" noProof="1">
                <a:solidFill>
                  <a:srgbClr val="FFCCCC"/>
                </a:solidFill>
                <a:ea typeface="黑体" panose="02010609060101010101" pitchFamily="49" charset="-122"/>
              </a:rPr>
              <a:t>基本</a:t>
            </a:r>
            <a:r>
              <a:rPr lang="en-US" altLang="zh-CN" b="1" noProof="1">
                <a:solidFill>
                  <a:srgbClr val="FFCCCC"/>
                </a:solidFill>
                <a:ea typeface="黑体" panose="02010609060101010101" pitchFamily="49" charset="-122"/>
              </a:rPr>
              <a:t>SRAM</a:t>
            </a:r>
            <a:r>
              <a:rPr lang="zh-CN" altLang="en-US" b="1" noProof="1">
                <a:solidFill>
                  <a:srgbClr val="FFCCCC"/>
                </a:solidFill>
                <a:ea typeface="黑体" panose="02010609060101010101" pitchFamily="49" charset="-122"/>
              </a:rPr>
              <a:t>逻辑结构</a:t>
            </a:r>
          </a:p>
        </p:txBody>
      </p:sp>
      <p:sp>
        <p:nvSpPr>
          <p:cNvPr id="52226" name="文本占位符 800770"/>
          <p:cNvSpPr>
            <a:spLocks noGrp="1" noChangeArrowheads="1"/>
          </p:cNvSpPr>
          <p:nvPr>
            <p:ph idx="1"/>
          </p:nvPr>
        </p:nvSpPr>
        <p:spPr/>
        <p:txBody>
          <a:bodyPr/>
          <a:lstStyle/>
          <a:p>
            <a:r>
              <a:rPr lang="zh-CN" altLang="en-US"/>
              <a:t>单译码器存储元阵列</a:t>
            </a:r>
          </a:p>
        </p:txBody>
      </p:sp>
      <p:pic>
        <p:nvPicPr>
          <p:cNvPr id="52227" name="图片 800771" descr="uvj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125539"/>
            <a:ext cx="7993063" cy="54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文本框 707817"/>
          <p:cNvSpPr txBox="1">
            <a:spLocks noChangeArrowheads="1"/>
          </p:cNvSpPr>
          <p:nvPr/>
        </p:nvSpPr>
        <p:spPr bwMode="auto">
          <a:xfrm>
            <a:off x="7994651" y="757238"/>
            <a:ext cx="198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50000"/>
              </a:spcBef>
              <a:spcAft>
                <a:spcPct val="0"/>
              </a:spcAft>
            </a:pPr>
            <a:r>
              <a:rPr lang="zh-CN" altLang="en-US">
                <a:solidFill>
                  <a:srgbClr val="00FF00"/>
                </a:solidFill>
                <a:latin typeface="Times New Roman" panose="02020603050405020304" pitchFamily="18" charset="0"/>
                <a:ea typeface="华文行楷" panose="02010800040101010101" charset="-122"/>
              </a:rPr>
              <a:t>动画演示</a:t>
            </a:r>
            <a:r>
              <a:rPr lang="zh-CN" altLang="en-US">
                <a:solidFill>
                  <a:srgbClr val="00FF00"/>
                </a:solidFill>
                <a:latin typeface="宋体" panose="02010600030101010101" pitchFamily="2" charset="-122"/>
                <a:ea typeface="宋体" panose="02010600030101010101" pitchFamily="2" charset="-122"/>
              </a:rPr>
              <a:t>：</a:t>
            </a:r>
            <a:r>
              <a:rPr lang="en-US" altLang="zh-CN">
                <a:solidFill>
                  <a:srgbClr val="00FF00"/>
                </a:solidFill>
                <a:latin typeface="宋体" panose="02010600030101010101" pitchFamily="2" charset="-122"/>
                <a:ea typeface="宋体" panose="02010600030101010101" pitchFamily="2" charset="-122"/>
              </a:rPr>
              <a:t>3</a:t>
            </a:r>
            <a:r>
              <a:rPr lang="en-US" altLang="zh-CN">
                <a:solidFill>
                  <a:srgbClr val="00FF00"/>
                </a:solidFill>
                <a:latin typeface="Times New Roman" panose="02020603050405020304" pitchFamily="18" charset="0"/>
                <a:ea typeface="华文行楷" panose="02010800040101010101" charset="-122"/>
              </a:rPr>
              <a:t>.swf</a:t>
            </a:r>
          </a:p>
        </p:txBody>
      </p:sp>
    </p:spTree>
  </p:cSld>
  <p:clrMapOvr>
    <a:masterClrMapping/>
  </p:clrMapOvr>
</p:sld>
</file>

<file path=ppt/theme/theme1.xml><?xml version="1.0" encoding="utf-8"?>
<a:theme xmlns:a="http://schemas.openxmlformats.org/drawingml/2006/main" name="1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Times New Roman"/>
        <a:ea typeface="宋体"/>
        <a:cs typeface=""/>
      </a:majorFont>
      <a:minorFont>
        <a:latin typeface="Times New Roman"/>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Times New Roman"/>
        <a:ea typeface="宋体"/>
        <a:cs typeface=""/>
      </a:majorFont>
      <a:minorFont>
        <a:latin typeface="Times New Roman"/>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Soaring">
  <a:themeElements>
    <a:clrScheme name="2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2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2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2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2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6942</Words>
  <Application>Microsoft Office PowerPoint</Application>
  <PresentationFormat>宽屏</PresentationFormat>
  <Paragraphs>792</Paragraphs>
  <Slides>88</Slides>
  <Notes>12</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2</vt:i4>
      </vt:variant>
      <vt:variant>
        <vt:lpstr>幻灯片标题</vt:lpstr>
      </vt:variant>
      <vt:variant>
        <vt:i4>88</vt:i4>
      </vt:variant>
    </vt:vector>
  </HeadingPairs>
  <TitlesOfParts>
    <vt:vector size="107" baseType="lpstr">
      <vt:lpstr>等线</vt:lpstr>
      <vt:lpstr>方正姚体</vt:lpstr>
      <vt:lpstr>黑体</vt:lpstr>
      <vt:lpstr>华文仿宋</vt:lpstr>
      <vt:lpstr>华文楷体</vt:lpstr>
      <vt:lpstr>华文新魏</vt:lpstr>
      <vt:lpstr>楷体</vt:lpstr>
      <vt:lpstr>隶书</vt:lpstr>
      <vt:lpstr>宋体</vt:lpstr>
      <vt:lpstr>Arial</vt:lpstr>
      <vt:lpstr>Consolas</vt:lpstr>
      <vt:lpstr>Times New Roman</vt:lpstr>
      <vt:lpstr>Wingdings</vt:lpstr>
      <vt:lpstr>Wingdings 2</vt:lpstr>
      <vt:lpstr>1_Soaring</vt:lpstr>
      <vt:lpstr>2_Soaring</vt:lpstr>
      <vt:lpstr>3_Soaring</vt:lpstr>
      <vt:lpstr>Equation.KSEE3</vt:lpstr>
      <vt:lpstr>Microsoft Word Picture</vt:lpstr>
      <vt:lpstr>第 3 章 存储系统</vt:lpstr>
      <vt:lpstr>3.1 存储器概述 ---3.1.1 存储器分类</vt:lpstr>
      <vt:lpstr>3.1 存储器概述 --- 3.1.1 存储器分类</vt:lpstr>
      <vt:lpstr>3.1 存储器概述 ---3.1.2 存储器的分级结构</vt:lpstr>
      <vt:lpstr>3.1 存储器概述 ---3.1.3主存储器的技术指标</vt:lpstr>
      <vt:lpstr>3.2 SRAM存储器 </vt:lpstr>
      <vt:lpstr>3.2 SRAM存储器 --- 3.2.1 基本存储元 </vt:lpstr>
      <vt:lpstr>3.2 SRAM存储器 --- 3.2.1 基本存储元</vt:lpstr>
      <vt:lpstr>3.2 SRAM存储器 --- 3.2.2 基本SRAM逻辑结构</vt:lpstr>
      <vt:lpstr>3.2 SRAM存储器 --- 3.2.2 基本SRAM逻辑结构</vt:lpstr>
      <vt:lpstr>3.2 SRAM存储器 --- 3.2.2 基本SRAM逻辑结构</vt:lpstr>
      <vt:lpstr>3.2 SRAM存储器 --- 3.2.2 基本SRAM逻辑结构</vt:lpstr>
      <vt:lpstr>3.2 SRAM存储器 --- 3.2.3 存储器的读、写周期</vt:lpstr>
      <vt:lpstr>3.2 SRAM存储器 --- 3.2.3 存储器的读、写周期</vt:lpstr>
      <vt:lpstr>3.2 SRAM存储器 --- 3.2.3 存储器的读、写周期</vt:lpstr>
      <vt:lpstr>3.2 SRAM存储器 --- 3.2.3 存储器的读、写周期</vt:lpstr>
      <vt:lpstr>3.3 DRAM存储器 --- 3.3.1 DRAM存储元的记忆原理</vt:lpstr>
      <vt:lpstr>3.3 DRAM存储器 --- 3.3.1 DRAM存储元的记忆原理</vt:lpstr>
      <vt:lpstr>3.3 DRAM存储器 --- 3.3.1 DRAM存储元的记忆原理</vt:lpstr>
      <vt:lpstr>3.3 DRAM存储器 --- 3.3.1 DRAM存储元的记忆原理</vt:lpstr>
      <vt:lpstr>3.3 DRAM存储器 --- 3.3.2 DRAM芯片的逻辑结构</vt:lpstr>
      <vt:lpstr>3.3 DRAM存储器 --- 3.3.3 DRAM存储器的读／写、刷新周期</vt:lpstr>
      <vt:lpstr>3.3 DRAM存储器 --- 3.3.3 DRAM存储器的读／写、刷新周期</vt:lpstr>
      <vt:lpstr>3.3 DRAM存储器 --- 3.3.3 DRAM存储器的读／写、刷新周期</vt:lpstr>
      <vt:lpstr>3.3 DRAM存储器 --- 3.3.4 存储器容量的扩充</vt:lpstr>
      <vt:lpstr>3.3 DRAM存储器 --- 3.3.4 存储器容量的扩充</vt:lpstr>
      <vt:lpstr>3.3 DRAM存储器 --- 3.3.4 存储器容量的扩充</vt:lpstr>
      <vt:lpstr>3.3 DRAM存储器 --- 3.3.4 存储器容量的扩充</vt:lpstr>
      <vt:lpstr>3.3 DRAM存储器 --- 3.3.4 存储器容量的扩充</vt:lpstr>
      <vt:lpstr>3.3 DRAM存储器 --- 3.3.4 存储器容量的扩充</vt:lpstr>
      <vt:lpstr>3.3 DRAM存储器 --- 3.3.4 存储器容量的扩充</vt:lpstr>
      <vt:lpstr>3.3 DRAM存储器 --- *3.3.5 高级DRAM结构</vt:lpstr>
      <vt:lpstr>3.3 DRAM存储器 --- *3.3.5 高级DRAM结构</vt:lpstr>
      <vt:lpstr>3.3 DRAM存储器 --- *3.3.5 高级DRAM结构</vt:lpstr>
      <vt:lpstr>3.3 DRAM存储器 --- *3.3.5 高级DRAM结构</vt:lpstr>
      <vt:lpstr>3.3 DRAM存储器 --- *3.3.5 高级DRAM结构</vt:lpstr>
      <vt:lpstr>3.3 DRAM存储器 --- *3.3.6 DRAM存储器读／写的正确性校验</vt:lpstr>
      <vt:lpstr>3.4 只读存储器和闪速存储器 --- 3.4.1只读存储器ROM</vt:lpstr>
      <vt:lpstr>3.4 只读存储器和闪速存储器 --- 3.4.1只读存储器ROM</vt:lpstr>
      <vt:lpstr>3.4 只读存储器和闪速存储器 --- 3.4.1只读存储器ROM</vt:lpstr>
      <vt:lpstr>3.4 只读存储器和闪速存储器 --- 3.4.1只读存储器ROM</vt:lpstr>
      <vt:lpstr>3.4 只读存储器和闪速存储器 --- 3.4.2 FLASH存储器</vt:lpstr>
      <vt:lpstr>3.4 只读存储器和闪速存储器 --- 3.4.2 FLASH存储器</vt:lpstr>
      <vt:lpstr>3.4 只读存储器和闪速存储器 --- 3.4.2 FLASH存储器</vt:lpstr>
      <vt:lpstr>3.5 并行存储器</vt:lpstr>
      <vt:lpstr>3.5 并行存储器 --- 3.5.1 双端口存储器</vt:lpstr>
      <vt:lpstr>3.5 并行存储器 --- 3.5.2 多模块交叉存储器</vt:lpstr>
      <vt:lpstr>3.5 并行存储器 --- 3.5.2 多模块交叉存储器</vt:lpstr>
      <vt:lpstr>3.5 并行存储器 --- 3.5.2 多模块交叉存储器</vt:lpstr>
      <vt:lpstr>3.5 并行存储器 --- 3.5.2 多模块交叉存储器</vt:lpstr>
      <vt:lpstr>3.5 并行存储器 --- 3.5.2 多模块交叉存储器</vt:lpstr>
      <vt:lpstr>3.5 并行存储器 --- 3.5.2 多模块交叉存储器</vt:lpstr>
      <vt:lpstr>3.5 并行存储器 --- 3.5.2 多模块交叉存储器</vt:lpstr>
      <vt:lpstr>3.6 cache存储器 --- 3.6.1 cache基本原理</vt:lpstr>
      <vt:lpstr>3.6 cache存储器 --- 3.6.1 cache基本原理</vt:lpstr>
      <vt:lpstr>补充：相联存储器</vt:lpstr>
      <vt:lpstr>3.6 cache存储器 --- 3.6.1 cache基本原理</vt:lpstr>
      <vt:lpstr>3.6 cache存储器 --- 3.6.1 cache基本原理</vt:lpstr>
      <vt:lpstr>3.6 cache存储器 --- 3.6.2 主存与cache的地址映射</vt:lpstr>
      <vt:lpstr>3.6 cache存储器 --- 3.6.2 主存与cache的地址映射</vt:lpstr>
      <vt:lpstr>3.6 cache存储器 --- 3.6.2 主存与cache的地址映射</vt:lpstr>
      <vt:lpstr>3.6 cache存储器 --- 3.6.2 主存与cache的地址映射</vt:lpstr>
      <vt:lpstr>3.6 cache存储器 --- 3.6.2 主存与cache的地址映射</vt:lpstr>
      <vt:lpstr>3.6 cache存储器 --- 3.6.2 主存与cache的地址映射</vt:lpstr>
      <vt:lpstr>3.6 cache存储器 --- 3.6.2 主存与cache的地址映射</vt:lpstr>
      <vt:lpstr>3.6 cache存储器 --- 3.6.2 主存与cache的地址映射</vt:lpstr>
      <vt:lpstr>3.6 cache存储器 --- 3.6.2 主存与cache的地址映射</vt:lpstr>
      <vt:lpstr>3.6 cache存储器 --- 3.6.2 主存与cache的地址映射</vt:lpstr>
      <vt:lpstr>3.6 cache存储器 --- 3.6.3 替换策略</vt:lpstr>
      <vt:lpstr>PowerPoint 演示文稿</vt:lpstr>
      <vt:lpstr>3.6 cache存储器 --- 3.6.4 cache的写操作策略</vt:lpstr>
      <vt:lpstr>3.6 cache存储器 --- 3.6.5 Pentium 4 的cache组织</vt:lpstr>
      <vt:lpstr>3.6 cache存储器 --- 3.6.6 使用多级cache减少缺失损失</vt:lpstr>
      <vt:lpstr>PowerPoint 演示文稿</vt:lpstr>
      <vt:lpstr>3.7 虚拟存储器 --- 3.7.1虚拟存储器的基本概念</vt:lpstr>
      <vt:lpstr>3.7 虚拟存储器 --- 3.7.1虚拟存储器的基本概念</vt:lpstr>
      <vt:lpstr>3.7 虚拟存储器 --- 3.7.1虚拟存储器的基本概念</vt:lpstr>
      <vt:lpstr>3.7 虚拟存储器 --- 3.7.2页式虚拟存储器</vt:lpstr>
      <vt:lpstr>3.7 虚拟存储器 --- 3.7.2页式虚拟存储器</vt:lpstr>
      <vt:lpstr>3.7 虚拟存储器 --- 3.7.3 段式虚拟存储器和段页式虚拟存储器</vt:lpstr>
      <vt:lpstr>3.7 虚拟存储器 --- 3.7.3 段式虚拟存储器和段页式虚拟存储器</vt:lpstr>
      <vt:lpstr>3.7 虚拟存储器 --- 3.7.3 段式虚拟存储器和段页式虚拟存储器</vt:lpstr>
      <vt:lpstr>3.7 虚拟存储器 --- 3.7.4 虚拟存储器的替换算法</vt:lpstr>
      <vt:lpstr>3.7 虚拟存储器 --- 3.7.4 虚拟存储器的替换算法</vt:lpstr>
      <vt:lpstr>第3章结束</vt:lpstr>
      <vt:lpstr>课堂练习</vt:lpstr>
      <vt:lpstr>课堂练习</vt:lpstr>
      <vt:lpstr>课堂练习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林 鹏飞</cp:lastModifiedBy>
  <cp:revision>43</cp:revision>
  <dcterms:created xsi:type="dcterms:W3CDTF">2020-04-12T08:25:00Z</dcterms:created>
  <dcterms:modified xsi:type="dcterms:W3CDTF">2022-04-23T03:14:04Z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