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57" r:id="rId3"/>
    <p:sldId id="258" r:id="rId4"/>
    <p:sldId id="259" r:id="rId5"/>
    <p:sldId id="260" r:id="rId6"/>
    <p:sldId id="264" r:id="rId7"/>
    <p:sldId id="268" r:id="rId8"/>
    <p:sldId id="269" r:id="rId9"/>
    <p:sldId id="270" r:id="rId10"/>
    <p:sldId id="271" r:id="rId11"/>
    <p:sldId id="272" r:id="rId12"/>
    <p:sldId id="261" r:id="rId13"/>
    <p:sldId id="267" r:id="rId14"/>
    <p:sldId id="265"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Garamond" panose="02020404030301010803" pitchFamily="18" charset="0"/>
      <p:regular r:id="rId21"/>
      <p:bold r:id="rId22"/>
      <p:italic r:id="rId23"/>
    </p:embeddedFont>
    <p:embeddedFont>
      <p:font typeface="Ribey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d0916a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d0916a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7cd0916a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d0916a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d0916ad6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7cd0916ad6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e4345a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e4345ab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7ce4345ab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QR-Code-based-Library-Auditing-System/A6_BATCH_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abc.com/innovation/whats-qr-code-how-its-different-from-barcode.html" TargetMode="External"/><Relationship Id="rId2" Type="http://schemas.openxmlformats.org/officeDocument/2006/relationships/hyperlink" Target="https://www.the-qrcode-generato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5400" dirty="0" err="1">
                <a:latin typeface="Times New Roman"/>
                <a:ea typeface="Times New Roman"/>
                <a:cs typeface="Times New Roman"/>
                <a:sym typeface="Times New Roman"/>
              </a:rPr>
              <a:t>QRCode</a:t>
            </a:r>
            <a:r>
              <a:rPr lang="en-US" sz="5400" dirty="0">
                <a:latin typeface="Times New Roman"/>
                <a:ea typeface="Times New Roman"/>
                <a:cs typeface="Times New Roman"/>
                <a:sym typeface="Times New Roman"/>
              </a:rPr>
              <a:t> based Library Auditing System</a:t>
            </a:r>
            <a:endParaRPr dirty="0"/>
          </a:p>
        </p:txBody>
      </p:sp>
      <p:sp>
        <p:nvSpPr>
          <p:cNvPr id="116" name="Google Shape;116;p16"/>
          <p:cNvSpPr txBox="1">
            <a:spLocks noGrp="1"/>
          </p:cNvSpPr>
          <p:nvPr>
            <p:ph type="subTitle" idx="1"/>
          </p:nvPr>
        </p:nvSpPr>
        <p:spPr>
          <a:xfrm>
            <a:off x="685800" y="3429000"/>
            <a:ext cx="7848600" cy="2362200"/>
          </a:xfrm>
          <a:prstGeom prst="rect">
            <a:avLst/>
          </a:prstGeom>
          <a:noFill/>
          <a:ln>
            <a:noFill/>
          </a:ln>
        </p:spPr>
        <p:txBody>
          <a:bodyPr spcFirstLastPara="1" wrap="square" lIns="91425" tIns="45700" rIns="91425" bIns="45700" anchor="t" anchorCtr="0">
            <a:noAutofit/>
          </a:bodyPr>
          <a:lstStyle/>
          <a:p>
            <a:pPr marL="0" lvl="0" indent="0">
              <a:spcBef>
                <a:spcPts val="0"/>
              </a:spcBef>
              <a:buSzPts val="1300"/>
            </a:pPr>
            <a:r>
              <a:rPr lang="en-US" sz="2000" b="1" dirty="0" err="1">
                <a:latin typeface="Times New Roman"/>
                <a:ea typeface="Times New Roman"/>
                <a:cs typeface="Times New Roman"/>
                <a:sym typeface="Times New Roman"/>
              </a:rPr>
              <a:t>Github</a:t>
            </a:r>
            <a:r>
              <a:rPr lang="en-US" sz="2000" b="1" dirty="0">
                <a:latin typeface="Times New Roman"/>
                <a:ea typeface="Times New Roman"/>
                <a:cs typeface="Times New Roman"/>
                <a:sym typeface="Times New Roman"/>
              </a:rPr>
              <a:t> link</a:t>
            </a:r>
            <a:r>
              <a:rPr lang="en-US" sz="1400" b="1" dirty="0">
                <a:solidFill>
                  <a:srgbClr val="0070C0"/>
                </a:solidFill>
                <a:latin typeface="Times New Roman"/>
                <a:ea typeface="Times New Roman"/>
                <a:cs typeface="Times New Roman"/>
                <a:sym typeface="Times New Roman"/>
              </a:rPr>
              <a:t>: </a:t>
            </a:r>
            <a:r>
              <a:rPr lang="en-US" sz="1400" dirty="0">
                <a:solidFill>
                  <a:srgbClr val="0070C0"/>
                </a:solidFill>
                <a:hlinkClick r:id="rId3">
                  <a:extLst>
                    <a:ext uri="{A12FA001-AC4F-418D-AE19-62706E023703}">
                      <ahyp:hlinkClr xmlns:ahyp="http://schemas.microsoft.com/office/drawing/2018/hyperlinkcolor" val="tx"/>
                    </a:ext>
                  </a:extLst>
                </a:hlinkClick>
              </a:rPr>
              <a:t>https://github.com/QR-Code-based-Library-Auditing-System/A6_BATCH_2020</a:t>
            </a:r>
            <a:endParaRPr lang="en-US" sz="1400" b="1" dirty="0">
              <a:solidFill>
                <a:srgbClr val="0070C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endParaRPr lang="en-US" sz="2000" b="1" dirty="0">
              <a:solidFill>
                <a:srgbClr val="0070C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r>
              <a:rPr lang="en-US" sz="2000" b="1" dirty="0">
                <a:latin typeface="Times New Roman"/>
                <a:ea typeface="Times New Roman"/>
                <a:cs typeface="Times New Roman"/>
                <a:sym typeface="Times New Roman"/>
              </a:rPr>
              <a:t>Batch No: A-06			        Project Guide:</a:t>
            </a:r>
            <a:endParaRPr dirty="0"/>
          </a:p>
          <a:p>
            <a:pPr marL="0" lvl="0" indent="0" algn="l" rtl="0">
              <a:lnSpc>
                <a:spcPct val="100000"/>
              </a:lnSpc>
              <a:spcBef>
                <a:spcPts val="320"/>
              </a:spcBef>
              <a:spcAft>
                <a:spcPts val="0"/>
              </a:spcAft>
              <a:buSzPts val="1040"/>
              <a:buNone/>
            </a:pPr>
            <a:r>
              <a:rPr lang="en-US" sz="1600" dirty="0" err="1">
                <a:latin typeface="Times New Roman"/>
                <a:ea typeface="Times New Roman"/>
                <a:cs typeface="Times New Roman"/>
                <a:sym typeface="Times New Roman"/>
              </a:rPr>
              <a:t>K.Bhanu</a:t>
            </a:r>
            <a:r>
              <a:rPr lang="en-US" sz="1600" dirty="0">
                <a:latin typeface="Times New Roman"/>
                <a:ea typeface="Times New Roman"/>
                <a:cs typeface="Times New Roman"/>
                <a:sym typeface="Times New Roman"/>
              </a:rPr>
              <a:t>	     	  164G1A0509                       Mr. P. Veera Prakash,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G.R.Komala</a:t>
            </a:r>
            <a:r>
              <a:rPr lang="en-US" sz="1600" dirty="0">
                <a:latin typeface="Times New Roman"/>
                <a:ea typeface="Times New Roman"/>
                <a:cs typeface="Times New Roman"/>
                <a:sym typeface="Times New Roman"/>
              </a:rPr>
              <a:t> 	  164G1A0539                                Assistant Professor`</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T.Narasimhaiah</a:t>
            </a:r>
            <a:r>
              <a:rPr lang="en-US" sz="1600" dirty="0">
                <a:latin typeface="Times New Roman"/>
                <a:ea typeface="Times New Roman"/>
                <a:cs typeface="Times New Roman"/>
                <a:sym typeface="Times New Roman"/>
              </a:rPr>
              <a:t>	  164G1A0559</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K.Raghunath</a:t>
            </a:r>
            <a:r>
              <a:rPr lang="en-US" sz="1600" dirty="0">
                <a:latin typeface="Times New Roman"/>
                <a:ea typeface="Times New Roman"/>
                <a:cs typeface="Times New Roman"/>
                <a:sym typeface="Times New Roman"/>
              </a:rPr>
              <a:t>       	  174G5A0504</a:t>
            </a:r>
            <a:endParaRPr dirty="0"/>
          </a:p>
          <a:p>
            <a:pPr marL="0" lvl="0" indent="0" algn="l" rtl="0">
              <a:lnSpc>
                <a:spcPct val="100000"/>
              </a:lnSpc>
              <a:spcBef>
                <a:spcPts val="320"/>
              </a:spcBef>
              <a:spcAft>
                <a:spcPts val="0"/>
              </a:spcAft>
              <a:buSzPts val="1040"/>
              <a:buNone/>
            </a:pPr>
            <a:endParaRPr sz="1600" dirty="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4">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604E-B6E0-4080-9C87-9CA956476C39}"/>
              </a:ext>
            </a:extLst>
          </p:cNvPr>
          <p:cNvSpPr>
            <a:spLocks noGrp="1"/>
          </p:cNvSpPr>
          <p:nvPr>
            <p:ph type="title"/>
          </p:nvPr>
        </p:nvSpPr>
        <p:spPr/>
        <p:txBody>
          <a:bodyPr/>
          <a:lstStyle/>
          <a:p>
            <a:r>
              <a:rPr lang="en-US" dirty="0" err="1"/>
              <a:t>Contd</a:t>
            </a:r>
            <a:r>
              <a:rPr lang="en-US" dirty="0"/>
              <a:t>…</a:t>
            </a:r>
          </a:p>
        </p:txBody>
      </p:sp>
      <p:sp>
        <p:nvSpPr>
          <p:cNvPr id="3" name="Text Placeholder 2">
            <a:extLst>
              <a:ext uri="{FF2B5EF4-FFF2-40B4-BE49-F238E27FC236}">
                <a16:creationId xmlns:a16="http://schemas.microsoft.com/office/drawing/2014/main" id="{730EA7A5-6B78-4FB1-8685-D3647BF6CC52}"/>
              </a:ext>
            </a:extLst>
          </p:cNvPr>
          <p:cNvSpPr>
            <a:spLocks noGrp="1"/>
          </p:cNvSpPr>
          <p:nvPr>
            <p:ph type="body" idx="1"/>
          </p:nvPr>
        </p:nvSpPr>
        <p:spPr/>
        <p:txBody>
          <a:bodyPr/>
          <a:lstStyle/>
          <a:p>
            <a:r>
              <a:rPr lang="en-US" sz="1400" dirty="0"/>
              <a:t>{</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"Already Scanned"</a:t>
            </a:r>
            <a:r>
              <a:rPr lang="en-US" sz="1400" dirty="0"/>
              <a:t>, </a:t>
            </a:r>
            <a:r>
              <a:rPr lang="en-US" sz="1400" dirty="0" err="1"/>
              <a:t>Toast.</a:t>
            </a:r>
            <a:r>
              <a:rPr lang="en-US" sz="1400" b="1" i="1" dirty="0" err="1"/>
              <a:t>LENGTH_SHORT</a:t>
            </a:r>
            <a:r>
              <a:rPr lang="en-US" sz="1400" dirty="0"/>
              <a:t>).show();</a:t>
            </a:r>
            <a:br>
              <a:rPr lang="en-US" sz="1400" dirty="0"/>
            </a:b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r>
              <a:rPr lang="en-US" sz="1400" b="1" dirty="0"/>
              <a:t>else </a:t>
            </a:r>
            <a:r>
              <a:rPr lang="en-US" sz="1400" dirty="0"/>
              <a:t>{</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"Scanned"</a:t>
            </a:r>
            <a:r>
              <a:rPr lang="en-US" sz="1400" dirty="0"/>
              <a:t>, </a:t>
            </a:r>
            <a:r>
              <a:rPr lang="en-US" sz="1400" dirty="0" err="1"/>
              <a:t>Toast.</a:t>
            </a:r>
            <a:r>
              <a:rPr lang="en-US" sz="1400" b="1" i="1" dirty="0" err="1"/>
              <a:t>LENGTH_SHORT</a:t>
            </a:r>
            <a:r>
              <a:rPr lang="en-US" sz="1400" dirty="0"/>
              <a:t>).show();</a:t>
            </a:r>
            <a:br>
              <a:rPr lang="en-US" sz="1400" dirty="0"/>
            </a:br>
            <a:r>
              <a:rPr lang="en-US" sz="1400" dirty="0"/>
              <a:t>                            </a:t>
            </a:r>
            <a:r>
              <a:rPr lang="en-US" sz="1400" b="1" dirty="0" err="1"/>
              <a:t>mReference</a:t>
            </a:r>
            <a:r>
              <a:rPr lang="en-US" sz="1400" dirty="0" err="1"/>
              <a:t>.child</a:t>
            </a:r>
            <a:r>
              <a:rPr lang="en-US" sz="1400" dirty="0"/>
              <a:t>(str).child(</a:t>
            </a:r>
            <a:r>
              <a:rPr lang="en-US" sz="1400" b="1" dirty="0"/>
              <a:t>"Status"</a:t>
            </a:r>
            <a:r>
              <a:rPr lang="en-US" sz="1400" dirty="0"/>
              <a:t>).</a:t>
            </a:r>
            <a:r>
              <a:rPr lang="en-US" sz="1400" dirty="0" err="1"/>
              <a:t>setValue</a:t>
            </a:r>
            <a:r>
              <a:rPr lang="en-US" sz="1400" dirty="0"/>
              <a:t>(</a:t>
            </a:r>
            <a:r>
              <a:rPr lang="en-US" sz="1400" b="1" dirty="0"/>
              <a:t>"1"</a:t>
            </a:r>
            <a:r>
              <a:rPr lang="en-US" sz="1400" dirty="0"/>
              <a:t>);</a:t>
            </a:r>
            <a:br>
              <a:rPr lang="en-US" sz="1400" dirty="0"/>
            </a:br>
            <a:r>
              <a:rPr lang="en-US" sz="1400" dirty="0"/>
              <a:t>                            </a:t>
            </a:r>
            <a:r>
              <a:rPr lang="en-US" sz="1400" dirty="0" err="1"/>
              <a:t>beepSound</a:t>
            </a:r>
            <a:r>
              <a:rPr lang="en-US" sz="1400" dirty="0"/>
              <a:t>();</a:t>
            </a:r>
            <a:br>
              <a:rPr lang="en-US" sz="1400" dirty="0"/>
            </a:b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@Override</a:t>
            </a:r>
            <a:br>
              <a:rPr lang="en-US" sz="1400" dirty="0"/>
            </a:br>
            <a:r>
              <a:rPr lang="en-US" sz="1400" dirty="0"/>
              <a:t>            </a:t>
            </a:r>
            <a:r>
              <a:rPr lang="en-US" sz="1400" b="1" dirty="0"/>
              <a:t>public void </a:t>
            </a:r>
            <a:r>
              <a:rPr lang="en-US" sz="1400" dirty="0" err="1"/>
              <a:t>onCancelled</a:t>
            </a:r>
            <a:r>
              <a:rPr lang="en-US" sz="1400" dirty="0"/>
              <a:t>(@</a:t>
            </a:r>
            <a:r>
              <a:rPr lang="en-US" sz="1400" dirty="0" err="1"/>
              <a:t>NonNull</a:t>
            </a:r>
            <a:r>
              <a:rPr lang="en-US" sz="1400" dirty="0"/>
              <a:t> </a:t>
            </a:r>
            <a:r>
              <a:rPr lang="en-US" sz="1400" dirty="0" err="1"/>
              <a:t>DatabaseError</a:t>
            </a:r>
            <a:r>
              <a:rPr lang="en-US" sz="1400" dirty="0"/>
              <a:t> </a:t>
            </a:r>
            <a:r>
              <a:rPr lang="en-US" sz="1400" dirty="0" err="1"/>
              <a:t>databaseError</a:t>
            </a:r>
            <a:r>
              <a:rPr lang="en-US" sz="1400" dirty="0"/>
              <a:t>) {</a:t>
            </a:r>
            <a:br>
              <a:rPr lang="en-US" sz="1400" dirty="0"/>
            </a:br>
            <a:r>
              <a:rPr lang="en-US" sz="1400" dirty="0"/>
              <a:t>                </a:t>
            </a:r>
            <a:r>
              <a:rPr lang="en-US" sz="1400" dirty="0" err="1"/>
              <a:t>Toast.</a:t>
            </a:r>
            <a:r>
              <a:rPr lang="en-US" sz="1400" i="1" dirty="0" err="1"/>
              <a:t>makeText</a:t>
            </a:r>
            <a:r>
              <a:rPr lang="en-US" sz="1400" dirty="0"/>
              <a:t>(</a:t>
            </a:r>
            <a:r>
              <a:rPr lang="en-US" sz="1400" dirty="0" err="1"/>
              <a:t>ContinuousScanActivity.</a:t>
            </a:r>
            <a:r>
              <a:rPr lang="en-US" sz="1400" b="1" dirty="0" err="1"/>
              <a:t>this</a:t>
            </a:r>
            <a:r>
              <a:rPr lang="en-US" sz="1400" dirty="0"/>
              <a:t>, </a:t>
            </a:r>
            <a:r>
              <a:rPr lang="en-US" sz="1400" b="1" dirty="0"/>
              <a:t>"null"</a:t>
            </a:r>
            <a:r>
              <a:rPr lang="en-US" sz="1400" dirty="0"/>
              <a:t>, </a:t>
            </a:r>
            <a:r>
              <a:rPr lang="en-US" sz="1400" dirty="0" err="1"/>
              <a:t>Toast.</a:t>
            </a:r>
            <a:r>
              <a:rPr lang="en-US" sz="1400" b="1" i="1" dirty="0" err="1"/>
              <a:t>LENGTH_SHORT</a:t>
            </a:r>
            <a:r>
              <a:rPr lang="en-US" sz="1400" dirty="0"/>
              <a:t>).show();</a:t>
            </a:r>
            <a:br>
              <a:rPr lang="en-US" sz="1400" dirty="0"/>
            </a:br>
            <a:br>
              <a:rPr lang="en-US" sz="1400" dirty="0"/>
            </a:br>
            <a:r>
              <a:rPr lang="en-US" sz="1400" dirty="0"/>
              <a:t>            }</a:t>
            </a:r>
            <a:br>
              <a:rPr lang="en-US" sz="1400" dirty="0"/>
            </a:br>
            <a:endParaRPr lang="en-US" sz="1400" dirty="0"/>
          </a:p>
          <a:p>
            <a:endParaRPr lang="en" sz="1400" dirty="0"/>
          </a:p>
          <a:p>
            <a:endParaRPr lang="en-US" sz="1400" dirty="0"/>
          </a:p>
        </p:txBody>
      </p:sp>
    </p:spTree>
    <p:extLst>
      <p:ext uri="{BB962C8B-B14F-4D97-AF65-F5344CB8AC3E}">
        <p14:creationId xmlns:p14="http://schemas.microsoft.com/office/powerpoint/2010/main" val="3725127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BC4A-940B-4B74-B3F0-1F4808EEB828}"/>
              </a:ext>
            </a:extLst>
          </p:cNvPr>
          <p:cNvSpPr>
            <a:spLocks noGrp="1"/>
          </p:cNvSpPr>
          <p:nvPr>
            <p:ph type="title"/>
          </p:nvPr>
        </p:nvSpPr>
        <p:spPr/>
        <p:txBody>
          <a:bodyPr/>
          <a:lstStyle/>
          <a:p>
            <a:r>
              <a:rPr lang="en-US" dirty="0" err="1"/>
              <a:t>Contd</a:t>
            </a:r>
            <a:r>
              <a:rPr lang="en-US" dirty="0"/>
              <a:t>…</a:t>
            </a:r>
          </a:p>
        </p:txBody>
      </p:sp>
      <p:sp>
        <p:nvSpPr>
          <p:cNvPr id="3" name="Text Placeholder 2">
            <a:extLst>
              <a:ext uri="{FF2B5EF4-FFF2-40B4-BE49-F238E27FC236}">
                <a16:creationId xmlns:a16="http://schemas.microsoft.com/office/drawing/2014/main" id="{359283DB-4EE8-4C7E-AD11-23778CCC6511}"/>
              </a:ext>
            </a:extLst>
          </p:cNvPr>
          <p:cNvSpPr>
            <a:spLocks noGrp="1"/>
          </p:cNvSpPr>
          <p:nvPr>
            <p:ph type="body" idx="1"/>
          </p:nvPr>
        </p:nvSpPr>
        <p:spPr/>
        <p:txBody>
          <a:bodyPr/>
          <a:lstStyle/>
          <a:p>
            <a:br>
              <a:rPr lang="en-US" sz="1600" dirty="0"/>
            </a:br>
            <a:r>
              <a:rPr lang="en-US" sz="1600" dirty="0"/>
              <a:t>    }</a:t>
            </a:r>
            <a:br>
              <a:rPr lang="en-US" sz="1600" dirty="0"/>
            </a:br>
            <a:br>
              <a:rPr lang="en-US" sz="1600" dirty="0"/>
            </a:br>
            <a:r>
              <a:rPr lang="en-US" sz="1600" dirty="0"/>
              <a:t>    @Override</a:t>
            </a:r>
            <a:br>
              <a:rPr lang="en-US" sz="1600" dirty="0"/>
            </a:br>
            <a:r>
              <a:rPr lang="en-US" sz="1600" dirty="0"/>
              <a:t>    </a:t>
            </a:r>
            <a:r>
              <a:rPr lang="en-US" sz="1600" b="1" dirty="0"/>
              <a:t>public void </a:t>
            </a:r>
            <a:r>
              <a:rPr lang="en-US" sz="1600" dirty="0" err="1"/>
              <a:t>possibleResultPoints</a:t>
            </a:r>
            <a:r>
              <a:rPr lang="en-US" sz="1600" dirty="0"/>
              <a:t>(List&lt;</a:t>
            </a:r>
            <a:r>
              <a:rPr lang="en-US" sz="1600" dirty="0" err="1"/>
              <a:t>ResultPoint</a:t>
            </a:r>
            <a:r>
              <a:rPr lang="en-US" sz="1600" dirty="0"/>
              <a:t>&gt; </a:t>
            </a:r>
            <a:r>
              <a:rPr lang="en-US" sz="1600" dirty="0" err="1"/>
              <a:t>resultPoints</a:t>
            </a:r>
            <a:r>
              <a:rPr lang="en-US" sz="1600" dirty="0"/>
              <a:t>) {</a:t>
            </a:r>
            <a:br>
              <a:rPr lang="en-US" sz="1600" dirty="0"/>
            </a:br>
            <a:br>
              <a:rPr lang="en-US" sz="1600" dirty="0"/>
            </a:br>
            <a:r>
              <a:rPr lang="en-US" sz="1600" dirty="0"/>
              <a:t>    }</a:t>
            </a:r>
            <a:br>
              <a:rPr lang="en-US" sz="1600" dirty="0"/>
            </a:br>
            <a:br>
              <a:rPr lang="en-US" sz="1600" dirty="0"/>
            </a:br>
            <a:r>
              <a:rPr lang="en-US" sz="1600" dirty="0"/>
              <a:t>});</a:t>
            </a:r>
          </a:p>
          <a:p>
            <a:endParaRPr lang="en" sz="1600" dirty="0"/>
          </a:p>
          <a:p>
            <a:pPr marL="154305" indent="0">
              <a:buNone/>
            </a:pPr>
            <a:endParaRPr lang="en-US" sz="1600" dirty="0"/>
          </a:p>
        </p:txBody>
      </p:sp>
    </p:spTree>
    <p:extLst>
      <p:ext uri="{BB962C8B-B14F-4D97-AF65-F5344CB8AC3E}">
        <p14:creationId xmlns:p14="http://schemas.microsoft.com/office/powerpoint/2010/main" val="3930406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50" name="Google Shape;150;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sz="2400">
                <a:solidFill>
                  <a:srgbClr val="1155CC"/>
                </a:solidFill>
                <a:latin typeface="Times New Roman"/>
                <a:ea typeface="Times New Roman"/>
                <a:cs typeface="Times New Roman"/>
                <a:sym typeface="Times New Roman"/>
              </a:rPr>
              <a:t>Implementation Requirements</a:t>
            </a:r>
            <a:endParaRPr sz="2400">
              <a:solidFill>
                <a:srgbClr val="1155CC"/>
              </a:solidFill>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RAM Capacity :4GB</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Android Phone(version above Ice cream Sandwich)</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170"/>
              <a:buNone/>
            </a:pPr>
            <a:r>
              <a:rPr lang="en-US" sz="2400">
                <a:solidFill>
                  <a:srgbClr val="1155CC"/>
                </a:solidFill>
                <a:latin typeface="Times New Roman"/>
                <a:ea typeface="Times New Roman"/>
                <a:cs typeface="Times New Roman"/>
                <a:sym typeface="Times New Roman"/>
              </a:rPr>
              <a:t>Development Requirements</a:t>
            </a:r>
            <a:endParaRPr sz="2400">
              <a:solidFill>
                <a:srgbClr val="1155CC"/>
              </a:solidFill>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Operating Systems-Windows 7/8/10(64-bit)</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Platform-Android Studio 3.3, UIPath </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Programming in- Java,Extensible Markup Language(XML)</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a:ln>
            <a:solidFill>
              <a:schemeClr val="accent1"/>
            </a:solidFill>
          </a:ln>
        </p:spPr>
        <p:txBody>
          <a:bodyPr/>
          <a:lstStyle/>
          <a:p>
            <a:r>
              <a:rPr lang="en-US" sz="2400" dirty="0" err="1">
                <a:latin typeface="Times New Roman" pitchFamily="18" charset="0"/>
                <a:cs typeface="Times New Roman" pitchFamily="18" charset="0"/>
              </a:rPr>
              <a:t>QRCode</a:t>
            </a:r>
            <a:r>
              <a:rPr lang="en-US" sz="2400" dirty="0">
                <a:latin typeface="Times New Roman" pitchFamily="18" charset="0"/>
                <a:cs typeface="Times New Roman" pitchFamily="18" charset="0"/>
              </a:rPr>
              <a:t> :</a:t>
            </a:r>
            <a:r>
              <a:rPr lang="en-US" sz="2400" u="sng" dirty="0">
                <a:solidFill>
                  <a:schemeClr val="accent1">
                    <a:lumMod val="75000"/>
                  </a:schemeClr>
                </a:solidFill>
              </a:rPr>
              <a:t>ieeexplore.ieee.org/document/7966807</a:t>
            </a:r>
            <a:endParaRPr lang="en-US" sz="2400" u="sng" dirty="0">
              <a:solidFill>
                <a:schemeClr val="accent1">
                  <a:lumMod val="75000"/>
                </a:schemeClr>
              </a:solidFill>
              <a:latin typeface="Times New Roman" pitchFamily="18" charset="0"/>
              <a:cs typeface="Times New Roman" pitchFamily="18" charset="0"/>
            </a:endParaRPr>
          </a:p>
          <a:p>
            <a:r>
              <a:rPr lang="en-US" sz="2400" dirty="0" err="1">
                <a:latin typeface="Times New Roman" pitchFamily="18" charset="0"/>
                <a:cs typeface="Times New Roman" pitchFamily="18" charset="0"/>
              </a:rPr>
              <a:t>QRCode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generation:</a:t>
            </a:r>
            <a:r>
              <a:rPr lang="en-US" sz="2400" dirty="0" err="1">
                <a:hlinkClick r:id="rId2"/>
              </a:rPr>
              <a:t>https</a:t>
            </a:r>
            <a:r>
              <a:rPr lang="en-US" sz="2400" dirty="0">
                <a:hlinkClick r:id="rId2"/>
              </a:rPr>
              <a:t>://</a:t>
            </a:r>
            <a:r>
              <a:rPr lang="en-US" sz="2400" dirty="0" err="1">
                <a:hlinkClick r:id="rId2"/>
              </a:rPr>
              <a:t>www.the-qrcode-generator.com</a:t>
            </a:r>
            <a:r>
              <a:rPr lang="en-US" sz="2400" dirty="0">
                <a:hlinkClick r:id="rId2"/>
              </a:rPr>
              <a:t>/</a:t>
            </a:r>
            <a:endParaRPr lang="en-US" sz="2400" dirty="0"/>
          </a:p>
          <a:p>
            <a:r>
              <a:rPr lang="en-US" sz="2400" dirty="0"/>
              <a:t>Difference between </a:t>
            </a:r>
            <a:r>
              <a:rPr lang="en-US" sz="2400" dirty="0" err="1"/>
              <a:t>QRCode</a:t>
            </a:r>
            <a:r>
              <a:rPr lang="en-US" sz="2400" dirty="0"/>
              <a:t> and </a:t>
            </a:r>
            <a:r>
              <a:rPr lang="en-US" sz="2400" dirty="0" err="1"/>
              <a:t>Barcode:</a:t>
            </a:r>
            <a:r>
              <a:rPr lang="en-US" sz="2400" dirty="0" err="1">
                <a:hlinkClick r:id="rId3"/>
              </a:rPr>
              <a:t>https</a:t>
            </a:r>
            <a:r>
              <a:rPr lang="en-US" sz="2400" dirty="0">
                <a:hlinkClick r:id="rId3"/>
              </a:rPr>
              <a:t>://</a:t>
            </a:r>
            <a:r>
              <a:rPr lang="en-US" sz="2400" dirty="0" err="1">
                <a:hlinkClick r:id="rId3"/>
              </a:rPr>
              <a:t>www.scienceabc.com</a:t>
            </a:r>
            <a:r>
              <a:rPr lang="en-US" sz="2400" dirty="0">
                <a:hlinkClick r:id="rId3"/>
              </a:rPr>
              <a:t>/innovation/</a:t>
            </a:r>
            <a:r>
              <a:rPr lang="en-US" sz="2400" dirty="0" err="1">
                <a:hlinkClick r:id="rId3"/>
              </a:rPr>
              <a:t>whats</a:t>
            </a:r>
            <a:r>
              <a:rPr lang="en-US" sz="2400" dirty="0">
                <a:hlinkClick r:id="rId3"/>
              </a:rPr>
              <a:t>-</a:t>
            </a:r>
            <a:r>
              <a:rPr lang="en-US" sz="2400" dirty="0" err="1">
                <a:hlinkClick r:id="rId3"/>
              </a:rPr>
              <a:t>qr</a:t>
            </a:r>
            <a:r>
              <a:rPr lang="en-US" sz="2400" dirty="0">
                <a:hlinkClick r:id="rId3"/>
              </a:rPr>
              <a:t>-code-how-its-different-from-</a:t>
            </a:r>
            <a:r>
              <a:rPr lang="en-US" sz="2400" dirty="0" err="1">
                <a:hlinkClick r:id="rId3"/>
              </a:rPr>
              <a:t>barcode.html</a:t>
            </a:r>
            <a:endParaRPr lang="en-US" sz="2400" dirty="0"/>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78" name="Google Shape;178;p25"/>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79" name="Google Shape;179;p25"/>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24" name="Google Shape;124;p17"/>
          <p:cNvSpPr txBox="1">
            <a:spLocks noGrp="1"/>
          </p:cNvSpPr>
          <p:nvPr>
            <p:ph type="body" idx="1"/>
          </p:nvPr>
        </p:nvSpPr>
        <p:spPr>
          <a:xfrm>
            <a:off x="304800" y="1066800"/>
            <a:ext cx="8458200" cy="5064000"/>
          </a:xfrm>
          <a:prstGeom prst="rect">
            <a:avLst/>
          </a:prstGeom>
          <a:noFill/>
          <a:ln>
            <a:noFill/>
          </a:ln>
        </p:spPr>
        <p:txBody>
          <a:bodyPr spcFirstLastPara="1" wrap="square" lIns="91425" tIns="45700" rIns="91425" bIns="45700" anchor="t" anchorCtr="0">
            <a:noAutofit/>
          </a:bodyPr>
          <a:lstStyle/>
          <a:p>
            <a:pPr marL="0" lvl="0" indent="-99060" algn="just" rtl="0">
              <a:lnSpc>
                <a:spcPct val="100000"/>
              </a:lnSpc>
              <a:spcBef>
                <a:spcPts val="0"/>
              </a:spcBef>
              <a:spcAft>
                <a:spcPts val="0"/>
              </a:spcAft>
              <a:buSzPts val="1560"/>
              <a:buFont typeface="Noto Sans Symbols"/>
              <a:buChar char="❖"/>
            </a:pPr>
            <a:r>
              <a:rPr lang="en-US" sz="2400" b="1"/>
              <a:t> </a:t>
            </a:r>
            <a:r>
              <a:rPr lang="en-US" sz="2400"/>
              <a:t>Li</a:t>
            </a:r>
            <a:r>
              <a:rPr lang="en-US" sz="2400">
                <a:latin typeface="Times New Roman"/>
                <a:ea typeface="Times New Roman"/>
                <a:cs typeface="Times New Roman"/>
                <a:sym typeface="Times New Roman"/>
              </a:rPr>
              <a:t>brary Audit is an inspection of various books of accounts by an auditor followed by physical checking of inventory to make sure that all departments are following documented system of recording transactions.</a:t>
            </a:r>
            <a:endParaRPr/>
          </a:p>
          <a:p>
            <a:pPr marL="0" lvl="0" indent="0" algn="just" rtl="0">
              <a:lnSpc>
                <a:spcPct val="100000"/>
              </a:lnSpc>
              <a:spcBef>
                <a:spcPts val="0"/>
              </a:spcBef>
              <a:spcAft>
                <a:spcPts val="0"/>
              </a:spcAft>
              <a:buSzPts val="1560"/>
              <a:buFont typeface="Noto Sans Symbols"/>
              <a:buNone/>
            </a:pPr>
            <a:endParaRPr sz="2400">
              <a:latin typeface="Times New Roman"/>
              <a:ea typeface="Times New Roman"/>
              <a:cs typeface="Times New Roman"/>
              <a:sym typeface="Times New Roman"/>
            </a:endParaRPr>
          </a:p>
          <a:p>
            <a:pPr marL="0" lvl="0" indent="-99060" algn="just" rtl="0">
              <a:lnSpc>
                <a:spcPct val="100000"/>
              </a:lnSpc>
              <a:spcBef>
                <a:spcPts val="0"/>
              </a:spcBef>
              <a:spcAft>
                <a:spcPts val="0"/>
              </a:spcAft>
              <a:buSzPts val="1560"/>
              <a:buFont typeface="Noto Sans Symbols"/>
              <a:buChar char="❖"/>
            </a:pPr>
            <a:r>
              <a:rPr lang="en-US" sz="2400">
                <a:latin typeface="Times New Roman"/>
                <a:ea typeface="Times New Roman"/>
                <a:cs typeface="Times New Roman"/>
                <a:sym typeface="Times New Roman"/>
              </a:rPr>
              <a:t>Library Auditing is a useful information management tool to improve library services. In the present scenario it has become an enormous problem for any educational institution. It has been a major problem for the librarians for auditing books. Auditing is done by the employees by manually which  requires much time to count books, large in number. By this they are getting health issues too</a:t>
            </a:r>
            <a:r>
              <a:rPr lang="en-US" sz="1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Contd.. </a:t>
            </a:r>
            <a:endParaRPr/>
          </a:p>
        </p:txBody>
      </p:sp>
      <p:sp>
        <p:nvSpPr>
          <p:cNvPr id="130"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In this application, QRCodes are generated for each book     containing the unique identity of book. QRCodes are generated by using Google QRCode Generator. Since there are more amount of books QRCode generation is automated by using UIPath, automation tool. </a:t>
            </a:r>
            <a:endParaRPr sz="2400">
              <a:latin typeface="Times New Roman"/>
              <a:ea typeface="Times New Roman"/>
              <a:cs typeface="Times New Roman"/>
              <a:sym typeface="Times New Roman"/>
            </a:endParaRPr>
          </a:p>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Application contains a QRCode Scanner which scans the QRCodes on the books and gives the report in the excel containing the missing books. This application is developed by using Android studio.</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3048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0"/>
              </a:spcBef>
              <a:spcAft>
                <a:spcPts val="0"/>
              </a:spcAft>
              <a:buClr>
                <a:srgbClr val="000000"/>
              </a:buClr>
              <a:buSzPts val="2400"/>
              <a:buChar char="➢"/>
            </a:pPr>
            <a:r>
              <a:rPr lang="en-US" sz="2400" dirty="0">
                <a:latin typeface="Times New Roman"/>
                <a:ea typeface="Times New Roman"/>
                <a:cs typeface="Times New Roman"/>
                <a:sym typeface="Times New Roman"/>
              </a:rPr>
              <a:t> In existing system Library audit is done manually by group of employees within an organization.</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Used to search books one by one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It has been major problem for librarians to audit the books</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400" dirty="0">
                <a:solidFill>
                  <a:srgbClr val="FF9900"/>
                </a:solidFill>
                <a:latin typeface="Times New Roman"/>
                <a:ea typeface="Times New Roman"/>
                <a:cs typeface="Times New Roman"/>
                <a:sym typeface="Times New Roman"/>
              </a:rPr>
              <a:t>Limitations</a:t>
            </a:r>
            <a:endParaRPr sz="2400">
              <a:solidFill>
                <a:srgbClr val="FF9900"/>
              </a:solidFill>
              <a:latin typeface="Times New Roman"/>
              <a:ea typeface="Times New Roman"/>
              <a:cs typeface="Times New Roman"/>
              <a:sym typeface="Times New Roman"/>
            </a:endParaRPr>
          </a:p>
          <a:p>
            <a:pPr marL="457200" lvl="0" indent="-381000" algn="just" rtl="0">
              <a:spcBef>
                <a:spcPts val="36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Existing system requires more man power for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More time is necessary to complete the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Results may not be accurate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Maintenance of Hardcopy is required</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457200" lvl="0" indent="0" algn="just" rtl="0">
              <a:spcBef>
                <a:spcPts val="360"/>
              </a:spcBef>
              <a:spcAft>
                <a:spcPts val="0"/>
              </a:spcAft>
              <a:buNone/>
            </a:pPr>
            <a:r>
              <a:rPr lang="en-US" sz="2400" dirty="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37" name="Google Shape;137;p19"/>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a:p>
            <a:pPr marL="0" lvl="0" indent="0" algn="l" rtl="0">
              <a:spcBef>
                <a:spcPts val="0"/>
              </a:spcBef>
              <a:spcAft>
                <a:spcPts val="0"/>
              </a:spcAft>
              <a:buNone/>
            </a:pPr>
            <a:r>
              <a:rPr lang="en-US"/>
              <a:t>a.Existing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Contd.</a:t>
            </a:r>
            <a:endParaRPr/>
          </a:p>
          <a:p>
            <a:pPr marL="0" lvl="0" indent="0" algn="l" rtl="0">
              <a:spcBef>
                <a:spcPts val="0"/>
              </a:spcBef>
              <a:spcAft>
                <a:spcPts val="0"/>
              </a:spcAft>
              <a:buNone/>
            </a:pPr>
            <a:r>
              <a:rPr lang="en-US"/>
              <a:t>b.Proposed system</a:t>
            </a:r>
            <a:endParaRPr/>
          </a:p>
        </p:txBody>
      </p:sp>
      <p:sp>
        <p:nvSpPr>
          <p:cNvPr id="144" name="Google Shape;144;p20"/>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Library audit is done by scanning the QRCodes on the books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QRCodes are generated automatically by using UiPath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Books database is stored in firebase database</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book is scanned using QRCode scanner app and the data is matched with the database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matched row in the database can be updated</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rows  which are not updated  while scanning are retrieved </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Final report is generated in the excel sheet which contains the missing books </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Planning</a:t>
            </a:r>
            <a:endParaRPr/>
          </a:p>
        </p:txBody>
      </p:sp>
      <p:sp>
        <p:nvSpPr>
          <p:cNvPr id="172" name="Google Shape;172;p24"/>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0" lvl="0" indent="0">
              <a:buNone/>
            </a:pPr>
            <a:r>
              <a:rPr lang="en-US" sz="2400" dirty="0"/>
              <a:t> </a:t>
            </a:r>
            <a:endParaRPr sz="2400">
              <a:latin typeface="Times New Roman"/>
              <a:ea typeface="Times New Roman"/>
              <a:cs typeface="Times New Roman"/>
              <a:sym typeface="Times New Roman"/>
            </a:endParaRPr>
          </a:p>
        </p:txBody>
      </p:sp>
      <p:graphicFrame>
        <p:nvGraphicFramePr>
          <p:cNvPr id="4" name="Table 3"/>
          <p:cNvGraphicFramePr>
            <a:graphicFrameLocks noGrp="1"/>
          </p:cNvGraphicFramePr>
          <p:nvPr/>
        </p:nvGraphicFramePr>
        <p:xfrm>
          <a:off x="1083212" y="1997610"/>
          <a:ext cx="6607126" cy="4103078"/>
        </p:xfrm>
        <a:graphic>
          <a:graphicData uri="http://schemas.openxmlformats.org/drawingml/2006/table">
            <a:tbl>
              <a:tblPr firstRow="1" bandRow="1">
                <a:tableStyleId>{5C22544A-7EE6-4342-B048-85BDC9FD1C3A}</a:tableStyleId>
              </a:tblPr>
              <a:tblGrid>
                <a:gridCol w="3303563">
                  <a:extLst>
                    <a:ext uri="{9D8B030D-6E8A-4147-A177-3AD203B41FA5}">
                      <a16:colId xmlns:a16="http://schemas.microsoft.com/office/drawing/2014/main" val="20000"/>
                    </a:ext>
                  </a:extLst>
                </a:gridCol>
                <a:gridCol w="3303563">
                  <a:extLst>
                    <a:ext uri="{9D8B030D-6E8A-4147-A177-3AD203B41FA5}">
                      <a16:colId xmlns:a16="http://schemas.microsoft.com/office/drawing/2014/main" val="20001"/>
                    </a:ext>
                  </a:extLst>
                </a:gridCol>
              </a:tblGrid>
              <a:tr h="586154">
                <a:tc>
                  <a:txBody>
                    <a:bodyPr/>
                    <a:lstStyle/>
                    <a:p>
                      <a:r>
                        <a:rPr lang="en-US" dirty="0"/>
                        <a:t>Task</a:t>
                      </a:r>
                    </a:p>
                  </a:txBody>
                  <a:tcPr/>
                </a:tc>
                <a:tc>
                  <a:txBody>
                    <a:bodyPr/>
                    <a:lstStyle/>
                    <a:p>
                      <a:r>
                        <a:rPr lang="en-US" dirty="0"/>
                        <a:t>Date</a:t>
                      </a:r>
                    </a:p>
                  </a:txBody>
                  <a:tcPr/>
                </a:tc>
                <a:extLst>
                  <a:ext uri="{0D108BD9-81ED-4DB2-BD59-A6C34878D82A}">
                    <a16:rowId xmlns:a16="http://schemas.microsoft.com/office/drawing/2014/main" val="10000"/>
                  </a:ext>
                </a:extLst>
              </a:tr>
              <a:tr h="586154">
                <a:tc>
                  <a:txBody>
                    <a:bodyPr/>
                    <a:lstStyle/>
                    <a:p>
                      <a:r>
                        <a:rPr lang="en-US" dirty="0"/>
                        <a:t>Requirements and </a:t>
                      </a:r>
                      <a:r>
                        <a:rPr lang="en-US" dirty="0" err="1"/>
                        <a:t>Ananlysis</a:t>
                      </a:r>
                      <a:endParaRPr lang="en-US" dirty="0"/>
                    </a:p>
                  </a:txBody>
                  <a:tcPr/>
                </a:tc>
                <a:tc>
                  <a:txBody>
                    <a:bodyPr/>
                    <a:lstStyle/>
                    <a:p>
                      <a:r>
                        <a:rPr lang="en-US"/>
                        <a:t>07-01-2020</a:t>
                      </a:r>
                      <a:endParaRPr lang="en-US" dirty="0"/>
                    </a:p>
                  </a:txBody>
                  <a:tcPr/>
                </a:tc>
                <a:extLst>
                  <a:ext uri="{0D108BD9-81ED-4DB2-BD59-A6C34878D82A}">
                    <a16:rowId xmlns:a16="http://schemas.microsoft.com/office/drawing/2014/main" val="10001"/>
                  </a:ext>
                </a:extLst>
              </a:tr>
              <a:tr h="586154">
                <a:tc>
                  <a:txBody>
                    <a:bodyPr/>
                    <a:lstStyle/>
                    <a:p>
                      <a:r>
                        <a:rPr lang="en-US" dirty="0" err="1"/>
                        <a:t>QRCode</a:t>
                      </a:r>
                      <a:r>
                        <a:rPr lang="en-US" dirty="0"/>
                        <a:t> Generation</a:t>
                      </a:r>
                    </a:p>
                  </a:txBody>
                  <a:tcPr/>
                </a:tc>
                <a:tc>
                  <a:txBody>
                    <a:bodyPr/>
                    <a:lstStyle/>
                    <a:p>
                      <a:r>
                        <a:rPr lang="en-US" dirty="0"/>
                        <a:t>24-01-2020</a:t>
                      </a:r>
                    </a:p>
                  </a:txBody>
                  <a:tcPr/>
                </a:tc>
                <a:extLst>
                  <a:ext uri="{0D108BD9-81ED-4DB2-BD59-A6C34878D82A}">
                    <a16:rowId xmlns:a16="http://schemas.microsoft.com/office/drawing/2014/main" val="10002"/>
                  </a:ext>
                </a:extLst>
              </a:tr>
              <a:tr h="586154">
                <a:tc>
                  <a:txBody>
                    <a:bodyPr/>
                    <a:lstStyle/>
                    <a:p>
                      <a:r>
                        <a:rPr lang="en-US" dirty="0" err="1"/>
                        <a:t>QRCode</a:t>
                      </a:r>
                      <a:r>
                        <a:rPr lang="en-US" dirty="0"/>
                        <a:t> scanner and </a:t>
                      </a:r>
                      <a:r>
                        <a:rPr lang="en-US" dirty="0" err="1"/>
                        <a:t>verfication</a:t>
                      </a:r>
                      <a:endParaRPr lang="en-US" dirty="0"/>
                    </a:p>
                  </a:txBody>
                  <a:tcPr/>
                </a:tc>
                <a:tc>
                  <a:txBody>
                    <a:bodyPr/>
                    <a:lstStyle/>
                    <a:p>
                      <a:r>
                        <a:rPr lang="en-US" dirty="0"/>
                        <a:t> 28-02-2020</a:t>
                      </a:r>
                    </a:p>
                  </a:txBody>
                  <a:tcPr/>
                </a:tc>
                <a:extLst>
                  <a:ext uri="{0D108BD9-81ED-4DB2-BD59-A6C34878D82A}">
                    <a16:rowId xmlns:a16="http://schemas.microsoft.com/office/drawing/2014/main" val="10003"/>
                  </a:ext>
                </a:extLst>
              </a:tr>
              <a:tr h="586154">
                <a:tc>
                  <a:txBody>
                    <a:bodyPr/>
                    <a:lstStyle/>
                    <a:p>
                      <a:r>
                        <a:rPr lang="en-US" dirty="0"/>
                        <a:t>Report generation</a:t>
                      </a:r>
                    </a:p>
                  </a:txBody>
                  <a:tcPr/>
                </a:tc>
                <a:tc>
                  <a:txBody>
                    <a:bodyPr/>
                    <a:lstStyle/>
                    <a:p>
                      <a:r>
                        <a:rPr lang="en-US" dirty="0"/>
                        <a:t>05-03-2020</a:t>
                      </a:r>
                    </a:p>
                  </a:txBody>
                  <a:tcPr/>
                </a:tc>
                <a:extLst>
                  <a:ext uri="{0D108BD9-81ED-4DB2-BD59-A6C34878D82A}">
                    <a16:rowId xmlns:a16="http://schemas.microsoft.com/office/drawing/2014/main" val="10004"/>
                  </a:ext>
                </a:extLst>
              </a:tr>
              <a:tr h="586154">
                <a:tc>
                  <a:txBody>
                    <a:bodyPr/>
                    <a:lstStyle/>
                    <a:p>
                      <a:r>
                        <a:rPr lang="en-US" dirty="0"/>
                        <a:t>Testing Phase</a:t>
                      </a:r>
                    </a:p>
                  </a:txBody>
                  <a:tcPr/>
                </a:tc>
                <a:tc>
                  <a:txBody>
                    <a:bodyPr/>
                    <a:lstStyle/>
                    <a:p>
                      <a:r>
                        <a:rPr lang="en-US" dirty="0"/>
                        <a:t>20-03-2020</a:t>
                      </a:r>
                    </a:p>
                  </a:txBody>
                  <a:tcPr/>
                </a:tc>
                <a:extLst>
                  <a:ext uri="{0D108BD9-81ED-4DB2-BD59-A6C34878D82A}">
                    <a16:rowId xmlns:a16="http://schemas.microsoft.com/office/drawing/2014/main" val="10005"/>
                  </a:ext>
                </a:extLst>
              </a:tr>
              <a:tr h="586154">
                <a:tc>
                  <a:txBody>
                    <a:bodyPr/>
                    <a:lstStyle/>
                    <a:p>
                      <a:r>
                        <a:rPr lang="en-US" dirty="0"/>
                        <a:t>Document submission</a:t>
                      </a:r>
                    </a:p>
                  </a:txBody>
                  <a:tcPr/>
                </a:tc>
                <a:tc>
                  <a:txBody>
                    <a:bodyPr/>
                    <a:lstStyle/>
                    <a:p>
                      <a:r>
                        <a:rPr lang="en-US" dirty="0"/>
                        <a:t>05-04-2020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6C5D-F821-4E80-8083-359E4F1C130A}"/>
              </a:ext>
            </a:extLst>
          </p:cNvPr>
          <p:cNvSpPr>
            <a:spLocks noGrp="1"/>
          </p:cNvSpPr>
          <p:nvPr>
            <p:ph type="title"/>
          </p:nvPr>
        </p:nvSpPr>
        <p:spPr>
          <a:xfrm>
            <a:off x="457200" y="277813"/>
            <a:ext cx="8229600" cy="1386095"/>
          </a:xfrm>
        </p:spPr>
        <p:txBody>
          <a:bodyPr/>
          <a:lstStyle/>
          <a:p>
            <a:r>
              <a:rPr lang="en-US" dirty="0"/>
              <a:t>Design  </a:t>
            </a:r>
            <a:br>
              <a:rPr lang="en-US" dirty="0"/>
            </a:br>
            <a:r>
              <a:rPr lang="en-US" dirty="0"/>
              <a:t>DFD-Level-0</a:t>
            </a:r>
          </a:p>
        </p:txBody>
      </p:sp>
      <p:sp>
        <p:nvSpPr>
          <p:cNvPr id="3" name="Text Placeholder 2">
            <a:extLst>
              <a:ext uri="{FF2B5EF4-FFF2-40B4-BE49-F238E27FC236}">
                <a16:creationId xmlns:a16="http://schemas.microsoft.com/office/drawing/2014/main" id="{17F24933-62F4-499A-B452-66C08BA680CE}"/>
              </a:ext>
            </a:extLst>
          </p:cNvPr>
          <p:cNvSpPr>
            <a:spLocks noGrp="1"/>
          </p:cNvSpPr>
          <p:nvPr>
            <p:ph type="body" idx="1"/>
          </p:nvPr>
        </p:nvSpPr>
        <p:spPr>
          <a:xfrm>
            <a:off x="457200" y="1851336"/>
            <a:ext cx="8229600" cy="4530725"/>
          </a:xfrm>
        </p:spPr>
        <p:txBody>
          <a:bodyPr/>
          <a:lstStyle/>
          <a:p>
            <a:pPr>
              <a:buFont typeface="Wingdings" panose="05000000000000000000" pitchFamily="2" charset="2"/>
              <a:buChar char="Ø"/>
            </a:pPr>
            <a:r>
              <a:rPr lang="en-US" dirty="0" err="1"/>
              <a:t>DataFlow</a:t>
            </a:r>
            <a:r>
              <a:rPr lang="en-US" dirty="0"/>
              <a:t> Diagram –Level 0</a:t>
            </a:r>
          </a:p>
          <a:p>
            <a:endParaRPr lang="en-US" dirty="0"/>
          </a:p>
        </p:txBody>
      </p:sp>
      <p:pic>
        <p:nvPicPr>
          <p:cNvPr id="5" name="Picture 4" descr="A close up of a piece of paper&#10;&#10;Description automatically generated">
            <a:extLst>
              <a:ext uri="{FF2B5EF4-FFF2-40B4-BE49-F238E27FC236}">
                <a16:creationId xmlns:a16="http://schemas.microsoft.com/office/drawing/2014/main" id="{F3389C03-DA43-4DB3-97DC-FA30F9A93591}"/>
              </a:ext>
            </a:extLst>
          </p:cNvPr>
          <p:cNvPicPr>
            <a:picLocks noChangeAspect="1"/>
          </p:cNvPicPr>
          <p:nvPr/>
        </p:nvPicPr>
        <p:blipFill>
          <a:blip r:embed="rId2"/>
          <a:stretch>
            <a:fillRect/>
          </a:stretch>
        </p:blipFill>
        <p:spPr>
          <a:xfrm>
            <a:off x="457200" y="1663908"/>
            <a:ext cx="7517567" cy="4242218"/>
          </a:xfrm>
          <a:prstGeom prst="rect">
            <a:avLst/>
          </a:prstGeom>
        </p:spPr>
      </p:pic>
    </p:spTree>
    <p:extLst>
      <p:ext uri="{BB962C8B-B14F-4D97-AF65-F5344CB8AC3E}">
        <p14:creationId xmlns:p14="http://schemas.microsoft.com/office/powerpoint/2010/main" val="1601672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3728-AEEA-498F-AD88-D7E6CF2FBB76}"/>
              </a:ext>
            </a:extLst>
          </p:cNvPr>
          <p:cNvSpPr>
            <a:spLocks noGrp="1"/>
          </p:cNvSpPr>
          <p:nvPr>
            <p:ph type="title"/>
          </p:nvPr>
        </p:nvSpPr>
        <p:spPr/>
        <p:txBody>
          <a:bodyPr/>
          <a:lstStyle/>
          <a:p>
            <a:r>
              <a:rPr lang="en-US" dirty="0"/>
              <a:t>DFD-Level 1</a:t>
            </a:r>
          </a:p>
        </p:txBody>
      </p:sp>
      <p:sp>
        <p:nvSpPr>
          <p:cNvPr id="3" name="Text Placeholder 2">
            <a:extLst>
              <a:ext uri="{FF2B5EF4-FFF2-40B4-BE49-F238E27FC236}">
                <a16:creationId xmlns:a16="http://schemas.microsoft.com/office/drawing/2014/main" id="{6DE91DBA-26A2-4AC1-B697-90AA339D8367}"/>
              </a:ext>
            </a:extLst>
          </p:cNvPr>
          <p:cNvSpPr>
            <a:spLocks noGrp="1"/>
          </p:cNvSpPr>
          <p:nvPr>
            <p:ph type="body" idx="1"/>
          </p:nvPr>
        </p:nvSpPr>
        <p:spPr/>
        <p:txBody>
          <a:bodyPr/>
          <a:lstStyle/>
          <a:p>
            <a:pPr marL="154305" indent="0">
              <a:buNone/>
            </a:pPr>
            <a:endParaRPr lang="en-US" dirty="0"/>
          </a:p>
        </p:txBody>
      </p:sp>
      <p:pic>
        <p:nvPicPr>
          <p:cNvPr id="5" name="Picture 4" descr="A close up of a map&#10;&#10;Description automatically generated">
            <a:extLst>
              <a:ext uri="{FF2B5EF4-FFF2-40B4-BE49-F238E27FC236}">
                <a16:creationId xmlns:a16="http://schemas.microsoft.com/office/drawing/2014/main" id="{73EB8EE1-80E6-48C6-B053-A116BB729B05}"/>
              </a:ext>
            </a:extLst>
          </p:cNvPr>
          <p:cNvPicPr>
            <a:picLocks noChangeAspect="1"/>
          </p:cNvPicPr>
          <p:nvPr/>
        </p:nvPicPr>
        <p:blipFill>
          <a:blip r:embed="rId2"/>
          <a:stretch>
            <a:fillRect/>
          </a:stretch>
        </p:blipFill>
        <p:spPr>
          <a:xfrm>
            <a:off x="457200" y="1312532"/>
            <a:ext cx="8229600" cy="5267655"/>
          </a:xfrm>
          <a:prstGeom prst="rect">
            <a:avLst/>
          </a:prstGeom>
        </p:spPr>
      </p:pic>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2E87D65-DC2F-4645-A943-8F4F44EFE245}"/>
                  </a:ext>
                </a:extLst>
              </p:cNvPr>
              <p:cNvGraphicFramePr>
                <a:graphicFrameLocks noChangeAspect="1"/>
              </p:cNvGraphicFramePr>
              <p:nvPr>
                <p:extLst>
                  <p:ext uri="{D42A27DB-BD31-4B8C-83A1-F6EECF244321}">
                    <p14:modId xmlns:p14="http://schemas.microsoft.com/office/powerpoint/2010/main" val="1448255650"/>
                  </p:ext>
                </p:extLst>
              </p:nvPr>
            </p:nvGraphicFramePr>
            <p:xfrm>
              <a:off x="-3451485" y="2751436"/>
              <a:ext cx="2286000" cy="1714500"/>
            </p:xfrm>
            <a:graphic>
              <a:graphicData uri="http://schemas.microsoft.com/office/powerpoint/2016/slidezoom">
                <pslz:sldZm>
                  <pslz:sldZmObj sldId="269" cId="117358254">
                    <pslz:zmPr id="{D8BA67A6-A8FF-4A4D-876C-6BB5B7D489F6}"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7" name="Slide Zoom 6">
                <a:hlinkClick r:id="rId4" action="ppaction://hlinksldjump"/>
                <a:extLst>
                  <a:ext uri="{FF2B5EF4-FFF2-40B4-BE49-F238E27FC236}">
                    <a16:creationId xmlns:a16="http://schemas.microsoft.com/office/drawing/2014/main" id="{32E87D65-DC2F-4645-A943-8F4F44EFE245}"/>
                  </a:ext>
                </a:extLst>
              </p:cNvPr>
              <p:cNvPicPr>
                <a:picLocks noGrp="1" noRot="1" noChangeAspect="1" noMove="1" noResize="1" noEditPoints="1" noAdjustHandles="1" noChangeArrowheads="1" noChangeShapeType="1"/>
              </p:cNvPicPr>
              <p:nvPr/>
            </p:nvPicPr>
            <p:blipFill>
              <a:blip r:embed="rId5"/>
              <a:stretch>
                <a:fillRect/>
              </a:stretch>
            </p:blipFill>
            <p:spPr>
              <a:xfrm>
                <a:off x="-3451485" y="2751436"/>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7358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5C10-534E-42C5-AB92-ED90299ED03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CEB88A2-6158-4115-B678-89737517665F}"/>
              </a:ext>
            </a:extLst>
          </p:cNvPr>
          <p:cNvSpPr>
            <a:spLocks noGrp="1"/>
          </p:cNvSpPr>
          <p:nvPr>
            <p:ph type="body" idx="1"/>
          </p:nvPr>
        </p:nvSpPr>
        <p:spPr/>
        <p:txBody>
          <a:bodyPr/>
          <a:lstStyle/>
          <a:p>
            <a:pPr>
              <a:buFont typeface="Wingdings" panose="05000000000000000000" pitchFamily="2" charset="2"/>
              <a:buChar char="Ø"/>
            </a:pPr>
            <a:r>
              <a:rPr lang="en-US" sz="3200" dirty="0"/>
              <a:t>Continuous scanning</a:t>
            </a:r>
          </a:p>
          <a:p>
            <a:pPr>
              <a:buFont typeface="Wingdings" panose="05000000000000000000" pitchFamily="2" charset="2"/>
              <a:buChar char="Ø"/>
            </a:pPr>
            <a:r>
              <a:rPr lang="en-US" sz="1600" b="1" dirty="0" err="1"/>
              <a:t>dbvScanner</a:t>
            </a:r>
            <a:r>
              <a:rPr lang="en-US" sz="1600" dirty="0" err="1"/>
              <a:t>.decodeContinuous</a:t>
            </a:r>
            <a:r>
              <a:rPr lang="en-US" sz="1600" dirty="0"/>
              <a:t>(</a:t>
            </a:r>
            <a:r>
              <a:rPr lang="en-US" sz="1600" b="1" dirty="0"/>
              <a:t>new </a:t>
            </a:r>
            <a:r>
              <a:rPr lang="en-US" sz="1600" dirty="0" err="1"/>
              <a:t>BarcodeCallback</a:t>
            </a:r>
            <a:r>
              <a:rPr lang="en-US" sz="1600" dirty="0"/>
              <a:t>() {</a:t>
            </a:r>
            <a:br>
              <a:rPr lang="en-US" sz="1600" dirty="0"/>
            </a:br>
            <a:r>
              <a:rPr lang="en-US" sz="1600" dirty="0"/>
              <a:t>    @Override</a:t>
            </a:r>
            <a:br>
              <a:rPr lang="en-US" sz="1600" dirty="0"/>
            </a:br>
            <a:r>
              <a:rPr lang="en-US" sz="1600" dirty="0"/>
              <a:t>    </a:t>
            </a:r>
            <a:r>
              <a:rPr lang="en-US" sz="1600" b="1" dirty="0"/>
              <a:t>public void </a:t>
            </a:r>
            <a:r>
              <a:rPr lang="en-US" sz="1600" dirty="0" err="1"/>
              <a:t>barcodeResult</a:t>
            </a:r>
            <a:r>
              <a:rPr lang="en-US" sz="1600" dirty="0"/>
              <a:t>(</a:t>
            </a:r>
            <a:r>
              <a:rPr lang="en-US" sz="1600" b="1" dirty="0"/>
              <a:t>final </a:t>
            </a:r>
            <a:r>
              <a:rPr lang="en-US" sz="1600" dirty="0" err="1"/>
              <a:t>BarcodeResult</a:t>
            </a:r>
            <a:r>
              <a:rPr lang="en-US" sz="1600" dirty="0"/>
              <a:t> result) {</a:t>
            </a:r>
            <a:br>
              <a:rPr lang="en-US" sz="1600" dirty="0"/>
            </a:br>
            <a:r>
              <a:rPr lang="en-US" sz="1600" dirty="0"/>
              <a:t>        </a:t>
            </a:r>
            <a:r>
              <a:rPr lang="en-US" sz="1600" dirty="0" err="1"/>
              <a:t>updateText</a:t>
            </a:r>
            <a:r>
              <a:rPr lang="en-US" sz="1600" dirty="0"/>
              <a:t>(</a:t>
            </a:r>
            <a:r>
              <a:rPr lang="en-US" sz="1600" dirty="0" err="1"/>
              <a:t>result.getText</a:t>
            </a:r>
            <a:r>
              <a:rPr lang="en-US" sz="1600" dirty="0"/>
              <a:t>());</a:t>
            </a:r>
            <a:br>
              <a:rPr lang="en-US" sz="1600" dirty="0"/>
            </a:br>
            <a:r>
              <a:rPr lang="en-US" sz="1600" dirty="0"/>
              <a:t>        </a:t>
            </a:r>
            <a:r>
              <a:rPr lang="en-US" sz="1600" b="1" dirty="0" err="1"/>
              <a:t>mReference</a:t>
            </a:r>
            <a:r>
              <a:rPr lang="en-US" sz="1600" dirty="0" err="1"/>
              <a:t>.addListenerForSingleValueEvent</a:t>
            </a:r>
            <a:r>
              <a:rPr lang="en-US" sz="1600" dirty="0"/>
              <a:t>(</a:t>
            </a:r>
            <a:r>
              <a:rPr lang="en-US" sz="1600" b="1" dirty="0"/>
              <a:t>new </a:t>
            </a:r>
            <a:r>
              <a:rPr lang="en-US" sz="1600" dirty="0" err="1"/>
              <a:t>ValueEventListener</a:t>
            </a:r>
            <a:r>
              <a:rPr lang="en-US" sz="1600" dirty="0"/>
              <a:t>() {</a:t>
            </a:r>
            <a:br>
              <a:rPr lang="en-US" sz="1600" dirty="0"/>
            </a:br>
            <a:r>
              <a:rPr lang="en-US" sz="1600" dirty="0"/>
              <a:t>            @Override</a:t>
            </a:r>
            <a:br>
              <a:rPr lang="en-US" sz="1600" dirty="0"/>
            </a:br>
            <a:r>
              <a:rPr lang="en-US" sz="1600" dirty="0"/>
              <a:t>            </a:t>
            </a:r>
            <a:r>
              <a:rPr lang="en-US" sz="1600" b="1" dirty="0"/>
              <a:t>public void </a:t>
            </a:r>
            <a:r>
              <a:rPr lang="en-US" sz="1600" dirty="0" err="1"/>
              <a:t>onDataChange</a:t>
            </a:r>
            <a:r>
              <a:rPr lang="en-US" sz="1600" dirty="0"/>
              <a:t>(@</a:t>
            </a:r>
            <a:r>
              <a:rPr lang="en-US" sz="1600" dirty="0" err="1"/>
              <a:t>NonNull</a:t>
            </a:r>
            <a:r>
              <a:rPr lang="en-US" sz="1600" dirty="0"/>
              <a:t> </a:t>
            </a:r>
            <a:r>
              <a:rPr lang="en-US" sz="1600" dirty="0" err="1"/>
              <a:t>DataSnapshot</a:t>
            </a:r>
            <a:r>
              <a:rPr lang="en-US" sz="1600" dirty="0"/>
              <a:t> </a:t>
            </a:r>
            <a:r>
              <a:rPr lang="en-US" sz="1600" dirty="0" err="1"/>
              <a:t>dataSnapshot</a:t>
            </a:r>
            <a:r>
              <a:rPr lang="en-US" sz="1600" dirty="0"/>
              <a:t>) {</a:t>
            </a:r>
            <a:br>
              <a:rPr lang="en-US" sz="1600" dirty="0"/>
            </a:br>
            <a:r>
              <a:rPr lang="en-US" sz="1600" dirty="0"/>
              <a:t>                </a:t>
            </a:r>
            <a:r>
              <a:rPr lang="en-US" sz="1600" b="1" dirty="0"/>
              <a:t>long </a:t>
            </a:r>
            <a:r>
              <a:rPr lang="en-US" sz="1600" dirty="0"/>
              <a:t>num = </a:t>
            </a:r>
            <a:r>
              <a:rPr lang="en-US" sz="1600" dirty="0" err="1"/>
              <a:t>dataSnapshot.getChildrenCount</a:t>
            </a:r>
            <a:r>
              <a:rPr lang="en-US" sz="1600" dirty="0"/>
              <a:t>();</a:t>
            </a:r>
            <a:br>
              <a:rPr lang="en-US" sz="1600" dirty="0"/>
            </a:br>
            <a:r>
              <a:rPr lang="en-US" sz="1600" dirty="0"/>
              <a:t>                </a:t>
            </a:r>
            <a:r>
              <a:rPr lang="en-US" sz="1600" b="1" dirty="0"/>
              <a:t>for </a:t>
            </a:r>
            <a:r>
              <a:rPr lang="en-US" sz="1600" dirty="0"/>
              <a:t>(</a:t>
            </a:r>
            <a:r>
              <a:rPr lang="en-US" sz="1600" b="1" dirty="0"/>
              <a:t>int </a:t>
            </a:r>
            <a:r>
              <a:rPr lang="en-US" sz="1600" dirty="0" err="1"/>
              <a:t>i</a:t>
            </a:r>
            <a:r>
              <a:rPr lang="en-US" sz="1600" dirty="0"/>
              <a:t> = 0; </a:t>
            </a:r>
            <a:r>
              <a:rPr lang="en-US" sz="1600" dirty="0" err="1"/>
              <a:t>i</a:t>
            </a:r>
            <a:r>
              <a:rPr lang="en-US" sz="1600" dirty="0"/>
              <a:t> &lt; num; </a:t>
            </a:r>
            <a:r>
              <a:rPr lang="en-US" sz="1600" dirty="0" err="1"/>
              <a:t>i</a:t>
            </a:r>
            <a:r>
              <a:rPr lang="en-US" sz="1600" dirty="0"/>
              <a:t>++) {</a:t>
            </a:r>
            <a:br>
              <a:rPr lang="en-US" sz="1600" dirty="0"/>
            </a:br>
            <a:r>
              <a:rPr lang="en-US" sz="1600" dirty="0"/>
              <a:t>                    String str = </a:t>
            </a:r>
            <a:r>
              <a:rPr lang="en-US" sz="1600" dirty="0" err="1"/>
              <a:t>String.</a:t>
            </a:r>
            <a:r>
              <a:rPr lang="en-US" sz="1600" i="1" dirty="0" err="1"/>
              <a:t>valueOf</a:t>
            </a:r>
            <a:r>
              <a:rPr lang="en-US" sz="1600" dirty="0"/>
              <a:t>(</a:t>
            </a:r>
            <a:r>
              <a:rPr lang="en-US" sz="1600" dirty="0" err="1"/>
              <a:t>i</a:t>
            </a:r>
            <a:r>
              <a:rPr lang="en-US" sz="1600" dirty="0"/>
              <a:t>);</a:t>
            </a:r>
            <a:br>
              <a:rPr lang="en-US" sz="1600" dirty="0"/>
            </a:br>
            <a:r>
              <a:rPr lang="en-US" sz="1600" dirty="0"/>
              <a:t>                    String </a:t>
            </a:r>
            <a:r>
              <a:rPr lang="en-US" sz="1600" dirty="0" err="1"/>
              <a:t>acno</a:t>
            </a:r>
            <a:r>
              <a:rPr lang="en-US" sz="1600" dirty="0"/>
              <a:t> = </a:t>
            </a:r>
            <a:r>
              <a:rPr lang="en-US" sz="1600" dirty="0" err="1"/>
              <a:t>dataSnapshot.child</a:t>
            </a:r>
            <a:r>
              <a:rPr lang="en-US" sz="1600" dirty="0"/>
              <a:t>(str).child(</a:t>
            </a:r>
            <a:r>
              <a:rPr lang="en-US" sz="1600" b="1" dirty="0"/>
              <a:t>"</a:t>
            </a:r>
            <a:r>
              <a:rPr lang="en-US" sz="1600" b="1" dirty="0" err="1"/>
              <a:t>AccNo</a:t>
            </a:r>
            <a:r>
              <a:rPr lang="en-US" sz="1600" b="1" dirty="0"/>
              <a:t>"</a:t>
            </a:r>
            <a:r>
              <a:rPr lang="en-US" sz="1600" dirty="0"/>
              <a:t>).</a:t>
            </a:r>
            <a:r>
              <a:rPr lang="en-US" sz="1600" dirty="0" err="1"/>
              <a:t>getValue</a:t>
            </a:r>
            <a:r>
              <a:rPr lang="en-US" sz="1600" dirty="0"/>
              <a:t>().</a:t>
            </a:r>
            <a:r>
              <a:rPr lang="en-US" sz="1600" dirty="0" err="1"/>
              <a:t>toString</a:t>
            </a:r>
            <a:r>
              <a:rPr lang="en-US" sz="1600" dirty="0"/>
              <a:t>();</a:t>
            </a:r>
            <a:br>
              <a:rPr lang="en-US" sz="1600" dirty="0"/>
            </a:br>
            <a:r>
              <a:rPr lang="en-US" sz="1600" dirty="0"/>
              <a:t>                    </a:t>
            </a:r>
            <a:r>
              <a:rPr lang="en-US" sz="1600" b="1" dirty="0"/>
              <a:t>if </a:t>
            </a:r>
            <a:r>
              <a:rPr lang="en-US" sz="1600" dirty="0"/>
              <a:t>((</a:t>
            </a:r>
            <a:r>
              <a:rPr lang="en-US" sz="1600" dirty="0" err="1"/>
              <a:t>result.getText</a:t>
            </a:r>
            <a:r>
              <a:rPr lang="en-US" sz="1600" dirty="0"/>
              <a:t>()).equals(</a:t>
            </a:r>
            <a:r>
              <a:rPr lang="en-US" sz="1600" dirty="0" err="1"/>
              <a:t>acno</a:t>
            </a:r>
            <a:r>
              <a:rPr lang="en-US" sz="1600" dirty="0"/>
              <a:t>)) {</a:t>
            </a:r>
            <a:br>
              <a:rPr lang="en-US" sz="1600" dirty="0"/>
            </a:br>
            <a:r>
              <a:rPr lang="en-US" sz="1600" dirty="0"/>
              <a:t>                        </a:t>
            </a:r>
            <a:r>
              <a:rPr lang="en-US" sz="1600" b="1" dirty="0"/>
              <a:t>if </a:t>
            </a:r>
            <a:r>
              <a:rPr lang="en-US" sz="1600" dirty="0"/>
              <a:t>((</a:t>
            </a:r>
            <a:r>
              <a:rPr lang="en-US" sz="1600" dirty="0" err="1"/>
              <a:t>dataSnapshot.child</a:t>
            </a:r>
            <a:r>
              <a:rPr lang="en-US" sz="1600" dirty="0"/>
              <a:t>(str).child(</a:t>
            </a:r>
            <a:r>
              <a:rPr lang="en-US" sz="1600" b="1" dirty="0"/>
              <a:t>"Status"</a:t>
            </a:r>
            <a:r>
              <a:rPr lang="en-US" sz="1600" dirty="0"/>
              <a:t>).</a:t>
            </a:r>
            <a:r>
              <a:rPr lang="en-US" sz="1600" dirty="0" err="1"/>
              <a:t>getValue</a:t>
            </a:r>
            <a:r>
              <a:rPr lang="en-US" sz="1600" dirty="0"/>
              <a:t>().</a:t>
            </a:r>
            <a:r>
              <a:rPr lang="en-US" sz="1600" dirty="0" err="1"/>
              <a:t>toString</a:t>
            </a:r>
            <a:r>
              <a:rPr lang="en-US" sz="1600" dirty="0"/>
              <a:t>()).equals(</a:t>
            </a:r>
            <a:r>
              <a:rPr lang="en-US" sz="1600" b="1" dirty="0"/>
              <a:t>"1"</a:t>
            </a:r>
            <a:r>
              <a:rPr lang="en-US" sz="1600" dirty="0"/>
              <a:t>))</a:t>
            </a:r>
            <a:br>
              <a:rPr lang="en-US" sz="1600" dirty="0"/>
            </a:br>
            <a:r>
              <a:rPr lang="en-US" sz="1600" dirty="0"/>
              <a:t> </a:t>
            </a:r>
          </a:p>
        </p:txBody>
      </p:sp>
    </p:spTree>
    <p:extLst>
      <p:ext uri="{BB962C8B-B14F-4D97-AF65-F5344CB8AC3E}">
        <p14:creationId xmlns:p14="http://schemas.microsoft.com/office/powerpoint/2010/main" val="5183271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859</Words>
  <Application>Microsoft Office PowerPoint</Application>
  <PresentationFormat>On-screen Show (4:3)</PresentationFormat>
  <Paragraphs>84</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vt:lpstr>
      <vt:lpstr>Calibri</vt:lpstr>
      <vt:lpstr>Garamond</vt:lpstr>
      <vt:lpstr>Noto Sans Symbols</vt:lpstr>
      <vt:lpstr>Times New Roman</vt:lpstr>
      <vt:lpstr>Ribeye</vt:lpstr>
      <vt:lpstr>Arial</vt:lpstr>
      <vt:lpstr>Theme1</vt:lpstr>
      <vt:lpstr>QRCode based Library Auditing System</vt:lpstr>
      <vt:lpstr>Abstract </vt:lpstr>
      <vt:lpstr>Contd.. </vt:lpstr>
      <vt:lpstr>Literature Survey a.Existing System</vt:lpstr>
      <vt:lpstr>Contd. b.Proposed system</vt:lpstr>
      <vt:lpstr>Planning</vt:lpstr>
      <vt:lpstr>Design   DFD-Level-0</vt:lpstr>
      <vt:lpstr>DFD-Level 1</vt:lpstr>
      <vt:lpstr>Implementation</vt:lpstr>
      <vt:lpstr>Contd…</vt:lpstr>
      <vt:lpstr>Contd…</vt:lpstr>
      <vt:lpstr>Requirements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Auditing System</dc:title>
  <cp:lastModifiedBy>Komala Reddy</cp:lastModifiedBy>
  <cp:revision>23</cp:revision>
  <dcterms:modified xsi:type="dcterms:W3CDTF">2020-03-16T09:12:06Z</dcterms:modified>
</cp:coreProperties>
</file>