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6" r:id="rId9"/>
    <p:sldId id="264" r:id="rId10"/>
    <p:sldId id="267" r:id="rId11"/>
    <p:sldId id="265" r:id="rId12"/>
  </p:sldIdLst>
  <p:sldSz cx="9144000" cy="6858000" type="screen4x3"/>
  <p:notesSz cx="6858000" cy="9144000"/>
  <p:embeddedFontLst>
    <p:embeddedFont>
      <p:font typeface="Garamond" pitchFamily="18" charset="0"/>
      <p:regular r:id="rId14"/>
      <p:bold r:id="rId15"/>
      <p:italic r:id="rId16"/>
    </p:embeddedFont>
    <p:embeddedFont>
      <p:font typeface="Ribeye" charset="0"/>
      <p:regular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d0916a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d0916a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7cd0916ad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cd0916a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cd0916ad6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7cd0916ad6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ce2f6653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ce2f6653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g7ce2f6653c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e4345a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e4345ab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7ce4345ab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qrcode-generator.com/" TargetMode="External"/><Relationship Id="rId2" Type="http://schemas.openxmlformats.org/officeDocument/2006/relationships/hyperlink" Target="https://www.fastprint.co.uk/blog/quick-response-codes-what-are-they-and-how-do-they-work.html" TargetMode="External"/><Relationship Id="rId1" Type="http://schemas.openxmlformats.org/officeDocument/2006/relationships/slideLayout" Target="../slideLayouts/slideLayout2.xml"/><Relationship Id="rId4" Type="http://schemas.openxmlformats.org/officeDocument/2006/relationships/hyperlink" Target="https://www.scienceabc.com/innovation/whats-qr-code-how-its-different-from-barcod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5400">
                <a:latin typeface="Times New Roman"/>
                <a:ea typeface="Times New Roman"/>
                <a:cs typeface="Times New Roman"/>
                <a:sym typeface="Times New Roman"/>
              </a:rPr>
              <a:t>Library Auditing System</a:t>
            </a:r>
            <a:endParaRPr/>
          </a:p>
        </p:txBody>
      </p:sp>
      <p:sp>
        <p:nvSpPr>
          <p:cNvPr id="116"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00"/>
              <a:buNone/>
            </a:pPr>
            <a:r>
              <a:rPr lang="en-US" sz="2000" b="1" dirty="0">
                <a:latin typeface="Times New Roman"/>
                <a:ea typeface="Times New Roman"/>
                <a:cs typeface="Times New Roman"/>
                <a:sym typeface="Times New Roman"/>
              </a:rPr>
              <a:t>Batch No: A-06			        Project Guide:</a:t>
            </a:r>
            <a:endParaRPr/>
          </a:p>
          <a:p>
            <a:pPr marL="0" lvl="0" indent="0" algn="l" rtl="0">
              <a:lnSpc>
                <a:spcPct val="100000"/>
              </a:lnSpc>
              <a:spcBef>
                <a:spcPts val="320"/>
              </a:spcBef>
              <a:spcAft>
                <a:spcPts val="0"/>
              </a:spcAft>
              <a:buSzPts val="1040"/>
              <a:buNone/>
            </a:pPr>
            <a:r>
              <a:rPr lang="en-US" sz="1600" dirty="0" err="1">
                <a:latin typeface="Times New Roman"/>
                <a:ea typeface="Times New Roman"/>
                <a:cs typeface="Times New Roman"/>
                <a:sym typeface="Times New Roman"/>
              </a:rPr>
              <a:t>K.Bhanu</a:t>
            </a:r>
            <a:r>
              <a:rPr lang="en-US" sz="1600" dirty="0">
                <a:latin typeface="Times New Roman"/>
                <a:ea typeface="Times New Roman"/>
                <a:cs typeface="Times New Roman"/>
                <a:sym typeface="Times New Roman"/>
              </a:rPr>
              <a:t>	     	  164G1A0509                       Mr. P. </a:t>
            </a:r>
            <a:r>
              <a:rPr lang="en-US" sz="1600" dirty="0" err="1">
                <a:latin typeface="Times New Roman"/>
                <a:ea typeface="Times New Roman"/>
                <a:cs typeface="Times New Roman"/>
                <a:sym typeface="Times New Roman"/>
              </a:rPr>
              <a:t>Veera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Prakash</a:t>
            </a:r>
            <a:r>
              <a:rPr lang="en-US" sz="16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G.R.Komala</a:t>
            </a:r>
            <a:r>
              <a:rPr lang="en-US" sz="1600" dirty="0">
                <a:latin typeface="Times New Roman"/>
                <a:ea typeface="Times New Roman"/>
                <a:cs typeface="Times New Roman"/>
                <a:sym typeface="Times New Roman"/>
              </a:rPr>
              <a:t> 	  164G1A0539                                Assistant Professor`</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T.Narasimhaiah</a:t>
            </a:r>
            <a:r>
              <a:rPr lang="en-US" sz="1600" dirty="0">
                <a:latin typeface="Times New Roman"/>
                <a:ea typeface="Times New Roman"/>
                <a:cs typeface="Times New Roman"/>
                <a:sym typeface="Times New Roman"/>
              </a:rPr>
              <a:t>	  164G1A0559</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K.Raghunath</a:t>
            </a:r>
            <a:r>
              <a:rPr lang="en-US" sz="1600" dirty="0">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174G5A0504</a:t>
            </a:r>
            <a:endParaRPr/>
          </a:p>
          <a:p>
            <a:pPr marL="0" lvl="0" indent="0" algn="l" rtl="0">
              <a:lnSpc>
                <a:spcPct val="100000"/>
              </a:lnSpc>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sz="2400" dirty="0" err="1" smtClean="0">
                <a:latin typeface="Times New Roman" pitchFamily="18" charset="0"/>
                <a:cs typeface="Times New Roman" pitchFamily="18" charset="0"/>
              </a:rPr>
              <a:t>QRCode</a:t>
            </a:r>
            <a:r>
              <a:rPr lang="en-US" sz="2400" dirty="0" smtClean="0">
                <a:latin typeface="Times New Roman" pitchFamily="18" charset="0"/>
                <a:cs typeface="Times New Roman" pitchFamily="18" charset="0"/>
              </a:rPr>
              <a:t> :</a:t>
            </a:r>
            <a:r>
              <a:rPr lang="en-US" sz="2400" dirty="0" smtClean="0">
                <a:hlinkClick r:id="rId2"/>
              </a:rPr>
              <a:t>https://www.fastprint.co.uk/blog/quick-response-codes-what-are-they-and-how-do-they-work.html</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QRCode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generation:</a:t>
            </a:r>
            <a:r>
              <a:rPr lang="en-US" sz="2400" dirty="0" err="1" smtClean="0">
                <a:hlinkClick r:id="rId3"/>
              </a:rPr>
              <a:t>https</a:t>
            </a:r>
            <a:r>
              <a:rPr lang="en-US" sz="2400" dirty="0" smtClean="0">
                <a:hlinkClick r:id="rId3"/>
              </a:rPr>
              <a:t>://</a:t>
            </a:r>
            <a:r>
              <a:rPr lang="en-US" sz="2400" dirty="0" err="1" smtClean="0">
                <a:hlinkClick r:id="rId3"/>
              </a:rPr>
              <a:t>www.the-qrcode-generator.com</a:t>
            </a:r>
            <a:r>
              <a:rPr lang="en-US" sz="2400" dirty="0" smtClean="0">
                <a:hlinkClick r:id="rId3"/>
              </a:rPr>
              <a:t>/</a:t>
            </a:r>
            <a:endParaRPr lang="en-US" sz="2400" dirty="0" smtClean="0"/>
          </a:p>
          <a:p>
            <a:r>
              <a:rPr lang="en-US" sz="2400" dirty="0" smtClean="0"/>
              <a:t>Difference between</a:t>
            </a:r>
            <a:r>
              <a:rPr lang="en-US" sz="2400" dirty="0" smtClean="0"/>
              <a:t> </a:t>
            </a:r>
            <a:r>
              <a:rPr lang="en-US" sz="2400" dirty="0" err="1" smtClean="0"/>
              <a:t>QRCode</a:t>
            </a:r>
            <a:r>
              <a:rPr lang="en-US" sz="2400" dirty="0" smtClean="0"/>
              <a:t> </a:t>
            </a:r>
            <a:r>
              <a:rPr lang="en-US" sz="2400" dirty="0" smtClean="0"/>
              <a:t>and</a:t>
            </a:r>
            <a:r>
              <a:rPr lang="en-US" sz="2400" dirty="0" smtClean="0"/>
              <a:t> </a:t>
            </a:r>
            <a:r>
              <a:rPr lang="en-US" sz="2400" dirty="0" err="1" smtClean="0"/>
              <a:t>Barcode:</a:t>
            </a:r>
            <a:r>
              <a:rPr lang="en-US" sz="2400" dirty="0" err="1" smtClean="0">
                <a:hlinkClick r:id="rId4"/>
              </a:rPr>
              <a:t>https</a:t>
            </a:r>
            <a:r>
              <a:rPr lang="en-US" sz="2400" dirty="0" smtClean="0">
                <a:hlinkClick r:id="rId4"/>
              </a:rPr>
              <a:t>://</a:t>
            </a:r>
            <a:r>
              <a:rPr lang="en-US" sz="2400" dirty="0" err="1" smtClean="0">
                <a:hlinkClick r:id="rId4"/>
              </a:rPr>
              <a:t>www.scienceabc.com</a:t>
            </a:r>
            <a:r>
              <a:rPr lang="en-US" sz="2400" dirty="0" smtClean="0">
                <a:hlinkClick r:id="rId4"/>
              </a:rPr>
              <a:t>/innovation/</a:t>
            </a:r>
            <a:r>
              <a:rPr lang="en-US" sz="2400" dirty="0" err="1" smtClean="0">
                <a:hlinkClick r:id="rId4"/>
              </a:rPr>
              <a:t>whats</a:t>
            </a:r>
            <a:r>
              <a:rPr lang="en-US" sz="2400" dirty="0" smtClean="0">
                <a:hlinkClick r:id="rId4"/>
              </a:rPr>
              <a:t>-</a:t>
            </a:r>
            <a:r>
              <a:rPr lang="en-US" sz="2400" dirty="0" err="1" smtClean="0">
                <a:hlinkClick r:id="rId4"/>
              </a:rPr>
              <a:t>qr</a:t>
            </a:r>
            <a:r>
              <a:rPr lang="en-US" sz="2400" dirty="0" smtClean="0">
                <a:hlinkClick r:id="rId4"/>
              </a:rPr>
              <a:t>-code-how-its-different-from-</a:t>
            </a:r>
            <a:r>
              <a:rPr lang="en-US" sz="2400" dirty="0" err="1" smtClean="0">
                <a:hlinkClick r:id="rId4"/>
              </a:rPr>
              <a:t>barcode.html</a:t>
            </a:r>
            <a:endParaRPr lang="en-US" sz="2400" dirty="0" smtClean="0"/>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178" name="Google Shape;178;p25"/>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179" name="Google Shape;179;p25"/>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 </a:t>
            </a:r>
            <a:endParaRPr/>
          </a:p>
        </p:txBody>
      </p:sp>
      <p:sp>
        <p:nvSpPr>
          <p:cNvPr id="124" name="Google Shape;124;p17"/>
          <p:cNvSpPr txBox="1">
            <a:spLocks noGrp="1"/>
          </p:cNvSpPr>
          <p:nvPr>
            <p:ph type="body" idx="1"/>
          </p:nvPr>
        </p:nvSpPr>
        <p:spPr>
          <a:xfrm>
            <a:off x="304800" y="1066800"/>
            <a:ext cx="8458200" cy="5064000"/>
          </a:xfrm>
          <a:prstGeom prst="rect">
            <a:avLst/>
          </a:prstGeom>
          <a:noFill/>
          <a:ln>
            <a:noFill/>
          </a:ln>
        </p:spPr>
        <p:txBody>
          <a:bodyPr spcFirstLastPara="1" wrap="square" lIns="91425" tIns="45700" rIns="91425" bIns="45700" anchor="t" anchorCtr="0">
            <a:noAutofit/>
          </a:bodyPr>
          <a:lstStyle/>
          <a:p>
            <a:pPr marL="0" lvl="0" indent="-99060" algn="just" rtl="0">
              <a:lnSpc>
                <a:spcPct val="100000"/>
              </a:lnSpc>
              <a:spcBef>
                <a:spcPts val="0"/>
              </a:spcBef>
              <a:spcAft>
                <a:spcPts val="0"/>
              </a:spcAft>
              <a:buSzPts val="1560"/>
              <a:buFont typeface="Noto Sans Symbols"/>
              <a:buChar char="❖"/>
            </a:pPr>
            <a:r>
              <a:rPr lang="en-US" sz="2400" b="1"/>
              <a:t> </a:t>
            </a:r>
            <a:r>
              <a:rPr lang="en-US" sz="2400"/>
              <a:t>Li</a:t>
            </a:r>
            <a:r>
              <a:rPr lang="en-US" sz="2400">
                <a:latin typeface="Times New Roman"/>
                <a:ea typeface="Times New Roman"/>
                <a:cs typeface="Times New Roman"/>
                <a:sym typeface="Times New Roman"/>
              </a:rPr>
              <a:t>brary Audit is an inspection of various books of accounts by an auditor followed by physical checking of inventory to make sure that all departments are following documented system of recording transactions.</a:t>
            </a:r>
            <a:endParaRPr/>
          </a:p>
          <a:p>
            <a:pPr marL="0" lvl="0" indent="0" algn="just" rtl="0">
              <a:lnSpc>
                <a:spcPct val="100000"/>
              </a:lnSpc>
              <a:spcBef>
                <a:spcPts val="0"/>
              </a:spcBef>
              <a:spcAft>
                <a:spcPts val="0"/>
              </a:spcAft>
              <a:buSzPts val="1560"/>
              <a:buFont typeface="Noto Sans Symbols"/>
              <a:buNone/>
            </a:pPr>
            <a:endParaRPr sz="2400">
              <a:latin typeface="Times New Roman"/>
              <a:ea typeface="Times New Roman"/>
              <a:cs typeface="Times New Roman"/>
              <a:sym typeface="Times New Roman"/>
            </a:endParaRPr>
          </a:p>
          <a:p>
            <a:pPr marL="0" lvl="0" indent="-99060" algn="just" rtl="0">
              <a:lnSpc>
                <a:spcPct val="100000"/>
              </a:lnSpc>
              <a:spcBef>
                <a:spcPts val="0"/>
              </a:spcBef>
              <a:spcAft>
                <a:spcPts val="0"/>
              </a:spcAft>
              <a:buSzPts val="1560"/>
              <a:buFont typeface="Noto Sans Symbols"/>
              <a:buChar char="❖"/>
            </a:pPr>
            <a:r>
              <a:rPr lang="en-US" sz="2400">
                <a:latin typeface="Times New Roman"/>
                <a:ea typeface="Times New Roman"/>
                <a:cs typeface="Times New Roman"/>
                <a:sym typeface="Times New Roman"/>
              </a:rPr>
              <a:t>Library Auditing is a useful information management tool to improve library services. In the present scenario it has become an enormous problem for any educational institution. It has been a major problem for the librarians for auditing books. Auditing is done by the employees by manually which  requires much time to count books, large in number. By this they are getting health issues too</a:t>
            </a:r>
            <a:r>
              <a:rPr lang="en-US" sz="1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Contd.. </a:t>
            </a:r>
            <a:endParaRPr/>
          </a:p>
        </p:txBody>
      </p:sp>
      <p:sp>
        <p:nvSpPr>
          <p:cNvPr id="130"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In this application, QRCodes are generated for each book     containing the unique identity of book. QRCodes are generated by using Google QRCode Generator. Since there are more amount of books QRCode generation is automated by using UIPath, automation tool. </a:t>
            </a:r>
            <a:endParaRPr sz="2400">
              <a:latin typeface="Times New Roman"/>
              <a:ea typeface="Times New Roman"/>
              <a:cs typeface="Times New Roman"/>
              <a:sym typeface="Times New Roman"/>
            </a:endParaRPr>
          </a:p>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Application contains a QRCode Scanner which scans the QRCodes on the books and gives the report in the excel containing the missing books. This application is developed by using Android studio.</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3048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0"/>
              </a:spcBef>
              <a:spcAft>
                <a:spcPts val="0"/>
              </a:spcAft>
              <a:buClr>
                <a:srgbClr val="000000"/>
              </a:buClr>
              <a:buSzPts val="2400"/>
              <a:buChar char="➢"/>
            </a:pPr>
            <a:r>
              <a:rPr lang="en-US" sz="2400">
                <a:latin typeface="Times New Roman"/>
                <a:ea typeface="Times New Roman"/>
                <a:cs typeface="Times New Roman"/>
                <a:sym typeface="Times New Roman"/>
              </a:rPr>
              <a:t> In existing system Library audit is done manually by group of employees within an organization.</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Used to search books one by </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It has been major problem for librarians to audit the books</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400">
                <a:solidFill>
                  <a:srgbClr val="FF9900"/>
                </a:solidFill>
                <a:latin typeface="Times New Roman"/>
                <a:ea typeface="Times New Roman"/>
                <a:cs typeface="Times New Roman"/>
                <a:sym typeface="Times New Roman"/>
              </a:rPr>
              <a:t>Limitations</a:t>
            </a:r>
            <a:endParaRPr sz="2400">
              <a:solidFill>
                <a:srgbClr val="FF9900"/>
              </a:solidFill>
              <a:latin typeface="Times New Roman"/>
              <a:ea typeface="Times New Roman"/>
              <a:cs typeface="Times New Roman"/>
              <a:sym typeface="Times New Roman"/>
            </a:endParaRPr>
          </a:p>
          <a:p>
            <a:pPr marL="457200" lvl="0" indent="-381000" algn="just" rtl="0">
              <a:spcBef>
                <a:spcPts val="36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Existing system requires more man power for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More time is necessary to complete the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Results may not be accurate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Maintenance of Hardcopy is required</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457200" lvl="0" indent="0" algn="just" rtl="0">
              <a:spcBef>
                <a:spcPts val="360"/>
              </a:spcBef>
              <a:spcAft>
                <a:spcPts val="0"/>
              </a:spcAft>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37" name="Google Shape;137;p19"/>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a:p>
            <a:pPr marL="0" lvl="0" indent="0" algn="l" rtl="0">
              <a:spcBef>
                <a:spcPts val="0"/>
              </a:spcBef>
              <a:spcAft>
                <a:spcPts val="0"/>
              </a:spcAft>
              <a:buNone/>
            </a:pPr>
            <a:r>
              <a:rPr lang="en-US"/>
              <a:t>a.Existing System</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Contd.</a:t>
            </a:r>
            <a:endParaRPr/>
          </a:p>
          <a:p>
            <a:pPr marL="0" lvl="0" indent="0" algn="l" rtl="0">
              <a:spcBef>
                <a:spcPts val="0"/>
              </a:spcBef>
              <a:spcAft>
                <a:spcPts val="0"/>
              </a:spcAft>
              <a:buNone/>
            </a:pPr>
            <a:r>
              <a:rPr lang="en-US"/>
              <a:t>b.Proposed system</a:t>
            </a:r>
            <a:endParaRPr/>
          </a:p>
        </p:txBody>
      </p:sp>
      <p:sp>
        <p:nvSpPr>
          <p:cNvPr id="144" name="Google Shape;144;p20"/>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Library audit is done by scanning the QRCodes on the books</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QRCodes are generated automatically by using UiPath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Books database is stored in firebase database</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Each book is scanned using QRCode scanner app and the data is matched with the database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matched row in the database can be updated</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rows  which are not updated  while scanning are retrieved </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Final report is generated in the excel sheet which contains the missing books </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50" name="Google Shape;150;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50"/>
              <a:buNone/>
            </a:pPr>
            <a:r>
              <a:rPr lang="en-US" sz="2400">
                <a:solidFill>
                  <a:srgbClr val="1155CC"/>
                </a:solidFill>
                <a:latin typeface="Times New Roman"/>
                <a:ea typeface="Times New Roman"/>
                <a:cs typeface="Times New Roman"/>
                <a:sym typeface="Times New Roman"/>
              </a:rPr>
              <a:t>Implementation Requirements</a:t>
            </a:r>
            <a:endParaRPr sz="2400">
              <a:solidFill>
                <a:srgbClr val="1155CC"/>
              </a:solidFill>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RAM Capacity :4GB</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Android Phone(version above Ice cream Sandwich)</a:t>
            </a: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SzPts val="1170"/>
              <a:buNone/>
            </a:pPr>
            <a:r>
              <a:rPr lang="en-US" sz="2400">
                <a:solidFill>
                  <a:srgbClr val="1155CC"/>
                </a:solidFill>
                <a:latin typeface="Times New Roman"/>
                <a:ea typeface="Times New Roman"/>
                <a:cs typeface="Times New Roman"/>
                <a:sym typeface="Times New Roman"/>
              </a:rPr>
              <a:t>Development Requirements</a:t>
            </a:r>
            <a:endParaRPr sz="2400">
              <a:solidFill>
                <a:srgbClr val="1155CC"/>
              </a:solidFill>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Operating Systems-Windows 7/8/10(64-bit)</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Platform-Android Studio 3.3, UIPath </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Programming in- Java,Extensible Markup Language(XML)</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Previous Review Questions</a:t>
            </a:r>
            <a:endParaRPr/>
          </a:p>
        </p:txBody>
      </p:sp>
      <p:sp>
        <p:nvSpPr>
          <p:cNvPr id="157" name="Google Shape;157;p22"/>
          <p:cNvSpPr txBox="1">
            <a:spLocks noGrp="1"/>
          </p:cNvSpPr>
          <p:nvPr>
            <p:ph type="body" idx="1"/>
          </p:nvPr>
        </p:nvSpPr>
        <p:spPr>
          <a:xfrm>
            <a:off x="457200" y="1163700"/>
            <a:ext cx="8229600" cy="4530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Change of Project title </a:t>
            </a:r>
            <a:endParaRPr sz="2400">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Why QRCode not Barcode?</a:t>
            </a:r>
            <a:endParaRPr sz="2400">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What if a book is  missed while scanning?</a:t>
            </a:r>
            <a:endParaRPr sz="2400">
              <a:latin typeface="Times New Roman"/>
              <a:ea typeface="Times New Roman"/>
              <a:cs typeface="Times New Roman"/>
              <a:sym typeface="Times New Roman"/>
            </a:endParaRPr>
          </a:p>
          <a:p>
            <a:pPr marL="457200" lvl="0" indent="0" algn="l" rtl="0">
              <a:spcBef>
                <a:spcPts val="360"/>
              </a:spcBef>
              <a:spcAft>
                <a:spcPts val="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idx="1"/>
          </p:nvPr>
        </p:nvSpPr>
        <p:spPr/>
        <p:txBody>
          <a:bodyPr/>
          <a:lstStyle/>
          <a:p>
            <a:r>
              <a:rPr lang="en-US" dirty="0" smtClean="0"/>
              <a:t>Why </a:t>
            </a:r>
            <a:r>
              <a:rPr lang="en-US" dirty="0" err="1" smtClean="0"/>
              <a:t>QRCode</a:t>
            </a:r>
            <a:r>
              <a:rPr lang="en-US" dirty="0" smtClean="0"/>
              <a:t> not Barcode?</a:t>
            </a:r>
          </a:p>
          <a:p>
            <a:endParaRPr lang="en-US" dirty="0" smtClean="0"/>
          </a:p>
          <a:p>
            <a:pPr>
              <a:buNone/>
            </a:pPr>
            <a:endParaRPr lang="en-US" dirty="0"/>
          </a:p>
        </p:txBody>
      </p:sp>
      <p:pic>
        <p:nvPicPr>
          <p:cNvPr id="1028" name="Picture 4" descr="C:\Users\Sony\Downloads\images (1) (1).jpeg"/>
          <p:cNvPicPr>
            <a:picLocks noChangeAspect="1" noChangeArrowheads="1"/>
          </p:cNvPicPr>
          <p:nvPr/>
        </p:nvPicPr>
        <p:blipFill>
          <a:blip r:embed="rId2"/>
          <a:srcRect/>
          <a:stretch>
            <a:fillRect/>
          </a:stretch>
        </p:blipFill>
        <p:spPr bwMode="auto">
          <a:xfrm>
            <a:off x="1561514" y="2475914"/>
            <a:ext cx="6058486" cy="3418448"/>
          </a:xfrm>
          <a:prstGeom prst="rect">
            <a:avLst/>
          </a:prstGeom>
          <a:noFill/>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Planning</a:t>
            </a:r>
            <a:endParaRPr/>
          </a:p>
        </p:txBody>
      </p:sp>
      <p:sp>
        <p:nvSpPr>
          <p:cNvPr id="172" name="Google Shape;172;p24"/>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0" lvl="0" indent="0">
              <a:buNone/>
            </a:pPr>
            <a:r>
              <a:rPr lang="en-US" sz="2400" dirty="0" smtClean="0"/>
              <a:t> </a:t>
            </a:r>
            <a:endParaRPr sz="2400">
              <a:latin typeface="Times New Roman"/>
              <a:ea typeface="Times New Roman"/>
              <a:cs typeface="Times New Roman"/>
              <a:sym typeface="Times New Roman"/>
            </a:endParaRPr>
          </a:p>
        </p:txBody>
      </p:sp>
      <p:graphicFrame>
        <p:nvGraphicFramePr>
          <p:cNvPr id="4" name="Table 3"/>
          <p:cNvGraphicFramePr>
            <a:graphicFrameLocks noGrp="1"/>
          </p:cNvGraphicFramePr>
          <p:nvPr/>
        </p:nvGraphicFramePr>
        <p:xfrm>
          <a:off x="1083212" y="1997610"/>
          <a:ext cx="6607126" cy="3516924"/>
        </p:xfrm>
        <a:graphic>
          <a:graphicData uri="http://schemas.openxmlformats.org/drawingml/2006/table">
            <a:tbl>
              <a:tblPr firstRow="1" bandRow="1">
                <a:tableStyleId>{5C22544A-7EE6-4342-B048-85BDC9FD1C3A}</a:tableStyleId>
              </a:tblPr>
              <a:tblGrid>
                <a:gridCol w="3303563"/>
                <a:gridCol w="3303563"/>
              </a:tblGrid>
              <a:tr h="586154">
                <a:tc>
                  <a:txBody>
                    <a:bodyPr/>
                    <a:lstStyle/>
                    <a:p>
                      <a:r>
                        <a:rPr lang="en-US" dirty="0" smtClean="0"/>
                        <a:t>Task</a:t>
                      </a:r>
                      <a:endParaRPr lang="en-US" dirty="0"/>
                    </a:p>
                  </a:txBody>
                  <a:tcPr/>
                </a:tc>
                <a:tc>
                  <a:txBody>
                    <a:bodyPr/>
                    <a:lstStyle/>
                    <a:p>
                      <a:r>
                        <a:rPr lang="en-US" dirty="0" smtClean="0"/>
                        <a:t>Date</a:t>
                      </a:r>
                      <a:endParaRPr lang="en-US" dirty="0"/>
                    </a:p>
                  </a:txBody>
                  <a:tcPr/>
                </a:tc>
              </a:tr>
              <a:tr h="586154">
                <a:tc>
                  <a:txBody>
                    <a:bodyPr/>
                    <a:lstStyle/>
                    <a:p>
                      <a:r>
                        <a:rPr lang="en-US" dirty="0" err="1" smtClean="0"/>
                        <a:t>QRCode</a:t>
                      </a:r>
                      <a:r>
                        <a:rPr lang="en-US" dirty="0" smtClean="0"/>
                        <a:t> Generation</a:t>
                      </a:r>
                      <a:endParaRPr lang="en-US" dirty="0"/>
                    </a:p>
                  </a:txBody>
                  <a:tcPr/>
                </a:tc>
                <a:tc>
                  <a:txBody>
                    <a:bodyPr/>
                    <a:lstStyle/>
                    <a:p>
                      <a:r>
                        <a:rPr lang="en-US" dirty="0" smtClean="0"/>
                        <a:t>24-01-2020</a:t>
                      </a:r>
                      <a:endParaRPr lang="en-US" dirty="0"/>
                    </a:p>
                  </a:txBody>
                  <a:tcPr/>
                </a:tc>
              </a:tr>
              <a:tr h="586154">
                <a:tc>
                  <a:txBody>
                    <a:bodyPr/>
                    <a:lstStyle/>
                    <a:p>
                      <a:r>
                        <a:rPr lang="en-US" dirty="0" err="1" smtClean="0"/>
                        <a:t>QRCode</a:t>
                      </a:r>
                      <a:r>
                        <a:rPr lang="en-US" dirty="0" smtClean="0"/>
                        <a:t> scanner and</a:t>
                      </a:r>
                      <a:r>
                        <a:rPr lang="en-US" dirty="0" smtClean="0"/>
                        <a:t> </a:t>
                      </a:r>
                      <a:r>
                        <a:rPr lang="en-US" dirty="0" err="1" smtClean="0"/>
                        <a:t>verfication</a:t>
                      </a:r>
                      <a:endParaRPr lang="en-US" dirty="0"/>
                    </a:p>
                  </a:txBody>
                  <a:tcPr/>
                </a:tc>
                <a:tc>
                  <a:txBody>
                    <a:bodyPr/>
                    <a:lstStyle/>
                    <a:p>
                      <a:r>
                        <a:rPr lang="en-US" dirty="0" smtClean="0"/>
                        <a:t> 28-02-2020</a:t>
                      </a:r>
                      <a:endParaRPr lang="en-US" dirty="0"/>
                    </a:p>
                  </a:txBody>
                  <a:tcPr/>
                </a:tc>
              </a:tr>
              <a:tr h="586154">
                <a:tc>
                  <a:txBody>
                    <a:bodyPr/>
                    <a:lstStyle/>
                    <a:p>
                      <a:r>
                        <a:rPr lang="en-US" dirty="0" smtClean="0"/>
                        <a:t>Report</a:t>
                      </a:r>
                      <a:r>
                        <a:rPr lang="en-US" dirty="0" smtClean="0"/>
                        <a:t> generation</a:t>
                      </a:r>
                      <a:endParaRPr lang="en-US" dirty="0"/>
                    </a:p>
                  </a:txBody>
                  <a:tcPr/>
                </a:tc>
                <a:tc>
                  <a:txBody>
                    <a:bodyPr/>
                    <a:lstStyle/>
                    <a:p>
                      <a:r>
                        <a:rPr lang="en-US" dirty="0" smtClean="0"/>
                        <a:t>05-02-2020</a:t>
                      </a:r>
                      <a:endParaRPr lang="en-US" dirty="0"/>
                    </a:p>
                  </a:txBody>
                  <a:tcPr/>
                </a:tc>
              </a:tr>
              <a:tr h="586154">
                <a:tc>
                  <a:txBody>
                    <a:bodyPr/>
                    <a:lstStyle/>
                    <a:p>
                      <a:r>
                        <a:rPr lang="en-US" dirty="0" smtClean="0"/>
                        <a:t>Testing</a:t>
                      </a:r>
                      <a:r>
                        <a:rPr lang="en-US" dirty="0" smtClean="0"/>
                        <a:t> Phase</a:t>
                      </a:r>
                      <a:endParaRPr lang="en-US" dirty="0"/>
                    </a:p>
                  </a:txBody>
                  <a:tcPr/>
                </a:tc>
                <a:tc>
                  <a:txBody>
                    <a:bodyPr/>
                    <a:lstStyle/>
                    <a:p>
                      <a:r>
                        <a:rPr lang="en-US" dirty="0" smtClean="0"/>
                        <a:t>20-03-2020</a:t>
                      </a:r>
                      <a:endParaRPr lang="en-US" dirty="0"/>
                    </a:p>
                  </a:txBody>
                  <a:tcPr/>
                </a:tc>
              </a:tr>
              <a:tr h="586154">
                <a:tc>
                  <a:txBody>
                    <a:bodyPr/>
                    <a:lstStyle/>
                    <a:p>
                      <a:r>
                        <a:rPr lang="en-US" dirty="0" smtClean="0"/>
                        <a:t>Document</a:t>
                      </a:r>
                      <a:r>
                        <a:rPr lang="en-US" dirty="0" smtClean="0"/>
                        <a:t> submission</a:t>
                      </a:r>
                      <a:endParaRPr lang="en-US" dirty="0"/>
                    </a:p>
                  </a:txBody>
                  <a:tcPr/>
                </a:tc>
                <a:tc>
                  <a:txBody>
                    <a:bodyPr/>
                    <a:lstStyle/>
                    <a:p>
                      <a:r>
                        <a:rPr lang="en-US" dirty="0" smtClean="0"/>
                        <a:t>05-04-2020</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353</Words>
  <PresentationFormat>On-screen Show (4:3)</PresentationFormat>
  <Paragraphs>77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Garamond</vt:lpstr>
      <vt:lpstr>Noto Sans Symbols</vt:lpstr>
      <vt:lpstr>Ribeye</vt:lpstr>
      <vt:lpstr>Calibri</vt:lpstr>
      <vt:lpstr>Theme1</vt:lpstr>
      <vt:lpstr>Library Auditing System</vt:lpstr>
      <vt:lpstr>Abstract </vt:lpstr>
      <vt:lpstr>Contd.. </vt:lpstr>
      <vt:lpstr>Literature Survey a.Existing System</vt:lpstr>
      <vt:lpstr>Contd. b.Proposed system</vt:lpstr>
      <vt:lpstr>Requirements</vt:lpstr>
      <vt:lpstr>Previous Review Questions</vt:lpstr>
      <vt:lpstr>Contd.</vt:lpstr>
      <vt:lpstr>Planning</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Auditing System</dc:title>
  <cp:lastModifiedBy>Sony</cp:lastModifiedBy>
  <cp:revision>12</cp:revision>
  <dcterms:modified xsi:type="dcterms:W3CDTF">2020-01-12T13:52:54Z</dcterms:modified>
</cp:coreProperties>
</file>