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 id="2147483659" r:id="rId2"/>
  </p:sldMasterIdLst>
  <p:notesMasterIdLst>
    <p:notesMasterId r:id="rId18"/>
  </p:notesMasterIdLst>
  <p:sldIdLst>
    <p:sldId id="323" r:id="rId3"/>
    <p:sldId id="310" r:id="rId4"/>
    <p:sldId id="322" r:id="rId5"/>
    <p:sldId id="321" r:id="rId6"/>
    <p:sldId id="320" r:id="rId7"/>
    <p:sldId id="319" r:id="rId8"/>
    <p:sldId id="318" r:id="rId9"/>
    <p:sldId id="317" r:id="rId10"/>
    <p:sldId id="316" r:id="rId11"/>
    <p:sldId id="315" r:id="rId12"/>
    <p:sldId id="314" r:id="rId13"/>
    <p:sldId id="313" r:id="rId14"/>
    <p:sldId id="312" r:id="rId15"/>
    <p:sldId id="311" r:id="rId16"/>
    <p:sldId id="278" r:id="rId17"/>
  </p:sldIdLst>
  <p:sldSz cx="9144000" cy="5143500" type="screen16x9"/>
  <p:notesSz cx="6858000" cy="9144000"/>
  <p:embeddedFontLst>
    <p:embeddedFont>
      <p:font typeface="Bahnschrift Condensed" panose="020B0502040204020203" pitchFamily="34" charset="0"/>
      <p:regular r:id="rId19"/>
      <p:bold r:id="rId20"/>
    </p:embeddedFont>
    <p:embeddedFont>
      <p:font typeface="Cambria Math" panose="02040503050406030204" pitchFamily="18" charset="0"/>
      <p:regular r:id="rId21"/>
    </p:embeddedFont>
    <p:embeddedFont>
      <p:font typeface="Century Gothic" panose="020B0604020202020204" charset="0"/>
      <p:regular r:id="rId22"/>
      <p:bold r:id="rId23"/>
      <p:italic r:id="rId24"/>
      <p:boldItalic r:id="rId25"/>
    </p:embeddedFont>
    <p:embeddedFont>
      <p:font typeface="Franklin Gothic Book" panose="020B0604020202020204" charset="0"/>
      <p:regular r:id="rId26"/>
      <p:italic r:id="rId27"/>
    </p:embeddedFont>
    <p:embeddedFont>
      <p:font typeface="Franklin Gothic Medium" panose="020B0603020102020204" pitchFamily="34" charset="0"/>
      <p:regular r:id="rId28"/>
      <p:italic r:id="rId29"/>
    </p:embeddedFont>
    <p:embeddedFont>
      <p:font typeface="Inter-Regular" panose="020B060402020202020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8B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B8CE54-D7E4-4D6C-B30F-6A91B47CCFBE}">
  <a:tblStyle styleId="{E4B8CE54-D7E4-4D6C-B30F-6A91B47CCFB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A51BF6-B60F-430B-B708-1F52C015F51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7" d="100"/>
          <a:sy n="107"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564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8407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6521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3082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8211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9650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451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1742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8600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0775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4268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6705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7588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 Light" type="blank">
  <p:cSld name="BLANK">
    <p:spTree>
      <p:nvGrpSpPr>
        <p:cNvPr id="1" name="Shape 47"/>
        <p:cNvGrpSpPr/>
        <p:nvPr/>
      </p:nvGrpSpPr>
      <p:grpSpPr>
        <a:xfrm>
          <a:off x="0" y="0"/>
          <a:ext cx="0" cy="0"/>
          <a:chOff x="0" y="0"/>
          <a:chExt cx="0" cy="0"/>
        </a:xfrm>
      </p:grpSpPr>
      <p:sp>
        <p:nvSpPr>
          <p:cNvPr id="48" name="Google Shape;48;p10"/>
          <p:cNvSpPr/>
          <p:nvPr/>
        </p:nvSpPr>
        <p:spPr>
          <a:xfrm>
            <a:off x="0" y="1455585"/>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0072D1">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10"/>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1200150"/>
            <a:ext cx="4000501" cy="102870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575300" y="-13716"/>
            <a:ext cx="2457449" cy="517779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56059" y="2228850"/>
            <a:ext cx="4000501" cy="1371600"/>
          </a:xfrm>
        </p:spPr>
        <p:txBody>
          <a:bodyP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799409" y="4412457"/>
            <a:ext cx="685800" cy="273844"/>
          </a:xfrm>
        </p:spPr>
        <p:txBody>
          <a:bodyPr/>
          <a:lstStyle/>
          <a:p>
            <a:fld id="{B61BEF0D-F0BB-DE4B-95CE-6DB70DBA9567}" type="datetimeFigureOut">
              <a:rPr lang="en-US" dirty="0"/>
              <a:pPr/>
              <a:t>2024-08-11</a:t>
            </a:fld>
            <a:endParaRPr lang="en-US" dirty="0"/>
          </a:p>
        </p:txBody>
      </p:sp>
      <p:sp>
        <p:nvSpPr>
          <p:cNvPr id="6" name="Footer Placeholder 5"/>
          <p:cNvSpPr>
            <a:spLocks noGrp="1"/>
          </p:cNvSpPr>
          <p:nvPr>
            <p:ph type="ftr" sz="quarter" idx="11"/>
          </p:nvPr>
        </p:nvSpPr>
        <p:spPr>
          <a:xfrm>
            <a:off x="856059" y="4412457"/>
            <a:ext cx="3829050" cy="273844"/>
          </a:xfrm>
        </p:spPr>
        <p:txBody>
          <a:bodyPr/>
          <a:lstStyle/>
          <a:p>
            <a:endParaRPr lang="en-US" dirty="0"/>
          </a:p>
        </p:txBody>
      </p:sp>
      <p:sp>
        <p:nvSpPr>
          <p:cNvPr id="7" name="Slide Number Placeholder 6"/>
          <p:cNvSpPr>
            <a:spLocks noGrp="1"/>
          </p:cNvSpPr>
          <p:nvPr>
            <p:ph type="sldNum" sz="quarter" idx="12"/>
          </p:nvPr>
        </p:nvSpPr>
        <p:spPr>
          <a:xfrm>
            <a:off x="8056960" y="4412457"/>
            <a:ext cx="2419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0825820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3549649"/>
            <a:ext cx="7429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4847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56060" y="3974702"/>
            <a:ext cx="7429500" cy="370284"/>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0375877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1"/>
            <a:ext cx="7429499" cy="2343149"/>
          </a:xfrm>
        </p:spPr>
        <p:txBody>
          <a:bodyPr anchor="ctr">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856058" y="3257550"/>
            <a:ext cx="7429500" cy="1085850"/>
          </a:xfrm>
        </p:spPr>
        <p:txBody>
          <a:bodyPr anchor="ctr">
            <a:normAutofit/>
          </a:bodyPr>
          <a:lstStyle>
            <a:lvl1pPr marL="0" indent="0" algn="l">
              <a:buNone/>
              <a:defRPr sz="150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1386661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627459"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accent1"/>
                </a:solidFill>
              </a:rPr>
              <a:t>“</a:t>
            </a:r>
          </a:p>
        </p:txBody>
      </p:sp>
      <p:sp>
        <p:nvSpPr>
          <p:cNvPr id="15" name="TextBox 14"/>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accent1"/>
                </a:solidFill>
              </a:rPr>
              <a:t>”</a:t>
            </a:r>
          </a:p>
        </p:txBody>
      </p:sp>
      <p:sp>
        <p:nvSpPr>
          <p:cNvPr id="2" name="Title 1"/>
          <p:cNvSpPr>
            <a:spLocks noGrp="1"/>
          </p:cNvSpPr>
          <p:nvPr>
            <p:ph type="title"/>
          </p:nvPr>
        </p:nvSpPr>
        <p:spPr>
          <a:xfrm>
            <a:off x="1084660" y="457201"/>
            <a:ext cx="6972299" cy="2057399"/>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856058" y="3257550"/>
            <a:ext cx="7429500" cy="1085850"/>
          </a:xfrm>
        </p:spPr>
        <p:txBody>
          <a:bodyPr vert="horz" lIns="91440" tIns="45720" rIns="91440" bIns="45720" rtlCol="0" anchor="ctr">
            <a:normAutofit/>
          </a:bodyPr>
          <a:lstStyle>
            <a:lvl1pPr>
              <a:buNone/>
              <a:defRPr lang="en-US" sz="15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3397125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9" y="2481436"/>
            <a:ext cx="7429500" cy="1101600"/>
          </a:xfrm>
        </p:spPr>
        <p:txBody>
          <a:bodyPr anchor="b">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856058" y="3583036"/>
            <a:ext cx="7429501" cy="645300"/>
          </a:xfrm>
        </p:spPr>
        <p:txBody>
          <a:bodyPr vert="horz" lIns="91440" tIns="45720" rIns="91440" bIns="45720" rtlCol="0" anchor="t">
            <a:normAutofit/>
          </a:bodyPr>
          <a:lstStyle>
            <a:lvl1pPr>
              <a:defRPr lang="en-US" sz="15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1530137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627459"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accent1"/>
                </a:solidFill>
              </a:rPr>
              <a:t>“</a:t>
            </a:r>
          </a:p>
        </p:txBody>
      </p:sp>
      <p:sp>
        <p:nvSpPr>
          <p:cNvPr id="15" name="TextBox 14"/>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accent1"/>
                </a:solidFill>
              </a:rPr>
              <a:t>”</a:t>
            </a:r>
          </a:p>
        </p:txBody>
      </p:sp>
      <p:sp>
        <p:nvSpPr>
          <p:cNvPr id="2" name="Title 1"/>
          <p:cNvSpPr>
            <a:spLocks noGrp="1"/>
          </p:cNvSpPr>
          <p:nvPr>
            <p:ph type="title"/>
          </p:nvPr>
        </p:nvSpPr>
        <p:spPr>
          <a:xfrm>
            <a:off x="1084660" y="457201"/>
            <a:ext cx="6972299" cy="2057399"/>
          </a:xfrm>
        </p:spPr>
        <p:txBody>
          <a:bodyPr anchor="ctr">
            <a:normAutofit/>
          </a:bodyPr>
          <a:lstStyle>
            <a:lvl1pPr algn="l">
              <a:defRPr sz="24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56059" y="2914650"/>
            <a:ext cx="7429500" cy="666750"/>
          </a:xfrm>
        </p:spPr>
        <p:txBody>
          <a:bodyPr vert="horz" lIns="91440" tIns="45720" rIns="91440" bIns="45720" rtlCol="0" anchor="b">
            <a:normAutofit/>
          </a:bodyPr>
          <a:lstStyle>
            <a:lvl1pPr>
              <a:buNone/>
              <a:defRPr lang="en-US" sz="1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56058" y="3581400"/>
            <a:ext cx="7429500" cy="762000"/>
          </a:xfrm>
        </p:spPr>
        <p:txBody>
          <a:bodyPr anchor="t">
            <a:normAutofit/>
          </a:bodyPr>
          <a:lstStyle>
            <a:lvl1pPr marL="0" indent="0" algn="l">
              <a:buNone/>
              <a:defRPr sz="135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1317430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1"/>
            <a:ext cx="7429499" cy="20573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856059" y="2628900"/>
            <a:ext cx="7429500" cy="628650"/>
          </a:xfrm>
        </p:spPr>
        <p:txBody>
          <a:bodyPr vert="horz" lIns="91440" tIns="45720" rIns="91440" bIns="45720" rtlCol="0" anchor="b">
            <a:normAutofit/>
          </a:bodyPr>
          <a:lstStyle>
            <a:lvl1pPr>
              <a:buNone/>
              <a:defRPr lang="en-US" sz="21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56058" y="3257550"/>
            <a:ext cx="7429500" cy="1085850"/>
          </a:xfrm>
        </p:spPr>
        <p:txBody>
          <a:bodyPr anchor="t">
            <a:normAutofit/>
          </a:bodyPr>
          <a:lstStyle>
            <a:lvl1pPr marL="0" indent="0" algn="l">
              <a:buNone/>
              <a:defRPr sz="135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0194896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29428306"/>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673" y="457200"/>
            <a:ext cx="1657886"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9" y="457200"/>
            <a:ext cx="5657850" cy="38862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71929277"/>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4" name="Google Shape;14;p3"/>
          <p:cNvSpPr txBox="1">
            <a:spLocks noGrp="1"/>
          </p:cNvSpPr>
          <p:nvPr>
            <p:ph type="ctrTitle"/>
          </p:nvPr>
        </p:nvSpPr>
        <p:spPr>
          <a:xfrm>
            <a:off x="1037875" y="2066800"/>
            <a:ext cx="7068300" cy="610500"/>
          </a:xfrm>
          <a:prstGeom prst="rect">
            <a:avLst/>
          </a:prstGeom>
        </p:spPr>
        <p:txBody>
          <a:bodyPr spcFirstLastPara="1" wrap="square" lIns="0" tIns="0" rIns="0" bIns="0" anchor="b"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sp>
        <p:nvSpPr>
          <p:cNvPr id="15" name="Google Shape;15;p3"/>
          <p:cNvSpPr txBox="1">
            <a:spLocks noGrp="1"/>
          </p:cNvSpPr>
          <p:nvPr>
            <p:ph type="subTitle" idx="1"/>
          </p:nvPr>
        </p:nvSpPr>
        <p:spPr>
          <a:xfrm>
            <a:off x="1037875" y="2774327"/>
            <a:ext cx="7068300" cy="3840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2400"/>
              <a:buNone/>
              <a:defRPr>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spTree>
    <p:extLst>
      <p:ext uri="{BB962C8B-B14F-4D97-AF65-F5344CB8AC3E}">
        <p14:creationId xmlns:p14="http://schemas.microsoft.com/office/powerpoint/2010/main" val="3506195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13259" y="457201"/>
            <a:ext cx="6507167" cy="2400300"/>
          </a:xfrm>
        </p:spPr>
        <p:txBody>
          <a:bodyPr anchor="b">
            <a:normAutofit/>
          </a:bodyPr>
          <a:lstStyle>
            <a:lvl1pPr algn="ctr">
              <a:defRPr sz="36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313259" y="2914650"/>
            <a:ext cx="6507167" cy="1428750"/>
          </a:xfrm>
        </p:spPr>
        <p:txBody>
          <a:bodyPr anchor="t">
            <a:normAutofit/>
          </a:bodyPr>
          <a:lstStyle>
            <a:lvl1pPr marL="0" indent="0" algn="ctr">
              <a:buNone/>
              <a:defRPr sz="1575">
                <a:gradFill flip="none" rotWithShape="1">
                  <a:gsLst>
                    <a:gs pos="0">
                      <a:schemeClr val="tx1"/>
                    </a:gs>
                    <a:gs pos="100000">
                      <a:schemeClr val="tx1">
                        <a:lumMod val="75000"/>
                      </a:schemeClr>
                    </a:gs>
                  </a:gsLst>
                  <a:lin ang="5400000" scaled="0"/>
                  <a:tileRect/>
                </a:gra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4756468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6335670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13260" y="2481436"/>
            <a:ext cx="6515100" cy="1101600"/>
          </a:xfrm>
        </p:spPr>
        <p:txBody>
          <a:bodyPr anchor="b"/>
          <a:lstStyle>
            <a:lvl1pPr algn="r">
              <a:defRPr sz="3000" b="0" cap="all"/>
            </a:lvl1pPr>
          </a:lstStyle>
          <a:p>
            <a:r>
              <a:rPr lang="en-US"/>
              <a:t>Click to edit Master title style</a:t>
            </a:r>
            <a:endParaRPr lang="en-US" dirty="0"/>
          </a:p>
        </p:txBody>
      </p:sp>
      <p:sp>
        <p:nvSpPr>
          <p:cNvPr id="3" name="Text Placeholder 2"/>
          <p:cNvSpPr>
            <a:spLocks noGrp="1"/>
          </p:cNvSpPr>
          <p:nvPr>
            <p:ph type="body" idx="1"/>
          </p:nvPr>
        </p:nvSpPr>
        <p:spPr>
          <a:xfrm>
            <a:off x="1313259" y="3583036"/>
            <a:ext cx="6515101" cy="645300"/>
          </a:xfrm>
        </p:spPr>
        <p:txBody>
          <a:bodyPr anchor="t">
            <a:normAutofit/>
          </a:bodyPr>
          <a:lstStyle>
            <a:lvl1pPr marL="0" indent="0" algn="r">
              <a:buNone/>
              <a:defRPr sz="150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2548921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9" y="2000250"/>
            <a:ext cx="3657600"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7959" y="2000250"/>
            <a:ext cx="3657600"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4997014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71961" y="1993900"/>
            <a:ext cx="3441698"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9" y="2432447"/>
            <a:ext cx="3657600" cy="1910953"/>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32350" y="2000250"/>
            <a:ext cx="34532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7959" y="2432447"/>
            <a:ext cx="3657601" cy="1910953"/>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0013204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4307221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5358787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1200150"/>
            <a:ext cx="2661841"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827859" y="457201"/>
            <a:ext cx="4457701" cy="38862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6059" y="2228850"/>
            <a:ext cx="2661841" cy="1371600"/>
          </a:xfrm>
        </p:spPr>
        <p:txBody>
          <a:bodyPr>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59363029"/>
      </p:ext>
    </p:extLst>
  </p:cSld>
  <p:clrMapOvr>
    <a:masterClrMapping/>
  </p:clrMapOvr>
  <p:hf hdr="0" ftr="0" dt="0"/>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21" Type="http://schemas.openxmlformats.org/officeDocument/2006/relationships/hyperlink" Target="https://pixabay.com/vectors/background-blue-wallpaper-design-159244/" TargetMode="Externa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7875" y="836000"/>
            <a:ext cx="70683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1pPr>
            <a:lvl2pPr lvl="1"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2pPr>
            <a:lvl3pPr lvl="2"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3pPr>
            <a:lvl4pPr lvl="3"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4pPr>
            <a:lvl5pPr lvl="4"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5pPr>
            <a:lvl6pPr lvl="5"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6pPr>
            <a:lvl7pPr lvl="6"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7pPr>
            <a:lvl8pPr lvl="7"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8pPr>
            <a:lvl9pPr lvl="8"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9pPr>
          </a:lstStyle>
          <a:p>
            <a:endParaRPr/>
          </a:p>
        </p:txBody>
      </p:sp>
      <p:sp>
        <p:nvSpPr>
          <p:cNvPr id="7" name="Google Shape;7;p1"/>
          <p:cNvSpPr txBox="1">
            <a:spLocks noGrp="1"/>
          </p:cNvSpPr>
          <p:nvPr>
            <p:ph type="body" idx="1"/>
          </p:nvPr>
        </p:nvSpPr>
        <p:spPr>
          <a:xfrm>
            <a:off x="1037875" y="1353948"/>
            <a:ext cx="70683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1pPr>
            <a:lvl2pPr marL="914400" lvl="1" indent="-381000" rtl="0">
              <a:lnSpc>
                <a:spcPct val="115000"/>
              </a:lnSpc>
              <a:spcBef>
                <a:spcPts val="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2pPr>
            <a:lvl3pPr marL="1371600" lvl="2" indent="-381000" rtl="0">
              <a:lnSpc>
                <a:spcPct val="115000"/>
              </a:lnSpc>
              <a:spcBef>
                <a:spcPts val="0"/>
              </a:spcBef>
              <a:spcAft>
                <a:spcPts val="0"/>
              </a:spcAft>
              <a:buClr>
                <a:schemeClr val="lt2"/>
              </a:buClr>
              <a:buSzPts val="2400"/>
              <a:buFont typeface="Inter-Regular"/>
              <a:buChar char="■"/>
              <a:defRPr sz="2400">
                <a:solidFill>
                  <a:schemeClr val="dk1"/>
                </a:solidFill>
                <a:latin typeface="Inter-Regular"/>
                <a:ea typeface="Inter-Regular"/>
                <a:cs typeface="Inter-Regular"/>
                <a:sym typeface="Inter-Regular"/>
              </a:defRPr>
            </a:lvl3pPr>
            <a:lvl4pPr marL="1828800" lvl="3"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4pPr>
            <a:lvl5pPr marL="2286000" lvl="4"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5pPr>
            <a:lvl6pPr marL="2743200" lvl="5"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6pPr>
            <a:lvl7pPr marL="3200400" lvl="6"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7pPr>
            <a:lvl8pPr marL="3657600" lvl="7"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8pPr>
            <a:lvl9pPr marL="4114800" lvl="8"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9pPr>
          </a:lstStyle>
          <a:p>
            <a:endParaRPr/>
          </a:p>
        </p:txBody>
      </p:sp>
      <p:sp>
        <p:nvSpPr>
          <p:cNvPr id="8" name="Google Shape;8;p1"/>
          <p:cNvSpPr txBox="1">
            <a:spLocks noGrp="1"/>
          </p:cNvSpPr>
          <p:nvPr>
            <p:ph type="sldNum" idx="12"/>
          </p:nvPr>
        </p:nvSpPr>
        <p:spPr>
          <a:xfrm>
            <a:off x="8328184" y="45974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Inter-Regular"/>
                <a:ea typeface="Inter-Regular"/>
                <a:cs typeface="Inter-Regular"/>
                <a:sym typeface="Inter-Regular"/>
              </a:defRPr>
            </a:lvl1pPr>
            <a:lvl2pPr lvl="1" algn="r" rtl="0">
              <a:buNone/>
              <a:defRPr sz="1300">
                <a:solidFill>
                  <a:schemeClr val="accent1"/>
                </a:solidFill>
                <a:latin typeface="Inter-Regular"/>
                <a:ea typeface="Inter-Regular"/>
                <a:cs typeface="Inter-Regular"/>
                <a:sym typeface="Inter-Regular"/>
              </a:defRPr>
            </a:lvl2pPr>
            <a:lvl3pPr lvl="2" algn="r" rtl="0">
              <a:buNone/>
              <a:defRPr sz="1300">
                <a:solidFill>
                  <a:schemeClr val="accent1"/>
                </a:solidFill>
                <a:latin typeface="Inter-Regular"/>
                <a:ea typeface="Inter-Regular"/>
                <a:cs typeface="Inter-Regular"/>
                <a:sym typeface="Inter-Regular"/>
              </a:defRPr>
            </a:lvl3pPr>
            <a:lvl4pPr lvl="3" algn="r" rtl="0">
              <a:buNone/>
              <a:defRPr sz="1300">
                <a:solidFill>
                  <a:schemeClr val="accent1"/>
                </a:solidFill>
                <a:latin typeface="Inter-Regular"/>
                <a:ea typeface="Inter-Regular"/>
                <a:cs typeface="Inter-Regular"/>
                <a:sym typeface="Inter-Regular"/>
              </a:defRPr>
            </a:lvl4pPr>
            <a:lvl5pPr lvl="4" algn="r" rtl="0">
              <a:buNone/>
              <a:defRPr sz="1300">
                <a:solidFill>
                  <a:schemeClr val="accent1"/>
                </a:solidFill>
                <a:latin typeface="Inter-Regular"/>
                <a:ea typeface="Inter-Regular"/>
                <a:cs typeface="Inter-Regular"/>
                <a:sym typeface="Inter-Regular"/>
              </a:defRPr>
            </a:lvl5pPr>
            <a:lvl6pPr lvl="5" algn="r" rtl="0">
              <a:buNone/>
              <a:defRPr sz="1300">
                <a:solidFill>
                  <a:schemeClr val="accent1"/>
                </a:solidFill>
                <a:latin typeface="Inter-Regular"/>
                <a:ea typeface="Inter-Regular"/>
                <a:cs typeface="Inter-Regular"/>
                <a:sym typeface="Inter-Regular"/>
              </a:defRPr>
            </a:lvl6pPr>
            <a:lvl7pPr lvl="6" algn="r" rtl="0">
              <a:buNone/>
              <a:defRPr sz="1300">
                <a:solidFill>
                  <a:schemeClr val="accent1"/>
                </a:solidFill>
                <a:latin typeface="Inter-Regular"/>
                <a:ea typeface="Inter-Regular"/>
                <a:cs typeface="Inter-Regular"/>
                <a:sym typeface="Inter-Regular"/>
              </a:defRPr>
            </a:lvl7pPr>
            <a:lvl8pPr lvl="7" algn="r" rtl="0">
              <a:buNone/>
              <a:defRPr sz="1300">
                <a:solidFill>
                  <a:schemeClr val="accent1"/>
                </a:solidFill>
                <a:latin typeface="Inter-Regular"/>
                <a:ea typeface="Inter-Regular"/>
                <a:cs typeface="Inter-Regular"/>
                <a:sym typeface="Inter-Regular"/>
              </a:defRPr>
            </a:lvl8pPr>
            <a:lvl9pPr lvl="8" algn="r" rtl="0">
              <a:buNone/>
              <a:defRPr sz="1300">
                <a:solidFill>
                  <a:schemeClr val="accent1"/>
                </a:solidFill>
                <a:latin typeface="Inter-Regular"/>
                <a:ea typeface="Inter-Regular"/>
                <a:cs typeface="Inter-Regular"/>
                <a:sym typeface="Inter-Regular"/>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6" r:id="rId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alphaModFix amt="85000"/>
            <a:lum/>
            <a:extLst>
              <a:ext uri="{837473B0-CC2E-450A-ABE3-18F120FF3D39}">
                <a1611:picAttrSrcUrl xmlns:a1611="http://schemas.microsoft.com/office/drawing/2016/11/main" r:id="rId21"/>
              </a:ext>
            </a:extLst>
          </a:blip>
          <a:srcRect/>
          <a:stretch>
            <a:fillRect t="-15000" b="-1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6060" y="457200"/>
            <a:ext cx="7429499" cy="14287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6060" y="2000250"/>
            <a:ext cx="7429499"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28209" y="4412457"/>
            <a:ext cx="1200150" cy="273844"/>
          </a:xfrm>
          <a:prstGeom prst="rect">
            <a:avLst/>
          </a:prstGeom>
        </p:spPr>
        <p:txBody>
          <a:bodyPr vert="horz" lIns="91440" tIns="45720" rIns="91440" bIns="45720" rtlCol="0" anchor="ctr"/>
          <a:lstStyle>
            <a:lvl1pPr algn="r">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2024-08-11</a:t>
            </a:fld>
            <a:endParaRPr lang="en-US" dirty="0"/>
          </a:p>
        </p:txBody>
      </p:sp>
      <p:sp>
        <p:nvSpPr>
          <p:cNvPr id="5" name="Footer Placeholder 4"/>
          <p:cNvSpPr>
            <a:spLocks noGrp="1"/>
          </p:cNvSpPr>
          <p:nvPr>
            <p:ph type="ftr" sz="quarter" idx="3"/>
          </p:nvPr>
        </p:nvSpPr>
        <p:spPr>
          <a:xfrm>
            <a:off x="856059" y="4412457"/>
            <a:ext cx="5657850" cy="273844"/>
          </a:xfrm>
          <a:prstGeom prst="rect">
            <a:avLst/>
          </a:prstGeom>
        </p:spPr>
        <p:txBody>
          <a:bodyPr vert="horz" lIns="91440" tIns="45720" rIns="91440" bIns="45720" rtlCol="0" anchor="ctr"/>
          <a:lstStyle>
            <a:lvl1pPr algn="l">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7885510" y="4412457"/>
            <a:ext cx="413375" cy="273844"/>
          </a:xfrm>
          <a:prstGeom prst="rect">
            <a:avLst/>
          </a:prstGeom>
        </p:spPr>
        <p:txBody>
          <a:bodyPr vert="horz" lIns="91440" tIns="45720" rIns="91440" bIns="45720" rtlCol="0" anchor="ctr"/>
          <a:lstStyle>
            <a:lvl1pPr algn="r">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41023543"/>
      </p:ext>
    </p:extLst>
  </p:cSld>
  <p:clrMap bg1="dk1" tx1="lt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Lst>
  <p:transition>
    <p:fade thruBlk="1"/>
  </p:transition>
  <p:hf hdr="0" ftr="0" dt="0"/>
  <p:txStyles>
    <p:titleStyle>
      <a:lvl1pPr algn="l" defTabSz="342900" rtl="0" eaLnBrk="1" latinLnBrk="0" hangingPunct="1">
        <a:spcBef>
          <a:spcPct val="0"/>
        </a:spcBef>
        <a:buNone/>
        <a:defRPr sz="24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100000"/>
        <a:buFont typeface="Arial"/>
        <a:buChar char="•"/>
        <a:defRPr sz="15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100000"/>
        <a:buFont typeface="Arial"/>
        <a:buChar char="•"/>
        <a:defRPr sz="135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100000"/>
        <a:buFont typeface="Arial"/>
        <a:buChar char="•"/>
        <a:defRPr sz="105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100000"/>
        <a:buFont typeface="Arial"/>
        <a:buChar char="•"/>
        <a:defRPr sz="105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mailto:support@dfdef.com"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78"/>
        <p:cNvGrpSpPr/>
        <p:nvPr/>
      </p:nvGrpSpPr>
      <p:grpSpPr>
        <a:xfrm>
          <a:off x="0" y="0"/>
          <a:ext cx="0" cy="0"/>
          <a:chOff x="0" y="0"/>
          <a:chExt cx="0" cy="0"/>
        </a:xfrm>
      </p:grpSpPr>
      <p:sp>
        <p:nvSpPr>
          <p:cNvPr id="80" name="Google Shape;80;p15"/>
          <p:cNvSpPr txBox="1">
            <a:spLocks noGrp="1"/>
          </p:cNvSpPr>
          <p:nvPr>
            <p:ph type="subTitle" idx="1"/>
          </p:nvPr>
        </p:nvSpPr>
        <p:spPr>
          <a:xfrm>
            <a:off x="711812" y="1661452"/>
            <a:ext cx="7638292" cy="910298"/>
          </a:xfrm>
          <a:prstGeom prst="rect">
            <a:avLst/>
          </a:prstGeom>
        </p:spPr>
        <p:txBody>
          <a:bodyPr spcFirstLastPara="1" wrap="square" lIns="0" tIns="0" rIns="0" bIns="0" anchor="t" anchorCtr="0">
            <a:noAutofit/>
          </a:bodyPr>
          <a:lstStyle/>
          <a:p>
            <a:r>
              <a:rPr lang="en-US" b="1" dirty="0">
                <a:solidFill>
                  <a:schemeClr val="tx2"/>
                </a:solidFill>
                <a:latin typeface="+mn-lt"/>
              </a:rPr>
              <a:t>The Quantum Secure Messaging Protocol</a:t>
            </a:r>
          </a:p>
          <a:p>
            <a:r>
              <a:rPr lang="en-US" sz="14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A quantum ready, high-security messaging protocol for the 21</a:t>
            </a:r>
            <a:r>
              <a:rPr lang="en-US" sz="1400" baseline="300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st</a:t>
            </a:r>
            <a:r>
              <a:rPr lang="en-US" sz="14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 Century</a:t>
            </a:r>
            <a:endParaRPr lang="en-US" sz="1400" dirty="0">
              <a:solidFill>
                <a:schemeClr val="tx2"/>
              </a:solidFill>
            </a:endParaRPr>
          </a:p>
        </p:txBody>
      </p:sp>
      <p:sp>
        <p:nvSpPr>
          <p:cNvPr id="3" name="TextBox 2">
            <a:extLst>
              <a:ext uri="{FF2B5EF4-FFF2-40B4-BE49-F238E27FC236}">
                <a16:creationId xmlns:a16="http://schemas.microsoft.com/office/drawing/2014/main" id="{AFBF4323-2342-4A8B-BF35-B1D37B81C14E}"/>
              </a:ext>
            </a:extLst>
          </p:cNvPr>
          <p:cNvSpPr txBox="1"/>
          <p:nvPr/>
        </p:nvSpPr>
        <p:spPr>
          <a:xfrm>
            <a:off x="6057900" y="4685414"/>
            <a:ext cx="2823825" cy="24622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EBEBEB"/>
                </a:solidFill>
                <a:effectLst/>
                <a:uLnTx/>
                <a:uFillTx/>
                <a:latin typeface="Century Gothic" panose="020B0502020202020204"/>
                <a:ea typeface="+mn-ea"/>
                <a:cs typeface="+mn-cs"/>
              </a:rPr>
              <a:t>QRCS – Leader in Post Quantum Solutions</a:t>
            </a:r>
          </a:p>
        </p:txBody>
      </p:sp>
      <p:sp>
        <p:nvSpPr>
          <p:cNvPr id="7" name="Google Shape;79;p15">
            <a:extLst>
              <a:ext uri="{FF2B5EF4-FFF2-40B4-BE49-F238E27FC236}">
                <a16:creationId xmlns:a16="http://schemas.microsoft.com/office/drawing/2014/main" id="{EF592C12-4BAA-424E-948B-54312B49A72F}"/>
              </a:ext>
            </a:extLst>
          </p:cNvPr>
          <p:cNvSpPr txBox="1">
            <a:spLocks noGrp="1"/>
          </p:cNvSpPr>
          <p:nvPr>
            <p:ph type="ctrTitle"/>
          </p:nvPr>
        </p:nvSpPr>
        <p:spPr>
          <a:xfrm>
            <a:off x="682784" y="808079"/>
            <a:ext cx="7068300" cy="803759"/>
          </a:xfrm>
          <a:prstGeom prst="rect">
            <a:avLst/>
          </a:prstGeom>
          <a:ln>
            <a:noFill/>
          </a:ln>
        </p:spPr>
        <p:txBody>
          <a:bodyPr spcFirstLastPara="1" wrap="square" lIns="0" tIns="0" rIns="0" bIns="0" anchor="b" anchorCtr="0">
            <a:noAutofit/>
          </a:bodyPr>
          <a:lstStyle/>
          <a:p>
            <a:pPr lvl="0"/>
            <a:r>
              <a:rPr lang="en-US" sz="5400" dirty="0">
                <a:effectLst>
                  <a:glow rad="38100">
                    <a:schemeClr val="bg1">
                      <a:lumMod val="65000"/>
                      <a:lumOff val="35000"/>
                      <a:alpha val="40000"/>
                    </a:schemeClr>
                  </a:glow>
                </a:effectLst>
                <a:latin typeface="Arial" panose="020B0604020202020204" pitchFamily="34" charset="0"/>
                <a:cs typeface="Arial" panose="020B0604020202020204" pitchFamily="34" charset="0"/>
              </a:rPr>
              <a:t>QSMP</a:t>
            </a:r>
            <a:endParaRPr sz="5400" dirty="0">
              <a:effectLst>
                <a:glow rad="38100">
                  <a:schemeClr val="bg1">
                    <a:lumMod val="65000"/>
                    <a:lumOff val="35000"/>
                    <a:alpha val="40000"/>
                  </a:schemeClr>
                </a:glow>
              </a:effectLst>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124855" y="677018"/>
            <a:ext cx="6320974" cy="5320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latin typeface="Bahnschrift Condensed" panose="020B0502040204020203" pitchFamily="34" charset="0"/>
              </a:rPr>
              <a:t>One size does not ‘fit all’</a:t>
            </a:r>
            <a:endParaRPr sz="4000" dirty="0">
              <a:latin typeface="Bahnschrift Condensed" panose="020B0502040204020203" pitchFamily="34" charset="0"/>
            </a:endParaRPr>
          </a:p>
        </p:txBody>
      </p:sp>
      <p:sp>
        <p:nvSpPr>
          <p:cNvPr id="325" name="Google Shape;325;p34"/>
          <p:cNvSpPr txBox="1">
            <a:spLocks noGrp="1"/>
          </p:cNvSpPr>
          <p:nvPr>
            <p:ph type="subTitle" idx="4294967295"/>
          </p:nvPr>
        </p:nvSpPr>
        <p:spPr>
          <a:xfrm>
            <a:off x="1037874" y="1388478"/>
            <a:ext cx="7090125" cy="2936775"/>
          </a:xfrm>
          <a:prstGeom prst="rect">
            <a:avLst/>
          </a:prstGeom>
        </p:spPr>
        <p:txBody>
          <a:bodyPr spcFirstLastPara="1" wrap="square" lIns="0" tIns="0" rIns="0" bIns="0" anchor="t" anchorCtr="0">
            <a:noAutofit/>
          </a:bodyPr>
          <a:lstStyle/>
          <a:p>
            <a:pPr marL="101600" indent="0">
              <a:buNone/>
            </a:pPr>
            <a:r>
              <a:rPr lang="en-US" sz="2000" dirty="0">
                <a:solidFill>
                  <a:schemeClr val="bg2">
                    <a:lumMod val="50000"/>
                  </a:schemeClr>
                </a:solidFill>
                <a:latin typeface="Franklin Gothic Book" panose="020B0503020102020204" pitchFamily="34" charset="0"/>
              </a:rPr>
              <a:t>There are many different applications of cryptographic security, and many different types of information with different inherent values. Yet, the security industry is pushing a single solution for all applications of the technology. The security expected when you browse the internet, is insufficient to protect sensitive medical or financial records. The security of an encrypted cable box, should not be equal to the security used to protect critical infrastructure, or to protect state secrets.</a:t>
            </a:r>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2870620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124855" y="677018"/>
            <a:ext cx="6320974" cy="5320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latin typeface="Bahnschrift Condensed" panose="020B0502040204020203" pitchFamily="34" charset="0"/>
              </a:rPr>
              <a:t>Proven security</a:t>
            </a:r>
            <a:endParaRPr sz="4000" dirty="0">
              <a:latin typeface="Bahnschrift Condensed" panose="020B0502040204020203" pitchFamily="34" charset="0"/>
            </a:endParaRPr>
          </a:p>
        </p:txBody>
      </p:sp>
      <p:sp>
        <p:nvSpPr>
          <p:cNvPr id="325" name="Google Shape;325;p34"/>
          <p:cNvSpPr txBox="1">
            <a:spLocks noGrp="1"/>
          </p:cNvSpPr>
          <p:nvPr>
            <p:ph type="subTitle" idx="4294967295"/>
          </p:nvPr>
        </p:nvSpPr>
        <p:spPr>
          <a:xfrm>
            <a:off x="1037874" y="1388478"/>
            <a:ext cx="7090125" cy="2936775"/>
          </a:xfrm>
          <a:prstGeom prst="rect">
            <a:avLst/>
          </a:prstGeom>
        </p:spPr>
        <p:txBody>
          <a:bodyPr spcFirstLastPara="1" wrap="square" lIns="0" tIns="0" rIns="0" bIns="0" anchor="t" anchorCtr="0">
            <a:noAutofit/>
          </a:bodyPr>
          <a:lstStyle/>
          <a:p>
            <a:pPr marL="101600" indent="0">
              <a:buNone/>
            </a:pPr>
            <a:r>
              <a:rPr lang="en-US" sz="2000" dirty="0">
                <a:solidFill>
                  <a:schemeClr val="bg2">
                    <a:lumMod val="50000"/>
                  </a:schemeClr>
                </a:solidFill>
                <a:latin typeface="Franklin Gothic Book" panose="020B0503020102020204" pitchFamily="34" charset="0"/>
              </a:rPr>
              <a:t>We are using strong and proven cryptographic primitives in a more flexible security architecture. Our primary symmetric cipher is based on Rijndael and Keccak, both well established as strong cryptographic primitives, and we have combined them to make an even stronger symmetric cipher than the standard. Likewise we offer the options of McEliece and Sphincs+ as well as NTRU, Falcon, Dilithium and Kyber. We are not ‘reinventing the wheel’ here, we are though, giving you more options.</a:t>
            </a:r>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2127492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124855" y="677018"/>
            <a:ext cx="6320974" cy="5320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latin typeface="Bahnschrift Condensed" panose="020B0502040204020203" pitchFamily="34" charset="0"/>
              </a:rPr>
              <a:t>Cryptography without compromise</a:t>
            </a:r>
            <a:endParaRPr sz="4000" dirty="0">
              <a:latin typeface="Bahnschrift Condensed" panose="020B0502040204020203" pitchFamily="34" charset="0"/>
            </a:endParaRPr>
          </a:p>
        </p:txBody>
      </p:sp>
      <p:sp>
        <p:nvSpPr>
          <p:cNvPr id="325" name="Google Shape;325;p34"/>
          <p:cNvSpPr txBox="1">
            <a:spLocks noGrp="1"/>
          </p:cNvSpPr>
          <p:nvPr>
            <p:ph type="subTitle" idx="4294967295"/>
          </p:nvPr>
        </p:nvSpPr>
        <p:spPr>
          <a:xfrm>
            <a:off x="1037874" y="1388478"/>
            <a:ext cx="7090125" cy="2936775"/>
          </a:xfrm>
          <a:prstGeom prst="rect">
            <a:avLst/>
          </a:prstGeom>
        </p:spPr>
        <p:txBody>
          <a:bodyPr spcFirstLastPara="1" wrap="square" lIns="0" tIns="0" rIns="0" bIns="0" anchor="t" anchorCtr="0">
            <a:noAutofit/>
          </a:bodyPr>
          <a:lstStyle/>
          <a:p>
            <a:pPr marL="101600" indent="0">
              <a:buNone/>
            </a:pPr>
            <a:r>
              <a:rPr lang="en-US" sz="2000" dirty="0">
                <a:solidFill>
                  <a:schemeClr val="bg2">
                    <a:lumMod val="50000"/>
                  </a:schemeClr>
                </a:solidFill>
                <a:latin typeface="Franklin Gothic Book" panose="020B0503020102020204" pitchFamily="34" charset="0"/>
              </a:rPr>
              <a:t>QSMP is just that, it is strong post-quantum security –the strongest- and we have refocused from the industry trend of computationally cheap solutions, and put long-term security back on top, where it belongs. It is a state-of-the-art encrypted tunneling protocol, one that is both flexible and capable of true long-term security. Long after other solutions that claim these things will be broken, QSMP will still be secure. We have taken the compromises out of cryptographic security.</a:t>
            </a:r>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635526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124855" y="677018"/>
            <a:ext cx="5875189" cy="5320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latin typeface="Bahnschrift Condensed" panose="020B0502040204020203" pitchFamily="34" charset="0"/>
              </a:rPr>
              <a:t>A futuristic design</a:t>
            </a:r>
            <a:endParaRPr sz="4000" dirty="0">
              <a:latin typeface="Bahnschrift Condensed" panose="020B0502040204020203" pitchFamily="34" charset="0"/>
            </a:endParaRPr>
          </a:p>
        </p:txBody>
      </p:sp>
      <p:sp>
        <p:nvSpPr>
          <p:cNvPr id="325" name="Google Shape;325;p34"/>
          <p:cNvSpPr txBox="1">
            <a:spLocks noGrp="1"/>
          </p:cNvSpPr>
          <p:nvPr>
            <p:ph type="subTitle" idx="4294967295"/>
          </p:nvPr>
        </p:nvSpPr>
        <p:spPr>
          <a:xfrm>
            <a:off x="1037874" y="1388478"/>
            <a:ext cx="7090125" cy="2936775"/>
          </a:xfrm>
          <a:prstGeom prst="rect">
            <a:avLst/>
          </a:prstGeom>
        </p:spPr>
        <p:txBody>
          <a:bodyPr spcFirstLastPara="1" wrap="square" lIns="0" tIns="0" rIns="0" bIns="0" anchor="t" anchorCtr="0">
            <a:noAutofit/>
          </a:bodyPr>
          <a:lstStyle/>
          <a:p>
            <a:pPr marL="101600" indent="0">
              <a:buNone/>
            </a:pPr>
            <a:r>
              <a:rPr lang="en-US" sz="2000" dirty="0">
                <a:solidFill>
                  <a:schemeClr val="bg2">
                    <a:lumMod val="50000"/>
                  </a:schemeClr>
                </a:solidFill>
                <a:latin typeface="Franklin Gothic Book" panose="020B0503020102020204" pitchFamily="34" charset="0"/>
                <a:cs typeface="Calibri" panose="020F0502020204030204" pitchFamily="34" charset="0"/>
              </a:rPr>
              <a:t>QSMP uses advanced security techniques in its design, and the strongest cryptographic security available in the world, and combines these into a powerful new messaging protocol. Other solutions are based on dated and over-engineered technologies like SSH and TLS, and though these technologies may be secure in the present day, they will not withstand the technological changes that are coming. QSMP is designed to counter those threats, QSMP is designed to last.</a:t>
            </a:r>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3698563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124855" y="677018"/>
            <a:ext cx="5875189" cy="5320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latin typeface="Bahnschrift Condensed" panose="020B0502040204020203" pitchFamily="34" charset="0"/>
              </a:rPr>
              <a:t>Conclusion</a:t>
            </a:r>
            <a:endParaRPr sz="4000" dirty="0">
              <a:latin typeface="Bahnschrift Condensed" panose="020B0502040204020203" pitchFamily="34" charset="0"/>
            </a:endParaRPr>
          </a:p>
        </p:txBody>
      </p:sp>
      <p:sp>
        <p:nvSpPr>
          <p:cNvPr id="325" name="Google Shape;325;p34"/>
          <p:cNvSpPr txBox="1">
            <a:spLocks noGrp="1"/>
          </p:cNvSpPr>
          <p:nvPr>
            <p:ph type="subTitle" idx="4294967295"/>
          </p:nvPr>
        </p:nvSpPr>
        <p:spPr>
          <a:xfrm>
            <a:off x="1037874" y="1388479"/>
            <a:ext cx="7090125" cy="2856946"/>
          </a:xfrm>
          <a:prstGeom prst="rect">
            <a:avLst/>
          </a:prstGeom>
        </p:spPr>
        <p:txBody>
          <a:bodyPr spcFirstLastPara="1" wrap="square" lIns="0" tIns="0" rIns="0" bIns="0" anchor="t" anchorCtr="0">
            <a:noAutofit/>
          </a:bodyPr>
          <a:lstStyle/>
          <a:p>
            <a:pPr marL="101600" indent="0">
              <a:buNone/>
            </a:pPr>
            <a:r>
              <a:rPr lang="en-US" sz="2000" dirty="0">
                <a:solidFill>
                  <a:schemeClr val="bg2">
                    <a:lumMod val="50000"/>
                  </a:schemeClr>
                </a:solidFill>
                <a:latin typeface="Franklin Gothic Book" panose="020B0503020102020204" pitchFamily="34" charset="0"/>
                <a:cs typeface="Calibri" panose="020F0502020204030204" pitchFamily="34" charset="0"/>
              </a:rPr>
              <a:t>The owner of this technology will be able to license its use, and given its emphasis on high-security, it has many applications in government and military settings, and many commercial applications as well.</a:t>
            </a:r>
          </a:p>
          <a:p>
            <a:pPr marL="101600" indent="0">
              <a:buNone/>
            </a:pPr>
            <a:r>
              <a:rPr lang="en-US" sz="2000" dirty="0">
                <a:solidFill>
                  <a:schemeClr val="bg2">
                    <a:lumMod val="50000"/>
                  </a:schemeClr>
                </a:solidFill>
                <a:latin typeface="Franklin Gothic Book" panose="020B0503020102020204" pitchFamily="34" charset="0"/>
                <a:cs typeface="Calibri" panose="020F0502020204030204" pitchFamily="34" charset="0"/>
              </a:rPr>
              <a:t>QSMP is a very powerful and flexible tool, and the owner of this technology, will be well-equipped to counter future threats to our information security. </a:t>
            </a:r>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3093867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037875" y="677018"/>
            <a:ext cx="5889600" cy="5320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dirty="0">
                <a:solidFill>
                  <a:srgbClr val="2B8BCA"/>
                </a:solidFill>
                <a:latin typeface="Bahnschrift Condensed" panose="020B0502040204020203" pitchFamily="34" charset="0"/>
              </a:rPr>
              <a:t>Thanks</a:t>
            </a:r>
            <a:r>
              <a:rPr lang="en" sz="4000" dirty="0">
                <a:latin typeface="Bahnschrift Condensed" panose="020B0502040204020203" pitchFamily="34" charset="0"/>
              </a:rPr>
              <a:t>!</a:t>
            </a:r>
            <a:endParaRPr sz="4000" dirty="0">
              <a:latin typeface="Bahnschrift Condensed" panose="020B0502040204020203" pitchFamily="34" charset="0"/>
            </a:endParaRPr>
          </a:p>
        </p:txBody>
      </p:sp>
      <p:sp>
        <p:nvSpPr>
          <p:cNvPr id="325" name="Google Shape;325;p34"/>
          <p:cNvSpPr txBox="1">
            <a:spLocks noGrp="1"/>
          </p:cNvSpPr>
          <p:nvPr>
            <p:ph type="subTitle" idx="4294967295"/>
          </p:nvPr>
        </p:nvSpPr>
        <p:spPr>
          <a:xfrm>
            <a:off x="1037875" y="1214311"/>
            <a:ext cx="5889600" cy="532052"/>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dirty="0">
                <a:solidFill>
                  <a:schemeClr val="accent1">
                    <a:lumMod val="75000"/>
                  </a:schemeClr>
                </a:solidFill>
                <a:latin typeface="Bahnschrift Condensed" panose="020B0502040204020203" pitchFamily="34" charset="0"/>
                <a:sym typeface="Inter-Regular"/>
              </a:rPr>
              <a:t>Any questions?</a:t>
            </a:r>
            <a:endParaRPr lang="en-US" dirty="0">
              <a:solidFill>
                <a:schemeClr val="accent1">
                  <a:lumMod val="75000"/>
                </a:schemeClr>
              </a:solidFill>
              <a:latin typeface="Bahnschrift Condensed" panose="020B0502040204020203" pitchFamily="34" charset="0"/>
              <a:sym typeface="Inter-Regular"/>
            </a:endParaRPr>
          </a:p>
          <a:p>
            <a:pPr marL="0" lvl="0" indent="0" algn="l" rtl="0">
              <a:spcBef>
                <a:spcPts val="600"/>
              </a:spcBef>
              <a:spcAft>
                <a:spcPts val="0"/>
              </a:spcAft>
              <a:buClr>
                <a:schemeClr val="dk1"/>
              </a:buClr>
              <a:buSzPts val="1100"/>
              <a:buFont typeface="Arial"/>
              <a:buNone/>
            </a:pPr>
            <a:endParaRPr lang="en-US" sz="1200" dirty="0">
              <a:solidFill>
                <a:schemeClr val="bg2">
                  <a:lumMod val="50000"/>
                </a:schemeClr>
              </a:solidFill>
              <a:latin typeface="Franklin Gothic Medium" panose="020B0603020102020204" pitchFamily="34" charset="0"/>
            </a:endParaRPr>
          </a:p>
          <a:p>
            <a:pPr marL="0" lvl="0" indent="0" algn="l" rtl="0">
              <a:spcBef>
                <a:spcPts val="600"/>
              </a:spcBef>
              <a:spcAft>
                <a:spcPts val="0"/>
              </a:spcAft>
              <a:buClr>
                <a:schemeClr val="dk1"/>
              </a:buClr>
              <a:buSzPts val="1100"/>
              <a:buFont typeface="Arial"/>
              <a:buNone/>
            </a:pPr>
            <a:r>
              <a:rPr lang="en-US" sz="1800" dirty="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Quantum Resistant Cryptographic Solutions</a:t>
            </a:r>
          </a:p>
          <a:p>
            <a:pPr marL="0" lvl="0" indent="0" algn="l" rtl="0">
              <a:spcBef>
                <a:spcPts val="600"/>
              </a:spcBef>
              <a:spcAft>
                <a:spcPts val="0"/>
              </a:spcAft>
              <a:buClr>
                <a:schemeClr val="dk1"/>
              </a:buClr>
              <a:buSzPts val="1100"/>
              <a:buFont typeface="Arial"/>
              <a:buNone/>
            </a:pPr>
            <a:r>
              <a:rPr lang="en-US" sz="1400" dirty="0">
                <a:solidFill>
                  <a:schemeClr val="bg2">
                    <a:lumMod val="50000"/>
                  </a:schemeClr>
                </a:solidFill>
                <a:latin typeface="Franklin Gothic Book" panose="020B0503020102020204" pitchFamily="34" charset="0"/>
              </a:rPr>
              <a:t>John G. Underhill</a:t>
            </a:r>
          </a:p>
          <a:p>
            <a:pPr marL="0" indent="0">
              <a:buClr>
                <a:schemeClr val="dk1"/>
              </a:buClr>
              <a:buSzPts val="1100"/>
              <a:buNone/>
            </a:pPr>
            <a:r>
              <a:rPr lang="en-US" sz="1400" dirty="0">
                <a:solidFill>
                  <a:schemeClr val="bg2">
                    <a:lumMod val="50000"/>
                  </a:schemeClr>
                </a:solidFill>
                <a:latin typeface="Franklin Gothic Book" panose="020B0503020102020204" pitchFamily="34" charset="0"/>
              </a:rPr>
              <a:t>Ottawa, Ontario</a:t>
            </a:r>
          </a:p>
          <a:p>
            <a:pPr marL="0" lvl="0" indent="0" algn="l" rtl="0">
              <a:spcBef>
                <a:spcPts val="600"/>
              </a:spcBef>
              <a:spcAft>
                <a:spcPts val="0"/>
              </a:spcAft>
              <a:buClr>
                <a:schemeClr val="dk1"/>
              </a:buClr>
              <a:buSzPts val="1100"/>
              <a:buFont typeface="Arial"/>
              <a:buNone/>
            </a:pPr>
            <a:r>
              <a:rPr lang="en-US" sz="1400" dirty="0">
                <a:solidFill>
                  <a:schemeClr val="bg2">
                    <a:lumMod val="50000"/>
                  </a:schemeClr>
                </a:solidFill>
                <a:latin typeface="Franklin Gothic Book" panose="020B0503020102020204" pitchFamily="34" charset="0"/>
              </a:rPr>
              <a:t>1-613-699-3537</a:t>
            </a:r>
          </a:p>
          <a:p>
            <a:pPr marL="0" lvl="0" indent="0" algn="l" rtl="0">
              <a:spcBef>
                <a:spcPts val="600"/>
              </a:spcBef>
              <a:spcAft>
                <a:spcPts val="0"/>
              </a:spcAft>
              <a:buClr>
                <a:schemeClr val="dk1"/>
              </a:buClr>
              <a:buSzPts val="1100"/>
              <a:buFont typeface="Arial"/>
              <a:buNone/>
            </a:pPr>
            <a:r>
              <a:rPr lang="en-US" sz="1400" dirty="0">
                <a:latin typeface="Franklin Gothic Book" panose="020B0503020102020204" pitchFamily="34" charset="0"/>
                <a:hlinkClick r:id="rId3"/>
              </a:rPr>
              <a:t>support@qrcs.com</a:t>
            </a:r>
            <a:endParaRPr lang="en-US" sz="1400" dirty="0">
              <a:latin typeface="Franklin Gothic Book" panose="020B0503020102020204" pitchFamily="34" charset="0"/>
            </a:endParaRPr>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095827" y="677018"/>
            <a:ext cx="6320974" cy="5320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latin typeface="Bahnschrift Condensed" panose="020B0502040204020203" pitchFamily="34" charset="0"/>
                <a:cs typeface="Calibri Light" panose="020F0302020204030204" pitchFamily="34" charset="0"/>
              </a:rPr>
              <a:t>Security for a new century</a:t>
            </a:r>
            <a:endParaRPr sz="4000" dirty="0">
              <a:latin typeface="Bahnschrift Condensed" panose="020B0502040204020203" pitchFamily="34" charset="0"/>
              <a:cs typeface="Calibri Light" panose="020F0302020204030204" pitchFamily="34" charset="0"/>
            </a:endParaRPr>
          </a:p>
        </p:txBody>
      </p:sp>
      <p:sp>
        <p:nvSpPr>
          <p:cNvPr id="325" name="Google Shape;325;p34"/>
          <p:cNvSpPr txBox="1">
            <a:spLocks noGrp="1"/>
          </p:cNvSpPr>
          <p:nvPr>
            <p:ph type="subTitle" idx="4294967295"/>
          </p:nvPr>
        </p:nvSpPr>
        <p:spPr>
          <a:xfrm>
            <a:off x="1037874" y="1388478"/>
            <a:ext cx="7090125" cy="2682779"/>
          </a:xfrm>
          <a:prstGeom prst="rect">
            <a:avLst/>
          </a:prstGeom>
        </p:spPr>
        <p:txBody>
          <a:bodyPr spcFirstLastPara="1" wrap="square" lIns="0" tIns="0" rIns="0" bIns="0" anchor="t" anchorCtr="0">
            <a:noAutofit/>
          </a:bodyPr>
          <a:lstStyle/>
          <a:p>
            <a:pPr marL="101600" indent="0">
              <a:buNone/>
            </a:pPr>
            <a:r>
              <a:rPr lang="en-US" sz="2000" dirty="0">
                <a:solidFill>
                  <a:schemeClr val="bg2">
                    <a:lumMod val="50000"/>
                  </a:schemeClr>
                </a:solidFill>
                <a:latin typeface="Franklin Gothic Book" panose="020B0503020102020204" pitchFamily="34" charset="0"/>
              </a:rPr>
              <a:t>A change is coming; all over the world, industries are preparing to transition to quantum resistant cryptography. Quantum computers, not long ago thought to be impossible to construct, are now a reality, and being built to scale. It is expected that within the next decade, quantum computers will have been developed, that can break most of the cryptography in use in the world today.</a:t>
            </a:r>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1449890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124855" y="677018"/>
            <a:ext cx="6320974" cy="5320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latin typeface="Bahnschrift Condensed" panose="020B0502040204020203" pitchFamily="34" charset="0"/>
                <a:cs typeface="Calibri" panose="020F0502020204030204" pitchFamily="34" charset="0"/>
              </a:rPr>
              <a:t>An evolving threat</a:t>
            </a:r>
            <a:endParaRPr sz="4000" dirty="0">
              <a:latin typeface="Bahnschrift Condensed" panose="020B0502040204020203" pitchFamily="34" charset="0"/>
              <a:cs typeface="Calibri" panose="020F0502020204030204" pitchFamily="34" charset="0"/>
            </a:endParaRPr>
          </a:p>
        </p:txBody>
      </p:sp>
      <p:sp>
        <p:nvSpPr>
          <p:cNvPr id="325" name="Google Shape;325;p34"/>
          <p:cNvSpPr txBox="1">
            <a:spLocks noGrp="1"/>
          </p:cNvSpPr>
          <p:nvPr>
            <p:ph type="subTitle" idx="4294967295"/>
          </p:nvPr>
        </p:nvSpPr>
        <p:spPr>
          <a:xfrm>
            <a:off x="1037874" y="1388478"/>
            <a:ext cx="7090125" cy="2682779"/>
          </a:xfrm>
          <a:prstGeom prst="rect">
            <a:avLst/>
          </a:prstGeom>
        </p:spPr>
        <p:txBody>
          <a:bodyPr spcFirstLastPara="1" wrap="square" lIns="0" tIns="0" rIns="0" bIns="0" anchor="t" anchorCtr="0">
            <a:noAutofit/>
          </a:bodyPr>
          <a:lstStyle/>
          <a:p>
            <a:pPr marL="101600" indent="0">
              <a:buNone/>
            </a:pPr>
            <a:r>
              <a:rPr lang="en-US" sz="2000" dirty="0">
                <a:solidFill>
                  <a:schemeClr val="bg2">
                    <a:lumMod val="50000"/>
                  </a:schemeClr>
                </a:solidFill>
                <a:latin typeface="Franklin Gothic Book" panose="020B0503020102020204" pitchFamily="34" charset="0"/>
              </a:rPr>
              <a:t>Quantum computers are not the only threat to our future security. As these computers evolve to scale, they will be used as the hardware hosting strong AI. Experts believe that we will have achieved true machine intelligence at some point in the next 20 years. Machines that can evolve independent of human interaction, and that one day will eclipse human cognitive capabilities, to become the most powerful intelligence on earth.</a:t>
            </a:r>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2592609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124855" y="677018"/>
            <a:ext cx="6320974" cy="5320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latin typeface="Bahnschrift Condensed" panose="020B0502040204020203" pitchFamily="34" charset="0"/>
              </a:rPr>
              <a:t>An inevitable outcome</a:t>
            </a:r>
            <a:endParaRPr sz="4000" dirty="0">
              <a:latin typeface="Bahnschrift Condensed" panose="020B0502040204020203" pitchFamily="34" charset="0"/>
            </a:endParaRPr>
          </a:p>
        </p:txBody>
      </p:sp>
      <p:sp>
        <p:nvSpPr>
          <p:cNvPr id="325" name="Google Shape;325;p34"/>
          <p:cNvSpPr txBox="1">
            <a:spLocks noGrp="1"/>
          </p:cNvSpPr>
          <p:nvPr>
            <p:ph type="subTitle" idx="4294967295"/>
          </p:nvPr>
        </p:nvSpPr>
        <p:spPr>
          <a:xfrm>
            <a:off x="1037874" y="1388478"/>
            <a:ext cx="7090125" cy="3332378"/>
          </a:xfrm>
          <a:prstGeom prst="rect">
            <a:avLst/>
          </a:prstGeom>
        </p:spPr>
        <p:txBody>
          <a:bodyPr spcFirstLastPara="1" wrap="square" lIns="0" tIns="0" rIns="0" bIns="0" anchor="t" anchorCtr="0">
            <a:noAutofit/>
          </a:bodyPr>
          <a:lstStyle/>
          <a:p>
            <a:pPr marL="101600" indent="0">
              <a:buNone/>
            </a:pPr>
            <a:r>
              <a:rPr lang="en-US" sz="2000" dirty="0">
                <a:solidFill>
                  <a:schemeClr val="bg2">
                    <a:lumMod val="50000"/>
                  </a:schemeClr>
                </a:solidFill>
                <a:latin typeface="Franklin Gothic Book" panose="020B0503020102020204" pitchFamily="34" charset="0"/>
              </a:rPr>
              <a:t>What once was the stuff of science fiction is now becoming a reality. Corporations and governments around the world are investing billions of dollars into quantum computers and artificial intelligence, and it seems likely that these emerging technologies will one day be combined and tasked with breaking our security systems. What these new technologies will be capable of in the future can only be speculated upon, what is certain though, is that they will pose a serious threat to the world’s security.</a:t>
            </a:r>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297082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124855" y="677018"/>
            <a:ext cx="6320974" cy="5320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latin typeface="Bahnschrift Condensed" panose="020B0502040204020203" pitchFamily="34" charset="0"/>
              </a:rPr>
              <a:t>The state of the industry</a:t>
            </a:r>
            <a:endParaRPr sz="4000" dirty="0">
              <a:latin typeface="Bahnschrift Condensed" panose="020B0502040204020203" pitchFamily="34" charset="0"/>
            </a:endParaRPr>
          </a:p>
        </p:txBody>
      </p:sp>
      <p:sp>
        <p:nvSpPr>
          <p:cNvPr id="325" name="Google Shape;325;p34"/>
          <p:cNvSpPr txBox="1">
            <a:spLocks noGrp="1"/>
          </p:cNvSpPr>
          <p:nvPr>
            <p:ph type="subTitle" idx="4294967295"/>
          </p:nvPr>
        </p:nvSpPr>
        <p:spPr>
          <a:xfrm>
            <a:off x="1037874" y="1388477"/>
            <a:ext cx="7090125" cy="3268583"/>
          </a:xfrm>
          <a:prstGeom prst="rect">
            <a:avLst/>
          </a:prstGeom>
        </p:spPr>
        <p:txBody>
          <a:bodyPr spcFirstLastPara="1" wrap="square" lIns="0" tIns="0" rIns="0" bIns="0" anchor="t" anchorCtr="0">
            <a:noAutofit/>
          </a:bodyPr>
          <a:lstStyle/>
          <a:p>
            <a:pPr marL="101600" indent="0">
              <a:buNone/>
            </a:pPr>
            <a:r>
              <a:rPr lang="en-US" sz="2000" dirty="0">
                <a:solidFill>
                  <a:schemeClr val="bg2">
                    <a:lumMod val="50000"/>
                  </a:schemeClr>
                </a:solidFill>
                <a:latin typeface="Franklin Gothic Book" panose="020B0503020102020204" pitchFamily="34" charset="0"/>
              </a:rPr>
              <a:t>The cryptographic community has long held to the idea that cryptography need only be strong enough to protect information for as long as that information is deemed valuable. With the rapid growth of the internet, and the massive commercialization of these systems, that notion has become increasingly more diluted by economic pressures, and the development of secure systems is now more influenced by the pursuit of computationally cheap algorithms, than the goal of protecting data in the long-term.</a:t>
            </a:r>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211019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124855" y="677018"/>
            <a:ext cx="6320974" cy="5320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latin typeface="Bahnschrift Condensed" panose="020B0502040204020203" pitchFamily="34" charset="0"/>
              </a:rPr>
              <a:t>The monetization of security</a:t>
            </a:r>
            <a:endParaRPr sz="4000" dirty="0">
              <a:latin typeface="Bahnschrift Condensed" panose="020B0502040204020203" pitchFamily="34" charset="0"/>
            </a:endParaRPr>
          </a:p>
        </p:txBody>
      </p:sp>
      <p:sp>
        <p:nvSpPr>
          <p:cNvPr id="325" name="Google Shape;325;p34"/>
          <p:cNvSpPr txBox="1">
            <a:spLocks noGrp="1"/>
          </p:cNvSpPr>
          <p:nvPr>
            <p:ph type="subTitle" idx="4294967295"/>
          </p:nvPr>
        </p:nvSpPr>
        <p:spPr>
          <a:xfrm>
            <a:off x="1037874" y="1388478"/>
            <a:ext cx="7090125" cy="2936775"/>
          </a:xfrm>
          <a:prstGeom prst="rect">
            <a:avLst/>
          </a:prstGeom>
        </p:spPr>
        <p:txBody>
          <a:bodyPr spcFirstLastPara="1" wrap="square" lIns="0" tIns="0" rIns="0" bIns="0" anchor="t" anchorCtr="0">
            <a:noAutofit/>
          </a:bodyPr>
          <a:lstStyle/>
          <a:p>
            <a:pPr marL="101600" indent="0">
              <a:buNone/>
            </a:pPr>
            <a:r>
              <a:rPr lang="en-US" sz="2000" dirty="0">
                <a:solidFill>
                  <a:schemeClr val="bg2">
                    <a:lumMod val="50000"/>
                  </a:schemeClr>
                </a:solidFill>
                <a:latin typeface="Franklin Gothic Book" panose="020B0503020102020204" pitchFamily="34" charset="0"/>
              </a:rPr>
              <a:t>The primary influencers in modern cryptographic development are now large web-based industries. These corporations employ or fund most of the development of our security systems, and are over-represented in government and standards bodies. Their goal is primarily driven by economic considerations; security is a cost not a commodity. Hence there is a constant drive to keep security computationally inexpensive, coinciding with their economic interests.</a:t>
            </a:r>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730660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124855" y="677018"/>
            <a:ext cx="6320974" cy="5320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latin typeface="Bahnschrift Condensed" panose="020B0502040204020203" pitchFamily="34" charset="0"/>
              </a:rPr>
              <a:t>The cost of doing nothing</a:t>
            </a:r>
            <a:endParaRPr sz="4000" dirty="0">
              <a:latin typeface="Bahnschrift Condensed" panose="020B0502040204020203" pitchFamily="34" charset="0"/>
            </a:endParaRPr>
          </a:p>
        </p:txBody>
      </p:sp>
      <p:sp>
        <p:nvSpPr>
          <p:cNvPr id="325" name="Google Shape;325;p34"/>
          <p:cNvSpPr txBox="1">
            <a:spLocks noGrp="1"/>
          </p:cNvSpPr>
          <p:nvPr>
            <p:ph type="subTitle" idx="4294967295"/>
          </p:nvPr>
        </p:nvSpPr>
        <p:spPr>
          <a:xfrm>
            <a:off x="1037874" y="1388478"/>
            <a:ext cx="7090125" cy="2936775"/>
          </a:xfrm>
          <a:prstGeom prst="rect">
            <a:avLst/>
          </a:prstGeom>
        </p:spPr>
        <p:txBody>
          <a:bodyPr spcFirstLastPara="1" wrap="square" lIns="0" tIns="0" rIns="0" bIns="0" anchor="t" anchorCtr="0">
            <a:noAutofit/>
          </a:bodyPr>
          <a:lstStyle/>
          <a:p>
            <a:pPr marL="101600" indent="0">
              <a:buNone/>
            </a:pPr>
            <a:r>
              <a:rPr lang="en-US" sz="2000" dirty="0">
                <a:solidFill>
                  <a:schemeClr val="bg2">
                    <a:lumMod val="50000"/>
                  </a:schemeClr>
                </a:solidFill>
                <a:latin typeface="Franklin Gothic Book" panose="020B0503020102020204" pitchFamily="34" charset="0"/>
              </a:rPr>
              <a:t>NIST launched the Post Quantum Competition in 2017, to replace older asymmetric primitives that will be broken by quantum computers. The competition is expected to conclude in 2023, but it will take 10 years or more after that, before the world’s communications systems have completely transitioned. By that time, quantum computers will have been built to scale, a serious failure of the security industry to respond to a threat they knew was coming for more than 20 years.</a:t>
            </a:r>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4005604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124855" y="677018"/>
            <a:ext cx="6320974" cy="5320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latin typeface="Bahnschrift Condensed" panose="020B0502040204020203" pitchFamily="34" charset="0"/>
              </a:rPr>
              <a:t>The threat landscape has changed</a:t>
            </a:r>
            <a:endParaRPr sz="4000" dirty="0">
              <a:latin typeface="Bahnschrift Condensed" panose="020B0502040204020203" pitchFamily="34" charset="0"/>
            </a:endParaRPr>
          </a:p>
        </p:txBody>
      </p:sp>
      <p:sp>
        <p:nvSpPr>
          <p:cNvPr id="325" name="Google Shape;325;p34"/>
          <p:cNvSpPr txBox="1">
            <a:spLocks noGrp="1"/>
          </p:cNvSpPr>
          <p:nvPr>
            <p:ph type="subTitle" idx="4294967295"/>
          </p:nvPr>
        </p:nvSpPr>
        <p:spPr>
          <a:xfrm>
            <a:off x="1037874" y="1388478"/>
            <a:ext cx="7090125" cy="2936775"/>
          </a:xfrm>
          <a:prstGeom prst="rect">
            <a:avLst/>
          </a:prstGeom>
        </p:spPr>
        <p:txBody>
          <a:bodyPr spcFirstLastPara="1" wrap="square" lIns="0" tIns="0" rIns="0" bIns="0" anchor="t" anchorCtr="0">
            <a:noAutofit/>
          </a:bodyPr>
          <a:lstStyle/>
          <a:p>
            <a:pPr marL="101600" indent="0">
              <a:buNone/>
            </a:pPr>
            <a:r>
              <a:rPr lang="en-US" sz="2000" dirty="0">
                <a:solidFill>
                  <a:schemeClr val="bg2">
                    <a:lumMod val="50000"/>
                  </a:schemeClr>
                </a:solidFill>
                <a:latin typeface="Franklin Gothic Book" panose="020B0503020102020204" pitchFamily="34" charset="0"/>
              </a:rPr>
              <a:t>There is a great deal of evidence that the NSA and other state sponsored intelligence agencies have been harvesting and storing encrypted communications streams for the last 20 years or more. They knew, that eventually technology would be developed that will make that traffic readable. We can no longer hold to the premise that our information need only be protected in the short-term. We must develop security systems that offer a reasonable assurance of true long-term security.</a:t>
            </a:r>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1259220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124855" y="677018"/>
            <a:ext cx="6320974" cy="5320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latin typeface="Bahnschrift Condensed" panose="020B0502040204020203" pitchFamily="34" charset="0"/>
              </a:rPr>
              <a:t>The evolution of cryptography</a:t>
            </a:r>
            <a:endParaRPr sz="4000" dirty="0">
              <a:latin typeface="Bahnschrift Condensed" panose="020B0502040204020203" pitchFamily="34" charset="0"/>
            </a:endParaRPr>
          </a:p>
        </p:txBody>
      </p:sp>
      <p:sp>
        <p:nvSpPr>
          <p:cNvPr id="325" name="Google Shape;325;p34"/>
          <p:cNvSpPr txBox="1">
            <a:spLocks noGrp="1"/>
          </p:cNvSpPr>
          <p:nvPr>
            <p:ph type="subTitle" idx="4294967295"/>
          </p:nvPr>
        </p:nvSpPr>
        <p:spPr>
          <a:xfrm>
            <a:off x="1037874" y="1388478"/>
            <a:ext cx="7170461" cy="3360731"/>
          </a:xfrm>
          <a:prstGeom prst="rect">
            <a:avLst/>
          </a:prstGeom>
        </p:spPr>
        <p:txBody>
          <a:bodyPr spcFirstLastPara="1" wrap="square" lIns="0" tIns="0" rIns="0" bIns="0" anchor="t" anchorCtr="0">
            <a:noAutofit/>
          </a:bodyPr>
          <a:lstStyle/>
          <a:p>
            <a:pPr marL="101600" indent="0">
              <a:buNone/>
            </a:pPr>
            <a:r>
              <a:rPr lang="en-US" sz="2000" dirty="0">
                <a:solidFill>
                  <a:schemeClr val="bg2">
                    <a:lumMod val="50000"/>
                  </a:schemeClr>
                </a:solidFill>
                <a:latin typeface="Franklin Gothic Book" panose="020B0503020102020204" pitchFamily="34" charset="0"/>
              </a:rPr>
              <a:t>A few decades ago, cryptography was an obscure field. Military and industrial applications existed, but for the most part, it was not something that affected our daily lives. Then came the internet, and with it, a complete change to the way the world does business. Cryptography is now operating transparently in all aspects of our lives. Our near universal reliance on these technologies to provide security for our commerce and communications, necessitates that we must become better at anticipating future threats, and act before they become a danger.</a:t>
            </a:r>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382200475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Joan template">
  <a:themeElements>
    <a:clrScheme name="Custom 347">
      <a:dk1>
        <a:srgbClr val="000C18"/>
      </a:dk1>
      <a:lt1>
        <a:srgbClr val="FFFFFF"/>
      </a:lt1>
      <a:dk2>
        <a:srgbClr val="85939C"/>
      </a:dk2>
      <a:lt2>
        <a:srgbClr val="E3F2F8"/>
      </a:lt2>
      <a:accent1>
        <a:srgbClr val="25A6E0"/>
      </a:accent1>
      <a:accent2>
        <a:srgbClr val="104499"/>
      </a:accent2>
      <a:accent3>
        <a:srgbClr val="94E277"/>
      </a:accent3>
      <a:accent4>
        <a:srgbClr val="4FB974"/>
      </a:accent4>
      <a:accent5>
        <a:srgbClr val="E9AB2D"/>
      </a:accent5>
      <a:accent6>
        <a:srgbClr val="D67309"/>
      </a:accent6>
      <a:hlink>
        <a:srgbClr val="10449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2583</TotalTime>
  <Words>1177</Words>
  <Application>Microsoft Office PowerPoint</Application>
  <PresentationFormat>On-screen Show (16:9)</PresentationFormat>
  <Paragraphs>53</Paragraphs>
  <Slides>15</Slides>
  <Notes>15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Cambria Math</vt:lpstr>
      <vt:lpstr>Arial</vt:lpstr>
      <vt:lpstr>Franklin Gothic Medium</vt:lpstr>
      <vt:lpstr>Franklin Gothic Book</vt:lpstr>
      <vt:lpstr>Calibri</vt:lpstr>
      <vt:lpstr>Inter-Regular</vt:lpstr>
      <vt:lpstr>Century Gothic</vt:lpstr>
      <vt:lpstr>Bahnschrift Condensed</vt:lpstr>
      <vt:lpstr>Joan template</vt:lpstr>
      <vt:lpstr>Mesh</vt:lpstr>
      <vt:lpstr>QSMP</vt:lpstr>
      <vt:lpstr>Security for a new century</vt:lpstr>
      <vt:lpstr>An evolving threat</vt:lpstr>
      <vt:lpstr>An inevitable outcome</vt:lpstr>
      <vt:lpstr>The state of the industry</vt:lpstr>
      <vt:lpstr>The monetization of security</vt:lpstr>
      <vt:lpstr>The cost of doing nothing</vt:lpstr>
      <vt:lpstr>The threat landscape has changed</vt:lpstr>
      <vt:lpstr>The evolution of cryptography</vt:lpstr>
      <vt:lpstr>One size does not ‘fit all’</vt:lpstr>
      <vt:lpstr>Proven security</vt:lpstr>
      <vt:lpstr>Cryptography without compromise</vt:lpstr>
      <vt:lpstr>A futuristic design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John Underhill</dc:creator>
  <cp:lastModifiedBy>J U</cp:lastModifiedBy>
  <cp:revision>65</cp:revision>
  <dcterms:modified xsi:type="dcterms:W3CDTF">2024-08-12T02:07:15Z</dcterms:modified>
</cp:coreProperties>
</file>