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 id="2147483678" r:id="rId2"/>
  </p:sldMasterIdLst>
  <p:notesMasterIdLst>
    <p:notesMasterId r:id="rId20"/>
  </p:notesMasterIdLst>
  <p:sldIdLst>
    <p:sldId id="311" r:id="rId3"/>
    <p:sldId id="317" r:id="rId4"/>
    <p:sldId id="329" r:id="rId5"/>
    <p:sldId id="328" r:id="rId6"/>
    <p:sldId id="327" r:id="rId7"/>
    <p:sldId id="326" r:id="rId8"/>
    <p:sldId id="325" r:id="rId9"/>
    <p:sldId id="324" r:id="rId10"/>
    <p:sldId id="323" r:id="rId11"/>
    <p:sldId id="322" r:id="rId12"/>
    <p:sldId id="321" r:id="rId13"/>
    <p:sldId id="320" r:id="rId14"/>
    <p:sldId id="319" r:id="rId15"/>
    <p:sldId id="316" r:id="rId16"/>
    <p:sldId id="315" r:id="rId17"/>
    <p:sldId id="318" r:id="rId18"/>
    <p:sldId id="278" r:id="rId19"/>
  </p:sldIdLst>
  <p:sldSz cx="9144000" cy="5143500" type="screen16x9"/>
  <p:notesSz cx="6858000" cy="9144000"/>
  <p:embeddedFontLst>
    <p:embeddedFont>
      <p:font typeface="Bahnschrift Condensed" panose="020B0502040204020203" pitchFamily="34" charset="0"/>
      <p:regular r:id="rId21"/>
      <p:bold r:id="rId22"/>
    </p:embeddedFont>
    <p:embeddedFont>
      <p:font typeface="Century Gothic" panose="020B0604020202020204" charset="0"/>
      <p:regular r:id="rId23"/>
      <p:bold r:id="rId24"/>
      <p:italic r:id="rId25"/>
      <p:boldItalic r:id="rId26"/>
    </p:embeddedFont>
    <p:embeddedFont>
      <p:font typeface="Constantia" panose="02030602050306030303" pitchFamily="18" charset="0"/>
      <p:regular r:id="rId27"/>
      <p:bold r:id="rId28"/>
      <p:italic r:id="rId29"/>
      <p:boldItalic r:id="rId30"/>
    </p:embeddedFont>
    <p:embeddedFont>
      <p:font typeface="Franklin Gothic Book" panose="020B0604020202020204" charset="0"/>
      <p:regular r:id="rId31"/>
      <p:italic r:id="rId32"/>
    </p:embeddedFont>
    <p:embeddedFont>
      <p:font typeface="Franklin Gothic Medium" panose="020B0603020102020204" pitchFamily="34" charset="0"/>
      <p:regular r:id="rId33"/>
      <p:italic r:id="rId34"/>
    </p:embeddedFont>
    <p:embeddedFont>
      <p:font typeface="Inter-Regular" panose="020B0604020202020204"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8B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B8CE54-D7E4-4D6C-B30F-6A91B47CCFBE}">
  <a:tblStyle styleId="{E4B8CE54-D7E4-4D6C-B30F-6A91B47CCF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A51BF6-B60F-430B-B708-1F52C015F51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7" d="100"/>
          <a:sy n="107"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3870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4595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3416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2960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4810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8211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93301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1508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4862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4226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9433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5941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8019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864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0708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13259" y="457201"/>
            <a:ext cx="6507167" cy="2400300"/>
          </a:xfrm>
        </p:spPr>
        <p:txBody>
          <a:bodyPr anchor="b">
            <a:normAutofit/>
          </a:bodyPr>
          <a:lstStyle>
            <a:lvl1pPr algn="ctr">
              <a:defRPr sz="36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313259" y="2914650"/>
            <a:ext cx="6507167" cy="1428750"/>
          </a:xfrm>
        </p:spPr>
        <p:txBody>
          <a:bodyPr anchor="t">
            <a:normAutofit/>
          </a:bodyPr>
          <a:lstStyle>
            <a:lvl1pPr marL="0" indent="0" algn="ctr">
              <a:buNone/>
              <a:defRPr sz="1575">
                <a:gradFill flip="none" rotWithShape="1">
                  <a:gsLst>
                    <a:gs pos="0">
                      <a:schemeClr val="tx1"/>
                    </a:gs>
                    <a:gs pos="100000">
                      <a:schemeClr val="tx1">
                        <a:lumMod val="75000"/>
                      </a:schemeClr>
                    </a:gs>
                  </a:gsLst>
                  <a:lin ang="5400000" scaled="0"/>
                  <a:tileRect/>
                </a:gra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4698490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3549649"/>
            <a:ext cx="7429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4847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56060" y="3974702"/>
            <a:ext cx="7429500" cy="370284"/>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4378721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1"/>
            <a:ext cx="7429499" cy="2343149"/>
          </a:xfrm>
        </p:spPr>
        <p:txBody>
          <a:bodyPr anchor="ctr">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856058" y="3257550"/>
            <a:ext cx="7429500" cy="1085850"/>
          </a:xfrm>
        </p:spPr>
        <p:txBody>
          <a:bodyPr anchor="ctr">
            <a:normAutofit/>
          </a:bodyPr>
          <a:lstStyle>
            <a:lvl1pPr marL="0" indent="0" algn="l">
              <a:buNone/>
              <a:defRPr sz="150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2697162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627459"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accent1"/>
                </a:solidFill>
              </a:rPr>
              <a:t>“</a:t>
            </a:r>
          </a:p>
        </p:txBody>
      </p:sp>
      <p:sp>
        <p:nvSpPr>
          <p:cNvPr id="15" name="TextBox 14"/>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accent1"/>
                </a:solidFill>
              </a:rPr>
              <a:t>”</a:t>
            </a:r>
          </a:p>
        </p:txBody>
      </p:sp>
      <p:sp>
        <p:nvSpPr>
          <p:cNvPr id="2" name="Title 1"/>
          <p:cNvSpPr>
            <a:spLocks noGrp="1"/>
          </p:cNvSpPr>
          <p:nvPr>
            <p:ph type="title"/>
          </p:nvPr>
        </p:nvSpPr>
        <p:spPr>
          <a:xfrm>
            <a:off x="1084660" y="457201"/>
            <a:ext cx="6972299" cy="2057399"/>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856058" y="3257550"/>
            <a:ext cx="7429500" cy="1085850"/>
          </a:xfrm>
        </p:spPr>
        <p:txBody>
          <a:bodyPr vert="horz" lIns="91440" tIns="45720" rIns="91440" bIns="45720" rtlCol="0" anchor="ctr">
            <a:normAutofit/>
          </a:bodyPr>
          <a:lstStyle>
            <a:lvl1pPr>
              <a:buNone/>
              <a:defRPr lang="en-US" sz="15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1853268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9" y="2481436"/>
            <a:ext cx="7429500" cy="1101600"/>
          </a:xfrm>
        </p:spPr>
        <p:txBody>
          <a:bodyPr anchor="b">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856058" y="3583036"/>
            <a:ext cx="7429501" cy="645300"/>
          </a:xfrm>
        </p:spPr>
        <p:txBody>
          <a:bodyPr vert="horz" lIns="91440" tIns="45720" rIns="91440" bIns="45720" rtlCol="0" anchor="t">
            <a:normAutofit/>
          </a:bodyPr>
          <a:lstStyle>
            <a:lvl1pPr>
              <a:defRPr lang="en-US" sz="15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5861795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627459"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accent1"/>
                </a:solidFill>
              </a:rPr>
              <a:t>“</a:t>
            </a:r>
          </a:p>
        </p:txBody>
      </p:sp>
      <p:sp>
        <p:nvSpPr>
          <p:cNvPr id="15" name="TextBox 14"/>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accent1"/>
                </a:solidFill>
              </a:rPr>
              <a:t>”</a:t>
            </a:r>
          </a:p>
        </p:txBody>
      </p:sp>
      <p:sp>
        <p:nvSpPr>
          <p:cNvPr id="2" name="Title 1"/>
          <p:cNvSpPr>
            <a:spLocks noGrp="1"/>
          </p:cNvSpPr>
          <p:nvPr>
            <p:ph type="title"/>
          </p:nvPr>
        </p:nvSpPr>
        <p:spPr>
          <a:xfrm>
            <a:off x="1084660" y="457201"/>
            <a:ext cx="6972299" cy="2057399"/>
          </a:xfrm>
        </p:spPr>
        <p:txBody>
          <a:bodyPr anchor="ctr">
            <a:normAutofit/>
          </a:bodyPr>
          <a:lstStyle>
            <a:lvl1pPr algn="l">
              <a:defRPr sz="24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56059" y="2914650"/>
            <a:ext cx="7429500" cy="666750"/>
          </a:xfrm>
        </p:spPr>
        <p:txBody>
          <a:bodyPr vert="horz" lIns="91440" tIns="45720" rIns="91440" bIns="45720" rtlCol="0" anchor="b">
            <a:normAutofit/>
          </a:bodyPr>
          <a:lstStyle>
            <a:lvl1pPr>
              <a:buNone/>
              <a:defRPr lang="en-US" sz="1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56058" y="3581400"/>
            <a:ext cx="7429500" cy="762000"/>
          </a:xfrm>
        </p:spPr>
        <p:txBody>
          <a:bodyPr anchor="t">
            <a:normAutofit/>
          </a:bodyPr>
          <a:lstStyle>
            <a:lvl1pPr marL="0" indent="0" algn="l">
              <a:buNone/>
              <a:defRPr sz="135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4263900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1"/>
            <a:ext cx="7429499" cy="20573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856059" y="2628900"/>
            <a:ext cx="7429500" cy="628650"/>
          </a:xfrm>
        </p:spPr>
        <p:txBody>
          <a:bodyPr vert="horz" lIns="91440" tIns="45720" rIns="91440" bIns="45720" rtlCol="0" anchor="b">
            <a:normAutofit/>
          </a:bodyPr>
          <a:lstStyle>
            <a:lvl1pPr>
              <a:buNone/>
              <a:defRPr lang="en-US" sz="21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56058" y="3257550"/>
            <a:ext cx="7429500" cy="1085850"/>
          </a:xfrm>
        </p:spPr>
        <p:txBody>
          <a:bodyPr anchor="t">
            <a:normAutofit/>
          </a:bodyPr>
          <a:lstStyle>
            <a:lvl1pPr marL="0" indent="0" algn="l">
              <a:buNone/>
              <a:defRPr sz="135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7243785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50262778"/>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673" y="457200"/>
            <a:ext cx="1657886"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9" y="457200"/>
            <a:ext cx="5657850"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27927176"/>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4" name="Google Shape;14;p3"/>
          <p:cNvSpPr txBox="1">
            <a:spLocks noGrp="1"/>
          </p:cNvSpPr>
          <p:nvPr>
            <p:ph type="ctrTitle"/>
          </p:nvPr>
        </p:nvSpPr>
        <p:spPr>
          <a:xfrm>
            <a:off x="1037875" y="2066800"/>
            <a:ext cx="7068300" cy="610500"/>
          </a:xfrm>
          <a:prstGeom prst="rect">
            <a:avLst/>
          </a:prstGeom>
        </p:spPr>
        <p:txBody>
          <a:bodyPr spcFirstLastPara="1" wrap="square" lIns="0" tIns="0" rIns="0" bIns="0" anchor="b"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sp>
        <p:nvSpPr>
          <p:cNvPr id="15" name="Google Shape;15;p3"/>
          <p:cNvSpPr txBox="1">
            <a:spLocks noGrp="1"/>
          </p:cNvSpPr>
          <p:nvPr>
            <p:ph type="subTitle" idx="1"/>
          </p:nvPr>
        </p:nvSpPr>
        <p:spPr>
          <a:xfrm>
            <a:off x="1037875" y="2774327"/>
            <a:ext cx="7068300" cy="3840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2400"/>
              <a:buNone/>
              <a:defRPr>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spTree>
    <p:extLst>
      <p:ext uri="{BB962C8B-B14F-4D97-AF65-F5344CB8AC3E}">
        <p14:creationId xmlns:p14="http://schemas.microsoft.com/office/powerpoint/2010/main" val="36913978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 Light" type="blank">
  <p:cSld name="Blank - Light">
    <p:spTree>
      <p:nvGrpSpPr>
        <p:cNvPr id="1" name="Shape 47"/>
        <p:cNvGrpSpPr/>
        <p:nvPr/>
      </p:nvGrpSpPr>
      <p:grpSpPr>
        <a:xfrm>
          <a:off x="0" y="0"/>
          <a:ext cx="0" cy="0"/>
          <a:chOff x="0" y="0"/>
          <a:chExt cx="0" cy="0"/>
        </a:xfrm>
      </p:grpSpPr>
      <p:sp>
        <p:nvSpPr>
          <p:cNvPr id="48" name="Google Shape;48;p10"/>
          <p:cNvSpPr/>
          <p:nvPr/>
        </p:nvSpPr>
        <p:spPr>
          <a:xfrm>
            <a:off x="0" y="1455585"/>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0072D1">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10"/>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87530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2294848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13260" y="2481436"/>
            <a:ext cx="6515100" cy="1101600"/>
          </a:xfrm>
        </p:spPr>
        <p:txBody>
          <a:bodyPr anchor="b"/>
          <a:lstStyle>
            <a:lvl1pPr algn="r">
              <a:defRPr sz="3000" b="0" cap="all"/>
            </a:lvl1pPr>
          </a:lstStyle>
          <a:p>
            <a:r>
              <a:rPr lang="en-US"/>
              <a:t>Click to edit Master title style</a:t>
            </a:r>
            <a:endParaRPr lang="en-US" dirty="0"/>
          </a:p>
        </p:txBody>
      </p:sp>
      <p:sp>
        <p:nvSpPr>
          <p:cNvPr id="3" name="Text Placeholder 2"/>
          <p:cNvSpPr>
            <a:spLocks noGrp="1"/>
          </p:cNvSpPr>
          <p:nvPr>
            <p:ph type="body" idx="1"/>
          </p:nvPr>
        </p:nvSpPr>
        <p:spPr>
          <a:xfrm>
            <a:off x="1313259" y="3583036"/>
            <a:ext cx="6515101" cy="645300"/>
          </a:xfrm>
        </p:spPr>
        <p:txBody>
          <a:bodyPr anchor="t">
            <a:normAutofit/>
          </a:bodyPr>
          <a:lstStyle>
            <a:lvl1pPr marL="0" indent="0" algn="r">
              <a:buNone/>
              <a:defRPr sz="150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1205865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9" y="2000250"/>
            <a:ext cx="3657600"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7959" y="2000250"/>
            <a:ext cx="3657600"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3607206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71961" y="1993900"/>
            <a:ext cx="3441698"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9" y="2432447"/>
            <a:ext cx="3657600" cy="1910953"/>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32350" y="2000250"/>
            <a:ext cx="34532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7959" y="2432447"/>
            <a:ext cx="3657601" cy="1910953"/>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297284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6389558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8250651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1200150"/>
            <a:ext cx="2661841"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827859" y="457201"/>
            <a:ext cx="4457701" cy="38862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6059" y="2228850"/>
            <a:ext cx="2661841" cy="1371600"/>
          </a:xfrm>
        </p:spPr>
        <p:txBody>
          <a:bodyPr>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2979597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1200150"/>
            <a:ext cx="4000501" cy="102870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575300" y="-13716"/>
            <a:ext cx="2457449" cy="517779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56059" y="2228850"/>
            <a:ext cx="4000501" cy="1371600"/>
          </a:xfrm>
        </p:spPr>
        <p:txBody>
          <a:bodyP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799409" y="4412457"/>
            <a:ext cx="685800" cy="273844"/>
          </a:xfrm>
        </p:spPr>
        <p:txBody>
          <a:bodyPr/>
          <a:lstStyle/>
          <a:p>
            <a:fld id="{B61BEF0D-F0BB-DE4B-95CE-6DB70DBA9567}" type="datetimeFigureOut">
              <a:rPr lang="en-US" dirty="0"/>
              <a:pPr/>
              <a:t>2024-08-11</a:t>
            </a:fld>
            <a:endParaRPr lang="en-US" dirty="0"/>
          </a:p>
        </p:txBody>
      </p:sp>
      <p:sp>
        <p:nvSpPr>
          <p:cNvPr id="6" name="Footer Placeholder 5"/>
          <p:cNvSpPr>
            <a:spLocks noGrp="1"/>
          </p:cNvSpPr>
          <p:nvPr>
            <p:ph type="ftr" sz="quarter" idx="11"/>
          </p:nvPr>
        </p:nvSpPr>
        <p:spPr>
          <a:xfrm>
            <a:off x="856059" y="4412457"/>
            <a:ext cx="3829050" cy="273844"/>
          </a:xfrm>
        </p:spPr>
        <p:txBody>
          <a:bodyPr/>
          <a:lstStyle/>
          <a:p>
            <a:endParaRPr lang="en-US" dirty="0"/>
          </a:p>
        </p:txBody>
      </p:sp>
      <p:sp>
        <p:nvSpPr>
          <p:cNvPr id="7" name="Slide Number Placeholder 6"/>
          <p:cNvSpPr>
            <a:spLocks noGrp="1"/>
          </p:cNvSpPr>
          <p:nvPr>
            <p:ph type="sldNum" sz="quarter" idx="12"/>
          </p:nvPr>
        </p:nvSpPr>
        <p:spPr>
          <a:xfrm>
            <a:off x="8056960" y="4412457"/>
            <a:ext cx="2419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3220951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hyperlink" Target="https://pixabay.com/vectors/background-blue-wallpaper-design-159244/" TargetMode="Externa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alphaModFix amt="85000"/>
            <a:lum/>
            <a:extLst>
              <a:ext uri="{837473B0-CC2E-450A-ABE3-18F120FF3D39}">
                <a1611:picAttrSrcUrl xmlns:a1611="http://schemas.microsoft.com/office/drawing/2016/11/main" r:id="rId21"/>
              </a:ext>
            </a:extLst>
          </a:blip>
          <a:srcRect/>
          <a:stretch>
            <a:fillRect t="-15000" b="-1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6060" y="457200"/>
            <a:ext cx="7429499" cy="14287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6060" y="2000250"/>
            <a:ext cx="7429499"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28209" y="4412457"/>
            <a:ext cx="1200150" cy="273844"/>
          </a:xfrm>
          <a:prstGeom prst="rect">
            <a:avLst/>
          </a:prstGeom>
        </p:spPr>
        <p:txBody>
          <a:bodyPr vert="horz" lIns="91440" tIns="45720" rIns="91440" bIns="45720" rtlCol="0" anchor="ctr"/>
          <a:lstStyle>
            <a:lvl1pPr algn="r">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2024-08-11</a:t>
            </a:fld>
            <a:endParaRPr lang="en-US" dirty="0"/>
          </a:p>
        </p:txBody>
      </p:sp>
      <p:sp>
        <p:nvSpPr>
          <p:cNvPr id="5" name="Footer Placeholder 4"/>
          <p:cNvSpPr>
            <a:spLocks noGrp="1"/>
          </p:cNvSpPr>
          <p:nvPr>
            <p:ph type="ftr" sz="quarter" idx="3"/>
          </p:nvPr>
        </p:nvSpPr>
        <p:spPr>
          <a:xfrm>
            <a:off x="856059" y="4412457"/>
            <a:ext cx="5657850" cy="273844"/>
          </a:xfrm>
          <a:prstGeom prst="rect">
            <a:avLst/>
          </a:prstGeom>
        </p:spPr>
        <p:txBody>
          <a:bodyPr vert="horz" lIns="91440" tIns="45720" rIns="91440" bIns="45720" rtlCol="0" anchor="ctr"/>
          <a:lstStyle>
            <a:lvl1pPr algn="l">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7885510" y="4412457"/>
            <a:ext cx="413375" cy="273844"/>
          </a:xfrm>
          <a:prstGeom prst="rect">
            <a:avLst/>
          </a:prstGeom>
        </p:spPr>
        <p:txBody>
          <a:bodyPr vert="horz" lIns="91440" tIns="45720" rIns="91440" bIns="45720" rtlCol="0" anchor="ctr"/>
          <a:lstStyle>
            <a:lvl1pPr algn="r">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52918711"/>
      </p:ext>
    </p:extLst>
  </p:cSld>
  <p:clrMap bg1="dk1" tx1="lt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Lst>
  <p:transition>
    <p:fade thruBlk="1"/>
  </p:transition>
  <p:hf hdr="0" ftr="0" dt="0"/>
  <p:txStyles>
    <p:titleStyle>
      <a:lvl1pPr algn="l" defTabSz="342900" rtl="0" eaLnBrk="1" latinLnBrk="0" hangingPunct="1">
        <a:spcBef>
          <a:spcPct val="0"/>
        </a:spcBef>
        <a:buNone/>
        <a:defRPr sz="24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100000"/>
        <a:buFont typeface="Arial"/>
        <a:buChar char="•"/>
        <a:defRPr sz="15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100000"/>
        <a:buFont typeface="Arial"/>
        <a:buChar char="•"/>
        <a:defRPr sz="135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100000"/>
        <a:buFont typeface="Arial"/>
        <a:buChar char="•"/>
        <a:defRPr sz="105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100000"/>
        <a:buFont typeface="Arial"/>
        <a:buChar char="•"/>
        <a:defRPr sz="105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50000">
              <a:schemeClr val="lt1"/>
            </a:gs>
            <a:gs pos="100000">
              <a:schemeClr val="lt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7875" y="836000"/>
            <a:ext cx="70683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1pPr>
            <a:lvl2pPr lvl="1"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2pPr>
            <a:lvl3pPr lvl="2"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3pPr>
            <a:lvl4pPr lvl="3"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4pPr>
            <a:lvl5pPr lvl="4"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5pPr>
            <a:lvl6pPr lvl="5"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6pPr>
            <a:lvl7pPr lvl="6"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7pPr>
            <a:lvl8pPr lvl="7"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8pPr>
            <a:lvl9pPr lvl="8"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9pPr>
          </a:lstStyle>
          <a:p>
            <a:endParaRPr/>
          </a:p>
        </p:txBody>
      </p:sp>
      <p:sp>
        <p:nvSpPr>
          <p:cNvPr id="7" name="Google Shape;7;p1"/>
          <p:cNvSpPr txBox="1">
            <a:spLocks noGrp="1"/>
          </p:cNvSpPr>
          <p:nvPr>
            <p:ph type="body" idx="1"/>
          </p:nvPr>
        </p:nvSpPr>
        <p:spPr>
          <a:xfrm>
            <a:off x="1037875" y="1353948"/>
            <a:ext cx="70683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1pPr>
            <a:lvl2pPr marL="914400" lvl="1" indent="-381000" rtl="0">
              <a:lnSpc>
                <a:spcPct val="115000"/>
              </a:lnSpc>
              <a:spcBef>
                <a:spcPts val="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2pPr>
            <a:lvl3pPr marL="1371600" lvl="2" indent="-381000" rtl="0">
              <a:lnSpc>
                <a:spcPct val="115000"/>
              </a:lnSpc>
              <a:spcBef>
                <a:spcPts val="0"/>
              </a:spcBef>
              <a:spcAft>
                <a:spcPts val="0"/>
              </a:spcAft>
              <a:buClr>
                <a:schemeClr val="lt2"/>
              </a:buClr>
              <a:buSzPts val="2400"/>
              <a:buFont typeface="Inter-Regular"/>
              <a:buChar char="■"/>
              <a:defRPr sz="2400">
                <a:solidFill>
                  <a:schemeClr val="dk1"/>
                </a:solidFill>
                <a:latin typeface="Inter-Regular"/>
                <a:ea typeface="Inter-Regular"/>
                <a:cs typeface="Inter-Regular"/>
                <a:sym typeface="Inter-Regular"/>
              </a:defRPr>
            </a:lvl3pPr>
            <a:lvl4pPr marL="1828800" lvl="3"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4pPr>
            <a:lvl5pPr marL="2286000" lvl="4"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5pPr>
            <a:lvl6pPr marL="2743200" lvl="5"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6pPr>
            <a:lvl7pPr marL="3200400" lvl="6"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7pPr>
            <a:lvl8pPr marL="3657600" lvl="7"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8pPr>
            <a:lvl9pPr marL="4114800" lvl="8"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9pPr>
          </a:lstStyle>
          <a:p>
            <a:endParaRPr/>
          </a:p>
        </p:txBody>
      </p:sp>
      <p:sp>
        <p:nvSpPr>
          <p:cNvPr id="8" name="Google Shape;8;p1"/>
          <p:cNvSpPr txBox="1">
            <a:spLocks noGrp="1"/>
          </p:cNvSpPr>
          <p:nvPr>
            <p:ph type="sldNum" idx="12"/>
          </p:nvPr>
        </p:nvSpPr>
        <p:spPr>
          <a:xfrm>
            <a:off x="8328184" y="45974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Inter-Regular"/>
                <a:ea typeface="Inter-Regular"/>
                <a:cs typeface="Inter-Regular"/>
                <a:sym typeface="Inter-Regular"/>
              </a:defRPr>
            </a:lvl1pPr>
            <a:lvl2pPr lvl="1" algn="r" rtl="0">
              <a:buNone/>
              <a:defRPr sz="1300">
                <a:solidFill>
                  <a:schemeClr val="accent1"/>
                </a:solidFill>
                <a:latin typeface="Inter-Regular"/>
                <a:ea typeface="Inter-Regular"/>
                <a:cs typeface="Inter-Regular"/>
                <a:sym typeface="Inter-Regular"/>
              </a:defRPr>
            </a:lvl2pPr>
            <a:lvl3pPr lvl="2" algn="r" rtl="0">
              <a:buNone/>
              <a:defRPr sz="1300">
                <a:solidFill>
                  <a:schemeClr val="accent1"/>
                </a:solidFill>
                <a:latin typeface="Inter-Regular"/>
                <a:ea typeface="Inter-Regular"/>
                <a:cs typeface="Inter-Regular"/>
                <a:sym typeface="Inter-Regular"/>
              </a:defRPr>
            </a:lvl3pPr>
            <a:lvl4pPr lvl="3" algn="r" rtl="0">
              <a:buNone/>
              <a:defRPr sz="1300">
                <a:solidFill>
                  <a:schemeClr val="accent1"/>
                </a:solidFill>
                <a:latin typeface="Inter-Regular"/>
                <a:ea typeface="Inter-Regular"/>
                <a:cs typeface="Inter-Regular"/>
                <a:sym typeface="Inter-Regular"/>
              </a:defRPr>
            </a:lvl4pPr>
            <a:lvl5pPr lvl="4" algn="r" rtl="0">
              <a:buNone/>
              <a:defRPr sz="1300">
                <a:solidFill>
                  <a:schemeClr val="accent1"/>
                </a:solidFill>
                <a:latin typeface="Inter-Regular"/>
                <a:ea typeface="Inter-Regular"/>
                <a:cs typeface="Inter-Regular"/>
                <a:sym typeface="Inter-Regular"/>
              </a:defRPr>
            </a:lvl5pPr>
            <a:lvl6pPr lvl="5" algn="r" rtl="0">
              <a:buNone/>
              <a:defRPr sz="1300">
                <a:solidFill>
                  <a:schemeClr val="accent1"/>
                </a:solidFill>
                <a:latin typeface="Inter-Regular"/>
                <a:ea typeface="Inter-Regular"/>
                <a:cs typeface="Inter-Regular"/>
                <a:sym typeface="Inter-Regular"/>
              </a:defRPr>
            </a:lvl6pPr>
            <a:lvl7pPr lvl="6" algn="r" rtl="0">
              <a:buNone/>
              <a:defRPr sz="1300">
                <a:solidFill>
                  <a:schemeClr val="accent1"/>
                </a:solidFill>
                <a:latin typeface="Inter-Regular"/>
                <a:ea typeface="Inter-Regular"/>
                <a:cs typeface="Inter-Regular"/>
                <a:sym typeface="Inter-Regular"/>
              </a:defRPr>
            </a:lvl7pPr>
            <a:lvl8pPr lvl="7" algn="r" rtl="0">
              <a:buNone/>
              <a:defRPr sz="1300">
                <a:solidFill>
                  <a:schemeClr val="accent1"/>
                </a:solidFill>
                <a:latin typeface="Inter-Regular"/>
                <a:ea typeface="Inter-Regular"/>
                <a:cs typeface="Inter-Regular"/>
                <a:sym typeface="Inter-Regular"/>
              </a:defRPr>
            </a:lvl8pPr>
            <a:lvl9pPr lvl="8" algn="r" rtl="0">
              <a:buNone/>
              <a:defRPr sz="1300">
                <a:solidFill>
                  <a:schemeClr val="accent1"/>
                </a:solidFill>
                <a:latin typeface="Inter-Regular"/>
                <a:ea typeface="Inter-Regular"/>
                <a:cs typeface="Inter-Regular"/>
                <a:sym typeface="Inter-Regular"/>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49039139"/>
      </p:ext>
    </p:extLst>
  </p:cSld>
  <p:clrMap bg1="lt1" tx1="dk1" bg2="dk2" tx2="lt2" accent1="accent1" accent2="accent2" accent3="accent3" accent4="accent4" accent5="accent5" accent6="accent6" hlink="hlink" folHlink="folHlink"/>
  <p:sldLayoutIdLst>
    <p:sldLayoutId id="2147483679" r:id="rId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hyperlink" Target="mailto:support@dfdef.com" TargetMode="External"/><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78"/>
        <p:cNvGrpSpPr/>
        <p:nvPr/>
      </p:nvGrpSpPr>
      <p:grpSpPr>
        <a:xfrm>
          <a:off x="0" y="0"/>
          <a:ext cx="0" cy="0"/>
          <a:chOff x="0" y="0"/>
          <a:chExt cx="0" cy="0"/>
        </a:xfrm>
      </p:grpSpPr>
      <p:sp>
        <p:nvSpPr>
          <p:cNvPr id="80" name="Google Shape;80;p15"/>
          <p:cNvSpPr txBox="1">
            <a:spLocks noGrp="1"/>
          </p:cNvSpPr>
          <p:nvPr>
            <p:ph type="subTitle" idx="1"/>
          </p:nvPr>
        </p:nvSpPr>
        <p:spPr>
          <a:xfrm>
            <a:off x="711812" y="1661452"/>
            <a:ext cx="7638292" cy="910298"/>
          </a:xfrm>
          <a:prstGeom prst="rect">
            <a:avLst/>
          </a:prstGeom>
        </p:spPr>
        <p:txBody>
          <a:bodyPr spcFirstLastPara="1" wrap="square" lIns="0" tIns="0" rIns="0" bIns="0" anchor="t" anchorCtr="0">
            <a:noAutofit/>
          </a:bodyPr>
          <a:lstStyle/>
          <a:p>
            <a:r>
              <a:rPr lang="en-US" b="1" dirty="0">
                <a:solidFill>
                  <a:schemeClr val="tx2"/>
                </a:solidFill>
              </a:rPr>
              <a:t>The Hierarchal symmetric Key Distribution System</a:t>
            </a:r>
          </a:p>
          <a:p>
            <a:r>
              <a:rPr kumimoji="0" lang="en-US" sz="1400" b="0" i="0" u="none" strike="noStrike" kern="0" cap="none" spc="0" normalizeH="0" baseline="0" noProof="0" dirty="0">
                <a:ln>
                  <a:noFill/>
                </a:ln>
                <a:solidFill>
                  <a:schemeClr val="tx1">
                    <a:lumMod val="95000"/>
                  </a:schemeClr>
                </a:solidFill>
                <a:effectLst/>
                <a:uLnTx/>
                <a:uFillTx/>
                <a:latin typeface="Calibri" panose="020F0502020204030204" pitchFamily="34" charset="0"/>
                <a:ea typeface="Inter-Regular"/>
                <a:cs typeface="Calibri" panose="020F0502020204030204" pitchFamily="34" charset="0"/>
                <a:sym typeface="Inter-Regular"/>
              </a:rPr>
              <a:t>Post-quantum secure infrastructure to meet the future head-on</a:t>
            </a:r>
          </a:p>
        </p:txBody>
      </p:sp>
      <p:sp>
        <p:nvSpPr>
          <p:cNvPr id="3" name="TextBox 2">
            <a:extLst>
              <a:ext uri="{FF2B5EF4-FFF2-40B4-BE49-F238E27FC236}">
                <a16:creationId xmlns:a16="http://schemas.microsoft.com/office/drawing/2014/main" id="{AFBF4323-2342-4A8B-BF35-B1D37B81C14E}"/>
              </a:ext>
            </a:extLst>
          </p:cNvPr>
          <p:cNvSpPr txBox="1"/>
          <p:nvPr/>
        </p:nvSpPr>
        <p:spPr>
          <a:xfrm>
            <a:off x="6107906" y="4685414"/>
            <a:ext cx="2773819" cy="24622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1" kern="1200" dirty="0">
                <a:solidFill>
                  <a:srgbClr val="EBEBEB"/>
                </a:solidFill>
                <a:latin typeface="Century Gothic" panose="020B0502020202020204"/>
                <a:ea typeface="+mn-ea"/>
                <a:cs typeface="+mn-cs"/>
              </a:rPr>
              <a:t>QRCS</a:t>
            </a:r>
            <a:r>
              <a:rPr kumimoji="0" lang="en-US" sz="1000" b="1" i="0" u="none" strike="noStrike" kern="1200" cap="none" spc="0" normalizeH="0" baseline="0" noProof="0" dirty="0">
                <a:ln>
                  <a:noFill/>
                </a:ln>
                <a:solidFill>
                  <a:srgbClr val="EBEBEB"/>
                </a:solidFill>
                <a:effectLst/>
                <a:uLnTx/>
                <a:uFillTx/>
                <a:latin typeface="Century Gothic" panose="020B0502020202020204"/>
                <a:ea typeface="+mn-ea"/>
                <a:cs typeface="+mn-cs"/>
              </a:rPr>
              <a:t> – Leader in Post Quantum Solutions</a:t>
            </a:r>
          </a:p>
        </p:txBody>
      </p:sp>
      <p:sp>
        <p:nvSpPr>
          <p:cNvPr id="7" name="Google Shape;79;p15">
            <a:extLst>
              <a:ext uri="{FF2B5EF4-FFF2-40B4-BE49-F238E27FC236}">
                <a16:creationId xmlns:a16="http://schemas.microsoft.com/office/drawing/2014/main" id="{EF592C12-4BAA-424E-948B-54312B49A72F}"/>
              </a:ext>
            </a:extLst>
          </p:cNvPr>
          <p:cNvSpPr txBox="1">
            <a:spLocks noGrp="1"/>
          </p:cNvSpPr>
          <p:nvPr>
            <p:ph type="ctrTitle"/>
          </p:nvPr>
        </p:nvSpPr>
        <p:spPr>
          <a:xfrm>
            <a:off x="683460" y="808079"/>
            <a:ext cx="7068300" cy="803759"/>
          </a:xfrm>
          <a:prstGeom prst="rect">
            <a:avLst/>
          </a:prstGeom>
          <a:ln>
            <a:noFill/>
          </a:ln>
        </p:spPr>
        <p:txBody>
          <a:bodyPr spcFirstLastPara="1" wrap="square" lIns="0" tIns="0" rIns="0" bIns="0" anchor="b" anchorCtr="0">
            <a:noAutofit/>
          </a:bodyPr>
          <a:lstStyle/>
          <a:p>
            <a:pPr lvl="0"/>
            <a:r>
              <a:rPr lang="en-US" sz="5400" dirty="0">
                <a:effectLst>
                  <a:glow rad="38100">
                    <a:schemeClr val="bg1">
                      <a:lumMod val="65000"/>
                      <a:lumOff val="35000"/>
                      <a:alpha val="40000"/>
                    </a:schemeClr>
                  </a:glow>
                </a:effectLst>
                <a:latin typeface="Arial" panose="020B0604020202020204" pitchFamily="34" charset="0"/>
                <a:cs typeface="Arial" panose="020B0604020202020204" pitchFamily="34" charset="0"/>
              </a:rPr>
              <a:t>HKDS</a:t>
            </a:r>
            <a:endParaRPr sz="5400" dirty="0">
              <a:effectLst>
                <a:glow rad="38100">
                  <a:schemeClr val="bg1">
                    <a:lumMod val="65000"/>
                    <a:lumOff val="35000"/>
                    <a:alpha val="40000"/>
                  </a:schemeClr>
                </a:glow>
              </a:effectLst>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124855" y="677018"/>
            <a:ext cx="5875189"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latin typeface="Bahnschrift Condensed" panose="020B0502040204020203" pitchFamily="34" charset="0"/>
              </a:rPr>
              <a:t>Standardized components</a:t>
            </a:r>
            <a:endParaRPr sz="4000" dirty="0">
              <a:latin typeface="Bahnschrift Condensed" panose="020B0502040204020203" pitchFamily="34" charset="0"/>
            </a:endParaRPr>
          </a:p>
        </p:txBody>
      </p:sp>
      <p:sp>
        <p:nvSpPr>
          <p:cNvPr id="325" name="Google Shape;325;p34"/>
          <p:cNvSpPr txBox="1">
            <a:spLocks noGrp="1"/>
          </p:cNvSpPr>
          <p:nvPr>
            <p:ph type="subTitle" idx="4294967295"/>
          </p:nvPr>
        </p:nvSpPr>
        <p:spPr>
          <a:xfrm>
            <a:off x="1037874" y="1388479"/>
            <a:ext cx="7090125" cy="2573921"/>
          </a:xfrm>
          <a:prstGeom prst="rect">
            <a:avLst/>
          </a:prstGeom>
        </p:spPr>
        <p:txBody>
          <a:bodyPr spcFirstLastPara="1" wrap="square" lIns="0" tIns="0" rIns="0" bIns="0" anchor="t" anchorCtr="0">
            <a:noAutofit/>
          </a:bodyPr>
          <a:lstStyle/>
          <a:p>
            <a:pPr marL="101600" indent="0">
              <a:buNone/>
            </a:pPr>
            <a:r>
              <a:rPr lang="en-US" sz="2000" dirty="0">
                <a:solidFill>
                  <a:schemeClr val="bg2">
                    <a:lumMod val="50000"/>
                  </a:schemeClr>
                </a:solidFill>
                <a:latin typeface="Franklin Gothic Book" panose="020B0503020102020204" pitchFamily="34" charset="0"/>
              </a:rPr>
              <a:t>HKDS is built on the Keccak functions SHAKE and KMAC. Both SHAKE and KMAC are FIPS approved and part of the NIST SHA3 standard. Keccak is one of the most well-studied families of cryptographic primitives in use today. The Keccak team is comprised of some of the most senior and respected cryptologists in the world, including Joan Daemen, the co-author of Rijndael, the AES standard. </a:t>
            </a: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25A6E0"/>
                </a:solidFill>
                <a:effectLst/>
                <a:uLnTx/>
                <a:uFillTx/>
                <a:latin typeface="Inter-Regular"/>
                <a:ea typeface="Inter-Regular"/>
                <a:sym typeface="Inter-Regular"/>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300" b="0" i="0" u="none" strike="noStrike" kern="0" cap="none" spc="0" normalizeH="0" baseline="0" noProof="0">
              <a:ln>
                <a:noFill/>
              </a:ln>
              <a:solidFill>
                <a:srgbClr val="25A6E0"/>
              </a:solidFill>
              <a:effectLst/>
              <a:uLnTx/>
              <a:uFillTx/>
              <a:latin typeface="Inter-Regular"/>
              <a:ea typeface="Inter-Regular"/>
              <a:sym typeface="Inter-Regular"/>
            </a:endParaRPr>
          </a:p>
        </p:txBody>
      </p:sp>
    </p:spTree>
    <p:extLst>
      <p:ext uri="{BB962C8B-B14F-4D97-AF65-F5344CB8AC3E}">
        <p14:creationId xmlns:p14="http://schemas.microsoft.com/office/powerpoint/2010/main" val="3017084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124855" y="677018"/>
            <a:ext cx="5875189"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latin typeface="Bahnschrift Condensed" panose="020B0502040204020203" pitchFamily="34" charset="0"/>
              </a:rPr>
              <a:t>Proven security</a:t>
            </a:r>
            <a:endParaRPr sz="4000" dirty="0">
              <a:latin typeface="Bahnschrift Condensed" panose="020B0502040204020203" pitchFamily="34" charset="0"/>
            </a:endParaRPr>
          </a:p>
        </p:txBody>
      </p:sp>
      <p:sp>
        <p:nvSpPr>
          <p:cNvPr id="325" name="Google Shape;325;p34"/>
          <p:cNvSpPr txBox="1">
            <a:spLocks noGrp="1"/>
          </p:cNvSpPr>
          <p:nvPr>
            <p:ph type="subTitle" idx="4294967295"/>
          </p:nvPr>
        </p:nvSpPr>
        <p:spPr>
          <a:xfrm>
            <a:off x="1037874" y="1388479"/>
            <a:ext cx="7090125" cy="2573921"/>
          </a:xfrm>
          <a:prstGeom prst="rect">
            <a:avLst/>
          </a:prstGeom>
        </p:spPr>
        <p:txBody>
          <a:bodyPr spcFirstLastPara="1" wrap="square" lIns="0" tIns="0" rIns="0" bIns="0" anchor="t" anchorCtr="0">
            <a:noAutofit/>
          </a:bodyPr>
          <a:lstStyle/>
          <a:p>
            <a:pPr marL="101600" indent="0">
              <a:buNone/>
            </a:pPr>
            <a:r>
              <a:rPr lang="en-US" sz="2000" dirty="0">
                <a:solidFill>
                  <a:schemeClr val="bg2">
                    <a:lumMod val="50000"/>
                  </a:schemeClr>
                </a:solidFill>
                <a:latin typeface="Franklin Gothic Book" panose="020B0503020102020204" pitchFamily="34" charset="0"/>
              </a:rPr>
              <a:t>There are dozens of cryptanalysis papers on the Keccak design, both by the Keccak team, and third-party cryptanalysts. The Keccak family of functions were selected as the NIST SHA3 standard after nearly 4 years of intense study by the world’s cryptographic community, making it one of the most studied, best documented and most thoroughly cryptanalyzed cryptographic primitives in modern times.</a:t>
            </a: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25A6E0"/>
                </a:solidFill>
                <a:effectLst/>
                <a:uLnTx/>
                <a:uFillTx/>
                <a:latin typeface="Inter-Regular"/>
                <a:ea typeface="Inter-Regular"/>
                <a:sym typeface="Inter-Regular"/>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sz="1300" b="0" i="0" u="none" strike="noStrike" kern="0" cap="none" spc="0" normalizeH="0" baseline="0" noProof="0">
              <a:ln>
                <a:noFill/>
              </a:ln>
              <a:solidFill>
                <a:srgbClr val="25A6E0"/>
              </a:solidFill>
              <a:effectLst/>
              <a:uLnTx/>
              <a:uFillTx/>
              <a:latin typeface="Inter-Regular"/>
              <a:ea typeface="Inter-Regular"/>
              <a:sym typeface="Inter-Regular"/>
            </a:endParaRPr>
          </a:p>
        </p:txBody>
      </p:sp>
    </p:spTree>
    <p:extLst>
      <p:ext uri="{BB962C8B-B14F-4D97-AF65-F5344CB8AC3E}">
        <p14:creationId xmlns:p14="http://schemas.microsoft.com/office/powerpoint/2010/main" val="1271802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124855" y="677018"/>
            <a:ext cx="5875189"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latin typeface="Bahnschrift Condensed" panose="020B0502040204020203" pitchFamily="34" charset="0"/>
              </a:rPr>
              <a:t>Emerging threats</a:t>
            </a:r>
            <a:endParaRPr sz="4000" dirty="0">
              <a:latin typeface="Bahnschrift Condensed" panose="020B0502040204020203" pitchFamily="34" charset="0"/>
            </a:endParaRPr>
          </a:p>
        </p:txBody>
      </p:sp>
      <p:sp>
        <p:nvSpPr>
          <p:cNvPr id="325" name="Google Shape;325;p34"/>
          <p:cNvSpPr txBox="1">
            <a:spLocks noGrp="1"/>
          </p:cNvSpPr>
          <p:nvPr>
            <p:ph type="subTitle" idx="4294967295"/>
          </p:nvPr>
        </p:nvSpPr>
        <p:spPr>
          <a:xfrm>
            <a:off x="1037874" y="1388479"/>
            <a:ext cx="7090125" cy="2269121"/>
          </a:xfrm>
          <a:prstGeom prst="rect">
            <a:avLst/>
          </a:prstGeom>
        </p:spPr>
        <p:txBody>
          <a:bodyPr spcFirstLastPara="1" wrap="square" lIns="0" tIns="0" rIns="0" bIns="0" anchor="t" anchorCtr="0">
            <a:noAutofit/>
          </a:bodyPr>
          <a:lstStyle/>
          <a:p>
            <a:pPr marL="101600" indent="0">
              <a:buNone/>
            </a:pPr>
            <a:r>
              <a:rPr lang="en-US" sz="2000" dirty="0">
                <a:solidFill>
                  <a:schemeClr val="bg2">
                    <a:lumMod val="50000"/>
                  </a:schemeClr>
                </a:solidFill>
                <a:latin typeface="Franklin Gothic Book" panose="020B0503020102020204" pitchFamily="34" charset="0"/>
              </a:rPr>
              <a:t>Because of the emergence of large-scale quantum computers, expected by the next decade, the use of 128-bit keys will soon become obsolete. All industries will be forced to change to 256-bit keys in order to maintain the security of their systems and comply with new laws, regulations, and standards imposed on the industry. </a:t>
            </a: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25A6E0"/>
                </a:solidFill>
                <a:effectLst/>
                <a:uLnTx/>
                <a:uFillTx/>
                <a:latin typeface="Inter-Regular"/>
                <a:ea typeface="Inter-Regular"/>
                <a:sym typeface="Inter-Regular"/>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sz="1300" b="0" i="0" u="none" strike="noStrike" kern="0" cap="none" spc="0" normalizeH="0" baseline="0" noProof="0">
              <a:ln>
                <a:noFill/>
              </a:ln>
              <a:solidFill>
                <a:srgbClr val="25A6E0"/>
              </a:solidFill>
              <a:effectLst/>
              <a:uLnTx/>
              <a:uFillTx/>
              <a:latin typeface="Inter-Regular"/>
              <a:ea typeface="Inter-Regular"/>
              <a:sym typeface="Inter-Regular"/>
            </a:endParaRPr>
          </a:p>
        </p:txBody>
      </p:sp>
    </p:spTree>
    <p:extLst>
      <p:ext uri="{BB962C8B-B14F-4D97-AF65-F5344CB8AC3E}">
        <p14:creationId xmlns:p14="http://schemas.microsoft.com/office/powerpoint/2010/main" val="1495384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124855" y="677018"/>
            <a:ext cx="5875189"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latin typeface="Bahnschrift Condensed" panose="020B0502040204020203" pitchFamily="34" charset="0"/>
              </a:rPr>
              <a:t>A futuristic design</a:t>
            </a:r>
            <a:endParaRPr sz="4000" dirty="0">
              <a:latin typeface="Bahnschrift Condensed" panose="020B0502040204020203" pitchFamily="34" charset="0"/>
            </a:endParaRPr>
          </a:p>
        </p:txBody>
      </p:sp>
      <p:sp>
        <p:nvSpPr>
          <p:cNvPr id="325" name="Google Shape;325;p34"/>
          <p:cNvSpPr txBox="1">
            <a:spLocks noGrp="1"/>
          </p:cNvSpPr>
          <p:nvPr>
            <p:ph type="subTitle" idx="4294967295"/>
          </p:nvPr>
        </p:nvSpPr>
        <p:spPr>
          <a:xfrm>
            <a:off x="1037874" y="1388479"/>
            <a:ext cx="7090125" cy="2922264"/>
          </a:xfrm>
          <a:prstGeom prst="rect">
            <a:avLst/>
          </a:prstGeom>
        </p:spPr>
        <p:txBody>
          <a:bodyPr spcFirstLastPara="1" wrap="square" lIns="0" tIns="0" rIns="0" bIns="0" anchor="t" anchorCtr="0">
            <a:noAutofit/>
          </a:bodyPr>
          <a:lstStyle/>
          <a:p>
            <a:pPr marL="101600" indent="0">
              <a:buNone/>
            </a:pPr>
            <a:r>
              <a:rPr lang="en-US" sz="2000" dirty="0">
                <a:solidFill>
                  <a:schemeClr val="bg2">
                    <a:lumMod val="50000"/>
                  </a:schemeClr>
                </a:solidFill>
                <a:latin typeface="Franklin Gothic Book" panose="020B0503020102020204" pitchFamily="34" charset="0"/>
              </a:rPr>
              <a:t>HKDS is extremely efficient, it has no expensive key schedule, does not require a complex scheme of cascading key derivations, and changes to the security from 128 to 256-bit keys, require only a small penalty in performance. In fact, HKDS can use up to 512-bit keys, and should quantum computers and attacks on symmetric cryptosystems ever advance to the point where 512-bit keys are required, HKDS can easily accommodate that change. </a:t>
            </a: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25A6E0"/>
                </a:solidFill>
                <a:effectLst/>
                <a:uLnTx/>
                <a:uFillTx/>
                <a:latin typeface="Inter-Regular"/>
                <a:ea typeface="Inter-Regular"/>
                <a:sym typeface="Inter-Regular"/>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sz="1300" b="0" i="0" u="none" strike="noStrike" kern="0" cap="none" spc="0" normalizeH="0" baseline="0" noProof="0">
              <a:ln>
                <a:noFill/>
              </a:ln>
              <a:solidFill>
                <a:srgbClr val="25A6E0"/>
              </a:solidFill>
              <a:effectLst/>
              <a:uLnTx/>
              <a:uFillTx/>
              <a:latin typeface="Inter-Regular"/>
              <a:ea typeface="Inter-Regular"/>
              <a:sym typeface="Inter-Regular"/>
            </a:endParaRPr>
          </a:p>
        </p:txBody>
      </p:sp>
    </p:spTree>
    <p:extLst>
      <p:ext uri="{BB962C8B-B14F-4D97-AF65-F5344CB8AC3E}">
        <p14:creationId xmlns:p14="http://schemas.microsoft.com/office/powerpoint/2010/main" val="411876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124855" y="677018"/>
            <a:ext cx="5875189"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latin typeface="Bahnschrift Condensed" panose="020B0502040204020203" pitchFamily="34" charset="0"/>
              </a:rPr>
              <a:t>Scales to millions of devices</a:t>
            </a:r>
            <a:endParaRPr sz="4000" dirty="0">
              <a:latin typeface="Bahnschrift Condensed" panose="020B0502040204020203" pitchFamily="34" charset="0"/>
            </a:endParaRP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25A6E0"/>
                </a:solidFill>
                <a:effectLst/>
                <a:uLnTx/>
                <a:uFillTx/>
                <a:latin typeface="Inter-Regular"/>
                <a:ea typeface="Inter-Regular"/>
                <a:sym typeface="Inter-Regular"/>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sz="1300" b="0" i="0" u="none" strike="noStrike" kern="0" cap="none" spc="0" normalizeH="0" baseline="0" noProof="0">
              <a:ln>
                <a:noFill/>
              </a:ln>
              <a:solidFill>
                <a:srgbClr val="25A6E0"/>
              </a:solidFill>
              <a:effectLst/>
              <a:uLnTx/>
              <a:uFillTx/>
              <a:latin typeface="Inter-Regular"/>
              <a:ea typeface="Inter-Regular"/>
              <a:sym typeface="Inter-Regular"/>
            </a:endParaRPr>
          </a:p>
        </p:txBody>
      </p:sp>
      <p:sp>
        <p:nvSpPr>
          <p:cNvPr id="5" name="Google Shape;151;p23">
            <a:extLst>
              <a:ext uri="{FF2B5EF4-FFF2-40B4-BE49-F238E27FC236}">
                <a16:creationId xmlns:a16="http://schemas.microsoft.com/office/drawing/2014/main" id="{B17A847E-5EEA-4439-907D-3DCE2543C801}"/>
              </a:ext>
            </a:extLst>
          </p:cNvPr>
          <p:cNvSpPr/>
          <p:nvPr/>
        </p:nvSpPr>
        <p:spPr>
          <a:xfrm>
            <a:off x="3802943" y="1537681"/>
            <a:ext cx="1538100" cy="4425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FFFFFF"/>
                </a:solidFill>
                <a:latin typeface="Inter-Regular"/>
                <a:ea typeface="Inter-Regular"/>
                <a:cs typeface="Inter-Regular"/>
                <a:sym typeface="Inter-Regular"/>
              </a:rPr>
              <a:t>Master Key Set</a:t>
            </a:r>
            <a:endParaRPr dirty="0">
              <a:solidFill>
                <a:srgbClr val="FFFFFF"/>
              </a:solidFill>
              <a:latin typeface="Inter-Regular"/>
              <a:ea typeface="Inter-Regular"/>
              <a:cs typeface="Inter-Regular"/>
              <a:sym typeface="Inter-Regular"/>
            </a:endParaRPr>
          </a:p>
        </p:txBody>
      </p:sp>
      <p:sp>
        <p:nvSpPr>
          <p:cNvPr id="6" name="Google Shape;152;p23">
            <a:extLst>
              <a:ext uri="{FF2B5EF4-FFF2-40B4-BE49-F238E27FC236}">
                <a16:creationId xmlns:a16="http://schemas.microsoft.com/office/drawing/2014/main" id="{09AD3476-BB86-4912-AAB8-1B7472054BD6}"/>
              </a:ext>
            </a:extLst>
          </p:cNvPr>
          <p:cNvSpPr/>
          <p:nvPr/>
        </p:nvSpPr>
        <p:spPr>
          <a:xfrm>
            <a:off x="5573240" y="2437382"/>
            <a:ext cx="1538100" cy="4425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dirty="0">
                <a:solidFill>
                  <a:srgbClr val="FFFFFF"/>
                </a:solidFill>
                <a:latin typeface="Inter-Regular"/>
                <a:ea typeface="Inter-Regular"/>
                <a:cs typeface="Inter-Regular"/>
                <a:sym typeface="Inter-Regular"/>
              </a:rPr>
              <a:t>Branch 2 Key Set</a:t>
            </a:r>
            <a:endParaRPr dirty="0">
              <a:solidFill>
                <a:srgbClr val="FFFFFF"/>
              </a:solidFill>
              <a:latin typeface="Inter-Regular"/>
              <a:ea typeface="Inter-Regular"/>
              <a:cs typeface="Inter-Regular"/>
              <a:sym typeface="Inter-Regular"/>
            </a:endParaRPr>
          </a:p>
        </p:txBody>
      </p:sp>
      <p:sp>
        <p:nvSpPr>
          <p:cNvPr id="7" name="Google Shape;153;p23">
            <a:extLst>
              <a:ext uri="{FF2B5EF4-FFF2-40B4-BE49-F238E27FC236}">
                <a16:creationId xmlns:a16="http://schemas.microsoft.com/office/drawing/2014/main" id="{CF593E00-2F66-4D71-9429-AEB8070051AE}"/>
              </a:ext>
            </a:extLst>
          </p:cNvPr>
          <p:cNvSpPr/>
          <p:nvPr/>
        </p:nvSpPr>
        <p:spPr>
          <a:xfrm>
            <a:off x="2032647" y="2437382"/>
            <a:ext cx="1538100" cy="4425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FFFFFF"/>
                </a:solidFill>
                <a:latin typeface="Inter-Regular"/>
                <a:ea typeface="Inter-Regular"/>
                <a:cs typeface="Inter-Regular"/>
                <a:sym typeface="Inter-Regular"/>
              </a:rPr>
              <a:t>Branch 1 Key Set</a:t>
            </a:r>
            <a:endParaRPr dirty="0">
              <a:solidFill>
                <a:srgbClr val="FFFFFF"/>
              </a:solidFill>
              <a:latin typeface="Inter-Regular"/>
              <a:ea typeface="Inter-Regular"/>
              <a:cs typeface="Inter-Regular"/>
              <a:sym typeface="Inter-Regular"/>
            </a:endParaRPr>
          </a:p>
        </p:txBody>
      </p:sp>
      <p:sp>
        <p:nvSpPr>
          <p:cNvPr id="8" name="Google Shape;154;p23">
            <a:extLst>
              <a:ext uri="{FF2B5EF4-FFF2-40B4-BE49-F238E27FC236}">
                <a16:creationId xmlns:a16="http://schemas.microsoft.com/office/drawing/2014/main" id="{E888034B-63A9-44F2-84B6-B98E3F941115}"/>
              </a:ext>
            </a:extLst>
          </p:cNvPr>
          <p:cNvSpPr/>
          <p:nvPr/>
        </p:nvSpPr>
        <p:spPr>
          <a:xfrm>
            <a:off x="1187400" y="3337084"/>
            <a:ext cx="1538100" cy="442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FFFFFF"/>
                </a:solidFill>
                <a:latin typeface="Inter-Regular"/>
                <a:ea typeface="Inter-Regular"/>
                <a:cs typeface="Inter-Regular"/>
                <a:sym typeface="Inter-Regular"/>
              </a:rPr>
              <a:t>Client 1</a:t>
            </a:r>
            <a:endParaRPr dirty="0">
              <a:solidFill>
                <a:srgbClr val="FFFFFF"/>
              </a:solidFill>
              <a:latin typeface="Inter-Regular"/>
              <a:ea typeface="Inter-Regular"/>
              <a:cs typeface="Inter-Regular"/>
              <a:sym typeface="Inter-Regular"/>
            </a:endParaRPr>
          </a:p>
        </p:txBody>
      </p:sp>
      <p:sp>
        <p:nvSpPr>
          <p:cNvPr id="9" name="Google Shape;155;p23">
            <a:extLst>
              <a:ext uri="{FF2B5EF4-FFF2-40B4-BE49-F238E27FC236}">
                <a16:creationId xmlns:a16="http://schemas.microsoft.com/office/drawing/2014/main" id="{8E7523F7-7128-4E8B-9070-0CF3328DD2AC}"/>
              </a:ext>
            </a:extLst>
          </p:cNvPr>
          <p:cNvSpPr/>
          <p:nvPr/>
        </p:nvSpPr>
        <p:spPr>
          <a:xfrm>
            <a:off x="2877893" y="3337084"/>
            <a:ext cx="1538100" cy="442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FFFFFF"/>
                </a:solidFill>
                <a:latin typeface="Inter-Regular"/>
                <a:ea typeface="Inter-Regular"/>
                <a:cs typeface="Inter-Regular"/>
                <a:sym typeface="Inter-Regular"/>
              </a:rPr>
              <a:t>Client 2</a:t>
            </a:r>
            <a:endParaRPr dirty="0">
              <a:solidFill>
                <a:srgbClr val="FFFFFF"/>
              </a:solidFill>
              <a:latin typeface="Inter-Regular"/>
              <a:ea typeface="Inter-Regular"/>
              <a:cs typeface="Inter-Regular"/>
              <a:sym typeface="Inter-Regular"/>
            </a:endParaRPr>
          </a:p>
        </p:txBody>
      </p:sp>
      <p:sp>
        <p:nvSpPr>
          <p:cNvPr id="10" name="Google Shape;156;p23">
            <a:extLst>
              <a:ext uri="{FF2B5EF4-FFF2-40B4-BE49-F238E27FC236}">
                <a16:creationId xmlns:a16="http://schemas.microsoft.com/office/drawing/2014/main" id="{653B15DD-3490-4A11-9265-9F7D8CD7D5E8}"/>
              </a:ext>
            </a:extLst>
          </p:cNvPr>
          <p:cNvSpPr/>
          <p:nvPr/>
        </p:nvSpPr>
        <p:spPr>
          <a:xfrm>
            <a:off x="4728000" y="3337084"/>
            <a:ext cx="1538100" cy="442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dirty="0">
                <a:solidFill>
                  <a:srgbClr val="FFFFFF"/>
                </a:solidFill>
                <a:latin typeface="Inter-Regular"/>
                <a:ea typeface="Inter-Regular"/>
                <a:cs typeface="Inter-Regular"/>
                <a:sym typeface="Inter-Regular"/>
              </a:rPr>
              <a:t>Client 3</a:t>
            </a:r>
            <a:endParaRPr dirty="0">
              <a:solidFill>
                <a:srgbClr val="FFFFFF"/>
              </a:solidFill>
              <a:latin typeface="Inter-Regular"/>
              <a:ea typeface="Inter-Regular"/>
              <a:cs typeface="Inter-Regular"/>
              <a:sym typeface="Inter-Regular"/>
            </a:endParaRPr>
          </a:p>
        </p:txBody>
      </p:sp>
      <p:sp>
        <p:nvSpPr>
          <p:cNvPr id="11" name="Google Shape;157;p23">
            <a:extLst>
              <a:ext uri="{FF2B5EF4-FFF2-40B4-BE49-F238E27FC236}">
                <a16:creationId xmlns:a16="http://schemas.microsoft.com/office/drawing/2014/main" id="{4A8D3662-8D09-4A41-B08A-3E020ED110D1}"/>
              </a:ext>
            </a:extLst>
          </p:cNvPr>
          <p:cNvSpPr/>
          <p:nvPr/>
        </p:nvSpPr>
        <p:spPr>
          <a:xfrm>
            <a:off x="6418493" y="3337084"/>
            <a:ext cx="1538100" cy="442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FFFFFF"/>
                </a:solidFill>
                <a:latin typeface="Inter-Regular"/>
                <a:ea typeface="Inter-Regular"/>
                <a:cs typeface="Inter-Regular"/>
                <a:sym typeface="Inter-Regular"/>
              </a:rPr>
              <a:t>Client 4</a:t>
            </a:r>
            <a:endParaRPr dirty="0">
              <a:solidFill>
                <a:srgbClr val="FFFFFF"/>
              </a:solidFill>
              <a:latin typeface="Inter-Regular"/>
              <a:ea typeface="Inter-Regular"/>
              <a:cs typeface="Inter-Regular"/>
              <a:sym typeface="Inter-Regular"/>
            </a:endParaRPr>
          </a:p>
        </p:txBody>
      </p:sp>
      <p:cxnSp>
        <p:nvCxnSpPr>
          <p:cNvPr id="12" name="Google Shape;158;p23">
            <a:extLst>
              <a:ext uri="{FF2B5EF4-FFF2-40B4-BE49-F238E27FC236}">
                <a16:creationId xmlns:a16="http://schemas.microsoft.com/office/drawing/2014/main" id="{78B76CF6-FD3B-4EE6-A60D-D717D017D28E}"/>
              </a:ext>
            </a:extLst>
          </p:cNvPr>
          <p:cNvCxnSpPr>
            <a:stCxn id="5" idx="2"/>
            <a:endCxn id="6" idx="0"/>
          </p:cNvCxnSpPr>
          <p:nvPr/>
        </p:nvCxnSpPr>
        <p:spPr>
          <a:xfrm rot="-5400000" flipH="1">
            <a:off x="5228543" y="1323631"/>
            <a:ext cx="457200" cy="1770300"/>
          </a:xfrm>
          <a:prstGeom prst="bentConnector3">
            <a:avLst>
              <a:gd name="adj1" fmla="val 50000"/>
            </a:avLst>
          </a:prstGeom>
          <a:noFill/>
          <a:ln w="9525" cap="flat" cmpd="sng">
            <a:solidFill>
              <a:schemeClr val="dk2"/>
            </a:solidFill>
            <a:prstDash val="solid"/>
            <a:round/>
            <a:headEnd type="none" w="sm" len="sm"/>
            <a:tailEnd type="none" w="sm" len="sm"/>
          </a:ln>
        </p:spPr>
      </p:cxnSp>
      <p:cxnSp>
        <p:nvCxnSpPr>
          <p:cNvPr id="13" name="Google Shape;159;p23">
            <a:extLst>
              <a:ext uri="{FF2B5EF4-FFF2-40B4-BE49-F238E27FC236}">
                <a16:creationId xmlns:a16="http://schemas.microsoft.com/office/drawing/2014/main" id="{C4E1C3DD-98A2-44B8-B80E-40CC3594A1B7}"/>
              </a:ext>
            </a:extLst>
          </p:cNvPr>
          <p:cNvCxnSpPr>
            <a:stCxn id="7" idx="0"/>
            <a:endCxn id="5" idx="2"/>
          </p:cNvCxnSpPr>
          <p:nvPr/>
        </p:nvCxnSpPr>
        <p:spPr>
          <a:xfrm rot="-5400000">
            <a:off x="3458247" y="1323632"/>
            <a:ext cx="457200" cy="1770300"/>
          </a:xfrm>
          <a:prstGeom prst="bentConnector3">
            <a:avLst>
              <a:gd name="adj1" fmla="val 50000"/>
            </a:avLst>
          </a:prstGeom>
          <a:noFill/>
          <a:ln w="9525" cap="flat" cmpd="sng">
            <a:solidFill>
              <a:schemeClr val="dk2"/>
            </a:solidFill>
            <a:prstDash val="solid"/>
            <a:round/>
            <a:headEnd type="none" w="sm" len="sm"/>
            <a:tailEnd type="none" w="sm" len="sm"/>
          </a:ln>
        </p:spPr>
      </p:cxnSp>
      <p:cxnSp>
        <p:nvCxnSpPr>
          <p:cNvPr id="14" name="Google Shape;160;p23">
            <a:extLst>
              <a:ext uri="{FF2B5EF4-FFF2-40B4-BE49-F238E27FC236}">
                <a16:creationId xmlns:a16="http://schemas.microsoft.com/office/drawing/2014/main" id="{C4C7AF9A-32BE-429F-8875-9DA8DD86921D}"/>
              </a:ext>
            </a:extLst>
          </p:cNvPr>
          <p:cNvCxnSpPr>
            <a:stCxn id="7" idx="2"/>
            <a:endCxn id="9" idx="0"/>
          </p:cNvCxnSpPr>
          <p:nvPr/>
        </p:nvCxnSpPr>
        <p:spPr>
          <a:xfrm rot="-5400000" flipH="1">
            <a:off x="2995647" y="2685932"/>
            <a:ext cx="457200" cy="845100"/>
          </a:xfrm>
          <a:prstGeom prst="bentConnector3">
            <a:avLst>
              <a:gd name="adj1" fmla="val 50000"/>
            </a:avLst>
          </a:prstGeom>
          <a:noFill/>
          <a:ln w="9525" cap="flat" cmpd="sng">
            <a:solidFill>
              <a:schemeClr val="dk2"/>
            </a:solidFill>
            <a:prstDash val="solid"/>
            <a:round/>
            <a:headEnd type="none" w="sm" len="sm"/>
            <a:tailEnd type="none" w="sm" len="sm"/>
          </a:ln>
        </p:spPr>
      </p:cxnSp>
      <p:cxnSp>
        <p:nvCxnSpPr>
          <p:cNvPr id="15" name="Google Shape;161;p23">
            <a:extLst>
              <a:ext uri="{FF2B5EF4-FFF2-40B4-BE49-F238E27FC236}">
                <a16:creationId xmlns:a16="http://schemas.microsoft.com/office/drawing/2014/main" id="{1CC2573B-9C0B-43A6-98C9-65222DE15C43}"/>
              </a:ext>
            </a:extLst>
          </p:cNvPr>
          <p:cNvCxnSpPr>
            <a:stCxn id="8" idx="0"/>
            <a:endCxn id="7" idx="2"/>
          </p:cNvCxnSpPr>
          <p:nvPr/>
        </p:nvCxnSpPr>
        <p:spPr>
          <a:xfrm rot="-5400000">
            <a:off x="2150400" y="2685934"/>
            <a:ext cx="457200" cy="845100"/>
          </a:xfrm>
          <a:prstGeom prst="bentConnector3">
            <a:avLst>
              <a:gd name="adj1" fmla="val 50000"/>
            </a:avLst>
          </a:prstGeom>
          <a:noFill/>
          <a:ln w="9525" cap="flat" cmpd="sng">
            <a:solidFill>
              <a:schemeClr val="dk2"/>
            </a:solidFill>
            <a:prstDash val="solid"/>
            <a:round/>
            <a:headEnd type="none" w="sm" len="sm"/>
            <a:tailEnd type="none" w="sm" len="sm"/>
          </a:ln>
        </p:spPr>
      </p:cxnSp>
      <p:cxnSp>
        <p:nvCxnSpPr>
          <p:cNvPr id="16" name="Google Shape;162;p23">
            <a:extLst>
              <a:ext uri="{FF2B5EF4-FFF2-40B4-BE49-F238E27FC236}">
                <a16:creationId xmlns:a16="http://schemas.microsoft.com/office/drawing/2014/main" id="{49A6F113-05B5-4F8D-8B7D-2904824E16EE}"/>
              </a:ext>
            </a:extLst>
          </p:cNvPr>
          <p:cNvCxnSpPr>
            <a:stCxn id="6" idx="2"/>
            <a:endCxn id="11" idx="0"/>
          </p:cNvCxnSpPr>
          <p:nvPr/>
        </p:nvCxnSpPr>
        <p:spPr>
          <a:xfrm rot="-5400000" flipH="1">
            <a:off x="6536390" y="2685782"/>
            <a:ext cx="457200" cy="845400"/>
          </a:xfrm>
          <a:prstGeom prst="bentConnector3">
            <a:avLst>
              <a:gd name="adj1" fmla="val 50000"/>
            </a:avLst>
          </a:prstGeom>
          <a:noFill/>
          <a:ln w="9525" cap="flat" cmpd="sng">
            <a:solidFill>
              <a:schemeClr val="dk2"/>
            </a:solidFill>
            <a:prstDash val="solid"/>
            <a:round/>
            <a:headEnd type="none" w="sm" len="sm"/>
            <a:tailEnd type="none" w="sm" len="sm"/>
          </a:ln>
        </p:spPr>
      </p:cxnSp>
      <p:cxnSp>
        <p:nvCxnSpPr>
          <p:cNvPr id="17" name="Google Shape;163;p23">
            <a:extLst>
              <a:ext uri="{FF2B5EF4-FFF2-40B4-BE49-F238E27FC236}">
                <a16:creationId xmlns:a16="http://schemas.microsoft.com/office/drawing/2014/main" id="{46356D32-6080-4517-A54E-35F92C69DE3D}"/>
              </a:ext>
            </a:extLst>
          </p:cNvPr>
          <p:cNvCxnSpPr>
            <a:stCxn id="10" idx="0"/>
            <a:endCxn id="6" idx="2"/>
          </p:cNvCxnSpPr>
          <p:nvPr/>
        </p:nvCxnSpPr>
        <p:spPr>
          <a:xfrm rot="-5400000">
            <a:off x="5691000" y="2685934"/>
            <a:ext cx="457200" cy="845100"/>
          </a:xfrm>
          <a:prstGeom prst="bentConnector3">
            <a:avLst>
              <a:gd name="adj1" fmla="val 50000"/>
            </a:avLst>
          </a:prstGeom>
          <a:noFill/>
          <a:ln w="9525" cap="flat" cmpd="sng">
            <a:solidFill>
              <a:schemeClr val="dk2"/>
            </a:solidFill>
            <a:prstDash val="solid"/>
            <a:round/>
            <a:headEnd type="none" w="sm" len="sm"/>
            <a:tailEnd type="none" w="sm" len="sm"/>
          </a:ln>
        </p:spPr>
      </p:cxnSp>
      <p:sp>
        <p:nvSpPr>
          <p:cNvPr id="18" name="Google Shape;64;p13">
            <a:extLst>
              <a:ext uri="{FF2B5EF4-FFF2-40B4-BE49-F238E27FC236}">
                <a16:creationId xmlns:a16="http://schemas.microsoft.com/office/drawing/2014/main" id="{AB81ABB1-71DA-4D13-9A5F-EA1CFA27F622}"/>
              </a:ext>
            </a:extLst>
          </p:cNvPr>
          <p:cNvSpPr txBox="1">
            <a:spLocks/>
          </p:cNvSpPr>
          <p:nvPr/>
        </p:nvSpPr>
        <p:spPr>
          <a:xfrm>
            <a:off x="999460" y="4175043"/>
            <a:ext cx="7106665" cy="545812"/>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01600"/>
            <a:r>
              <a:rPr lang="en-US" dirty="0">
                <a:latin typeface="Franklin Gothic Book" panose="020B0503020102020204" pitchFamily="34" charset="0"/>
              </a:rPr>
              <a:t>HKDS can safely be scaled to millions of branches, and 100’s of millions of clients whose keys are all derived from a single master-key set.</a:t>
            </a:r>
          </a:p>
        </p:txBody>
      </p:sp>
    </p:spTree>
    <p:extLst>
      <p:ext uri="{BB962C8B-B14F-4D97-AF65-F5344CB8AC3E}">
        <p14:creationId xmlns:p14="http://schemas.microsoft.com/office/powerpoint/2010/main" val="920276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096503" y="677018"/>
            <a:ext cx="5875189"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latin typeface="Bahnschrift Condensed" panose="020B0502040204020203" pitchFamily="34" charset="0"/>
              </a:rPr>
              <a:t>High performance algorithm</a:t>
            </a:r>
            <a:endParaRPr sz="4000" dirty="0">
              <a:latin typeface="Bahnschrift Condensed" panose="020B0502040204020203" pitchFamily="34" charset="0"/>
            </a:endParaRP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25A6E0"/>
                </a:solidFill>
                <a:effectLst/>
                <a:uLnTx/>
                <a:uFillTx/>
                <a:latin typeface="Inter-Regular"/>
                <a:ea typeface="Inter-Regular"/>
                <a:sym typeface="Inter-Regular"/>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sz="1300" b="0" i="0" u="none" strike="noStrike" kern="0" cap="none" spc="0" normalizeH="0" baseline="0" noProof="0">
              <a:ln>
                <a:noFill/>
              </a:ln>
              <a:solidFill>
                <a:srgbClr val="25A6E0"/>
              </a:solidFill>
              <a:effectLst/>
              <a:uLnTx/>
              <a:uFillTx/>
              <a:latin typeface="Inter-Regular"/>
              <a:ea typeface="Inter-Regular"/>
              <a:sym typeface="Inter-Regular"/>
            </a:endParaRPr>
          </a:p>
        </p:txBody>
      </p:sp>
      <p:graphicFrame>
        <p:nvGraphicFramePr>
          <p:cNvPr id="5" name="Table 4">
            <a:extLst>
              <a:ext uri="{FF2B5EF4-FFF2-40B4-BE49-F238E27FC236}">
                <a16:creationId xmlns:a16="http://schemas.microsoft.com/office/drawing/2014/main" id="{F85E0CC8-3366-499E-A7CF-E18F3FE19CBB}"/>
              </a:ext>
            </a:extLst>
          </p:cNvPr>
          <p:cNvGraphicFramePr>
            <a:graphicFrameLocks noGrp="1"/>
          </p:cNvGraphicFramePr>
          <p:nvPr>
            <p:extLst>
              <p:ext uri="{D42A27DB-BD31-4B8C-83A1-F6EECF244321}">
                <p14:modId xmlns:p14="http://schemas.microsoft.com/office/powerpoint/2010/main" val="1106374982"/>
              </p:ext>
            </p:extLst>
          </p:nvPr>
        </p:nvGraphicFramePr>
        <p:xfrm>
          <a:off x="1093012" y="1706860"/>
          <a:ext cx="5937250" cy="906717"/>
        </p:xfrm>
        <a:graphic>
          <a:graphicData uri="http://schemas.openxmlformats.org/drawingml/2006/table">
            <a:tbl>
              <a:tblPr firstRow="1" firstCol="1" bandRow="1">
                <a:tableStyleId>{E4B8CE54-D7E4-4D6C-B30F-6A91B47CCFBE}</a:tableStyleId>
              </a:tblPr>
              <a:tblGrid>
                <a:gridCol w="1187450">
                  <a:extLst>
                    <a:ext uri="{9D8B030D-6E8A-4147-A177-3AD203B41FA5}">
                      <a16:colId xmlns:a16="http://schemas.microsoft.com/office/drawing/2014/main" val="3523822256"/>
                    </a:ext>
                  </a:extLst>
                </a:gridCol>
                <a:gridCol w="1187450">
                  <a:extLst>
                    <a:ext uri="{9D8B030D-6E8A-4147-A177-3AD203B41FA5}">
                      <a16:colId xmlns:a16="http://schemas.microsoft.com/office/drawing/2014/main" val="3808024585"/>
                    </a:ext>
                  </a:extLst>
                </a:gridCol>
                <a:gridCol w="1187450">
                  <a:extLst>
                    <a:ext uri="{9D8B030D-6E8A-4147-A177-3AD203B41FA5}">
                      <a16:colId xmlns:a16="http://schemas.microsoft.com/office/drawing/2014/main" val="2835922980"/>
                    </a:ext>
                  </a:extLst>
                </a:gridCol>
                <a:gridCol w="1187450">
                  <a:extLst>
                    <a:ext uri="{9D8B030D-6E8A-4147-A177-3AD203B41FA5}">
                      <a16:colId xmlns:a16="http://schemas.microsoft.com/office/drawing/2014/main" val="4061893192"/>
                    </a:ext>
                  </a:extLst>
                </a:gridCol>
                <a:gridCol w="1187450">
                  <a:extLst>
                    <a:ext uri="{9D8B030D-6E8A-4147-A177-3AD203B41FA5}">
                      <a16:colId xmlns:a16="http://schemas.microsoft.com/office/drawing/2014/main" val="286669472"/>
                    </a:ext>
                  </a:extLst>
                </a:gridCol>
              </a:tblGrid>
              <a:tr h="0">
                <a:tc>
                  <a:txBody>
                    <a:bodyPr/>
                    <a:lstStyle/>
                    <a:p>
                      <a:pPr marL="0" marR="0">
                        <a:lnSpc>
                          <a:spcPct val="107000"/>
                        </a:lnSpc>
                        <a:spcBef>
                          <a:spcPts val="400"/>
                        </a:spcBef>
                        <a:spcAft>
                          <a:spcPts val="400"/>
                        </a:spcAft>
                        <a:tabLst>
                          <a:tab pos="1330325" algn="l"/>
                        </a:tabLst>
                      </a:pPr>
                      <a:r>
                        <a:rPr lang="en-US" sz="1200" b="1" dirty="0">
                          <a:solidFill>
                            <a:schemeClr val="bg2">
                              <a:lumMod val="50000"/>
                            </a:schemeClr>
                          </a:solidFill>
                          <a:effectLst/>
                        </a:rPr>
                        <a:t>Task</a:t>
                      </a:r>
                      <a:endParaRPr lang="en-US" sz="1200" b="1" dirty="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tabLst>
                          <a:tab pos="1330325" algn="l"/>
                        </a:tabLst>
                      </a:pPr>
                      <a:r>
                        <a:rPr lang="en-US" sz="1200" b="1" dirty="0">
                          <a:solidFill>
                            <a:schemeClr val="bg2">
                              <a:lumMod val="50000"/>
                            </a:schemeClr>
                          </a:solidFill>
                          <a:effectLst/>
                        </a:rPr>
                        <a:t>HKDS-128</a:t>
                      </a:r>
                      <a:endParaRPr lang="en-US" sz="1200" b="1" dirty="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tabLst>
                          <a:tab pos="1330325" algn="l"/>
                        </a:tabLst>
                      </a:pPr>
                      <a:r>
                        <a:rPr lang="en-US" sz="1200" b="1" dirty="0">
                          <a:solidFill>
                            <a:schemeClr val="bg2">
                              <a:lumMod val="50000"/>
                            </a:schemeClr>
                          </a:solidFill>
                          <a:effectLst/>
                        </a:rPr>
                        <a:t>HKDS-256</a:t>
                      </a:r>
                      <a:endParaRPr lang="en-US" sz="1200" b="1" dirty="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tabLst>
                          <a:tab pos="1330325" algn="l"/>
                        </a:tabLst>
                      </a:pPr>
                      <a:r>
                        <a:rPr lang="en-US" sz="1200" b="1" dirty="0">
                          <a:solidFill>
                            <a:schemeClr val="bg2">
                              <a:lumMod val="50000"/>
                            </a:schemeClr>
                          </a:solidFill>
                          <a:effectLst/>
                        </a:rPr>
                        <a:t>DUKPT-128</a:t>
                      </a:r>
                      <a:endParaRPr lang="en-US" sz="1200" b="1" dirty="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tabLst>
                          <a:tab pos="1330325" algn="l"/>
                        </a:tabLst>
                      </a:pPr>
                      <a:r>
                        <a:rPr lang="en-US" sz="1200" b="1" dirty="0">
                          <a:solidFill>
                            <a:schemeClr val="bg2">
                              <a:lumMod val="50000"/>
                            </a:schemeClr>
                          </a:solidFill>
                          <a:effectLst/>
                        </a:rPr>
                        <a:t>DUKPT-256</a:t>
                      </a:r>
                      <a:endParaRPr lang="en-US" sz="1200" b="1" dirty="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26830738"/>
                  </a:ext>
                </a:extLst>
              </a:tr>
              <a:tr h="0">
                <a:tc>
                  <a:txBody>
                    <a:bodyPr/>
                    <a:lstStyle/>
                    <a:p>
                      <a:pPr marL="0" marR="0">
                        <a:lnSpc>
                          <a:spcPct val="107000"/>
                        </a:lnSpc>
                        <a:spcBef>
                          <a:spcPts val="400"/>
                        </a:spcBef>
                        <a:spcAft>
                          <a:spcPts val="400"/>
                        </a:spcAft>
                        <a:tabLst>
                          <a:tab pos="1330325" algn="l"/>
                        </a:tabLst>
                      </a:pPr>
                      <a:r>
                        <a:rPr lang="en-US" sz="1200">
                          <a:solidFill>
                            <a:schemeClr val="bg2">
                              <a:lumMod val="50000"/>
                            </a:schemeClr>
                          </a:solidFill>
                          <a:effectLst/>
                        </a:rPr>
                        <a:t>Decryption</a:t>
                      </a:r>
                      <a:endParaRPr lang="en-US" sz="120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tabLst>
                          <a:tab pos="1330325" algn="l"/>
                        </a:tabLst>
                      </a:pPr>
                      <a:r>
                        <a:rPr lang="en-US" sz="1200">
                          <a:solidFill>
                            <a:schemeClr val="bg2">
                              <a:lumMod val="50000"/>
                            </a:schemeClr>
                          </a:solidFill>
                          <a:effectLst/>
                        </a:rPr>
                        <a:t>1761</a:t>
                      </a:r>
                      <a:endParaRPr lang="en-US" sz="120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tabLst>
                          <a:tab pos="1330325" algn="l"/>
                        </a:tabLst>
                      </a:pPr>
                      <a:r>
                        <a:rPr lang="en-US" sz="1200">
                          <a:solidFill>
                            <a:schemeClr val="bg2">
                              <a:lumMod val="50000"/>
                            </a:schemeClr>
                          </a:solidFill>
                          <a:effectLst/>
                        </a:rPr>
                        <a:t>1675</a:t>
                      </a:r>
                      <a:endParaRPr lang="en-US" sz="120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tabLst>
                          <a:tab pos="1330325" algn="l"/>
                        </a:tabLst>
                      </a:pPr>
                      <a:r>
                        <a:rPr lang="en-US" sz="1200">
                          <a:solidFill>
                            <a:schemeClr val="bg2">
                              <a:lumMod val="50000"/>
                            </a:schemeClr>
                          </a:solidFill>
                          <a:effectLst/>
                        </a:rPr>
                        <a:t>12013</a:t>
                      </a:r>
                      <a:endParaRPr lang="en-US" sz="120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tabLst>
                          <a:tab pos="1330325" algn="l"/>
                        </a:tabLst>
                      </a:pPr>
                      <a:r>
                        <a:rPr lang="en-US" sz="1200">
                          <a:solidFill>
                            <a:schemeClr val="bg2">
                              <a:lumMod val="50000"/>
                            </a:schemeClr>
                          </a:solidFill>
                          <a:effectLst/>
                        </a:rPr>
                        <a:t>22534</a:t>
                      </a:r>
                      <a:endParaRPr lang="en-US" sz="120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1268977"/>
                  </a:ext>
                </a:extLst>
              </a:tr>
              <a:tr h="0">
                <a:tc>
                  <a:txBody>
                    <a:bodyPr/>
                    <a:lstStyle/>
                    <a:p>
                      <a:pPr marL="0" marR="0">
                        <a:lnSpc>
                          <a:spcPct val="107000"/>
                        </a:lnSpc>
                        <a:spcBef>
                          <a:spcPts val="400"/>
                        </a:spcBef>
                        <a:spcAft>
                          <a:spcPts val="400"/>
                        </a:spcAft>
                        <a:tabLst>
                          <a:tab pos="1330325" algn="l"/>
                        </a:tabLst>
                      </a:pPr>
                      <a:r>
                        <a:rPr lang="en-US" sz="1200">
                          <a:solidFill>
                            <a:schemeClr val="bg2">
                              <a:lumMod val="50000"/>
                            </a:schemeClr>
                          </a:solidFill>
                          <a:effectLst/>
                        </a:rPr>
                        <a:t>Encryption</a:t>
                      </a:r>
                      <a:endParaRPr lang="en-US" sz="120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tabLst>
                          <a:tab pos="1330325" algn="l"/>
                        </a:tabLst>
                      </a:pPr>
                      <a:r>
                        <a:rPr lang="en-US" sz="1200">
                          <a:solidFill>
                            <a:schemeClr val="bg2">
                              <a:lumMod val="50000"/>
                            </a:schemeClr>
                          </a:solidFill>
                          <a:effectLst/>
                        </a:rPr>
                        <a:t>101</a:t>
                      </a:r>
                      <a:endParaRPr lang="en-US" sz="120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tabLst>
                          <a:tab pos="1330325" algn="l"/>
                        </a:tabLst>
                      </a:pPr>
                      <a:r>
                        <a:rPr lang="en-US" sz="1200">
                          <a:solidFill>
                            <a:schemeClr val="bg2">
                              <a:lumMod val="50000"/>
                            </a:schemeClr>
                          </a:solidFill>
                          <a:effectLst/>
                        </a:rPr>
                        <a:t>102</a:t>
                      </a:r>
                      <a:endParaRPr lang="en-US" sz="120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tabLst>
                          <a:tab pos="1330325" algn="l"/>
                        </a:tabLst>
                      </a:pPr>
                      <a:r>
                        <a:rPr lang="en-US" sz="1200">
                          <a:solidFill>
                            <a:schemeClr val="bg2">
                              <a:lumMod val="50000"/>
                            </a:schemeClr>
                          </a:solidFill>
                          <a:effectLst/>
                        </a:rPr>
                        <a:t>4226</a:t>
                      </a:r>
                      <a:endParaRPr lang="en-US" sz="120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tabLst>
                          <a:tab pos="1330325" algn="l"/>
                        </a:tabLst>
                      </a:pPr>
                      <a:r>
                        <a:rPr lang="en-US" sz="1200">
                          <a:solidFill>
                            <a:schemeClr val="bg2">
                              <a:lumMod val="50000"/>
                            </a:schemeClr>
                          </a:solidFill>
                          <a:effectLst/>
                        </a:rPr>
                        <a:t>11686</a:t>
                      </a:r>
                      <a:endParaRPr lang="en-US" sz="120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1869129"/>
                  </a:ext>
                </a:extLst>
              </a:tr>
              <a:tr h="0">
                <a:tc>
                  <a:txBody>
                    <a:bodyPr/>
                    <a:lstStyle/>
                    <a:p>
                      <a:pPr marL="0" marR="0">
                        <a:lnSpc>
                          <a:spcPct val="107000"/>
                        </a:lnSpc>
                        <a:spcBef>
                          <a:spcPts val="400"/>
                        </a:spcBef>
                        <a:spcAft>
                          <a:spcPts val="400"/>
                        </a:spcAft>
                        <a:tabLst>
                          <a:tab pos="1330325" algn="l"/>
                        </a:tabLst>
                      </a:pPr>
                      <a:r>
                        <a:rPr lang="en-US" sz="1200">
                          <a:solidFill>
                            <a:schemeClr val="bg2">
                              <a:lumMod val="50000"/>
                            </a:schemeClr>
                          </a:solidFill>
                          <a:effectLst/>
                        </a:rPr>
                        <a:t>Encrypt-Auth</a:t>
                      </a:r>
                      <a:endParaRPr lang="en-US" sz="120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tabLst>
                          <a:tab pos="1330325" algn="l"/>
                        </a:tabLst>
                      </a:pPr>
                      <a:r>
                        <a:rPr lang="en-US" sz="1200">
                          <a:solidFill>
                            <a:schemeClr val="bg2">
                              <a:lumMod val="50000"/>
                            </a:schemeClr>
                          </a:solidFill>
                          <a:effectLst/>
                        </a:rPr>
                        <a:t>1461</a:t>
                      </a:r>
                      <a:endParaRPr lang="en-US" sz="120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tabLst>
                          <a:tab pos="1330325" algn="l"/>
                        </a:tabLst>
                      </a:pPr>
                      <a:r>
                        <a:rPr lang="en-US" sz="1200">
                          <a:solidFill>
                            <a:schemeClr val="bg2">
                              <a:lumMod val="50000"/>
                            </a:schemeClr>
                          </a:solidFill>
                          <a:effectLst/>
                        </a:rPr>
                        <a:t>1479</a:t>
                      </a:r>
                      <a:endParaRPr lang="en-US" sz="120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tabLst>
                          <a:tab pos="1330325" algn="l"/>
                        </a:tabLst>
                      </a:pPr>
                      <a:r>
                        <a:rPr lang="en-US" sz="1200">
                          <a:solidFill>
                            <a:schemeClr val="bg2">
                              <a:lumMod val="50000"/>
                            </a:schemeClr>
                          </a:solidFill>
                          <a:effectLst/>
                        </a:rPr>
                        <a:t>13276</a:t>
                      </a:r>
                      <a:endParaRPr lang="en-US" sz="120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tabLst>
                          <a:tab pos="1330325" algn="l"/>
                        </a:tabLst>
                      </a:pPr>
                      <a:r>
                        <a:rPr lang="en-US" sz="1200">
                          <a:solidFill>
                            <a:schemeClr val="bg2">
                              <a:lumMod val="50000"/>
                            </a:schemeClr>
                          </a:solidFill>
                          <a:effectLst/>
                        </a:rPr>
                        <a:t>26139</a:t>
                      </a:r>
                      <a:endParaRPr lang="en-US" sz="120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0709860"/>
                  </a:ext>
                </a:extLst>
              </a:tr>
              <a:tr h="0">
                <a:tc>
                  <a:txBody>
                    <a:bodyPr/>
                    <a:lstStyle/>
                    <a:p>
                      <a:pPr marL="0" marR="0">
                        <a:lnSpc>
                          <a:spcPct val="107000"/>
                        </a:lnSpc>
                        <a:spcBef>
                          <a:spcPts val="400"/>
                        </a:spcBef>
                        <a:spcAft>
                          <a:spcPts val="400"/>
                        </a:spcAft>
                        <a:tabLst>
                          <a:tab pos="1330325" algn="l"/>
                        </a:tabLst>
                      </a:pPr>
                      <a:r>
                        <a:rPr lang="en-US" sz="1200">
                          <a:solidFill>
                            <a:schemeClr val="bg2">
                              <a:lumMod val="50000"/>
                            </a:schemeClr>
                          </a:solidFill>
                          <a:effectLst/>
                        </a:rPr>
                        <a:t>Decrypt-Verify</a:t>
                      </a:r>
                      <a:endParaRPr lang="en-US" sz="120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tabLst>
                          <a:tab pos="1330325" algn="l"/>
                        </a:tabLst>
                      </a:pPr>
                      <a:r>
                        <a:rPr lang="en-US" sz="1200">
                          <a:solidFill>
                            <a:schemeClr val="bg2">
                              <a:lumMod val="50000"/>
                            </a:schemeClr>
                          </a:solidFill>
                          <a:effectLst/>
                        </a:rPr>
                        <a:t>3545</a:t>
                      </a:r>
                      <a:endParaRPr lang="en-US" sz="120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tabLst>
                          <a:tab pos="1330325" algn="l"/>
                        </a:tabLst>
                      </a:pPr>
                      <a:r>
                        <a:rPr lang="en-US" sz="1200">
                          <a:solidFill>
                            <a:schemeClr val="bg2">
                              <a:lumMod val="50000"/>
                            </a:schemeClr>
                          </a:solidFill>
                          <a:effectLst/>
                        </a:rPr>
                        <a:t>3548</a:t>
                      </a:r>
                      <a:endParaRPr lang="en-US" sz="120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tabLst>
                          <a:tab pos="1330325" algn="l"/>
                        </a:tabLst>
                      </a:pPr>
                      <a:r>
                        <a:rPr lang="en-US" sz="1200" dirty="0">
                          <a:solidFill>
                            <a:schemeClr val="bg2">
                              <a:lumMod val="50000"/>
                            </a:schemeClr>
                          </a:solidFill>
                          <a:effectLst/>
                        </a:rPr>
                        <a:t>27733</a:t>
                      </a:r>
                      <a:endParaRPr lang="en-US" sz="1200" dirty="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tabLst>
                          <a:tab pos="1330325" algn="l"/>
                        </a:tabLst>
                      </a:pPr>
                      <a:r>
                        <a:rPr lang="en-US" sz="1200" dirty="0">
                          <a:solidFill>
                            <a:schemeClr val="bg2">
                              <a:lumMod val="50000"/>
                            </a:schemeClr>
                          </a:solidFill>
                          <a:effectLst/>
                        </a:rPr>
                        <a:t>48615</a:t>
                      </a:r>
                      <a:endParaRPr lang="en-US" sz="1200" dirty="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6675476"/>
                  </a:ext>
                </a:extLst>
              </a:tr>
            </a:tbl>
          </a:graphicData>
        </a:graphic>
      </p:graphicFrame>
      <p:graphicFrame>
        <p:nvGraphicFramePr>
          <p:cNvPr id="6" name="Table 5">
            <a:extLst>
              <a:ext uri="{FF2B5EF4-FFF2-40B4-BE49-F238E27FC236}">
                <a16:creationId xmlns:a16="http://schemas.microsoft.com/office/drawing/2014/main" id="{4B33CC02-F040-4103-B47E-2D2B9424F56B}"/>
              </a:ext>
            </a:extLst>
          </p:cNvPr>
          <p:cNvGraphicFramePr>
            <a:graphicFrameLocks noGrp="1"/>
          </p:cNvGraphicFramePr>
          <p:nvPr>
            <p:extLst>
              <p:ext uri="{D42A27DB-BD31-4B8C-83A1-F6EECF244321}">
                <p14:modId xmlns:p14="http://schemas.microsoft.com/office/powerpoint/2010/main" val="1196286157"/>
              </p:ext>
            </p:extLst>
          </p:nvPr>
        </p:nvGraphicFramePr>
        <p:xfrm>
          <a:off x="1093020" y="3159979"/>
          <a:ext cx="5937250" cy="906717"/>
        </p:xfrm>
        <a:graphic>
          <a:graphicData uri="http://schemas.openxmlformats.org/drawingml/2006/table">
            <a:tbl>
              <a:tblPr firstRow="1" firstCol="1" bandRow="1">
                <a:tableStyleId>{E4B8CE54-D7E4-4D6C-B30F-6A91B47CCFBE}</a:tableStyleId>
              </a:tblPr>
              <a:tblGrid>
                <a:gridCol w="1187450">
                  <a:extLst>
                    <a:ext uri="{9D8B030D-6E8A-4147-A177-3AD203B41FA5}">
                      <a16:colId xmlns:a16="http://schemas.microsoft.com/office/drawing/2014/main" val="3528618866"/>
                    </a:ext>
                  </a:extLst>
                </a:gridCol>
                <a:gridCol w="1187450">
                  <a:extLst>
                    <a:ext uri="{9D8B030D-6E8A-4147-A177-3AD203B41FA5}">
                      <a16:colId xmlns:a16="http://schemas.microsoft.com/office/drawing/2014/main" val="3591538865"/>
                    </a:ext>
                  </a:extLst>
                </a:gridCol>
                <a:gridCol w="1187450">
                  <a:extLst>
                    <a:ext uri="{9D8B030D-6E8A-4147-A177-3AD203B41FA5}">
                      <a16:colId xmlns:a16="http://schemas.microsoft.com/office/drawing/2014/main" val="4111925346"/>
                    </a:ext>
                  </a:extLst>
                </a:gridCol>
                <a:gridCol w="1187450">
                  <a:extLst>
                    <a:ext uri="{9D8B030D-6E8A-4147-A177-3AD203B41FA5}">
                      <a16:colId xmlns:a16="http://schemas.microsoft.com/office/drawing/2014/main" val="2235002179"/>
                    </a:ext>
                  </a:extLst>
                </a:gridCol>
                <a:gridCol w="1187450">
                  <a:extLst>
                    <a:ext uri="{9D8B030D-6E8A-4147-A177-3AD203B41FA5}">
                      <a16:colId xmlns:a16="http://schemas.microsoft.com/office/drawing/2014/main" val="3351644482"/>
                    </a:ext>
                  </a:extLst>
                </a:gridCol>
              </a:tblGrid>
              <a:tr h="178017">
                <a:tc>
                  <a:txBody>
                    <a:bodyPr/>
                    <a:lstStyle/>
                    <a:p>
                      <a:pPr marL="0" marR="0">
                        <a:lnSpc>
                          <a:spcPct val="107000"/>
                        </a:lnSpc>
                        <a:spcBef>
                          <a:spcPts val="400"/>
                        </a:spcBef>
                        <a:spcAft>
                          <a:spcPts val="400"/>
                        </a:spcAft>
                        <a:tabLst>
                          <a:tab pos="1330325" algn="l"/>
                        </a:tabLst>
                      </a:pPr>
                      <a:r>
                        <a:rPr lang="en-US" sz="1200" b="1" dirty="0">
                          <a:solidFill>
                            <a:schemeClr val="bg2">
                              <a:lumMod val="50000"/>
                            </a:schemeClr>
                          </a:solidFill>
                          <a:effectLst/>
                        </a:rPr>
                        <a:t>Task</a:t>
                      </a:r>
                      <a:endParaRPr lang="en-US" sz="1100" b="1" dirty="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tabLst>
                          <a:tab pos="1330325" algn="l"/>
                        </a:tabLst>
                      </a:pPr>
                      <a:r>
                        <a:rPr lang="en-US" sz="1200" b="1" dirty="0">
                          <a:solidFill>
                            <a:schemeClr val="bg2">
                              <a:lumMod val="50000"/>
                            </a:schemeClr>
                          </a:solidFill>
                          <a:effectLst/>
                        </a:rPr>
                        <a:t>HKDS-128</a:t>
                      </a:r>
                      <a:endParaRPr lang="en-US" sz="1100" b="1" dirty="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tabLst>
                          <a:tab pos="1330325" algn="l"/>
                        </a:tabLst>
                      </a:pPr>
                      <a:r>
                        <a:rPr lang="en-US" sz="1200" b="1" dirty="0">
                          <a:solidFill>
                            <a:schemeClr val="bg2">
                              <a:lumMod val="50000"/>
                            </a:schemeClr>
                          </a:solidFill>
                          <a:effectLst/>
                        </a:rPr>
                        <a:t>HKDS-256</a:t>
                      </a:r>
                      <a:endParaRPr lang="en-US" sz="1100" b="1" dirty="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tabLst>
                          <a:tab pos="1330325" algn="l"/>
                        </a:tabLst>
                      </a:pPr>
                      <a:r>
                        <a:rPr lang="en-US" sz="1200" b="1" dirty="0">
                          <a:solidFill>
                            <a:schemeClr val="bg2">
                              <a:lumMod val="50000"/>
                            </a:schemeClr>
                          </a:solidFill>
                          <a:effectLst/>
                        </a:rPr>
                        <a:t>DUKPT-128</a:t>
                      </a:r>
                      <a:endParaRPr lang="en-US" sz="1100" b="1" dirty="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tabLst>
                          <a:tab pos="1330325" algn="l"/>
                        </a:tabLst>
                      </a:pPr>
                      <a:r>
                        <a:rPr lang="en-US" sz="1200" b="1" dirty="0">
                          <a:solidFill>
                            <a:schemeClr val="bg2">
                              <a:lumMod val="50000"/>
                            </a:schemeClr>
                          </a:solidFill>
                          <a:effectLst/>
                        </a:rPr>
                        <a:t>DUKPT-256</a:t>
                      </a:r>
                      <a:endParaRPr lang="en-US" sz="1100" b="1" dirty="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920494"/>
                  </a:ext>
                </a:extLst>
              </a:tr>
              <a:tr h="178017">
                <a:tc>
                  <a:txBody>
                    <a:bodyPr/>
                    <a:lstStyle/>
                    <a:p>
                      <a:pPr marL="0" marR="0">
                        <a:lnSpc>
                          <a:spcPct val="107000"/>
                        </a:lnSpc>
                        <a:spcBef>
                          <a:spcPts val="400"/>
                        </a:spcBef>
                        <a:spcAft>
                          <a:spcPts val="400"/>
                        </a:spcAft>
                        <a:tabLst>
                          <a:tab pos="1330325" algn="l"/>
                        </a:tabLst>
                      </a:pPr>
                      <a:r>
                        <a:rPr lang="en-US" sz="1200">
                          <a:solidFill>
                            <a:schemeClr val="bg2">
                              <a:lumMod val="50000"/>
                            </a:schemeClr>
                          </a:solidFill>
                          <a:effectLst/>
                        </a:rPr>
                        <a:t>Decryption</a:t>
                      </a:r>
                      <a:endParaRPr lang="en-US" sz="110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tabLst>
                          <a:tab pos="1330325" algn="l"/>
                        </a:tabLst>
                      </a:pPr>
                      <a:r>
                        <a:rPr lang="en-US" sz="1200">
                          <a:solidFill>
                            <a:schemeClr val="bg2">
                              <a:lumMod val="50000"/>
                            </a:schemeClr>
                          </a:solidFill>
                          <a:effectLst/>
                        </a:rPr>
                        <a:t>1866</a:t>
                      </a:r>
                      <a:endParaRPr lang="en-US" sz="110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tabLst>
                          <a:tab pos="1330325" algn="l"/>
                        </a:tabLst>
                      </a:pPr>
                      <a:r>
                        <a:rPr lang="en-US" sz="1200" dirty="0">
                          <a:solidFill>
                            <a:schemeClr val="bg2">
                              <a:lumMod val="50000"/>
                            </a:schemeClr>
                          </a:solidFill>
                          <a:effectLst/>
                        </a:rPr>
                        <a:t>1751</a:t>
                      </a:r>
                      <a:endParaRPr lang="en-US" sz="1100" dirty="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tabLst>
                          <a:tab pos="1330325" algn="l"/>
                        </a:tabLst>
                      </a:pPr>
                      <a:r>
                        <a:rPr lang="en-US" sz="1200">
                          <a:solidFill>
                            <a:schemeClr val="bg2">
                              <a:lumMod val="50000"/>
                            </a:schemeClr>
                          </a:solidFill>
                          <a:effectLst/>
                        </a:rPr>
                        <a:t>7414</a:t>
                      </a:r>
                      <a:endParaRPr lang="en-US" sz="110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tabLst>
                          <a:tab pos="1330325" algn="l"/>
                        </a:tabLst>
                      </a:pPr>
                      <a:r>
                        <a:rPr lang="en-US" sz="1200">
                          <a:solidFill>
                            <a:schemeClr val="bg2">
                              <a:lumMod val="50000"/>
                            </a:schemeClr>
                          </a:solidFill>
                          <a:effectLst/>
                        </a:rPr>
                        <a:t>11615</a:t>
                      </a:r>
                      <a:endParaRPr lang="en-US" sz="110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7941585"/>
                  </a:ext>
                </a:extLst>
              </a:tr>
              <a:tr h="178017">
                <a:tc>
                  <a:txBody>
                    <a:bodyPr/>
                    <a:lstStyle/>
                    <a:p>
                      <a:pPr marL="0" marR="0">
                        <a:lnSpc>
                          <a:spcPct val="107000"/>
                        </a:lnSpc>
                        <a:spcBef>
                          <a:spcPts val="400"/>
                        </a:spcBef>
                        <a:spcAft>
                          <a:spcPts val="400"/>
                        </a:spcAft>
                        <a:tabLst>
                          <a:tab pos="1330325" algn="l"/>
                        </a:tabLst>
                      </a:pPr>
                      <a:r>
                        <a:rPr lang="en-US" sz="1200">
                          <a:solidFill>
                            <a:schemeClr val="bg2">
                              <a:lumMod val="50000"/>
                            </a:schemeClr>
                          </a:solidFill>
                          <a:effectLst/>
                        </a:rPr>
                        <a:t>Encryption</a:t>
                      </a:r>
                      <a:endParaRPr lang="en-US" sz="110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tabLst>
                          <a:tab pos="1330325" algn="l"/>
                        </a:tabLst>
                      </a:pPr>
                      <a:r>
                        <a:rPr lang="en-US" sz="1200">
                          <a:solidFill>
                            <a:schemeClr val="bg2">
                              <a:lumMod val="50000"/>
                            </a:schemeClr>
                          </a:solidFill>
                          <a:effectLst/>
                        </a:rPr>
                        <a:t>96</a:t>
                      </a:r>
                      <a:endParaRPr lang="en-US" sz="110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tabLst>
                          <a:tab pos="1330325" algn="l"/>
                        </a:tabLst>
                      </a:pPr>
                      <a:r>
                        <a:rPr lang="en-US" sz="1200">
                          <a:solidFill>
                            <a:schemeClr val="bg2">
                              <a:lumMod val="50000"/>
                            </a:schemeClr>
                          </a:solidFill>
                          <a:effectLst/>
                        </a:rPr>
                        <a:t>112</a:t>
                      </a:r>
                      <a:endParaRPr lang="en-US" sz="110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tabLst>
                          <a:tab pos="1330325" algn="l"/>
                        </a:tabLst>
                      </a:pPr>
                      <a:r>
                        <a:rPr lang="en-US" sz="1200">
                          <a:solidFill>
                            <a:schemeClr val="bg2">
                              <a:lumMod val="50000"/>
                            </a:schemeClr>
                          </a:solidFill>
                          <a:effectLst/>
                        </a:rPr>
                        <a:t>2497</a:t>
                      </a:r>
                      <a:endParaRPr lang="en-US" sz="110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tabLst>
                          <a:tab pos="1330325" algn="l"/>
                        </a:tabLst>
                      </a:pPr>
                      <a:r>
                        <a:rPr lang="en-US" sz="1200">
                          <a:solidFill>
                            <a:schemeClr val="bg2">
                              <a:lumMod val="50000"/>
                            </a:schemeClr>
                          </a:solidFill>
                          <a:effectLst/>
                        </a:rPr>
                        <a:t>4495</a:t>
                      </a:r>
                      <a:endParaRPr lang="en-US" sz="110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5122516"/>
                  </a:ext>
                </a:extLst>
              </a:tr>
              <a:tr h="178017">
                <a:tc>
                  <a:txBody>
                    <a:bodyPr/>
                    <a:lstStyle/>
                    <a:p>
                      <a:pPr marL="0" marR="0">
                        <a:lnSpc>
                          <a:spcPct val="107000"/>
                        </a:lnSpc>
                        <a:spcBef>
                          <a:spcPts val="400"/>
                        </a:spcBef>
                        <a:spcAft>
                          <a:spcPts val="400"/>
                        </a:spcAft>
                        <a:tabLst>
                          <a:tab pos="1330325" algn="l"/>
                        </a:tabLst>
                      </a:pPr>
                      <a:r>
                        <a:rPr lang="en-US" sz="1200">
                          <a:solidFill>
                            <a:schemeClr val="bg2">
                              <a:lumMod val="50000"/>
                            </a:schemeClr>
                          </a:solidFill>
                          <a:effectLst/>
                        </a:rPr>
                        <a:t>Encrypt-Auth</a:t>
                      </a:r>
                      <a:endParaRPr lang="en-US" sz="110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tabLst>
                          <a:tab pos="1330325" algn="l"/>
                        </a:tabLst>
                      </a:pPr>
                      <a:r>
                        <a:rPr lang="en-US" sz="1200">
                          <a:solidFill>
                            <a:schemeClr val="bg2">
                              <a:lumMod val="50000"/>
                            </a:schemeClr>
                          </a:solidFill>
                          <a:effectLst/>
                        </a:rPr>
                        <a:t>1404</a:t>
                      </a:r>
                      <a:endParaRPr lang="en-US" sz="110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tabLst>
                          <a:tab pos="1330325" algn="l"/>
                        </a:tabLst>
                      </a:pPr>
                      <a:r>
                        <a:rPr lang="en-US" sz="1200">
                          <a:solidFill>
                            <a:schemeClr val="bg2">
                              <a:lumMod val="50000"/>
                            </a:schemeClr>
                          </a:solidFill>
                          <a:effectLst/>
                        </a:rPr>
                        <a:t>1475</a:t>
                      </a:r>
                      <a:endParaRPr lang="en-US" sz="110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tabLst>
                          <a:tab pos="1330325" algn="l"/>
                        </a:tabLst>
                      </a:pPr>
                      <a:r>
                        <a:rPr lang="en-US" sz="1200">
                          <a:solidFill>
                            <a:schemeClr val="bg2">
                              <a:lumMod val="50000"/>
                            </a:schemeClr>
                          </a:solidFill>
                          <a:effectLst/>
                        </a:rPr>
                        <a:t>10413</a:t>
                      </a:r>
                      <a:endParaRPr lang="en-US" sz="110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tabLst>
                          <a:tab pos="1330325" algn="l"/>
                        </a:tabLst>
                      </a:pPr>
                      <a:r>
                        <a:rPr lang="en-US" sz="1200">
                          <a:solidFill>
                            <a:schemeClr val="bg2">
                              <a:lumMod val="50000"/>
                            </a:schemeClr>
                          </a:solidFill>
                          <a:effectLst/>
                        </a:rPr>
                        <a:t>14188</a:t>
                      </a:r>
                      <a:endParaRPr lang="en-US" sz="110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56561262"/>
                  </a:ext>
                </a:extLst>
              </a:tr>
              <a:tr h="178017">
                <a:tc>
                  <a:txBody>
                    <a:bodyPr/>
                    <a:lstStyle/>
                    <a:p>
                      <a:pPr marL="0" marR="0">
                        <a:lnSpc>
                          <a:spcPct val="107000"/>
                        </a:lnSpc>
                        <a:spcBef>
                          <a:spcPts val="400"/>
                        </a:spcBef>
                        <a:spcAft>
                          <a:spcPts val="400"/>
                        </a:spcAft>
                        <a:tabLst>
                          <a:tab pos="1330325" algn="l"/>
                        </a:tabLst>
                      </a:pPr>
                      <a:r>
                        <a:rPr lang="en-US" sz="1200">
                          <a:solidFill>
                            <a:schemeClr val="bg2">
                              <a:lumMod val="50000"/>
                            </a:schemeClr>
                          </a:solidFill>
                          <a:effectLst/>
                        </a:rPr>
                        <a:t>Decrypt-Verify</a:t>
                      </a:r>
                      <a:endParaRPr lang="en-US" sz="110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tabLst>
                          <a:tab pos="1330325" algn="l"/>
                        </a:tabLst>
                      </a:pPr>
                      <a:r>
                        <a:rPr lang="en-US" sz="1200">
                          <a:solidFill>
                            <a:schemeClr val="bg2">
                              <a:lumMod val="50000"/>
                            </a:schemeClr>
                          </a:solidFill>
                          <a:effectLst/>
                        </a:rPr>
                        <a:t>3683</a:t>
                      </a:r>
                      <a:endParaRPr lang="en-US" sz="110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tabLst>
                          <a:tab pos="1330325" algn="l"/>
                        </a:tabLst>
                      </a:pPr>
                      <a:r>
                        <a:rPr lang="en-US" sz="1200">
                          <a:solidFill>
                            <a:schemeClr val="bg2">
                              <a:lumMod val="50000"/>
                            </a:schemeClr>
                          </a:solidFill>
                          <a:effectLst/>
                        </a:rPr>
                        <a:t>3563</a:t>
                      </a:r>
                      <a:endParaRPr lang="en-US" sz="110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tabLst>
                          <a:tab pos="1330325" algn="l"/>
                        </a:tabLst>
                      </a:pPr>
                      <a:r>
                        <a:rPr lang="en-US" sz="1200">
                          <a:solidFill>
                            <a:schemeClr val="bg2">
                              <a:lumMod val="50000"/>
                            </a:schemeClr>
                          </a:solidFill>
                          <a:effectLst/>
                        </a:rPr>
                        <a:t>19071</a:t>
                      </a:r>
                      <a:endParaRPr lang="en-US" sz="110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400"/>
                        </a:spcBef>
                        <a:spcAft>
                          <a:spcPts val="400"/>
                        </a:spcAft>
                        <a:tabLst>
                          <a:tab pos="1330325" algn="l"/>
                        </a:tabLst>
                      </a:pPr>
                      <a:r>
                        <a:rPr lang="en-US" sz="1200" dirty="0">
                          <a:solidFill>
                            <a:schemeClr val="bg2">
                              <a:lumMod val="50000"/>
                            </a:schemeClr>
                          </a:solidFill>
                          <a:effectLst/>
                        </a:rPr>
                        <a:t>27094</a:t>
                      </a:r>
                      <a:endParaRPr lang="en-US" sz="1100" dirty="0">
                        <a:solidFill>
                          <a:schemeClr val="bg2">
                            <a:lumMod val="50000"/>
                          </a:schemeClr>
                        </a:solidFill>
                        <a:effectLst/>
                        <a:latin typeface="Century Gothic" panose="020B0502020202020204" pitchFamily="34" charset="0"/>
                        <a:ea typeface="Century Gothic" panose="020B0502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4663765"/>
                  </a:ext>
                </a:extLst>
              </a:tr>
            </a:tbl>
          </a:graphicData>
        </a:graphic>
      </p:graphicFrame>
      <p:sp>
        <p:nvSpPr>
          <p:cNvPr id="7" name="Rectangle 1">
            <a:extLst>
              <a:ext uri="{FF2B5EF4-FFF2-40B4-BE49-F238E27FC236}">
                <a16:creationId xmlns:a16="http://schemas.microsoft.com/office/drawing/2014/main" id="{832A186B-83F2-41F4-864E-756E13CE60C6}"/>
              </a:ext>
            </a:extLst>
          </p:cNvPr>
          <p:cNvSpPr>
            <a:spLocks noChangeArrowheads="1"/>
          </p:cNvSpPr>
          <p:nvPr/>
        </p:nvSpPr>
        <p:spPr bwMode="auto">
          <a:xfrm>
            <a:off x="1011500" y="1432388"/>
            <a:ext cx="392447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330325"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1330325"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1330325"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1330325"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1330325"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1330325"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1330325"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1330325"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13303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330325" algn="l"/>
              </a:tabLst>
            </a:pPr>
            <a:r>
              <a:rPr kumimoji="0" lang="en-US" altLang="en-US" sz="1200" b="0" i="0" u="none" strike="noStrike" cap="none" normalizeH="0" baseline="0" dirty="0">
                <a:ln>
                  <a:noFill/>
                </a:ln>
                <a:solidFill>
                  <a:srgbClr val="000000"/>
                </a:solidFill>
                <a:effectLst/>
                <a:latin typeface="Franklin Gothic Book" panose="020B0503020102020204" pitchFamily="34" charset="0"/>
                <a:ea typeface="Century Gothic" panose="020B0502020202020204" pitchFamily="34" charset="0"/>
                <a:cs typeface="Times New Roman" panose="02020603050405020304" pitchFamily="18" charset="0"/>
              </a:rPr>
              <a:t>Using a standard software-based form of AES with DUKPT</a:t>
            </a:r>
            <a:endParaRPr kumimoji="0" lang="en-US" altLang="en-US" sz="600" b="0" i="0" u="none" strike="noStrike" cap="none" normalizeH="0" baseline="0" dirty="0">
              <a:ln>
                <a:noFill/>
              </a:ln>
              <a:solidFill>
                <a:schemeClr val="tx1"/>
              </a:solidFill>
              <a:effectLst/>
              <a:latin typeface="Franklin Gothic Book" panose="020B0503020102020204" pitchFamily="34" charset="0"/>
            </a:endParaRPr>
          </a:p>
        </p:txBody>
      </p:sp>
      <p:sp>
        <p:nvSpPr>
          <p:cNvPr id="8" name="Rectangle 1">
            <a:extLst>
              <a:ext uri="{FF2B5EF4-FFF2-40B4-BE49-F238E27FC236}">
                <a16:creationId xmlns:a16="http://schemas.microsoft.com/office/drawing/2014/main" id="{80F9D52D-E7B2-41BA-9946-B049F97EC9BA}"/>
              </a:ext>
            </a:extLst>
          </p:cNvPr>
          <p:cNvSpPr>
            <a:spLocks noChangeArrowheads="1"/>
          </p:cNvSpPr>
          <p:nvPr/>
        </p:nvSpPr>
        <p:spPr bwMode="auto">
          <a:xfrm>
            <a:off x="1011500" y="2871318"/>
            <a:ext cx="266771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330325"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1330325"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1330325"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1330325"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1330325"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1330325"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1330325"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1330325"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13303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330325" algn="l"/>
              </a:tabLst>
            </a:pPr>
            <a:r>
              <a:rPr kumimoji="0" lang="en-US" altLang="en-US" sz="1200" b="0" i="0" u="none" strike="noStrike" cap="none" normalizeH="0" baseline="0" dirty="0">
                <a:ln>
                  <a:noFill/>
                </a:ln>
                <a:solidFill>
                  <a:srgbClr val="000000"/>
                </a:solidFill>
                <a:effectLst/>
                <a:latin typeface="Franklin Gothic Book" panose="020B0503020102020204" pitchFamily="34" charset="0"/>
                <a:ea typeface="Century Gothic" panose="020B0502020202020204" pitchFamily="34" charset="0"/>
                <a:cs typeface="Times New Roman" panose="02020603050405020304" pitchFamily="18" charset="0"/>
              </a:rPr>
              <a:t>Using AES-NI and an optimized DUKPT</a:t>
            </a:r>
            <a:endParaRPr kumimoji="0" lang="en-US" altLang="en-US" sz="600" b="0" i="0" u="none" strike="noStrike" cap="none" normalizeH="0" baseline="0" dirty="0">
              <a:ln>
                <a:noFill/>
              </a:ln>
              <a:solidFill>
                <a:schemeClr val="tx1"/>
              </a:solidFill>
              <a:effectLst/>
              <a:latin typeface="Franklin Gothic Book" panose="020B0503020102020204" pitchFamily="34" charset="0"/>
            </a:endParaRPr>
          </a:p>
        </p:txBody>
      </p:sp>
      <p:sp>
        <p:nvSpPr>
          <p:cNvPr id="9" name="Rectangle 1">
            <a:extLst>
              <a:ext uri="{FF2B5EF4-FFF2-40B4-BE49-F238E27FC236}">
                <a16:creationId xmlns:a16="http://schemas.microsoft.com/office/drawing/2014/main" id="{BCA46DD3-2FDB-47D3-93A1-F83D485B0BA6}"/>
              </a:ext>
            </a:extLst>
          </p:cNvPr>
          <p:cNvSpPr>
            <a:spLocks noChangeArrowheads="1"/>
          </p:cNvSpPr>
          <p:nvPr/>
        </p:nvSpPr>
        <p:spPr bwMode="auto">
          <a:xfrm>
            <a:off x="1015046" y="4227539"/>
            <a:ext cx="495840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330325"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1330325"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1330325"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1330325"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1330325"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1330325"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1330325"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1330325"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13303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330325" algn="l"/>
              </a:tabLst>
            </a:pPr>
            <a:r>
              <a:rPr kumimoji="0" lang="en-US" altLang="en-US" b="0" i="0" u="none" strike="noStrike" cap="none" normalizeH="0" baseline="0" dirty="0">
                <a:ln>
                  <a:noFill/>
                </a:ln>
                <a:solidFill>
                  <a:srgbClr val="000000"/>
                </a:solidFill>
                <a:effectLst/>
                <a:latin typeface="Franklin Gothic Book" panose="020B0503020102020204" pitchFamily="34" charset="0"/>
                <a:ea typeface="Century Gothic" panose="020B0502020202020204" pitchFamily="34" charset="0"/>
                <a:cs typeface="Times New Roman" panose="02020603050405020304" pitchFamily="18" charset="0"/>
              </a:rPr>
              <a:t>Operations per second comparison between HKDS and DUKPT.</a:t>
            </a:r>
            <a:endParaRPr kumimoji="0" lang="en-US" altLang="en-US" b="0" i="0" u="none" strike="noStrike" cap="none" normalizeH="0" baseline="0" dirty="0">
              <a:ln>
                <a:noFill/>
              </a:ln>
              <a:solidFill>
                <a:schemeClr val="tx1"/>
              </a:solidFill>
              <a:effectLst/>
              <a:latin typeface="Franklin Gothic Book" panose="020B0503020102020204" pitchFamily="34" charset="0"/>
            </a:endParaRPr>
          </a:p>
        </p:txBody>
      </p:sp>
    </p:spTree>
    <p:extLst>
      <p:ext uri="{BB962C8B-B14F-4D97-AF65-F5344CB8AC3E}">
        <p14:creationId xmlns:p14="http://schemas.microsoft.com/office/powerpoint/2010/main" val="3093867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124855" y="677018"/>
            <a:ext cx="5875189"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latin typeface="Bahnschrift Condensed" panose="020B0502040204020203" pitchFamily="34" charset="0"/>
              </a:rPr>
              <a:t>Conclusion</a:t>
            </a:r>
            <a:endParaRPr sz="4000" dirty="0">
              <a:latin typeface="Bahnschrift Condensed" panose="020B0502040204020203" pitchFamily="34" charset="0"/>
            </a:endParaRPr>
          </a:p>
        </p:txBody>
      </p:sp>
      <p:sp>
        <p:nvSpPr>
          <p:cNvPr id="325" name="Google Shape;325;p34"/>
          <p:cNvSpPr txBox="1">
            <a:spLocks noGrp="1"/>
          </p:cNvSpPr>
          <p:nvPr>
            <p:ph type="subTitle" idx="4294967295"/>
          </p:nvPr>
        </p:nvSpPr>
        <p:spPr>
          <a:xfrm>
            <a:off x="1037874" y="1388479"/>
            <a:ext cx="7090125" cy="2922264"/>
          </a:xfrm>
          <a:prstGeom prst="rect">
            <a:avLst/>
          </a:prstGeom>
        </p:spPr>
        <p:txBody>
          <a:bodyPr spcFirstLastPara="1" wrap="square" lIns="0" tIns="0" rIns="0" bIns="0" anchor="t" anchorCtr="0">
            <a:noAutofit/>
          </a:bodyPr>
          <a:lstStyle/>
          <a:p>
            <a:pPr marL="101600" indent="0">
              <a:buNone/>
            </a:pPr>
            <a:r>
              <a:rPr lang="en-US" sz="2000" dirty="0">
                <a:solidFill>
                  <a:schemeClr val="bg2">
                    <a:lumMod val="50000"/>
                  </a:schemeClr>
                </a:solidFill>
                <a:latin typeface="Franklin Gothic Book" panose="020B0503020102020204" pitchFamily="34" charset="0"/>
              </a:rPr>
              <a:t>The owner of this technology will be able to license its use, and given the tremendous performance advantages, FIPS compliance, and the ease in which this system can be integrated to replace older technologies, it is certain to become the new standard in distributed key management technology. This means the owner will be able to control how and who uses this technology, generate large yearly revenues from licensing, while maintaining a competitive edge.</a:t>
            </a: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25A6E0"/>
                </a:solidFill>
                <a:effectLst/>
                <a:uLnTx/>
                <a:uFillTx/>
                <a:latin typeface="Inter-Regular"/>
                <a:ea typeface="Inter-Regular"/>
                <a:sym typeface="Inter-Regular"/>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sz="1300" b="0" i="0" u="none" strike="noStrike" kern="0" cap="none" spc="0" normalizeH="0" baseline="0" noProof="0">
              <a:ln>
                <a:noFill/>
              </a:ln>
              <a:solidFill>
                <a:srgbClr val="25A6E0"/>
              </a:solidFill>
              <a:effectLst/>
              <a:uLnTx/>
              <a:uFillTx/>
              <a:latin typeface="Inter-Regular"/>
              <a:ea typeface="Inter-Regular"/>
              <a:sym typeface="Inter-Regular"/>
            </a:endParaRPr>
          </a:p>
        </p:txBody>
      </p:sp>
    </p:spTree>
    <p:extLst>
      <p:ext uri="{BB962C8B-B14F-4D97-AF65-F5344CB8AC3E}">
        <p14:creationId xmlns:p14="http://schemas.microsoft.com/office/powerpoint/2010/main" val="1838627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037875" y="677018"/>
            <a:ext cx="5889600"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solidFill>
                  <a:srgbClr val="2B8BCA"/>
                </a:solidFill>
                <a:latin typeface="Bahnschrift Condensed" panose="020B0502040204020203" pitchFamily="34" charset="0"/>
              </a:rPr>
              <a:t>Thanks</a:t>
            </a:r>
            <a:r>
              <a:rPr lang="en" sz="4000" dirty="0">
                <a:latin typeface="Bahnschrift Condensed" panose="020B0502040204020203" pitchFamily="34" charset="0"/>
              </a:rPr>
              <a:t>!</a:t>
            </a:r>
            <a:endParaRPr sz="4000" dirty="0">
              <a:latin typeface="Bahnschrift Condensed" panose="020B0502040204020203" pitchFamily="34" charset="0"/>
            </a:endParaRPr>
          </a:p>
        </p:txBody>
      </p:sp>
      <p:sp>
        <p:nvSpPr>
          <p:cNvPr id="325" name="Google Shape;325;p34"/>
          <p:cNvSpPr txBox="1">
            <a:spLocks noGrp="1"/>
          </p:cNvSpPr>
          <p:nvPr>
            <p:ph type="subTitle" idx="4294967295"/>
          </p:nvPr>
        </p:nvSpPr>
        <p:spPr>
          <a:xfrm>
            <a:off x="1037875" y="1214311"/>
            <a:ext cx="5889600" cy="532052"/>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200" dirty="0">
                <a:solidFill>
                  <a:schemeClr val="accent1">
                    <a:lumMod val="75000"/>
                  </a:schemeClr>
                </a:solidFill>
                <a:latin typeface="Bahnschrift Condensed" panose="020B0502040204020203" pitchFamily="34" charset="0"/>
                <a:sym typeface="Inter-Regular"/>
              </a:rPr>
              <a:t>Any questions?</a:t>
            </a:r>
            <a:endParaRPr lang="en-US" sz="3200" dirty="0">
              <a:solidFill>
                <a:schemeClr val="accent1">
                  <a:lumMod val="75000"/>
                </a:schemeClr>
              </a:solidFill>
              <a:latin typeface="Bahnschrift Condensed" panose="020B0502040204020203" pitchFamily="34" charset="0"/>
              <a:sym typeface="Inter-Regular"/>
            </a:endParaRPr>
          </a:p>
          <a:p>
            <a:pPr marL="0" lvl="0" indent="0" algn="l" rtl="0">
              <a:spcBef>
                <a:spcPts val="600"/>
              </a:spcBef>
              <a:spcAft>
                <a:spcPts val="0"/>
              </a:spcAft>
              <a:buClr>
                <a:schemeClr val="dk1"/>
              </a:buClr>
              <a:buSzPts val="1100"/>
              <a:buFont typeface="Arial"/>
              <a:buNone/>
            </a:pPr>
            <a:endParaRPr lang="en-US" sz="1200" dirty="0">
              <a:solidFill>
                <a:schemeClr val="bg2">
                  <a:lumMod val="50000"/>
                </a:schemeClr>
              </a:solidFill>
              <a:latin typeface="Franklin Gothic Medium" panose="020B0603020102020204" pitchFamily="34" charset="0"/>
            </a:endParaRPr>
          </a:p>
          <a:p>
            <a:pPr marL="0" lvl="0" indent="0" algn="l" rtl="0">
              <a:spcBef>
                <a:spcPts val="600"/>
              </a:spcBef>
              <a:spcAft>
                <a:spcPts val="0"/>
              </a:spcAft>
              <a:buClr>
                <a:schemeClr val="dk1"/>
              </a:buClr>
              <a:buSzPts val="1100"/>
              <a:buFont typeface="Arial"/>
              <a:buNone/>
            </a:pPr>
            <a:r>
              <a:rPr lang="en-US" sz="1400" dirty="0">
                <a:solidFill>
                  <a:schemeClr val="bg2">
                    <a:lumMod val="50000"/>
                  </a:schemeClr>
                </a:solidFill>
                <a:latin typeface="Franklin Gothic Book" panose="020B0503020102020204" pitchFamily="34" charset="0"/>
              </a:rPr>
              <a:t>Quantum Resistant Cryptographic Solutions</a:t>
            </a:r>
          </a:p>
          <a:p>
            <a:pPr marL="0" lvl="0" indent="0" algn="l" rtl="0">
              <a:spcBef>
                <a:spcPts val="600"/>
              </a:spcBef>
              <a:spcAft>
                <a:spcPts val="0"/>
              </a:spcAft>
              <a:buClr>
                <a:schemeClr val="dk1"/>
              </a:buClr>
              <a:buSzPts val="1100"/>
              <a:buFont typeface="Arial"/>
              <a:buNone/>
            </a:pPr>
            <a:r>
              <a:rPr lang="en-US" sz="1400" dirty="0">
                <a:solidFill>
                  <a:schemeClr val="bg2">
                    <a:lumMod val="50000"/>
                  </a:schemeClr>
                </a:solidFill>
                <a:latin typeface="Franklin Gothic Book" panose="020B0503020102020204" pitchFamily="34" charset="0"/>
              </a:rPr>
              <a:t>John G. Underhill</a:t>
            </a:r>
          </a:p>
          <a:p>
            <a:pPr marL="0" indent="0">
              <a:buClr>
                <a:schemeClr val="dk1"/>
              </a:buClr>
              <a:buSzPts val="1100"/>
              <a:buNone/>
            </a:pPr>
            <a:r>
              <a:rPr lang="en-US" sz="1400" dirty="0">
                <a:solidFill>
                  <a:schemeClr val="bg2">
                    <a:lumMod val="50000"/>
                  </a:schemeClr>
                </a:solidFill>
                <a:latin typeface="Franklin Gothic Book" panose="020B0503020102020204" pitchFamily="34" charset="0"/>
              </a:rPr>
              <a:t>Ottawa, Ontario</a:t>
            </a:r>
          </a:p>
          <a:p>
            <a:pPr marL="0" lvl="0" indent="0" algn="l" rtl="0">
              <a:spcBef>
                <a:spcPts val="600"/>
              </a:spcBef>
              <a:spcAft>
                <a:spcPts val="0"/>
              </a:spcAft>
              <a:buClr>
                <a:schemeClr val="dk1"/>
              </a:buClr>
              <a:buSzPts val="1100"/>
              <a:buFont typeface="Arial"/>
              <a:buNone/>
            </a:pPr>
            <a:r>
              <a:rPr lang="en-US" sz="1400" dirty="0">
                <a:solidFill>
                  <a:schemeClr val="bg2">
                    <a:lumMod val="50000"/>
                  </a:schemeClr>
                </a:solidFill>
                <a:latin typeface="Franklin Gothic Book" panose="020B0503020102020204" pitchFamily="34" charset="0"/>
              </a:rPr>
              <a:t>1-613-699-3537</a:t>
            </a:r>
          </a:p>
          <a:p>
            <a:pPr marL="0" lvl="0" indent="0" algn="l" rtl="0">
              <a:spcBef>
                <a:spcPts val="600"/>
              </a:spcBef>
              <a:spcAft>
                <a:spcPts val="0"/>
              </a:spcAft>
              <a:buClr>
                <a:schemeClr val="dk1"/>
              </a:buClr>
              <a:buSzPts val="1100"/>
              <a:buFont typeface="Arial"/>
              <a:buNone/>
            </a:pPr>
            <a:r>
              <a:rPr lang="en-US" sz="1400" dirty="0">
                <a:latin typeface="Franklin Gothic Book" panose="020B0503020102020204" pitchFamily="34" charset="0"/>
                <a:hlinkClick r:id="rId3"/>
              </a:rPr>
              <a:t>support@qrcs.com</a:t>
            </a:r>
            <a:endParaRPr lang="en-US" sz="1400" dirty="0">
              <a:latin typeface="Franklin Gothic Book" panose="020B0503020102020204" pitchFamily="34" charset="0"/>
            </a:endParaRP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25A6E0"/>
                </a:solidFill>
                <a:effectLst/>
                <a:uLnTx/>
                <a:uFillTx/>
                <a:latin typeface="Inter-Regular"/>
                <a:ea typeface="Inter-Regular"/>
                <a:sym typeface="Inter-Regular"/>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sz="1300" b="0" i="0" u="none" strike="noStrike" kern="0" cap="none" spc="0" normalizeH="0" baseline="0" noProof="0">
              <a:ln>
                <a:noFill/>
              </a:ln>
              <a:solidFill>
                <a:srgbClr val="25A6E0"/>
              </a:solidFill>
              <a:effectLst/>
              <a:uLnTx/>
              <a:uFillTx/>
              <a:latin typeface="Inter-Regular"/>
              <a:ea typeface="Inter-Regular"/>
              <a:sym typeface="Inter-Regul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124855" y="677018"/>
            <a:ext cx="6523498"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latin typeface="Bahnschrift Condensed" panose="020B0502040204020203" pitchFamily="34" charset="0"/>
              </a:rPr>
              <a:t>Welcome to the Future</a:t>
            </a:r>
            <a:endParaRPr sz="4000" dirty="0">
              <a:latin typeface="Bahnschrift Condensed" panose="020B0502040204020203" pitchFamily="34" charset="0"/>
            </a:endParaRPr>
          </a:p>
        </p:txBody>
      </p:sp>
      <p:sp>
        <p:nvSpPr>
          <p:cNvPr id="325" name="Google Shape;325;p34"/>
          <p:cNvSpPr txBox="1">
            <a:spLocks noGrp="1"/>
          </p:cNvSpPr>
          <p:nvPr>
            <p:ph type="subTitle" idx="4294967295"/>
          </p:nvPr>
        </p:nvSpPr>
        <p:spPr>
          <a:xfrm>
            <a:off x="1037874" y="1388480"/>
            <a:ext cx="7090125" cy="2283297"/>
          </a:xfrm>
          <a:prstGeom prst="rect">
            <a:avLst/>
          </a:prstGeom>
        </p:spPr>
        <p:txBody>
          <a:bodyPr spcFirstLastPara="1" wrap="square" lIns="0" tIns="0" rIns="0" bIns="0" anchor="t" anchorCtr="0">
            <a:noAutofit/>
          </a:bodyPr>
          <a:lstStyle/>
          <a:p>
            <a:pPr marL="101600" indent="0">
              <a:buNone/>
            </a:pPr>
            <a:r>
              <a:rPr lang="en-US" sz="2000" dirty="0">
                <a:solidFill>
                  <a:schemeClr val="bg2">
                    <a:lumMod val="50000"/>
                  </a:schemeClr>
                </a:solidFill>
                <a:latin typeface="Franklin Gothic Book" panose="020B0503020102020204" pitchFamily="34" charset="0"/>
              </a:rPr>
              <a:t>All over the world, there is an ongoing migration from traditional forms of paper-based currency, to electronic payment systems.  Consumers and businesses both benefit from the reliability, security and convenience of these new systems, and electronic payments are replacing currency tender as the primary from of consumer payment.</a:t>
            </a: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25A6E0"/>
                </a:solidFill>
                <a:effectLst/>
                <a:uLnTx/>
                <a:uFillTx/>
                <a:latin typeface="Inter-Regular"/>
                <a:ea typeface="Inter-Regular"/>
                <a:sym typeface="Inter-Regular"/>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300" b="0" i="0" u="none" strike="noStrike" kern="0" cap="none" spc="0" normalizeH="0" baseline="0" noProof="0">
              <a:ln>
                <a:noFill/>
              </a:ln>
              <a:solidFill>
                <a:srgbClr val="25A6E0"/>
              </a:solidFill>
              <a:effectLst/>
              <a:uLnTx/>
              <a:uFillTx/>
              <a:latin typeface="Inter-Regular"/>
              <a:ea typeface="Inter-Regular"/>
              <a:sym typeface="Inter-Regular"/>
            </a:endParaRPr>
          </a:p>
        </p:txBody>
      </p:sp>
    </p:spTree>
    <p:extLst>
      <p:ext uri="{BB962C8B-B14F-4D97-AF65-F5344CB8AC3E}">
        <p14:creationId xmlns:p14="http://schemas.microsoft.com/office/powerpoint/2010/main" val="1520772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124855" y="677018"/>
            <a:ext cx="6523498"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latin typeface="Bahnschrift Condensed" panose="020B0502040204020203" pitchFamily="34" charset="0"/>
              </a:rPr>
              <a:t>An evolving secure ecosystem</a:t>
            </a:r>
            <a:endParaRPr sz="4000" dirty="0">
              <a:latin typeface="Bahnschrift Condensed" panose="020B0502040204020203" pitchFamily="34" charset="0"/>
            </a:endParaRPr>
          </a:p>
        </p:txBody>
      </p:sp>
      <p:sp>
        <p:nvSpPr>
          <p:cNvPr id="325" name="Google Shape;325;p34"/>
          <p:cNvSpPr txBox="1">
            <a:spLocks noGrp="1"/>
          </p:cNvSpPr>
          <p:nvPr>
            <p:ph type="subTitle" idx="4294967295"/>
          </p:nvPr>
        </p:nvSpPr>
        <p:spPr>
          <a:xfrm>
            <a:off x="1037874" y="1388480"/>
            <a:ext cx="7090125" cy="2949604"/>
          </a:xfrm>
          <a:prstGeom prst="rect">
            <a:avLst/>
          </a:prstGeom>
        </p:spPr>
        <p:txBody>
          <a:bodyPr spcFirstLastPara="1" wrap="square" lIns="0" tIns="0" rIns="0" bIns="0" anchor="t" anchorCtr="0">
            <a:noAutofit/>
          </a:bodyPr>
          <a:lstStyle/>
          <a:p>
            <a:pPr marL="101600" indent="0">
              <a:buNone/>
            </a:pPr>
            <a:r>
              <a:rPr lang="en-US" sz="2000" dirty="0">
                <a:solidFill>
                  <a:schemeClr val="bg2">
                    <a:lumMod val="50000"/>
                  </a:schemeClr>
                </a:solidFill>
                <a:latin typeface="Franklin Gothic Book" panose="020B0503020102020204" pitchFamily="34" charset="0"/>
              </a:rPr>
              <a:t>The advantages of electronic payments have caused businesses to reduce their reliance on traditional currency, governments are using electronic payments for everything from disbursing social benefits and income tax refunds, to collecting fines and transit fares. This transition to electronic currency has provided economic empowerment to more people than ever before, and now supports more than 70 percent of consumer spending worldwide.</a:t>
            </a: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25A6E0"/>
                </a:solidFill>
                <a:effectLst/>
                <a:uLnTx/>
                <a:uFillTx/>
                <a:latin typeface="Inter-Regular"/>
                <a:ea typeface="Inter-Regular"/>
                <a:sym typeface="Inter-Regular"/>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sz="1300" b="0" i="0" u="none" strike="noStrike" kern="0" cap="none" spc="0" normalizeH="0" baseline="0" noProof="0">
              <a:ln>
                <a:noFill/>
              </a:ln>
              <a:solidFill>
                <a:srgbClr val="25A6E0"/>
              </a:solidFill>
              <a:effectLst/>
              <a:uLnTx/>
              <a:uFillTx/>
              <a:latin typeface="Inter-Regular"/>
              <a:ea typeface="Inter-Regular"/>
              <a:sym typeface="Inter-Regular"/>
            </a:endParaRPr>
          </a:p>
        </p:txBody>
      </p:sp>
    </p:spTree>
    <p:extLst>
      <p:ext uri="{BB962C8B-B14F-4D97-AF65-F5344CB8AC3E}">
        <p14:creationId xmlns:p14="http://schemas.microsoft.com/office/powerpoint/2010/main" val="422651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124855" y="677018"/>
            <a:ext cx="6523498"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latin typeface="Constantia" panose="02030602050306030303" pitchFamily="18" charset="0"/>
              </a:rPr>
              <a:t>The role of cryptography</a:t>
            </a:r>
            <a:endParaRPr sz="4000" dirty="0">
              <a:latin typeface="Constantia" panose="02030602050306030303" pitchFamily="18" charset="0"/>
            </a:endParaRPr>
          </a:p>
        </p:txBody>
      </p:sp>
      <p:sp>
        <p:nvSpPr>
          <p:cNvPr id="325" name="Google Shape;325;p34"/>
          <p:cNvSpPr txBox="1">
            <a:spLocks noGrp="1"/>
          </p:cNvSpPr>
          <p:nvPr>
            <p:ph type="subTitle" idx="4294967295"/>
          </p:nvPr>
        </p:nvSpPr>
        <p:spPr>
          <a:xfrm>
            <a:off x="1037874" y="1388480"/>
            <a:ext cx="7090125" cy="2673158"/>
          </a:xfrm>
          <a:prstGeom prst="rect">
            <a:avLst/>
          </a:prstGeom>
        </p:spPr>
        <p:txBody>
          <a:bodyPr spcFirstLastPara="1" wrap="square" lIns="0" tIns="0" rIns="0" bIns="0" anchor="t" anchorCtr="0">
            <a:noAutofit/>
          </a:bodyPr>
          <a:lstStyle/>
          <a:p>
            <a:pPr marL="101600" indent="0">
              <a:buNone/>
            </a:pPr>
            <a:r>
              <a:rPr lang="en-US" sz="2000" dirty="0">
                <a:solidFill>
                  <a:schemeClr val="bg2">
                    <a:lumMod val="50000"/>
                  </a:schemeClr>
                </a:solidFill>
                <a:latin typeface="Franklin Gothic Book" panose="020B0503020102020204" pitchFamily="34" charset="0"/>
              </a:rPr>
              <a:t>In order to meet these challenges, of rapidly expanding scale and increasing complexity of electronic payment systems, the financial services industry relies on the cryptographic community to provide secure systems, that protect these sensitive transactions, and enable the secure transfer of currency over public networks, while using remote devices with physical security that cannot be guaranteed. </a:t>
            </a: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25A6E0"/>
                </a:solidFill>
                <a:effectLst/>
                <a:uLnTx/>
                <a:uFillTx/>
                <a:latin typeface="Inter-Regular"/>
                <a:ea typeface="Inter-Regular"/>
                <a:sym typeface="Inter-Regular"/>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300" b="0" i="0" u="none" strike="noStrike" kern="0" cap="none" spc="0" normalizeH="0" baseline="0" noProof="0">
              <a:ln>
                <a:noFill/>
              </a:ln>
              <a:solidFill>
                <a:srgbClr val="25A6E0"/>
              </a:solidFill>
              <a:effectLst/>
              <a:uLnTx/>
              <a:uFillTx/>
              <a:latin typeface="Inter-Regular"/>
              <a:ea typeface="Inter-Regular"/>
              <a:sym typeface="Inter-Regular"/>
            </a:endParaRPr>
          </a:p>
        </p:txBody>
      </p:sp>
    </p:spTree>
    <p:extLst>
      <p:ext uri="{BB962C8B-B14F-4D97-AF65-F5344CB8AC3E}">
        <p14:creationId xmlns:p14="http://schemas.microsoft.com/office/powerpoint/2010/main" val="1597903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124855" y="677018"/>
            <a:ext cx="6523498"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latin typeface="Bahnschrift Condensed" panose="020B0502040204020203" pitchFamily="34" charset="0"/>
              </a:rPr>
              <a:t>The increasing demand</a:t>
            </a:r>
            <a:endParaRPr sz="4000" dirty="0">
              <a:latin typeface="Bahnschrift Condensed" panose="020B0502040204020203" pitchFamily="34" charset="0"/>
            </a:endParaRPr>
          </a:p>
        </p:txBody>
      </p:sp>
      <p:sp>
        <p:nvSpPr>
          <p:cNvPr id="325" name="Google Shape;325;p34"/>
          <p:cNvSpPr txBox="1">
            <a:spLocks noGrp="1"/>
          </p:cNvSpPr>
          <p:nvPr>
            <p:ph type="subTitle" idx="4294967295"/>
          </p:nvPr>
        </p:nvSpPr>
        <p:spPr>
          <a:xfrm>
            <a:off x="1037874" y="1388479"/>
            <a:ext cx="7090125" cy="2970869"/>
          </a:xfrm>
          <a:prstGeom prst="rect">
            <a:avLst/>
          </a:prstGeom>
        </p:spPr>
        <p:txBody>
          <a:bodyPr spcFirstLastPara="1" wrap="square" lIns="0" tIns="0" rIns="0" bIns="0" anchor="t" anchorCtr="0">
            <a:noAutofit/>
          </a:bodyPr>
          <a:lstStyle/>
          <a:p>
            <a:pPr marL="101600" indent="0">
              <a:buNone/>
            </a:pPr>
            <a:r>
              <a:rPr lang="en-US" sz="2000" dirty="0">
                <a:solidFill>
                  <a:schemeClr val="bg2">
                    <a:lumMod val="50000"/>
                  </a:schemeClr>
                </a:solidFill>
                <a:latin typeface="Franklin Gothic Book" panose="020B0503020102020204" pitchFamily="34" charset="0"/>
              </a:rPr>
              <a:t>As more people, more businesses, banks, and governments are adopting electronic payments as their primary means of doing commerce, ever greater demands have been placed upon the infrastructure required to process these financial transactions, and soon security will need to be increased, amplifying the cost of these transactions. Quantum computers once realized at scale, will require all industries to act to increase their security margins.</a:t>
            </a: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25A6E0"/>
                </a:solidFill>
                <a:effectLst/>
                <a:uLnTx/>
                <a:uFillTx/>
                <a:latin typeface="Inter-Regular"/>
                <a:ea typeface="Inter-Regular"/>
                <a:sym typeface="Inter-Regular"/>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sz="1300" b="0" i="0" u="none" strike="noStrike" kern="0" cap="none" spc="0" normalizeH="0" baseline="0" noProof="0">
              <a:ln>
                <a:noFill/>
              </a:ln>
              <a:solidFill>
                <a:srgbClr val="25A6E0"/>
              </a:solidFill>
              <a:effectLst/>
              <a:uLnTx/>
              <a:uFillTx/>
              <a:latin typeface="Inter-Regular"/>
              <a:ea typeface="Inter-Regular"/>
              <a:sym typeface="Inter-Regular"/>
            </a:endParaRPr>
          </a:p>
        </p:txBody>
      </p:sp>
    </p:spTree>
    <p:extLst>
      <p:ext uri="{BB962C8B-B14F-4D97-AF65-F5344CB8AC3E}">
        <p14:creationId xmlns:p14="http://schemas.microsoft.com/office/powerpoint/2010/main" val="3928161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124855" y="677018"/>
            <a:ext cx="6523498"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latin typeface="Bahnschrift Condensed" panose="020B0502040204020203" pitchFamily="34" charset="0"/>
              </a:rPr>
              <a:t>An aging infrastructure</a:t>
            </a:r>
            <a:endParaRPr sz="4000" dirty="0">
              <a:latin typeface="Bahnschrift Condensed" panose="020B0502040204020203" pitchFamily="34" charset="0"/>
            </a:endParaRPr>
          </a:p>
        </p:txBody>
      </p:sp>
      <p:sp>
        <p:nvSpPr>
          <p:cNvPr id="325" name="Google Shape;325;p34"/>
          <p:cNvSpPr txBox="1">
            <a:spLocks noGrp="1"/>
          </p:cNvSpPr>
          <p:nvPr>
            <p:ph type="subTitle" idx="4294967295"/>
          </p:nvPr>
        </p:nvSpPr>
        <p:spPr>
          <a:xfrm>
            <a:off x="1037874" y="1388480"/>
            <a:ext cx="7090125" cy="1907614"/>
          </a:xfrm>
          <a:prstGeom prst="rect">
            <a:avLst/>
          </a:prstGeom>
        </p:spPr>
        <p:txBody>
          <a:bodyPr spcFirstLastPara="1" wrap="square" lIns="0" tIns="0" rIns="0" bIns="0" anchor="t" anchorCtr="0">
            <a:noAutofit/>
          </a:bodyPr>
          <a:lstStyle/>
          <a:p>
            <a:pPr marL="101600" indent="0">
              <a:buNone/>
            </a:pPr>
            <a:r>
              <a:rPr lang="en-US" sz="2000" dirty="0">
                <a:solidFill>
                  <a:schemeClr val="bg2">
                    <a:lumMod val="50000"/>
                  </a:schemeClr>
                </a:solidFill>
                <a:latin typeface="Franklin Gothic Book" panose="020B0503020102020204" pitchFamily="34" charset="0"/>
              </a:rPr>
              <a:t>One of the primary tools used by financial institutions to process electronic payments are distributed key systems, used by point of sale devices to encrypt secret PIN information that verifies the account holder. The preeminent protocol in use today, is the Distributed Unique Key Per Transaction protocol, or DUKPT. </a:t>
            </a: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25A6E0"/>
                </a:solidFill>
                <a:effectLst/>
                <a:uLnTx/>
                <a:uFillTx/>
                <a:latin typeface="Inter-Regular"/>
                <a:ea typeface="Inter-Regular"/>
                <a:sym typeface="Inter-Regular"/>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300" b="0" i="0" u="none" strike="noStrike" kern="0" cap="none" spc="0" normalizeH="0" baseline="0" noProof="0">
              <a:ln>
                <a:noFill/>
              </a:ln>
              <a:solidFill>
                <a:srgbClr val="25A6E0"/>
              </a:solidFill>
              <a:effectLst/>
              <a:uLnTx/>
              <a:uFillTx/>
              <a:latin typeface="Inter-Regular"/>
              <a:ea typeface="Inter-Regular"/>
              <a:sym typeface="Inter-Regular"/>
            </a:endParaRPr>
          </a:p>
        </p:txBody>
      </p:sp>
    </p:spTree>
    <p:extLst>
      <p:ext uri="{BB962C8B-B14F-4D97-AF65-F5344CB8AC3E}">
        <p14:creationId xmlns:p14="http://schemas.microsoft.com/office/powerpoint/2010/main" val="454733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124855" y="677018"/>
            <a:ext cx="6523498"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latin typeface="Bahnschrift Condensed" panose="020B0502040204020203" pitchFamily="34" charset="0"/>
              </a:rPr>
              <a:t>Poor scalability and performance</a:t>
            </a:r>
            <a:endParaRPr sz="4000" dirty="0">
              <a:latin typeface="Bahnschrift Condensed" panose="020B0502040204020203" pitchFamily="34" charset="0"/>
            </a:endParaRPr>
          </a:p>
        </p:txBody>
      </p:sp>
      <p:sp>
        <p:nvSpPr>
          <p:cNvPr id="325" name="Google Shape;325;p34"/>
          <p:cNvSpPr txBox="1">
            <a:spLocks noGrp="1"/>
          </p:cNvSpPr>
          <p:nvPr>
            <p:ph type="subTitle" idx="4294967295"/>
          </p:nvPr>
        </p:nvSpPr>
        <p:spPr>
          <a:xfrm>
            <a:off x="1037874" y="1388479"/>
            <a:ext cx="7090125" cy="2276209"/>
          </a:xfrm>
          <a:prstGeom prst="rect">
            <a:avLst/>
          </a:prstGeom>
        </p:spPr>
        <p:txBody>
          <a:bodyPr spcFirstLastPara="1" wrap="square" lIns="0" tIns="0" rIns="0" bIns="0" anchor="t" anchorCtr="0">
            <a:noAutofit/>
          </a:bodyPr>
          <a:lstStyle/>
          <a:p>
            <a:pPr marL="101600" indent="0">
              <a:buNone/>
            </a:pPr>
            <a:r>
              <a:rPr lang="en-US" sz="2000" dirty="0">
                <a:solidFill>
                  <a:schemeClr val="bg2">
                    <a:lumMod val="50000"/>
                  </a:schemeClr>
                </a:solidFill>
                <a:latin typeface="Franklin Gothic Book" panose="020B0503020102020204" pitchFamily="34" charset="0"/>
              </a:rPr>
              <a:t>DUKPT was originally developed by VISA©, as part of the first encrypted payment systems, and has been used industry-wide for this purpose for nearly forty years. It is also a computationally expensive and difficult to scale solution, and its use has proved increasingly expensive and problematic as these payment systems continue to grow in size and scale. </a:t>
            </a: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25A6E0"/>
                </a:solidFill>
                <a:effectLst/>
                <a:uLnTx/>
                <a:uFillTx/>
                <a:latin typeface="Inter-Regular"/>
                <a:ea typeface="Inter-Regular"/>
                <a:sym typeface="Inter-Regular"/>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300" b="0" i="0" u="none" strike="noStrike" kern="0" cap="none" spc="0" normalizeH="0" baseline="0" noProof="0">
              <a:ln>
                <a:noFill/>
              </a:ln>
              <a:solidFill>
                <a:srgbClr val="25A6E0"/>
              </a:solidFill>
              <a:effectLst/>
              <a:uLnTx/>
              <a:uFillTx/>
              <a:latin typeface="Inter-Regular"/>
              <a:ea typeface="Inter-Regular"/>
              <a:sym typeface="Inter-Regular"/>
            </a:endParaRPr>
          </a:p>
        </p:txBody>
      </p:sp>
    </p:spTree>
    <p:extLst>
      <p:ext uri="{BB962C8B-B14F-4D97-AF65-F5344CB8AC3E}">
        <p14:creationId xmlns:p14="http://schemas.microsoft.com/office/powerpoint/2010/main" val="1072560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124855" y="677018"/>
            <a:ext cx="5875189"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latin typeface="Bahnschrift Condensed" panose="020B0502040204020203" pitchFamily="34" charset="0"/>
              </a:rPr>
              <a:t>No path forward</a:t>
            </a:r>
            <a:endParaRPr sz="4000" dirty="0">
              <a:latin typeface="Bahnschrift Condensed" panose="020B0502040204020203" pitchFamily="34" charset="0"/>
            </a:endParaRPr>
          </a:p>
        </p:txBody>
      </p:sp>
      <p:sp>
        <p:nvSpPr>
          <p:cNvPr id="325" name="Google Shape;325;p34"/>
          <p:cNvSpPr txBox="1">
            <a:spLocks noGrp="1"/>
          </p:cNvSpPr>
          <p:nvPr>
            <p:ph type="subTitle" idx="4294967295"/>
          </p:nvPr>
        </p:nvSpPr>
        <p:spPr>
          <a:xfrm>
            <a:off x="1037874" y="1388479"/>
            <a:ext cx="7090125" cy="2977958"/>
          </a:xfrm>
          <a:prstGeom prst="rect">
            <a:avLst/>
          </a:prstGeom>
        </p:spPr>
        <p:txBody>
          <a:bodyPr spcFirstLastPara="1" wrap="square" lIns="0" tIns="0" rIns="0" bIns="0" anchor="t" anchorCtr="0">
            <a:noAutofit/>
          </a:bodyPr>
          <a:lstStyle/>
          <a:p>
            <a:pPr marL="101600" indent="0">
              <a:buNone/>
            </a:pPr>
            <a:r>
              <a:rPr lang="en-US" sz="2000" dirty="0">
                <a:solidFill>
                  <a:schemeClr val="bg2">
                    <a:lumMod val="50000"/>
                  </a:schemeClr>
                </a:solidFill>
                <a:latin typeface="Franklin Gothic Book" panose="020B0503020102020204" pitchFamily="34" charset="0"/>
              </a:rPr>
              <a:t>The path for this migration in distributed key management systems has been proposed to be DUKPT using AES-256, but that represents a doubling of computational expense over DUKPT AES-128, and an enormous increase of infrastructure would be required for that transition. Though AES is widely accepted in the industry, it is also more than twenty years old, and in the context of DUKPT, and particularly with 256-bit keys, is a very inefficient and costly key management solution.</a:t>
            </a: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25A6E0"/>
                </a:solidFill>
                <a:effectLst/>
                <a:uLnTx/>
                <a:uFillTx/>
                <a:latin typeface="Inter-Regular"/>
                <a:ea typeface="Inter-Regular"/>
                <a:sym typeface="Inter-Regular"/>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300" b="0" i="0" u="none" strike="noStrike" kern="0" cap="none" spc="0" normalizeH="0" baseline="0" noProof="0">
              <a:ln>
                <a:noFill/>
              </a:ln>
              <a:solidFill>
                <a:srgbClr val="25A6E0"/>
              </a:solidFill>
              <a:effectLst/>
              <a:uLnTx/>
              <a:uFillTx/>
              <a:latin typeface="Inter-Regular"/>
              <a:ea typeface="Inter-Regular"/>
              <a:sym typeface="Inter-Regular"/>
            </a:endParaRPr>
          </a:p>
        </p:txBody>
      </p:sp>
    </p:spTree>
    <p:extLst>
      <p:ext uri="{BB962C8B-B14F-4D97-AF65-F5344CB8AC3E}">
        <p14:creationId xmlns:p14="http://schemas.microsoft.com/office/powerpoint/2010/main" val="1815989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124855" y="677018"/>
            <a:ext cx="5875189"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latin typeface="Bahnschrift Condensed" panose="020B0502040204020203" pitchFamily="34" charset="0"/>
              </a:rPr>
              <a:t>A modern solution</a:t>
            </a:r>
            <a:endParaRPr sz="4000" dirty="0">
              <a:latin typeface="Bahnschrift Condensed" panose="020B0502040204020203" pitchFamily="34" charset="0"/>
            </a:endParaRPr>
          </a:p>
        </p:txBody>
      </p:sp>
      <p:sp>
        <p:nvSpPr>
          <p:cNvPr id="325" name="Google Shape;325;p34"/>
          <p:cNvSpPr txBox="1">
            <a:spLocks noGrp="1"/>
          </p:cNvSpPr>
          <p:nvPr>
            <p:ph type="subTitle" idx="4294967295"/>
          </p:nvPr>
        </p:nvSpPr>
        <p:spPr>
          <a:xfrm>
            <a:off x="1037874" y="1388479"/>
            <a:ext cx="7090125" cy="2311651"/>
          </a:xfrm>
          <a:prstGeom prst="rect">
            <a:avLst/>
          </a:prstGeom>
        </p:spPr>
        <p:txBody>
          <a:bodyPr spcFirstLastPara="1" wrap="square" lIns="0" tIns="0" rIns="0" bIns="0" anchor="t" anchorCtr="0">
            <a:noAutofit/>
          </a:bodyPr>
          <a:lstStyle/>
          <a:p>
            <a:pPr marL="101600" indent="0">
              <a:buNone/>
            </a:pPr>
            <a:r>
              <a:rPr lang="en-US" sz="2000" dirty="0">
                <a:solidFill>
                  <a:schemeClr val="bg2">
                    <a:lumMod val="50000"/>
                  </a:schemeClr>
                </a:solidFill>
                <a:latin typeface="Franklin Gothic Book" panose="020B0503020102020204" pitchFamily="34" charset="0"/>
              </a:rPr>
              <a:t>What we present here is a new solution, a modern replacement for this aging key management scheme, one with superior security properties, unlimited scalability, unparalleled performance, and that provides a clear pathway to future increases in security requirements as we enter the age of new threats posed by quantum computers. </a:t>
            </a: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25A6E0"/>
                </a:solidFill>
                <a:effectLst/>
                <a:uLnTx/>
                <a:uFillTx/>
                <a:latin typeface="Inter-Regular"/>
                <a:ea typeface="Inter-Regular"/>
                <a:sym typeface="Inter-Regular"/>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1300" b="0" i="0" u="none" strike="noStrike" kern="0" cap="none" spc="0" normalizeH="0" baseline="0" noProof="0">
              <a:ln>
                <a:noFill/>
              </a:ln>
              <a:solidFill>
                <a:srgbClr val="25A6E0"/>
              </a:solidFill>
              <a:effectLst/>
              <a:uLnTx/>
              <a:uFillTx/>
              <a:latin typeface="Inter-Regular"/>
              <a:ea typeface="Inter-Regular"/>
              <a:sym typeface="Inter-Regular"/>
            </a:endParaRPr>
          </a:p>
        </p:txBody>
      </p:sp>
    </p:spTree>
    <p:extLst>
      <p:ext uri="{BB962C8B-B14F-4D97-AF65-F5344CB8AC3E}">
        <p14:creationId xmlns:p14="http://schemas.microsoft.com/office/powerpoint/2010/main" val="27637596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1_Joan template">
  <a:themeElements>
    <a:clrScheme name="Custom 347">
      <a:dk1>
        <a:srgbClr val="000C18"/>
      </a:dk1>
      <a:lt1>
        <a:srgbClr val="FFFFFF"/>
      </a:lt1>
      <a:dk2>
        <a:srgbClr val="85939C"/>
      </a:dk2>
      <a:lt2>
        <a:srgbClr val="E3F2F8"/>
      </a:lt2>
      <a:accent1>
        <a:srgbClr val="25A6E0"/>
      </a:accent1>
      <a:accent2>
        <a:srgbClr val="104499"/>
      </a:accent2>
      <a:accent3>
        <a:srgbClr val="94E277"/>
      </a:accent3>
      <a:accent4>
        <a:srgbClr val="4FB974"/>
      </a:accent4>
      <a:accent5>
        <a:srgbClr val="E9AB2D"/>
      </a:accent5>
      <a:accent6>
        <a:srgbClr val="D67309"/>
      </a:accent6>
      <a:hlink>
        <a:srgbClr val="10449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1350</TotalTime>
  <Words>1098</Words>
  <Application>Microsoft Office PowerPoint</Application>
  <PresentationFormat>On-screen Show (16:9)</PresentationFormat>
  <Paragraphs>117</Paragraphs>
  <Slides>17</Slides>
  <Notes>17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Inter-Regular</vt:lpstr>
      <vt:lpstr>Bahnschrift Condensed</vt:lpstr>
      <vt:lpstr>Arial</vt:lpstr>
      <vt:lpstr>Franklin Gothic Medium</vt:lpstr>
      <vt:lpstr>Franklin Gothic Book</vt:lpstr>
      <vt:lpstr>Calibri</vt:lpstr>
      <vt:lpstr>Century Gothic</vt:lpstr>
      <vt:lpstr>Constantia</vt:lpstr>
      <vt:lpstr>Mesh</vt:lpstr>
      <vt:lpstr>1_Joan template</vt:lpstr>
      <vt:lpstr>HKDS</vt:lpstr>
      <vt:lpstr>Welcome to the Future</vt:lpstr>
      <vt:lpstr>An evolving secure ecosystem</vt:lpstr>
      <vt:lpstr>The role of cryptography</vt:lpstr>
      <vt:lpstr>The increasing demand</vt:lpstr>
      <vt:lpstr>An aging infrastructure</vt:lpstr>
      <vt:lpstr>Poor scalability and performance</vt:lpstr>
      <vt:lpstr>No path forward</vt:lpstr>
      <vt:lpstr>A modern solution</vt:lpstr>
      <vt:lpstr>Standardized components</vt:lpstr>
      <vt:lpstr>Proven security</vt:lpstr>
      <vt:lpstr>Emerging threats</vt:lpstr>
      <vt:lpstr>A futuristic design</vt:lpstr>
      <vt:lpstr>Scales to millions of devices</vt:lpstr>
      <vt:lpstr>High performance algorithm</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John Underhill</dc:creator>
  <cp:lastModifiedBy>J U</cp:lastModifiedBy>
  <cp:revision>39</cp:revision>
  <dcterms:modified xsi:type="dcterms:W3CDTF">2024-08-12T02:09:02Z</dcterms:modified>
</cp:coreProperties>
</file>