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 ContentType="application/vnd.visi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sldIdLst>
    <p:sldId id="428" r:id="rId2"/>
    <p:sldId id="429" r:id="rId3"/>
    <p:sldId id="483" r:id="rId4"/>
    <p:sldId id="430" r:id="rId5"/>
    <p:sldId id="431" r:id="rId6"/>
    <p:sldId id="490" r:id="rId7"/>
    <p:sldId id="491" r:id="rId8"/>
    <p:sldId id="492" r:id="rId9"/>
    <p:sldId id="493" r:id="rId10"/>
    <p:sldId id="495" r:id="rId11"/>
    <p:sldId id="496"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10" r:id="rId25"/>
    <p:sldId id="511" r:id="rId26"/>
    <p:sldId id="513" r:id="rId27"/>
    <p:sldId id="514" r:id="rId28"/>
    <p:sldId id="515" r:id="rId29"/>
    <p:sldId id="516" r:id="rId30"/>
    <p:sldId id="517" r:id="rId31"/>
    <p:sldId id="519" r:id="rId32"/>
    <p:sldId id="520" r:id="rId33"/>
    <p:sldId id="522" r:id="rId34"/>
    <p:sldId id="523" r:id="rId35"/>
    <p:sldId id="525" r:id="rId36"/>
    <p:sldId id="526" r:id="rId37"/>
    <p:sldId id="527" r:id="rId38"/>
    <p:sldId id="529" r:id="rId39"/>
    <p:sldId id="530" r:id="rId40"/>
    <p:sldId id="531" r:id="rId41"/>
    <p:sldId id="532" r:id="rId42"/>
    <p:sldId id="533" r:id="rId43"/>
    <p:sldId id="534" r:id="rId44"/>
    <p:sldId id="535" r:id="rId45"/>
    <p:sldId id="536" r:id="rId46"/>
  </p:sldIdLst>
  <p:sldSz cx="9144000" cy="6858000" type="screen4x3"/>
  <p:notesSz cx="6858000" cy="9144000"/>
  <p:defaultTextStyle>
    <a:defPPr>
      <a:defRPr lang="zh-CN"/>
    </a:defPPr>
    <a:lvl1pPr algn="ctr" rtl="0" fontAlgn="base">
      <a:spcBef>
        <a:spcPct val="0"/>
      </a:spcBef>
      <a:spcAft>
        <a:spcPct val="0"/>
      </a:spcAft>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5pPr>
    <a:lvl6pPr marL="2286000" algn="l" defTabSz="914400" rtl="0" eaLnBrk="1" latinLnBrk="0" hangingPunct="1">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6pPr>
    <a:lvl7pPr marL="2743200" algn="l" defTabSz="914400" rtl="0" eaLnBrk="1" latinLnBrk="0" hangingPunct="1">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7pPr>
    <a:lvl8pPr marL="3200400" algn="l" defTabSz="914400" rtl="0" eaLnBrk="1" latinLnBrk="0" hangingPunct="1">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8pPr>
    <a:lvl9pPr marL="3657600" algn="l" defTabSz="914400" rtl="0" eaLnBrk="1" latinLnBrk="0" hangingPunct="1">
      <a:defRPr sz="4400" kern="1200">
        <a:solidFill>
          <a:schemeClr val="tx1"/>
        </a:solidFill>
        <a:effectLst>
          <a:outerShdw blurRad="38100" dist="38100" dir="2700000" algn="tl">
            <a:srgbClr val="000000">
              <a:alpha val="43137"/>
            </a:srgbClr>
          </a:outerShdw>
        </a:effectLst>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00"/>
    <a:srgbClr val="6600FF"/>
    <a:srgbClr val="CC99FF"/>
    <a:srgbClr val="FF3300"/>
    <a:srgbClr val="99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0" autoAdjust="0"/>
    <p:restoredTop sz="94599" autoAdjust="0"/>
  </p:normalViewPr>
  <p:slideViewPr>
    <p:cSldViewPr>
      <p:cViewPr>
        <p:scale>
          <a:sx n="75" d="100"/>
          <a:sy n="75" d="100"/>
        </p:scale>
        <p:origin x="869"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 name="Line 21">
            <a:extLst>
              <a:ext uri="{FF2B5EF4-FFF2-40B4-BE49-F238E27FC236}">
                <a16:creationId xmlns:a16="http://schemas.microsoft.com/office/drawing/2014/main" id="{BF3B3DCD-B6FC-472C-9DC1-E4EC78ABC4A1}"/>
              </a:ext>
            </a:extLst>
          </p:cNvPr>
          <p:cNvSpPr>
            <a:spLocks noChangeShapeType="1"/>
          </p:cNvSpPr>
          <p:nvPr userDrawn="1"/>
        </p:nvSpPr>
        <p:spPr bwMode="auto">
          <a:xfrm>
            <a:off x="304800" y="533400"/>
            <a:ext cx="0" cy="5791200"/>
          </a:xfrm>
          <a:prstGeom prst="line">
            <a:avLst/>
          </a:prstGeom>
          <a:noFill/>
          <a:ln w="28575">
            <a:solidFill>
              <a:schemeClr val="accent1"/>
            </a:solidFill>
            <a:round/>
            <a:headEnd/>
            <a:tailEnd/>
          </a:ln>
          <a:effectLst/>
        </p:spPr>
        <p:txBody>
          <a:bodyPr wrap="none" anchor="ctr"/>
          <a:lstStyle/>
          <a:p>
            <a:pPr>
              <a:defRPr/>
            </a:pPr>
            <a:endParaRPr lang="zh-CN" altLang="en-US"/>
          </a:p>
        </p:txBody>
      </p:sp>
      <p:sp>
        <p:nvSpPr>
          <p:cNvPr id="19" name="Line 22">
            <a:extLst>
              <a:ext uri="{FF2B5EF4-FFF2-40B4-BE49-F238E27FC236}">
                <a16:creationId xmlns:a16="http://schemas.microsoft.com/office/drawing/2014/main" id="{53E4EA22-5ADC-4C31-998B-AA254804CABE}"/>
              </a:ext>
            </a:extLst>
          </p:cNvPr>
          <p:cNvSpPr>
            <a:spLocks noChangeShapeType="1"/>
          </p:cNvSpPr>
          <p:nvPr userDrawn="1"/>
        </p:nvSpPr>
        <p:spPr bwMode="auto">
          <a:xfrm>
            <a:off x="8915400" y="533400"/>
            <a:ext cx="0" cy="5791200"/>
          </a:xfrm>
          <a:prstGeom prst="line">
            <a:avLst/>
          </a:prstGeom>
          <a:noFill/>
          <a:ln w="28575">
            <a:solidFill>
              <a:schemeClr val="accent1"/>
            </a:solidFill>
            <a:round/>
            <a:headEnd/>
            <a:tailEnd/>
          </a:ln>
          <a:effectLst/>
        </p:spPr>
        <p:txBody>
          <a:bodyPr wrap="none" anchor="ctr"/>
          <a:lstStyle/>
          <a:p>
            <a:pPr>
              <a:defRPr/>
            </a:pPr>
            <a:endParaRPr lang="zh-CN" altLang="en-US"/>
          </a:p>
        </p:txBody>
      </p:sp>
      <p:sp>
        <p:nvSpPr>
          <p:cNvPr id="20" name="Line 23">
            <a:extLst>
              <a:ext uri="{FF2B5EF4-FFF2-40B4-BE49-F238E27FC236}">
                <a16:creationId xmlns:a16="http://schemas.microsoft.com/office/drawing/2014/main" id="{2685C089-0CB2-4D3F-B742-B1EEE4C3DA3A}"/>
              </a:ext>
            </a:extLst>
          </p:cNvPr>
          <p:cNvSpPr>
            <a:spLocks noChangeShapeType="1"/>
          </p:cNvSpPr>
          <p:nvPr userDrawn="1"/>
        </p:nvSpPr>
        <p:spPr bwMode="auto">
          <a:xfrm>
            <a:off x="304800" y="6324600"/>
            <a:ext cx="5715000" cy="0"/>
          </a:xfrm>
          <a:prstGeom prst="line">
            <a:avLst/>
          </a:prstGeom>
          <a:noFill/>
          <a:ln w="28575">
            <a:solidFill>
              <a:schemeClr val="accent1"/>
            </a:solidFill>
            <a:round/>
            <a:headEnd/>
            <a:tailEnd/>
          </a:ln>
          <a:effectLst/>
        </p:spPr>
        <p:txBody>
          <a:bodyPr wrap="none" anchor="ctr"/>
          <a:lstStyle/>
          <a:p>
            <a:pPr>
              <a:defRPr/>
            </a:pPr>
            <a:endParaRPr lang="zh-CN" altLang="en-US"/>
          </a:p>
        </p:txBody>
      </p:sp>
      <p:sp>
        <p:nvSpPr>
          <p:cNvPr id="21" name="Line 24">
            <a:extLst>
              <a:ext uri="{FF2B5EF4-FFF2-40B4-BE49-F238E27FC236}">
                <a16:creationId xmlns:a16="http://schemas.microsoft.com/office/drawing/2014/main" id="{DFD1D926-15E1-4259-BB55-B294BC70ADDF}"/>
              </a:ext>
            </a:extLst>
          </p:cNvPr>
          <p:cNvSpPr>
            <a:spLocks noChangeShapeType="1"/>
          </p:cNvSpPr>
          <p:nvPr userDrawn="1"/>
        </p:nvSpPr>
        <p:spPr bwMode="auto">
          <a:xfrm>
            <a:off x="7772400" y="6324600"/>
            <a:ext cx="1143000" cy="0"/>
          </a:xfrm>
          <a:prstGeom prst="line">
            <a:avLst/>
          </a:prstGeom>
          <a:noFill/>
          <a:ln w="28575">
            <a:solidFill>
              <a:schemeClr val="accent1"/>
            </a:solidFill>
            <a:round/>
            <a:headEnd/>
            <a:tailEnd/>
          </a:ln>
          <a:effectLst/>
        </p:spPr>
        <p:txBody>
          <a:bodyPr wrap="none" anchor="ctr"/>
          <a:lstStyle/>
          <a:p>
            <a:pPr>
              <a:defRPr/>
            </a:pPr>
            <a:endParaRPr lang="zh-CN" altLang="en-US"/>
          </a:p>
        </p:txBody>
      </p:sp>
      <p:sp>
        <p:nvSpPr>
          <p:cNvPr id="22" name="Text Box 25">
            <a:extLst>
              <a:ext uri="{FF2B5EF4-FFF2-40B4-BE49-F238E27FC236}">
                <a16:creationId xmlns:a16="http://schemas.microsoft.com/office/drawing/2014/main" id="{F5EB1EA5-FABA-4AA0-89E2-BB2A80D8B5A2}"/>
              </a:ext>
            </a:extLst>
          </p:cNvPr>
          <p:cNvSpPr txBox="1">
            <a:spLocks noChangeArrowheads="1"/>
          </p:cNvSpPr>
          <p:nvPr userDrawn="1"/>
        </p:nvSpPr>
        <p:spPr bwMode="auto">
          <a:xfrm>
            <a:off x="5715000" y="6400800"/>
            <a:ext cx="2286000" cy="457200"/>
          </a:xfrm>
          <a:prstGeom prst="rect">
            <a:avLst/>
          </a:prstGeom>
          <a:noFill/>
          <a:ln w="9525">
            <a:noFill/>
            <a:miter lim="800000"/>
            <a:headEnd/>
            <a:tailEnd/>
          </a:ln>
          <a:effectLst/>
        </p:spPr>
        <p:txBody>
          <a:bodyPr>
            <a:spAutoFit/>
          </a:bodyPr>
          <a:lstStyle/>
          <a:p>
            <a:pPr algn="l">
              <a:spcBef>
                <a:spcPct val="50000"/>
              </a:spcBef>
              <a:defRPr/>
            </a:pPr>
            <a:r>
              <a:rPr kumimoji="1" lang="en-US" altLang="zh-CN" sz="2400" b="1">
                <a:effectLst/>
                <a:latin typeface="Times New Roman" pitchFamily="18" charset="0"/>
                <a:ea typeface="楷体_GB2312" pitchFamily="49" charset="-122"/>
              </a:rPr>
              <a:t>  </a:t>
            </a:r>
            <a:r>
              <a:rPr kumimoji="1" lang="zh-CN" altLang="en-US" sz="1400" b="1">
                <a:solidFill>
                  <a:srgbClr val="FF0000"/>
                </a:solidFill>
                <a:effectLst/>
                <a:latin typeface="Times New Roman" pitchFamily="18" charset="0"/>
                <a:ea typeface="楷体_GB2312" pitchFamily="49" charset="-122"/>
              </a:rPr>
              <a:t>广西大学电气工程学院</a:t>
            </a:r>
          </a:p>
        </p:txBody>
      </p:sp>
      <p:sp>
        <p:nvSpPr>
          <p:cNvPr id="23" name="Line 26">
            <a:extLst>
              <a:ext uri="{FF2B5EF4-FFF2-40B4-BE49-F238E27FC236}">
                <a16:creationId xmlns:a16="http://schemas.microsoft.com/office/drawing/2014/main" id="{71AEE871-2E8A-4BAD-BB8A-223AF3B16BE6}"/>
              </a:ext>
            </a:extLst>
          </p:cNvPr>
          <p:cNvSpPr>
            <a:spLocks noChangeShapeType="1"/>
          </p:cNvSpPr>
          <p:nvPr userDrawn="1"/>
        </p:nvSpPr>
        <p:spPr bwMode="auto">
          <a:xfrm>
            <a:off x="4800600" y="533400"/>
            <a:ext cx="4114800" cy="0"/>
          </a:xfrm>
          <a:prstGeom prst="line">
            <a:avLst/>
          </a:prstGeom>
          <a:noFill/>
          <a:ln w="28575">
            <a:solidFill>
              <a:schemeClr val="accent1"/>
            </a:solidFill>
            <a:round/>
            <a:headEnd/>
            <a:tailEnd/>
          </a:ln>
          <a:effectLst/>
        </p:spPr>
        <p:txBody>
          <a:bodyPr wrap="none" anchor="ctr"/>
          <a:lstStyle/>
          <a:p>
            <a:pPr>
              <a:defRPr/>
            </a:pPr>
            <a:endParaRPr lang="zh-CN" altLang="en-US"/>
          </a:p>
        </p:txBody>
      </p:sp>
      <p:sp>
        <p:nvSpPr>
          <p:cNvPr id="24" name="Line 27">
            <a:extLst>
              <a:ext uri="{FF2B5EF4-FFF2-40B4-BE49-F238E27FC236}">
                <a16:creationId xmlns:a16="http://schemas.microsoft.com/office/drawing/2014/main" id="{DFC85F6A-917F-4A3F-8CFD-06E94F584038}"/>
              </a:ext>
            </a:extLst>
          </p:cNvPr>
          <p:cNvSpPr>
            <a:spLocks noChangeShapeType="1"/>
          </p:cNvSpPr>
          <p:nvPr userDrawn="1"/>
        </p:nvSpPr>
        <p:spPr bwMode="auto">
          <a:xfrm>
            <a:off x="304800" y="533400"/>
            <a:ext cx="533400" cy="0"/>
          </a:xfrm>
          <a:prstGeom prst="line">
            <a:avLst/>
          </a:prstGeom>
          <a:noFill/>
          <a:ln w="28575">
            <a:solidFill>
              <a:schemeClr val="accent1"/>
            </a:solidFill>
            <a:round/>
            <a:headEnd/>
            <a:tailEnd/>
          </a:ln>
          <a:effectLst/>
        </p:spPr>
        <p:txBody>
          <a:bodyPr wrap="none" anchor="ctr"/>
          <a:lstStyle/>
          <a:p>
            <a:pPr>
              <a:defRPr/>
            </a:pPr>
            <a:endParaRPr lang="zh-CN" altLang="en-US"/>
          </a:p>
        </p:txBody>
      </p:sp>
      <p:sp>
        <p:nvSpPr>
          <p:cNvPr id="25" name="Text Box 28">
            <a:extLst>
              <a:ext uri="{FF2B5EF4-FFF2-40B4-BE49-F238E27FC236}">
                <a16:creationId xmlns:a16="http://schemas.microsoft.com/office/drawing/2014/main" id="{08BE1A10-3B61-4AC4-BD00-103C3629297A}"/>
              </a:ext>
            </a:extLst>
          </p:cNvPr>
          <p:cNvSpPr txBox="1">
            <a:spLocks noChangeArrowheads="1"/>
          </p:cNvSpPr>
          <p:nvPr userDrawn="1"/>
        </p:nvSpPr>
        <p:spPr bwMode="auto">
          <a:xfrm>
            <a:off x="1524000" y="152400"/>
            <a:ext cx="2895600" cy="366713"/>
          </a:xfrm>
          <a:prstGeom prst="rect">
            <a:avLst/>
          </a:prstGeom>
          <a:noFill/>
          <a:ln w="9525">
            <a:noFill/>
            <a:miter lim="800000"/>
            <a:headEnd/>
            <a:tailEnd/>
          </a:ln>
          <a:effectLst/>
        </p:spPr>
        <p:txBody>
          <a:bodyPr>
            <a:spAutoFit/>
          </a:bodyPr>
          <a:lstStyle/>
          <a:p>
            <a:pPr algn="l">
              <a:spcBef>
                <a:spcPct val="50000"/>
              </a:spcBef>
              <a:defRPr/>
            </a:pPr>
            <a:r>
              <a:rPr kumimoji="1" lang="en-US" altLang="zh-CN" sz="1800" b="1">
                <a:solidFill>
                  <a:srgbClr val="FF0000"/>
                </a:solidFill>
                <a:effectLst/>
                <a:latin typeface="Times New Roman" pitchFamily="18" charset="0"/>
                <a:ea typeface="楷体_GB2312" pitchFamily="49" charset="-122"/>
              </a:rPr>
              <a:t>GuangXi university</a:t>
            </a:r>
          </a:p>
        </p:txBody>
      </p:sp>
      <p:sp>
        <p:nvSpPr>
          <p:cNvPr id="26" name="Text Box 29">
            <a:extLst>
              <a:ext uri="{FF2B5EF4-FFF2-40B4-BE49-F238E27FC236}">
                <a16:creationId xmlns:a16="http://schemas.microsoft.com/office/drawing/2014/main" id="{BED628A7-4FB5-490B-8876-4A12F3207FE2}"/>
              </a:ext>
            </a:extLst>
          </p:cNvPr>
          <p:cNvSpPr txBox="1">
            <a:spLocks noChangeArrowheads="1"/>
          </p:cNvSpPr>
          <p:nvPr userDrawn="1"/>
        </p:nvSpPr>
        <p:spPr bwMode="auto">
          <a:xfrm>
            <a:off x="1524000" y="457200"/>
            <a:ext cx="3276600" cy="366713"/>
          </a:xfrm>
          <a:prstGeom prst="rect">
            <a:avLst/>
          </a:prstGeom>
          <a:noFill/>
          <a:ln w="9525">
            <a:noFill/>
            <a:miter lim="800000"/>
            <a:headEnd/>
            <a:tailEnd/>
          </a:ln>
          <a:effectLst/>
        </p:spPr>
        <p:txBody>
          <a:bodyPr>
            <a:spAutoFit/>
          </a:bodyPr>
          <a:lstStyle/>
          <a:p>
            <a:pPr algn="l">
              <a:spcBef>
                <a:spcPct val="50000"/>
              </a:spcBef>
              <a:defRPr/>
            </a:pPr>
            <a:r>
              <a:rPr kumimoji="1" lang="en-US" altLang="zh-CN" sz="1600" b="1">
                <a:solidFill>
                  <a:schemeClr val="accent2"/>
                </a:solidFill>
                <a:effectLst/>
                <a:latin typeface="Times New Roman" pitchFamily="18" charset="0"/>
                <a:ea typeface="黑体" pitchFamily="2" charset="-122"/>
              </a:rPr>
              <a:t>Institute</a:t>
            </a:r>
            <a:r>
              <a:rPr kumimoji="1" lang="en-US" altLang="zh-CN" sz="1800">
                <a:solidFill>
                  <a:schemeClr val="accent2"/>
                </a:solidFill>
                <a:effectLst/>
                <a:latin typeface="黑体" pitchFamily="2" charset="-122"/>
                <a:ea typeface="黑体" pitchFamily="2" charset="-122"/>
              </a:rPr>
              <a:t> </a:t>
            </a:r>
            <a:r>
              <a:rPr kumimoji="1" lang="en-US" altLang="zh-CN" sz="1600" b="1">
                <a:solidFill>
                  <a:schemeClr val="accent2"/>
                </a:solidFill>
                <a:effectLst/>
                <a:latin typeface="Times New Roman" pitchFamily="18" charset="0"/>
                <a:ea typeface="黑体" pitchFamily="2" charset="-122"/>
              </a:rPr>
              <a:t>of Electrical Engineering</a:t>
            </a:r>
          </a:p>
        </p:txBody>
      </p:sp>
      <p:pic>
        <p:nvPicPr>
          <p:cNvPr id="27" name="Picture 30">
            <a:extLst>
              <a:ext uri="{FF2B5EF4-FFF2-40B4-BE49-F238E27FC236}">
                <a16:creationId xmlns:a16="http://schemas.microsoft.com/office/drawing/2014/main" id="{EDA27EA1-C756-4C15-9AA4-077DDC487D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896" name="Rectangle 16"/>
          <p:cNvSpPr>
            <a:spLocks noGrp="1" noChangeArrowheads="1"/>
          </p:cNvSpPr>
          <p:nvPr>
            <p:ph type="ctrTitle" sz="quarter"/>
          </p:nvPr>
        </p:nvSpPr>
        <p:spPr>
          <a:xfrm>
            <a:off x="1066800" y="1997075"/>
            <a:ext cx="7086600" cy="1431925"/>
          </a:xfrm>
        </p:spPr>
        <p:txBody>
          <a:bodyPr anchor="b"/>
          <a:lstStyle>
            <a:lvl1pPr>
              <a:defRPr/>
            </a:lvl1pPr>
          </a:lstStyle>
          <a:p>
            <a:r>
              <a:rPr lang="zh-CN" altLang="en-US"/>
              <a:t>单击此处编辑母版标题样式</a:t>
            </a:r>
          </a:p>
        </p:txBody>
      </p:sp>
      <p:sp>
        <p:nvSpPr>
          <p:cNvPr id="378897" name="Rectangle 17"/>
          <p:cNvSpPr>
            <a:spLocks noGrp="1" noChangeArrowheads="1"/>
          </p:cNvSpPr>
          <p:nvPr>
            <p:ph type="subTitle" sz="quarter" idx="1"/>
          </p:nvPr>
        </p:nvSpPr>
        <p:spPr>
          <a:xfrm>
            <a:off x="1066800" y="3886200"/>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28" name="Rectangle 18">
            <a:extLst>
              <a:ext uri="{FF2B5EF4-FFF2-40B4-BE49-F238E27FC236}">
                <a16:creationId xmlns:a16="http://schemas.microsoft.com/office/drawing/2014/main" id="{CA69B546-BE53-46E7-BD72-792E4FBF75D0}"/>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29" name="Rectangle 19">
            <a:extLst>
              <a:ext uri="{FF2B5EF4-FFF2-40B4-BE49-F238E27FC236}">
                <a16:creationId xmlns:a16="http://schemas.microsoft.com/office/drawing/2014/main" id="{02C3B462-7A2A-4401-AB10-88F27EBF3709}"/>
              </a:ext>
            </a:extLst>
          </p:cNvPr>
          <p:cNvSpPr>
            <a:spLocks noGrp="1" noChangeArrowheads="1"/>
          </p:cNvSpPr>
          <p:nvPr>
            <p:ph type="ftr" sz="quarter" idx="11"/>
          </p:nvPr>
        </p:nvSpPr>
        <p:spPr>
          <a:xfrm>
            <a:off x="3352800" y="6248400"/>
            <a:ext cx="2895600" cy="457200"/>
          </a:xfrm>
        </p:spPr>
        <p:txBody>
          <a:bodyPr/>
          <a:lstStyle>
            <a:lvl1pPr>
              <a:defRPr/>
            </a:lvl1pPr>
          </a:lstStyle>
          <a:p>
            <a:pPr>
              <a:defRPr/>
            </a:pPr>
            <a:endParaRPr lang="en-US" altLang="zh-CN"/>
          </a:p>
        </p:txBody>
      </p:sp>
      <p:sp>
        <p:nvSpPr>
          <p:cNvPr id="30" name="Rectangle 20">
            <a:extLst>
              <a:ext uri="{FF2B5EF4-FFF2-40B4-BE49-F238E27FC236}">
                <a16:creationId xmlns:a16="http://schemas.microsoft.com/office/drawing/2014/main" id="{11211478-9C6F-4AA0-9B6A-1202FFC9CDB9}"/>
              </a:ext>
            </a:extLst>
          </p:cNvPr>
          <p:cNvSpPr>
            <a:spLocks noGrp="1" noChangeArrowheads="1"/>
          </p:cNvSpPr>
          <p:nvPr>
            <p:ph type="sldNum" sz="quarter" idx="12"/>
          </p:nvPr>
        </p:nvSpPr>
        <p:spPr/>
        <p:txBody>
          <a:bodyPr/>
          <a:lstStyle>
            <a:lvl1pPr>
              <a:defRPr/>
            </a:lvl1pPr>
          </a:lstStyle>
          <a:p>
            <a:fld id="{096FDAA4-F08E-4E5D-B2FA-0639901F4D21}" type="slidenum">
              <a:rPr lang="en-US" altLang="zh-CN"/>
              <a:pPr/>
              <a:t>‹#›</a:t>
            </a:fld>
            <a:endParaRPr lang="en-US" altLang="zh-CN"/>
          </a:p>
        </p:txBody>
      </p:sp>
    </p:spTree>
    <p:extLst>
      <p:ext uri="{BB962C8B-B14F-4D97-AF65-F5344CB8AC3E}">
        <p14:creationId xmlns:p14="http://schemas.microsoft.com/office/powerpoint/2010/main" val="2852509327"/>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2408F-50B5-47C1-8813-706AEEBF3FE9}"/>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31BEC88-557E-418E-85C7-1341746D3F38}"/>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E110AF9E-4C41-420A-A879-D400041B6E0B}"/>
              </a:ext>
            </a:extLst>
          </p:cNvPr>
          <p:cNvSpPr>
            <a:spLocks noGrp="1"/>
          </p:cNvSpPr>
          <p:nvPr>
            <p:ph type="sldNum" sz="quarter" idx="12"/>
          </p:nvPr>
        </p:nvSpPr>
        <p:spPr/>
        <p:txBody>
          <a:bodyPr/>
          <a:lstStyle>
            <a:lvl1pPr>
              <a:defRPr/>
            </a:lvl1pPr>
          </a:lstStyle>
          <a:p>
            <a:fld id="{4DBDEF56-08AF-40E2-8BBF-DD1853A40252}" type="slidenum">
              <a:rPr lang="en-US" altLang="zh-CN"/>
              <a:pPr/>
              <a:t>‹#›</a:t>
            </a:fld>
            <a:endParaRPr lang="en-US" altLang="zh-CN"/>
          </a:p>
        </p:txBody>
      </p:sp>
    </p:spTree>
    <p:extLst>
      <p:ext uri="{BB962C8B-B14F-4D97-AF65-F5344CB8AC3E}">
        <p14:creationId xmlns:p14="http://schemas.microsoft.com/office/powerpoint/2010/main" val="4283906022"/>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6800" y="304800"/>
            <a:ext cx="55054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C1102C-85B0-498E-A937-A3912004862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3B97B09-4F79-42F3-B315-BA162E24B65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2DFF9BBE-3557-404B-973A-073C7526D7FA}"/>
              </a:ext>
            </a:extLst>
          </p:cNvPr>
          <p:cNvSpPr>
            <a:spLocks noGrp="1"/>
          </p:cNvSpPr>
          <p:nvPr>
            <p:ph type="sldNum" sz="quarter" idx="12"/>
          </p:nvPr>
        </p:nvSpPr>
        <p:spPr/>
        <p:txBody>
          <a:bodyPr/>
          <a:lstStyle>
            <a:lvl1pPr>
              <a:defRPr/>
            </a:lvl1pPr>
          </a:lstStyle>
          <a:p>
            <a:fld id="{71904022-4598-4D41-A8D5-BD89F868CC7C}" type="slidenum">
              <a:rPr lang="en-US" altLang="zh-CN"/>
              <a:pPr/>
              <a:t>‹#›</a:t>
            </a:fld>
            <a:endParaRPr lang="en-US" altLang="zh-CN"/>
          </a:p>
        </p:txBody>
      </p:sp>
    </p:spTree>
    <p:extLst>
      <p:ext uri="{BB962C8B-B14F-4D97-AF65-F5344CB8AC3E}">
        <p14:creationId xmlns:p14="http://schemas.microsoft.com/office/powerpoint/2010/main" val="3514292618"/>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lvl1pPr>
              <a:buClrTx/>
              <a:defRPr>
                <a:solidFill>
                  <a:srgbClr val="000000"/>
                </a:solidFill>
              </a:defRPr>
            </a:lvl1pPr>
            <a:lvl2pPr>
              <a:defRPr>
                <a:solidFill>
                  <a:srgbClr val="000000"/>
                </a:solidFill>
              </a:defRPr>
            </a:lvl2pPr>
            <a:lvl3pPr>
              <a:buClrTx/>
              <a:defRPr>
                <a:solidFill>
                  <a:srgbClr val="000000"/>
                </a:solidFill>
              </a:defRPr>
            </a:lvl3pPr>
            <a:lvl4pPr>
              <a:defRPr>
                <a:solidFill>
                  <a:srgbClr val="000000"/>
                </a:solidFill>
              </a:defRPr>
            </a:lvl4pPr>
            <a:lvl5pPr>
              <a:buClrTx/>
              <a:defRPr>
                <a:solidFill>
                  <a:srgbClr val="000000"/>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DA4432-8FAD-42B7-B2B5-74D525475CC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0F8C59CA-B659-49E2-BD6F-553CE33334E8}"/>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777536F-EBB8-4ED4-A79D-171E76D77085}"/>
              </a:ext>
            </a:extLst>
          </p:cNvPr>
          <p:cNvSpPr>
            <a:spLocks noGrp="1"/>
          </p:cNvSpPr>
          <p:nvPr>
            <p:ph type="sldNum" sz="quarter" idx="12"/>
          </p:nvPr>
        </p:nvSpPr>
        <p:spPr/>
        <p:txBody>
          <a:bodyPr/>
          <a:lstStyle>
            <a:lvl1pPr>
              <a:defRPr/>
            </a:lvl1pPr>
          </a:lstStyle>
          <a:p>
            <a:fld id="{723237F9-19D8-42AF-B89D-D181B27BEA72}" type="slidenum">
              <a:rPr lang="en-US" altLang="zh-CN"/>
              <a:pPr/>
              <a:t>‹#›</a:t>
            </a:fld>
            <a:endParaRPr lang="en-US" altLang="zh-CN"/>
          </a:p>
        </p:txBody>
      </p:sp>
    </p:spTree>
    <p:extLst>
      <p:ext uri="{BB962C8B-B14F-4D97-AF65-F5344CB8AC3E}">
        <p14:creationId xmlns:p14="http://schemas.microsoft.com/office/powerpoint/2010/main" val="683828095"/>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421243-B6F5-4CC3-B0D3-ADA823DE448A}"/>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9F3433D-3D40-4B6F-B084-47BD6ADEB16B}"/>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049A218-402E-4FC9-B25C-1B740C7FB2B3}"/>
              </a:ext>
            </a:extLst>
          </p:cNvPr>
          <p:cNvSpPr>
            <a:spLocks noGrp="1"/>
          </p:cNvSpPr>
          <p:nvPr>
            <p:ph type="sldNum" sz="quarter" idx="12"/>
          </p:nvPr>
        </p:nvSpPr>
        <p:spPr/>
        <p:txBody>
          <a:bodyPr/>
          <a:lstStyle>
            <a:lvl1pPr>
              <a:defRPr/>
            </a:lvl1pPr>
          </a:lstStyle>
          <a:p>
            <a:fld id="{5F33897B-9F6E-4365-A818-49D93F275FFA}" type="slidenum">
              <a:rPr lang="en-US" altLang="zh-CN"/>
              <a:pPr/>
              <a:t>‹#›</a:t>
            </a:fld>
            <a:endParaRPr lang="en-US" altLang="zh-CN"/>
          </a:p>
        </p:txBody>
      </p:sp>
    </p:spTree>
    <p:extLst>
      <p:ext uri="{BB962C8B-B14F-4D97-AF65-F5344CB8AC3E}">
        <p14:creationId xmlns:p14="http://schemas.microsoft.com/office/powerpoint/2010/main" val="2386013587"/>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F7DDA61-A088-418E-830F-D14C29A0AA8D}"/>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9BF9F6AC-D203-4A13-B6E2-03C2C381912B}"/>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12D026A3-F4B0-4A75-BE99-6F6DA1E061DA}"/>
              </a:ext>
            </a:extLst>
          </p:cNvPr>
          <p:cNvSpPr>
            <a:spLocks noGrp="1"/>
          </p:cNvSpPr>
          <p:nvPr>
            <p:ph type="sldNum" sz="quarter" idx="12"/>
          </p:nvPr>
        </p:nvSpPr>
        <p:spPr/>
        <p:txBody>
          <a:bodyPr/>
          <a:lstStyle>
            <a:lvl1pPr>
              <a:defRPr/>
            </a:lvl1pPr>
          </a:lstStyle>
          <a:p>
            <a:fld id="{7FF514B2-D76B-4C0E-A751-D95DE20E7C48}" type="slidenum">
              <a:rPr lang="en-US" altLang="zh-CN"/>
              <a:pPr/>
              <a:t>‹#›</a:t>
            </a:fld>
            <a:endParaRPr lang="en-US" altLang="zh-CN"/>
          </a:p>
        </p:txBody>
      </p:sp>
    </p:spTree>
    <p:extLst>
      <p:ext uri="{BB962C8B-B14F-4D97-AF65-F5344CB8AC3E}">
        <p14:creationId xmlns:p14="http://schemas.microsoft.com/office/powerpoint/2010/main" val="1838564700"/>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925065A-778D-45B4-A950-93A188ECAC10}"/>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24AF16EB-4ED3-4F48-937D-52BE404564E8}"/>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DE19A0F9-5B3F-492E-A98B-5CF5D17A315B}"/>
              </a:ext>
            </a:extLst>
          </p:cNvPr>
          <p:cNvSpPr>
            <a:spLocks noGrp="1"/>
          </p:cNvSpPr>
          <p:nvPr>
            <p:ph type="sldNum" sz="quarter" idx="12"/>
          </p:nvPr>
        </p:nvSpPr>
        <p:spPr/>
        <p:txBody>
          <a:bodyPr/>
          <a:lstStyle>
            <a:lvl1pPr>
              <a:defRPr/>
            </a:lvl1pPr>
          </a:lstStyle>
          <a:p>
            <a:fld id="{06620D08-1A5C-428F-A084-0F58144181C8}" type="slidenum">
              <a:rPr lang="en-US" altLang="zh-CN"/>
              <a:pPr/>
              <a:t>‹#›</a:t>
            </a:fld>
            <a:endParaRPr lang="en-US" altLang="zh-CN"/>
          </a:p>
        </p:txBody>
      </p:sp>
    </p:spTree>
    <p:extLst>
      <p:ext uri="{BB962C8B-B14F-4D97-AF65-F5344CB8AC3E}">
        <p14:creationId xmlns:p14="http://schemas.microsoft.com/office/powerpoint/2010/main" val="204522262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B421AB-49F0-462B-B1CF-5F4059F8EF0A}"/>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AB351DFC-70F3-4784-AACE-4E3DC7FA0680}"/>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91DEF139-5143-4010-B8A4-61FA0CB27D3F}"/>
              </a:ext>
            </a:extLst>
          </p:cNvPr>
          <p:cNvSpPr>
            <a:spLocks noGrp="1"/>
          </p:cNvSpPr>
          <p:nvPr>
            <p:ph type="sldNum" sz="quarter" idx="12"/>
          </p:nvPr>
        </p:nvSpPr>
        <p:spPr/>
        <p:txBody>
          <a:bodyPr/>
          <a:lstStyle>
            <a:lvl1pPr>
              <a:defRPr/>
            </a:lvl1pPr>
          </a:lstStyle>
          <a:p>
            <a:fld id="{F2084E61-4BF5-465C-8597-E133B43E25AF}" type="slidenum">
              <a:rPr lang="en-US" altLang="zh-CN"/>
              <a:pPr/>
              <a:t>‹#›</a:t>
            </a:fld>
            <a:endParaRPr lang="en-US" altLang="zh-CN"/>
          </a:p>
        </p:txBody>
      </p:sp>
    </p:spTree>
    <p:extLst>
      <p:ext uri="{BB962C8B-B14F-4D97-AF65-F5344CB8AC3E}">
        <p14:creationId xmlns:p14="http://schemas.microsoft.com/office/powerpoint/2010/main" val="4166039819"/>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3563AB-B405-41AA-BFA1-8066D5B71444}"/>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8A320848-0381-4D39-8FDE-616D0D487871}"/>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0AC0CF04-E7C9-4B6F-8A1B-D326B44C6464}"/>
              </a:ext>
            </a:extLst>
          </p:cNvPr>
          <p:cNvSpPr>
            <a:spLocks noGrp="1"/>
          </p:cNvSpPr>
          <p:nvPr>
            <p:ph type="sldNum" sz="quarter" idx="12"/>
          </p:nvPr>
        </p:nvSpPr>
        <p:spPr/>
        <p:txBody>
          <a:bodyPr/>
          <a:lstStyle>
            <a:lvl1pPr>
              <a:defRPr/>
            </a:lvl1pPr>
          </a:lstStyle>
          <a:p>
            <a:fld id="{A9049129-23C8-43E8-87E9-CA549E1478DF}" type="slidenum">
              <a:rPr lang="en-US" altLang="zh-CN"/>
              <a:pPr/>
              <a:t>‹#›</a:t>
            </a:fld>
            <a:endParaRPr lang="en-US" altLang="zh-CN"/>
          </a:p>
        </p:txBody>
      </p:sp>
    </p:spTree>
    <p:extLst>
      <p:ext uri="{BB962C8B-B14F-4D97-AF65-F5344CB8AC3E}">
        <p14:creationId xmlns:p14="http://schemas.microsoft.com/office/powerpoint/2010/main" val="1564577874"/>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64719B-D55E-4D09-82E6-D64C3548D224}"/>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B47D4A56-1994-45CD-BA24-6CC3166D4DC9}"/>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D9737214-C8E9-4A5A-8305-0B644F6A02C6}"/>
              </a:ext>
            </a:extLst>
          </p:cNvPr>
          <p:cNvSpPr>
            <a:spLocks noGrp="1"/>
          </p:cNvSpPr>
          <p:nvPr>
            <p:ph type="sldNum" sz="quarter" idx="12"/>
          </p:nvPr>
        </p:nvSpPr>
        <p:spPr/>
        <p:txBody>
          <a:bodyPr/>
          <a:lstStyle>
            <a:lvl1pPr>
              <a:defRPr/>
            </a:lvl1pPr>
          </a:lstStyle>
          <a:p>
            <a:fld id="{76982443-4BBD-493F-A7D8-E6A23ADAD38C}" type="slidenum">
              <a:rPr lang="en-US" altLang="zh-CN"/>
              <a:pPr/>
              <a:t>‹#›</a:t>
            </a:fld>
            <a:endParaRPr lang="en-US" altLang="zh-CN"/>
          </a:p>
        </p:txBody>
      </p:sp>
    </p:spTree>
    <p:extLst>
      <p:ext uri="{BB962C8B-B14F-4D97-AF65-F5344CB8AC3E}">
        <p14:creationId xmlns:p14="http://schemas.microsoft.com/office/powerpoint/2010/main" val="3185935071"/>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5D37A1-F964-45D4-8B24-B9A53001B22C}"/>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41E96CE6-1551-4975-96AD-614115316550}"/>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113D59FA-B38B-4508-B53D-9FD48FD04AF1}"/>
              </a:ext>
            </a:extLst>
          </p:cNvPr>
          <p:cNvSpPr>
            <a:spLocks noGrp="1"/>
          </p:cNvSpPr>
          <p:nvPr>
            <p:ph type="sldNum" sz="quarter" idx="12"/>
          </p:nvPr>
        </p:nvSpPr>
        <p:spPr/>
        <p:txBody>
          <a:bodyPr/>
          <a:lstStyle>
            <a:lvl1pPr>
              <a:defRPr/>
            </a:lvl1pPr>
          </a:lstStyle>
          <a:p>
            <a:fld id="{AFEE8AD5-28F9-472A-9F7A-783221A911A6}" type="slidenum">
              <a:rPr lang="en-US" altLang="zh-CN"/>
              <a:pPr/>
              <a:t>‹#›</a:t>
            </a:fld>
            <a:endParaRPr lang="en-US" altLang="zh-CN"/>
          </a:p>
        </p:txBody>
      </p:sp>
    </p:spTree>
    <p:extLst>
      <p:ext uri="{BB962C8B-B14F-4D97-AF65-F5344CB8AC3E}">
        <p14:creationId xmlns:p14="http://schemas.microsoft.com/office/powerpoint/2010/main" val="2412522133"/>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77871" name="Rectangle 15">
            <a:extLst>
              <a:ext uri="{FF2B5EF4-FFF2-40B4-BE49-F238E27FC236}">
                <a16:creationId xmlns:a16="http://schemas.microsoft.com/office/drawing/2014/main" id="{57E63113-4DCE-40FE-B7BC-0C4C04E5905A}"/>
              </a:ext>
            </a:extLst>
          </p:cNvPr>
          <p:cNvSpPr>
            <a:spLocks noGrp="1" noChangeArrowheads="1"/>
          </p:cNvSpPr>
          <p:nvPr>
            <p:ph type="title"/>
          </p:nvPr>
        </p:nvSpPr>
        <p:spPr bwMode="auto">
          <a:xfrm>
            <a:off x="1066800" y="304800"/>
            <a:ext cx="7543800"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77872" name="Rectangle 16">
            <a:extLst>
              <a:ext uri="{FF2B5EF4-FFF2-40B4-BE49-F238E27FC236}">
                <a16:creationId xmlns:a16="http://schemas.microsoft.com/office/drawing/2014/main" id="{CB6E4F9B-8CDA-4EB3-B31C-5494978D2361}"/>
              </a:ext>
            </a:extLst>
          </p:cNvPr>
          <p:cNvSpPr>
            <a:spLocks noGrp="1" noChangeArrowheads="1"/>
          </p:cNvSpPr>
          <p:nvPr>
            <p:ph type="body" idx="1"/>
          </p:nvPr>
        </p:nvSpPr>
        <p:spPr bwMode="auto">
          <a:xfrm>
            <a:off x="1066800" y="1981200"/>
            <a:ext cx="7543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77873" name="Rectangle 17">
            <a:extLst>
              <a:ext uri="{FF2B5EF4-FFF2-40B4-BE49-F238E27FC236}">
                <a16:creationId xmlns:a16="http://schemas.microsoft.com/office/drawing/2014/main" id="{0645FEA0-6F25-42B6-AF05-F0DBCBEFFF92}"/>
              </a:ext>
            </a:extLst>
          </p:cNvPr>
          <p:cNvSpPr>
            <a:spLocks noGrp="1" noChangeArrowheads="1"/>
          </p:cNvSpPr>
          <p:nvPr>
            <p:ph type="dt" sz="half" idx="2"/>
          </p:nvPr>
        </p:nvSpPr>
        <p:spPr bwMode="auto">
          <a:xfrm>
            <a:off x="1066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solidFill>
                  <a:srgbClr val="000000"/>
                </a:solidFill>
                <a:effectLst/>
              </a:defRPr>
            </a:lvl1pPr>
          </a:lstStyle>
          <a:p>
            <a:pPr>
              <a:defRPr/>
            </a:pPr>
            <a:endParaRPr lang="en-US" altLang="zh-CN"/>
          </a:p>
        </p:txBody>
      </p:sp>
      <p:sp>
        <p:nvSpPr>
          <p:cNvPr id="377874" name="Rectangle 18">
            <a:extLst>
              <a:ext uri="{FF2B5EF4-FFF2-40B4-BE49-F238E27FC236}">
                <a16:creationId xmlns:a16="http://schemas.microsoft.com/office/drawing/2014/main" id="{CB03010A-95F1-4CF3-8F72-FAD1AB0E527E}"/>
              </a:ext>
            </a:extLst>
          </p:cNvPr>
          <p:cNvSpPr>
            <a:spLocks noGrp="1" noChangeArrowheads="1"/>
          </p:cNvSpPr>
          <p:nvPr>
            <p:ph type="ftr" sz="quarter" idx="3"/>
          </p:nvPr>
        </p:nvSpPr>
        <p:spPr bwMode="auto">
          <a:xfrm>
            <a:off x="34290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000000"/>
                </a:solidFill>
                <a:effectLst/>
              </a:defRPr>
            </a:lvl1pPr>
          </a:lstStyle>
          <a:p>
            <a:pPr>
              <a:defRPr/>
            </a:pPr>
            <a:endParaRPr lang="en-US" altLang="zh-CN"/>
          </a:p>
        </p:txBody>
      </p:sp>
      <p:sp>
        <p:nvSpPr>
          <p:cNvPr id="377875" name="Rectangle 19">
            <a:extLst>
              <a:ext uri="{FF2B5EF4-FFF2-40B4-BE49-F238E27FC236}">
                <a16:creationId xmlns:a16="http://schemas.microsoft.com/office/drawing/2014/main" id="{960C4E7E-81B8-4E75-B542-89AD246761B5}"/>
              </a:ext>
            </a:extLst>
          </p:cNvPr>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000000"/>
                </a:solidFill>
                <a:effectLst/>
              </a:defRPr>
            </a:lvl1pPr>
          </a:lstStyle>
          <a:p>
            <a:fld id="{0D0BF3D6-B943-47E8-AD01-72D1FE375B98}" type="slidenum">
              <a:rPr lang="en-US" altLang="zh-CN" smtClean="0"/>
              <a:pPr/>
              <a:t>‹#›</a:t>
            </a:fld>
            <a:endParaRPr lang="en-US" altLang="zh-CN"/>
          </a:p>
        </p:txBody>
      </p:sp>
      <p:sp>
        <p:nvSpPr>
          <p:cNvPr id="377876" name="Line 20">
            <a:extLst>
              <a:ext uri="{FF2B5EF4-FFF2-40B4-BE49-F238E27FC236}">
                <a16:creationId xmlns:a16="http://schemas.microsoft.com/office/drawing/2014/main" id="{24D86DC3-2701-41FA-8187-F33ACF7729D8}"/>
              </a:ext>
            </a:extLst>
          </p:cNvPr>
          <p:cNvSpPr>
            <a:spLocks noChangeShapeType="1"/>
          </p:cNvSpPr>
          <p:nvPr userDrawn="1"/>
        </p:nvSpPr>
        <p:spPr bwMode="auto">
          <a:xfrm>
            <a:off x="304800" y="533400"/>
            <a:ext cx="0" cy="5791200"/>
          </a:xfrm>
          <a:prstGeom prst="line">
            <a:avLst/>
          </a:prstGeom>
          <a:noFill/>
          <a:ln w="28575">
            <a:solidFill>
              <a:schemeClr val="accent1"/>
            </a:solidFill>
            <a:round/>
            <a:headEnd/>
            <a:tailEnd/>
          </a:ln>
          <a:effectLst/>
        </p:spPr>
        <p:txBody>
          <a:bodyPr wrap="none" anchor="ctr"/>
          <a:lstStyle/>
          <a:p>
            <a:pPr>
              <a:defRPr/>
            </a:pPr>
            <a:endParaRPr lang="zh-CN" altLang="en-US">
              <a:solidFill>
                <a:srgbClr val="000000"/>
              </a:solidFill>
              <a:effectLst/>
            </a:endParaRPr>
          </a:p>
        </p:txBody>
      </p:sp>
      <p:sp>
        <p:nvSpPr>
          <p:cNvPr id="377877" name="Line 21">
            <a:extLst>
              <a:ext uri="{FF2B5EF4-FFF2-40B4-BE49-F238E27FC236}">
                <a16:creationId xmlns:a16="http://schemas.microsoft.com/office/drawing/2014/main" id="{19C59101-0E52-4D09-8100-785B132BBCE4}"/>
              </a:ext>
            </a:extLst>
          </p:cNvPr>
          <p:cNvSpPr>
            <a:spLocks noChangeShapeType="1"/>
          </p:cNvSpPr>
          <p:nvPr userDrawn="1"/>
        </p:nvSpPr>
        <p:spPr bwMode="auto">
          <a:xfrm>
            <a:off x="8915400" y="533400"/>
            <a:ext cx="0" cy="5791200"/>
          </a:xfrm>
          <a:prstGeom prst="line">
            <a:avLst/>
          </a:prstGeom>
          <a:noFill/>
          <a:ln w="28575">
            <a:solidFill>
              <a:schemeClr val="accent1"/>
            </a:solidFill>
            <a:round/>
            <a:headEnd/>
            <a:tailEnd/>
          </a:ln>
          <a:effectLst/>
        </p:spPr>
        <p:txBody>
          <a:bodyPr wrap="none" anchor="ctr"/>
          <a:lstStyle/>
          <a:p>
            <a:pPr>
              <a:defRPr/>
            </a:pPr>
            <a:endParaRPr lang="zh-CN" altLang="en-US">
              <a:solidFill>
                <a:srgbClr val="000000"/>
              </a:solidFill>
              <a:effectLst/>
            </a:endParaRPr>
          </a:p>
        </p:txBody>
      </p:sp>
      <p:sp>
        <p:nvSpPr>
          <p:cNvPr id="377878" name="Line 22">
            <a:extLst>
              <a:ext uri="{FF2B5EF4-FFF2-40B4-BE49-F238E27FC236}">
                <a16:creationId xmlns:a16="http://schemas.microsoft.com/office/drawing/2014/main" id="{6F18F129-1215-4382-821D-35E6EE0D79D8}"/>
              </a:ext>
            </a:extLst>
          </p:cNvPr>
          <p:cNvSpPr>
            <a:spLocks noChangeShapeType="1"/>
          </p:cNvSpPr>
          <p:nvPr userDrawn="1"/>
        </p:nvSpPr>
        <p:spPr bwMode="auto">
          <a:xfrm>
            <a:off x="304800" y="6324600"/>
            <a:ext cx="5715000" cy="0"/>
          </a:xfrm>
          <a:prstGeom prst="line">
            <a:avLst/>
          </a:prstGeom>
          <a:noFill/>
          <a:ln w="28575">
            <a:solidFill>
              <a:schemeClr val="accent1"/>
            </a:solidFill>
            <a:round/>
            <a:headEnd/>
            <a:tailEnd/>
          </a:ln>
          <a:effectLst/>
        </p:spPr>
        <p:txBody>
          <a:bodyPr wrap="none" anchor="ctr"/>
          <a:lstStyle/>
          <a:p>
            <a:pPr>
              <a:defRPr/>
            </a:pPr>
            <a:endParaRPr lang="zh-CN" altLang="en-US">
              <a:solidFill>
                <a:srgbClr val="000000"/>
              </a:solidFill>
              <a:effectLst/>
            </a:endParaRPr>
          </a:p>
        </p:txBody>
      </p:sp>
      <p:sp>
        <p:nvSpPr>
          <p:cNvPr id="377879" name="Line 23">
            <a:extLst>
              <a:ext uri="{FF2B5EF4-FFF2-40B4-BE49-F238E27FC236}">
                <a16:creationId xmlns:a16="http://schemas.microsoft.com/office/drawing/2014/main" id="{38B3CE59-3EE6-41F6-8211-9BDF7E510D9E}"/>
              </a:ext>
            </a:extLst>
          </p:cNvPr>
          <p:cNvSpPr>
            <a:spLocks noChangeShapeType="1"/>
          </p:cNvSpPr>
          <p:nvPr userDrawn="1"/>
        </p:nvSpPr>
        <p:spPr bwMode="auto">
          <a:xfrm>
            <a:off x="7772400" y="6324600"/>
            <a:ext cx="1143000" cy="0"/>
          </a:xfrm>
          <a:prstGeom prst="line">
            <a:avLst/>
          </a:prstGeom>
          <a:noFill/>
          <a:ln w="28575">
            <a:solidFill>
              <a:schemeClr val="accent1"/>
            </a:solidFill>
            <a:round/>
            <a:headEnd/>
            <a:tailEnd/>
          </a:ln>
          <a:effectLst/>
        </p:spPr>
        <p:txBody>
          <a:bodyPr wrap="none" anchor="ctr"/>
          <a:lstStyle/>
          <a:p>
            <a:pPr>
              <a:defRPr/>
            </a:pPr>
            <a:endParaRPr lang="zh-CN" altLang="en-US">
              <a:solidFill>
                <a:srgbClr val="000000"/>
              </a:solidFill>
              <a:effectLst/>
            </a:endParaRPr>
          </a:p>
        </p:txBody>
      </p:sp>
      <p:sp>
        <p:nvSpPr>
          <p:cNvPr id="377880" name="Text Box 24">
            <a:extLst>
              <a:ext uri="{FF2B5EF4-FFF2-40B4-BE49-F238E27FC236}">
                <a16:creationId xmlns:a16="http://schemas.microsoft.com/office/drawing/2014/main" id="{F074F4A8-13CE-4768-9A3C-8B81FF603D55}"/>
              </a:ext>
            </a:extLst>
          </p:cNvPr>
          <p:cNvSpPr txBox="1">
            <a:spLocks noChangeArrowheads="1"/>
          </p:cNvSpPr>
          <p:nvPr userDrawn="1"/>
        </p:nvSpPr>
        <p:spPr bwMode="auto">
          <a:xfrm>
            <a:off x="5715000" y="6400800"/>
            <a:ext cx="2286000" cy="457200"/>
          </a:xfrm>
          <a:prstGeom prst="rect">
            <a:avLst/>
          </a:prstGeom>
          <a:noFill/>
          <a:ln w="9525">
            <a:noFill/>
            <a:miter lim="800000"/>
            <a:headEnd/>
            <a:tailEnd/>
          </a:ln>
          <a:effectLst/>
        </p:spPr>
        <p:txBody>
          <a:bodyPr>
            <a:spAutoFit/>
          </a:bodyPr>
          <a:lstStyle/>
          <a:p>
            <a:pPr algn="l">
              <a:spcBef>
                <a:spcPct val="50000"/>
              </a:spcBef>
              <a:defRPr/>
            </a:pPr>
            <a:r>
              <a:rPr kumimoji="1" lang="en-US" altLang="zh-CN" sz="2400" b="1">
                <a:solidFill>
                  <a:srgbClr val="000000"/>
                </a:solidFill>
                <a:effectLst/>
                <a:latin typeface="Times New Roman" pitchFamily="18" charset="0"/>
                <a:ea typeface="楷体_GB2312" pitchFamily="49" charset="-122"/>
              </a:rPr>
              <a:t>  </a:t>
            </a:r>
            <a:r>
              <a:rPr kumimoji="1" lang="zh-CN" altLang="en-US" sz="1400" b="1">
                <a:solidFill>
                  <a:srgbClr val="000000"/>
                </a:solidFill>
                <a:effectLst/>
                <a:latin typeface="Times New Roman" pitchFamily="18" charset="0"/>
                <a:ea typeface="楷体_GB2312" pitchFamily="49" charset="-122"/>
              </a:rPr>
              <a:t>广西大学电气工程学院</a:t>
            </a:r>
          </a:p>
        </p:txBody>
      </p:sp>
      <p:sp>
        <p:nvSpPr>
          <p:cNvPr id="377881" name="Line 25">
            <a:extLst>
              <a:ext uri="{FF2B5EF4-FFF2-40B4-BE49-F238E27FC236}">
                <a16:creationId xmlns:a16="http://schemas.microsoft.com/office/drawing/2014/main" id="{F4F587F0-21A3-4012-A0D1-D8B753CA8A57}"/>
              </a:ext>
            </a:extLst>
          </p:cNvPr>
          <p:cNvSpPr>
            <a:spLocks noChangeShapeType="1"/>
          </p:cNvSpPr>
          <p:nvPr userDrawn="1"/>
        </p:nvSpPr>
        <p:spPr bwMode="auto">
          <a:xfrm>
            <a:off x="4800600" y="533400"/>
            <a:ext cx="4114800" cy="0"/>
          </a:xfrm>
          <a:prstGeom prst="line">
            <a:avLst/>
          </a:prstGeom>
          <a:noFill/>
          <a:ln w="28575">
            <a:solidFill>
              <a:schemeClr val="accent1"/>
            </a:solidFill>
            <a:round/>
            <a:headEnd/>
            <a:tailEnd/>
          </a:ln>
          <a:effectLst/>
        </p:spPr>
        <p:txBody>
          <a:bodyPr wrap="none" anchor="ctr"/>
          <a:lstStyle/>
          <a:p>
            <a:pPr>
              <a:defRPr/>
            </a:pPr>
            <a:endParaRPr lang="zh-CN" altLang="en-US">
              <a:solidFill>
                <a:srgbClr val="000000"/>
              </a:solidFill>
              <a:effectLst/>
            </a:endParaRPr>
          </a:p>
        </p:txBody>
      </p:sp>
      <p:sp>
        <p:nvSpPr>
          <p:cNvPr id="377882" name="Line 26">
            <a:extLst>
              <a:ext uri="{FF2B5EF4-FFF2-40B4-BE49-F238E27FC236}">
                <a16:creationId xmlns:a16="http://schemas.microsoft.com/office/drawing/2014/main" id="{A8B87A95-4E77-4372-929C-45A39BF933F6}"/>
              </a:ext>
            </a:extLst>
          </p:cNvPr>
          <p:cNvSpPr>
            <a:spLocks noChangeShapeType="1"/>
          </p:cNvSpPr>
          <p:nvPr userDrawn="1"/>
        </p:nvSpPr>
        <p:spPr bwMode="auto">
          <a:xfrm>
            <a:off x="304800" y="533400"/>
            <a:ext cx="533400" cy="0"/>
          </a:xfrm>
          <a:prstGeom prst="line">
            <a:avLst/>
          </a:prstGeom>
          <a:noFill/>
          <a:ln w="28575">
            <a:solidFill>
              <a:schemeClr val="accent1"/>
            </a:solidFill>
            <a:round/>
            <a:headEnd/>
            <a:tailEnd/>
          </a:ln>
          <a:effectLst/>
        </p:spPr>
        <p:txBody>
          <a:bodyPr wrap="none" anchor="ctr"/>
          <a:lstStyle/>
          <a:p>
            <a:pPr>
              <a:defRPr/>
            </a:pPr>
            <a:endParaRPr lang="zh-CN" altLang="en-US">
              <a:solidFill>
                <a:srgbClr val="000000"/>
              </a:solidFill>
              <a:effectLst/>
            </a:endParaRPr>
          </a:p>
        </p:txBody>
      </p:sp>
      <p:sp>
        <p:nvSpPr>
          <p:cNvPr id="377883" name="Text Box 27">
            <a:extLst>
              <a:ext uri="{FF2B5EF4-FFF2-40B4-BE49-F238E27FC236}">
                <a16:creationId xmlns:a16="http://schemas.microsoft.com/office/drawing/2014/main" id="{40F5E117-1A15-4080-A659-17ADF96C475A}"/>
              </a:ext>
            </a:extLst>
          </p:cNvPr>
          <p:cNvSpPr txBox="1">
            <a:spLocks noChangeArrowheads="1"/>
          </p:cNvSpPr>
          <p:nvPr userDrawn="1"/>
        </p:nvSpPr>
        <p:spPr bwMode="auto">
          <a:xfrm>
            <a:off x="1524000" y="152400"/>
            <a:ext cx="2895600" cy="366713"/>
          </a:xfrm>
          <a:prstGeom prst="rect">
            <a:avLst/>
          </a:prstGeom>
          <a:noFill/>
          <a:ln w="9525">
            <a:noFill/>
            <a:miter lim="800000"/>
            <a:headEnd/>
            <a:tailEnd/>
          </a:ln>
          <a:effectLst/>
        </p:spPr>
        <p:txBody>
          <a:bodyPr>
            <a:spAutoFit/>
          </a:bodyPr>
          <a:lstStyle/>
          <a:p>
            <a:pPr algn="l">
              <a:spcBef>
                <a:spcPct val="50000"/>
              </a:spcBef>
              <a:defRPr/>
            </a:pPr>
            <a:r>
              <a:rPr kumimoji="1" lang="en-US" altLang="zh-CN" sz="1800" b="1">
                <a:solidFill>
                  <a:srgbClr val="000000"/>
                </a:solidFill>
                <a:effectLst/>
                <a:latin typeface="Times New Roman" pitchFamily="18" charset="0"/>
                <a:ea typeface="楷体_GB2312" pitchFamily="49" charset="-122"/>
              </a:rPr>
              <a:t>GuangXi university</a:t>
            </a:r>
          </a:p>
        </p:txBody>
      </p:sp>
      <p:pic>
        <p:nvPicPr>
          <p:cNvPr id="14352" name="Picture 28">
            <a:extLst>
              <a:ext uri="{FF2B5EF4-FFF2-40B4-BE49-F238E27FC236}">
                <a16:creationId xmlns:a16="http://schemas.microsoft.com/office/drawing/2014/main" id="{33D47DF1-1898-4DC5-A7A6-B55C8B54437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pull/>
  </p:transition>
  <p:txStyles>
    <p:titleStyle>
      <a:lvl1pPr algn="l" rtl="0" eaLnBrk="0" fontAlgn="base" hangingPunct="0">
        <a:spcBef>
          <a:spcPct val="0"/>
        </a:spcBef>
        <a:spcAft>
          <a:spcPct val="0"/>
        </a:spcAft>
        <a:defRPr sz="4400" b="1">
          <a:solidFill>
            <a:srgbClr val="000000"/>
          </a:solidFill>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rgbClr val="000000"/>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rgbClr val="000000"/>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rgbClr val="000000"/>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rgbClr val="000000"/>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rgbClr val="000000"/>
          </a:solidFill>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oleObject" Target="../embeddings/Microsoft_Visio_2003-2010_Drawing.vsd"/></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E7FAC610-F891-41E0-9A0C-0E83F5D46408}"/>
              </a:ext>
            </a:extLst>
          </p:cNvPr>
          <p:cNvSpPr>
            <a:spLocks noGrp="1" noChangeArrowheads="1"/>
          </p:cNvSpPr>
          <p:nvPr>
            <p:ph type="title"/>
          </p:nvPr>
        </p:nvSpPr>
        <p:spPr>
          <a:xfrm>
            <a:off x="1475581" y="476672"/>
            <a:ext cx="6192838" cy="649288"/>
          </a:xfrm>
          <a:noFill/>
          <a:ln>
            <a:solidFill>
              <a:srgbClr val="000000"/>
            </a:solidFill>
          </a:ln>
        </p:spPr>
        <p:txBody>
          <a:bodyPr/>
          <a:lstStyle/>
          <a:p>
            <a:pPr algn="ctr" eaLnBrk="1" hangingPunct="1">
              <a:defRPr/>
            </a:pPr>
            <a:r>
              <a:rPr lang="zh-CN" altLang="en-US" sz="2800" dirty="0">
                <a:solidFill>
                  <a:sysClr val="windowText" lastClr="000000"/>
                </a:solidFill>
                <a:effectLst>
                  <a:outerShdw blurRad="38100" dist="38100" dir="2700000" algn="tl">
                    <a:srgbClr val="FFFFFF"/>
                  </a:outerShdw>
                </a:effectLst>
                <a:latin typeface="华文隶书" pitchFamily="2" charset="-122"/>
                <a:ea typeface="华文隶书" pitchFamily="2" charset="-122"/>
              </a:rPr>
              <a:t>供配电系统的微机保护与综合自动化</a:t>
            </a:r>
            <a:r>
              <a:rPr lang="zh-CN" altLang="en-US" sz="2800" dirty="0">
                <a:solidFill>
                  <a:sysClr val="windowText" lastClr="000000"/>
                </a:solidFill>
              </a:rPr>
              <a:t> </a:t>
            </a:r>
          </a:p>
        </p:txBody>
      </p:sp>
      <p:sp>
        <p:nvSpPr>
          <p:cNvPr id="311299" name="Rectangle 3">
            <a:extLst>
              <a:ext uri="{FF2B5EF4-FFF2-40B4-BE49-F238E27FC236}">
                <a16:creationId xmlns:a16="http://schemas.microsoft.com/office/drawing/2014/main" id="{C15E57BC-C81D-4E4B-99FE-BE525CC21360}"/>
              </a:ext>
            </a:extLst>
          </p:cNvPr>
          <p:cNvSpPr>
            <a:spLocks noGrp="1" noChangeArrowheads="1"/>
          </p:cNvSpPr>
          <p:nvPr>
            <p:ph type="body" idx="1"/>
          </p:nvPr>
        </p:nvSpPr>
        <p:spPr>
          <a:xfrm>
            <a:off x="457200" y="1628775"/>
            <a:ext cx="8229600" cy="4679950"/>
          </a:xfrm>
        </p:spPr>
        <p:txBody>
          <a:bodyPr/>
          <a:lstStyle/>
          <a:p>
            <a:pPr eaLnBrk="1" hangingPunct="1">
              <a:lnSpc>
                <a:spcPct val="130000"/>
              </a:lnSpc>
              <a:buFont typeface="Wingdings" panose="05000000000000000000" pitchFamily="2" charset="2"/>
              <a:buNone/>
              <a:defRPr/>
            </a:pPr>
            <a:r>
              <a:rPr lang="en-US" altLang="zh-CN">
                <a:solidFill>
                  <a:sysClr val="windowText" lastClr="000000"/>
                </a:solidFill>
                <a:effectLst/>
              </a:rPr>
              <a:t> </a:t>
            </a:r>
            <a:r>
              <a:rPr lang="zh-CN" altLang="en-US" sz="2800" b="1">
                <a:solidFill>
                  <a:sysClr val="windowText" lastClr="000000"/>
                </a:solidFill>
                <a:effectLst/>
              </a:rPr>
              <a:t>内容提要：</a:t>
            </a:r>
          </a:p>
          <a:p>
            <a:pPr eaLnBrk="1" hangingPunct="1">
              <a:lnSpc>
                <a:spcPct val="130000"/>
              </a:lnSpc>
              <a:defRPr/>
            </a:pPr>
            <a:r>
              <a:rPr lang="zh-CN" altLang="en-US" sz="2800" b="1">
                <a:solidFill>
                  <a:sysClr val="windowText" lastClr="000000"/>
                </a:solidFill>
                <a:effectLst/>
              </a:rPr>
              <a:t>微机保护的特点、构成及保护算法的概念</a:t>
            </a:r>
            <a:r>
              <a:rPr lang="zh-CN" altLang="en-US">
                <a:solidFill>
                  <a:sysClr val="windowText" lastClr="000000"/>
                </a:solidFill>
                <a:effectLst/>
              </a:rPr>
              <a:t> </a:t>
            </a:r>
            <a:endParaRPr lang="zh-CN" altLang="en-US" sz="2800" b="1">
              <a:solidFill>
                <a:sysClr val="windowText" lastClr="000000"/>
              </a:solidFill>
              <a:effectLst/>
            </a:endParaRPr>
          </a:p>
          <a:p>
            <a:pPr eaLnBrk="1" hangingPunct="1">
              <a:lnSpc>
                <a:spcPct val="130000"/>
              </a:lnSpc>
              <a:defRPr/>
            </a:pPr>
            <a:r>
              <a:rPr lang="zh-CN" altLang="en-US" sz="2800" b="1">
                <a:solidFill>
                  <a:sysClr val="windowText" lastClr="000000"/>
                </a:solidFill>
                <a:effectLst/>
              </a:rPr>
              <a:t>工厂线路、变压器和高压电动机微机保护装置的设计实例</a:t>
            </a:r>
            <a:r>
              <a:rPr lang="zh-CN" altLang="en-US">
                <a:solidFill>
                  <a:sysClr val="windowText" lastClr="000000"/>
                </a:solidFill>
                <a:effectLst/>
              </a:rPr>
              <a:t> </a:t>
            </a:r>
            <a:endParaRPr lang="zh-CN" altLang="en-US" sz="2800" b="1">
              <a:solidFill>
                <a:sysClr val="windowText" lastClr="000000"/>
              </a:solidFill>
              <a:effectLst/>
            </a:endParaRPr>
          </a:p>
          <a:p>
            <a:pPr eaLnBrk="1" hangingPunct="1">
              <a:lnSpc>
                <a:spcPct val="130000"/>
              </a:lnSpc>
              <a:buFont typeface="Wingdings" panose="05000000000000000000" pitchFamily="2" charset="2"/>
              <a:buChar char="p"/>
              <a:defRPr/>
            </a:pPr>
            <a:r>
              <a:rPr lang="zh-CN" altLang="en-US" sz="2800" b="1">
                <a:solidFill>
                  <a:sysClr val="windowText" lastClr="000000"/>
                </a:solidFill>
                <a:effectLst/>
              </a:rPr>
              <a:t>配电自动化系统的基本概念、组成、内容及其功能</a:t>
            </a:r>
            <a:r>
              <a:rPr lang="zh-CN" altLang="en-US">
                <a:solidFill>
                  <a:sysClr val="windowText" lastClr="000000"/>
                </a:solidFill>
                <a:effectLst/>
              </a:rPr>
              <a:t> </a:t>
            </a:r>
            <a:endParaRPr lang="zh-CN" altLang="en-US" sz="2800" b="1">
              <a:solidFill>
                <a:sysClr val="windowText" lastClr="000000"/>
              </a:solidFill>
              <a:effectLst/>
            </a:endParaRPr>
          </a:p>
          <a:p>
            <a:pPr eaLnBrk="1" hangingPunct="1">
              <a:lnSpc>
                <a:spcPct val="130000"/>
              </a:lnSpc>
              <a:defRPr/>
            </a:pPr>
            <a:r>
              <a:rPr lang="zh-CN" altLang="en-US" sz="2800" b="1">
                <a:solidFill>
                  <a:sysClr val="windowText" lastClr="000000"/>
                </a:solidFill>
                <a:effectLst/>
              </a:rPr>
              <a:t>变电站综合自动化的基本概念和结构</a:t>
            </a:r>
            <a:r>
              <a:rPr lang="zh-CN" altLang="en-US">
                <a:solidFill>
                  <a:sysClr val="windowText" lastClr="000000"/>
                </a:solidFill>
                <a:effectLst/>
              </a:rPr>
              <a:t> </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6050" name="Rectangle 2">
            <a:extLst>
              <a:ext uri="{FF2B5EF4-FFF2-40B4-BE49-F238E27FC236}">
                <a16:creationId xmlns:a16="http://schemas.microsoft.com/office/drawing/2014/main" id="{63DE8D91-7F0F-4044-AFD8-344762F6EDC9}"/>
              </a:ext>
            </a:extLst>
          </p:cNvPr>
          <p:cNvSpPr>
            <a:spLocks noGrp="1" noChangeArrowheads="1"/>
          </p:cNvSpPr>
          <p:nvPr>
            <p:ph type="title"/>
          </p:nvPr>
        </p:nvSpPr>
        <p:spPr>
          <a:xfrm>
            <a:off x="1043781" y="627063"/>
            <a:ext cx="7056438" cy="1146175"/>
          </a:xfrm>
          <a:solidFill>
            <a:srgbClr val="FFFF99"/>
          </a:solidFill>
        </p:spPr>
        <p:txBody>
          <a:bodyPr/>
          <a:lstStyle/>
          <a:p>
            <a:pPr eaLnBrk="1" hangingPunct="1">
              <a:defRPr/>
            </a:pPr>
            <a:r>
              <a:rPr lang="en-US" altLang="zh-CN">
                <a:solidFill>
                  <a:srgbClr val="000000"/>
                </a:solidFill>
                <a:effectLst>
                  <a:outerShdw blurRad="38100" dist="38100" dir="2700000" algn="tl">
                    <a:srgbClr val="FFFFFF"/>
                  </a:outerShdw>
                </a:effectLst>
                <a:latin typeface="华文隶书" pitchFamily="2" charset="-122"/>
                <a:ea typeface="华文隶书" pitchFamily="2" charset="-122"/>
              </a:rPr>
              <a:t>7.2 </a:t>
            </a:r>
            <a:r>
              <a:rPr lang="en-US" altLang="zh-CN">
                <a:solidFill>
                  <a:srgbClr val="000000"/>
                </a:solidFill>
              </a:rPr>
              <a:t>   </a:t>
            </a:r>
            <a:r>
              <a:rPr lang="zh-CN" altLang="en-US">
                <a:solidFill>
                  <a:srgbClr val="000000"/>
                </a:solidFill>
                <a:effectLst>
                  <a:outerShdw blurRad="38100" dist="38100" dir="2700000" algn="tl">
                    <a:srgbClr val="FFFFFF"/>
                  </a:outerShdw>
                </a:effectLst>
              </a:rPr>
              <a:t>线路的微机保护</a:t>
            </a:r>
          </a:p>
        </p:txBody>
      </p:sp>
      <p:sp>
        <p:nvSpPr>
          <p:cNvPr id="386052" name="Rectangle 4">
            <a:extLst>
              <a:ext uri="{FF2B5EF4-FFF2-40B4-BE49-F238E27FC236}">
                <a16:creationId xmlns:a16="http://schemas.microsoft.com/office/drawing/2014/main" id="{991A0FE8-4201-49EF-B48C-829B3AECF66E}"/>
              </a:ext>
            </a:extLst>
          </p:cNvPr>
          <p:cNvSpPr>
            <a:spLocks noChangeArrowheads="1"/>
          </p:cNvSpPr>
          <p:nvPr/>
        </p:nvSpPr>
        <p:spPr bwMode="auto">
          <a:xfrm>
            <a:off x="593725" y="1989138"/>
            <a:ext cx="7956550" cy="792162"/>
          </a:xfrm>
          <a:prstGeom prst="rect">
            <a:avLst/>
          </a:prstGeom>
          <a:solidFill>
            <a:srgbClr val="FFFF99"/>
          </a:solidFill>
          <a:ln w="9525">
            <a:noFill/>
            <a:miter lim="800000"/>
            <a:headEnd/>
            <a:tailEnd/>
          </a:ln>
          <a:effectLst/>
        </p:spPr>
        <p:txBody>
          <a:bodyPr anchor="ctr"/>
          <a:lstStyle/>
          <a:p>
            <a:pPr algn="l">
              <a:defRPr/>
            </a:pPr>
            <a:r>
              <a:rPr lang="en-US" altLang="zh-CN" sz="4000" b="1">
                <a:solidFill>
                  <a:srgbClr val="000000"/>
                </a:solidFill>
                <a:effectLst>
                  <a:outerShdw blurRad="38100" dist="38100" dir="2700000" algn="tl">
                    <a:srgbClr val="FFFFFF"/>
                  </a:outerShdw>
                </a:effectLst>
                <a:latin typeface="华文隶书" pitchFamily="2" charset="-122"/>
                <a:ea typeface="华文隶书" pitchFamily="2" charset="-122"/>
              </a:rPr>
              <a:t>7.2.1  </a:t>
            </a:r>
            <a:r>
              <a:rPr lang="zh-CN" altLang="en-US" sz="4000" b="1">
                <a:solidFill>
                  <a:srgbClr val="000000"/>
                </a:solidFill>
                <a:effectLst>
                  <a:outerShdw blurRad="38100" dist="38100" dir="2700000" algn="tl">
                    <a:srgbClr val="FFFFFF"/>
                  </a:outerShdw>
                </a:effectLst>
                <a:latin typeface="华文隶书" pitchFamily="2" charset="-122"/>
                <a:ea typeface="华文隶书" pitchFamily="2" charset="-122"/>
              </a:rPr>
              <a:t>线路保护配置的基本原则</a:t>
            </a:r>
          </a:p>
        </p:txBody>
      </p:sp>
      <p:sp>
        <p:nvSpPr>
          <p:cNvPr id="35845" name="Rectangle 5">
            <a:extLst>
              <a:ext uri="{FF2B5EF4-FFF2-40B4-BE49-F238E27FC236}">
                <a16:creationId xmlns:a16="http://schemas.microsoft.com/office/drawing/2014/main" id="{897BB6D5-5CD5-4C1F-B506-65BAAE6AEB51}"/>
              </a:ext>
            </a:extLst>
          </p:cNvPr>
          <p:cNvSpPr>
            <a:spLocks noChangeArrowheads="1"/>
          </p:cNvSpPr>
          <p:nvPr/>
        </p:nvSpPr>
        <p:spPr bwMode="auto">
          <a:xfrm>
            <a:off x="900113" y="2994025"/>
            <a:ext cx="4679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200" b="1">
                <a:solidFill>
                  <a:srgbClr val="000000"/>
                </a:solidFill>
                <a:effectLst/>
                <a:latin typeface="宋体" panose="02010600030101010101" pitchFamily="2" charset="-122"/>
              </a:rPr>
              <a:t>1. 10kV</a:t>
            </a:r>
            <a:r>
              <a:rPr kumimoji="1" lang="zh-CN" altLang="en-US" sz="3200" b="1">
                <a:solidFill>
                  <a:srgbClr val="000000"/>
                </a:solidFill>
                <a:effectLst/>
                <a:latin typeface="宋体" panose="02010600030101010101" pitchFamily="2" charset="-122"/>
              </a:rPr>
              <a:t>线路保护配置</a:t>
            </a:r>
          </a:p>
        </p:txBody>
      </p:sp>
      <p:sp>
        <p:nvSpPr>
          <p:cNvPr id="386054" name="Rectangle 6">
            <a:extLst>
              <a:ext uri="{FF2B5EF4-FFF2-40B4-BE49-F238E27FC236}">
                <a16:creationId xmlns:a16="http://schemas.microsoft.com/office/drawing/2014/main" id="{9BA39501-5B7C-4B13-8AA8-3AD7883C27A9}"/>
              </a:ext>
            </a:extLst>
          </p:cNvPr>
          <p:cNvSpPr>
            <a:spLocks noChangeArrowheads="1"/>
          </p:cNvSpPr>
          <p:nvPr/>
        </p:nvSpPr>
        <p:spPr bwMode="auto">
          <a:xfrm>
            <a:off x="755650" y="3858092"/>
            <a:ext cx="7867650" cy="1938992"/>
          </a:xfrm>
          <a:prstGeom prst="rect">
            <a:avLst/>
          </a:prstGeom>
          <a:noFill/>
          <a:ln w="9525" algn="ctr">
            <a:noFill/>
            <a:miter lim="800000"/>
            <a:headEnd/>
            <a:tailEnd/>
          </a:ln>
          <a:effectLst/>
        </p:spPr>
        <p:txBody>
          <a:bodyPr anchor="ctr">
            <a:spAutoFit/>
          </a:bodyPr>
          <a:lstStyle/>
          <a:p>
            <a:pPr algn="l">
              <a:defRPr/>
            </a:pPr>
            <a:r>
              <a:rPr kumimoji="1" lang="zh-CN" altLang="en-US" sz="2400" b="1">
                <a:solidFill>
                  <a:srgbClr val="000000"/>
                </a:solidFill>
                <a:effectLst/>
                <a:latin typeface="Times New Roman" pitchFamily="18" charset="0"/>
              </a:rPr>
              <a:t>（</a:t>
            </a:r>
            <a:r>
              <a:rPr kumimoji="1" lang="en-US" altLang="zh-CN" sz="2400" b="1">
                <a:solidFill>
                  <a:srgbClr val="000000"/>
                </a:solidFill>
                <a:effectLst/>
                <a:latin typeface="Times New Roman" pitchFamily="18" charset="0"/>
              </a:rPr>
              <a:t>1</a:t>
            </a:r>
            <a:r>
              <a:rPr kumimoji="1" lang="zh-CN" altLang="en-US" sz="2400" b="1">
                <a:solidFill>
                  <a:srgbClr val="000000"/>
                </a:solidFill>
                <a:effectLst/>
                <a:latin typeface="Times New Roman" pitchFamily="18" charset="0"/>
              </a:rPr>
              <a:t>）</a:t>
            </a:r>
            <a:r>
              <a:rPr kumimoji="1" lang="en-US" altLang="zh-CN" sz="2400" b="1">
                <a:solidFill>
                  <a:srgbClr val="000000"/>
                </a:solidFill>
                <a:effectLst/>
                <a:latin typeface="Times New Roman" pitchFamily="18" charset="0"/>
              </a:rPr>
              <a:t>10kV</a:t>
            </a:r>
            <a:r>
              <a:rPr kumimoji="1" lang="zh-CN" altLang="en-US" sz="2400" b="1">
                <a:solidFill>
                  <a:srgbClr val="000000"/>
                </a:solidFill>
                <a:effectLst/>
              </a:rPr>
              <a:t>架空线路和电缆线路应装设相间短路保护，</a:t>
            </a:r>
          </a:p>
          <a:p>
            <a:pPr algn="l">
              <a:defRPr/>
            </a:pPr>
            <a:r>
              <a:rPr kumimoji="1" lang="zh-CN" altLang="en-US" sz="2400" b="1">
                <a:solidFill>
                  <a:srgbClr val="000000"/>
                </a:solidFill>
                <a:effectLst/>
              </a:rPr>
              <a:t>保护装置采用两相式接线，并在所有出线中皆装设在</a:t>
            </a:r>
          </a:p>
          <a:p>
            <a:pPr algn="l">
              <a:defRPr/>
            </a:pPr>
            <a:r>
              <a:rPr kumimoji="1" lang="zh-CN" altLang="en-US" sz="2400" b="1">
                <a:solidFill>
                  <a:srgbClr val="000000"/>
                </a:solidFill>
                <a:effectLst/>
              </a:rPr>
              <a:t>同名的两相上，通常装设在</a:t>
            </a:r>
            <a:r>
              <a:rPr kumimoji="1" lang="en-US" altLang="zh-CN" sz="2400" b="1">
                <a:solidFill>
                  <a:srgbClr val="000000"/>
                </a:solidFill>
                <a:effectLst/>
              </a:rPr>
              <a:t>A</a:t>
            </a:r>
            <a:r>
              <a:rPr kumimoji="1" lang="zh-CN" altLang="en-US" sz="2400" b="1">
                <a:solidFill>
                  <a:srgbClr val="000000"/>
                </a:solidFill>
                <a:effectLst/>
              </a:rPr>
              <a:t>、</a:t>
            </a:r>
            <a:r>
              <a:rPr kumimoji="1" lang="en-US" altLang="zh-CN" sz="2400" b="1">
                <a:solidFill>
                  <a:srgbClr val="000000"/>
                </a:solidFill>
                <a:effectLst/>
              </a:rPr>
              <a:t>C</a:t>
            </a:r>
            <a:r>
              <a:rPr kumimoji="1" lang="zh-CN" altLang="en-US" sz="2400" b="1">
                <a:solidFill>
                  <a:srgbClr val="000000"/>
                </a:solidFill>
                <a:effectLst/>
              </a:rPr>
              <a:t>两相上，以保证当发</a:t>
            </a:r>
          </a:p>
          <a:p>
            <a:pPr algn="l">
              <a:defRPr/>
            </a:pPr>
            <a:r>
              <a:rPr kumimoji="1" lang="zh-CN" altLang="en-US" sz="2400" b="1">
                <a:solidFill>
                  <a:srgbClr val="000000"/>
                </a:solidFill>
                <a:effectLst/>
              </a:rPr>
              <a:t>生不在同出线上的两点单相接地时有 </a:t>
            </a:r>
            <a:r>
              <a:rPr kumimoji="1" lang="en-US" altLang="zh-CN" sz="2400" b="1">
                <a:solidFill>
                  <a:srgbClr val="000000"/>
                </a:solidFill>
                <a:effectLst/>
              </a:rPr>
              <a:t>2/3 </a:t>
            </a:r>
            <a:r>
              <a:rPr kumimoji="1" lang="zh-CN" altLang="en-US" sz="2400" b="1">
                <a:solidFill>
                  <a:srgbClr val="000000"/>
                </a:solidFill>
                <a:effectLst/>
              </a:rPr>
              <a:t>机会切除一</a:t>
            </a:r>
          </a:p>
          <a:p>
            <a:pPr algn="l">
              <a:defRPr/>
            </a:pPr>
            <a:r>
              <a:rPr kumimoji="1" lang="zh-CN" altLang="en-US" sz="2400" b="1">
                <a:solidFill>
                  <a:srgbClr val="000000"/>
                </a:solidFill>
                <a:effectLst/>
              </a:rPr>
              <a:t>个故障点。</a:t>
            </a:r>
            <a:endParaRPr kumimoji="1" lang="zh-CN" altLang="en-US">
              <a:solidFill>
                <a:srgbClr val="000000"/>
              </a:solidFill>
              <a:effectLst>
                <a:outerShdw blurRad="38100" dist="38100" dir="2700000" algn="tl">
                  <a:srgbClr val="000000"/>
                </a:outerShdw>
              </a:effectLst>
            </a:endParaRP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8">
            <a:extLst>
              <a:ext uri="{FF2B5EF4-FFF2-40B4-BE49-F238E27FC236}">
                <a16:creationId xmlns:a16="http://schemas.microsoft.com/office/drawing/2014/main" id="{590C3904-8523-4AAA-A09E-AF6A008EB66A}"/>
              </a:ext>
            </a:extLst>
          </p:cNvPr>
          <p:cNvSpPr>
            <a:spLocks noChangeArrowheads="1"/>
          </p:cNvSpPr>
          <p:nvPr/>
        </p:nvSpPr>
        <p:spPr bwMode="auto">
          <a:xfrm>
            <a:off x="468313" y="1840339"/>
            <a:ext cx="83534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400" b="1">
                <a:solidFill>
                  <a:srgbClr val="000000"/>
                </a:solidFill>
                <a:effectLst/>
                <a:latin typeface="宋体" panose="02010600030101010101" pitchFamily="2" charset="-122"/>
              </a:rPr>
              <a:t>（</a:t>
            </a:r>
            <a:r>
              <a:rPr kumimoji="1" lang="en-US" altLang="zh-CN" sz="2400" b="1">
                <a:solidFill>
                  <a:srgbClr val="000000"/>
                </a:solidFill>
                <a:effectLst/>
                <a:latin typeface="宋体" panose="02010600030101010101" pitchFamily="2" charset="-122"/>
              </a:rPr>
              <a:t>2</a:t>
            </a:r>
            <a:r>
              <a:rPr kumimoji="1" lang="zh-CN" altLang="en-US" sz="2400" b="1">
                <a:solidFill>
                  <a:srgbClr val="000000"/>
                </a:solidFill>
                <a:effectLst/>
                <a:latin typeface="宋体" panose="02010600030101010101" pitchFamily="2" charset="-122"/>
              </a:rPr>
              <a:t>）</a:t>
            </a:r>
            <a:r>
              <a:rPr kumimoji="1" lang="en-US" altLang="zh-CN" sz="2400" b="1">
                <a:solidFill>
                  <a:srgbClr val="000000"/>
                </a:solidFill>
                <a:effectLst/>
                <a:latin typeface="宋体" panose="02010600030101010101" pitchFamily="2" charset="-122"/>
              </a:rPr>
              <a:t>10kV</a:t>
            </a:r>
            <a:r>
              <a:rPr kumimoji="1" lang="zh-CN" altLang="en-US" sz="2400" b="1">
                <a:solidFill>
                  <a:srgbClr val="000000"/>
                </a:solidFill>
                <a:effectLst/>
                <a:latin typeface="宋体" panose="02010600030101010101" pitchFamily="2" charset="-122"/>
              </a:rPr>
              <a:t>线路保护，一般以电流速断保护为主，以过流保护作为后备保护，保护装置采用的是远后备方式。</a:t>
            </a:r>
          </a:p>
        </p:txBody>
      </p:sp>
      <p:sp>
        <p:nvSpPr>
          <p:cNvPr id="387081" name="Rectangle 9">
            <a:extLst>
              <a:ext uri="{FF2B5EF4-FFF2-40B4-BE49-F238E27FC236}">
                <a16:creationId xmlns:a16="http://schemas.microsoft.com/office/drawing/2014/main" id="{ACB3A24B-B067-48E6-B11E-F00EF7892529}"/>
              </a:ext>
            </a:extLst>
          </p:cNvPr>
          <p:cNvSpPr>
            <a:spLocks noChangeArrowheads="1"/>
          </p:cNvSpPr>
          <p:nvPr/>
        </p:nvSpPr>
        <p:spPr bwMode="auto">
          <a:xfrm>
            <a:off x="468313" y="2522538"/>
            <a:ext cx="7775575" cy="762000"/>
          </a:xfrm>
          <a:prstGeom prst="rect">
            <a:avLst/>
          </a:prstGeom>
          <a:noFill/>
          <a:ln w="9525" algn="ctr">
            <a:noFill/>
            <a:miter lim="800000"/>
            <a:headEnd/>
            <a:tailEnd/>
          </a:ln>
          <a:effectLst/>
        </p:spPr>
        <p:txBody>
          <a:bodyPr anchor="ctr">
            <a:spAutoFit/>
          </a:bodyPr>
          <a:lstStyle/>
          <a:p>
            <a:pPr algn="l">
              <a:defRPr/>
            </a:pPr>
            <a:r>
              <a:rPr kumimoji="1" lang="zh-CN" altLang="en-US" sz="2400" b="1">
                <a:solidFill>
                  <a:srgbClr val="000000"/>
                </a:solidFill>
                <a:effectLst/>
                <a:latin typeface="宋体" pitchFamily="2" charset="-122"/>
              </a:rPr>
              <a:t>（</a:t>
            </a:r>
            <a:r>
              <a:rPr kumimoji="1" lang="en-US" altLang="zh-CN" sz="2400" b="1">
                <a:solidFill>
                  <a:srgbClr val="000000"/>
                </a:solidFill>
                <a:effectLst/>
                <a:latin typeface="宋体" pitchFamily="2" charset="-122"/>
              </a:rPr>
              <a:t>3</a:t>
            </a:r>
            <a:r>
              <a:rPr kumimoji="1" lang="zh-CN" altLang="en-US" sz="2400" b="1">
                <a:solidFill>
                  <a:srgbClr val="000000"/>
                </a:solidFill>
                <a:effectLst/>
                <a:latin typeface="宋体" pitchFamily="2" charset="-122"/>
              </a:rPr>
              <a:t>）</a:t>
            </a:r>
            <a:r>
              <a:rPr kumimoji="1" lang="en-US" altLang="zh-CN" sz="2400" b="1">
                <a:solidFill>
                  <a:srgbClr val="000000"/>
                </a:solidFill>
                <a:effectLst/>
                <a:latin typeface="宋体" pitchFamily="2" charset="-122"/>
              </a:rPr>
              <a:t>10kV</a:t>
            </a:r>
            <a:r>
              <a:rPr kumimoji="1" lang="zh-CN" altLang="en-US" sz="2400" b="1">
                <a:solidFill>
                  <a:srgbClr val="000000"/>
                </a:solidFill>
                <a:effectLst/>
                <a:latin typeface="宋体" pitchFamily="2" charset="-122"/>
              </a:rPr>
              <a:t>线路在下述情况下必须装设电流速断保护</a:t>
            </a:r>
            <a:r>
              <a:rPr kumimoji="1" lang="en-US" altLang="zh-CN" sz="2400" b="1">
                <a:solidFill>
                  <a:srgbClr val="000000"/>
                </a:solidFill>
                <a:effectLst/>
                <a:latin typeface="宋体" pitchFamily="2" charset="-122"/>
              </a:rPr>
              <a:t>:</a:t>
            </a:r>
            <a:r>
              <a:rPr kumimoji="1" lang="en-US" altLang="zh-CN">
                <a:solidFill>
                  <a:srgbClr val="000000"/>
                </a:solidFill>
                <a:effectLst/>
              </a:rPr>
              <a:t> </a:t>
            </a:r>
          </a:p>
        </p:txBody>
      </p:sp>
      <p:sp>
        <p:nvSpPr>
          <p:cNvPr id="387082" name="Rectangle 10">
            <a:extLst>
              <a:ext uri="{FF2B5EF4-FFF2-40B4-BE49-F238E27FC236}">
                <a16:creationId xmlns:a16="http://schemas.microsoft.com/office/drawing/2014/main" id="{69BF9F90-1277-45E5-982C-F6C7F2985042}"/>
              </a:ext>
            </a:extLst>
          </p:cNvPr>
          <p:cNvSpPr>
            <a:spLocks noChangeArrowheads="1"/>
          </p:cNvSpPr>
          <p:nvPr/>
        </p:nvSpPr>
        <p:spPr bwMode="auto">
          <a:xfrm>
            <a:off x="611188" y="3236308"/>
            <a:ext cx="8228535" cy="1569660"/>
          </a:xfrm>
          <a:prstGeom prst="rect">
            <a:avLst/>
          </a:prstGeom>
          <a:noFill/>
          <a:ln w="9525" algn="ctr">
            <a:noFill/>
            <a:miter lim="800000"/>
            <a:headEnd/>
            <a:tailEnd/>
          </a:ln>
          <a:effectLst/>
        </p:spPr>
        <p:txBody>
          <a:bodyPr wrap="none" anchor="ctr">
            <a:spAutoFit/>
          </a:bodyPr>
          <a:lstStyle/>
          <a:p>
            <a:pPr algn="l">
              <a:defRPr/>
            </a:pPr>
            <a:r>
              <a:rPr kumimoji="1" lang="en-US" altLang="zh-CN" sz="2400" b="1">
                <a:solidFill>
                  <a:srgbClr val="000000"/>
                </a:solidFill>
                <a:effectLst/>
                <a:latin typeface="宋体" pitchFamily="2" charset="-122"/>
              </a:rPr>
              <a:t>①</a:t>
            </a:r>
            <a:r>
              <a:rPr kumimoji="1" lang="zh-CN" altLang="en-US" sz="2400" b="1">
                <a:solidFill>
                  <a:srgbClr val="000000"/>
                </a:solidFill>
                <a:effectLst/>
                <a:latin typeface="宋体" pitchFamily="2" charset="-122"/>
              </a:rPr>
              <a:t>对于发电厂母线上的出线发生短路时，母线电压如果低于</a:t>
            </a:r>
          </a:p>
          <a:p>
            <a:pPr algn="l">
              <a:defRPr/>
            </a:pPr>
            <a:r>
              <a:rPr kumimoji="1" lang="en-US" altLang="zh-CN" sz="2400" b="1">
                <a:solidFill>
                  <a:srgbClr val="000000"/>
                </a:solidFill>
                <a:effectLst/>
                <a:latin typeface="宋体" pitchFamily="2" charset="-122"/>
              </a:rPr>
              <a:t>0.55~0.65</a:t>
            </a:r>
            <a:r>
              <a:rPr kumimoji="1" lang="zh-CN" altLang="en-US" sz="2400" b="1">
                <a:solidFill>
                  <a:srgbClr val="000000"/>
                </a:solidFill>
                <a:effectLst/>
                <a:latin typeface="宋体" pitchFamily="2" charset="-122"/>
              </a:rPr>
              <a:t>倍额定电压，则应由电流速断保护切除；对变电</a:t>
            </a:r>
          </a:p>
          <a:p>
            <a:pPr algn="l">
              <a:defRPr/>
            </a:pPr>
            <a:r>
              <a:rPr kumimoji="1" lang="zh-CN" altLang="en-US" sz="2400" b="1">
                <a:solidFill>
                  <a:srgbClr val="000000"/>
                </a:solidFill>
                <a:effectLst/>
                <a:latin typeface="宋体" pitchFamily="2" charset="-122"/>
              </a:rPr>
              <a:t>所而言，当线路上发生短路，变电所母线电压大量下降时，</a:t>
            </a:r>
          </a:p>
          <a:p>
            <a:pPr algn="l">
              <a:defRPr/>
            </a:pPr>
            <a:r>
              <a:rPr kumimoji="1" lang="zh-CN" altLang="en-US" sz="2400" b="1">
                <a:solidFill>
                  <a:srgbClr val="000000"/>
                </a:solidFill>
                <a:effectLst/>
                <a:latin typeface="宋体" pitchFamily="2" charset="-122"/>
              </a:rPr>
              <a:t>也应装设电流速断保护</a:t>
            </a:r>
            <a:r>
              <a:rPr kumimoji="1" lang="zh-CN" altLang="en-US" sz="2400" b="1">
                <a:solidFill>
                  <a:srgbClr val="000000"/>
                </a:solidFill>
                <a:effectLst/>
              </a:rPr>
              <a:t>。</a:t>
            </a:r>
          </a:p>
        </p:txBody>
      </p:sp>
      <p:sp>
        <p:nvSpPr>
          <p:cNvPr id="36870" name="Rectangle 11">
            <a:extLst>
              <a:ext uri="{FF2B5EF4-FFF2-40B4-BE49-F238E27FC236}">
                <a16:creationId xmlns:a16="http://schemas.microsoft.com/office/drawing/2014/main" id="{C0485F0D-933E-4C87-A564-9C5EBFC1B6B3}"/>
              </a:ext>
            </a:extLst>
          </p:cNvPr>
          <p:cNvSpPr>
            <a:spLocks noChangeArrowheads="1"/>
          </p:cNvSpPr>
          <p:nvPr/>
        </p:nvSpPr>
        <p:spPr bwMode="auto">
          <a:xfrm>
            <a:off x="611188" y="4834364"/>
            <a:ext cx="79191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b="1">
                <a:solidFill>
                  <a:srgbClr val="000000"/>
                </a:solidFill>
                <a:effectLst/>
              </a:rPr>
              <a:t>②</a:t>
            </a:r>
            <a:r>
              <a:rPr kumimoji="1" lang="zh-CN" altLang="en-US" sz="2400" b="1">
                <a:solidFill>
                  <a:srgbClr val="000000"/>
                </a:solidFill>
                <a:effectLst/>
              </a:rPr>
              <a:t>导线截面不允许延时切除短路电流时，应装设电流速断</a:t>
            </a:r>
          </a:p>
          <a:p>
            <a:pPr algn="l" eaLnBrk="1" hangingPunct="1"/>
            <a:r>
              <a:rPr kumimoji="1" lang="zh-CN" altLang="en-US" sz="2400" b="1">
                <a:solidFill>
                  <a:srgbClr val="000000"/>
                </a:solidFill>
                <a:effectLst/>
              </a:rPr>
              <a:t>保护。</a:t>
            </a:r>
          </a:p>
        </p:txBody>
      </p:sp>
      <p:sp>
        <p:nvSpPr>
          <p:cNvPr id="36871" name="Rectangle 12">
            <a:extLst>
              <a:ext uri="{FF2B5EF4-FFF2-40B4-BE49-F238E27FC236}">
                <a16:creationId xmlns:a16="http://schemas.microsoft.com/office/drawing/2014/main" id="{984C7B44-F0CE-47B4-9CFC-4C2D2643AD94}"/>
              </a:ext>
            </a:extLst>
          </p:cNvPr>
          <p:cNvSpPr>
            <a:spLocks noGrp="1" noChangeArrowheads="1"/>
          </p:cNvSpPr>
          <p:nvPr>
            <p:ph type="title"/>
          </p:nvPr>
        </p:nvSpPr>
        <p:spPr>
          <a:xfrm>
            <a:off x="1828007" y="765175"/>
            <a:ext cx="5487987" cy="846138"/>
          </a:xfrm>
          <a:solidFill>
            <a:srgbClr val="FFCC99"/>
          </a:solidFill>
        </p:spPr>
        <p:txBody>
          <a:bodyPr/>
          <a:lstStyle/>
          <a:p>
            <a:pPr algn="ctr" eaLnBrk="1" hangingPunct="1"/>
            <a:r>
              <a:rPr kumimoji="1" lang="en-US" altLang="zh-CN" sz="4000">
                <a:solidFill>
                  <a:srgbClr val="000000"/>
                </a:solidFill>
                <a:effectLst/>
                <a:latin typeface="Times New Roman" panose="02020603050405020304" pitchFamily="18" charset="0"/>
              </a:rPr>
              <a:t>1.   10kV</a:t>
            </a:r>
            <a:r>
              <a:rPr kumimoji="1" lang="zh-CN" altLang="en-US" sz="4000">
                <a:solidFill>
                  <a:srgbClr val="000000"/>
                </a:solidFill>
                <a:effectLst/>
              </a:rPr>
              <a:t>线路保护配置</a:t>
            </a:r>
          </a:p>
        </p:txBody>
      </p:sp>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DAEAC3E9-F89D-4698-96F4-2CCA96D6D66C}"/>
              </a:ext>
            </a:extLst>
          </p:cNvPr>
          <p:cNvSpPr>
            <a:spLocks noGrp="1" noChangeArrowheads="1"/>
          </p:cNvSpPr>
          <p:nvPr>
            <p:ph type="body" idx="1"/>
          </p:nvPr>
        </p:nvSpPr>
        <p:spPr>
          <a:xfrm>
            <a:off x="1066800" y="1981200"/>
            <a:ext cx="7543800" cy="3821113"/>
          </a:xfrm>
        </p:spPr>
        <p:txBody>
          <a:bodyPr/>
          <a:lstStyle/>
          <a:p>
            <a:pPr eaLnBrk="1" hangingPunct="1">
              <a:buFont typeface="Wingdings" panose="05000000000000000000" pitchFamily="2" charset="2"/>
              <a:buNone/>
              <a:defRPr/>
            </a:pPr>
            <a:endParaRPr lang="en-US" altLang="zh-CN" sz="2800" b="1">
              <a:solidFill>
                <a:srgbClr val="000000"/>
              </a:solidFill>
              <a:effectLst/>
            </a:endParaRPr>
          </a:p>
          <a:p>
            <a:pPr eaLnBrk="1" hangingPunct="1">
              <a:buFont typeface="Wingdings" panose="05000000000000000000" pitchFamily="2" charset="2"/>
              <a:buNone/>
              <a:defRPr/>
            </a:pPr>
            <a:r>
              <a:rPr lang="en-US" altLang="zh-CN">
                <a:solidFill>
                  <a:srgbClr val="000000"/>
                </a:solidFill>
                <a:effectLst/>
              </a:rPr>
              <a:t> </a:t>
            </a:r>
          </a:p>
        </p:txBody>
      </p:sp>
      <p:sp>
        <p:nvSpPr>
          <p:cNvPr id="37891" name="Rectangle 8">
            <a:extLst>
              <a:ext uri="{FF2B5EF4-FFF2-40B4-BE49-F238E27FC236}">
                <a16:creationId xmlns:a16="http://schemas.microsoft.com/office/drawing/2014/main" id="{BF2BB6F2-12F7-40EE-85F1-ACDDC252F7D5}"/>
              </a:ext>
            </a:extLst>
          </p:cNvPr>
          <p:cNvSpPr>
            <a:spLocks noChangeArrowheads="1"/>
          </p:cNvSpPr>
          <p:nvPr/>
        </p:nvSpPr>
        <p:spPr bwMode="auto">
          <a:xfrm>
            <a:off x="539750" y="1482259"/>
            <a:ext cx="47900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800" b="1">
                <a:solidFill>
                  <a:srgbClr val="000000"/>
                </a:solidFill>
                <a:effectLst/>
                <a:latin typeface="Times New Roman" panose="02020603050405020304" pitchFamily="18" charset="0"/>
              </a:rPr>
              <a:t>（</a:t>
            </a:r>
            <a:r>
              <a:rPr kumimoji="1" lang="en-US" altLang="zh-CN" sz="2800" b="1">
                <a:solidFill>
                  <a:srgbClr val="000000"/>
                </a:solidFill>
                <a:effectLst/>
                <a:latin typeface="Times New Roman" panose="02020603050405020304" pitchFamily="18" charset="0"/>
              </a:rPr>
              <a:t>1</a:t>
            </a:r>
            <a:r>
              <a:rPr kumimoji="1" lang="zh-CN" altLang="en-US" sz="2800" b="1">
                <a:solidFill>
                  <a:srgbClr val="000000"/>
                </a:solidFill>
                <a:effectLst/>
                <a:latin typeface="Times New Roman" panose="02020603050405020304" pitchFamily="18" charset="0"/>
              </a:rPr>
              <a:t>）</a:t>
            </a:r>
            <a:r>
              <a:rPr kumimoji="1" lang="en-US" altLang="zh-CN" sz="2800" b="1">
                <a:solidFill>
                  <a:srgbClr val="000000"/>
                </a:solidFill>
                <a:effectLst/>
                <a:latin typeface="Times New Roman" panose="02020603050405020304" pitchFamily="18" charset="0"/>
              </a:rPr>
              <a:t>35kV</a:t>
            </a:r>
            <a:r>
              <a:rPr kumimoji="1" lang="zh-CN" altLang="en-US" sz="2800" b="1">
                <a:solidFill>
                  <a:srgbClr val="000000"/>
                </a:solidFill>
                <a:effectLst/>
              </a:rPr>
              <a:t>单侧电源线路保护</a:t>
            </a:r>
          </a:p>
        </p:txBody>
      </p:sp>
      <p:sp>
        <p:nvSpPr>
          <p:cNvPr id="37892" name="Rectangle 9">
            <a:extLst>
              <a:ext uri="{FF2B5EF4-FFF2-40B4-BE49-F238E27FC236}">
                <a16:creationId xmlns:a16="http://schemas.microsoft.com/office/drawing/2014/main" id="{7A352DF0-C6FF-4CE7-92CD-4C34C3E68CDE}"/>
              </a:ext>
            </a:extLst>
          </p:cNvPr>
          <p:cNvSpPr>
            <a:spLocks noChangeArrowheads="1"/>
          </p:cNvSpPr>
          <p:nvPr/>
        </p:nvSpPr>
        <p:spPr bwMode="auto">
          <a:xfrm>
            <a:off x="611188" y="3141663"/>
            <a:ext cx="4745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800" b="1">
                <a:solidFill>
                  <a:srgbClr val="000000"/>
                </a:solidFill>
                <a:effectLst/>
                <a:latin typeface="Times New Roman" panose="02020603050405020304" pitchFamily="18" charset="0"/>
              </a:rPr>
              <a:t>（</a:t>
            </a:r>
            <a:r>
              <a:rPr kumimoji="1" lang="en-US" altLang="zh-CN" sz="2800" b="1">
                <a:solidFill>
                  <a:srgbClr val="000000"/>
                </a:solidFill>
                <a:effectLst/>
                <a:latin typeface="Times New Roman" panose="02020603050405020304" pitchFamily="18" charset="0"/>
              </a:rPr>
              <a:t>2</a:t>
            </a:r>
            <a:r>
              <a:rPr kumimoji="1" lang="zh-CN" altLang="en-US" sz="2800" b="1">
                <a:solidFill>
                  <a:srgbClr val="000000"/>
                </a:solidFill>
                <a:effectLst/>
                <a:latin typeface="Times New Roman" panose="02020603050405020304" pitchFamily="18" charset="0"/>
              </a:rPr>
              <a:t>）</a:t>
            </a:r>
            <a:r>
              <a:rPr kumimoji="1" lang="en-US" altLang="zh-CN" sz="2800" b="1">
                <a:solidFill>
                  <a:srgbClr val="000000"/>
                </a:solidFill>
                <a:effectLst/>
                <a:latin typeface="Times New Roman" panose="02020603050405020304" pitchFamily="18" charset="0"/>
              </a:rPr>
              <a:t>35kV</a:t>
            </a:r>
            <a:r>
              <a:rPr kumimoji="1" lang="zh-CN" altLang="en-US" sz="2800" b="1">
                <a:solidFill>
                  <a:srgbClr val="000000"/>
                </a:solidFill>
                <a:effectLst/>
              </a:rPr>
              <a:t>双侧电源线路保护</a:t>
            </a:r>
          </a:p>
        </p:txBody>
      </p:sp>
      <p:sp>
        <p:nvSpPr>
          <p:cNvPr id="388106" name="Rectangle 10">
            <a:extLst>
              <a:ext uri="{FF2B5EF4-FFF2-40B4-BE49-F238E27FC236}">
                <a16:creationId xmlns:a16="http://schemas.microsoft.com/office/drawing/2014/main" id="{2BD7ED59-17C6-4930-A672-EA81D7B76A7B}"/>
              </a:ext>
            </a:extLst>
          </p:cNvPr>
          <p:cNvSpPr>
            <a:spLocks noChangeArrowheads="1"/>
          </p:cNvSpPr>
          <p:nvPr/>
        </p:nvSpPr>
        <p:spPr bwMode="auto">
          <a:xfrm>
            <a:off x="900113" y="3644900"/>
            <a:ext cx="7561262" cy="3170238"/>
          </a:xfrm>
          <a:prstGeom prst="rect">
            <a:avLst/>
          </a:prstGeom>
          <a:noFill/>
          <a:ln w="9525" algn="ctr">
            <a:noFill/>
            <a:miter lim="800000"/>
            <a:headEnd/>
            <a:tailEnd/>
          </a:ln>
          <a:effectLst/>
        </p:spPr>
        <p:txBody>
          <a:bodyPr anchor="ctr">
            <a:spAutoFit/>
          </a:bodyPr>
          <a:lstStyle/>
          <a:p>
            <a:pPr algn="l">
              <a:defRPr/>
            </a:pPr>
            <a:r>
              <a:rPr kumimoji="1" lang="zh-CN" altLang="en-US" sz="2400" b="1" dirty="0">
                <a:solidFill>
                  <a:srgbClr val="000000"/>
                </a:solidFill>
                <a:effectLst/>
              </a:rPr>
              <a:t>对于 </a:t>
            </a:r>
            <a:r>
              <a:rPr kumimoji="1" lang="en-US" altLang="zh-CN" sz="2400" b="1" dirty="0">
                <a:solidFill>
                  <a:srgbClr val="000000"/>
                </a:solidFill>
                <a:effectLst/>
                <a:latin typeface="Times New Roman" pitchFamily="18" charset="0"/>
              </a:rPr>
              <a:t>35kV </a:t>
            </a:r>
            <a:r>
              <a:rPr kumimoji="1" lang="zh-CN" altLang="en-US" sz="2400" b="1" dirty="0">
                <a:solidFill>
                  <a:srgbClr val="000000"/>
                </a:solidFill>
                <a:effectLst/>
              </a:rPr>
              <a:t>双侧电源的单回线路通常装设两相方向电流保护和两相三继电器带时限方向过流保护，并附以</a:t>
            </a:r>
          </a:p>
          <a:p>
            <a:pPr algn="l">
              <a:defRPr/>
            </a:pPr>
            <a:r>
              <a:rPr kumimoji="1" lang="zh-CN" altLang="en-US" sz="2400" b="1" dirty="0">
                <a:solidFill>
                  <a:srgbClr val="000000"/>
                </a:solidFill>
                <a:effectLst/>
              </a:rPr>
              <a:t>检查无电压或同期的三相一次重合闸。 </a:t>
            </a:r>
            <a:endParaRPr kumimoji="1" lang="en-US" altLang="zh-CN" sz="2400" b="1" dirty="0">
              <a:solidFill>
                <a:srgbClr val="000000"/>
              </a:solidFill>
              <a:effectLst/>
            </a:endParaRPr>
          </a:p>
          <a:p>
            <a:pPr algn="l">
              <a:defRPr/>
            </a:pPr>
            <a:r>
              <a:rPr lang="zh-CN" altLang="en-US" sz="1600" b="1" dirty="0">
                <a:solidFill>
                  <a:srgbClr val="000000"/>
                </a:solidFill>
                <a:effectLst/>
                <a:latin typeface="楷体" pitchFamily="49" charset="-122"/>
                <a:ea typeface="楷体" pitchFamily="49" charset="-122"/>
              </a:rPr>
              <a:t>三相重合闸，是指不论在输、配电线上发生单相短路还是相间短路时，继电保护装置均将线路三相断路器同时跳开，然后启动自动重合闸再同时重新合三相断路器的方式。</a:t>
            </a:r>
            <a:endParaRPr lang="en-US" altLang="zh-CN" sz="1600" b="1" dirty="0">
              <a:solidFill>
                <a:srgbClr val="000000"/>
              </a:solidFill>
              <a:effectLst/>
              <a:latin typeface="楷体" pitchFamily="49" charset="-122"/>
              <a:ea typeface="楷体" pitchFamily="49" charset="-122"/>
            </a:endParaRPr>
          </a:p>
          <a:p>
            <a:pPr algn="l">
              <a:defRPr/>
            </a:pPr>
            <a:r>
              <a:rPr lang="zh-CN" altLang="en-US" sz="1600" b="1" dirty="0">
                <a:solidFill>
                  <a:srgbClr val="000000"/>
                </a:solidFill>
                <a:effectLst/>
                <a:latin typeface="楷体" pitchFamily="49" charset="-122"/>
                <a:ea typeface="楷体" pitchFamily="49" charset="-122"/>
              </a:rPr>
              <a:t>电力系统运行经验证明，架空线路的故障大都是暂时的，例如：由于雷电过电压引起的绝缘子表面闪络，大风引起的短时碰线，通过鸟类身体的放电以及树枝等物掉落在导线上引起的短路等。当故障线路被迅速断开之后，电弧即行消灭，故障点的绝缘强度重新恢复，因此在线路被断开以后再进行一次重合闸，就有可能大大提高供电的可靠性。</a:t>
            </a:r>
          </a:p>
        </p:txBody>
      </p:sp>
      <p:sp>
        <p:nvSpPr>
          <p:cNvPr id="388107" name="Rectangle 11">
            <a:extLst>
              <a:ext uri="{FF2B5EF4-FFF2-40B4-BE49-F238E27FC236}">
                <a16:creationId xmlns:a16="http://schemas.microsoft.com/office/drawing/2014/main" id="{1EE00A14-9C86-4D1D-A366-2A36D7A53DEF}"/>
              </a:ext>
            </a:extLst>
          </p:cNvPr>
          <p:cNvSpPr>
            <a:spLocks noChangeArrowheads="1"/>
          </p:cNvSpPr>
          <p:nvPr/>
        </p:nvSpPr>
        <p:spPr bwMode="auto">
          <a:xfrm>
            <a:off x="971550" y="1982699"/>
            <a:ext cx="7609776" cy="1200329"/>
          </a:xfrm>
          <a:prstGeom prst="rect">
            <a:avLst/>
          </a:prstGeom>
          <a:noFill/>
          <a:ln w="9525" algn="ctr">
            <a:noFill/>
            <a:miter lim="800000"/>
            <a:headEnd/>
            <a:tailEnd/>
          </a:ln>
          <a:effectLst/>
        </p:spPr>
        <p:txBody>
          <a:bodyPr wrap="none" anchor="ctr">
            <a:spAutoFit/>
          </a:bodyPr>
          <a:lstStyle/>
          <a:p>
            <a:pPr algn="l">
              <a:defRPr/>
            </a:pPr>
            <a:r>
              <a:rPr kumimoji="1" lang="zh-CN" altLang="en-US" sz="2400" b="1" dirty="0">
                <a:solidFill>
                  <a:srgbClr val="000000"/>
                </a:solidFill>
                <a:effectLst/>
              </a:rPr>
              <a:t>通常设计成两相式电流速断保护和两相三电流继电器带</a:t>
            </a:r>
          </a:p>
          <a:p>
            <a:pPr algn="l">
              <a:defRPr/>
            </a:pPr>
            <a:r>
              <a:rPr kumimoji="1" lang="zh-CN" altLang="en-US" sz="2400" b="1" dirty="0">
                <a:solidFill>
                  <a:srgbClr val="000000"/>
                </a:solidFill>
                <a:effectLst/>
              </a:rPr>
              <a:t>时限的电流保护，电流速断经出口继电器跳开断路器，</a:t>
            </a:r>
          </a:p>
          <a:p>
            <a:pPr algn="l">
              <a:defRPr/>
            </a:pPr>
            <a:r>
              <a:rPr kumimoji="1" lang="zh-CN" altLang="en-US" sz="2400" b="1" dirty="0">
                <a:solidFill>
                  <a:srgbClr val="000000"/>
                </a:solidFill>
                <a:effectLst/>
              </a:rPr>
              <a:t>而带时限保护经时延跳开断路器。 </a:t>
            </a:r>
          </a:p>
        </p:txBody>
      </p:sp>
      <p:sp>
        <p:nvSpPr>
          <p:cNvPr id="37895" name="Rectangle 12">
            <a:extLst>
              <a:ext uri="{FF2B5EF4-FFF2-40B4-BE49-F238E27FC236}">
                <a16:creationId xmlns:a16="http://schemas.microsoft.com/office/drawing/2014/main" id="{009D7311-6EFD-4281-B523-01585486E64A}"/>
              </a:ext>
            </a:extLst>
          </p:cNvPr>
          <p:cNvSpPr>
            <a:spLocks noGrp="1" noChangeArrowheads="1"/>
          </p:cNvSpPr>
          <p:nvPr>
            <p:ph type="title"/>
          </p:nvPr>
        </p:nvSpPr>
        <p:spPr>
          <a:xfrm>
            <a:off x="1828007" y="549275"/>
            <a:ext cx="5487987" cy="846138"/>
          </a:xfrm>
          <a:solidFill>
            <a:srgbClr val="FFCC99"/>
          </a:solidFill>
        </p:spPr>
        <p:txBody>
          <a:bodyPr/>
          <a:lstStyle/>
          <a:p>
            <a:pPr algn="ctr" eaLnBrk="1" hangingPunct="1"/>
            <a:r>
              <a:rPr kumimoji="1" lang="en-US" altLang="zh-CN" sz="4000">
                <a:solidFill>
                  <a:srgbClr val="000000"/>
                </a:solidFill>
                <a:effectLst/>
                <a:latin typeface="Times New Roman" panose="02020603050405020304" pitchFamily="18" charset="0"/>
              </a:rPr>
              <a:t>2</a:t>
            </a:r>
            <a:r>
              <a:rPr kumimoji="1" lang="zh-CN" altLang="en-US" sz="4000">
                <a:solidFill>
                  <a:srgbClr val="000000"/>
                </a:solidFill>
                <a:effectLst/>
                <a:latin typeface="Times New Roman" panose="02020603050405020304" pitchFamily="18" charset="0"/>
              </a:rPr>
              <a:t>．</a:t>
            </a:r>
            <a:r>
              <a:rPr kumimoji="1" lang="en-US" altLang="zh-CN" sz="4000">
                <a:solidFill>
                  <a:srgbClr val="000000"/>
                </a:solidFill>
                <a:effectLst/>
                <a:latin typeface="Times New Roman" panose="02020603050405020304" pitchFamily="18" charset="0"/>
              </a:rPr>
              <a:t>35kV</a:t>
            </a:r>
            <a:r>
              <a:rPr kumimoji="1" lang="zh-CN" altLang="en-US" sz="4000">
                <a:solidFill>
                  <a:srgbClr val="000000"/>
                </a:solidFill>
                <a:effectLst/>
              </a:rPr>
              <a:t>线路保护配置</a:t>
            </a: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04942BE8-7349-4FCC-A7D0-CFD0AAC7FD35}"/>
              </a:ext>
            </a:extLst>
          </p:cNvPr>
          <p:cNvSpPr>
            <a:spLocks noGrp="1" noChangeArrowheads="1"/>
          </p:cNvSpPr>
          <p:nvPr>
            <p:ph type="title"/>
          </p:nvPr>
        </p:nvSpPr>
        <p:spPr>
          <a:xfrm>
            <a:off x="1043781" y="627063"/>
            <a:ext cx="7056438" cy="1146175"/>
          </a:xfrm>
          <a:solidFill>
            <a:srgbClr val="FFFF99"/>
          </a:solidFill>
        </p:spPr>
        <p:txBody>
          <a:bodyPr/>
          <a:lstStyle/>
          <a:p>
            <a:pPr eaLnBrk="1" hangingPunct="1">
              <a:defRPr/>
            </a:pPr>
            <a:r>
              <a:rPr lang="en-US" altLang="zh-CN">
                <a:solidFill>
                  <a:srgbClr val="000000"/>
                </a:solidFill>
                <a:effectLst/>
                <a:latin typeface="华文隶书" pitchFamily="2" charset="-122"/>
                <a:ea typeface="华文隶书" pitchFamily="2" charset="-122"/>
              </a:rPr>
              <a:t>7.2.2  10kV</a:t>
            </a:r>
            <a:r>
              <a:rPr lang="zh-CN" altLang="en-US">
                <a:solidFill>
                  <a:srgbClr val="000000"/>
                </a:solidFill>
                <a:effectLst/>
                <a:latin typeface="华文隶书" pitchFamily="2" charset="-122"/>
                <a:ea typeface="华文隶书" pitchFamily="2" charset="-122"/>
              </a:rPr>
              <a:t>线路微机保护</a:t>
            </a:r>
          </a:p>
        </p:txBody>
      </p:sp>
      <p:sp>
        <p:nvSpPr>
          <p:cNvPr id="389123" name="Rectangle 3">
            <a:extLst>
              <a:ext uri="{FF2B5EF4-FFF2-40B4-BE49-F238E27FC236}">
                <a16:creationId xmlns:a16="http://schemas.microsoft.com/office/drawing/2014/main" id="{A7C83C3F-B83F-470A-8E1F-B6F762797C80}"/>
              </a:ext>
            </a:extLst>
          </p:cNvPr>
          <p:cNvSpPr>
            <a:spLocks noGrp="1" noChangeArrowheads="1"/>
          </p:cNvSpPr>
          <p:nvPr>
            <p:ph type="body" idx="1"/>
          </p:nvPr>
        </p:nvSpPr>
        <p:spPr>
          <a:xfrm>
            <a:off x="1066800" y="1981200"/>
            <a:ext cx="7543800" cy="3821113"/>
          </a:xfrm>
        </p:spPr>
        <p:txBody>
          <a:bodyPr/>
          <a:lstStyle/>
          <a:p>
            <a:pPr eaLnBrk="1" hangingPunct="1">
              <a:lnSpc>
                <a:spcPct val="90000"/>
              </a:lnSpc>
              <a:buFont typeface="Wingdings" panose="05000000000000000000" pitchFamily="2" charset="2"/>
              <a:buNone/>
              <a:defRPr/>
            </a:pPr>
            <a:r>
              <a:rPr lang="en-US" altLang="zh-CN" sz="1800" b="1" dirty="0">
                <a:solidFill>
                  <a:srgbClr val="000000"/>
                </a:solidFill>
                <a:effectLst/>
              </a:rPr>
              <a:t>      </a:t>
            </a:r>
            <a:r>
              <a:rPr lang="zh-CN" altLang="en-US" sz="1800" b="1" dirty="0">
                <a:solidFill>
                  <a:srgbClr val="000000"/>
                </a:solidFill>
                <a:effectLst/>
              </a:rPr>
              <a:t>这里所介绍的微机保护装置的</a:t>
            </a:r>
            <a:r>
              <a:rPr lang="en-US" altLang="zh-CN" sz="1800" b="1" dirty="0">
                <a:solidFill>
                  <a:srgbClr val="000000"/>
                </a:solidFill>
                <a:effectLst/>
              </a:rPr>
              <a:t>CPU</a:t>
            </a:r>
            <a:r>
              <a:rPr lang="zh-CN" altLang="en-US" sz="1800" b="1" dirty="0">
                <a:solidFill>
                  <a:srgbClr val="000000"/>
                </a:solidFill>
                <a:effectLst/>
              </a:rPr>
              <a:t>采用</a:t>
            </a:r>
            <a:r>
              <a:rPr lang="en-US" altLang="zh-CN" sz="1800" b="1" dirty="0">
                <a:solidFill>
                  <a:srgbClr val="000000"/>
                </a:solidFill>
                <a:effectLst/>
              </a:rPr>
              <a:t>ATmega128</a:t>
            </a:r>
            <a:r>
              <a:rPr lang="zh-CN" altLang="en-US" sz="1800" b="1" dirty="0">
                <a:solidFill>
                  <a:srgbClr val="000000"/>
                </a:solidFill>
                <a:effectLst/>
              </a:rPr>
              <a:t>单片机，</a:t>
            </a:r>
            <a:r>
              <a:rPr lang="en-US" altLang="zh-CN" sz="1800" b="1" dirty="0">
                <a:solidFill>
                  <a:srgbClr val="000000"/>
                </a:solidFill>
                <a:effectLst/>
              </a:rPr>
              <a:t>MAX125</a:t>
            </a:r>
            <a:r>
              <a:rPr lang="zh-CN" altLang="en-US" sz="1800" b="1" dirty="0">
                <a:solidFill>
                  <a:srgbClr val="000000"/>
                </a:solidFill>
                <a:effectLst/>
              </a:rPr>
              <a:t>芯片进行交流信号的采集，显示部分采用带字库的液晶显示模块，通信物理接口是</a:t>
            </a:r>
            <a:r>
              <a:rPr lang="en-US" altLang="zh-CN" sz="1800" b="1" dirty="0">
                <a:solidFill>
                  <a:srgbClr val="000000"/>
                </a:solidFill>
                <a:effectLst/>
              </a:rPr>
              <a:t>RS-485</a:t>
            </a:r>
            <a:r>
              <a:rPr lang="zh-CN" altLang="en-US" sz="1800" b="1" dirty="0">
                <a:solidFill>
                  <a:srgbClr val="000000"/>
                </a:solidFill>
                <a:effectLst/>
              </a:rPr>
              <a:t>，采用</a:t>
            </a:r>
            <a:r>
              <a:rPr lang="en-US" altLang="zh-CN" sz="1800" b="1" dirty="0" err="1">
                <a:solidFill>
                  <a:srgbClr val="000000"/>
                </a:solidFill>
                <a:effectLst/>
              </a:rPr>
              <a:t>ModBus</a:t>
            </a:r>
            <a:r>
              <a:rPr lang="zh-CN" altLang="en-US" sz="1800" b="1" dirty="0">
                <a:solidFill>
                  <a:srgbClr val="000000"/>
                </a:solidFill>
                <a:effectLst/>
              </a:rPr>
              <a:t>通信规约，组网方便，可直接与微机监控或保护管理机联网通信。软件部分能准确计算各项电量参数，可实现</a:t>
            </a:r>
            <a:r>
              <a:rPr lang="en-US" altLang="zh-CN" sz="1800" b="1" dirty="0">
                <a:solidFill>
                  <a:srgbClr val="000000"/>
                </a:solidFill>
                <a:effectLst/>
              </a:rPr>
              <a:t>10</a:t>
            </a:r>
            <a:r>
              <a:rPr lang="zh-CN" altLang="en-US" sz="1800" b="1" dirty="0">
                <a:solidFill>
                  <a:srgbClr val="000000"/>
                </a:solidFill>
                <a:effectLst/>
              </a:rPr>
              <a:t>套定值的独立整定（设定），包含</a:t>
            </a:r>
            <a:r>
              <a:rPr lang="en-US" altLang="zh-CN" sz="1800" b="1" dirty="0">
                <a:solidFill>
                  <a:srgbClr val="000000"/>
                </a:solidFill>
                <a:effectLst/>
              </a:rPr>
              <a:t>11</a:t>
            </a:r>
            <a:r>
              <a:rPr lang="zh-CN" altLang="en-US" sz="1800" b="1" dirty="0">
                <a:solidFill>
                  <a:srgbClr val="000000"/>
                </a:solidFill>
                <a:effectLst/>
              </a:rPr>
              <a:t>种线路保护算法，并可将故障报告上传。</a:t>
            </a:r>
            <a:endParaRPr lang="en-US" altLang="zh-CN" sz="1800" b="1" dirty="0">
              <a:solidFill>
                <a:srgbClr val="000000"/>
              </a:solidFill>
              <a:effectLst/>
            </a:endParaRPr>
          </a:p>
          <a:p>
            <a:pPr eaLnBrk="1" hangingPunct="1">
              <a:lnSpc>
                <a:spcPct val="90000"/>
              </a:lnSpc>
              <a:buFont typeface="Wingdings" panose="05000000000000000000" pitchFamily="2" charset="2"/>
              <a:buNone/>
              <a:defRPr/>
            </a:pPr>
            <a:endParaRPr lang="en-US" altLang="zh-CN" sz="1800" b="1" dirty="0">
              <a:solidFill>
                <a:srgbClr val="000000"/>
              </a:solidFill>
              <a:effectLst/>
            </a:endParaRPr>
          </a:p>
          <a:p>
            <a:pPr eaLnBrk="1" hangingPunct="1">
              <a:lnSpc>
                <a:spcPct val="90000"/>
              </a:lnSpc>
              <a:buFont typeface="Wingdings" panose="05000000000000000000" pitchFamily="2" charset="2"/>
              <a:buNone/>
              <a:defRPr/>
            </a:pPr>
            <a:r>
              <a:rPr lang="zh-CN" altLang="en-US" sz="1800" b="1" dirty="0">
                <a:solidFill>
                  <a:srgbClr val="000000"/>
                </a:solidFill>
                <a:effectLst/>
                <a:latin typeface="楷体" pitchFamily="49" charset="-122"/>
                <a:ea typeface="楷体" pitchFamily="49" charset="-122"/>
              </a:rPr>
              <a:t>电气设备在投入正常运行前必须先测试设备正常运行电流的大小，是否在上级保护开关的</a:t>
            </a:r>
            <a:r>
              <a:rPr lang="zh-CN" altLang="en-US" sz="1800" b="1" i="1" dirty="0">
                <a:solidFill>
                  <a:srgbClr val="000000"/>
                </a:solidFill>
                <a:effectLst/>
                <a:latin typeface="楷体" pitchFamily="49" charset="-122"/>
                <a:ea typeface="楷体" pitchFamily="49" charset="-122"/>
              </a:rPr>
              <a:t>整定</a:t>
            </a:r>
            <a:r>
              <a:rPr lang="zh-CN" altLang="en-US" sz="1800" b="1" dirty="0">
                <a:solidFill>
                  <a:srgbClr val="000000"/>
                </a:solidFill>
                <a:effectLst/>
                <a:latin typeface="楷体" pitchFamily="49" charset="-122"/>
                <a:ea typeface="楷体" pitchFamily="49" charset="-122"/>
              </a:rPr>
              <a:t>电流范围之内。</a:t>
            </a:r>
            <a:endParaRPr lang="en-US" altLang="zh-CN" sz="1800" b="1" dirty="0">
              <a:solidFill>
                <a:srgbClr val="000000"/>
              </a:solidFill>
              <a:effectLst/>
              <a:latin typeface="楷体" pitchFamily="49" charset="-122"/>
              <a:ea typeface="楷体" pitchFamily="49" charset="-122"/>
            </a:endParaRPr>
          </a:p>
          <a:p>
            <a:pPr eaLnBrk="1" hangingPunct="1">
              <a:lnSpc>
                <a:spcPct val="90000"/>
              </a:lnSpc>
              <a:buFont typeface="Wingdings" panose="05000000000000000000" pitchFamily="2" charset="2"/>
              <a:buNone/>
              <a:defRPr/>
            </a:pPr>
            <a:endParaRPr lang="en-US" altLang="zh-CN" sz="1800" b="1" dirty="0">
              <a:solidFill>
                <a:srgbClr val="000000"/>
              </a:solidFill>
              <a:effectLst/>
            </a:endParaRPr>
          </a:p>
          <a:p>
            <a:pPr eaLnBrk="1" hangingPunct="1">
              <a:lnSpc>
                <a:spcPct val="90000"/>
              </a:lnSpc>
              <a:buFont typeface="Wingdings" panose="05000000000000000000" pitchFamily="2" charset="2"/>
              <a:buNone/>
              <a:defRPr/>
            </a:pPr>
            <a:r>
              <a:rPr lang="zh-CN" altLang="en-US" sz="1800" b="1" dirty="0">
                <a:solidFill>
                  <a:srgbClr val="000000"/>
                </a:solidFill>
                <a:effectLst/>
                <a:latin typeface="楷体" pitchFamily="49" charset="-122"/>
                <a:ea typeface="楷体" pitchFamily="49" charset="-122"/>
              </a:rPr>
              <a:t>整定电流就是空气开关或接触器的过流保护装置的动作电流值，这个数值要调整的，以保正在过流时跳闸，不能小也能大，小了会误动作，大了不起保护。</a:t>
            </a: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FBF73041-EE5B-479D-A686-25BB5145B00C}"/>
              </a:ext>
            </a:extLst>
          </p:cNvPr>
          <p:cNvSpPr>
            <a:spLocks noGrp="1" noChangeArrowheads="1"/>
          </p:cNvSpPr>
          <p:nvPr>
            <p:ph type="body" idx="1"/>
          </p:nvPr>
        </p:nvSpPr>
        <p:spPr>
          <a:xfrm>
            <a:off x="1066800" y="1981200"/>
            <a:ext cx="7543800" cy="3821113"/>
          </a:xfrm>
        </p:spPr>
        <p:txBody>
          <a:bodyPr/>
          <a:lstStyle/>
          <a:p>
            <a:pPr eaLnBrk="1" hangingPunct="1">
              <a:buFont typeface="Wingdings" panose="05000000000000000000" pitchFamily="2" charset="2"/>
              <a:buNone/>
              <a:defRPr/>
            </a:pPr>
            <a:endParaRPr lang="en-US" altLang="zh-CN" sz="2800" b="1">
              <a:solidFill>
                <a:srgbClr val="000000"/>
              </a:solidFill>
            </a:endParaRPr>
          </a:p>
          <a:p>
            <a:pPr eaLnBrk="1" hangingPunct="1">
              <a:buFont typeface="Wingdings" panose="05000000000000000000" pitchFamily="2" charset="2"/>
              <a:buNone/>
              <a:defRPr/>
            </a:pPr>
            <a:r>
              <a:rPr lang="en-US" altLang="zh-CN">
                <a:solidFill>
                  <a:srgbClr val="000000"/>
                </a:solidFill>
              </a:rPr>
              <a:t> </a:t>
            </a:r>
          </a:p>
        </p:txBody>
      </p:sp>
      <p:sp>
        <p:nvSpPr>
          <p:cNvPr id="39939" name="Rectangle 8">
            <a:extLst>
              <a:ext uri="{FF2B5EF4-FFF2-40B4-BE49-F238E27FC236}">
                <a16:creationId xmlns:a16="http://schemas.microsoft.com/office/drawing/2014/main" id="{4F826294-EB28-405D-BC23-775C38549126}"/>
              </a:ext>
            </a:extLst>
          </p:cNvPr>
          <p:cNvSpPr>
            <a:spLocks noChangeArrowheads="1"/>
          </p:cNvSpPr>
          <p:nvPr/>
        </p:nvSpPr>
        <p:spPr bwMode="auto">
          <a:xfrm>
            <a:off x="900113" y="2060575"/>
            <a:ext cx="77755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800" b="1">
                <a:solidFill>
                  <a:srgbClr val="000000"/>
                </a:solidFill>
                <a:effectLst/>
                <a:latin typeface="宋体" panose="02010600030101010101" pitchFamily="2" charset="-122"/>
              </a:rPr>
              <a:t>保护装置硬件系统总体分为</a:t>
            </a:r>
            <a:r>
              <a:rPr kumimoji="1" lang="en-US" altLang="zh-CN" sz="2800" b="1">
                <a:solidFill>
                  <a:srgbClr val="000000"/>
                </a:solidFill>
                <a:effectLst/>
                <a:latin typeface="宋体" panose="02010600030101010101" pitchFamily="2" charset="-122"/>
              </a:rPr>
              <a:t>7</a:t>
            </a:r>
            <a:r>
              <a:rPr kumimoji="1" lang="zh-CN" altLang="en-US" sz="2800" b="1">
                <a:solidFill>
                  <a:srgbClr val="000000"/>
                </a:solidFill>
                <a:effectLst/>
                <a:latin typeface="宋体" panose="02010600030101010101" pitchFamily="2" charset="-122"/>
              </a:rPr>
              <a:t>个部分：数据滤波</a:t>
            </a:r>
          </a:p>
          <a:p>
            <a:pPr algn="l" eaLnBrk="1" hangingPunct="1"/>
            <a:r>
              <a:rPr kumimoji="1" lang="zh-CN" altLang="en-US" sz="2800" b="1">
                <a:solidFill>
                  <a:srgbClr val="000000"/>
                </a:solidFill>
                <a:effectLst/>
                <a:latin typeface="宋体" panose="02010600030101010101" pitchFamily="2" charset="-122"/>
              </a:rPr>
              <a:t>采样部分、</a:t>
            </a:r>
            <a:r>
              <a:rPr kumimoji="1" lang="en-US" altLang="zh-CN" sz="2800" b="1">
                <a:solidFill>
                  <a:srgbClr val="000000"/>
                </a:solidFill>
                <a:effectLst/>
                <a:latin typeface="宋体" panose="02010600030101010101" pitchFamily="2" charset="-122"/>
              </a:rPr>
              <a:t>CPU</a:t>
            </a:r>
            <a:r>
              <a:rPr kumimoji="1" lang="zh-CN" altLang="en-US" sz="2800" b="1">
                <a:solidFill>
                  <a:srgbClr val="000000"/>
                </a:solidFill>
                <a:effectLst/>
                <a:latin typeface="宋体" panose="02010600030101010101" pitchFamily="2" charset="-122"/>
              </a:rPr>
              <a:t>主电路、开关量输入输出部分、</a:t>
            </a:r>
          </a:p>
          <a:p>
            <a:pPr algn="l" eaLnBrk="1" hangingPunct="1"/>
            <a:r>
              <a:rPr kumimoji="1" lang="zh-CN" altLang="en-US" sz="2800" b="1">
                <a:solidFill>
                  <a:srgbClr val="000000"/>
                </a:solidFill>
                <a:effectLst/>
                <a:latin typeface="宋体" panose="02010600030101010101" pitchFamily="2" charset="-122"/>
              </a:rPr>
              <a:t>液晶显示、按键电路、通讯电路和电源电路。</a:t>
            </a:r>
          </a:p>
        </p:txBody>
      </p:sp>
      <p:sp>
        <p:nvSpPr>
          <p:cNvPr id="390153" name="Rectangle 9">
            <a:extLst>
              <a:ext uri="{FF2B5EF4-FFF2-40B4-BE49-F238E27FC236}">
                <a16:creationId xmlns:a16="http://schemas.microsoft.com/office/drawing/2014/main" id="{386418B4-DDB5-42DB-AAA0-7790B0249367}"/>
              </a:ext>
            </a:extLst>
          </p:cNvPr>
          <p:cNvSpPr>
            <a:spLocks noChangeArrowheads="1"/>
          </p:cNvSpPr>
          <p:nvPr/>
        </p:nvSpPr>
        <p:spPr bwMode="auto">
          <a:xfrm>
            <a:off x="2124075" y="3716338"/>
            <a:ext cx="3303588" cy="762000"/>
          </a:xfrm>
          <a:prstGeom prst="rect">
            <a:avLst/>
          </a:prstGeom>
          <a:noFill/>
          <a:ln w="9525" algn="ctr">
            <a:noFill/>
            <a:miter lim="800000"/>
            <a:headEnd/>
            <a:tailEnd/>
          </a:ln>
          <a:effectLst/>
        </p:spPr>
        <p:txBody>
          <a:bodyPr wrap="none" anchor="ctr">
            <a:spAutoFit/>
          </a:bodyPr>
          <a:lstStyle/>
          <a:p>
            <a:pPr algn="l">
              <a:defRPr/>
            </a:pPr>
            <a:r>
              <a:rPr kumimoji="1" lang="zh-CN" altLang="en-US" sz="2800" b="1">
                <a:solidFill>
                  <a:srgbClr val="000000"/>
                </a:solidFill>
                <a:effectLst/>
              </a:rPr>
              <a:t>总体设计如下图</a:t>
            </a:r>
            <a:r>
              <a:rPr kumimoji="1" lang="en-US" altLang="zh-CN" sz="2800" b="1">
                <a:solidFill>
                  <a:srgbClr val="000000"/>
                </a:solidFill>
                <a:effectLst/>
                <a:latin typeface="Times New Roman" pitchFamily="18" charset="0"/>
              </a:rPr>
              <a:t>7.2</a:t>
            </a:r>
            <a:r>
              <a:rPr kumimoji="1" lang="en-US" altLang="zh-CN">
                <a:solidFill>
                  <a:srgbClr val="000000"/>
                </a:solidFill>
                <a:effectLst>
                  <a:outerShdw blurRad="38100" dist="38100" dir="2700000" algn="tl">
                    <a:srgbClr val="000000"/>
                  </a:outerShdw>
                </a:effectLst>
              </a:rPr>
              <a:t> </a:t>
            </a:r>
          </a:p>
        </p:txBody>
      </p:sp>
      <p:sp>
        <p:nvSpPr>
          <p:cNvPr id="39941" name="Rectangle 10">
            <a:extLst>
              <a:ext uri="{FF2B5EF4-FFF2-40B4-BE49-F238E27FC236}">
                <a16:creationId xmlns:a16="http://schemas.microsoft.com/office/drawing/2014/main" id="{7B477721-207B-49B7-93A8-343854E5AEF7}"/>
              </a:ext>
            </a:extLst>
          </p:cNvPr>
          <p:cNvSpPr>
            <a:spLocks noGrp="1" noChangeArrowheads="1"/>
          </p:cNvSpPr>
          <p:nvPr>
            <p:ph type="title"/>
          </p:nvPr>
        </p:nvSpPr>
        <p:spPr>
          <a:xfrm>
            <a:off x="1620044" y="765175"/>
            <a:ext cx="5903912" cy="846138"/>
          </a:xfrm>
          <a:solidFill>
            <a:srgbClr val="FFCC99"/>
          </a:solidFill>
        </p:spPr>
        <p:txBody>
          <a:bodyPr/>
          <a:lstStyle/>
          <a:p>
            <a:pPr algn="ctr" eaLnBrk="1" hangingPunct="1"/>
            <a:r>
              <a:rPr kumimoji="1" lang="en-US" altLang="zh-CN" sz="4000">
                <a:solidFill>
                  <a:srgbClr val="000000"/>
                </a:solidFill>
                <a:effectLst/>
                <a:latin typeface="Times New Roman" panose="02020603050405020304" pitchFamily="18" charset="0"/>
              </a:rPr>
              <a:t>1.</a:t>
            </a:r>
            <a:r>
              <a:rPr kumimoji="1" lang="en-US" altLang="zh-CN" sz="4000">
                <a:solidFill>
                  <a:srgbClr val="000000"/>
                </a:solidFill>
                <a:effectLst/>
              </a:rPr>
              <a:t> </a:t>
            </a:r>
            <a:r>
              <a:rPr kumimoji="1" lang="zh-CN" altLang="en-US" sz="4000">
                <a:solidFill>
                  <a:srgbClr val="000000"/>
                </a:solidFill>
                <a:effectLst/>
              </a:rPr>
              <a:t>保护装置的硬件设计</a:t>
            </a: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4">
            <a:extLst>
              <a:ext uri="{FF2B5EF4-FFF2-40B4-BE49-F238E27FC236}">
                <a16:creationId xmlns:a16="http://schemas.microsoft.com/office/drawing/2014/main" id="{095BBEB1-7528-43FE-873F-A1749EBBDDE0}"/>
              </a:ext>
            </a:extLst>
          </p:cNvPr>
          <p:cNvGraphicFramePr>
            <a:graphicFrameLocks noChangeAspect="1"/>
          </p:cNvGraphicFramePr>
          <p:nvPr>
            <p:extLst>
              <p:ext uri="{D42A27DB-BD31-4B8C-83A1-F6EECF244321}">
                <p14:modId xmlns:p14="http://schemas.microsoft.com/office/powerpoint/2010/main" val="2133720288"/>
              </p:ext>
            </p:extLst>
          </p:nvPr>
        </p:nvGraphicFramePr>
        <p:xfrm>
          <a:off x="468313" y="404813"/>
          <a:ext cx="7704137" cy="5976937"/>
        </p:xfrm>
        <a:graphic>
          <a:graphicData uri="http://schemas.openxmlformats.org/presentationml/2006/ole">
            <mc:AlternateContent xmlns:mc="http://schemas.openxmlformats.org/markup-compatibility/2006">
              <mc:Choice xmlns:v="urn:schemas-microsoft-com:vml" Requires="v">
                <p:oleObj r:id="rId2" imgW="7123176" imgH="7979054" progId="Visio.Drawing.11">
                  <p:embed/>
                </p:oleObj>
              </mc:Choice>
              <mc:Fallback>
                <p:oleObj r:id="rId2" imgW="7123176" imgH="7979054"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04813"/>
                        <a:ext cx="7704137" cy="5976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Text Box 7">
            <a:extLst>
              <a:ext uri="{FF2B5EF4-FFF2-40B4-BE49-F238E27FC236}">
                <a16:creationId xmlns:a16="http://schemas.microsoft.com/office/drawing/2014/main" id="{AC7FD3FF-9E4D-4B9F-ADBC-919BA107AC50}"/>
              </a:ext>
            </a:extLst>
          </p:cNvPr>
          <p:cNvSpPr txBox="1">
            <a:spLocks noChangeArrowheads="1"/>
          </p:cNvSpPr>
          <p:nvPr/>
        </p:nvSpPr>
        <p:spPr bwMode="auto">
          <a:xfrm>
            <a:off x="8263945" y="1052513"/>
            <a:ext cx="61811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800" b="1">
                <a:solidFill>
                  <a:srgbClr val="000000"/>
                </a:solidFill>
                <a:effectLst/>
              </a:rPr>
              <a:t>图</a:t>
            </a:r>
            <a:r>
              <a:rPr kumimoji="1" lang="en-US" altLang="zh-CN" sz="2800" b="1">
                <a:solidFill>
                  <a:srgbClr val="000000"/>
                </a:solidFill>
                <a:effectLst/>
              </a:rPr>
              <a:t>7.2</a:t>
            </a:r>
            <a:r>
              <a:rPr kumimoji="1" lang="zh-CN" altLang="en-US" sz="2800" b="1">
                <a:solidFill>
                  <a:srgbClr val="000000"/>
                </a:solidFill>
                <a:effectLst/>
              </a:rPr>
              <a:t>保护装置的硬件结构</a:t>
            </a: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5" name="Rectangle 3">
            <a:extLst>
              <a:ext uri="{FF2B5EF4-FFF2-40B4-BE49-F238E27FC236}">
                <a16:creationId xmlns:a16="http://schemas.microsoft.com/office/drawing/2014/main" id="{160030A6-88B5-4E62-8ECF-FD51D484CA90}"/>
              </a:ext>
            </a:extLst>
          </p:cNvPr>
          <p:cNvSpPr>
            <a:spLocks noGrp="1" noChangeArrowheads="1"/>
          </p:cNvSpPr>
          <p:nvPr>
            <p:ph type="body" idx="1"/>
          </p:nvPr>
        </p:nvSpPr>
        <p:spPr/>
        <p:txBody>
          <a:bodyPr/>
          <a:lstStyle/>
          <a:p>
            <a:pPr eaLnBrk="1" hangingPunct="1">
              <a:lnSpc>
                <a:spcPct val="90000"/>
              </a:lnSpc>
              <a:defRPr/>
            </a:pPr>
            <a:r>
              <a:rPr lang="zh-CN" altLang="en-US" sz="2400" b="1">
                <a:solidFill>
                  <a:srgbClr val="000000"/>
                </a:solidFill>
                <a:effectLst/>
              </a:rPr>
              <a:t>软件设计分为整定测试部分和故障判断处理</a:t>
            </a:r>
            <a:r>
              <a:rPr lang="en-US" altLang="zh-CN" sz="2400" b="1">
                <a:solidFill>
                  <a:srgbClr val="000000"/>
                </a:solidFill>
                <a:effectLst/>
              </a:rPr>
              <a:t>2</a:t>
            </a:r>
            <a:r>
              <a:rPr lang="zh-CN" altLang="en-US" sz="2400" b="1">
                <a:solidFill>
                  <a:srgbClr val="000000"/>
                </a:solidFill>
                <a:effectLst/>
              </a:rPr>
              <a:t>个部分。</a:t>
            </a:r>
            <a:r>
              <a:rPr lang="zh-CN" altLang="en-US" sz="2800">
                <a:solidFill>
                  <a:srgbClr val="000000"/>
                </a:solidFill>
                <a:effectLst/>
              </a:rPr>
              <a:t> </a:t>
            </a:r>
          </a:p>
          <a:p>
            <a:pPr eaLnBrk="1" hangingPunct="1">
              <a:lnSpc>
                <a:spcPct val="90000"/>
              </a:lnSpc>
              <a:defRPr/>
            </a:pPr>
            <a:r>
              <a:rPr lang="zh-CN" altLang="en-US" sz="2400" b="1">
                <a:solidFill>
                  <a:srgbClr val="000000"/>
                </a:solidFill>
                <a:effectLst/>
              </a:rPr>
              <a:t>整定部分是对各种保护定值和时限按照规定的步长和范围进行整定。 </a:t>
            </a:r>
          </a:p>
          <a:p>
            <a:pPr eaLnBrk="1" hangingPunct="1">
              <a:lnSpc>
                <a:spcPct val="90000"/>
              </a:lnSpc>
              <a:defRPr/>
            </a:pPr>
            <a:r>
              <a:rPr lang="zh-CN" altLang="en-US" sz="2400" b="1">
                <a:solidFill>
                  <a:srgbClr val="000000"/>
                </a:solidFill>
                <a:effectLst/>
              </a:rPr>
              <a:t>测试部分是对时间日期、电压、电流、频率等关键参数进行测试计算。</a:t>
            </a:r>
            <a:r>
              <a:rPr lang="zh-CN" altLang="en-US" sz="2800">
                <a:solidFill>
                  <a:srgbClr val="000000"/>
                </a:solidFill>
                <a:effectLst/>
              </a:rPr>
              <a:t> </a:t>
            </a:r>
          </a:p>
          <a:p>
            <a:pPr eaLnBrk="1" hangingPunct="1">
              <a:lnSpc>
                <a:spcPct val="90000"/>
              </a:lnSpc>
              <a:defRPr/>
            </a:pPr>
            <a:r>
              <a:rPr lang="zh-CN" altLang="en-US" sz="2400" b="1">
                <a:solidFill>
                  <a:srgbClr val="000000"/>
                </a:solidFill>
                <a:effectLst/>
              </a:rPr>
              <a:t>故障判断处理程序是根据测试部分得到的电压、频率等参数，与存储的整定数值进行比较，按照各种故障的判据，进行分析，如果符合某种故障的条件则马上启动对应的保护动作如报警或跳闸等，并生成故障报告。</a:t>
            </a:r>
            <a:r>
              <a:rPr lang="zh-CN" altLang="en-US" sz="2800">
                <a:solidFill>
                  <a:srgbClr val="000000"/>
                </a:solidFill>
                <a:effectLst/>
              </a:rPr>
              <a:t> </a:t>
            </a:r>
          </a:p>
        </p:txBody>
      </p:sp>
      <p:sp>
        <p:nvSpPr>
          <p:cNvPr id="392196" name="Rectangle 4">
            <a:extLst>
              <a:ext uri="{FF2B5EF4-FFF2-40B4-BE49-F238E27FC236}">
                <a16:creationId xmlns:a16="http://schemas.microsoft.com/office/drawing/2014/main" id="{F5171E9F-24C8-4737-A65B-E3A749B9AA18}"/>
              </a:ext>
            </a:extLst>
          </p:cNvPr>
          <p:cNvSpPr>
            <a:spLocks noGrp="1" noChangeArrowheads="1"/>
          </p:cNvSpPr>
          <p:nvPr>
            <p:ph type="title"/>
          </p:nvPr>
        </p:nvSpPr>
        <p:spPr>
          <a:xfrm>
            <a:off x="1487488" y="620713"/>
            <a:ext cx="6169025" cy="1008062"/>
          </a:xfrm>
          <a:solidFill>
            <a:srgbClr val="FFCC99"/>
          </a:solidFill>
        </p:spPr>
        <p:txBody>
          <a:bodyPr/>
          <a:lstStyle/>
          <a:p>
            <a:pPr algn="ctr" eaLnBrk="1" hangingPunct="1">
              <a:defRPr/>
            </a:pPr>
            <a:r>
              <a:rPr kumimoji="1" lang="en-US" altLang="zh-CN">
                <a:solidFill>
                  <a:srgbClr val="000000"/>
                </a:solidFill>
                <a:effectLst/>
              </a:rPr>
              <a:t> </a:t>
            </a:r>
            <a:r>
              <a:rPr kumimoji="1" lang="en-US" altLang="zh-CN" sz="4000">
                <a:solidFill>
                  <a:srgbClr val="000000"/>
                </a:solidFill>
                <a:effectLst/>
                <a:latin typeface="Times New Roman" pitchFamily="18" charset="0"/>
              </a:rPr>
              <a:t>2.</a:t>
            </a:r>
            <a:r>
              <a:rPr kumimoji="1" lang="en-US" altLang="zh-CN" sz="4000">
                <a:solidFill>
                  <a:srgbClr val="000000"/>
                </a:solidFill>
                <a:effectLst/>
              </a:rPr>
              <a:t> </a:t>
            </a:r>
            <a:r>
              <a:rPr kumimoji="1" lang="zh-CN" altLang="en-US" sz="4000">
                <a:solidFill>
                  <a:srgbClr val="000000"/>
                </a:solidFill>
                <a:effectLst/>
              </a:rPr>
              <a:t>保护装置的软件设计</a:t>
            </a:r>
            <a:r>
              <a:rPr kumimoji="1" lang="zh-CN" altLang="en-US">
                <a:solidFill>
                  <a:srgbClr val="000000"/>
                </a:solidFill>
                <a:effectLst/>
              </a:rPr>
              <a:t> </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4">
            <a:extLst>
              <a:ext uri="{FF2B5EF4-FFF2-40B4-BE49-F238E27FC236}">
                <a16:creationId xmlns:a16="http://schemas.microsoft.com/office/drawing/2014/main" id="{0B06DE9E-3034-4F9B-B603-C87BD74DF980}"/>
              </a:ext>
            </a:extLst>
          </p:cNvPr>
          <p:cNvGraphicFramePr>
            <a:graphicFrameLocks noChangeAspect="1"/>
          </p:cNvGraphicFramePr>
          <p:nvPr>
            <p:extLst>
              <p:ext uri="{D42A27DB-BD31-4B8C-83A1-F6EECF244321}">
                <p14:modId xmlns:p14="http://schemas.microsoft.com/office/powerpoint/2010/main" val="1470755747"/>
              </p:ext>
            </p:extLst>
          </p:nvPr>
        </p:nvGraphicFramePr>
        <p:xfrm>
          <a:off x="1116013" y="549275"/>
          <a:ext cx="6481762" cy="5832475"/>
        </p:xfrm>
        <a:graphic>
          <a:graphicData uri="http://schemas.openxmlformats.org/presentationml/2006/ole">
            <mc:AlternateContent xmlns:mc="http://schemas.openxmlformats.org/markup-compatibility/2006">
              <mc:Choice xmlns:v="urn:schemas-microsoft-com:vml" Requires="v">
                <p:oleObj r:id="rId2" imgW="5933237" imgH="9047988" progId="Visio.Drawing.11">
                  <p:embed/>
                </p:oleObj>
              </mc:Choice>
              <mc:Fallback>
                <p:oleObj r:id="rId2" imgW="5933237" imgH="9047988"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4550"/>
                      <a:stretch>
                        <a:fillRect/>
                      </a:stretch>
                    </p:blipFill>
                    <p:spPr bwMode="auto">
                      <a:xfrm>
                        <a:off x="1116013" y="549275"/>
                        <a:ext cx="6481762" cy="5832475"/>
                      </a:xfrm>
                      <a:prstGeom prst="rect">
                        <a:avLst/>
                      </a:prstGeom>
                      <a:solidFill>
                        <a:schemeClr val="tx1"/>
                      </a:solidFill>
                    </p:spPr>
                  </p:pic>
                </p:oleObj>
              </mc:Fallback>
            </mc:AlternateContent>
          </a:graphicData>
        </a:graphic>
      </p:graphicFrame>
      <p:sp>
        <p:nvSpPr>
          <p:cNvPr id="2052" name="Text Box 6">
            <a:extLst>
              <a:ext uri="{FF2B5EF4-FFF2-40B4-BE49-F238E27FC236}">
                <a16:creationId xmlns:a16="http://schemas.microsoft.com/office/drawing/2014/main" id="{BFD21B84-E32E-4BFE-A2E5-8E54E0E3023A}"/>
              </a:ext>
            </a:extLst>
          </p:cNvPr>
          <p:cNvSpPr txBox="1">
            <a:spLocks noChangeArrowheads="1"/>
          </p:cNvSpPr>
          <p:nvPr/>
        </p:nvSpPr>
        <p:spPr bwMode="auto">
          <a:xfrm>
            <a:off x="7976607" y="836613"/>
            <a:ext cx="61811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eaVert">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800" b="1">
                <a:solidFill>
                  <a:srgbClr val="000000"/>
                </a:solidFill>
                <a:effectLst/>
              </a:rPr>
              <a:t>图</a:t>
            </a:r>
            <a:r>
              <a:rPr kumimoji="1" lang="en-US" altLang="zh-CN" sz="2800" b="1">
                <a:solidFill>
                  <a:srgbClr val="000000"/>
                </a:solidFill>
                <a:effectLst/>
              </a:rPr>
              <a:t>7.3</a:t>
            </a:r>
            <a:r>
              <a:rPr kumimoji="1" lang="zh-CN" altLang="en-US" sz="2800" b="1">
                <a:solidFill>
                  <a:srgbClr val="000000"/>
                </a:solidFill>
                <a:effectLst/>
              </a:rPr>
              <a:t>保护装置主程序流程图</a:t>
            </a: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243" name="Rectangle 3">
            <a:extLst>
              <a:ext uri="{FF2B5EF4-FFF2-40B4-BE49-F238E27FC236}">
                <a16:creationId xmlns:a16="http://schemas.microsoft.com/office/drawing/2014/main" id="{96D654A2-1563-4FCB-9EF8-C7D0A51ED026}"/>
              </a:ext>
            </a:extLst>
          </p:cNvPr>
          <p:cNvSpPr>
            <a:spLocks noGrp="1" noChangeArrowheads="1"/>
          </p:cNvSpPr>
          <p:nvPr>
            <p:ph type="body" idx="1"/>
          </p:nvPr>
        </p:nvSpPr>
        <p:spPr/>
        <p:txBody>
          <a:bodyPr/>
          <a:lstStyle/>
          <a:p>
            <a:pPr eaLnBrk="1" hangingPunct="1">
              <a:defRPr/>
            </a:pPr>
            <a:r>
              <a:rPr lang="zh-CN" altLang="en-US" b="1">
                <a:solidFill>
                  <a:srgbClr val="000000"/>
                </a:solidFill>
                <a:effectLst/>
              </a:rPr>
              <a:t>变压器成套微机保护装置作为新一代数字式变电站变压器的各种短路故障和不正常运行状态的成套保护测控装置，适用于电力系统</a:t>
            </a:r>
            <a:r>
              <a:rPr lang="en-US" altLang="zh-CN" b="1">
                <a:solidFill>
                  <a:srgbClr val="000000"/>
                </a:solidFill>
                <a:effectLst/>
              </a:rPr>
              <a:t>35kV</a:t>
            </a:r>
            <a:r>
              <a:rPr lang="zh-CN" altLang="en-US" b="1">
                <a:solidFill>
                  <a:srgbClr val="000000"/>
                </a:solidFill>
                <a:effectLst/>
              </a:rPr>
              <a:t>、</a:t>
            </a:r>
            <a:r>
              <a:rPr lang="en-US" altLang="zh-CN" b="1">
                <a:solidFill>
                  <a:srgbClr val="000000"/>
                </a:solidFill>
                <a:effectLst/>
              </a:rPr>
              <a:t>110kV</a:t>
            </a:r>
            <a:r>
              <a:rPr lang="zh-CN" altLang="en-US" b="1">
                <a:solidFill>
                  <a:srgbClr val="000000"/>
                </a:solidFill>
                <a:effectLst/>
              </a:rPr>
              <a:t>变电站的双绕组及三绕组变压器，由变压器主保护单元和后备保护单元两部分组成。</a:t>
            </a:r>
            <a:r>
              <a:rPr lang="zh-CN" altLang="en-US">
                <a:solidFill>
                  <a:srgbClr val="000000"/>
                </a:solidFill>
                <a:effectLst/>
              </a:rPr>
              <a:t> </a:t>
            </a:r>
          </a:p>
        </p:txBody>
      </p:sp>
      <p:sp>
        <p:nvSpPr>
          <p:cNvPr id="394244" name="Rectangle 4">
            <a:extLst>
              <a:ext uri="{FF2B5EF4-FFF2-40B4-BE49-F238E27FC236}">
                <a16:creationId xmlns:a16="http://schemas.microsoft.com/office/drawing/2014/main" id="{C632418A-F5DA-4940-A00E-076F549A16A0}"/>
              </a:ext>
            </a:extLst>
          </p:cNvPr>
          <p:cNvSpPr>
            <a:spLocks noChangeArrowheads="1"/>
          </p:cNvSpPr>
          <p:nvPr/>
        </p:nvSpPr>
        <p:spPr bwMode="auto">
          <a:xfrm>
            <a:off x="1223169" y="627063"/>
            <a:ext cx="6697663" cy="1001712"/>
          </a:xfrm>
          <a:prstGeom prst="rect">
            <a:avLst/>
          </a:prstGeom>
          <a:solidFill>
            <a:srgbClr val="FFFF99"/>
          </a:solidFill>
          <a:ln w="9525">
            <a:noFill/>
            <a:miter lim="800000"/>
            <a:headEnd/>
            <a:tailEnd/>
          </a:ln>
          <a:effectLst/>
        </p:spPr>
        <p:txBody>
          <a:bodyPr anchor="ctr"/>
          <a:lstStyle/>
          <a:p>
            <a:pPr algn="l">
              <a:defRPr/>
            </a:pPr>
            <a:r>
              <a:rPr lang="en-US" altLang="zh-CN" b="1">
                <a:solidFill>
                  <a:srgbClr val="000000"/>
                </a:solidFill>
                <a:effectLst/>
                <a:latin typeface="Times New Roman" pitchFamily="18" charset="0"/>
              </a:rPr>
              <a:t>7.3</a:t>
            </a:r>
            <a:r>
              <a:rPr lang="en-US" altLang="zh-CN" b="1">
                <a:solidFill>
                  <a:srgbClr val="000000"/>
                </a:solidFill>
                <a:effectLst/>
              </a:rPr>
              <a:t>    </a:t>
            </a:r>
            <a:r>
              <a:rPr lang="zh-CN" altLang="en-US" b="1">
                <a:solidFill>
                  <a:srgbClr val="000000"/>
                </a:solidFill>
                <a:effectLst/>
              </a:rPr>
              <a:t>变压器的微机保护</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5267" name="Rectangle 3">
            <a:extLst>
              <a:ext uri="{FF2B5EF4-FFF2-40B4-BE49-F238E27FC236}">
                <a16:creationId xmlns:a16="http://schemas.microsoft.com/office/drawing/2014/main" id="{59F092BE-053B-438D-A16B-6BBA984AF716}"/>
              </a:ext>
            </a:extLst>
          </p:cNvPr>
          <p:cNvSpPr>
            <a:spLocks noGrp="1" noChangeArrowheads="1"/>
          </p:cNvSpPr>
          <p:nvPr>
            <p:ph type="body" idx="1"/>
          </p:nvPr>
        </p:nvSpPr>
        <p:spPr>
          <a:xfrm>
            <a:off x="539750" y="1981200"/>
            <a:ext cx="8070850" cy="4114800"/>
          </a:xfrm>
        </p:spPr>
        <p:txBody>
          <a:bodyPr/>
          <a:lstStyle/>
          <a:p>
            <a:pPr marL="609600" indent="-609600" eaLnBrk="1" hangingPunct="1">
              <a:buFont typeface="Wingdings" panose="05000000000000000000" pitchFamily="2" charset="2"/>
              <a:buNone/>
              <a:defRPr/>
            </a:pPr>
            <a:r>
              <a:rPr lang="zh-CN" altLang="en-US" sz="2800" b="1" dirty="0">
                <a:solidFill>
                  <a:srgbClr val="000000"/>
                </a:solidFill>
                <a:effectLst/>
              </a:rPr>
              <a:t>变压器微机保护有主保护系统和后备保护系统。</a:t>
            </a:r>
          </a:p>
          <a:p>
            <a:pPr marL="609600" indent="-609600" eaLnBrk="1" hangingPunct="1">
              <a:buFont typeface="Wingdings" panose="05000000000000000000" pitchFamily="2" charset="2"/>
              <a:buNone/>
              <a:defRPr/>
            </a:pPr>
            <a:r>
              <a:rPr lang="en-US" altLang="zh-CN" sz="2800" b="1" dirty="0">
                <a:solidFill>
                  <a:srgbClr val="000000"/>
                </a:solidFill>
                <a:effectLst/>
              </a:rPr>
              <a:t>1. </a:t>
            </a:r>
            <a:r>
              <a:rPr lang="zh-CN" altLang="en-US" sz="2800" b="1" dirty="0">
                <a:solidFill>
                  <a:srgbClr val="000000"/>
                </a:solidFill>
                <a:effectLst/>
              </a:rPr>
              <a:t>变压器差动保护</a:t>
            </a:r>
          </a:p>
          <a:p>
            <a:pPr marL="609600" indent="-609600" eaLnBrk="1" hangingPunct="1">
              <a:buFont typeface="Wingdings" panose="05000000000000000000" pitchFamily="2" charset="2"/>
              <a:buNone/>
              <a:defRPr/>
            </a:pPr>
            <a:r>
              <a:rPr lang="zh-CN" altLang="en-US" sz="1800" b="1" dirty="0">
                <a:solidFill>
                  <a:srgbClr val="000000"/>
                </a:solidFill>
                <a:effectLst/>
              </a:rPr>
              <a:t>      变压器差动保护与瓦斯保护联合构成变压器的主保护，用来保护变压器的内部故障。</a:t>
            </a:r>
            <a:endParaRPr lang="en-US" altLang="zh-CN" sz="1800" b="1" dirty="0">
              <a:solidFill>
                <a:srgbClr val="000000"/>
              </a:solidFill>
              <a:effectLst/>
            </a:endParaRPr>
          </a:p>
          <a:p>
            <a:pPr marL="609600" indent="-609600" eaLnBrk="1" hangingPunct="1">
              <a:buFont typeface="Wingdings" panose="05000000000000000000" pitchFamily="2" charset="2"/>
              <a:buNone/>
              <a:defRPr/>
            </a:pPr>
            <a:r>
              <a:rPr lang="zh-CN" altLang="en-US" sz="1800" b="1" dirty="0">
                <a:solidFill>
                  <a:srgbClr val="000000"/>
                </a:solidFill>
                <a:effectLst/>
                <a:latin typeface="楷体" pitchFamily="49" charset="-122"/>
                <a:ea typeface="楷体" pitchFamily="49" charset="-122"/>
              </a:rPr>
              <a:t>变压器的差动保护是变压器的主保护，是按循环电流原理装设的。 主要用来保护双绕组或三绕组变压器绕组内部及其引出线上发生的各种相间短路故障，同时也可以用来保护变压器单相匝间短路故障。</a:t>
            </a:r>
            <a:endParaRPr lang="en-US" altLang="zh-CN" sz="1800" b="1" dirty="0">
              <a:solidFill>
                <a:srgbClr val="000000"/>
              </a:solidFill>
              <a:effectLst/>
              <a:latin typeface="楷体" pitchFamily="49" charset="-122"/>
              <a:ea typeface="楷体" pitchFamily="49" charset="-122"/>
            </a:endParaRPr>
          </a:p>
          <a:p>
            <a:pPr marL="609600" indent="-609600" eaLnBrk="1" hangingPunct="1">
              <a:buFont typeface="Wingdings" panose="05000000000000000000" pitchFamily="2" charset="2"/>
              <a:buNone/>
              <a:defRPr/>
            </a:pPr>
            <a:r>
              <a:rPr lang="zh-CN" altLang="en-US" sz="1800" b="1" dirty="0">
                <a:solidFill>
                  <a:srgbClr val="000000"/>
                </a:solidFill>
                <a:effectLst/>
                <a:latin typeface="楷体" pitchFamily="49" charset="-122"/>
                <a:ea typeface="楷体" pitchFamily="49" charset="-122"/>
              </a:rPr>
              <a:t>瓦斯继电器（又称气体继电器）是变压器所用的一种保护装置，装在变压器的储油柜和油箱之间的管道内，利用变压器内部故障而使油分解产生气体或造成油流涌动时，使气体继电器的接点动作，接通指定的控制回路，并及时发出信号告警。</a:t>
            </a:r>
          </a:p>
          <a:p>
            <a:pPr marL="609600" indent="-609600" eaLnBrk="1" hangingPunct="1">
              <a:buFont typeface="Wingdings" panose="05000000000000000000" pitchFamily="2" charset="2"/>
              <a:buNone/>
              <a:defRPr/>
            </a:pPr>
            <a:r>
              <a:rPr lang="en-US" altLang="zh-CN" sz="2800" b="1" dirty="0">
                <a:solidFill>
                  <a:srgbClr val="000000"/>
                </a:solidFill>
                <a:effectLst/>
              </a:rPr>
              <a:t>2. </a:t>
            </a:r>
            <a:r>
              <a:rPr lang="zh-CN" altLang="en-US" sz="2800" b="1" dirty="0">
                <a:solidFill>
                  <a:srgbClr val="000000"/>
                </a:solidFill>
                <a:effectLst/>
              </a:rPr>
              <a:t>变压器的后备保护</a:t>
            </a:r>
          </a:p>
          <a:p>
            <a:pPr marL="609600" indent="-609600" eaLnBrk="1" hangingPunct="1">
              <a:buFont typeface="Wingdings" panose="05000000000000000000" pitchFamily="2" charset="2"/>
              <a:buNone/>
              <a:defRPr/>
            </a:pPr>
            <a:r>
              <a:rPr lang="zh-CN" altLang="en-US" sz="1800" b="1" dirty="0">
                <a:solidFill>
                  <a:srgbClr val="000000"/>
                </a:solidFill>
                <a:effectLst/>
              </a:rPr>
              <a:t>      变压器的后备保护是用来作为外部短路和内部短路的后备保护装置，称为变压器的后备保护。</a:t>
            </a:r>
            <a:r>
              <a:rPr lang="zh-CN" altLang="en-US" sz="1800" dirty="0">
                <a:solidFill>
                  <a:srgbClr val="000000"/>
                </a:solidFill>
                <a:effectLst/>
              </a:rPr>
              <a:t> </a:t>
            </a:r>
          </a:p>
        </p:txBody>
      </p:sp>
      <p:sp>
        <p:nvSpPr>
          <p:cNvPr id="395268" name="Rectangle 4">
            <a:extLst>
              <a:ext uri="{FF2B5EF4-FFF2-40B4-BE49-F238E27FC236}">
                <a16:creationId xmlns:a16="http://schemas.microsoft.com/office/drawing/2014/main" id="{AB54C6CE-349A-4F4F-BB92-0A7905EAAD0F}"/>
              </a:ext>
            </a:extLst>
          </p:cNvPr>
          <p:cNvSpPr>
            <a:spLocks noGrp="1" noChangeArrowheads="1"/>
          </p:cNvSpPr>
          <p:nvPr>
            <p:ph type="title"/>
          </p:nvPr>
        </p:nvSpPr>
        <p:spPr>
          <a:xfrm>
            <a:off x="800100" y="620713"/>
            <a:ext cx="7543800" cy="1179512"/>
          </a:xfrm>
          <a:solidFill>
            <a:srgbClr val="FFFF99"/>
          </a:solidFill>
        </p:spPr>
        <p:txBody>
          <a:bodyPr/>
          <a:lstStyle/>
          <a:p>
            <a:pPr eaLnBrk="1" hangingPunct="1">
              <a:defRPr/>
            </a:pPr>
            <a:r>
              <a:rPr lang="en-US" altLang="zh-CN" sz="3600">
                <a:solidFill>
                  <a:srgbClr val="000000"/>
                </a:solidFill>
                <a:effectLst/>
                <a:latin typeface="Times New Roman" pitchFamily="18" charset="0"/>
              </a:rPr>
              <a:t>7.3.1   </a:t>
            </a:r>
            <a:r>
              <a:rPr lang="zh-CN" altLang="en-US" sz="3600">
                <a:solidFill>
                  <a:srgbClr val="000000"/>
                </a:solidFill>
                <a:effectLst/>
              </a:rPr>
              <a:t>变压器微机保护的种类和配置</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E2C37471-5461-4709-848F-21D85E7A25F0}"/>
              </a:ext>
            </a:extLst>
          </p:cNvPr>
          <p:cNvSpPr>
            <a:spLocks noGrp="1" noChangeArrowheads="1"/>
          </p:cNvSpPr>
          <p:nvPr>
            <p:ph type="title"/>
          </p:nvPr>
        </p:nvSpPr>
        <p:spPr>
          <a:xfrm>
            <a:off x="1138238" y="550863"/>
            <a:ext cx="6867525" cy="1035050"/>
          </a:xfrm>
          <a:solidFill>
            <a:srgbClr val="FFFF00"/>
          </a:solidFill>
        </p:spPr>
        <p:txBody>
          <a:bodyPr/>
          <a:lstStyle/>
          <a:p>
            <a:pPr algn="ctr" eaLnBrk="1" hangingPunct="1">
              <a:defRPr/>
            </a:pPr>
            <a:r>
              <a:rPr lang="en-US" altLang="zh-CN" sz="3600">
                <a:solidFill>
                  <a:sysClr val="windowText" lastClr="000000"/>
                </a:solidFill>
                <a:effectLst>
                  <a:outerShdw blurRad="38100" dist="38100" dir="2700000" algn="tl">
                    <a:srgbClr val="FFFFFF"/>
                  </a:outerShdw>
                </a:effectLst>
                <a:latin typeface="华文隶书" pitchFamily="2" charset="-122"/>
                <a:ea typeface="华文隶书" pitchFamily="2" charset="-122"/>
              </a:rPr>
              <a:t>7.1 </a:t>
            </a:r>
            <a:r>
              <a:rPr lang="zh-CN" altLang="en-US">
                <a:solidFill>
                  <a:sysClr val="windowText" lastClr="000000"/>
                </a:solidFill>
                <a:effectLst>
                  <a:outerShdw blurRad="38100" dist="38100" dir="2700000" algn="tl">
                    <a:srgbClr val="FFFFFF"/>
                  </a:outerShdw>
                </a:effectLst>
                <a:ea typeface="华文隶书" pitchFamily="2" charset="-122"/>
              </a:rPr>
              <a:t>供配电系统的微机保护</a:t>
            </a:r>
            <a:r>
              <a:rPr lang="zh-CN" altLang="en-US" sz="4000">
                <a:solidFill>
                  <a:sysClr val="windowText" lastClr="000000"/>
                </a:solidFill>
              </a:rPr>
              <a:t> </a:t>
            </a:r>
          </a:p>
        </p:txBody>
      </p:sp>
      <p:sp>
        <p:nvSpPr>
          <p:cNvPr id="312323" name="Rectangle 3">
            <a:extLst>
              <a:ext uri="{FF2B5EF4-FFF2-40B4-BE49-F238E27FC236}">
                <a16:creationId xmlns:a16="http://schemas.microsoft.com/office/drawing/2014/main" id="{4787AC13-DB81-4439-BFDE-6FDF0DFD7082}"/>
              </a:ext>
            </a:extLst>
          </p:cNvPr>
          <p:cNvSpPr>
            <a:spLocks noGrp="1" noChangeArrowheads="1"/>
          </p:cNvSpPr>
          <p:nvPr>
            <p:ph type="body" idx="1"/>
          </p:nvPr>
        </p:nvSpPr>
        <p:spPr>
          <a:xfrm>
            <a:off x="457200" y="1844675"/>
            <a:ext cx="8229600" cy="4392613"/>
          </a:xfrm>
        </p:spPr>
        <p:txBody>
          <a:bodyPr/>
          <a:lstStyle/>
          <a:p>
            <a:pPr eaLnBrk="1" hangingPunct="1">
              <a:lnSpc>
                <a:spcPct val="120000"/>
              </a:lnSpc>
              <a:defRPr/>
            </a:pPr>
            <a:r>
              <a:rPr lang="zh-CN" altLang="en-US" sz="2800" b="1">
                <a:solidFill>
                  <a:sysClr val="windowText" lastClr="000000"/>
                </a:solidFill>
                <a:effectLst/>
              </a:rPr>
              <a:t>微机保护在电力系统的各个方面及各种电压等级上均有较大的发展，如线路保护、发电机保护、变压器保护、励磁调节系统等。</a:t>
            </a:r>
            <a:r>
              <a:rPr lang="zh-CN" altLang="en-US" sz="2800">
                <a:solidFill>
                  <a:sysClr val="windowText" lastClr="000000"/>
                </a:solidFill>
                <a:effectLst/>
              </a:rPr>
              <a:t> </a:t>
            </a:r>
            <a:endParaRPr lang="zh-CN" altLang="en-US" sz="2800" b="1">
              <a:solidFill>
                <a:sysClr val="windowText" lastClr="000000"/>
              </a:solidFill>
              <a:effectLst/>
              <a:ea typeface="华文楷体" pitchFamily="2" charset="-122"/>
            </a:endParaRPr>
          </a:p>
          <a:p>
            <a:pPr eaLnBrk="1" hangingPunct="1">
              <a:lnSpc>
                <a:spcPct val="90000"/>
              </a:lnSpc>
              <a:buFont typeface="Wingdings" panose="05000000000000000000" pitchFamily="2" charset="2"/>
              <a:buNone/>
              <a:defRPr/>
            </a:pPr>
            <a:r>
              <a:rPr lang="zh-CN" altLang="en-US" sz="2800" b="1">
                <a:solidFill>
                  <a:sysClr val="windowText" lastClr="000000"/>
                </a:solidFill>
                <a:effectLst/>
              </a:rPr>
              <a:t>现代继电保护装置的发展趋势：</a:t>
            </a:r>
            <a:r>
              <a:rPr lang="zh-CN" altLang="en-US">
                <a:solidFill>
                  <a:sysClr val="windowText" lastClr="000000"/>
                </a:solidFill>
                <a:effectLst/>
              </a:rPr>
              <a:t> </a:t>
            </a:r>
            <a:endParaRPr lang="zh-CN" altLang="en-US" sz="2800">
              <a:solidFill>
                <a:sysClr val="windowText" lastClr="000000"/>
              </a:solidFill>
              <a:effectLst/>
              <a:ea typeface="华文隶书" pitchFamily="2" charset="-122"/>
            </a:endParaRPr>
          </a:p>
          <a:p>
            <a:pPr eaLnBrk="1" hangingPunct="1">
              <a:lnSpc>
                <a:spcPct val="110000"/>
              </a:lnSpc>
              <a:defRPr/>
            </a:pPr>
            <a:r>
              <a:rPr lang="zh-CN" altLang="en-US" sz="2800" b="1">
                <a:solidFill>
                  <a:sysClr val="windowText" lastClr="000000"/>
                </a:solidFill>
                <a:effectLst/>
                <a:latin typeface="宋体" pitchFamily="2" charset="-122"/>
              </a:rPr>
              <a:t>微机控制化</a:t>
            </a:r>
            <a:r>
              <a:rPr lang="zh-CN" altLang="en-US" sz="2800">
                <a:solidFill>
                  <a:sysClr val="windowText" lastClr="000000"/>
                </a:solidFill>
                <a:effectLst/>
                <a:latin typeface="宋体" pitchFamily="2" charset="-122"/>
              </a:rPr>
              <a:t> </a:t>
            </a:r>
          </a:p>
          <a:p>
            <a:pPr eaLnBrk="1" hangingPunct="1">
              <a:lnSpc>
                <a:spcPct val="110000"/>
              </a:lnSpc>
              <a:defRPr/>
            </a:pPr>
            <a:r>
              <a:rPr lang="zh-CN" altLang="en-US" sz="2800" b="1">
                <a:solidFill>
                  <a:sysClr val="windowText" lastClr="000000"/>
                </a:solidFill>
                <a:effectLst/>
                <a:latin typeface="宋体" pitchFamily="2" charset="-122"/>
              </a:rPr>
              <a:t>保护装置网络化</a:t>
            </a:r>
            <a:r>
              <a:rPr lang="zh-CN" altLang="en-US" sz="2800">
                <a:solidFill>
                  <a:sysClr val="windowText" lastClr="000000"/>
                </a:solidFill>
                <a:effectLst/>
                <a:latin typeface="宋体" pitchFamily="2" charset="-122"/>
              </a:rPr>
              <a:t> </a:t>
            </a:r>
          </a:p>
          <a:p>
            <a:pPr eaLnBrk="1" hangingPunct="1">
              <a:lnSpc>
                <a:spcPct val="110000"/>
              </a:lnSpc>
              <a:defRPr/>
            </a:pPr>
            <a:r>
              <a:rPr lang="zh-CN" altLang="en-US" sz="2800" b="1">
                <a:solidFill>
                  <a:sysClr val="windowText" lastClr="000000"/>
                </a:solidFill>
                <a:effectLst/>
                <a:latin typeface="宋体" pitchFamily="2" charset="-122"/>
              </a:rPr>
              <a:t>算法智能化</a:t>
            </a:r>
            <a:r>
              <a:rPr lang="zh-CN" altLang="en-US" sz="2800">
                <a:solidFill>
                  <a:sysClr val="windowText" lastClr="000000"/>
                </a:solidFill>
                <a:effectLst/>
                <a:latin typeface="宋体" pitchFamily="2" charset="-122"/>
              </a:rPr>
              <a:t> </a:t>
            </a:r>
          </a:p>
          <a:p>
            <a:pPr eaLnBrk="1" hangingPunct="1">
              <a:lnSpc>
                <a:spcPct val="110000"/>
              </a:lnSpc>
              <a:defRPr/>
            </a:pPr>
            <a:r>
              <a:rPr lang="zh-CN" altLang="en-US" sz="2800" b="1">
                <a:solidFill>
                  <a:sysClr val="windowText" lastClr="000000"/>
                </a:solidFill>
                <a:effectLst/>
                <a:latin typeface="宋体" pitchFamily="2" charset="-122"/>
              </a:rPr>
              <a:t>功能一体化</a:t>
            </a:r>
            <a:r>
              <a:rPr lang="zh-CN" altLang="en-US" sz="2800">
                <a:solidFill>
                  <a:sysClr val="windowText" lastClr="000000"/>
                </a:solidFill>
                <a:effectLst/>
              </a:rPr>
              <a:t> </a:t>
            </a:r>
            <a:endParaRPr lang="zh-CN" altLang="en-US" sz="2800">
              <a:solidFill>
                <a:sysClr val="windowText" lastClr="000000"/>
              </a:solidFill>
              <a:effectLst/>
              <a:ea typeface="华文楷体" pitchFamily="2" charset="-122"/>
            </a:endParaRPr>
          </a:p>
          <a:p>
            <a:pPr eaLnBrk="1" hangingPunct="1">
              <a:lnSpc>
                <a:spcPct val="90000"/>
              </a:lnSpc>
              <a:buFont typeface="Wingdings" panose="05000000000000000000" pitchFamily="2" charset="2"/>
              <a:buNone/>
              <a:defRPr/>
            </a:pPr>
            <a:endParaRPr lang="en-US" altLang="zh-CN" sz="2800">
              <a:solidFill>
                <a:sysClr val="windowText" lastClr="000000"/>
              </a:solidFill>
              <a:effectLst/>
              <a:ea typeface="华文楷体" pitchFamily="2" charset="-122"/>
            </a:endParaRP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1" name="Rectangle 3">
            <a:extLst>
              <a:ext uri="{FF2B5EF4-FFF2-40B4-BE49-F238E27FC236}">
                <a16:creationId xmlns:a16="http://schemas.microsoft.com/office/drawing/2014/main" id="{B22DA2F3-7BE8-4A54-AD02-606D93285E99}"/>
              </a:ext>
            </a:extLst>
          </p:cNvPr>
          <p:cNvSpPr>
            <a:spLocks noGrp="1" noChangeArrowheads="1"/>
          </p:cNvSpPr>
          <p:nvPr>
            <p:ph type="body" idx="1"/>
          </p:nvPr>
        </p:nvSpPr>
        <p:spPr/>
        <p:txBody>
          <a:bodyPr/>
          <a:lstStyle/>
          <a:p>
            <a:pPr eaLnBrk="1" hangingPunct="1">
              <a:defRPr/>
            </a:pPr>
            <a:r>
              <a:rPr lang="zh-CN" altLang="en-US" sz="2800" b="1">
                <a:solidFill>
                  <a:srgbClr val="000000"/>
                </a:solidFill>
                <a:effectLst/>
              </a:rPr>
              <a:t>这里介绍的是一中小型工厂</a:t>
            </a:r>
            <a:r>
              <a:rPr lang="en-US" altLang="zh-CN" sz="2800" b="1">
                <a:solidFill>
                  <a:srgbClr val="000000"/>
                </a:solidFill>
                <a:effectLst/>
              </a:rPr>
              <a:t>10kV/0.4kV</a:t>
            </a:r>
            <a:r>
              <a:rPr lang="zh-CN" altLang="en-US" sz="2800" b="1">
                <a:solidFill>
                  <a:srgbClr val="000000"/>
                </a:solidFill>
                <a:effectLst/>
              </a:rPr>
              <a:t>，容量为</a:t>
            </a:r>
            <a:r>
              <a:rPr lang="en-US" altLang="zh-CN" sz="2800" b="1">
                <a:solidFill>
                  <a:srgbClr val="000000"/>
                </a:solidFill>
                <a:effectLst/>
              </a:rPr>
              <a:t>3150kV</a:t>
            </a:r>
            <a:r>
              <a:rPr lang="en-US" altLang="zh-CN" sz="2800" b="1">
                <a:solidFill>
                  <a:srgbClr val="000000"/>
                </a:solidFill>
                <a:effectLst/>
                <a:latin typeface="Arial"/>
              </a:rPr>
              <a:t>·</a:t>
            </a:r>
            <a:r>
              <a:rPr lang="en-US" altLang="zh-CN" sz="2800" b="1">
                <a:solidFill>
                  <a:srgbClr val="000000"/>
                </a:solidFill>
                <a:effectLst/>
              </a:rPr>
              <a:t>A</a:t>
            </a:r>
            <a:r>
              <a:rPr lang="zh-CN" altLang="en-US" sz="2800" b="1">
                <a:solidFill>
                  <a:srgbClr val="000000"/>
                </a:solidFill>
                <a:effectLst/>
              </a:rPr>
              <a:t>的变压器微机保护装置的设计。该装置的硬件部分以</a:t>
            </a:r>
            <a:r>
              <a:rPr lang="en-US" altLang="zh-CN" sz="2800" b="1">
                <a:solidFill>
                  <a:srgbClr val="000000"/>
                </a:solidFill>
                <a:effectLst/>
              </a:rPr>
              <a:t>ATmega128</a:t>
            </a:r>
            <a:r>
              <a:rPr lang="zh-CN" altLang="en-US" sz="2800" b="1">
                <a:solidFill>
                  <a:srgbClr val="000000"/>
                </a:solidFill>
                <a:effectLst/>
              </a:rPr>
              <a:t>处理器为核心，主要设计了两片</a:t>
            </a:r>
            <a:r>
              <a:rPr lang="en-US" altLang="zh-CN" sz="2800" b="1">
                <a:solidFill>
                  <a:srgbClr val="000000"/>
                </a:solidFill>
                <a:effectLst/>
              </a:rPr>
              <a:t>14</a:t>
            </a:r>
            <a:r>
              <a:rPr lang="zh-CN" altLang="en-US" sz="2800" b="1">
                <a:solidFill>
                  <a:srgbClr val="000000"/>
                </a:solidFill>
                <a:effectLst/>
              </a:rPr>
              <a:t>位</a:t>
            </a:r>
            <a:r>
              <a:rPr lang="en-US" altLang="zh-CN" sz="2800" b="1">
                <a:solidFill>
                  <a:srgbClr val="000000"/>
                </a:solidFill>
                <a:effectLst/>
              </a:rPr>
              <a:t>A/D</a:t>
            </a:r>
            <a:r>
              <a:rPr lang="zh-CN" altLang="en-US" sz="2800" b="1">
                <a:solidFill>
                  <a:srgbClr val="000000"/>
                </a:solidFill>
                <a:effectLst/>
              </a:rPr>
              <a:t>芯片</a:t>
            </a:r>
            <a:r>
              <a:rPr lang="en-US" altLang="zh-CN" sz="2800" b="1">
                <a:solidFill>
                  <a:srgbClr val="000000"/>
                </a:solidFill>
                <a:effectLst/>
              </a:rPr>
              <a:t>MAX125</a:t>
            </a:r>
            <a:r>
              <a:rPr lang="zh-CN" altLang="en-US" sz="2800" b="1">
                <a:solidFill>
                  <a:srgbClr val="000000"/>
                </a:solidFill>
                <a:effectLst/>
              </a:rPr>
              <a:t>和频率测量电路配合，进行实时交流采样的电路。软件部分主要设计了频率测量、交流采集控制、故障处理、显示和时钟等模块程序。</a:t>
            </a:r>
            <a:r>
              <a:rPr lang="zh-CN" altLang="en-US">
                <a:solidFill>
                  <a:srgbClr val="000000"/>
                </a:solidFill>
                <a:effectLst/>
              </a:rPr>
              <a:t> </a:t>
            </a:r>
          </a:p>
        </p:txBody>
      </p:sp>
      <p:sp>
        <p:nvSpPr>
          <p:cNvPr id="396292" name="Rectangle 4">
            <a:extLst>
              <a:ext uri="{FF2B5EF4-FFF2-40B4-BE49-F238E27FC236}">
                <a16:creationId xmlns:a16="http://schemas.microsoft.com/office/drawing/2014/main" id="{8BFC827D-A1AB-44A1-B903-CF8137EDEA4F}"/>
              </a:ext>
            </a:extLst>
          </p:cNvPr>
          <p:cNvSpPr>
            <a:spLocks noGrp="1" noChangeArrowheads="1"/>
          </p:cNvSpPr>
          <p:nvPr>
            <p:ph type="title"/>
          </p:nvPr>
        </p:nvSpPr>
        <p:spPr>
          <a:xfrm>
            <a:off x="1116013" y="557213"/>
            <a:ext cx="6911975" cy="1431925"/>
          </a:xfrm>
          <a:solidFill>
            <a:srgbClr val="FFFF99"/>
          </a:solidFill>
        </p:spPr>
        <p:txBody>
          <a:bodyPr/>
          <a:lstStyle/>
          <a:p>
            <a:pPr eaLnBrk="1" hangingPunct="1">
              <a:defRPr/>
            </a:pPr>
            <a:r>
              <a:rPr lang="en-US" altLang="zh-CN" sz="3600">
                <a:solidFill>
                  <a:srgbClr val="000000"/>
                </a:solidFill>
                <a:effectLst/>
                <a:latin typeface="Times New Roman" pitchFamily="18" charset="0"/>
              </a:rPr>
              <a:t>7.3.2</a:t>
            </a:r>
            <a:r>
              <a:rPr lang="en-US" altLang="zh-CN" sz="3600">
                <a:solidFill>
                  <a:srgbClr val="000000"/>
                </a:solidFill>
                <a:effectLst/>
              </a:rPr>
              <a:t>         </a:t>
            </a:r>
            <a:r>
              <a:rPr lang="zh-CN" altLang="en-US" sz="3600">
                <a:solidFill>
                  <a:srgbClr val="000000"/>
                </a:solidFill>
                <a:effectLst/>
              </a:rPr>
              <a:t>中小型工厂</a:t>
            </a:r>
            <a:br>
              <a:rPr lang="zh-CN" altLang="en-US" sz="3600">
                <a:solidFill>
                  <a:srgbClr val="000000"/>
                </a:solidFill>
                <a:effectLst/>
              </a:rPr>
            </a:br>
            <a:r>
              <a:rPr lang="zh-CN" altLang="en-US" sz="3600">
                <a:solidFill>
                  <a:srgbClr val="000000"/>
                </a:solidFill>
                <a:effectLst/>
              </a:rPr>
              <a:t>        </a:t>
            </a:r>
            <a:r>
              <a:rPr lang="en-US" altLang="zh-CN" sz="3600">
                <a:solidFill>
                  <a:srgbClr val="000000"/>
                </a:solidFill>
                <a:effectLst/>
                <a:latin typeface="Times New Roman" pitchFamily="18" charset="0"/>
              </a:rPr>
              <a:t>10kV/0.4kV</a:t>
            </a:r>
            <a:r>
              <a:rPr lang="zh-CN" altLang="en-US" sz="3600">
                <a:solidFill>
                  <a:srgbClr val="000000"/>
                </a:solidFill>
                <a:effectLst/>
              </a:rPr>
              <a:t>变压器微机保护</a:t>
            </a: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6" name="Rectangle 4">
            <a:extLst>
              <a:ext uri="{FF2B5EF4-FFF2-40B4-BE49-F238E27FC236}">
                <a16:creationId xmlns:a16="http://schemas.microsoft.com/office/drawing/2014/main" id="{4C6C834C-D986-4CDC-BD97-D0449F7E5AC0}"/>
              </a:ext>
            </a:extLst>
          </p:cNvPr>
          <p:cNvSpPr>
            <a:spLocks noGrp="1" noChangeArrowheads="1"/>
          </p:cNvSpPr>
          <p:nvPr>
            <p:ph type="title"/>
          </p:nvPr>
        </p:nvSpPr>
        <p:spPr>
          <a:xfrm>
            <a:off x="1379538" y="692150"/>
            <a:ext cx="6384925" cy="1044575"/>
          </a:xfrm>
          <a:solidFill>
            <a:srgbClr val="FFCC99"/>
          </a:solidFill>
        </p:spPr>
        <p:txBody>
          <a:bodyPr/>
          <a:lstStyle/>
          <a:p>
            <a:pPr algn="ctr" eaLnBrk="1" hangingPunct="1">
              <a:defRPr/>
            </a:pPr>
            <a:r>
              <a:rPr kumimoji="1" lang="en-US" altLang="zh-CN" sz="4000">
                <a:effectLst>
                  <a:outerShdw blurRad="38100" dist="38100" dir="2700000" algn="tl">
                    <a:srgbClr val="FFFFFF"/>
                  </a:outerShdw>
                </a:effectLst>
              </a:rPr>
              <a:t>1. </a:t>
            </a:r>
            <a:r>
              <a:rPr kumimoji="1" lang="zh-CN" altLang="en-US" sz="4000">
                <a:effectLst>
                  <a:outerShdw blurRad="38100" dist="38100" dir="2700000" algn="tl">
                    <a:srgbClr val="FFFFFF"/>
                  </a:outerShdw>
                </a:effectLst>
              </a:rPr>
              <a:t>保护装置的硬件系统</a:t>
            </a:r>
            <a:r>
              <a:rPr kumimoji="1" lang="zh-CN" altLang="en-US" sz="4000"/>
              <a:t> </a:t>
            </a:r>
          </a:p>
        </p:txBody>
      </p:sp>
      <p:graphicFrame>
        <p:nvGraphicFramePr>
          <p:cNvPr id="3074" name="Object 5">
            <a:extLst>
              <a:ext uri="{FF2B5EF4-FFF2-40B4-BE49-F238E27FC236}">
                <a16:creationId xmlns:a16="http://schemas.microsoft.com/office/drawing/2014/main" id="{8D2DF984-4CFE-4FFF-92BE-FAFDE3469A03}"/>
              </a:ext>
            </a:extLst>
          </p:cNvPr>
          <p:cNvGraphicFramePr>
            <a:graphicFrameLocks noChangeAspect="1"/>
          </p:cNvGraphicFramePr>
          <p:nvPr/>
        </p:nvGraphicFramePr>
        <p:xfrm>
          <a:off x="468313" y="2060575"/>
          <a:ext cx="8207375" cy="3432175"/>
        </p:xfrm>
        <a:graphic>
          <a:graphicData uri="http://schemas.openxmlformats.org/presentationml/2006/ole">
            <mc:AlternateContent xmlns:mc="http://schemas.openxmlformats.org/markup-compatibility/2006">
              <mc:Choice xmlns:v="urn:schemas-microsoft-com:vml" Requires="v">
                <p:oleObj r:id="rId2" imgW="4912659" imgH="1834537" progId="Visio.Drawing.11">
                  <p:embed/>
                </p:oleObj>
              </mc:Choice>
              <mc:Fallback>
                <p:oleObj r:id="rId2" imgW="4912659" imgH="1834537" progId="Visio.Drawing.11">
                  <p:embed/>
                  <p:pic>
                    <p:nvPicPr>
                      <p:cNvPr id="0" name="Object 5"/>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68313" y="2060575"/>
                        <a:ext cx="8207375" cy="3432175"/>
                      </a:xfrm>
                      <a:prstGeom prst="rect">
                        <a:avLst/>
                      </a:prstGeom>
                      <a:solidFill>
                        <a:schemeClr val="tx1"/>
                      </a:solidFill>
                    </p:spPr>
                  </p:pic>
                </p:oleObj>
              </mc:Fallback>
            </mc:AlternateContent>
          </a:graphicData>
        </a:graphic>
      </p:graphicFrame>
      <p:sp>
        <p:nvSpPr>
          <p:cNvPr id="397319" name="Rectangle 7">
            <a:extLst>
              <a:ext uri="{FF2B5EF4-FFF2-40B4-BE49-F238E27FC236}">
                <a16:creationId xmlns:a16="http://schemas.microsoft.com/office/drawing/2014/main" id="{BB46F909-7EFC-4137-BF64-68FD85C66D0D}"/>
              </a:ext>
            </a:extLst>
          </p:cNvPr>
          <p:cNvSpPr>
            <a:spLocks noChangeArrowheads="1"/>
          </p:cNvSpPr>
          <p:nvPr/>
        </p:nvSpPr>
        <p:spPr bwMode="auto">
          <a:xfrm>
            <a:off x="1673225" y="5441405"/>
            <a:ext cx="5788764" cy="769441"/>
          </a:xfrm>
          <a:prstGeom prst="rect">
            <a:avLst/>
          </a:prstGeom>
          <a:noFill/>
          <a:ln w="9525" algn="ctr">
            <a:noFill/>
            <a:miter lim="800000"/>
            <a:headEnd/>
            <a:tailEnd/>
          </a:ln>
          <a:effectLst/>
        </p:spPr>
        <p:txBody>
          <a:bodyPr wrap="none" anchor="ctr">
            <a:spAutoFit/>
          </a:bodyPr>
          <a:lstStyle/>
          <a:p>
            <a:pPr algn="l">
              <a:defRPr/>
            </a:pPr>
            <a:r>
              <a:rPr kumimoji="1" lang="en-US" altLang="zh-CN" sz="2800" b="1">
                <a:solidFill>
                  <a:srgbClr val="000000"/>
                </a:solidFill>
                <a:effectLst>
                  <a:outerShdw blurRad="38100" dist="38100" dir="2700000" algn="tl">
                    <a:srgbClr val="000000"/>
                  </a:outerShdw>
                </a:effectLst>
              </a:rPr>
              <a:t>  </a:t>
            </a:r>
            <a:r>
              <a:rPr kumimoji="1" lang="zh-CN" altLang="en-US" sz="2800" b="1">
                <a:solidFill>
                  <a:srgbClr val="000000"/>
                </a:solidFill>
                <a:effectLst/>
              </a:rPr>
              <a:t>图</a:t>
            </a:r>
            <a:r>
              <a:rPr kumimoji="1" lang="en-US" altLang="zh-CN" sz="2800" b="1">
                <a:solidFill>
                  <a:srgbClr val="000000"/>
                </a:solidFill>
                <a:effectLst/>
              </a:rPr>
              <a:t>7.4   </a:t>
            </a:r>
            <a:r>
              <a:rPr kumimoji="1" lang="zh-CN" altLang="en-US" sz="2800" b="1">
                <a:solidFill>
                  <a:srgbClr val="000000"/>
                </a:solidFill>
                <a:effectLst/>
              </a:rPr>
              <a:t>保护装置的硬件结构框图</a:t>
            </a:r>
            <a:r>
              <a:rPr kumimoji="1" lang="zh-CN" altLang="en-US">
                <a:solidFill>
                  <a:srgbClr val="000000"/>
                </a:solidFill>
                <a:effectLst>
                  <a:outerShdw blurRad="38100" dist="38100" dir="2700000" algn="tl">
                    <a:srgbClr val="000000"/>
                  </a:outerShdw>
                </a:effectLst>
              </a:rPr>
              <a:t> </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43C0C082-2CF2-42B0-8175-A205E6F32AED}"/>
              </a:ext>
            </a:extLst>
          </p:cNvPr>
          <p:cNvSpPr>
            <a:spLocks noGrp="1" noChangeArrowheads="1"/>
          </p:cNvSpPr>
          <p:nvPr>
            <p:ph type="title"/>
          </p:nvPr>
        </p:nvSpPr>
        <p:spPr>
          <a:xfrm>
            <a:off x="1331119" y="620713"/>
            <a:ext cx="6481763" cy="971550"/>
          </a:xfrm>
          <a:solidFill>
            <a:srgbClr val="FFCC99"/>
          </a:solidFill>
        </p:spPr>
        <p:txBody>
          <a:bodyPr/>
          <a:lstStyle/>
          <a:p>
            <a:pPr algn="ctr" eaLnBrk="1" hangingPunct="1">
              <a:defRPr/>
            </a:pPr>
            <a:r>
              <a:rPr kumimoji="1" lang="en-US" altLang="zh-CN" sz="4000">
                <a:effectLst>
                  <a:outerShdw blurRad="38100" dist="38100" dir="2700000" algn="tl">
                    <a:srgbClr val="FFFFFF"/>
                  </a:outerShdw>
                </a:effectLst>
              </a:rPr>
              <a:t> 2.  </a:t>
            </a:r>
            <a:r>
              <a:rPr kumimoji="1" lang="zh-CN" altLang="en-US" sz="4000">
                <a:effectLst>
                  <a:outerShdw blurRad="38100" dist="38100" dir="2700000" algn="tl">
                    <a:srgbClr val="FFFFFF"/>
                  </a:outerShdw>
                </a:effectLst>
              </a:rPr>
              <a:t>保护装置的软件部分</a:t>
            </a:r>
            <a:r>
              <a:rPr kumimoji="1" lang="zh-CN" altLang="en-US" sz="4000"/>
              <a:t> </a:t>
            </a:r>
          </a:p>
        </p:txBody>
      </p:sp>
      <p:sp>
        <p:nvSpPr>
          <p:cNvPr id="398348" name="Rectangle 12">
            <a:extLst>
              <a:ext uri="{FF2B5EF4-FFF2-40B4-BE49-F238E27FC236}">
                <a16:creationId xmlns:a16="http://schemas.microsoft.com/office/drawing/2014/main" id="{8809BEC2-B4F5-4BF7-9B45-2C7E9E26EEED}"/>
              </a:ext>
            </a:extLst>
          </p:cNvPr>
          <p:cNvSpPr>
            <a:spLocks noChangeArrowheads="1"/>
          </p:cNvSpPr>
          <p:nvPr/>
        </p:nvSpPr>
        <p:spPr bwMode="auto">
          <a:xfrm>
            <a:off x="1042988" y="1773238"/>
            <a:ext cx="184150" cy="762000"/>
          </a:xfrm>
          <a:prstGeom prst="rect">
            <a:avLst/>
          </a:prstGeom>
          <a:noFill/>
          <a:ln w="9525" algn="ctr">
            <a:noFill/>
            <a:miter lim="800000"/>
            <a:headEnd/>
            <a:tailEnd/>
          </a:ln>
          <a:effectLst/>
        </p:spPr>
        <p:txBody>
          <a:bodyPr wrap="none" anchor="ctr">
            <a:spAutoFit/>
          </a:bodyPr>
          <a:lstStyle/>
          <a:p>
            <a:pPr algn="l">
              <a:defRPr/>
            </a:pPr>
            <a:endParaRPr kumimoji="1" lang="zh-CN" altLang="zh-CN">
              <a:solidFill>
                <a:srgbClr val="000000"/>
              </a:solidFill>
              <a:effectLst>
                <a:outerShdw blurRad="38100" dist="38100" dir="2700000" algn="tl">
                  <a:srgbClr val="000000"/>
                </a:outerShdw>
              </a:effectLst>
            </a:endParaRPr>
          </a:p>
        </p:txBody>
      </p:sp>
      <p:sp>
        <p:nvSpPr>
          <p:cNvPr id="398352" name="Rectangle 16">
            <a:extLst>
              <a:ext uri="{FF2B5EF4-FFF2-40B4-BE49-F238E27FC236}">
                <a16:creationId xmlns:a16="http://schemas.microsoft.com/office/drawing/2014/main" id="{197BFD68-2857-4DAA-8F07-DF65B88AB4DB}"/>
              </a:ext>
            </a:extLst>
          </p:cNvPr>
          <p:cNvSpPr>
            <a:spLocks noChangeArrowheads="1"/>
          </p:cNvSpPr>
          <p:nvPr/>
        </p:nvSpPr>
        <p:spPr bwMode="auto">
          <a:xfrm>
            <a:off x="395288" y="2420938"/>
            <a:ext cx="8604250" cy="2654300"/>
          </a:xfrm>
          <a:prstGeom prst="rect">
            <a:avLst/>
          </a:prstGeom>
          <a:noFill/>
          <a:ln w="9525" algn="ctr">
            <a:noFill/>
            <a:miter lim="800000"/>
            <a:headEnd/>
            <a:tailEnd/>
          </a:ln>
          <a:effectLst/>
        </p:spPr>
        <p:txBody>
          <a:bodyPr anchor="ctr">
            <a:spAutoFit/>
          </a:bodyPr>
          <a:lstStyle/>
          <a:p>
            <a:pPr algn="l">
              <a:defRPr/>
            </a:pPr>
            <a:r>
              <a:rPr kumimoji="1" lang="en-US" altLang="zh-CN" sz="2800" b="1">
                <a:solidFill>
                  <a:srgbClr val="000000"/>
                </a:solidFill>
                <a:effectLst/>
              </a:rPr>
              <a:t>      </a:t>
            </a:r>
            <a:r>
              <a:rPr kumimoji="1" lang="zh-CN" altLang="en-US" sz="2800" b="1">
                <a:solidFill>
                  <a:srgbClr val="000000"/>
                </a:solidFill>
                <a:effectLst/>
              </a:rPr>
              <a:t>该装置的软件调试使用编译软件</a:t>
            </a:r>
            <a:r>
              <a:rPr kumimoji="1" lang="en-US" altLang="zh-CN" sz="2800" b="1">
                <a:solidFill>
                  <a:srgbClr val="000000"/>
                </a:solidFill>
                <a:effectLst/>
              </a:rPr>
              <a:t>AtmanAvr C IDE (Version 4.1)</a:t>
            </a:r>
            <a:r>
              <a:rPr kumimoji="1" lang="zh-CN" altLang="en-US" sz="2800" b="1">
                <a:solidFill>
                  <a:srgbClr val="000000"/>
                </a:solidFill>
                <a:effectLst/>
              </a:rPr>
              <a:t>，核心是</a:t>
            </a:r>
            <a:r>
              <a:rPr kumimoji="1" lang="en-US" altLang="zh-CN" sz="2800" b="1">
                <a:solidFill>
                  <a:srgbClr val="000000"/>
                </a:solidFill>
                <a:effectLst/>
              </a:rPr>
              <a:t>GNU C/C++ Compiler </a:t>
            </a:r>
          </a:p>
          <a:p>
            <a:pPr algn="l">
              <a:defRPr/>
            </a:pPr>
            <a:r>
              <a:rPr kumimoji="1" lang="en-US" altLang="zh-CN" sz="2800" b="1">
                <a:solidFill>
                  <a:srgbClr val="000000"/>
                </a:solidFill>
                <a:effectLst/>
              </a:rPr>
              <a:t>AVRGCC 3.3.2</a:t>
            </a:r>
            <a:r>
              <a:rPr kumimoji="1" lang="zh-CN" altLang="en-US" sz="2800" b="1">
                <a:solidFill>
                  <a:srgbClr val="000000"/>
                </a:solidFill>
                <a:effectLst/>
              </a:rPr>
              <a:t>。它是</a:t>
            </a:r>
            <a:r>
              <a:rPr kumimoji="1" lang="en-US" altLang="zh-CN" sz="2800" b="1">
                <a:solidFill>
                  <a:srgbClr val="000000"/>
                </a:solidFill>
                <a:effectLst/>
              </a:rPr>
              <a:t>Atmel</a:t>
            </a:r>
            <a:r>
              <a:rPr kumimoji="1" lang="zh-CN" altLang="en-US" sz="2800" b="1">
                <a:solidFill>
                  <a:srgbClr val="000000"/>
                </a:solidFill>
                <a:effectLst/>
              </a:rPr>
              <a:t>公司的</a:t>
            </a:r>
            <a:r>
              <a:rPr kumimoji="1" lang="en-US" altLang="zh-CN" sz="2800" b="1">
                <a:solidFill>
                  <a:srgbClr val="000000"/>
                </a:solidFill>
                <a:effectLst/>
              </a:rPr>
              <a:t>AVR</a:t>
            </a:r>
            <a:r>
              <a:rPr kumimoji="1" lang="zh-CN" altLang="en-US" sz="2800" b="1">
                <a:solidFill>
                  <a:srgbClr val="000000"/>
                </a:solidFill>
                <a:effectLst/>
              </a:rPr>
              <a:t>系列单片</a:t>
            </a:r>
          </a:p>
          <a:p>
            <a:pPr algn="l">
              <a:defRPr/>
            </a:pPr>
            <a:r>
              <a:rPr kumimoji="1" lang="zh-CN" altLang="en-US" sz="2800" b="1">
                <a:solidFill>
                  <a:srgbClr val="000000"/>
                </a:solidFill>
                <a:effectLst/>
              </a:rPr>
              <a:t>机应用</a:t>
            </a:r>
            <a:r>
              <a:rPr kumimoji="1" lang="en-US" altLang="zh-CN" sz="2800" b="1">
                <a:solidFill>
                  <a:srgbClr val="000000"/>
                </a:solidFill>
                <a:effectLst/>
              </a:rPr>
              <a:t>AVRGCC </a:t>
            </a:r>
            <a:r>
              <a:rPr kumimoji="1" lang="zh-CN" altLang="en-US" sz="2800" b="1">
                <a:solidFill>
                  <a:srgbClr val="000000"/>
                </a:solidFill>
                <a:effectLst/>
              </a:rPr>
              <a:t>编译器而开发的集成开发环境，</a:t>
            </a:r>
          </a:p>
          <a:p>
            <a:pPr algn="l">
              <a:defRPr/>
            </a:pPr>
            <a:r>
              <a:rPr kumimoji="1" lang="zh-CN" altLang="en-US" sz="2800" b="1">
                <a:solidFill>
                  <a:srgbClr val="000000"/>
                </a:solidFill>
                <a:effectLst/>
              </a:rPr>
              <a:t>工程项目采用模块化管理，可视化编程，文本编辑器</a:t>
            </a:r>
          </a:p>
          <a:p>
            <a:pPr algn="l">
              <a:defRPr/>
            </a:pPr>
            <a:r>
              <a:rPr kumimoji="1" lang="zh-CN" altLang="en-US" sz="2800" b="1">
                <a:solidFill>
                  <a:srgbClr val="000000"/>
                </a:solidFill>
                <a:effectLst/>
              </a:rPr>
              <a:t>支持自动提示函数参数信息，函数检索和插入等功能。</a:t>
            </a:r>
            <a:endParaRPr kumimoji="1" lang="zh-CN" altLang="en-US">
              <a:solidFill>
                <a:srgbClr val="000000"/>
              </a:solidFill>
              <a:effectLst>
                <a:outerShdw blurRad="38100" dist="38100" dir="2700000" algn="tl">
                  <a:srgbClr val="000000"/>
                </a:outerShdw>
              </a:effectLst>
            </a:endParaRP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 name="Object 4">
            <a:extLst>
              <a:ext uri="{FF2B5EF4-FFF2-40B4-BE49-F238E27FC236}">
                <a16:creationId xmlns:a16="http://schemas.microsoft.com/office/drawing/2014/main" id="{67C6700E-19C5-43B6-80BE-53816E3ECDD1}"/>
              </a:ext>
            </a:extLst>
          </p:cNvPr>
          <p:cNvGraphicFramePr>
            <a:graphicFrameLocks noChangeAspect="1"/>
          </p:cNvGraphicFramePr>
          <p:nvPr>
            <p:extLst>
              <p:ext uri="{D42A27DB-BD31-4B8C-83A1-F6EECF244321}">
                <p14:modId xmlns:p14="http://schemas.microsoft.com/office/powerpoint/2010/main" val="2304365147"/>
              </p:ext>
            </p:extLst>
          </p:nvPr>
        </p:nvGraphicFramePr>
        <p:xfrm>
          <a:off x="1187624" y="54343"/>
          <a:ext cx="3743325" cy="6524625"/>
        </p:xfrm>
        <a:graphic>
          <a:graphicData uri="http://schemas.openxmlformats.org/presentationml/2006/ole">
            <mc:AlternateContent xmlns:mc="http://schemas.openxmlformats.org/markup-compatibility/2006">
              <mc:Choice xmlns:v="urn:schemas-microsoft-com:vml" Requires="v">
                <p:oleObj r:id="rId2" imgW="2567160" imgH="5540760" progId="">
                  <p:embed/>
                </p:oleObj>
              </mc:Choice>
              <mc:Fallback>
                <p:oleObj r:id="rId2" imgW="2567160" imgH="5540760" progId="">
                  <p:embed/>
                  <p:pic>
                    <p:nvPicPr>
                      <p:cNvPr id="0" name="Object 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1187624" y="54343"/>
                        <a:ext cx="3743325" cy="65246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9" name="Rectangle 5">
            <a:extLst>
              <a:ext uri="{FF2B5EF4-FFF2-40B4-BE49-F238E27FC236}">
                <a16:creationId xmlns:a16="http://schemas.microsoft.com/office/drawing/2014/main" id="{24CD32F8-56E7-4D68-A7C7-73E43AFDD8CF}"/>
              </a:ext>
            </a:extLst>
          </p:cNvPr>
          <p:cNvSpPr>
            <a:spLocks noChangeArrowheads="1"/>
          </p:cNvSpPr>
          <p:nvPr/>
        </p:nvSpPr>
        <p:spPr bwMode="auto">
          <a:xfrm>
            <a:off x="251520" y="230832"/>
            <a:ext cx="1763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b="1">
                <a:solidFill>
                  <a:srgbClr val="000000"/>
                </a:solidFill>
                <a:effectLst/>
              </a:rPr>
              <a:t>1</a:t>
            </a:r>
            <a:r>
              <a:rPr kumimoji="1" lang="zh-CN" altLang="en-US" sz="2400" b="1">
                <a:solidFill>
                  <a:srgbClr val="000000"/>
                </a:solidFill>
                <a:effectLst/>
              </a:rPr>
              <a:t>）主程序</a:t>
            </a:r>
          </a:p>
        </p:txBody>
      </p:sp>
      <p:sp>
        <p:nvSpPr>
          <p:cNvPr id="2" name="TextBox 1">
            <a:extLst>
              <a:ext uri="{FF2B5EF4-FFF2-40B4-BE49-F238E27FC236}">
                <a16:creationId xmlns:a16="http://schemas.microsoft.com/office/drawing/2014/main" id="{28D12A3F-0778-43A0-BEBF-1DC8FCE8E03F}"/>
              </a:ext>
            </a:extLst>
          </p:cNvPr>
          <p:cNvSpPr txBox="1"/>
          <p:nvPr/>
        </p:nvSpPr>
        <p:spPr>
          <a:xfrm>
            <a:off x="1655696" y="6441600"/>
            <a:ext cx="2807180"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7.5  </a:t>
            </a:r>
            <a:r>
              <a:rPr kumimoji="1" lang="zh-CN" altLang="en-US" sz="2000" b="1">
                <a:solidFill>
                  <a:srgbClr val="000000"/>
                </a:solidFill>
                <a:effectLst/>
              </a:rPr>
              <a:t>主程序的流程图</a:t>
            </a:r>
          </a:p>
        </p:txBody>
      </p:sp>
      <p:graphicFrame>
        <p:nvGraphicFramePr>
          <p:cNvPr id="6" name="Object 6">
            <a:extLst>
              <a:ext uri="{FF2B5EF4-FFF2-40B4-BE49-F238E27FC236}">
                <a16:creationId xmlns:a16="http://schemas.microsoft.com/office/drawing/2014/main" id="{CB119D33-AD70-4F70-85D0-853DEA16C3FB}"/>
              </a:ext>
            </a:extLst>
          </p:cNvPr>
          <p:cNvGraphicFramePr>
            <a:graphicFrameLocks noChangeAspect="1"/>
          </p:cNvGraphicFramePr>
          <p:nvPr>
            <p:extLst>
              <p:ext uri="{D42A27DB-BD31-4B8C-83A1-F6EECF244321}">
                <p14:modId xmlns:p14="http://schemas.microsoft.com/office/powerpoint/2010/main" val="2766604299"/>
              </p:ext>
            </p:extLst>
          </p:nvPr>
        </p:nvGraphicFramePr>
        <p:xfrm>
          <a:off x="5903913" y="903655"/>
          <a:ext cx="3240087" cy="4826000"/>
        </p:xfrm>
        <a:graphic>
          <a:graphicData uri="http://schemas.openxmlformats.org/presentationml/2006/ole">
            <mc:AlternateContent xmlns:mc="http://schemas.openxmlformats.org/markup-compatibility/2006">
              <mc:Choice xmlns:v="urn:schemas-microsoft-com:vml" Requires="v">
                <p:oleObj name="Visio" r:id="rId4" imgW="2080154" imgH="3542992" progId="Visio.Drawing.11">
                  <p:embed/>
                </p:oleObj>
              </mc:Choice>
              <mc:Fallback>
                <p:oleObj name="Visio" r:id="rId4" imgW="2080154" imgH="3542992" progId="Visio.Drawing.11">
                  <p:embed/>
                  <p:pic>
                    <p:nvPicPr>
                      <p:cNvPr id="5122" name="Object 6">
                        <a:extLst>
                          <a:ext uri="{FF2B5EF4-FFF2-40B4-BE49-F238E27FC236}">
                            <a16:creationId xmlns:a16="http://schemas.microsoft.com/office/drawing/2014/main" id="{E5ECB141-44F2-4550-9535-5B85C68AE658}"/>
                          </a:ext>
                        </a:extLst>
                      </p:cNvPr>
                      <p:cNvPicPr>
                        <a:picLocks noChangeAspect="1" noChangeArrowheads="1"/>
                      </p:cNvPicPr>
                      <p:nvPr/>
                    </p:nvPicPr>
                    <p:blipFill>
                      <a:blip r:embed="rId5">
                        <a:grayscl/>
                        <a:biLevel thresh="50000"/>
                      </a:blip>
                      <a:srcRect/>
                      <a:stretch>
                        <a:fillRect/>
                      </a:stretch>
                    </p:blipFill>
                    <p:spPr bwMode="auto">
                      <a:xfrm>
                        <a:off x="5903913" y="903655"/>
                        <a:ext cx="3240087" cy="4826000"/>
                      </a:xfrm>
                      <a:prstGeom prst="rect">
                        <a:avLst/>
                      </a:prstGeom>
                      <a:solidFill>
                        <a:schemeClr val="tx1"/>
                      </a:solidFill>
                    </p:spPr>
                  </p:pic>
                </p:oleObj>
              </mc:Fallback>
            </mc:AlternateContent>
          </a:graphicData>
        </a:graphic>
      </p:graphicFrame>
      <p:sp>
        <p:nvSpPr>
          <p:cNvPr id="7" name="TextBox 6">
            <a:extLst>
              <a:ext uri="{FF2B5EF4-FFF2-40B4-BE49-F238E27FC236}">
                <a16:creationId xmlns:a16="http://schemas.microsoft.com/office/drawing/2014/main" id="{D1D40C52-8AFC-400F-92E3-C53B4184DC10}"/>
              </a:ext>
            </a:extLst>
          </p:cNvPr>
          <p:cNvSpPr txBox="1"/>
          <p:nvPr/>
        </p:nvSpPr>
        <p:spPr>
          <a:xfrm>
            <a:off x="5659785" y="6441600"/>
            <a:ext cx="2882520"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7.6  </a:t>
            </a:r>
            <a:r>
              <a:rPr kumimoji="1" lang="zh-CN" altLang="en-US" sz="2000" b="1">
                <a:solidFill>
                  <a:srgbClr val="000000"/>
                </a:solidFill>
                <a:effectLst/>
              </a:rPr>
              <a:t>设置程序流程图 </a:t>
            </a:r>
          </a:p>
        </p:txBody>
      </p:sp>
      <p:sp>
        <p:nvSpPr>
          <p:cNvPr id="8" name="Rectangle 5">
            <a:extLst>
              <a:ext uri="{FF2B5EF4-FFF2-40B4-BE49-F238E27FC236}">
                <a16:creationId xmlns:a16="http://schemas.microsoft.com/office/drawing/2014/main" id="{EA159277-3B97-4BB2-A2E9-D61C812C08E1}"/>
              </a:ext>
            </a:extLst>
          </p:cNvPr>
          <p:cNvSpPr>
            <a:spLocks noChangeArrowheads="1"/>
          </p:cNvSpPr>
          <p:nvPr/>
        </p:nvSpPr>
        <p:spPr bwMode="auto">
          <a:xfrm>
            <a:off x="5698297" y="230832"/>
            <a:ext cx="28825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b="1">
                <a:solidFill>
                  <a:srgbClr val="000000"/>
                </a:solidFill>
                <a:effectLst/>
              </a:rPr>
              <a:t>2</a:t>
            </a:r>
            <a:r>
              <a:rPr kumimoji="1" lang="zh-CN" altLang="en-US" sz="2400" b="1">
                <a:solidFill>
                  <a:srgbClr val="000000"/>
                </a:solidFill>
                <a:effectLst/>
              </a:rPr>
              <a:t>）翻页和设置程序 </a:t>
            </a: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37" name="Rectangle 5">
            <a:extLst>
              <a:ext uri="{FF2B5EF4-FFF2-40B4-BE49-F238E27FC236}">
                <a16:creationId xmlns:a16="http://schemas.microsoft.com/office/drawing/2014/main" id="{F9C72209-0FA9-47EC-B7D3-1C581C28E19D}"/>
              </a:ext>
            </a:extLst>
          </p:cNvPr>
          <p:cNvSpPr>
            <a:spLocks noChangeArrowheads="1"/>
          </p:cNvSpPr>
          <p:nvPr/>
        </p:nvSpPr>
        <p:spPr bwMode="auto">
          <a:xfrm>
            <a:off x="4479634" y="1405980"/>
            <a:ext cx="184731" cy="769441"/>
          </a:xfrm>
          <a:prstGeom prst="rect">
            <a:avLst/>
          </a:prstGeom>
          <a:noFill/>
          <a:ln w="9525" algn="ctr">
            <a:noFill/>
            <a:miter lim="800000"/>
            <a:headEnd/>
            <a:tailEnd/>
          </a:ln>
          <a:effectLst/>
        </p:spPr>
        <p:txBody>
          <a:bodyPr wrap="none" anchor="ctr">
            <a:spAutoFit/>
          </a:bodyPr>
          <a:lstStyle/>
          <a:p>
            <a:pPr>
              <a:defRPr/>
            </a:pPr>
            <a:endParaRPr lang="zh-CN" altLang="en-US">
              <a:solidFill>
                <a:srgbClr val="000000"/>
              </a:solidFill>
            </a:endParaRPr>
          </a:p>
        </p:txBody>
      </p:sp>
      <p:graphicFrame>
        <p:nvGraphicFramePr>
          <p:cNvPr id="6146" name="Object 4">
            <a:extLst>
              <a:ext uri="{FF2B5EF4-FFF2-40B4-BE49-F238E27FC236}">
                <a16:creationId xmlns:a16="http://schemas.microsoft.com/office/drawing/2014/main" id="{B3618368-0EA9-4CCC-8AED-9349D7F37D12}"/>
              </a:ext>
            </a:extLst>
          </p:cNvPr>
          <p:cNvGraphicFramePr>
            <a:graphicFrameLocks noChangeAspect="1"/>
          </p:cNvGraphicFramePr>
          <p:nvPr>
            <p:extLst>
              <p:ext uri="{D42A27DB-BD31-4B8C-83A1-F6EECF244321}">
                <p14:modId xmlns:p14="http://schemas.microsoft.com/office/powerpoint/2010/main" val="299343365"/>
              </p:ext>
            </p:extLst>
          </p:nvPr>
        </p:nvGraphicFramePr>
        <p:xfrm>
          <a:off x="468313" y="908050"/>
          <a:ext cx="8280400" cy="4465638"/>
        </p:xfrm>
        <a:graphic>
          <a:graphicData uri="http://schemas.openxmlformats.org/presentationml/2006/ole">
            <mc:AlternateContent xmlns:mc="http://schemas.openxmlformats.org/markup-compatibility/2006">
              <mc:Choice xmlns:v="urn:schemas-microsoft-com:vml" Requires="v">
                <p:oleObj r:id="rId2" imgW="5542627" imgH="3132053" progId="Visio.Drawing.11">
                  <p:embed/>
                </p:oleObj>
              </mc:Choice>
              <mc:Fallback>
                <p:oleObj r:id="rId2" imgW="5542627" imgH="3132053" progId="Visio.Drawing.11">
                  <p:embed/>
                  <p:pic>
                    <p:nvPicPr>
                      <p:cNvPr id="0" name="Object 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68313" y="908050"/>
                        <a:ext cx="8280400" cy="4465638"/>
                      </a:xfrm>
                      <a:prstGeom prst="rect">
                        <a:avLst/>
                      </a:prstGeom>
                      <a:solidFill>
                        <a:schemeClr val="tx1"/>
                      </a:solidFill>
                    </p:spPr>
                  </p:pic>
                </p:oleObj>
              </mc:Fallback>
            </mc:AlternateContent>
          </a:graphicData>
        </a:graphic>
      </p:graphicFrame>
      <p:sp>
        <p:nvSpPr>
          <p:cNvPr id="6148" name="Rectangle 6">
            <a:extLst>
              <a:ext uri="{FF2B5EF4-FFF2-40B4-BE49-F238E27FC236}">
                <a16:creationId xmlns:a16="http://schemas.microsoft.com/office/drawing/2014/main" id="{A89C968B-E3D7-4AD9-9ECB-6DDA351D3707}"/>
              </a:ext>
            </a:extLst>
          </p:cNvPr>
          <p:cNvSpPr>
            <a:spLocks noChangeArrowheads="1"/>
          </p:cNvSpPr>
          <p:nvPr/>
        </p:nvSpPr>
        <p:spPr bwMode="auto">
          <a:xfrm>
            <a:off x="2717800" y="5565775"/>
            <a:ext cx="3582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800" b="1">
                <a:solidFill>
                  <a:srgbClr val="000000"/>
                </a:solidFill>
                <a:effectLst/>
              </a:rPr>
              <a:t>图</a:t>
            </a:r>
            <a:r>
              <a:rPr kumimoji="1" lang="en-US" altLang="zh-CN" sz="2800" b="1">
                <a:solidFill>
                  <a:srgbClr val="000000"/>
                </a:solidFill>
                <a:effectLst/>
              </a:rPr>
              <a:t>7.7     </a:t>
            </a:r>
            <a:r>
              <a:rPr kumimoji="1" lang="zh-CN" altLang="en-US" sz="2800" b="1">
                <a:solidFill>
                  <a:srgbClr val="000000"/>
                </a:solidFill>
                <a:effectLst/>
              </a:rPr>
              <a:t>菜单示意图</a:t>
            </a: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6B8B5181-A767-46A8-BC5C-39C43ABB38B0}"/>
              </a:ext>
            </a:extLst>
          </p:cNvPr>
          <p:cNvSpPr>
            <a:spLocks noChangeArrowheads="1"/>
          </p:cNvSpPr>
          <p:nvPr/>
        </p:nvSpPr>
        <p:spPr bwMode="auto">
          <a:xfrm>
            <a:off x="593953" y="96372"/>
            <a:ext cx="2642069" cy="461665"/>
          </a:xfrm>
          <a:prstGeom prst="rect">
            <a:avLst/>
          </a:prstGeom>
          <a:noFill/>
          <a:ln w="9525" algn="ctr">
            <a:noFill/>
            <a:miter lim="800000"/>
            <a:headEnd/>
            <a:tailEnd/>
          </a:ln>
          <a:effectLst/>
        </p:spPr>
        <p:txBody>
          <a:bodyPr wrap="none">
            <a:spAutoFit/>
          </a:bodyPr>
          <a:lstStyle/>
          <a:p>
            <a:pPr>
              <a:defRPr/>
            </a:pPr>
            <a:r>
              <a:rPr kumimoji="1" lang="en-US" altLang="zh-CN" sz="2400" b="1">
                <a:solidFill>
                  <a:srgbClr val="000000"/>
                </a:solidFill>
                <a:effectLst/>
              </a:rPr>
              <a:t>3</a:t>
            </a:r>
            <a:r>
              <a:rPr kumimoji="1" lang="zh-CN" altLang="en-US" sz="2400" b="1">
                <a:solidFill>
                  <a:srgbClr val="000000"/>
                </a:solidFill>
                <a:effectLst/>
              </a:rPr>
              <a:t>）数据采集程序</a:t>
            </a:r>
            <a:r>
              <a:rPr kumimoji="1" lang="zh-CN" altLang="en-US" sz="2400">
                <a:solidFill>
                  <a:srgbClr val="000000"/>
                </a:solidFill>
                <a:effectLst>
                  <a:outerShdw blurRad="38100" dist="38100" dir="2700000" algn="tl">
                    <a:srgbClr val="000000"/>
                  </a:outerShdw>
                </a:effectLst>
              </a:rPr>
              <a:t> </a:t>
            </a:r>
          </a:p>
        </p:txBody>
      </p:sp>
      <p:graphicFrame>
        <p:nvGraphicFramePr>
          <p:cNvPr id="7170" name="Object 9">
            <a:extLst>
              <a:ext uri="{FF2B5EF4-FFF2-40B4-BE49-F238E27FC236}">
                <a16:creationId xmlns:a16="http://schemas.microsoft.com/office/drawing/2014/main" id="{1D27A054-37F6-45CF-9CC2-80D5EBE80371}"/>
              </a:ext>
            </a:extLst>
          </p:cNvPr>
          <p:cNvGraphicFramePr>
            <a:graphicFrameLocks noChangeAspect="1"/>
          </p:cNvGraphicFramePr>
          <p:nvPr>
            <p:extLst>
              <p:ext uri="{D42A27DB-BD31-4B8C-83A1-F6EECF244321}">
                <p14:modId xmlns:p14="http://schemas.microsoft.com/office/powerpoint/2010/main" val="2842987937"/>
              </p:ext>
            </p:extLst>
          </p:nvPr>
        </p:nvGraphicFramePr>
        <p:xfrm>
          <a:off x="1763093" y="537688"/>
          <a:ext cx="2592388" cy="5903912"/>
        </p:xfrm>
        <a:graphic>
          <a:graphicData uri="http://schemas.openxmlformats.org/presentationml/2006/ole">
            <mc:AlternateContent xmlns:mc="http://schemas.openxmlformats.org/markup-compatibility/2006">
              <mc:Choice xmlns:v="urn:schemas-microsoft-com:vml" Requires="v">
                <p:oleObj r:id="rId2" imgW="1240920" imgH="5000040" progId="">
                  <p:embed/>
                </p:oleObj>
              </mc:Choice>
              <mc:Fallback>
                <p:oleObj r:id="rId2" imgW="1240920" imgH="5000040" progId="">
                  <p:embed/>
                  <p:pic>
                    <p:nvPicPr>
                      <p:cNvPr id="0" name="Object 9"/>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1763093" y="537688"/>
                        <a:ext cx="2592388" cy="59039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extLst>
              <a:ext uri="{FF2B5EF4-FFF2-40B4-BE49-F238E27FC236}">
                <a16:creationId xmlns:a16="http://schemas.microsoft.com/office/drawing/2014/main" id="{08A870BD-039B-4BEE-B426-CAC051B58DD4}"/>
              </a:ext>
            </a:extLst>
          </p:cNvPr>
          <p:cNvSpPr txBox="1"/>
          <p:nvPr/>
        </p:nvSpPr>
        <p:spPr>
          <a:xfrm>
            <a:off x="1359944" y="6441600"/>
            <a:ext cx="3398687"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7.8  </a:t>
            </a:r>
            <a:r>
              <a:rPr kumimoji="1" lang="zh-CN" altLang="en-US" sz="2000" b="1">
                <a:solidFill>
                  <a:srgbClr val="000000"/>
                </a:solidFill>
                <a:effectLst/>
              </a:rPr>
              <a:t>交流采集程序流程图 </a:t>
            </a:r>
          </a:p>
        </p:txBody>
      </p:sp>
      <p:graphicFrame>
        <p:nvGraphicFramePr>
          <p:cNvPr id="7" name="Object 7">
            <a:extLst>
              <a:ext uri="{FF2B5EF4-FFF2-40B4-BE49-F238E27FC236}">
                <a16:creationId xmlns:a16="http://schemas.microsoft.com/office/drawing/2014/main" id="{A4B6FDFF-0855-4BF6-AE56-2EE1A25B2A98}"/>
              </a:ext>
            </a:extLst>
          </p:cNvPr>
          <p:cNvGraphicFramePr>
            <a:graphicFrameLocks noChangeAspect="1"/>
          </p:cNvGraphicFramePr>
          <p:nvPr>
            <p:extLst>
              <p:ext uri="{D42A27DB-BD31-4B8C-83A1-F6EECF244321}">
                <p14:modId xmlns:p14="http://schemas.microsoft.com/office/powerpoint/2010/main" val="1109937868"/>
              </p:ext>
            </p:extLst>
          </p:nvPr>
        </p:nvGraphicFramePr>
        <p:xfrm>
          <a:off x="5580063" y="908050"/>
          <a:ext cx="2676525" cy="4968875"/>
        </p:xfrm>
        <a:graphic>
          <a:graphicData uri="http://schemas.openxmlformats.org/presentationml/2006/ole">
            <mc:AlternateContent xmlns:mc="http://schemas.openxmlformats.org/markup-compatibility/2006">
              <mc:Choice xmlns:v="urn:schemas-microsoft-com:vml" Requires="v">
                <p:oleObj r:id="rId4" imgW="1613880" imgH="3008160" progId="">
                  <p:embed/>
                </p:oleObj>
              </mc:Choice>
              <mc:Fallback>
                <p:oleObj r:id="rId4" imgW="1613880" imgH="3008160" progId="">
                  <p:embed/>
                  <p:pic>
                    <p:nvPicPr>
                      <p:cNvPr id="8194" name="Object 7">
                        <a:extLst>
                          <a:ext uri="{FF2B5EF4-FFF2-40B4-BE49-F238E27FC236}">
                            <a16:creationId xmlns:a16="http://schemas.microsoft.com/office/drawing/2014/main" id="{27CA2788-669E-40B4-8260-929276F87E72}"/>
                          </a:ext>
                        </a:extLst>
                      </p:cNvPr>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580063" y="908050"/>
                        <a:ext cx="2676525" cy="4968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a:extLst>
              <a:ext uri="{FF2B5EF4-FFF2-40B4-BE49-F238E27FC236}">
                <a16:creationId xmlns:a16="http://schemas.microsoft.com/office/drawing/2014/main" id="{E6EECF1E-DFD0-4D19-8176-BF841BA5B266}"/>
              </a:ext>
            </a:extLst>
          </p:cNvPr>
          <p:cNvSpPr txBox="1"/>
          <p:nvPr/>
        </p:nvSpPr>
        <p:spPr>
          <a:xfrm>
            <a:off x="5218981" y="6441600"/>
            <a:ext cx="3398687"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7.9  </a:t>
            </a:r>
            <a:r>
              <a:rPr kumimoji="1" lang="zh-CN" altLang="en-US" sz="2000" b="1">
                <a:solidFill>
                  <a:srgbClr val="000000"/>
                </a:solidFill>
                <a:effectLst/>
              </a:rPr>
              <a:t>故障处理程序流程图</a:t>
            </a:r>
          </a:p>
        </p:txBody>
      </p:sp>
      <p:sp>
        <p:nvSpPr>
          <p:cNvPr id="9" name="Rectangle 2">
            <a:extLst>
              <a:ext uri="{FF2B5EF4-FFF2-40B4-BE49-F238E27FC236}">
                <a16:creationId xmlns:a16="http://schemas.microsoft.com/office/drawing/2014/main" id="{09EFE038-8825-4D25-98A1-1AC113AAA2FE}"/>
              </a:ext>
            </a:extLst>
          </p:cNvPr>
          <p:cNvSpPr>
            <a:spLocks noChangeArrowheads="1"/>
          </p:cNvSpPr>
          <p:nvPr/>
        </p:nvSpPr>
        <p:spPr bwMode="auto">
          <a:xfrm>
            <a:off x="5218981" y="96372"/>
            <a:ext cx="264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b="1">
                <a:solidFill>
                  <a:srgbClr val="000000"/>
                </a:solidFill>
                <a:effectLst/>
              </a:rPr>
              <a:t>4</a:t>
            </a:r>
            <a:r>
              <a:rPr kumimoji="1" lang="zh-CN" altLang="en-US" sz="2400" b="1">
                <a:solidFill>
                  <a:srgbClr val="000000"/>
                </a:solidFill>
                <a:effectLst/>
              </a:rPr>
              <a:t>）故障处理程序</a:t>
            </a:r>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B847AABF-3647-47EF-B2AC-C4B1625F743E}"/>
              </a:ext>
            </a:extLst>
          </p:cNvPr>
          <p:cNvSpPr>
            <a:spLocks noGrp="1" noChangeArrowheads="1"/>
          </p:cNvSpPr>
          <p:nvPr>
            <p:ph type="body" idx="1"/>
          </p:nvPr>
        </p:nvSpPr>
        <p:spPr>
          <a:xfrm>
            <a:off x="1066800" y="2122488"/>
            <a:ext cx="7543800" cy="4114800"/>
          </a:xfrm>
        </p:spPr>
        <p:txBody>
          <a:bodyPr/>
          <a:lstStyle/>
          <a:p>
            <a:pPr eaLnBrk="1" hangingPunct="1">
              <a:buFont typeface="Wingdings" panose="05000000000000000000" pitchFamily="2" charset="2"/>
              <a:buNone/>
              <a:defRPr/>
            </a:pPr>
            <a:r>
              <a:rPr lang="en-US" altLang="zh-CN"/>
              <a:t>        </a:t>
            </a:r>
            <a:r>
              <a:rPr lang="zh-CN" altLang="en-US" sz="2800" b="1"/>
              <a:t>高压电动机在运行过程中，可能会发生各种短路故障或不正常运行状态。如定子绕组相间短路，单相接地故障，供电网络电压和频率的降低而使电动机转速下降等，这些故障或不正常运行状态，若不及时发现并加以处理，会引起电动机严重损坏，并使供电回路电压显著降低，因此，必须装设相应的保护装置。</a:t>
            </a:r>
          </a:p>
        </p:txBody>
      </p:sp>
      <p:sp>
        <p:nvSpPr>
          <p:cNvPr id="405507" name="Rectangle 3">
            <a:extLst>
              <a:ext uri="{FF2B5EF4-FFF2-40B4-BE49-F238E27FC236}">
                <a16:creationId xmlns:a16="http://schemas.microsoft.com/office/drawing/2014/main" id="{B9AA271C-909B-4B13-80A9-B62092A1865C}"/>
              </a:ext>
            </a:extLst>
          </p:cNvPr>
          <p:cNvSpPr>
            <a:spLocks noChangeArrowheads="1"/>
          </p:cNvSpPr>
          <p:nvPr/>
        </p:nvSpPr>
        <p:spPr bwMode="auto">
          <a:xfrm>
            <a:off x="1367631" y="627063"/>
            <a:ext cx="6408738" cy="1217612"/>
          </a:xfrm>
          <a:prstGeom prst="rect">
            <a:avLst/>
          </a:prstGeom>
          <a:solidFill>
            <a:srgbClr val="FFFF99"/>
          </a:solidFill>
          <a:ln w="9525">
            <a:noFill/>
            <a:miter lim="800000"/>
            <a:headEnd/>
            <a:tailEnd/>
          </a:ln>
          <a:effectLst/>
        </p:spPr>
        <p:txBody>
          <a:bodyPr anchor="ctr"/>
          <a:lstStyle/>
          <a:p>
            <a:pPr>
              <a:defRPr/>
            </a:pPr>
            <a:r>
              <a:rPr lang="en-US" altLang="zh-CN" sz="4000" b="1">
                <a:solidFill>
                  <a:srgbClr val="000000"/>
                </a:solidFill>
                <a:effectLst>
                  <a:outerShdw blurRad="38100" dist="38100" dir="2700000" algn="tl">
                    <a:srgbClr val="FFFFFF"/>
                  </a:outerShdw>
                </a:effectLst>
                <a:latin typeface="Times New Roman" pitchFamily="18" charset="0"/>
              </a:rPr>
              <a:t>7.4    </a:t>
            </a:r>
            <a:r>
              <a:rPr lang="zh-CN" altLang="en-US" sz="4000" b="1">
                <a:solidFill>
                  <a:srgbClr val="000000"/>
                </a:solidFill>
                <a:effectLst>
                  <a:outerShdw blurRad="38100" dist="38100" dir="2700000" algn="tl">
                    <a:srgbClr val="FFFFFF"/>
                  </a:outerShdw>
                </a:effectLst>
              </a:rPr>
              <a:t>高压电动机的微机</a:t>
            </a:r>
            <a:br>
              <a:rPr lang="zh-CN" altLang="en-US" sz="4000" b="1">
                <a:solidFill>
                  <a:srgbClr val="000000"/>
                </a:solidFill>
                <a:effectLst>
                  <a:outerShdw blurRad="38100" dist="38100" dir="2700000" algn="tl">
                    <a:srgbClr val="FFFFFF"/>
                  </a:outerShdw>
                </a:effectLst>
              </a:rPr>
            </a:br>
            <a:r>
              <a:rPr lang="zh-CN" altLang="en-US" sz="4000" b="1">
                <a:solidFill>
                  <a:srgbClr val="000000"/>
                </a:solidFill>
                <a:effectLst>
                  <a:outerShdw blurRad="38100" dist="38100" dir="2700000" algn="tl">
                    <a:srgbClr val="FFFFFF"/>
                  </a:outerShdw>
                </a:effectLst>
              </a:rPr>
              <a:t>过电流保护</a:t>
            </a: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1" name="Rectangle 3">
            <a:extLst>
              <a:ext uri="{FF2B5EF4-FFF2-40B4-BE49-F238E27FC236}">
                <a16:creationId xmlns:a16="http://schemas.microsoft.com/office/drawing/2014/main" id="{4EFA94C9-E01C-4FC6-B849-BCFDE8CFDD81}"/>
              </a:ext>
            </a:extLst>
          </p:cNvPr>
          <p:cNvSpPr>
            <a:spLocks noGrp="1" noChangeArrowheads="1"/>
          </p:cNvSpPr>
          <p:nvPr>
            <p:ph type="title"/>
          </p:nvPr>
        </p:nvSpPr>
        <p:spPr>
          <a:xfrm>
            <a:off x="900113" y="557213"/>
            <a:ext cx="7343775" cy="1143000"/>
          </a:xfrm>
          <a:solidFill>
            <a:srgbClr val="FFFF99"/>
          </a:solidFill>
        </p:spPr>
        <p:txBody>
          <a:bodyPr/>
          <a:lstStyle/>
          <a:p>
            <a:pPr eaLnBrk="1" hangingPunct="1">
              <a:defRPr/>
            </a:pPr>
            <a:r>
              <a:rPr lang="en-US" altLang="zh-CN" sz="4000">
                <a:effectLst>
                  <a:outerShdw blurRad="38100" dist="38100" dir="2700000" algn="tl">
                    <a:srgbClr val="FFFFFF"/>
                  </a:outerShdw>
                </a:effectLst>
                <a:latin typeface="Times New Roman" pitchFamily="18" charset="0"/>
              </a:rPr>
              <a:t>7.4.1</a:t>
            </a:r>
            <a:r>
              <a:rPr lang="en-US" altLang="zh-CN" sz="4000">
                <a:effectLst>
                  <a:outerShdw blurRad="38100" dist="38100" dir="2700000" algn="tl">
                    <a:srgbClr val="FFFFFF"/>
                  </a:outerShdw>
                </a:effectLst>
              </a:rPr>
              <a:t>  </a:t>
            </a:r>
            <a:r>
              <a:rPr lang="en-US" altLang="zh-CN" sz="4000">
                <a:effectLst>
                  <a:outerShdw blurRad="38100" dist="38100" dir="2700000" algn="tl">
                    <a:srgbClr val="FFFFFF"/>
                  </a:outerShdw>
                </a:effectLst>
                <a:latin typeface="Times New Roman" pitchFamily="18" charset="0"/>
              </a:rPr>
              <a:t>10kV</a:t>
            </a:r>
            <a:r>
              <a:rPr lang="zh-CN" altLang="en-US" sz="4000">
                <a:effectLst>
                  <a:outerShdw blurRad="38100" dist="38100" dir="2700000" algn="tl">
                    <a:srgbClr val="FFFFFF"/>
                  </a:outerShdw>
                </a:effectLst>
              </a:rPr>
              <a:t>异步电动机微机保护</a:t>
            </a:r>
          </a:p>
        </p:txBody>
      </p:sp>
      <p:sp>
        <p:nvSpPr>
          <p:cNvPr id="406532" name="Rectangle 4">
            <a:extLst>
              <a:ext uri="{FF2B5EF4-FFF2-40B4-BE49-F238E27FC236}">
                <a16:creationId xmlns:a16="http://schemas.microsoft.com/office/drawing/2014/main" id="{E536725C-3528-4605-8A7C-F16E308727F1}"/>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b="1"/>
              <a:t>1. </a:t>
            </a:r>
            <a:r>
              <a:rPr lang="zh-CN" altLang="en-US" b="1"/>
              <a:t>微机保护装置的硬件设计</a:t>
            </a:r>
          </a:p>
        </p:txBody>
      </p:sp>
      <p:sp>
        <p:nvSpPr>
          <p:cNvPr id="406533" name="Rectangle 5">
            <a:extLst>
              <a:ext uri="{FF2B5EF4-FFF2-40B4-BE49-F238E27FC236}">
                <a16:creationId xmlns:a16="http://schemas.microsoft.com/office/drawing/2014/main" id="{1FECF79B-9EA7-4676-B83C-1E1662EFC946}"/>
              </a:ext>
            </a:extLst>
          </p:cNvPr>
          <p:cNvSpPr>
            <a:spLocks noChangeArrowheads="1"/>
          </p:cNvSpPr>
          <p:nvPr/>
        </p:nvSpPr>
        <p:spPr bwMode="auto">
          <a:xfrm>
            <a:off x="1258888" y="2842449"/>
            <a:ext cx="6776214" cy="2062103"/>
          </a:xfrm>
          <a:prstGeom prst="rect">
            <a:avLst/>
          </a:prstGeom>
          <a:noFill/>
          <a:ln w="9525" algn="ctr">
            <a:noFill/>
            <a:miter lim="800000"/>
            <a:headEnd/>
            <a:tailEnd/>
          </a:ln>
          <a:effectLst/>
        </p:spPr>
        <p:txBody>
          <a:bodyPr wrap="none" anchor="ctr">
            <a:spAutoFit/>
          </a:bodyPr>
          <a:lstStyle/>
          <a:p>
            <a:pPr algn="l">
              <a:buFont typeface="Wingdings" pitchFamily="2" charset="2"/>
              <a:buNone/>
              <a:defRPr/>
            </a:pPr>
            <a:r>
              <a:rPr kumimoji="1" lang="zh-CN" altLang="en-US" sz="3200" b="1">
                <a:solidFill>
                  <a:srgbClr val="000000"/>
                </a:solidFill>
                <a:effectLst/>
              </a:rPr>
              <a:t>硬件系统的设计应该满足以下要求：</a:t>
            </a:r>
          </a:p>
          <a:p>
            <a:pPr algn="l">
              <a:buFont typeface="Wingdings" pitchFamily="2" charset="2"/>
              <a:buChar char="Ø"/>
              <a:defRPr/>
            </a:pPr>
            <a:r>
              <a:rPr kumimoji="1" lang="zh-CN" altLang="en-US" sz="3200" b="1">
                <a:solidFill>
                  <a:srgbClr val="000000"/>
                </a:solidFill>
                <a:effectLst/>
              </a:rPr>
              <a:t>抗干扰性 </a:t>
            </a:r>
          </a:p>
          <a:p>
            <a:pPr algn="l">
              <a:buFont typeface="Wingdings" pitchFamily="2" charset="2"/>
              <a:buChar char="Ø"/>
              <a:defRPr/>
            </a:pPr>
            <a:r>
              <a:rPr kumimoji="1" lang="zh-CN" altLang="en-US" sz="3200" b="1">
                <a:solidFill>
                  <a:srgbClr val="000000"/>
                </a:solidFill>
                <a:effectLst/>
              </a:rPr>
              <a:t>可靠性 </a:t>
            </a:r>
          </a:p>
          <a:p>
            <a:pPr algn="l">
              <a:buFont typeface="Wingdings" pitchFamily="2" charset="2"/>
              <a:buChar char="Ø"/>
              <a:defRPr/>
            </a:pPr>
            <a:r>
              <a:rPr kumimoji="1" lang="zh-CN" altLang="en-US" sz="3200" b="1">
                <a:solidFill>
                  <a:srgbClr val="000000"/>
                </a:solidFill>
                <a:effectLst/>
              </a:rPr>
              <a:t>快速性</a:t>
            </a:r>
            <a:r>
              <a:rPr kumimoji="1" lang="zh-CN" altLang="en-US" sz="3200">
                <a:solidFill>
                  <a:srgbClr val="000000"/>
                </a:solidFill>
                <a:effectLst/>
              </a:rPr>
              <a:t> </a:t>
            </a: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7" name="Rectangle 5">
            <a:extLst>
              <a:ext uri="{FF2B5EF4-FFF2-40B4-BE49-F238E27FC236}">
                <a16:creationId xmlns:a16="http://schemas.microsoft.com/office/drawing/2014/main" id="{4C4227C1-A2E0-490A-9CF4-CDA5AB5F3ADB}"/>
              </a:ext>
            </a:extLst>
          </p:cNvPr>
          <p:cNvSpPr>
            <a:spLocks noChangeArrowheads="1"/>
          </p:cNvSpPr>
          <p:nvPr/>
        </p:nvSpPr>
        <p:spPr bwMode="auto">
          <a:xfrm>
            <a:off x="4479634" y="1948905"/>
            <a:ext cx="184731" cy="769441"/>
          </a:xfrm>
          <a:prstGeom prst="rect">
            <a:avLst/>
          </a:prstGeom>
          <a:noFill/>
          <a:ln w="9525" algn="ctr">
            <a:noFill/>
            <a:miter lim="800000"/>
            <a:headEnd/>
            <a:tailEnd/>
          </a:ln>
          <a:effectLst/>
        </p:spPr>
        <p:txBody>
          <a:bodyPr wrap="none" anchor="ctr">
            <a:spAutoFit/>
          </a:bodyPr>
          <a:lstStyle/>
          <a:p>
            <a:pPr>
              <a:defRPr/>
            </a:pPr>
            <a:endParaRPr lang="zh-CN" altLang="en-US">
              <a:solidFill>
                <a:srgbClr val="000000"/>
              </a:solidFill>
            </a:endParaRPr>
          </a:p>
        </p:txBody>
      </p:sp>
      <p:graphicFrame>
        <p:nvGraphicFramePr>
          <p:cNvPr id="9218" name="Object 4">
            <a:extLst>
              <a:ext uri="{FF2B5EF4-FFF2-40B4-BE49-F238E27FC236}">
                <a16:creationId xmlns:a16="http://schemas.microsoft.com/office/drawing/2014/main" id="{46738AB0-BC41-4E39-AE8A-17ED40AEB443}"/>
              </a:ext>
            </a:extLst>
          </p:cNvPr>
          <p:cNvGraphicFramePr>
            <a:graphicFrameLocks noChangeAspect="1"/>
          </p:cNvGraphicFramePr>
          <p:nvPr>
            <p:extLst>
              <p:ext uri="{D42A27DB-BD31-4B8C-83A1-F6EECF244321}">
                <p14:modId xmlns:p14="http://schemas.microsoft.com/office/powerpoint/2010/main" val="4064981957"/>
              </p:ext>
            </p:extLst>
          </p:nvPr>
        </p:nvGraphicFramePr>
        <p:xfrm>
          <a:off x="682625" y="1196975"/>
          <a:ext cx="7921625" cy="4248150"/>
        </p:xfrm>
        <a:graphic>
          <a:graphicData uri="http://schemas.openxmlformats.org/presentationml/2006/ole">
            <mc:AlternateContent xmlns:mc="http://schemas.openxmlformats.org/markup-compatibility/2006">
              <mc:Choice xmlns:v="urn:schemas-microsoft-com:vml" Requires="v">
                <p:oleObj r:id="rId2" imgW="6001014" imgH="3300427" progId="Visio.Drawing.11">
                  <p:embed/>
                </p:oleObj>
              </mc:Choice>
              <mc:Fallback>
                <p:oleObj r:id="rId2" imgW="6001014" imgH="3300427" progId="Visio.Drawing.11">
                  <p:embed/>
                  <p:pic>
                    <p:nvPicPr>
                      <p:cNvPr id="0" name="Object 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682625" y="1196975"/>
                        <a:ext cx="7921625" cy="4248150"/>
                      </a:xfrm>
                      <a:prstGeom prst="rect">
                        <a:avLst/>
                      </a:prstGeom>
                      <a:solidFill>
                        <a:schemeClr val="tx1"/>
                      </a:solidFill>
                    </p:spPr>
                  </p:pic>
                </p:oleObj>
              </mc:Fallback>
            </mc:AlternateContent>
          </a:graphicData>
        </a:graphic>
      </p:graphicFrame>
      <p:sp>
        <p:nvSpPr>
          <p:cNvPr id="9220" name="Rectangle 6">
            <a:extLst>
              <a:ext uri="{FF2B5EF4-FFF2-40B4-BE49-F238E27FC236}">
                <a16:creationId xmlns:a16="http://schemas.microsoft.com/office/drawing/2014/main" id="{129F16E9-23F8-47D5-B732-F392EFD36226}"/>
              </a:ext>
            </a:extLst>
          </p:cNvPr>
          <p:cNvSpPr>
            <a:spLocks noChangeArrowheads="1"/>
          </p:cNvSpPr>
          <p:nvPr/>
        </p:nvSpPr>
        <p:spPr bwMode="auto">
          <a:xfrm>
            <a:off x="1908175" y="5589588"/>
            <a:ext cx="597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400" b="1">
                <a:solidFill>
                  <a:srgbClr val="000000"/>
                </a:solidFill>
                <a:effectLst/>
              </a:rPr>
              <a:t>图</a:t>
            </a:r>
            <a:r>
              <a:rPr kumimoji="1" lang="en-US" altLang="zh-CN" sz="2400" b="1">
                <a:solidFill>
                  <a:srgbClr val="000000"/>
                </a:solidFill>
                <a:effectLst/>
              </a:rPr>
              <a:t>7.10     </a:t>
            </a:r>
            <a:r>
              <a:rPr kumimoji="1" lang="zh-CN" altLang="en-US" sz="2400" b="1">
                <a:solidFill>
                  <a:srgbClr val="000000"/>
                </a:solidFill>
                <a:effectLst/>
              </a:rPr>
              <a:t>保护装置的硬件系统结构图</a:t>
            </a:r>
          </a:p>
        </p:txBody>
      </p:sp>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D4761FAF-A28A-47F4-B061-31A78925394C}"/>
              </a:ext>
            </a:extLst>
          </p:cNvPr>
          <p:cNvSpPr>
            <a:spLocks noChangeArrowheads="1"/>
          </p:cNvSpPr>
          <p:nvPr/>
        </p:nvSpPr>
        <p:spPr bwMode="auto">
          <a:xfrm>
            <a:off x="1116013" y="836613"/>
            <a:ext cx="5903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200" b="1">
                <a:solidFill>
                  <a:srgbClr val="000000"/>
                </a:solidFill>
                <a:effectLst/>
              </a:rPr>
              <a:t>2. </a:t>
            </a:r>
            <a:r>
              <a:rPr kumimoji="1" lang="zh-CN" altLang="en-US" sz="3200" b="1">
                <a:solidFill>
                  <a:srgbClr val="000000"/>
                </a:solidFill>
                <a:effectLst/>
              </a:rPr>
              <a:t>微机保护装置的软件设计</a:t>
            </a:r>
          </a:p>
        </p:txBody>
      </p:sp>
      <p:sp>
        <p:nvSpPr>
          <p:cNvPr id="408581" name="Rectangle 5">
            <a:extLst>
              <a:ext uri="{FF2B5EF4-FFF2-40B4-BE49-F238E27FC236}">
                <a16:creationId xmlns:a16="http://schemas.microsoft.com/office/drawing/2014/main" id="{59385B84-1A8F-401E-8E44-6434F1A9A00D}"/>
              </a:ext>
            </a:extLst>
          </p:cNvPr>
          <p:cNvSpPr>
            <a:spLocks noChangeArrowheads="1"/>
          </p:cNvSpPr>
          <p:nvPr/>
        </p:nvSpPr>
        <p:spPr bwMode="auto">
          <a:xfrm>
            <a:off x="684213" y="1898284"/>
            <a:ext cx="7855035" cy="3293209"/>
          </a:xfrm>
          <a:prstGeom prst="rect">
            <a:avLst/>
          </a:prstGeom>
          <a:noFill/>
          <a:ln w="9525" algn="ctr">
            <a:noFill/>
            <a:miter lim="800000"/>
            <a:headEnd/>
            <a:tailEnd/>
          </a:ln>
          <a:effectLst/>
        </p:spPr>
        <p:txBody>
          <a:bodyPr wrap="none" anchor="ctr">
            <a:spAutoFit/>
          </a:bodyPr>
          <a:lstStyle/>
          <a:p>
            <a:pPr algn="l">
              <a:defRPr/>
            </a:pPr>
            <a:r>
              <a:rPr kumimoji="1" lang="zh-CN" altLang="en-US" sz="3200" b="1">
                <a:solidFill>
                  <a:srgbClr val="000000"/>
                </a:solidFill>
                <a:effectLst/>
              </a:rPr>
              <a:t>设计过程中应遵循以下几个原则：</a:t>
            </a:r>
          </a:p>
          <a:p>
            <a:pPr algn="l">
              <a:defRPr/>
            </a:pPr>
            <a:endParaRPr kumimoji="1" lang="zh-CN" altLang="en-US" sz="3200" b="1">
              <a:solidFill>
                <a:srgbClr val="000000"/>
              </a:solidFill>
              <a:effectLst/>
            </a:endParaRPr>
          </a:p>
          <a:p>
            <a:pPr algn="l">
              <a:buFont typeface="Wingdings" pitchFamily="2" charset="2"/>
              <a:buChar char="Ø"/>
              <a:defRPr/>
            </a:pPr>
            <a:r>
              <a:rPr kumimoji="1" lang="zh-CN" altLang="en-US" sz="2400" b="1">
                <a:solidFill>
                  <a:srgbClr val="000000"/>
                </a:solidFill>
                <a:effectLst/>
              </a:rPr>
              <a:t>采样时间应不受干扰</a:t>
            </a:r>
            <a:r>
              <a:rPr kumimoji="1" lang="en-US" altLang="zh-CN" sz="2400" b="1">
                <a:solidFill>
                  <a:srgbClr val="000000"/>
                </a:solidFill>
                <a:effectLst/>
              </a:rPr>
              <a:t>. </a:t>
            </a:r>
          </a:p>
          <a:p>
            <a:pPr algn="l">
              <a:buFont typeface="Wingdings" pitchFamily="2" charset="2"/>
              <a:buChar char="Ø"/>
              <a:defRPr/>
            </a:pPr>
            <a:r>
              <a:rPr kumimoji="1" lang="zh-CN" altLang="en-US" sz="2400" b="1">
                <a:solidFill>
                  <a:srgbClr val="000000"/>
                </a:solidFill>
                <a:effectLst/>
              </a:rPr>
              <a:t>保护子程序的重要性次之，当程序进入保护子程序时，</a:t>
            </a:r>
          </a:p>
          <a:p>
            <a:pPr algn="l">
              <a:buFont typeface="Wingdings" pitchFamily="2" charset="2"/>
              <a:buNone/>
              <a:defRPr/>
            </a:pPr>
            <a:r>
              <a:rPr kumimoji="1" lang="zh-CN" altLang="en-US" sz="2400" b="1">
                <a:solidFill>
                  <a:srgbClr val="000000"/>
                </a:solidFill>
                <a:effectLst/>
              </a:rPr>
              <a:t>不能随意切换到其它程序。 </a:t>
            </a:r>
          </a:p>
          <a:p>
            <a:pPr algn="l">
              <a:buFont typeface="Wingdings" pitchFamily="2" charset="2"/>
              <a:buChar char="Ø"/>
              <a:defRPr/>
            </a:pPr>
            <a:r>
              <a:rPr kumimoji="1" lang="zh-CN" altLang="en-US" sz="2400" b="1">
                <a:solidFill>
                  <a:srgbClr val="000000"/>
                </a:solidFill>
                <a:effectLst/>
              </a:rPr>
              <a:t>各程序模块保持相对独立和封闭，有独立的输入输出，</a:t>
            </a:r>
          </a:p>
          <a:p>
            <a:pPr algn="l">
              <a:buFont typeface="Wingdings" pitchFamily="2" charset="2"/>
              <a:buNone/>
              <a:defRPr/>
            </a:pPr>
            <a:r>
              <a:rPr kumimoji="1" lang="zh-CN" altLang="en-US" sz="2400" b="1">
                <a:solidFill>
                  <a:srgbClr val="000000"/>
                </a:solidFill>
                <a:effectLst/>
              </a:rPr>
              <a:t>只定义一个入口和出口，避免模块之间的交叉互联，</a:t>
            </a:r>
          </a:p>
          <a:p>
            <a:pPr algn="l">
              <a:buFont typeface="Wingdings" pitchFamily="2" charset="2"/>
              <a:buNone/>
              <a:defRPr/>
            </a:pPr>
            <a:r>
              <a:rPr kumimoji="1" lang="zh-CN" altLang="en-US" sz="2400" b="1">
                <a:solidFill>
                  <a:srgbClr val="000000"/>
                </a:solidFill>
                <a:effectLst/>
              </a:rPr>
              <a:t>信息通过全局变量或函数返回值传输。</a:t>
            </a:r>
            <a:endParaRPr kumimoji="1" lang="zh-CN" altLang="en-US">
              <a:solidFill>
                <a:srgbClr val="000000"/>
              </a:solidFill>
              <a:effectLst/>
            </a:endParaRP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8632D2B7-2DC9-41C1-84AB-926D39DE1F06}"/>
              </a:ext>
            </a:extLst>
          </p:cNvPr>
          <p:cNvSpPr>
            <a:spLocks noGrp="1" noChangeArrowheads="1"/>
          </p:cNvSpPr>
          <p:nvPr>
            <p:ph type="title"/>
          </p:nvPr>
        </p:nvSpPr>
        <p:spPr>
          <a:xfrm>
            <a:off x="1043781" y="627063"/>
            <a:ext cx="7056438" cy="1146175"/>
          </a:xfrm>
          <a:solidFill>
            <a:srgbClr val="FFFF99"/>
          </a:solidFill>
        </p:spPr>
        <p:txBody>
          <a:bodyPr/>
          <a:lstStyle/>
          <a:p>
            <a:pPr eaLnBrk="1" hangingPunct="1">
              <a:defRPr/>
            </a:pPr>
            <a:r>
              <a:rPr lang="en-US" altLang="zh-CN">
                <a:solidFill>
                  <a:sysClr val="windowText" lastClr="000000"/>
                </a:solidFill>
                <a:effectLst>
                  <a:outerShdw blurRad="38100" dist="38100" dir="2700000" algn="tl">
                    <a:srgbClr val="FFFFFF"/>
                  </a:outerShdw>
                </a:effectLst>
                <a:latin typeface="华文隶书" pitchFamily="2" charset="-122"/>
                <a:ea typeface="华文隶书" pitchFamily="2" charset="-122"/>
              </a:rPr>
              <a:t>7.1.1 </a:t>
            </a:r>
            <a:r>
              <a:rPr lang="zh-CN" altLang="en-US">
                <a:solidFill>
                  <a:sysClr val="windowText" lastClr="000000"/>
                </a:solidFill>
                <a:effectLst>
                  <a:outerShdw blurRad="38100" dist="38100" dir="2700000" algn="tl">
                    <a:srgbClr val="FFFFFF"/>
                  </a:outerShdw>
                </a:effectLst>
                <a:latin typeface="华文隶书" pitchFamily="2" charset="-122"/>
                <a:ea typeface="华文隶书" pitchFamily="2" charset="-122"/>
              </a:rPr>
              <a:t>微机保护的硬件构成</a:t>
            </a:r>
          </a:p>
        </p:txBody>
      </p:sp>
      <p:sp>
        <p:nvSpPr>
          <p:cNvPr id="367619" name="Rectangle 3">
            <a:extLst>
              <a:ext uri="{FF2B5EF4-FFF2-40B4-BE49-F238E27FC236}">
                <a16:creationId xmlns:a16="http://schemas.microsoft.com/office/drawing/2014/main" id="{3FB199FF-87D2-4FF9-B8F3-93B455BECC59}"/>
              </a:ext>
            </a:extLst>
          </p:cNvPr>
          <p:cNvSpPr>
            <a:spLocks noGrp="1" noChangeArrowheads="1"/>
          </p:cNvSpPr>
          <p:nvPr>
            <p:ph type="body" idx="1"/>
          </p:nvPr>
        </p:nvSpPr>
        <p:spPr>
          <a:xfrm>
            <a:off x="1066800" y="1981200"/>
            <a:ext cx="7543800" cy="3821113"/>
          </a:xfrm>
        </p:spPr>
        <p:txBody>
          <a:bodyPr/>
          <a:lstStyle/>
          <a:p>
            <a:pPr eaLnBrk="1" hangingPunct="1">
              <a:buFont typeface="Wingdings" panose="05000000000000000000" pitchFamily="2" charset="2"/>
              <a:buNone/>
              <a:defRPr/>
            </a:pPr>
            <a:endParaRPr lang="en-US" altLang="zh-CN" sz="2800" b="1">
              <a:solidFill>
                <a:sysClr val="windowText" lastClr="000000"/>
              </a:solidFill>
              <a:effectLst/>
              <a:ea typeface="华文隶书" pitchFamily="2" charset="-122"/>
            </a:endParaRPr>
          </a:p>
          <a:p>
            <a:pPr eaLnBrk="1" hangingPunct="1">
              <a:buFont typeface="Wingdings" panose="05000000000000000000" pitchFamily="2" charset="2"/>
              <a:buNone/>
              <a:defRPr/>
            </a:pPr>
            <a:r>
              <a:rPr lang="zh-CN" altLang="en-US" sz="2800" b="1">
                <a:solidFill>
                  <a:sysClr val="windowText" lastClr="000000"/>
                </a:solidFill>
                <a:effectLst/>
                <a:ea typeface="华文隶书" pitchFamily="2" charset="-122"/>
              </a:rPr>
              <a:t>微机保护的硬件部分由四部分组成：</a:t>
            </a:r>
          </a:p>
          <a:p>
            <a:pPr eaLnBrk="1" hangingPunct="1">
              <a:defRPr/>
            </a:pPr>
            <a:r>
              <a:rPr lang="zh-CN" altLang="en-US" sz="2800" b="1">
                <a:solidFill>
                  <a:sysClr val="windowText" lastClr="000000"/>
                </a:solidFill>
                <a:effectLst/>
                <a:latin typeface="宋体" pitchFamily="2" charset="-122"/>
              </a:rPr>
              <a:t>数据采集系统</a:t>
            </a:r>
          </a:p>
          <a:p>
            <a:pPr eaLnBrk="1" hangingPunct="1">
              <a:defRPr/>
            </a:pPr>
            <a:r>
              <a:rPr lang="en-US" altLang="zh-CN" sz="2800" b="1">
                <a:solidFill>
                  <a:sysClr val="windowText" lastClr="000000"/>
                </a:solidFill>
                <a:effectLst/>
                <a:latin typeface="Times New Roman" pitchFamily="18" charset="0"/>
              </a:rPr>
              <a:t>CPU</a:t>
            </a:r>
            <a:r>
              <a:rPr lang="zh-CN" altLang="en-US" sz="2800" b="1">
                <a:solidFill>
                  <a:sysClr val="windowText" lastClr="000000"/>
                </a:solidFill>
                <a:effectLst/>
                <a:latin typeface="宋体" pitchFamily="2" charset="-122"/>
              </a:rPr>
              <a:t>主系统</a:t>
            </a:r>
          </a:p>
          <a:p>
            <a:pPr eaLnBrk="1" hangingPunct="1">
              <a:defRPr/>
            </a:pPr>
            <a:r>
              <a:rPr lang="zh-CN" altLang="en-US" sz="2800" b="1">
                <a:solidFill>
                  <a:sysClr val="windowText" lastClr="000000"/>
                </a:solidFill>
                <a:effectLst/>
                <a:latin typeface="宋体" pitchFamily="2" charset="-122"/>
              </a:rPr>
              <a:t>开关量输入</a:t>
            </a:r>
            <a:r>
              <a:rPr lang="en-US" altLang="zh-CN" sz="2800" b="1">
                <a:solidFill>
                  <a:sysClr val="windowText" lastClr="000000"/>
                </a:solidFill>
                <a:effectLst/>
                <a:latin typeface="宋体" pitchFamily="2" charset="-122"/>
              </a:rPr>
              <a:t>/</a:t>
            </a:r>
            <a:r>
              <a:rPr lang="zh-CN" altLang="en-US" sz="2800" b="1">
                <a:solidFill>
                  <a:sysClr val="windowText" lastClr="000000"/>
                </a:solidFill>
                <a:effectLst/>
                <a:latin typeface="宋体" pitchFamily="2" charset="-122"/>
              </a:rPr>
              <a:t>输出系统</a:t>
            </a:r>
          </a:p>
          <a:p>
            <a:pPr eaLnBrk="1" hangingPunct="1">
              <a:defRPr/>
            </a:pPr>
            <a:r>
              <a:rPr lang="zh-CN" altLang="en-US" sz="2800" b="1">
                <a:solidFill>
                  <a:sysClr val="windowText" lastClr="000000"/>
                </a:solidFill>
                <a:effectLst/>
                <a:latin typeface="宋体" pitchFamily="2" charset="-122"/>
              </a:rPr>
              <a:t>外围设备</a:t>
            </a:r>
            <a:r>
              <a:rPr lang="zh-CN" altLang="en-US">
                <a:solidFill>
                  <a:sysClr val="windowText" lastClr="000000"/>
                </a:solidFill>
                <a:effectLst/>
              </a:rPr>
              <a:t> </a:t>
            </a:r>
            <a:endParaRPr lang="zh-CN" altLang="en-US" sz="2800">
              <a:solidFill>
                <a:sysClr val="windowText" lastClr="000000"/>
              </a:solidFill>
              <a:effectLst/>
            </a:endParaRPr>
          </a:p>
          <a:p>
            <a:pPr eaLnBrk="1" hangingPunct="1">
              <a:buFont typeface="Wingdings" panose="05000000000000000000" pitchFamily="2" charset="2"/>
              <a:buNone/>
              <a:defRPr/>
            </a:pPr>
            <a:endParaRPr lang="en-US" altLang="zh-CN" sz="2800" b="1">
              <a:solidFill>
                <a:sysClr val="windowText" lastClr="000000"/>
              </a:solidFill>
              <a:effectLst/>
            </a:endParaRP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4" name="Picture 5">
            <a:extLst>
              <a:ext uri="{FF2B5EF4-FFF2-40B4-BE49-F238E27FC236}">
                <a16:creationId xmlns:a16="http://schemas.microsoft.com/office/drawing/2014/main" id="{66E348F5-69D6-466E-ABD5-2D413A65F0F5}"/>
              </a:ext>
            </a:extLst>
          </p:cNvPr>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280578" y="276924"/>
            <a:ext cx="4319587" cy="601681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A40E8C6-C0C0-4344-B32B-B97EC9569FD1}"/>
              </a:ext>
            </a:extLst>
          </p:cNvPr>
          <p:cNvSpPr txBox="1"/>
          <p:nvPr/>
        </p:nvSpPr>
        <p:spPr>
          <a:xfrm>
            <a:off x="955029" y="6381328"/>
            <a:ext cx="2970686"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7.11  </a:t>
            </a:r>
            <a:r>
              <a:rPr kumimoji="1" lang="zh-CN" altLang="en-US" sz="2000" b="1">
                <a:solidFill>
                  <a:srgbClr val="000000"/>
                </a:solidFill>
                <a:effectLst/>
              </a:rPr>
              <a:t>总体程序流程图</a:t>
            </a:r>
          </a:p>
        </p:txBody>
      </p:sp>
      <p:graphicFrame>
        <p:nvGraphicFramePr>
          <p:cNvPr id="5" name="Object 6">
            <a:extLst>
              <a:ext uri="{FF2B5EF4-FFF2-40B4-BE49-F238E27FC236}">
                <a16:creationId xmlns:a16="http://schemas.microsoft.com/office/drawing/2014/main" id="{A15D618A-A4D5-480E-8ACB-97AFFCF2FAA2}"/>
              </a:ext>
            </a:extLst>
          </p:cNvPr>
          <p:cNvGraphicFramePr>
            <a:graphicFrameLocks noChangeAspect="1"/>
          </p:cNvGraphicFramePr>
          <p:nvPr>
            <p:extLst>
              <p:ext uri="{D42A27DB-BD31-4B8C-83A1-F6EECF244321}">
                <p14:modId xmlns:p14="http://schemas.microsoft.com/office/powerpoint/2010/main" val="502209209"/>
              </p:ext>
            </p:extLst>
          </p:nvPr>
        </p:nvGraphicFramePr>
        <p:xfrm>
          <a:off x="4715818" y="333374"/>
          <a:ext cx="4319587" cy="5903913"/>
        </p:xfrm>
        <a:graphic>
          <a:graphicData uri="http://schemas.openxmlformats.org/presentationml/2006/ole">
            <mc:AlternateContent xmlns:mc="http://schemas.openxmlformats.org/markup-compatibility/2006">
              <mc:Choice xmlns:v="urn:schemas-microsoft-com:vml" Requires="v">
                <p:oleObj r:id="rId3" imgW="2465640" imgH="4115160" progId="">
                  <p:embed/>
                </p:oleObj>
              </mc:Choice>
              <mc:Fallback>
                <p:oleObj r:id="rId3" imgW="2465640" imgH="4115160" progId="">
                  <p:embed/>
                  <p:pic>
                    <p:nvPicPr>
                      <p:cNvPr id="10242" name="Object 6">
                        <a:extLst>
                          <a:ext uri="{FF2B5EF4-FFF2-40B4-BE49-F238E27FC236}">
                            <a16:creationId xmlns:a16="http://schemas.microsoft.com/office/drawing/2014/main" id="{5904BCF4-DD3C-4379-B336-10C8C92A4C63}"/>
                          </a:ext>
                        </a:extLst>
                      </p:cNvPr>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4715818" y="333374"/>
                        <a:ext cx="4319587" cy="59039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extLst>
              <a:ext uri="{FF2B5EF4-FFF2-40B4-BE49-F238E27FC236}">
                <a16:creationId xmlns:a16="http://schemas.microsoft.com/office/drawing/2014/main" id="{12592389-42F5-49EF-88B3-D67F973150AB}"/>
              </a:ext>
            </a:extLst>
          </p:cNvPr>
          <p:cNvSpPr txBox="1"/>
          <p:nvPr/>
        </p:nvSpPr>
        <p:spPr>
          <a:xfrm>
            <a:off x="5390268" y="6381328"/>
            <a:ext cx="2970686"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7.12  </a:t>
            </a:r>
            <a:r>
              <a:rPr kumimoji="1" lang="zh-CN" altLang="en-US" sz="2000" b="1">
                <a:solidFill>
                  <a:srgbClr val="000000"/>
                </a:solidFill>
                <a:effectLst/>
              </a:rPr>
              <a:t>采样程序流程图</a:t>
            </a:r>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0178" name="Picture 4">
            <a:extLst>
              <a:ext uri="{FF2B5EF4-FFF2-40B4-BE49-F238E27FC236}">
                <a16:creationId xmlns:a16="http://schemas.microsoft.com/office/drawing/2014/main" id="{B66933DD-D53A-497F-B4DC-6BFEFFE31F5F}"/>
              </a:ext>
            </a:extLst>
          </p:cNvPr>
          <p:cNvPicPr>
            <a:picLocks noChangeAspect="1" noChangeArrowheads="1"/>
          </p:cNvPicPr>
          <p:nvPr/>
        </p:nvPicPr>
        <p:blipFill>
          <a:blip r:embed="rId2">
            <a:grayscl/>
            <a:biLevel thresh="50000"/>
            <a:extLst>
              <a:ext uri="{28A0092B-C50C-407E-A947-70E740481C1C}">
                <a14:useLocalDpi xmlns:a14="http://schemas.microsoft.com/office/drawing/2010/main" val="0"/>
              </a:ext>
            </a:extLst>
          </a:blip>
          <a:srcRect/>
          <a:stretch>
            <a:fillRect/>
          </a:stretch>
        </p:blipFill>
        <p:spPr bwMode="auto">
          <a:xfrm>
            <a:off x="3491880" y="15071"/>
            <a:ext cx="5652119" cy="684748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430291B-C982-42D5-BFE1-A5D62BC9C4C5}"/>
              </a:ext>
            </a:extLst>
          </p:cNvPr>
          <p:cNvSpPr txBox="1"/>
          <p:nvPr/>
        </p:nvSpPr>
        <p:spPr>
          <a:xfrm>
            <a:off x="395536" y="3861048"/>
            <a:ext cx="2970686"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7.13  </a:t>
            </a:r>
            <a:r>
              <a:rPr kumimoji="1" lang="zh-CN" altLang="en-US" sz="2000" b="1">
                <a:solidFill>
                  <a:srgbClr val="000000"/>
                </a:solidFill>
                <a:effectLst/>
              </a:rPr>
              <a:t>保护程序流程图</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6" name="Object 4">
            <a:extLst>
              <a:ext uri="{FF2B5EF4-FFF2-40B4-BE49-F238E27FC236}">
                <a16:creationId xmlns:a16="http://schemas.microsoft.com/office/drawing/2014/main" id="{A634C6D0-038B-4994-A5A0-54C95BC22710}"/>
              </a:ext>
            </a:extLst>
          </p:cNvPr>
          <p:cNvGraphicFramePr>
            <a:graphicFrameLocks noChangeAspect="1"/>
          </p:cNvGraphicFramePr>
          <p:nvPr>
            <p:extLst>
              <p:ext uri="{D42A27DB-BD31-4B8C-83A1-F6EECF244321}">
                <p14:modId xmlns:p14="http://schemas.microsoft.com/office/powerpoint/2010/main" val="893258529"/>
              </p:ext>
            </p:extLst>
          </p:nvPr>
        </p:nvGraphicFramePr>
        <p:xfrm>
          <a:off x="1043608" y="764704"/>
          <a:ext cx="3313112" cy="5111750"/>
        </p:xfrm>
        <a:graphic>
          <a:graphicData uri="http://schemas.openxmlformats.org/presentationml/2006/ole">
            <mc:AlternateContent xmlns:mc="http://schemas.openxmlformats.org/markup-compatibility/2006">
              <mc:Choice xmlns:v="urn:schemas-microsoft-com:vml" Requires="v">
                <p:oleObj r:id="rId2" imgW="2529720" imgH="4541760" progId="">
                  <p:embed/>
                </p:oleObj>
              </mc:Choice>
              <mc:Fallback>
                <p:oleObj r:id="rId2" imgW="2529720" imgH="4541760" progId="">
                  <p:embed/>
                  <p:pic>
                    <p:nvPicPr>
                      <p:cNvPr id="0" name="Object 4"/>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1043608" y="764704"/>
                        <a:ext cx="3313112" cy="51117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2BDDD3BC-1827-42A6-9D0D-66FFC6958129}"/>
              </a:ext>
            </a:extLst>
          </p:cNvPr>
          <p:cNvSpPr txBox="1"/>
          <p:nvPr/>
        </p:nvSpPr>
        <p:spPr>
          <a:xfrm>
            <a:off x="825988" y="6381328"/>
            <a:ext cx="3228769"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7.14  </a:t>
            </a:r>
            <a:r>
              <a:rPr kumimoji="1" lang="zh-CN" altLang="en-US" sz="2000" b="1">
                <a:solidFill>
                  <a:srgbClr val="000000"/>
                </a:solidFill>
                <a:effectLst/>
              </a:rPr>
              <a:t>写时钟程序流程图</a:t>
            </a:r>
          </a:p>
        </p:txBody>
      </p:sp>
      <p:graphicFrame>
        <p:nvGraphicFramePr>
          <p:cNvPr id="5" name="Object 4">
            <a:extLst>
              <a:ext uri="{FF2B5EF4-FFF2-40B4-BE49-F238E27FC236}">
                <a16:creationId xmlns:a16="http://schemas.microsoft.com/office/drawing/2014/main" id="{66D0EB30-5B96-4021-A10A-5B2578BBF994}"/>
              </a:ext>
            </a:extLst>
          </p:cNvPr>
          <p:cNvGraphicFramePr>
            <a:graphicFrameLocks noChangeAspect="1"/>
          </p:cNvGraphicFramePr>
          <p:nvPr>
            <p:extLst>
              <p:ext uri="{D42A27DB-BD31-4B8C-83A1-F6EECF244321}">
                <p14:modId xmlns:p14="http://schemas.microsoft.com/office/powerpoint/2010/main" val="1066118160"/>
              </p:ext>
            </p:extLst>
          </p:nvPr>
        </p:nvGraphicFramePr>
        <p:xfrm>
          <a:off x="5220072" y="584523"/>
          <a:ext cx="3176588" cy="5472112"/>
        </p:xfrm>
        <a:graphic>
          <a:graphicData uri="http://schemas.openxmlformats.org/presentationml/2006/ole">
            <mc:AlternateContent xmlns:mc="http://schemas.openxmlformats.org/markup-compatibility/2006">
              <mc:Choice xmlns:v="urn:schemas-microsoft-com:vml" Requires="v">
                <p:oleObj r:id="rId4" imgW="2544120" imgH="4582440" progId="">
                  <p:embed/>
                </p:oleObj>
              </mc:Choice>
              <mc:Fallback>
                <p:oleObj r:id="rId4" imgW="2544120" imgH="4582440" progId="">
                  <p:embed/>
                  <p:pic>
                    <p:nvPicPr>
                      <p:cNvPr id="12290" name="Object 4">
                        <a:extLst>
                          <a:ext uri="{FF2B5EF4-FFF2-40B4-BE49-F238E27FC236}">
                            <a16:creationId xmlns:a16="http://schemas.microsoft.com/office/drawing/2014/main" id="{F2A8989A-D0EF-44FB-9389-146C64A8527C}"/>
                          </a:ext>
                        </a:extLst>
                      </p:cNvPr>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5220072" y="584523"/>
                        <a:ext cx="3176588" cy="54721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extLst>
              <a:ext uri="{FF2B5EF4-FFF2-40B4-BE49-F238E27FC236}">
                <a16:creationId xmlns:a16="http://schemas.microsoft.com/office/drawing/2014/main" id="{55139D71-525B-47D1-BE3B-8B63184E6786}"/>
              </a:ext>
            </a:extLst>
          </p:cNvPr>
          <p:cNvSpPr txBox="1"/>
          <p:nvPr/>
        </p:nvSpPr>
        <p:spPr>
          <a:xfrm>
            <a:off x="4932040" y="6381328"/>
            <a:ext cx="3228769" cy="400110"/>
          </a:xfrm>
          <a:prstGeom prst="rect">
            <a:avLst/>
          </a:prstGeom>
          <a:noFill/>
        </p:spPr>
        <p:txBody>
          <a:bodyPr wrap="none" rtlCol="0">
            <a:spAutoFit/>
          </a:bodyPr>
          <a:lstStyle/>
          <a:p>
            <a:r>
              <a:rPr kumimoji="1" lang="zh-CN" altLang="en-US" sz="2000" b="1">
                <a:solidFill>
                  <a:srgbClr val="000000"/>
                </a:solidFill>
                <a:effectLst/>
              </a:rPr>
              <a:t>图</a:t>
            </a:r>
            <a:r>
              <a:rPr kumimoji="1" lang="en-US" altLang="zh-CN" sz="2000" b="1">
                <a:solidFill>
                  <a:srgbClr val="000000"/>
                </a:solidFill>
                <a:effectLst/>
              </a:rPr>
              <a:t>7.15  </a:t>
            </a:r>
            <a:r>
              <a:rPr kumimoji="1" lang="zh-CN" altLang="en-US" sz="2000" b="1">
                <a:solidFill>
                  <a:srgbClr val="000000"/>
                </a:solidFill>
                <a:effectLst/>
              </a:rPr>
              <a:t>读时钟程序流程图</a:t>
            </a:r>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3" name="Rectangle 3">
            <a:extLst>
              <a:ext uri="{FF2B5EF4-FFF2-40B4-BE49-F238E27FC236}">
                <a16:creationId xmlns:a16="http://schemas.microsoft.com/office/drawing/2014/main" id="{60278D3B-4CFC-4E38-A049-74628ED1C3CB}"/>
              </a:ext>
            </a:extLst>
          </p:cNvPr>
          <p:cNvSpPr>
            <a:spLocks noChangeArrowheads="1"/>
          </p:cNvSpPr>
          <p:nvPr/>
        </p:nvSpPr>
        <p:spPr bwMode="auto">
          <a:xfrm>
            <a:off x="1367631" y="627063"/>
            <a:ext cx="6408738" cy="1146175"/>
          </a:xfrm>
          <a:prstGeom prst="rect">
            <a:avLst/>
          </a:prstGeom>
          <a:solidFill>
            <a:srgbClr val="FFFF99"/>
          </a:solidFill>
          <a:ln w="9525">
            <a:noFill/>
            <a:miter lim="800000"/>
            <a:headEnd/>
            <a:tailEnd/>
          </a:ln>
          <a:effectLst/>
        </p:spPr>
        <p:txBody>
          <a:bodyPr anchor="ctr"/>
          <a:lstStyle/>
          <a:p>
            <a:pPr>
              <a:defRPr/>
            </a:pPr>
            <a:r>
              <a:rPr lang="en-US" altLang="zh-CN" b="1">
                <a:solidFill>
                  <a:srgbClr val="000000"/>
                </a:solidFill>
                <a:effectLst>
                  <a:outerShdw blurRad="38100" dist="38100" dir="2700000" algn="tl">
                    <a:srgbClr val="FFFFFF"/>
                  </a:outerShdw>
                </a:effectLst>
                <a:latin typeface="Times New Roman" pitchFamily="18" charset="0"/>
              </a:rPr>
              <a:t>7.5</a:t>
            </a:r>
            <a:r>
              <a:rPr lang="en-US" altLang="zh-CN" b="1">
                <a:solidFill>
                  <a:srgbClr val="000000"/>
                </a:solidFill>
                <a:effectLst>
                  <a:outerShdw blurRad="38100" dist="38100" dir="2700000" algn="tl">
                    <a:srgbClr val="FFFFFF"/>
                  </a:outerShdw>
                </a:effectLst>
              </a:rPr>
              <a:t>     </a:t>
            </a:r>
            <a:r>
              <a:rPr lang="zh-CN" altLang="en-US" b="1">
                <a:solidFill>
                  <a:srgbClr val="000000"/>
                </a:solidFill>
                <a:effectLst>
                  <a:outerShdw blurRad="38100" dist="38100" dir="2700000" algn="tl">
                    <a:srgbClr val="FFFFFF"/>
                  </a:outerShdw>
                </a:effectLst>
              </a:rPr>
              <a:t>配电网自动化</a:t>
            </a:r>
          </a:p>
        </p:txBody>
      </p:sp>
      <p:sp>
        <p:nvSpPr>
          <p:cNvPr id="414724" name="Rectangle 4">
            <a:extLst>
              <a:ext uri="{FF2B5EF4-FFF2-40B4-BE49-F238E27FC236}">
                <a16:creationId xmlns:a16="http://schemas.microsoft.com/office/drawing/2014/main" id="{52F61936-0CAF-404F-BF02-FE80FA4149A2}"/>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zh-CN" altLang="en-US" sz="2800" b="1"/>
              <a:t>配电网自动化的主要功能包括如下主要内容：</a:t>
            </a:r>
          </a:p>
          <a:p>
            <a:pPr eaLnBrk="1" hangingPunct="1">
              <a:buFont typeface="Wingdings" panose="05000000000000000000" pitchFamily="2" charset="2"/>
              <a:buChar char="u"/>
              <a:defRPr/>
            </a:pPr>
            <a:r>
              <a:rPr lang="zh-CN" altLang="en-US" sz="2800" b="1"/>
              <a:t>配电网调度自动化系统</a:t>
            </a:r>
          </a:p>
          <a:p>
            <a:pPr eaLnBrk="1" hangingPunct="1">
              <a:buFont typeface="Wingdings" panose="05000000000000000000" pitchFamily="2" charset="2"/>
              <a:buChar char="u"/>
              <a:defRPr/>
            </a:pPr>
            <a:r>
              <a:rPr lang="zh-CN" altLang="en-US" sz="2800" b="1"/>
              <a:t>变电所、配电所自动化 </a:t>
            </a:r>
          </a:p>
          <a:p>
            <a:pPr eaLnBrk="1" hangingPunct="1">
              <a:buFont typeface="Wingdings" panose="05000000000000000000" pitchFamily="2" charset="2"/>
              <a:buChar char="u"/>
              <a:defRPr/>
            </a:pPr>
            <a:r>
              <a:rPr lang="zh-CN" altLang="en-US" sz="2800" b="1"/>
              <a:t>馈线自动化（</a:t>
            </a:r>
            <a:r>
              <a:rPr lang="en-US" altLang="zh-CN" sz="2800" b="1"/>
              <a:t>FA</a:t>
            </a:r>
            <a:r>
              <a:rPr lang="zh-CN" altLang="en-US" sz="2800" b="1"/>
              <a:t>） </a:t>
            </a:r>
          </a:p>
          <a:p>
            <a:pPr eaLnBrk="1" hangingPunct="1">
              <a:buFont typeface="Wingdings" panose="05000000000000000000" pitchFamily="2" charset="2"/>
              <a:buChar char="u"/>
              <a:defRPr/>
            </a:pPr>
            <a:r>
              <a:rPr lang="zh-CN" altLang="en-US" sz="2800" b="1"/>
              <a:t>自动制图（</a:t>
            </a:r>
            <a:r>
              <a:rPr lang="en-US" altLang="zh-CN" sz="2800" b="1"/>
              <a:t>AM</a:t>
            </a:r>
            <a:r>
              <a:rPr lang="zh-CN" altLang="en-US" sz="2800" b="1"/>
              <a:t>）</a:t>
            </a:r>
            <a:r>
              <a:rPr lang="en-US" altLang="zh-CN" sz="2800" b="1"/>
              <a:t>/</a:t>
            </a:r>
            <a:r>
              <a:rPr lang="zh-CN" altLang="en-US" sz="2800" b="1"/>
              <a:t>设备管理（</a:t>
            </a:r>
            <a:r>
              <a:rPr lang="en-US" altLang="zh-CN" sz="2800" b="1"/>
              <a:t>FM</a:t>
            </a:r>
            <a:r>
              <a:rPr lang="zh-CN" altLang="en-US" sz="2800" b="1"/>
              <a:t>）</a:t>
            </a:r>
            <a:r>
              <a:rPr lang="en-US" altLang="zh-CN" sz="2800" b="1"/>
              <a:t>/</a:t>
            </a:r>
            <a:r>
              <a:rPr lang="zh-CN" altLang="en-US" sz="2800" b="1"/>
              <a:t>地理信息系统（</a:t>
            </a:r>
            <a:r>
              <a:rPr lang="en-US" altLang="zh-CN" sz="2800" b="1"/>
              <a:t>GIS</a:t>
            </a:r>
            <a:r>
              <a:rPr lang="zh-CN" altLang="en-US" sz="2800" b="1"/>
              <a:t>）</a:t>
            </a:r>
            <a:r>
              <a:rPr lang="zh-CN" altLang="en-US"/>
              <a:t> </a:t>
            </a: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25C20E44-B6E3-4BB9-A295-63D8B95717BD}"/>
              </a:ext>
            </a:extLst>
          </p:cNvPr>
          <p:cNvSpPr>
            <a:spLocks noGrp="1" noChangeArrowheads="1"/>
          </p:cNvSpPr>
          <p:nvPr>
            <p:ph type="title"/>
          </p:nvPr>
        </p:nvSpPr>
        <p:spPr>
          <a:xfrm>
            <a:off x="1116013" y="557213"/>
            <a:ext cx="6911975" cy="1216025"/>
          </a:xfrm>
          <a:solidFill>
            <a:srgbClr val="FFFF99"/>
          </a:solidFill>
        </p:spPr>
        <p:txBody>
          <a:bodyPr/>
          <a:lstStyle/>
          <a:p>
            <a:pPr algn="ctr" eaLnBrk="1" hangingPunct="1">
              <a:defRPr/>
            </a:pPr>
            <a:r>
              <a:rPr lang="en-US" altLang="zh-CN" sz="4000">
                <a:effectLst>
                  <a:outerShdw blurRad="38100" dist="38100" dir="2700000" algn="tl">
                    <a:srgbClr val="FFFFFF"/>
                  </a:outerShdw>
                </a:effectLst>
                <a:latin typeface="Times New Roman" pitchFamily="18" charset="0"/>
              </a:rPr>
              <a:t>7.5.1</a:t>
            </a:r>
            <a:r>
              <a:rPr lang="en-US" altLang="zh-CN" sz="4000">
                <a:effectLst>
                  <a:outerShdw blurRad="38100" dist="38100" dir="2700000" algn="tl">
                    <a:srgbClr val="FFFFFF"/>
                  </a:outerShdw>
                </a:effectLst>
              </a:rPr>
              <a:t>   </a:t>
            </a:r>
            <a:r>
              <a:rPr lang="zh-CN" altLang="en-US" sz="4000">
                <a:effectLst>
                  <a:outerShdw blurRad="38100" dist="38100" dir="2700000" algn="tl">
                    <a:srgbClr val="FFFFFF"/>
                  </a:outerShdw>
                </a:effectLst>
              </a:rPr>
              <a:t>数据采集与监控系统（</a:t>
            </a:r>
            <a:r>
              <a:rPr lang="en-US" altLang="zh-CN" sz="4000">
                <a:effectLst>
                  <a:outerShdw blurRad="38100" dist="38100" dir="2700000" algn="tl">
                    <a:srgbClr val="FFFFFF"/>
                  </a:outerShdw>
                </a:effectLst>
              </a:rPr>
              <a:t>SCADA</a:t>
            </a:r>
            <a:r>
              <a:rPr lang="zh-CN" altLang="en-US" sz="4000">
                <a:effectLst>
                  <a:outerShdw blurRad="38100" dist="38100" dir="2700000" algn="tl">
                    <a:srgbClr val="FFFFFF"/>
                  </a:outerShdw>
                </a:effectLst>
              </a:rPr>
              <a:t>）</a:t>
            </a:r>
          </a:p>
        </p:txBody>
      </p:sp>
      <p:sp>
        <p:nvSpPr>
          <p:cNvPr id="415747" name="Rectangle 3">
            <a:extLst>
              <a:ext uri="{FF2B5EF4-FFF2-40B4-BE49-F238E27FC236}">
                <a16:creationId xmlns:a16="http://schemas.microsoft.com/office/drawing/2014/main" id="{E062B8B6-7F0A-4F02-9A41-34F069387994}"/>
              </a:ext>
            </a:extLst>
          </p:cNvPr>
          <p:cNvSpPr>
            <a:spLocks noGrp="1" noChangeArrowheads="1"/>
          </p:cNvSpPr>
          <p:nvPr>
            <p:ph type="body" idx="1"/>
          </p:nvPr>
        </p:nvSpPr>
        <p:spPr>
          <a:xfrm>
            <a:off x="539552" y="1981200"/>
            <a:ext cx="8071048" cy="4688160"/>
          </a:xfrm>
        </p:spPr>
        <p:txBody>
          <a:bodyPr/>
          <a:lstStyle/>
          <a:p>
            <a:pPr eaLnBrk="1" hangingPunct="1">
              <a:buFont typeface="Wingdings" panose="05000000000000000000" pitchFamily="2" charset="2"/>
              <a:buNone/>
              <a:defRPr/>
            </a:pPr>
            <a:r>
              <a:rPr lang="en-US" altLang="zh-CN" sz="2400" b="1"/>
              <a:t>SCADA</a:t>
            </a:r>
            <a:r>
              <a:rPr lang="zh-CN" altLang="en-US" sz="2400" b="1"/>
              <a:t>是 </a:t>
            </a:r>
            <a:r>
              <a:rPr lang="zh-CN" altLang="en-US" sz="2400" b="1">
                <a:latin typeface="Arial"/>
              </a:rPr>
              <a:t>“</a:t>
            </a:r>
            <a:r>
              <a:rPr lang="en-US" altLang="zh-CN" sz="2400" b="1"/>
              <a:t>Supervisory Control and Data Acquisition</a:t>
            </a:r>
            <a:r>
              <a:rPr lang="en-US" altLang="zh-CN" sz="2400" b="1">
                <a:latin typeface="Arial"/>
              </a:rPr>
              <a:t>”</a:t>
            </a:r>
            <a:r>
              <a:rPr lang="zh-CN" altLang="en-US" sz="2400" b="1"/>
              <a:t>的缩写，即</a:t>
            </a:r>
            <a:r>
              <a:rPr lang="zh-CN" altLang="en-US" sz="2400" b="1">
                <a:latin typeface="Arial"/>
              </a:rPr>
              <a:t>“</a:t>
            </a:r>
            <a:r>
              <a:rPr lang="zh-CN" altLang="en-US" sz="2400" b="1"/>
              <a:t>监视控制和数据采集</a:t>
            </a:r>
            <a:r>
              <a:rPr lang="zh-CN" altLang="en-US" sz="2400" b="1">
                <a:latin typeface="Arial"/>
              </a:rPr>
              <a:t>”</a:t>
            </a:r>
            <a:r>
              <a:rPr lang="zh-CN" altLang="en-US" sz="2400" b="1"/>
              <a:t>之意。</a:t>
            </a:r>
            <a:r>
              <a:rPr lang="zh-CN" altLang="en-US" sz="2800"/>
              <a:t> </a:t>
            </a:r>
          </a:p>
          <a:p>
            <a:pPr eaLnBrk="1" hangingPunct="1">
              <a:buFont typeface="Wingdings" panose="05000000000000000000" pitchFamily="2" charset="2"/>
              <a:buNone/>
              <a:defRPr/>
            </a:pPr>
            <a:r>
              <a:rPr lang="zh-CN" altLang="en-US" sz="2400" b="1"/>
              <a:t>配电网的</a:t>
            </a:r>
            <a:r>
              <a:rPr lang="en-US" altLang="zh-CN" sz="2400" b="1"/>
              <a:t>SCADA</a:t>
            </a:r>
            <a:r>
              <a:rPr lang="zh-CN" altLang="en-US" sz="2400" b="1"/>
              <a:t>系统主要要实现</a:t>
            </a:r>
            <a:r>
              <a:rPr lang="zh-CN" altLang="en-US" sz="2400" b="1">
                <a:latin typeface="Arial"/>
              </a:rPr>
              <a:t>“</a:t>
            </a:r>
            <a:r>
              <a:rPr lang="zh-CN" altLang="en-US" sz="2400" b="1"/>
              <a:t>四遥</a:t>
            </a:r>
            <a:r>
              <a:rPr lang="zh-CN" altLang="en-US" sz="2400" b="1">
                <a:latin typeface="Arial"/>
              </a:rPr>
              <a:t>”</a:t>
            </a:r>
            <a:r>
              <a:rPr lang="zh-CN" altLang="en-US" sz="2400" b="1"/>
              <a:t>功能：</a:t>
            </a:r>
          </a:p>
          <a:p>
            <a:pPr eaLnBrk="1" hangingPunct="1">
              <a:buFont typeface="Wingdings" panose="05000000000000000000" pitchFamily="2" charset="2"/>
              <a:buChar char="u"/>
              <a:defRPr/>
            </a:pPr>
            <a:r>
              <a:rPr lang="zh-CN" altLang="en-US" sz="2000" b="1" u="sng"/>
              <a:t>遥信</a:t>
            </a:r>
            <a:r>
              <a:rPr lang="zh-CN" altLang="en-US" sz="2000" b="1"/>
              <a:t>完成采集配电网的各种开关设备的实时状态，通过配电网的信道送到监控计算机。</a:t>
            </a:r>
          </a:p>
          <a:p>
            <a:pPr eaLnBrk="1" hangingPunct="1">
              <a:buFont typeface="Wingdings" panose="05000000000000000000" pitchFamily="2" charset="2"/>
              <a:buChar char="u"/>
              <a:defRPr/>
            </a:pPr>
            <a:r>
              <a:rPr lang="zh-CN" altLang="en-US" sz="2000" b="1" u="sng"/>
              <a:t>遥测</a:t>
            </a:r>
            <a:r>
              <a:rPr lang="zh-CN" altLang="en-US" sz="2000" b="1"/>
              <a:t>完成采集配电网的各种电量（如电流、电压、用户负荷、电度等）的实时数值通过配电网的信道送到监控计算机。 </a:t>
            </a:r>
            <a:endParaRPr lang="en-US" altLang="zh-CN" sz="2000" b="1"/>
          </a:p>
          <a:p>
            <a:pPr eaLnBrk="1" hangingPunct="1">
              <a:buFont typeface="Wingdings" panose="05000000000000000000" pitchFamily="2" charset="2"/>
              <a:buChar char="u"/>
              <a:defRPr/>
            </a:pPr>
            <a:r>
              <a:rPr lang="zh-CN" altLang="en-US" sz="2000" b="1" u="sng"/>
              <a:t>遥控</a:t>
            </a:r>
            <a:r>
              <a:rPr lang="zh-CN" altLang="en-US" sz="2000" b="1"/>
              <a:t>是由操作人员通过监控计算机发送开关开合命令，通过配电网信息传达现场，使现场的执行机构操作开关的开合，达到给用户供电、停电等目的。 </a:t>
            </a:r>
          </a:p>
          <a:p>
            <a:pPr eaLnBrk="1" hangingPunct="1">
              <a:buFont typeface="Wingdings" panose="05000000000000000000" pitchFamily="2" charset="2"/>
              <a:buChar char="u"/>
              <a:defRPr/>
            </a:pPr>
            <a:r>
              <a:rPr lang="zh-CN" altLang="en-US" sz="2000" b="1" u="sng"/>
              <a:t>遥调</a:t>
            </a:r>
            <a:r>
              <a:rPr lang="zh-CN" altLang="en-US" sz="2000" b="1"/>
              <a:t>是由操作人员通过监控计算机或高级监控程序自动发送参数调节命令，通过配电网信道传达现场，使现场的调节机构对特定的参数进行调节，达到负荷大小、电压、功率因数调节等目的。</a:t>
            </a:r>
          </a:p>
          <a:p>
            <a:pPr eaLnBrk="1" hangingPunct="1">
              <a:buFont typeface="Wingdings" panose="05000000000000000000" pitchFamily="2" charset="2"/>
              <a:buChar char="u"/>
              <a:defRPr/>
            </a:pPr>
            <a:endParaRPr lang="zh-CN" altLang="en-US" sz="2000" b="1"/>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E0A13643-E8DE-4E6B-8F3E-91D0B6D7DF7D}"/>
              </a:ext>
            </a:extLst>
          </p:cNvPr>
          <p:cNvSpPr>
            <a:spLocks noGrp="1" noChangeArrowheads="1"/>
          </p:cNvSpPr>
          <p:nvPr>
            <p:ph type="title"/>
          </p:nvPr>
        </p:nvSpPr>
        <p:spPr>
          <a:xfrm>
            <a:off x="1116013" y="557213"/>
            <a:ext cx="6911975" cy="1216025"/>
          </a:xfrm>
          <a:solidFill>
            <a:srgbClr val="FFFF99"/>
          </a:solidFill>
        </p:spPr>
        <p:txBody>
          <a:bodyPr/>
          <a:lstStyle/>
          <a:p>
            <a:pPr algn="ctr" eaLnBrk="1" hangingPunct="1">
              <a:defRPr/>
            </a:pPr>
            <a:r>
              <a:rPr lang="en-US" altLang="zh-CN" sz="4000">
                <a:effectLst>
                  <a:outerShdw blurRad="38100" dist="38100" dir="2700000" algn="tl">
                    <a:srgbClr val="FFFFFF"/>
                  </a:outerShdw>
                </a:effectLst>
                <a:latin typeface="Times New Roman" pitchFamily="18" charset="0"/>
              </a:rPr>
              <a:t>7.5.2</a:t>
            </a:r>
            <a:r>
              <a:rPr lang="en-US" altLang="zh-CN" sz="4000">
                <a:effectLst>
                  <a:outerShdw blurRad="38100" dist="38100" dir="2700000" algn="tl">
                    <a:srgbClr val="FFFFFF"/>
                  </a:outerShdw>
                </a:effectLst>
              </a:rPr>
              <a:t>    </a:t>
            </a:r>
            <a:r>
              <a:rPr lang="zh-CN" altLang="en-US" sz="4000">
                <a:effectLst>
                  <a:outerShdw blurRad="38100" dist="38100" dir="2700000" algn="tl">
                    <a:srgbClr val="FFFFFF"/>
                  </a:outerShdw>
                </a:effectLst>
              </a:rPr>
              <a:t>配电网地理信息系统（</a:t>
            </a:r>
            <a:r>
              <a:rPr lang="en-US" altLang="zh-CN" sz="4000">
                <a:effectLst>
                  <a:outerShdw blurRad="38100" dist="38100" dir="2700000" algn="tl">
                    <a:srgbClr val="FFFFFF"/>
                  </a:outerShdw>
                </a:effectLst>
              </a:rPr>
              <a:t>GIS</a:t>
            </a:r>
            <a:r>
              <a:rPr lang="zh-CN" altLang="en-US" sz="4000">
                <a:effectLst>
                  <a:outerShdw blurRad="38100" dist="38100" dir="2700000" algn="tl">
                    <a:srgbClr val="FFFFFF"/>
                  </a:outerShdw>
                </a:effectLst>
              </a:rPr>
              <a:t>）</a:t>
            </a:r>
          </a:p>
        </p:txBody>
      </p:sp>
      <p:sp>
        <p:nvSpPr>
          <p:cNvPr id="54275" name="Rectangle 5">
            <a:extLst>
              <a:ext uri="{FF2B5EF4-FFF2-40B4-BE49-F238E27FC236}">
                <a16:creationId xmlns:a16="http://schemas.microsoft.com/office/drawing/2014/main" id="{C08FF499-7C77-44F6-A00A-2BE648828988}"/>
              </a:ext>
            </a:extLst>
          </p:cNvPr>
          <p:cNvSpPr>
            <a:spLocks noChangeArrowheads="1"/>
          </p:cNvSpPr>
          <p:nvPr/>
        </p:nvSpPr>
        <p:spPr bwMode="auto">
          <a:xfrm>
            <a:off x="755650" y="2276475"/>
            <a:ext cx="79914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800" b="1">
                <a:solidFill>
                  <a:srgbClr val="000000"/>
                </a:solidFill>
                <a:effectLst/>
              </a:rPr>
              <a:t>配电网地理信息系统的任务是在城乡街道地理</a:t>
            </a:r>
          </a:p>
          <a:p>
            <a:pPr algn="l" eaLnBrk="1" hangingPunct="1"/>
            <a:r>
              <a:rPr kumimoji="1" lang="zh-CN" altLang="en-US" sz="2800" b="1">
                <a:solidFill>
                  <a:srgbClr val="000000"/>
                </a:solidFill>
                <a:effectLst/>
              </a:rPr>
              <a:t>背景图上按一定比例绘制馈电线的接线图，图</a:t>
            </a:r>
          </a:p>
          <a:p>
            <a:pPr algn="l" eaLnBrk="1" hangingPunct="1"/>
            <a:r>
              <a:rPr kumimoji="1" lang="zh-CN" altLang="en-US" sz="2800" b="1">
                <a:solidFill>
                  <a:srgbClr val="000000"/>
                </a:solidFill>
                <a:effectLst/>
              </a:rPr>
              <a:t>上可标注断路器、架空线、电线杆、电缆、配</a:t>
            </a:r>
          </a:p>
          <a:p>
            <a:pPr algn="l" eaLnBrk="1" hangingPunct="1"/>
            <a:r>
              <a:rPr kumimoji="1" lang="zh-CN" altLang="en-US" sz="2800" b="1">
                <a:solidFill>
                  <a:srgbClr val="000000"/>
                </a:solidFill>
                <a:effectLst/>
              </a:rPr>
              <a:t>电变压器等所有电气设备的符号、型号、规格。</a:t>
            </a:r>
          </a:p>
          <a:p>
            <a:pPr algn="l" eaLnBrk="1" hangingPunct="1"/>
            <a:r>
              <a:rPr kumimoji="1" lang="zh-CN" altLang="en-US" sz="2800" b="1">
                <a:solidFill>
                  <a:srgbClr val="000000"/>
                </a:solidFill>
                <a:effectLst/>
              </a:rPr>
              <a:t>它集配电网的图形、数据和计算于一体，达到</a:t>
            </a:r>
          </a:p>
          <a:p>
            <a:pPr algn="l" eaLnBrk="1" hangingPunct="1"/>
            <a:r>
              <a:rPr kumimoji="1" lang="zh-CN" altLang="en-US" sz="2800" b="1">
                <a:solidFill>
                  <a:srgbClr val="000000"/>
                </a:solidFill>
                <a:effectLst/>
              </a:rPr>
              <a:t>对配电网科学管理的水平。</a:t>
            </a:r>
          </a:p>
        </p:txBody>
      </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110875BA-7EFF-4DB4-911A-1FE8A03DDA21}"/>
              </a:ext>
            </a:extLst>
          </p:cNvPr>
          <p:cNvSpPr>
            <a:spLocks noGrp="1" noChangeArrowheads="1"/>
          </p:cNvSpPr>
          <p:nvPr>
            <p:ph type="title"/>
          </p:nvPr>
        </p:nvSpPr>
        <p:spPr>
          <a:xfrm>
            <a:off x="1116013" y="557213"/>
            <a:ext cx="6911975" cy="1216025"/>
          </a:xfrm>
          <a:solidFill>
            <a:srgbClr val="FFFF99"/>
          </a:solidFill>
        </p:spPr>
        <p:txBody>
          <a:bodyPr/>
          <a:lstStyle/>
          <a:p>
            <a:pPr algn="ctr" eaLnBrk="1" hangingPunct="1">
              <a:defRPr/>
            </a:pPr>
            <a:r>
              <a:rPr lang="en-US" altLang="zh-CN" sz="4000">
                <a:latin typeface="Times New Roman" pitchFamily="18" charset="0"/>
              </a:rPr>
              <a:t>7.5.3</a:t>
            </a:r>
            <a:r>
              <a:rPr lang="en-US" altLang="zh-CN" sz="4000"/>
              <a:t>    </a:t>
            </a:r>
            <a:r>
              <a:rPr lang="zh-CN" altLang="en-US" sz="4000"/>
              <a:t>配电网管理信息系统（</a:t>
            </a:r>
            <a:r>
              <a:rPr lang="en-US" altLang="zh-CN" sz="4000"/>
              <a:t>DMS</a:t>
            </a:r>
            <a:r>
              <a:rPr lang="zh-CN" altLang="en-US" sz="4000"/>
              <a:t>）</a:t>
            </a:r>
          </a:p>
        </p:txBody>
      </p:sp>
      <p:sp>
        <p:nvSpPr>
          <p:cNvPr id="418820" name="Rectangle 4">
            <a:extLst>
              <a:ext uri="{FF2B5EF4-FFF2-40B4-BE49-F238E27FC236}">
                <a16:creationId xmlns:a16="http://schemas.microsoft.com/office/drawing/2014/main" id="{F10C02F6-4B98-4292-AD38-ABA48B9B1B01}"/>
              </a:ext>
            </a:extLst>
          </p:cNvPr>
          <p:cNvSpPr>
            <a:spLocks noChangeArrowheads="1"/>
          </p:cNvSpPr>
          <p:nvPr/>
        </p:nvSpPr>
        <p:spPr bwMode="auto">
          <a:xfrm>
            <a:off x="755650" y="2205038"/>
            <a:ext cx="7997825" cy="2347912"/>
          </a:xfrm>
          <a:prstGeom prst="rect">
            <a:avLst/>
          </a:prstGeom>
          <a:noFill/>
          <a:ln w="9525" algn="ctr">
            <a:noFill/>
            <a:miter lim="800000"/>
            <a:headEnd/>
            <a:tailEnd/>
          </a:ln>
          <a:effectLst/>
        </p:spPr>
        <p:txBody>
          <a:bodyPr anchor="ctr">
            <a:spAutoFit/>
          </a:bodyPr>
          <a:lstStyle/>
          <a:p>
            <a:pPr algn="l">
              <a:defRPr/>
            </a:pPr>
            <a:r>
              <a:rPr kumimoji="1" lang="zh-CN" altLang="en-US" sz="3200" b="1">
                <a:solidFill>
                  <a:srgbClr val="000000"/>
                </a:solidFill>
                <a:effectLst/>
              </a:rPr>
              <a:t>现代的电力企业管理信息系统的功能包括：</a:t>
            </a:r>
          </a:p>
          <a:p>
            <a:pPr algn="l">
              <a:defRPr/>
            </a:pPr>
            <a:endParaRPr kumimoji="1" lang="zh-CN" altLang="en-US" sz="3200" b="1">
              <a:solidFill>
                <a:srgbClr val="000000"/>
              </a:solidFill>
              <a:effectLst/>
            </a:endParaRPr>
          </a:p>
          <a:p>
            <a:pPr algn="l">
              <a:buFont typeface="Wingdings" pitchFamily="2" charset="2"/>
              <a:buChar char="l"/>
              <a:defRPr/>
            </a:pPr>
            <a:r>
              <a:rPr kumimoji="1" lang="zh-CN" altLang="en-US" sz="2800" b="1">
                <a:solidFill>
                  <a:srgbClr val="000000"/>
                </a:solidFill>
                <a:effectLst/>
              </a:rPr>
              <a:t>  数据处理功能 </a:t>
            </a:r>
          </a:p>
          <a:p>
            <a:pPr algn="l">
              <a:buFont typeface="Wingdings" pitchFamily="2" charset="2"/>
              <a:buChar char="l"/>
              <a:defRPr/>
            </a:pPr>
            <a:r>
              <a:rPr kumimoji="1" lang="zh-CN" altLang="en-US" sz="2800" b="1">
                <a:solidFill>
                  <a:srgbClr val="000000"/>
                </a:solidFill>
                <a:effectLst/>
              </a:rPr>
              <a:t>  辅助决策功能 </a:t>
            </a:r>
          </a:p>
          <a:p>
            <a:pPr algn="l">
              <a:buFont typeface="Wingdings" pitchFamily="2" charset="2"/>
              <a:buChar char="l"/>
              <a:defRPr/>
            </a:pPr>
            <a:r>
              <a:rPr kumimoji="1" lang="zh-CN" altLang="en-US" sz="2800" b="1">
                <a:solidFill>
                  <a:srgbClr val="000000"/>
                </a:solidFill>
                <a:effectLst/>
              </a:rPr>
              <a:t>  办公自动化功能</a:t>
            </a:r>
            <a:endParaRPr kumimoji="1" lang="zh-CN" altLang="en-US">
              <a:solidFill>
                <a:srgbClr val="000000"/>
              </a:solidFill>
              <a:effectLst/>
            </a:endParaRP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23E03669-666E-46D9-A782-A6B321D0C39F}"/>
              </a:ext>
            </a:extLst>
          </p:cNvPr>
          <p:cNvSpPr>
            <a:spLocks noGrp="1" noChangeArrowheads="1"/>
          </p:cNvSpPr>
          <p:nvPr>
            <p:ph type="title"/>
          </p:nvPr>
        </p:nvSpPr>
        <p:spPr>
          <a:xfrm>
            <a:off x="1116013" y="557213"/>
            <a:ext cx="6911975" cy="1216025"/>
          </a:xfrm>
          <a:solidFill>
            <a:srgbClr val="FFFF99"/>
          </a:solidFill>
        </p:spPr>
        <p:txBody>
          <a:bodyPr/>
          <a:lstStyle/>
          <a:p>
            <a:pPr algn="ctr" eaLnBrk="1" hangingPunct="1">
              <a:defRPr/>
            </a:pPr>
            <a:r>
              <a:rPr lang="en-US" altLang="zh-CN" sz="4000">
                <a:effectLst>
                  <a:outerShdw blurRad="38100" dist="38100" dir="2700000" algn="tl">
                    <a:srgbClr val="FFFFFF"/>
                  </a:outerShdw>
                </a:effectLst>
                <a:latin typeface="Times New Roman" pitchFamily="18" charset="0"/>
              </a:rPr>
              <a:t>7.5.4   </a:t>
            </a:r>
            <a:r>
              <a:rPr lang="zh-CN" altLang="en-US" sz="4000">
                <a:effectLst>
                  <a:outerShdw blurRad="38100" dist="38100" dir="2700000" algn="tl">
                    <a:srgbClr val="FFFFFF"/>
                  </a:outerShdw>
                </a:effectLst>
              </a:rPr>
              <a:t>典型配电自动化系统</a:t>
            </a:r>
          </a:p>
        </p:txBody>
      </p:sp>
      <p:sp>
        <p:nvSpPr>
          <p:cNvPr id="419844" name="Rectangle 4">
            <a:extLst>
              <a:ext uri="{FF2B5EF4-FFF2-40B4-BE49-F238E27FC236}">
                <a16:creationId xmlns:a16="http://schemas.microsoft.com/office/drawing/2014/main" id="{FBB91F55-DE16-4CF6-87EB-CD707FCC7788}"/>
              </a:ext>
            </a:extLst>
          </p:cNvPr>
          <p:cNvSpPr>
            <a:spLocks noChangeArrowheads="1"/>
          </p:cNvSpPr>
          <p:nvPr/>
        </p:nvSpPr>
        <p:spPr bwMode="auto">
          <a:xfrm>
            <a:off x="755650" y="1958975"/>
            <a:ext cx="8343900" cy="579438"/>
          </a:xfrm>
          <a:prstGeom prst="rect">
            <a:avLst/>
          </a:prstGeom>
          <a:noFill/>
          <a:ln w="9525" algn="ctr">
            <a:noFill/>
            <a:miter lim="800000"/>
            <a:headEnd/>
            <a:tailEnd/>
          </a:ln>
          <a:effectLst/>
        </p:spPr>
        <p:txBody>
          <a:bodyPr wrap="none" anchor="ctr">
            <a:spAutoFit/>
          </a:bodyPr>
          <a:lstStyle/>
          <a:p>
            <a:pPr algn="l">
              <a:defRPr/>
            </a:pPr>
            <a:r>
              <a:rPr kumimoji="1" lang="zh-CN" altLang="en-US" sz="3200" b="1">
                <a:solidFill>
                  <a:srgbClr val="000000"/>
                </a:solidFill>
                <a:effectLst/>
              </a:rPr>
              <a:t>典型配电自动化系统主要由以下几部分构成：</a:t>
            </a:r>
            <a:endParaRPr kumimoji="1" lang="zh-CN" altLang="en-US" sz="3200">
              <a:solidFill>
                <a:srgbClr val="000000"/>
              </a:solidFill>
              <a:effectLst>
                <a:outerShdw blurRad="38100" dist="38100" dir="2700000" algn="tl">
                  <a:srgbClr val="000000"/>
                </a:outerShdw>
              </a:effectLst>
            </a:endParaRPr>
          </a:p>
        </p:txBody>
      </p:sp>
      <p:sp>
        <p:nvSpPr>
          <p:cNvPr id="56327" name="Rectangle 10">
            <a:extLst>
              <a:ext uri="{FF2B5EF4-FFF2-40B4-BE49-F238E27FC236}">
                <a16:creationId xmlns:a16="http://schemas.microsoft.com/office/drawing/2014/main" id="{CAF3FC2C-078B-497B-A0BB-0FB54DF67D0A}"/>
              </a:ext>
            </a:extLst>
          </p:cNvPr>
          <p:cNvSpPr>
            <a:spLocks noChangeArrowheads="1"/>
          </p:cNvSpPr>
          <p:nvPr/>
        </p:nvSpPr>
        <p:spPr bwMode="auto">
          <a:xfrm>
            <a:off x="2195736" y="2538413"/>
            <a:ext cx="525658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marL="514350" indent="-514350" algn="l" eaLnBrk="1" hangingPunct="1">
              <a:buAutoNum type="arabicPeriod"/>
            </a:pPr>
            <a:r>
              <a:rPr kumimoji="1" lang="zh-CN" altLang="en-US" sz="2800" b="1">
                <a:solidFill>
                  <a:srgbClr val="000000"/>
                </a:solidFill>
                <a:effectLst/>
              </a:rPr>
              <a:t>数据采集子系统</a:t>
            </a:r>
            <a:endParaRPr kumimoji="1" lang="en-US" altLang="zh-CN" sz="2800" b="1">
              <a:solidFill>
                <a:srgbClr val="000000"/>
              </a:solidFill>
              <a:effectLst/>
            </a:endParaRPr>
          </a:p>
          <a:p>
            <a:pPr marL="514350" indent="-514350" algn="l" eaLnBrk="1" hangingPunct="1">
              <a:buAutoNum type="arabicPeriod"/>
            </a:pPr>
            <a:r>
              <a:rPr kumimoji="1" lang="zh-CN" altLang="en-US" sz="2800" b="1">
                <a:solidFill>
                  <a:srgbClr val="000000"/>
                </a:solidFill>
                <a:effectLst/>
              </a:rPr>
              <a:t>子系统</a:t>
            </a:r>
            <a:endParaRPr kumimoji="1" lang="en-US" altLang="zh-CN" sz="2800" b="1">
              <a:solidFill>
                <a:srgbClr val="000000"/>
              </a:solidFill>
              <a:effectLst/>
            </a:endParaRPr>
          </a:p>
          <a:p>
            <a:pPr marL="514350" indent="-514350" algn="l" eaLnBrk="1" hangingPunct="1">
              <a:buAutoNum type="arabicPeriod"/>
            </a:pPr>
            <a:r>
              <a:rPr kumimoji="1" lang="en-US" altLang="zh-CN" sz="2800" b="1">
                <a:solidFill>
                  <a:srgbClr val="000000"/>
                </a:solidFill>
                <a:effectLst/>
              </a:rPr>
              <a:t>MMI</a:t>
            </a:r>
            <a:r>
              <a:rPr kumimoji="1" lang="zh-CN" altLang="en-US" sz="2800" b="1">
                <a:solidFill>
                  <a:srgbClr val="000000"/>
                </a:solidFill>
                <a:effectLst/>
              </a:rPr>
              <a:t>子系统</a:t>
            </a:r>
            <a:endParaRPr kumimoji="1" lang="en-US" altLang="zh-CN" sz="2800" b="1">
              <a:solidFill>
                <a:srgbClr val="000000"/>
              </a:solidFill>
              <a:effectLst/>
            </a:endParaRPr>
          </a:p>
          <a:p>
            <a:pPr marL="514350" indent="-514350" algn="l" eaLnBrk="1" hangingPunct="1">
              <a:buAutoNum type="arabicPeriod"/>
            </a:pPr>
            <a:r>
              <a:rPr kumimoji="1" lang="zh-CN" altLang="en-US" sz="2800" b="1">
                <a:solidFill>
                  <a:srgbClr val="000000"/>
                </a:solidFill>
                <a:effectLst/>
              </a:rPr>
              <a:t>输入输出设备</a:t>
            </a:r>
            <a:endParaRPr kumimoji="1" lang="en-US" altLang="zh-CN" sz="2800" b="1">
              <a:solidFill>
                <a:srgbClr val="000000"/>
              </a:solidFill>
              <a:effectLst/>
            </a:endParaRPr>
          </a:p>
          <a:p>
            <a:pPr marL="514350" indent="-514350" algn="l" eaLnBrk="1" hangingPunct="1">
              <a:buAutoNum type="arabicPeriod"/>
            </a:pPr>
            <a:r>
              <a:rPr kumimoji="1" lang="zh-CN" altLang="en-US" sz="2800" b="1">
                <a:solidFill>
                  <a:srgbClr val="000000"/>
                </a:solidFill>
                <a:effectLst/>
              </a:rPr>
              <a:t>历史服务器子系统</a:t>
            </a:r>
            <a:endParaRPr kumimoji="1" lang="en-US" altLang="zh-CN" sz="2800" b="1">
              <a:solidFill>
                <a:srgbClr val="000000"/>
              </a:solidFill>
              <a:effectLst/>
            </a:endParaRPr>
          </a:p>
          <a:p>
            <a:pPr marL="514350" indent="-514350" algn="l" eaLnBrk="1" hangingPunct="1">
              <a:buAutoNum type="arabicPeriod"/>
            </a:pPr>
            <a:r>
              <a:rPr kumimoji="1" lang="zh-CN" altLang="en-US" sz="2800" b="1">
                <a:solidFill>
                  <a:srgbClr val="000000"/>
                </a:solidFill>
                <a:effectLst/>
              </a:rPr>
              <a:t>计算机数据通信子系统</a:t>
            </a:r>
            <a:endParaRPr kumimoji="1" lang="en-US" altLang="zh-CN" sz="2800" b="1">
              <a:solidFill>
                <a:srgbClr val="000000"/>
              </a:solidFill>
              <a:effectLst/>
            </a:endParaRPr>
          </a:p>
          <a:p>
            <a:pPr marL="514350" indent="-514350" algn="l" eaLnBrk="1" hangingPunct="1">
              <a:buAutoNum type="arabicPeriod"/>
            </a:pPr>
            <a:r>
              <a:rPr kumimoji="1" lang="zh-CN" altLang="en-US" sz="2800" b="1">
                <a:solidFill>
                  <a:srgbClr val="000000"/>
                </a:solidFill>
                <a:effectLst/>
              </a:rPr>
              <a:t>时钟子系统</a:t>
            </a:r>
            <a:endParaRPr kumimoji="1" lang="en-US" altLang="zh-CN" sz="2800" b="1">
              <a:solidFill>
                <a:srgbClr val="000000"/>
              </a:solidFill>
              <a:effectLst/>
            </a:endParaRPr>
          </a:p>
          <a:p>
            <a:pPr marL="514350" indent="-514350" algn="l" eaLnBrk="1" hangingPunct="1">
              <a:buAutoNum type="arabicPeriod"/>
            </a:pPr>
            <a:r>
              <a:rPr kumimoji="1" lang="zh-CN" altLang="en-US" sz="2800" b="1">
                <a:solidFill>
                  <a:srgbClr val="000000"/>
                </a:solidFill>
                <a:effectLst/>
              </a:rPr>
              <a:t>网络设备</a:t>
            </a:r>
            <a:endParaRPr kumimoji="1" lang="en-US" altLang="zh-CN" sz="2800" b="1">
              <a:solidFill>
                <a:srgbClr val="000000"/>
              </a:solidFill>
              <a:effectLst/>
            </a:endParaRPr>
          </a:p>
          <a:p>
            <a:pPr marL="514350" indent="-514350" algn="l" eaLnBrk="1" hangingPunct="1">
              <a:buAutoNum type="arabicPeriod"/>
            </a:pPr>
            <a:r>
              <a:rPr kumimoji="1" lang="zh-CN" altLang="en-US" sz="2800" b="1">
                <a:solidFill>
                  <a:srgbClr val="000000"/>
                </a:solidFill>
                <a:effectLst/>
              </a:rPr>
              <a:t>电源子系统</a:t>
            </a:r>
          </a:p>
        </p:txBody>
      </p:sp>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1893" name="Rectangle 5">
            <a:extLst>
              <a:ext uri="{FF2B5EF4-FFF2-40B4-BE49-F238E27FC236}">
                <a16:creationId xmlns:a16="http://schemas.microsoft.com/office/drawing/2014/main" id="{24AF966F-4321-4425-8E54-266591F2B1FA}"/>
              </a:ext>
            </a:extLst>
          </p:cNvPr>
          <p:cNvSpPr>
            <a:spLocks noChangeArrowheads="1"/>
          </p:cNvSpPr>
          <p:nvPr/>
        </p:nvSpPr>
        <p:spPr bwMode="auto">
          <a:xfrm>
            <a:off x="4479634" y="1167855"/>
            <a:ext cx="184731" cy="769441"/>
          </a:xfrm>
          <a:prstGeom prst="rect">
            <a:avLst/>
          </a:prstGeom>
          <a:noFill/>
          <a:ln w="9525" algn="ctr">
            <a:noFill/>
            <a:miter lim="800000"/>
            <a:headEnd/>
            <a:tailEnd/>
          </a:ln>
          <a:effectLst/>
        </p:spPr>
        <p:txBody>
          <a:bodyPr wrap="none" anchor="ctr">
            <a:spAutoFit/>
          </a:bodyPr>
          <a:lstStyle/>
          <a:p>
            <a:pPr>
              <a:defRPr/>
            </a:pPr>
            <a:endParaRPr lang="zh-CN" altLang="en-US">
              <a:solidFill>
                <a:srgbClr val="000000"/>
              </a:solidFill>
            </a:endParaRPr>
          </a:p>
        </p:txBody>
      </p:sp>
      <p:graphicFrame>
        <p:nvGraphicFramePr>
          <p:cNvPr id="13314" name="Object 4">
            <a:extLst>
              <a:ext uri="{FF2B5EF4-FFF2-40B4-BE49-F238E27FC236}">
                <a16:creationId xmlns:a16="http://schemas.microsoft.com/office/drawing/2014/main" id="{2261C810-4DD8-4751-B713-1CA558E487C0}"/>
              </a:ext>
            </a:extLst>
          </p:cNvPr>
          <p:cNvGraphicFramePr>
            <a:graphicFrameLocks noChangeAspect="1"/>
          </p:cNvGraphicFramePr>
          <p:nvPr/>
        </p:nvGraphicFramePr>
        <p:xfrm>
          <a:off x="395288" y="476250"/>
          <a:ext cx="8353425" cy="5329238"/>
        </p:xfrm>
        <a:graphic>
          <a:graphicData uri="http://schemas.openxmlformats.org/presentationml/2006/ole">
            <mc:AlternateContent xmlns:mc="http://schemas.openxmlformats.org/markup-compatibility/2006">
              <mc:Choice xmlns:v="urn:schemas-microsoft-com:vml" Requires="v">
                <p:oleObj name="位图图像" r:id="rId2" imgW="6761905" imgH="4495238" progId="Paint.Picture">
                  <p:embed/>
                </p:oleObj>
              </mc:Choice>
              <mc:Fallback>
                <p:oleObj name="位图图像" r:id="rId2" imgW="6761905" imgH="4495238"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76250"/>
                        <a:ext cx="8353425" cy="532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4" name="Rectangle 6">
            <a:extLst>
              <a:ext uri="{FF2B5EF4-FFF2-40B4-BE49-F238E27FC236}">
                <a16:creationId xmlns:a16="http://schemas.microsoft.com/office/drawing/2014/main" id="{8221C57C-8E0A-426D-A963-1D8129284F2B}"/>
              </a:ext>
            </a:extLst>
          </p:cNvPr>
          <p:cNvSpPr>
            <a:spLocks noChangeArrowheads="1"/>
          </p:cNvSpPr>
          <p:nvPr/>
        </p:nvSpPr>
        <p:spPr bwMode="auto">
          <a:xfrm>
            <a:off x="2224088" y="5589588"/>
            <a:ext cx="4846637" cy="762000"/>
          </a:xfrm>
          <a:prstGeom prst="rect">
            <a:avLst/>
          </a:prstGeom>
          <a:noFill/>
          <a:ln w="9525" algn="ctr">
            <a:noFill/>
            <a:miter lim="800000"/>
            <a:headEnd/>
            <a:tailEnd/>
          </a:ln>
          <a:effectLst/>
        </p:spPr>
        <p:txBody>
          <a:bodyPr wrap="none" anchor="ctr">
            <a:spAutoFit/>
          </a:bodyPr>
          <a:lstStyle/>
          <a:p>
            <a:pPr algn="l">
              <a:defRPr/>
            </a:pPr>
            <a:r>
              <a:rPr kumimoji="1" lang="en-US" altLang="zh-CN">
                <a:solidFill>
                  <a:srgbClr val="000000"/>
                </a:solidFill>
                <a:effectLst>
                  <a:outerShdw blurRad="38100" dist="38100" dir="2700000" algn="tl">
                    <a:srgbClr val="000000"/>
                  </a:outerShdw>
                </a:effectLst>
              </a:rPr>
              <a:t> </a:t>
            </a:r>
            <a:r>
              <a:rPr kumimoji="1" lang="zh-CN" altLang="en-US" sz="2400" b="1">
                <a:solidFill>
                  <a:srgbClr val="000000"/>
                </a:solidFill>
                <a:effectLst/>
              </a:rPr>
              <a:t>图</a:t>
            </a:r>
            <a:r>
              <a:rPr kumimoji="1" lang="en-US" altLang="zh-CN" sz="2400" b="1">
                <a:solidFill>
                  <a:srgbClr val="000000"/>
                </a:solidFill>
                <a:effectLst/>
              </a:rPr>
              <a:t>7.16   </a:t>
            </a:r>
            <a:r>
              <a:rPr kumimoji="1" lang="zh-CN" altLang="en-US" sz="2400" b="1">
                <a:solidFill>
                  <a:srgbClr val="000000"/>
                </a:solidFill>
                <a:effectLst/>
              </a:rPr>
              <a:t>典型配电自动化系统图</a:t>
            </a:r>
            <a:r>
              <a:rPr kumimoji="1" lang="zh-CN" altLang="en-US">
                <a:solidFill>
                  <a:srgbClr val="000000"/>
                </a:solidFill>
                <a:effectLst>
                  <a:outerShdw blurRad="38100" dist="38100" dir="2700000" algn="tl">
                    <a:srgbClr val="000000"/>
                  </a:outerShdw>
                </a:effectLst>
              </a:rPr>
              <a:t> </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54095D35-6780-42A7-AC16-8E30EDC600F5}"/>
              </a:ext>
            </a:extLst>
          </p:cNvPr>
          <p:cNvSpPr>
            <a:spLocks noChangeArrowheads="1"/>
          </p:cNvSpPr>
          <p:nvPr/>
        </p:nvSpPr>
        <p:spPr bwMode="auto">
          <a:xfrm>
            <a:off x="1080294" y="627063"/>
            <a:ext cx="6983413" cy="1146175"/>
          </a:xfrm>
          <a:prstGeom prst="rect">
            <a:avLst/>
          </a:prstGeom>
          <a:solidFill>
            <a:srgbClr val="FFFF99"/>
          </a:solidFill>
          <a:ln w="9525">
            <a:noFill/>
            <a:miter lim="800000"/>
            <a:headEnd/>
            <a:tailEnd/>
          </a:ln>
          <a:effectLst/>
        </p:spPr>
        <p:txBody>
          <a:bodyPr anchor="ctr"/>
          <a:lstStyle/>
          <a:p>
            <a:pPr>
              <a:defRPr/>
            </a:pPr>
            <a:r>
              <a:rPr lang="en-US" altLang="zh-CN" b="1">
                <a:solidFill>
                  <a:srgbClr val="000000"/>
                </a:solidFill>
                <a:effectLst>
                  <a:outerShdw blurRad="38100" dist="38100" dir="2700000" algn="tl">
                    <a:srgbClr val="FFFFFF"/>
                  </a:outerShdw>
                </a:effectLst>
                <a:latin typeface="Times New Roman" pitchFamily="18" charset="0"/>
              </a:rPr>
              <a:t>7.6</a:t>
            </a:r>
            <a:r>
              <a:rPr lang="en-US" altLang="zh-CN" b="1">
                <a:solidFill>
                  <a:srgbClr val="000000"/>
                </a:solidFill>
                <a:effectLst>
                  <a:outerShdw blurRad="38100" dist="38100" dir="2700000" algn="tl">
                    <a:srgbClr val="FFFFFF"/>
                  </a:outerShdw>
                </a:effectLst>
              </a:rPr>
              <a:t>   </a:t>
            </a:r>
            <a:r>
              <a:rPr lang="zh-CN" altLang="en-US" b="1">
                <a:solidFill>
                  <a:srgbClr val="000000"/>
                </a:solidFill>
                <a:effectLst>
                  <a:outerShdw blurRad="38100" dist="38100" dir="2700000" algn="tl">
                    <a:srgbClr val="FFFFFF"/>
                  </a:outerShdw>
                </a:effectLst>
              </a:rPr>
              <a:t>工厂变电所综合自动化</a:t>
            </a:r>
          </a:p>
        </p:txBody>
      </p:sp>
      <p:sp>
        <p:nvSpPr>
          <p:cNvPr id="422915" name="Rectangle 3">
            <a:extLst>
              <a:ext uri="{FF2B5EF4-FFF2-40B4-BE49-F238E27FC236}">
                <a16:creationId xmlns:a16="http://schemas.microsoft.com/office/drawing/2014/main" id="{21B9F599-71FD-484E-BAB1-3A3A442FC5B4}"/>
              </a:ext>
            </a:extLst>
          </p:cNvPr>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b="1"/>
              <a:t>   </a:t>
            </a:r>
          </a:p>
          <a:p>
            <a:pPr eaLnBrk="1" hangingPunct="1">
              <a:buFont typeface="Wingdings" panose="05000000000000000000" pitchFamily="2" charset="2"/>
              <a:buNone/>
              <a:defRPr/>
            </a:pPr>
            <a:r>
              <a:rPr lang="en-US" altLang="zh-CN" b="1"/>
              <a:t>          </a:t>
            </a:r>
            <a:r>
              <a:rPr lang="zh-CN" altLang="en-US" b="1"/>
              <a:t>变电站自动化是应用控制技术、信息处理和通信技术，利用计算机软件和硬件系统或自动装置代替人工进行各种运行作业，提高变电站运行、管理水平的一种自动化系统。</a:t>
            </a:r>
            <a:r>
              <a:rPr lang="zh-CN" altLang="en-US"/>
              <a:t> </a:t>
            </a: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98" name="Picture 5">
            <a:extLst>
              <a:ext uri="{FF2B5EF4-FFF2-40B4-BE49-F238E27FC236}">
                <a16:creationId xmlns:a16="http://schemas.microsoft.com/office/drawing/2014/main" id="{554DCA17-CC49-49E4-9415-A561066603A9}"/>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539750" y="981075"/>
            <a:ext cx="8280400" cy="4319588"/>
          </a:xfrm>
          <a:noFill/>
          <a:extLst>
            <a:ext uri="{909E8E84-426E-40DD-AFC4-6F175D3DCCD1}">
              <a14:hiddenFill xmlns:a14="http://schemas.microsoft.com/office/drawing/2010/main">
                <a:solidFill>
                  <a:srgbClr val="FFFFFF"/>
                </a:solidFill>
              </a14:hiddenFill>
            </a:ext>
          </a:extLst>
        </p:spPr>
      </p:pic>
      <p:sp>
        <p:nvSpPr>
          <p:cNvPr id="29699" name="Rectangle 6">
            <a:extLst>
              <a:ext uri="{FF2B5EF4-FFF2-40B4-BE49-F238E27FC236}">
                <a16:creationId xmlns:a16="http://schemas.microsoft.com/office/drawing/2014/main" id="{FAF11A69-9CEA-422A-81F5-4A915A642882}"/>
              </a:ext>
            </a:extLst>
          </p:cNvPr>
          <p:cNvSpPr>
            <a:spLocks noChangeArrowheads="1"/>
          </p:cNvSpPr>
          <p:nvPr/>
        </p:nvSpPr>
        <p:spPr bwMode="auto">
          <a:xfrm>
            <a:off x="2143919" y="5472113"/>
            <a:ext cx="485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b="1">
                <a:solidFill>
                  <a:srgbClr val="000000"/>
                </a:solidFill>
                <a:effectLst/>
                <a:latin typeface="宋体" panose="02010600030101010101" pitchFamily="2" charset="-122"/>
              </a:rPr>
              <a:t> </a:t>
            </a:r>
            <a:r>
              <a:rPr kumimoji="1" lang="zh-CN" altLang="en-US" sz="2400" b="1">
                <a:solidFill>
                  <a:srgbClr val="000000"/>
                </a:solidFill>
                <a:effectLst/>
                <a:latin typeface="宋体" panose="02010600030101010101" pitchFamily="2" charset="-122"/>
              </a:rPr>
              <a:t>图</a:t>
            </a:r>
            <a:r>
              <a:rPr kumimoji="1" lang="en-US" altLang="zh-CN" sz="2400" b="1">
                <a:solidFill>
                  <a:srgbClr val="000000"/>
                </a:solidFill>
                <a:effectLst/>
                <a:latin typeface="宋体" panose="02010600030101010101" pitchFamily="2" charset="-122"/>
              </a:rPr>
              <a:t>7.1  </a:t>
            </a:r>
            <a:r>
              <a:rPr kumimoji="1" lang="zh-CN" altLang="en-US" sz="2400" b="1">
                <a:solidFill>
                  <a:srgbClr val="000000"/>
                </a:solidFill>
                <a:effectLst/>
                <a:latin typeface="宋体" panose="02010600030101010101" pitchFamily="2" charset="-122"/>
              </a:rPr>
              <a:t>微机保护的硬件构成框图</a:t>
            </a:r>
            <a:r>
              <a:rPr kumimoji="1" lang="zh-CN" altLang="en-US" sz="1800">
                <a:solidFill>
                  <a:srgbClr val="000000"/>
                </a:solidFill>
                <a:effectLst/>
              </a:rPr>
              <a:t> </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5EA311BE-EB3F-46C1-9CB7-EF800FE5EE08}"/>
              </a:ext>
            </a:extLst>
          </p:cNvPr>
          <p:cNvSpPr>
            <a:spLocks noGrp="1" noChangeArrowheads="1"/>
          </p:cNvSpPr>
          <p:nvPr>
            <p:ph type="title"/>
          </p:nvPr>
        </p:nvSpPr>
        <p:spPr>
          <a:xfrm>
            <a:off x="972344" y="557213"/>
            <a:ext cx="7199313" cy="1216025"/>
          </a:xfrm>
          <a:solidFill>
            <a:srgbClr val="FFFF99"/>
          </a:solidFill>
        </p:spPr>
        <p:txBody>
          <a:bodyPr/>
          <a:lstStyle/>
          <a:p>
            <a:pPr algn="ctr" eaLnBrk="1" hangingPunct="1">
              <a:defRPr/>
            </a:pPr>
            <a:r>
              <a:rPr lang="en-US" altLang="zh-CN" sz="4000">
                <a:effectLst>
                  <a:outerShdw blurRad="38100" dist="38100" dir="2700000" algn="tl">
                    <a:srgbClr val="FFFFFF"/>
                  </a:outerShdw>
                </a:effectLst>
                <a:latin typeface="Times New Roman" pitchFamily="18" charset="0"/>
              </a:rPr>
              <a:t>7.6.1  </a:t>
            </a:r>
            <a:r>
              <a:rPr lang="zh-CN" altLang="en-US" sz="4000">
                <a:effectLst>
                  <a:outerShdw blurRad="38100" dist="38100" dir="2700000" algn="tl">
                    <a:srgbClr val="FFFFFF"/>
                  </a:outerShdw>
                </a:effectLst>
              </a:rPr>
              <a:t>变电所综合自动化的结构</a:t>
            </a:r>
          </a:p>
        </p:txBody>
      </p:sp>
      <p:sp>
        <p:nvSpPr>
          <p:cNvPr id="59395" name="Rectangle 3">
            <a:extLst>
              <a:ext uri="{FF2B5EF4-FFF2-40B4-BE49-F238E27FC236}">
                <a16:creationId xmlns:a16="http://schemas.microsoft.com/office/drawing/2014/main" id="{A7A62480-6965-4C5C-823C-C23F100B69F9}"/>
              </a:ext>
            </a:extLst>
          </p:cNvPr>
          <p:cNvSpPr>
            <a:spLocks noChangeArrowheads="1"/>
          </p:cNvSpPr>
          <p:nvPr/>
        </p:nvSpPr>
        <p:spPr bwMode="auto">
          <a:xfrm>
            <a:off x="900113" y="2066925"/>
            <a:ext cx="7527925"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200" b="1">
                <a:solidFill>
                  <a:srgbClr val="000000"/>
                </a:solidFill>
                <a:effectLst/>
              </a:rPr>
              <a:t>变电所综合自动化系统的结构模式可分为</a:t>
            </a:r>
          </a:p>
          <a:p>
            <a:pPr algn="l" eaLnBrk="1" hangingPunct="1"/>
            <a:r>
              <a:rPr kumimoji="1" lang="zh-CN" altLang="en-US" sz="3200" b="1">
                <a:solidFill>
                  <a:srgbClr val="000000"/>
                </a:solidFill>
                <a:effectLst/>
              </a:rPr>
              <a:t>三种类型：</a:t>
            </a:r>
          </a:p>
          <a:p>
            <a:pPr algn="l" eaLnBrk="1" hangingPunct="1"/>
            <a:endParaRPr kumimoji="1" lang="zh-CN" altLang="en-US" sz="3200" b="1">
              <a:solidFill>
                <a:srgbClr val="000000"/>
              </a:solidFill>
              <a:effectLst/>
            </a:endParaRPr>
          </a:p>
          <a:p>
            <a:pPr algn="l" eaLnBrk="1" hangingPunct="1">
              <a:buFont typeface="Wingdings" panose="05000000000000000000" pitchFamily="2" charset="2"/>
              <a:buChar char="u"/>
            </a:pPr>
            <a:r>
              <a:rPr kumimoji="1" lang="zh-CN" altLang="en-US" sz="2800" b="1">
                <a:solidFill>
                  <a:srgbClr val="000000"/>
                </a:solidFill>
                <a:effectLst/>
              </a:rPr>
              <a:t>集中式</a:t>
            </a:r>
          </a:p>
          <a:p>
            <a:pPr algn="l" eaLnBrk="1" hangingPunct="1">
              <a:buFont typeface="Wingdings" panose="05000000000000000000" pitchFamily="2" charset="2"/>
              <a:buNone/>
            </a:pPr>
            <a:endParaRPr kumimoji="1" lang="zh-CN" altLang="en-US" sz="2800" b="1">
              <a:solidFill>
                <a:srgbClr val="000000"/>
              </a:solidFill>
              <a:effectLst/>
            </a:endParaRPr>
          </a:p>
          <a:p>
            <a:pPr algn="l" eaLnBrk="1" hangingPunct="1">
              <a:buFont typeface="Wingdings" panose="05000000000000000000" pitchFamily="2" charset="2"/>
              <a:buChar char="u"/>
            </a:pPr>
            <a:r>
              <a:rPr kumimoji="1" lang="zh-CN" altLang="en-US" sz="2800" b="1">
                <a:solidFill>
                  <a:srgbClr val="000000"/>
                </a:solidFill>
                <a:effectLst/>
              </a:rPr>
              <a:t>分布集中组屏</a:t>
            </a:r>
          </a:p>
          <a:p>
            <a:pPr algn="l" eaLnBrk="1" hangingPunct="1">
              <a:buFont typeface="Wingdings" panose="05000000000000000000" pitchFamily="2" charset="2"/>
              <a:buNone/>
            </a:pPr>
            <a:endParaRPr kumimoji="1" lang="zh-CN" altLang="en-US" sz="2800" b="1">
              <a:solidFill>
                <a:srgbClr val="000000"/>
              </a:solidFill>
              <a:effectLst/>
            </a:endParaRPr>
          </a:p>
          <a:p>
            <a:pPr algn="l" eaLnBrk="1" hangingPunct="1">
              <a:buFont typeface="Wingdings" panose="05000000000000000000" pitchFamily="2" charset="2"/>
              <a:buChar char="u"/>
            </a:pPr>
            <a:r>
              <a:rPr kumimoji="1" lang="zh-CN" altLang="en-US" sz="2800" b="1">
                <a:solidFill>
                  <a:srgbClr val="000000"/>
                </a:solidFill>
                <a:effectLst/>
              </a:rPr>
              <a:t>分布分散式</a:t>
            </a:r>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F5DEFE52-BFCE-4373-9702-FDFD7F77029A}"/>
              </a:ext>
            </a:extLst>
          </p:cNvPr>
          <p:cNvSpPr>
            <a:spLocks noGrp="1" noChangeArrowheads="1"/>
          </p:cNvSpPr>
          <p:nvPr>
            <p:ph type="body" idx="1"/>
          </p:nvPr>
        </p:nvSpPr>
        <p:spPr>
          <a:xfrm>
            <a:off x="1066800" y="1981200"/>
            <a:ext cx="7543800" cy="3821113"/>
          </a:xfrm>
        </p:spPr>
        <p:txBody>
          <a:bodyPr/>
          <a:lstStyle/>
          <a:p>
            <a:pPr eaLnBrk="1" hangingPunct="1">
              <a:buFont typeface="Wingdings" panose="05000000000000000000" pitchFamily="2" charset="2"/>
              <a:buNone/>
              <a:defRPr/>
            </a:pPr>
            <a:endParaRPr lang="en-US" altLang="zh-CN" sz="2800" b="1"/>
          </a:p>
          <a:p>
            <a:pPr eaLnBrk="1" hangingPunct="1">
              <a:buFont typeface="Wingdings" panose="05000000000000000000" pitchFamily="2" charset="2"/>
              <a:buNone/>
              <a:defRPr/>
            </a:pPr>
            <a:r>
              <a:rPr lang="en-US" altLang="zh-CN"/>
              <a:t> </a:t>
            </a:r>
          </a:p>
        </p:txBody>
      </p:sp>
      <p:sp>
        <p:nvSpPr>
          <p:cNvPr id="60419" name="Rectangle 5">
            <a:extLst>
              <a:ext uri="{FF2B5EF4-FFF2-40B4-BE49-F238E27FC236}">
                <a16:creationId xmlns:a16="http://schemas.microsoft.com/office/drawing/2014/main" id="{8C6F3462-707C-4AD6-8D93-E5BDA6554AC9}"/>
              </a:ext>
            </a:extLst>
          </p:cNvPr>
          <p:cNvSpPr>
            <a:spLocks noGrp="1" noChangeArrowheads="1"/>
          </p:cNvSpPr>
          <p:nvPr>
            <p:ph type="title"/>
          </p:nvPr>
        </p:nvSpPr>
        <p:spPr>
          <a:xfrm>
            <a:off x="1620044" y="765175"/>
            <a:ext cx="5903912" cy="846138"/>
          </a:xfrm>
          <a:solidFill>
            <a:srgbClr val="FFCC99"/>
          </a:solidFill>
        </p:spPr>
        <p:txBody>
          <a:bodyPr/>
          <a:lstStyle/>
          <a:p>
            <a:pPr algn="ctr" eaLnBrk="1" hangingPunct="1"/>
            <a:r>
              <a:rPr kumimoji="1" lang="en-US" altLang="zh-CN" sz="4000">
                <a:effectLst/>
                <a:latin typeface="Times New Roman" panose="02020603050405020304" pitchFamily="18" charset="0"/>
              </a:rPr>
              <a:t>1.</a:t>
            </a:r>
            <a:r>
              <a:rPr kumimoji="1" lang="en-US" altLang="zh-CN" sz="4000">
                <a:effectLst/>
              </a:rPr>
              <a:t>   </a:t>
            </a:r>
            <a:r>
              <a:rPr kumimoji="1" lang="zh-CN" altLang="en-US" sz="4000">
                <a:effectLst/>
              </a:rPr>
              <a:t>集中式结构</a:t>
            </a:r>
          </a:p>
        </p:txBody>
      </p:sp>
      <p:pic>
        <p:nvPicPr>
          <p:cNvPr id="60420" name="Picture 7">
            <a:extLst>
              <a:ext uri="{FF2B5EF4-FFF2-40B4-BE49-F238E27FC236}">
                <a16:creationId xmlns:a16="http://schemas.microsoft.com/office/drawing/2014/main" id="{4B17B47A-7488-4783-B906-300891A72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9561"/>
          <a:stretch>
            <a:fillRect/>
          </a:stretch>
        </p:blipFill>
        <p:spPr bwMode="auto">
          <a:xfrm>
            <a:off x="827088" y="1844675"/>
            <a:ext cx="756126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8">
            <a:extLst>
              <a:ext uri="{FF2B5EF4-FFF2-40B4-BE49-F238E27FC236}">
                <a16:creationId xmlns:a16="http://schemas.microsoft.com/office/drawing/2014/main" id="{635F701D-6567-49A7-8B8E-218542F81C5F}"/>
              </a:ext>
            </a:extLst>
          </p:cNvPr>
          <p:cNvSpPr>
            <a:spLocks noChangeArrowheads="1"/>
          </p:cNvSpPr>
          <p:nvPr/>
        </p:nvSpPr>
        <p:spPr bwMode="auto">
          <a:xfrm>
            <a:off x="1331913" y="5805488"/>
            <a:ext cx="633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b="1">
                <a:solidFill>
                  <a:srgbClr val="000000"/>
                </a:solidFill>
                <a:effectLst/>
              </a:rPr>
              <a:t>                </a:t>
            </a:r>
            <a:r>
              <a:rPr kumimoji="1" lang="zh-CN" altLang="en-US" sz="2400" b="1">
                <a:solidFill>
                  <a:srgbClr val="000000"/>
                </a:solidFill>
                <a:effectLst/>
              </a:rPr>
              <a:t>图</a:t>
            </a:r>
            <a:r>
              <a:rPr kumimoji="1" lang="en-US" altLang="zh-CN" sz="2400" b="1">
                <a:solidFill>
                  <a:srgbClr val="000000"/>
                </a:solidFill>
                <a:effectLst/>
              </a:rPr>
              <a:t>7.17    </a:t>
            </a:r>
            <a:r>
              <a:rPr kumimoji="1" lang="zh-CN" altLang="en-US" sz="2400" b="1">
                <a:solidFill>
                  <a:srgbClr val="000000"/>
                </a:solidFill>
                <a:effectLst/>
              </a:rPr>
              <a:t>集中式结构示意图</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F84C70CA-E212-481F-AE91-EFD51CE01003}"/>
              </a:ext>
            </a:extLst>
          </p:cNvPr>
          <p:cNvSpPr>
            <a:spLocks noGrp="1" noChangeArrowheads="1"/>
          </p:cNvSpPr>
          <p:nvPr>
            <p:ph type="body" idx="1"/>
          </p:nvPr>
        </p:nvSpPr>
        <p:spPr>
          <a:xfrm>
            <a:off x="1066800" y="1981200"/>
            <a:ext cx="7543800" cy="3821113"/>
          </a:xfrm>
        </p:spPr>
        <p:txBody>
          <a:bodyPr/>
          <a:lstStyle/>
          <a:p>
            <a:pPr eaLnBrk="1" hangingPunct="1">
              <a:buFont typeface="Wingdings" panose="05000000000000000000" pitchFamily="2" charset="2"/>
              <a:buNone/>
              <a:defRPr/>
            </a:pPr>
            <a:endParaRPr lang="en-US" altLang="zh-CN" sz="2800" b="1"/>
          </a:p>
          <a:p>
            <a:pPr eaLnBrk="1" hangingPunct="1">
              <a:buFont typeface="Wingdings" panose="05000000000000000000" pitchFamily="2" charset="2"/>
              <a:buNone/>
              <a:defRPr/>
            </a:pPr>
            <a:r>
              <a:rPr lang="en-US" altLang="zh-CN"/>
              <a:t> </a:t>
            </a:r>
          </a:p>
        </p:txBody>
      </p:sp>
      <p:sp>
        <p:nvSpPr>
          <p:cNvPr id="61443" name="Rectangle 3">
            <a:extLst>
              <a:ext uri="{FF2B5EF4-FFF2-40B4-BE49-F238E27FC236}">
                <a16:creationId xmlns:a16="http://schemas.microsoft.com/office/drawing/2014/main" id="{B61176F7-4826-434C-902C-7A137978133C}"/>
              </a:ext>
            </a:extLst>
          </p:cNvPr>
          <p:cNvSpPr>
            <a:spLocks noGrp="1" noChangeArrowheads="1"/>
          </p:cNvSpPr>
          <p:nvPr>
            <p:ph type="title"/>
          </p:nvPr>
        </p:nvSpPr>
        <p:spPr>
          <a:xfrm>
            <a:off x="1620044" y="620713"/>
            <a:ext cx="5903912" cy="846137"/>
          </a:xfrm>
          <a:solidFill>
            <a:srgbClr val="FFCC99"/>
          </a:solidFill>
        </p:spPr>
        <p:txBody>
          <a:bodyPr/>
          <a:lstStyle/>
          <a:p>
            <a:pPr algn="ctr" eaLnBrk="1" hangingPunct="1"/>
            <a:r>
              <a:rPr kumimoji="1" lang="en-US" altLang="zh-CN" sz="4000">
                <a:effectLst/>
                <a:latin typeface="Times New Roman" panose="02020603050405020304" pitchFamily="18" charset="0"/>
              </a:rPr>
              <a:t>2</a:t>
            </a:r>
            <a:r>
              <a:rPr kumimoji="1" lang="zh-CN" altLang="en-US" sz="4000">
                <a:effectLst/>
                <a:latin typeface="Times New Roman" panose="02020603050405020304" pitchFamily="18" charset="0"/>
              </a:rPr>
              <a:t>．</a:t>
            </a:r>
            <a:r>
              <a:rPr kumimoji="1" lang="zh-CN" altLang="en-US" sz="4000">
                <a:effectLst/>
              </a:rPr>
              <a:t>分布分散式结构</a:t>
            </a:r>
          </a:p>
        </p:txBody>
      </p:sp>
      <p:pic>
        <p:nvPicPr>
          <p:cNvPr id="61444" name="Picture 7">
            <a:extLst>
              <a:ext uri="{FF2B5EF4-FFF2-40B4-BE49-F238E27FC236}">
                <a16:creationId xmlns:a16="http://schemas.microsoft.com/office/drawing/2014/main" id="{36D1CECE-D7FE-4870-930C-B9B6DEB52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8351837"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8">
            <a:extLst>
              <a:ext uri="{FF2B5EF4-FFF2-40B4-BE49-F238E27FC236}">
                <a16:creationId xmlns:a16="http://schemas.microsoft.com/office/drawing/2014/main" id="{5EAA8ABD-1129-479C-B607-7692E701F9E8}"/>
              </a:ext>
            </a:extLst>
          </p:cNvPr>
          <p:cNvSpPr>
            <a:spLocks noChangeArrowheads="1"/>
          </p:cNvSpPr>
          <p:nvPr/>
        </p:nvSpPr>
        <p:spPr bwMode="auto">
          <a:xfrm>
            <a:off x="2185988" y="5886450"/>
            <a:ext cx="519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b="1">
                <a:solidFill>
                  <a:srgbClr val="000000"/>
                </a:solidFill>
                <a:effectLst/>
              </a:rPr>
              <a:t>图</a:t>
            </a:r>
            <a:r>
              <a:rPr kumimoji="1" lang="en-US" altLang="zh-CN" sz="2400" b="1">
                <a:solidFill>
                  <a:srgbClr val="000000"/>
                </a:solidFill>
                <a:effectLst/>
              </a:rPr>
              <a:t>7.18    </a:t>
            </a:r>
            <a:r>
              <a:rPr kumimoji="1" lang="zh-CN" altLang="en-US" sz="2400" b="1">
                <a:solidFill>
                  <a:srgbClr val="000000"/>
                </a:solidFill>
                <a:effectLst/>
              </a:rPr>
              <a:t>分布分散式结构示意图</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CDF784F3-7B76-44C7-99F6-99C08B9D8D68}"/>
              </a:ext>
            </a:extLst>
          </p:cNvPr>
          <p:cNvSpPr>
            <a:spLocks noGrp="1" noChangeArrowheads="1"/>
          </p:cNvSpPr>
          <p:nvPr>
            <p:ph type="body" idx="1"/>
          </p:nvPr>
        </p:nvSpPr>
        <p:spPr>
          <a:xfrm>
            <a:off x="1066800" y="1981200"/>
            <a:ext cx="7543800" cy="3821113"/>
          </a:xfrm>
        </p:spPr>
        <p:txBody>
          <a:bodyPr/>
          <a:lstStyle/>
          <a:p>
            <a:pPr eaLnBrk="1" hangingPunct="1">
              <a:buFont typeface="Wingdings" panose="05000000000000000000" pitchFamily="2" charset="2"/>
              <a:buNone/>
              <a:defRPr/>
            </a:pPr>
            <a:endParaRPr lang="en-US" altLang="zh-CN" sz="2800" b="1"/>
          </a:p>
          <a:p>
            <a:pPr eaLnBrk="1" hangingPunct="1">
              <a:buFont typeface="Wingdings" panose="05000000000000000000" pitchFamily="2" charset="2"/>
              <a:buNone/>
              <a:defRPr/>
            </a:pPr>
            <a:r>
              <a:rPr lang="en-US" altLang="zh-CN"/>
              <a:t> </a:t>
            </a:r>
          </a:p>
        </p:txBody>
      </p:sp>
      <p:sp>
        <p:nvSpPr>
          <p:cNvPr id="62467" name="Rectangle 3">
            <a:extLst>
              <a:ext uri="{FF2B5EF4-FFF2-40B4-BE49-F238E27FC236}">
                <a16:creationId xmlns:a16="http://schemas.microsoft.com/office/drawing/2014/main" id="{1D626F13-066D-420C-ADA5-084E3690BDB8}"/>
              </a:ext>
            </a:extLst>
          </p:cNvPr>
          <p:cNvSpPr>
            <a:spLocks noGrp="1" noChangeArrowheads="1"/>
          </p:cNvSpPr>
          <p:nvPr>
            <p:ph type="title"/>
          </p:nvPr>
        </p:nvSpPr>
        <p:spPr>
          <a:xfrm>
            <a:off x="1620044" y="620713"/>
            <a:ext cx="5903912" cy="846137"/>
          </a:xfrm>
          <a:solidFill>
            <a:srgbClr val="FFCC99"/>
          </a:solidFill>
        </p:spPr>
        <p:txBody>
          <a:bodyPr/>
          <a:lstStyle/>
          <a:p>
            <a:pPr algn="ctr" eaLnBrk="1" hangingPunct="1"/>
            <a:r>
              <a:rPr kumimoji="1" lang="en-US" altLang="zh-CN" sz="4000">
                <a:effectLst/>
                <a:latin typeface="Times New Roman" panose="02020603050405020304" pitchFamily="18" charset="0"/>
              </a:rPr>
              <a:t>3</a:t>
            </a:r>
            <a:r>
              <a:rPr kumimoji="1" lang="zh-CN" altLang="en-US" sz="4000">
                <a:effectLst/>
                <a:latin typeface="Times New Roman" panose="02020603050405020304" pitchFamily="18" charset="0"/>
              </a:rPr>
              <a:t>．</a:t>
            </a:r>
            <a:r>
              <a:rPr kumimoji="1" lang="zh-CN" altLang="en-US" sz="4000">
                <a:effectLst/>
              </a:rPr>
              <a:t>分散式集中组屏结构</a:t>
            </a:r>
          </a:p>
        </p:txBody>
      </p:sp>
      <p:pic>
        <p:nvPicPr>
          <p:cNvPr id="62468" name="Picture 7">
            <a:extLst>
              <a:ext uri="{FF2B5EF4-FFF2-40B4-BE49-F238E27FC236}">
                <a16:creationId xmlns:a16="http://schemas.microsoft.com/office/drawing/2014/main" id="{DAB14CBD-445D-4A34-B79C-D05AA005C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8353425"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9">
            <a:extLst>
              <a:ext uri="{FF2B5EF4-FFF2-40B4-BE49-F238E27FC236}">
                <a16:creationId xmlns:a16="http://schemas.microsoft.com/office/drawing/2014/main" id="{B0E4121C-4E75-4C83-B496-FCB1614E9C68}"/>
              </a:ext>
            </a:extLst>
          </p:cNvPr>
          <p:cNvSpPr>
            <a:spLocks noChangeArrowheads="1"/>
          </p:cNvSpPr>
          <p:nvPr/>
        </p:nvSpPr>
        <p:spPr bwMode="auto">
          <a:xfrm>
            <a:off x="827088" y="5876925"/>
            <a:ext cx="698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400" b="1">
                <a:solidFill>
                  <a:srgbClr val="000000"/>
                </a:solidFill>
                <a:effectLst/>
              </a:rPr>
              <a:t>                  </a:t>
            </a:r>
            <a:r>
              <a:rPr kumimoji="1" lang="zh-CN" altLang="en-US" sz="2400" b="1">
                <a:solidFill>
                  <a:srgbClr val="000000"/>
                </a:solidFill>
                <a:effectLst/>
              </a:rPr>
              <a:t>图</a:t>
            </a:r>
            <a:r>
              <a:rPr kumimoji="1" lang="en-US" altLang="zh-CN" sz="2400" b="1">
                <a:solidFill>
                  <a:srgbClr val="000000"/>
                </a:solidFill>
                <a:effectLst/>
              </a:rPr>
              <a:t>7.19   </a:t>
            </a:r>
            <a:r>
              <a:rPr kumimoji="1" lang="zh-CN" altLang="en-US" sz="2400" b="1">
                <a:solidFill>
                  <a:srgbClr val="000000"/>
                </a:solidFill>
                <a:effectLst/>
              </a:rPr>
              <a:t>分散式集中组屏结构</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4E770981-D05C-48FE-94A7-4C4E70C74238}"/>
              </a:ext>
            </a:extLst>
          </p:cNvPr>
          <p:cNvSpPr>
            <a:spLocks noGrp="1" noChangeArrowheads="1"/>
          </p:cNvSpPr>
          <p:nvPr>
            <p:ph type="title"/>
          </p:nvPr>
        </p:nvSpPr>
        <p:spPr>
          <a:xfrm>
            <a:off x="800100" y="332656"/>
            <a:ext cx="7543800" cy="719485"/>
          </a:xfrm>
        </p:spPr>
        <p:txBody>
          <a:bodyPr/>
          <a:lstStyle/>
          <a:p>
            <a:pPr algn="ctr" eaLnBrk="1" hangingPunct="1">
              <a:defRPr/>
            </a:pPr>
            <a:r>
              <a:rPr lang="zh-CN" altLang="en-US" sz="5400" b="0">
                <a:latin typeface="华文隶书" pitchFamily="2" charset="-122"/>
                <a:ea typeface="华文隶书" pitchFamily="2" charset="-122"/>
              </a:rPr>
              <a:t>小   结</a:t>
            </a:r>
          </a:p>
        </p:txBody>
      </p:sp>
      <p:sp>
        <p:nvSpPr>
          <p:cNvPr id="428036" name="Rectangle 4">
            <a:extLst>
              <a:ext uri="{FF2B5EF4-FFF2-40B4-BE49-F238E27FC236}">
                <a16:creationId xmlns:a16="http://schemas.microsoft.com/office/drawing/2014/main" id="{B22CA67E-94B8-405D-AECB-D02255383F38}"/>
              </a:ext>
            </a:extLst>
          </p:cNvPr>
          <p:cNvSpPr>
            <a:spLocks noGrp="1" noChangeArrowheads="1"/>
          </p:cNvSpPr>
          <p:nvPr>
            <p:ph type="body" idx="1"/>
          </p:nvPr>
        </p:nvSpPr>
        <p:spPr>
          <a:xfrm>
            <a:off x="800100" y="1268760"/>
            <a:ext cx="7543800" cy="4968552"/>
          </a:xfrm>
        </p:spPr>
        <p:txBody>
          <a:bodyPr/>
          <a:lstStyle/>
          <a:p>
            <a:pPr eaLnBrk="1" hangingPunct="1">
              <a:buFont typeface="Wingdings" panose="05000000000000000000" pitchFamily="2" charset="2"/>
              <a:buNone/>
              <a:defRPr/>
            </a:pPr>
            <a:r>
              <a:rPr lang="en-US" altLang="zh-CN" sz="2000" b="1">
                <a:latin typeface="宋体" pitchFamily="2" charset="-122"/>
              </a:rPr>
              <a:t>1.</a:t>
            </a:r>
            <a:r>
              <a:rPr lang="zh-CN" altLang="en-US" sz="2000" b="1">
                <a:latin typeface="宋体" pitchFamily="2" charset="-122"/>
              </a:rPr>
              <a:t>微机保护的硬件部分主要由数据采集系统、</a:t>
            </a:r>
            <a:r>
              <a:rPr lang="en-US" altLang="zh-CN" sz="2000" b="1">
                <a:latin typeface="宋体" pitchFamily="2" charset="-122"/>
              </a:rPr>
              <a:t>CPU</a:t>
            </a:r>
            <a:r>
              <a:rPr lang="zh-CN" altLang="en-US" sz="2000" b="1">
                <a:latin typeface="宋体" pitchFamily="2" charset="-122"/>
              </a:rPr>
              <a:t>主系统、开关量输入</a:t>
            </a:r>
            <a:r>
              <a:rPr lang="en-US" altLang="zh-CN" sz="2000" b="1">
                <a:latin typeface="宋体" pitchFamily="2" charset="-122"/>
              </a:rPr>
              <a:t>/</a:t>
            </a:r>
            <a:r>
              <a:rPr lang="zh-CN" altLang="en-US" sz="2000" b="1">
                <a:latin typeface="宋体" pitchFamily="2" charset="-122"/>
              </a:rPr>
              <a:t>输出系统、及外围设备等四部分组成。微机保护的软件系统由初始化模块、数据采集管理模块、故障检出模块、数字滤波模块、故障计算模块与自检模块等组成。</a:t>
            </a:r>
            <a:r>
              <a:rPr lang="zh-CN" altLang="en-US" sz="2000">
                <a:latin typeface="宋体" pitchFamily="2" charset="-122"/>
              </a:rPr>
              <a:t> </a:t>
            </a:r>
          </a:p>
          <a:p>
            <a:pPr eaLnBrk="1" hangingPunct="1">
              <a:buFont typeface="Wingdings" panose="05000000000000000000" pitchFamily="2" charset="2"/>
              <a:buNone/>
              <a:defRPr/>
            </a:pPr>
            <a:r>
              <a:rPr lang="en-US" altLang="zh-CN" sz="2000" b="1">
                <a:latin typeface="宋体" pitchFamily="2" charset="-122"/>
              </a:rPr>
              <a:t>2.</a:t>
            </a:r>
            <a:r>
              <a:rPr lang="zh-CN" altLang="en-US" sz="2000" b="1">
                <a:latin typeface="宋体" pitchFamily="2" charset="-122"/>
              </a:rPr>
              <a:t>微机保护的算法，是将离散的数字信号，经过某种运算，求出电流、电压幅值、相位的过程。常用的保护算法主要有导数式算法、全波傅立叶算法、最小二乘算法等。</a:t>
            </a:r>
            <a:endParaRPr lang="en-US" altLang="zh-CN" sz="2000" b="1">
              <a:latin typeface="宋体" pitchFamily="2" charset="-122"/>
            </a:endParaRPr>
          </a:p>
          <a:p>
            <a:pPr algn="l" eaLnBrk="1" hangingPunct="1">
              <a:spcBef>
                <a:spcPct val="20000"/>
              </a:spcBef>
              <a:buClr>
                <a:schemeClr val="hlink"/>
              </a:buClr>
              <a:buSzPct val="70000"/>
              <a:buFont typeface="Wingdings" panose="05000000000000000000" pitchFamily="2" charset="2"/>
              <a:buNone/>
            </a:pPr>
            <a:r>
              <a:rPr kumimoji="1" lang="en-US" altLang="zh-CN" sz="2000" b="1">
                <a:solidFill>
                  <a:srgbClr val="000000"/>
                </a:solidFill>
                <a:effectLst/>
                <a:latin typeface="宋体" panose="02010600030101010101" pitchFamily="2" charset="-122"/>
              </a:rPr>
              <a:t>3.10kV</a:t>
            </a:r>
            <a:r>
              <a:rPr kumimoji="1" lang="zh-CN" altLang="en-US" sz="2000" b="1">
                <a:solidFill>
                  <a:srgbClr val="000000"/>
                </a:solidFill>
                <a:effectLst/>
                <a:latin typeface="宋体" panose="02010600030101010101" pitchFamily="2" charset="-122"/>
              </a:rPr>
              <a:t>线路微机保护装置硬件系统总体分为</a:t>
            </a:r>
            <a:r>
              <a:rPr kumimoji="1" lang="en-US" altLang="zh-CN" sz="2000" b="1">
                <a:solidFill>
                  <a:srgbClr val="000000"/>
                </a:solidFill>
                <a:effectLst/>
                <a:latin typeface="宋体" panose="02010600030101010101" pitchFamily="2" charset="-122"/>
              </a:rPr>
              <a:t>7</a:t>
            </a:r>
            <a:r>
              <a:rPr kumimoji="1" lang="zh-CN" altLang="en-US" sz="2000" b="1">
                <a:solidFill>
                  <a:srgbClr val="000000"/>
                </a:solidFill>
                <a:effectLst/>
                <a:latin typeface="宋体" panose="02010600030101010101" pitchFamily="2" charset="-122"/>
              </a:rPr>
              <a:t>个部分：数据滤波采样部分、</a:t>
            </a:r>
            <a:r>
              <a:rPr kumimoji="1" lang="en-US" altLang="zh-CN" sz="2000" b="1">
                <a:solidFill>
                  <a:srgbClr val="000000"/>
                </a:solidFill>
                <a:effectLst/>
                <a:latin typeface="宋体" panose="02010600030101010101" pitchFamily="2" charset="-122"/>
              </a:rPr>
              <a:t>CPU</a:t>
            </a:r>
            <a:r>
              <a:rPr kumimoji="1" lang="zh-CN" altLang="en-US" sz="2000" b="1">
                <a:solidFill>
                  <a:srgbClr val="000000"/>
                </a:solidFill>
                <a:effectLst/>
                <a:latin typeface="宋体" panose="02010600030101010101" pitchFamily="2" charset="-122"/>
              </a:rPr>
              <a:t>主电路、开关量输入输出部分、液晶显示、按键电路、通讯电路和电源电路。软件设计包括整定测试部分和故障判断处理</a:t>
            </a:r>
            <a:r>
              <a:rPr kumimoji="1" lang="en-US" altLang="zh-CN" sz="2000" b="1">
                <a:solidFill>
                  <a:srgbClr val="000000"/>
                </a:solidFill>
                <a:effectLst/>
                <a:latin typeface="宋体" panose="02010600030101010101" pitchFamily="2" charset="-122"/>
              </a:rPr>
              <a:t>2</a:t>
            </a:r>
            <a:r>
              <a:rPr kumimoji="1" lang="zh-CN" altLang="en-US" sz="2000" b="1">
                <a:solidFill>
                  <a:srgbClr val="000000"/>
                </a:solidFill>
                <a:effectLst/>
                <a:latin typeface="宋体" panose="02010600030101010101" pitchFamily="2" charset="-122"/>
              </a:rPr>
              <a:t>个部分。</a:t>
            </a:r>
          </a:p>
          <a:p>
            <a:pPr algn="l" eaLnBrk="1" hangingPunct="1">
              <a:spcBef>
                <a:spcPct val="20000"/>
              </a:spcBef>
              <a:buClr>
                <a:schemeClr val="hlink"/>
              </a:buClr>
              <a:buSzPct val="70000"/>
              <a:buFont typeface="Wingdings" panose="05000000000000000000" pitchFamily="2" charset="2"/>
              <a:buNone/>
            </a:pPr>
            <a:r>
              <a:rPr kumimoji="1" lang="en-US" altLang="zh-CN" sz="2000" b="1">
                <a:solidFill>
                  <a:srgbClr val="000000"/>
                </a:solidFill>
                <a:effectLst/>
                <a:latin typeface="宋体" panose="02010600030101010101" pitchFamily="2" charset="-122"/>
              </a:rPr>
              <a:t>4.</a:t>
            </a:r>
            <a:r>
              <a:rPr kumimoji="1" lang="zh-CN" altLang="en-US" sz="2000" b="1">
                <a:solidFill>
                  <a:srgbClr val="000000"/>
                </a:solidFill>
                <a:effectLst/>
                <a:latin typeface="宋体" panose="02010600030101010101" pitchFamily="2" charset="-122"/>
              </a:rPr>
              <a:t>中小型工厂</a:t>
            </a:r>
            <a:r>
              <a:rPr kumimoji="1" lang="en-US" altLang="zh-CN" sz="2000" b="1">
                <a:solidFill>
                  <a:srgbClr val="000000"/>
                </a:solidFill>
                <a:effectLst/>
                <a:latin typeface="宋体" panose="02010600030101010101" pitchFamily="2" charset="-122"/>
              </a:rPr>
              <a:t>10kV/0.4kV</a:t>
            </a:r>
            <a:r>
              <a:rPr kumimoji="1" lang="zh-CN" altLang="en-US" sz="2000" b="1">
                <a:solidFill>
                  <a:srgbClr val="000000"/>
                </a:solidFill>
                <a:effectLst/>
                <a:latin typeface="宋体" panose="02010600030101010101" pitchFamily="2" charset="-122"/>
              </a:rPr>
              <a:t>变压器微机保护装置采用</a:t>
            </a:r>
            <a:r>
              <a:rPr kumimoji="1" lang="en-US" altLang="zh-CN" sz="2000" b="1">
                <a:solidFill>
                  <a:srgbClr val="000000"/>
                </a:solidFill>
                <a:effectLst/>
                <a:latin typeface="宋体" panose="02010600030101010101" pitchFamily="2" charset="-122"/>
              </a:rPr>
              <a:t>ATmega128</a:t>
            </a:r>
            <a:r>
              <a:rPr kumimoji="1" lang="zh-CN" altLang="en-US" sz="2000" b="1">
                <a:solidFill>
                  <a:srgbClr val="000000"/>
                </a:solidFill>
                <a:effectLst/>
                <a:latin typeface="宋体" panose="02010600030101010101" pitchFamily="2" charset="-122"/>
              </a:rPr>
              <a:t>芯片作为测控保护装置的处理器，外围电路模块主要有信号调理模块、交流采集和处理模块、继电器控制模块，以及液晶、时钟、通信等电路模块。</a:t>
            </a:r>
            <a:endParaRPr lang="zh-CN" altLang="en-US" sz="2000" b="1">
              <a:latin typeface="宋体" pitchFamily="2" charset="-122"/>
            </a:endParaRP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5">
            <a:extLst>
              <a:ext uri="{FF2B5EF4-FFF2-40B4-BE49-F238E27FC236}">
                <a16:creationId xmlns:a16="http://schemas.microsoft.com/office/drawing/2014/main" id="{C03A2271-7ECE-4349-B2F0-620F1BE104F9}"/>
              </a:ext>
            </a:extLst>
          </p:cNvPr>
          <p:cNvSpPr>
            <a:spLocks noChangeArrowheads="1"/>
          </p:cNvSpPr>
          <p:nvPr/>
        </p:nvSpPr>
        <p:spPr bwMode="auto">
          <a:xfrm>
            <a:off x="800100" y="1196752"/>
            <a:ext cx="7543800" cy="403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chemeClr val="hlink"/>
              </a:buClr>
              <a:buSzPct val="70000"/>
              <a:buFont typeface="Wingdings" panose="05000000000000000000" pitchFamily="2" charset="2"/>
              <a:buNone/>
            </a:pPr>
            <a:r>
              <a:rPr kumimoji="1" lang="en-US" altLang="zh-CN" sz="2000" b="1">
                <a:solidFill>
                  <a:srgbClr val="000000"/>
                </a:solidFill>
                <a:effectLst/>
                <a:latin typeface="宋体" panose="02010600030101010101" pitchFamily="2" charset="-122"/>
              </a:rPr>
              <a:t>5.10kV</a:t>
            </a:r>
            <a:r>
              <a:rPr kumimoji="1" lang="zh-CN" altLang="en-US" sz="2000" b="1">
                <a:solidFill>
                  <a:srgbClr val="000000"/>
                </a:solidFill>
                <a:effectLst/>
              </a:rPr>
              <a:t>异步电动机微机保护装置选用</a:t>
            </a:r>
            <a:r>
              <a:rPr kumimoji="1" lang="en-US" altLang="zh-CN" sz="2000" b="1">
                <a:solidFill>
                  <a:srgbClr val="000000"/>
                </a:solidFill>
                <a:effectLst/>
              </a:rPr>
              <a:t>Atmega128</a:t>
            </a:r>
            <a:r>
              <a:rPr kumimoji="1" lang="zh-CN" altLang="en-US" sz="2000" b="1">
                <a:solidFill>
                  <a:srgbClr val="000000"/>
                </a:solidFill>
                <a:effectLst/>
              </a:rPr>
              <a:t>芯片为核心处理器，键盘、液晶显示模块完成人机对话。软件系统可分为以下</a:t>
            </a:r>
            <a:r>
              <a:rPr kumimoji="1" lang="en-US" altLang="zh-CN" sz="2000" b="1">
                <a:solidFill>
                  <a:srgbClr val="000000"/>
                </a:solidFill>
                <a:effectLst/>
              </a:rPr>
              <a:t>7</a:t>
            </a:r>
            <a:r>
              <a:rPr kumimoji="1" lang="zh-CN" altLang="en-US" sz="2000" b="1">
                <a:solidFill>
                  <a:srgbClr val="000000"/>
                </a:solidFill>
                <a:effectLst/>
              </a:rPr>
              <a:t>大程序模块：①统初始化程序；②自检程序；③采样程序；④数据处理程序；⑤保护程序；⑥时钟程序；⑦人机界面程序。</a:t>
            </a:r>
            <a:endParaRPr kumimoji="1" lang="en-US" altLang="zh-CN" sz="2000" b="1">
              <a:solidFill>
                <a:srgbClr val="000000"/>
              </a:solidFill>
              <a:effectLst/>
            </a:endParaRPr>
          </a:p>
          <a:p>
            <a:pPr marL="342900" indent="-342900" algn="l">
              <a:spcBef>
                <a:spcPct val="20000"/>
              </a:spcBef>
              <a:buClr>
                <a:schemeClr val="hlink"/>
              </a:buClr>
              <a:buSzPct val="70000"/>
              <a:buFont typeface="Wingdings" pitchFamily="2" charset="2"/>
              <a:buNone/>
              <a:defRPr/>
            </a:pPr>
            <a:r>
              <a:rPr kumimoji="1" lang="en-US" altLang="zh-CN" sz="2000" b="1">
                <a:solidFill>
                  <a:srgbClr val="000000"/>
                </a:solidFill>
                <a:effectLst/>
                <a:latin typeface="宋体" pitchFamily="2" charset="-122"/>
              </a:rPr>
              <a:t>6.</a:t>
            </a:r>
            <a:r>
              <a:rPr kumimoji="1" lang="zh-CN" altLang="en-US" sz="2000" b="1">
                <a:solidFill>
                  <a:srgbClr val="000000"/>
                </a:solidFill>
                <a:effectLst/>
              </a:rPr>
              <a:t>配电自动化系统（</a:t>
            </a:r>
            <a:r>
              <a:rPr kumimoji="1" lang="en-US" altLang="zh-CN" sz="2000" b="1">
                <a:solidFill>
                  <a:srgbClr val="000000"/>
                </a:solidFill>
                <a:effectLst/>
              </a:rPr>
              <a:t>DAS</a:t>
            </a:r>
            <a:r>
              <a:rPr kumimoji="1" lang="zh-CN" altLang="en-US" sz="2000" b="1">
                <a:solidFill>
                  <a:srgbClr val="000000"/>
                </a:solidFill>
                <a:effectLst/>
              </a:rPr>
              <a:t>）是一种可以使配电企业在远方以实时方式监视、协调和操作配电设备的自动化系统。其内容包括配电网数据采集和监控（</a:t>
            </a:r>
            <a:r>
              <a:rPr kumimoji="1" lang="en-US" altLang="zh-CN" sz="2000" b="1">
                <a:solidFill>
                  <a:srgbClr val="000000"/>
                </a:solidFill>
                <a:effectLst/>
              </a:rPr>
              <a:t>SCADA</a:t>
            </a:r>
            <a:r>
              <a:rPr kumimoji="1" lang="zh-CN" altLang="en-US" sz="2000" b="1">
                <a:solidFill>
                  <a:srgbClr val="000000"/>
                </a:solidFill>
                <a:effectLst/>
              </a:rPr>
              <a:t>）、配电地理信息系统（</a:t>
            </a:r>
            <a:r>
              <a:rPr kumimoji="1" lang="en-US" altLang="zh-CN" sz="2000" b="1">
                <a:solidFill>
                  <a:srgbClr val="000000"/>
                </a:solidFill>
                <a:effectLst/>
              </a:rPr>
              <a:t>GIS</a:t>
            </a:r>
            <a:r>
              <a:rPr kumimoji="1" lang="zh-CN" altLang="en-US" sz="2000" b="1">
                <a:solidFill>
                  <a:srgbClr val="000000"/>
                </a:solidFill>
                <a:effectLst/>
              </a:rPr>
              <a:t>）和配电网管理信息系统（</a:t>
            </a:r>
            <a:r>
              <a:rPr kumimoji="1" lang="en-US" altLang="zh-CN" sz="2000" b="1">
                <a:solidFill>
                  <a:srgbClr val="000000"/>
                </a:solidFill>
                <a:effectLst/>
              </a:rPr>
              <a:t>DSM</a:t>
            </a:r>
            <a:r>
              <a:rPr kumimoji="1" lang="zh-CN" altLang="en-US" sz="2000" b="1">
                <a:solidFill>
                  <a:srgbClr val="000000"/>
                </a:solidFill>
                <a:effectLst/>
              </a:rPr>
              <a:t>）等几部分。</a:t>
            </a:r>
            <a:r>
              <a:rPr kumimoji="1" lang="zh-CN" altLang="en-US" sz="2000">
                <a:solidFill>
                  <a:srgbClr val="000000"/>
                </a:solidFill>
                <a:effectLst/>
              </a:rPr>
              <a:t> </a:t>
            </a:r>
          </a:p>
          <a:p>
            <a:pPr marL="342900" indent="-342900" algn="l">
              <a:spcBef>
                <a:spcPct val="20000"/>
              </a:spcBef>
              <a:buClr>
                <a:schemeClr val="hlink"/>
              </a:buClr>
              <a:buSzPct val="70000"/>
              <a:buFont typeface="Wingdings" pitchFamily="2" charset="2"/>
              <a:buNone/>
              <a:defRPr/>
            </a:pPr>
            <a:r>
              <a:rPr kumimoji="1" lang="en-US" altLang="zh-CN" sz="2000" b="1">
                <a:solidFill>
                  <a:srgbClr val="000000"/>
                </a:solidFill>
                <a:effectLst/>
                <a:latin typeface="宋体" pitchFamily="2" charset="-122"/>
              </a:rPr>
              <a:t>7.</a:t>
            </a:r>
            <a:r>
              <a:rPr kumimoji="1" lang="zh-CN" altLang="en-US" sz="2000" b="1">
                <a:solidFill>
                  <a:srgbClr val="000000"/>
                </a:solidFill>
                <a:effectLst/>
                <a:latin typeface="宋体" pitchFamily="2" charset="-122"/>
              </a:rPr>
              <a:t>变电站自动化是应用控制技术、信息处理和通信技术，利用计算机软件和硬件系统或自动装置代替人工进行各种运行作业，提高变电站运行、管理水平的一种自动化系统。其结构模式可分为集中式、分布集中组屏和分布分散式三种类型。</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CA10F58D-9471-458E-9664-321CDF482A15}"/>
              </a:ext>
            </a:extLst>
          </p:cNvPr>
          <p:cNvSpPr>
            <a:spLocks noGrp="1" noChangeArrowheads="1"/>
          </p:cNvSpPr>
          <p:nvPr>
            <p:ph type="title"/>
          </p:nvPr>
        </p:nvSpPr>
        <p:spPr>
          <a:xfrm>
            <a:off x="1828006" y="638175"/>
            <a:ext cx="5487988" cy="846138"/>
          </a:xfrm>
          <a:solidFill>
            <a:srgbClr val="FFCC99"/>
          </a:solidFill>
        </p:spPr>
        <p:txBody>
          <a:bodyPr/>
          <a:lstStyle/>
          <a:p>
            <a:pPr algn="ctr" eaLnBrk="1" hangingPunct="1">
              <a:defRPr/>
            </a:pPr>
            <a:r>
              <a:rPr lang="en-US" altLang="zh-CN">
                <a:solidFill>
                  <a:srgbClr val="000000"/>
                </a:solidFill>
                <a:effectLst>
                  <a:outerShdw blurRad="38100" dist="38100" dir="2700000" algn="tl">
                    <a:srgbClr val="FFFFFF"/>
                  </a:outerShdw>
                </a:effectLst>
              </a:rPr>
              <a:t> </a:t>
            </a:r>
            <a:r>
              <a:rPr lang="en-US" altLang="zh-CN" b="0">
                <a:solidFill>
                  <a:srgbClr val="000000"/>
                </a:solidFill>
                <a:effectLst>
                  <a:outerShdw blurRad="38100" dist="38100" dir="2700000" algn="tl">
                    <a:srgbClr val="FFFFFF"/>
                  </a:outerShdw>
                </a:effectLst>
              </a:rPr>
              <a:t>1</a:t>
            </a:r>
            <a:r>
              <a:rPr lang="zh-CN" altLang="en-US" b="0">
                <a:solidFill>
                  <a:srgbClr val="000000"/>
                </a:solidFill>
                <a:effectLst>
                  <a:outerShdw blurRad="38100" dist="38100" dir="2700000" algn="tl">
                    <a:srgbClr val="FFFFFF"/>
                  </a:outerShdw>
                </a:effectLst>
              </a:rPr>
              <a:t>．</a:t>
            </a:r>
            <a:r>
              <a:rPr lang="zh-CN" altLang="en-US">
                <a:solidFill>
                  <a:srgbClr val="000000"/>
                </a:solidFill>
                <a:effectLst>
                  <a:outerShdw blurRad="38100" dist="38100" dir="2700000" algn="tl">
                    <a:srgbClr val="FFFFFF"/>
                  </a:outerShdw>
                </a:effectLst>
              </a:rPr>
              <a:t>数据采集系统</a:t>
            </a:r>
            <a:r>
              <a:rPr lang="zh-CN" altLang="en-US">
                <a:solidFill>
                  <a:srgbClr val="000000"/>
                </a:solidFill>
              </a:rPr>
              <a:t> </a:t>
            </a:r>
          </a:p>
        </p:txBody>
      </p:sp>
      <p:sp>
        <p:nvSpPr>
          <p:cNvPr id="314376" name="Rectangle 8">
            <a:extLst>
              <a:ext uri="{FF2B5EF4-FFF2-40B4-BE49-F238E27FC236}">
                <a16:creationId xmlns:a16="http://schemas.microsoft.com/office/drawing/2014/main" id="{3642FFD0-8511-41C2-847D-A70E4318C83F}"/>
              </a:ext>
            </a:extLst>
          </p:cNvPr>
          <p:cNvSpPr>
            <a:spLocks noGrp="1" noChangeArrowheads="1"/>
          </p:cNvSpPr>
          <p:nvPr>
            <p:ph type="body" idx="1"/>
          </p:nvPr>
        </p:nvSpPr>
        <p:spPr>
          <a:xfrm>
            <a:off x="539750" y="1989138"/>
            <a:ext cx="7543800" cy="730250"/>
          </a:xfrm>
        </p:spPr>
        <p:txBody>
          <a:bodyPr/>
          <a:lstStyle/>
          <a:p>
            <a:pPr eaLnBrk="1" hangingPunct="1">
              <a:buFont typeface="Wingdings" panose="05000000000000000000" pitchFamily="2" charset="2"/>
              <a:buNone/>
              <a:defRPr/>
            </a:pPr>
            <a:r>
              <a:rPr lang="en-US" altLang="zh-CN" sz="2800" b="1">
                <a:solidFill>
                  <a:srgbClr val="000000"/>
                </a:solidFill>
                <a:effectLst/>
              </a:rPr>
              <a:t>①</a:t>
            </a:r>
            <a:r>
              <a:rPr lang="zh-CN" altLang="en-US" sz="2800" b="1">
                <a:solidFill>
                  <a:srgbClr val="000000"/>
                </a:solidFill>
                <a:effectLst/>
              </a:rPr>
              <a:t>数据采集系统又称模拟量输入系统。</a:t>
            </a:r>
            <a:r>
              <a:rPr lang="zh-CN" altLang="en-US">
                <a:solidFill>
                  <a:srgbClr val="000000"/>
                </a:solidFill>
                <a:effectLst/>
              </a:rPr>
              <a:t> </a:t>
            </a:r>
          </a:p>
          <a:p>
            <a:pPr eaLnBrk="1" hangingPunct="1">
              <a:defRPr/>
            </a:pPr>
            <a:endParaRPr lang="en-US" altLang="zh-CN">
              <a:solidFill>
                <a:srgbClr val="000000"/>
              </a:solidFill>
              <a:effectLst/>
            </a:endParaRPr>
          </a:p>
        </p:txBody>
      </p:sp>
      <p:sp>
        <p:nvSpPr>
          <p:cNvPr id="314377" name="Rectangle 9">
            <a:extLst>
              <a:ext uri="{FF2B5EF4-FFF2-40B4-BE49-F238E27FC236}">
                <a16:creationId xmlns:a16="http://schemas.microsoft.com/office/drawing/2014/main" id="{38585C01-ED70-4699-A1CE-85F28FECC7A9}"/>
              </a:ext>
            </a:extLst>
          </p:cNvPr>
          <p:cNvSpPr>
            <a:spLocks noChangeArrowheads="1"/>
          </p:cNvSpPr>
          <p:nvPr/>
        </p:nvSpPr>
        <p:spPr bwMode="auto">
          <a:xfrm>
            <a:off x="539750" y="2703513"/>
            <a:ext cx="8353425" cy="2646362"/>
          </a:xfrm>
          <a:prstGeom prst="rect">
            <a:avLst/>
          </a:prstGeom>
          <a:noFill/>
          <a:ln w="9525">
            <a:noFill/>
            <a:miter lim="800000"/>
            <a:headEnd/>
            <a:tailEnd/>
          </a:ln>
          <a:effectLst/>
        </p:spPr>
        <p:txBody>
          <a:bodyPr anchor="ctr">
            <a:spAutoFit/>
          </a:bodyPr>
          <a:lstStyle/>
          <a:p>
            <a:pPr algn="l">
              <a:defRPr/>
            </a:pPr>
            <a:r>
              <a:rPr lang="en-US" altLang="zh-CN" sz="2800" b="1" dirty="0">
                <a:solidFill>
                  <a:srgbClr val="000000"/>
                </a:solidFill>
                <a:effectLst/>
              </a:rPr>
              <a:t>②</a:t>
            </a:r>
            <a:r>
              <a:rPr lang="zh-CN" altLang="en-US" sz="2800" b="1" dirty="0">
                <a:solidFill>
                  <a:srgbClr val="000000"/>
                </a:solidFill>
                <a:effectLst/>
              </a:rPr>
              <a:t>数据采集系统由</a:t>
            </a:r>
            <a:r>
              <a:rPr kumimoji="1" lang="zh-CN" altLang="en-US" sz="2800" b="1" dirty="0">
                <a:solidFill>
                  <a:srgbClr val="000000"/>
                </a:solidFill>
                <a:effectLst/>
                <a:latin typeface="宋体" pitchFamily="2" charset="-122"/>
              </a:rPr>
              <a:t>电压形成、模拟滤波器（</a:t>
            </a:r>
            <a:r>
              <a:rPr kumimoji="1" lang="en-US" altLang="zh-CN" sz="2800" b="1" dirty="0">
                <a:solidFill>
                  <a:srgbClr val="000000"/>
                </a:solidFill>
                <a:effectLst/>
                <a:latin typeface="宋体" pitchFamily="2" charset="-122"/>
              </a:rPr>
              <a:t>ALF</a:t>
            </a:r>
            <a:r>
              <a:rPr kumimoji="1" lang="zh-CN" altLang="en-US" sz="2800" b="1" dirty="0">
                <a:solidFill>
                  <a:srgbClr val="000000"/>
                </a:solidFill>
                <a:effectLst/>
                <a:latin typeface="宋体" pitchFamily="2" charset="-122"/>
              </a:rPr>
              <a:t>）、采样保持（</a:t>
            </a:r>
            <a:r>
              <a:rPr kumimoji="1" lang="en-US" altLang="zh-CN" sz="2800" b="1" dirty="0">
                <a:solidFill>
                  <a:srgbClr val="000000"/>
                </a:solidFill>
                <a:effectLst/>
                <a:latin typeface="宋体" pitchFamily="2" charset="-122"/>
              </a:rPr>
              <a:t>S/H</a:t>
            </a:r>
            <a:r>
              <a:rPr kumimoji="1" lang="zh-CN" altLang="en-US" sz="2800" b="1" dirty="0">
                <a:solidFill>
                  <a:srgbClr val="000000"/>
                </a:solidFill>
                <a:effectLst/>
                <a:latin typeface="宋体" pitchFamily="2" charset="-122"/>
              </a:rPr>
              <a:t>）、多路转换开关（</a:t>
            </a:r>
            <a:r>
              <a:rPr kumimoji="1" lang="en-US" altLang="zh-CN" sz="2800" b="1" dirty="0">
                <a:solidFill>
                  <a:srgbClr val="000000"/>
                </a:solidFill>
                <a:effectLst/>
                <a:latin typeface="宋体" pitchFamily="2" charset="-122"/>
              </a:rPr>
              <a:t>MPX</a:t>
            </a:r>
            <a:r>
              <a:rPr kumimoji="1" lang="zh-CN" altLang="en-US" sz="2800" b="1" dirty="0">
                <a:solidFill>
                  <a:srgbClr val="000000"/>
                </a:solidFill>
                <a:effectLst/>
                <a:latin typeface="宋体" pitchFamily="2" charset="-122"/>
              </a:rPr>
              <a:t>）与模数转换器（</a:t>
            </a:r>
            <a:r>
              <a:rPr kumimoji="1" lang="en-US" altLang="zh-CN" sz="2800" b="1" dirty="0">
                <a:solidFill>
                  <a:srgbClr val="000000"/>
                </a:solidFill>
                <a:effectLst/>
                <a:latin typeface="宋体" pitchFamily="2" charset="-122"/>
              </a:rPr>
              <a:t>A/D</a:t>
            </a:r>
            <a:r>
              <a:rPr kumimoji="1" lang="zh-CN" altLang="en-US" sz="2800" b="1" dirty="0">
                <a:solidFill>
                  <a:srgbClr val="000000"/>
                </a:solidFill>
                <a:effectLst/>
                <a:latin typeface="宋体" pitchFamily="2" charset="-122"/>
              </a:rPr>
              <a:t>）几个环节组成。</a:t>
            </a:r>
            <a:endParaRPr kumimoji="1" lang="en-US" altLang="zh-CN" sz="2800" b="1" dirty="0">
              <a:solidFill>
                <a:srgbClr val="000000"/>
              </a:solidFill>
              <a:effectLst/>
              <a:latin typeface="宋体" pitchFamily="2" charset="-122"/>
            </a:endParaRPr>
          </a:p>
          <a:p>
            <a:pPr algn="l">
              <a:defRPr/>
            </a:pPr>
            <a:r>
              <a:rPr lang="zh-CN" altLang="en-US" sz="1800" b="1" dirty="0">
                <a:solidFill>
                  <a:srgbClr val="000000"/>
                </a:solidFill>
                <a:effectLst/>
                <a:latin typeface="楷体" pitchFamily="49" charset="-122"/>
                <a:ea typeface="楷体" pitchFamily="49" charset="-122"/>
              </a:rPr>
              <a:t>采样保持器：是对连续变化的模拟信号定时测量</a:t>
            </a:r>
            <a:r>
              <a:rPr lang="en-US" altLang="zh-CN" sz="1800" b="1" dirty="0">
                <a:solidFill>
                  <a:srgbClr val="000000"/>
                </a:solidFill>
                <a:effectLst/>
                <a:latin typeface="楷体" pitchFamily="49" charset="-122"/>
                <a:ea typeface="楷体" pitchFamily="49" charset="-122"/>
              </a:rPr>
              <a:t>,</a:t>
            </a:r>
            <a:r>
              <a:rPr lang="zh-CN" altLang="en-US" sz="1800" b="1" dirty="0">
                <a:solidFill>
                  <a:srgbClr val="000000"/>
                </a:solidFill>
                <a:effectLst/>
                <a:latin typeface="楷体" pitchFamily="49" charset="-122"/>
                <a:ea typeface="楷体" pitchFamily="49" charset="-122"/>
              </a:rPr>
              <a:t>抽取样值。通过采样</a:t>
            </a:r>
            <a:r>
              <a:rPr lang="en-US" altLang="zh-CN" sz="1800" b="1" dirty="0">
                <a:solidFill>
                  <a:srgbClr val="000000"/>
                </a:solidFill>
                <a:effectLst/>
                <a:latin typeface="楷体" pitchFamily="49" charset="-122"/>
                <a:ea typeface="楷体" pitchFamily="49" charset="-122"/>
              </a:rPr>
              <a:t>,</a:t>
            </a:r>
            <a:r>
              <a:rPr lang="zh-CN" altLang="en-US" sz="1800" b="1" dirty="0">
                <a:solidFill>
                  <a:srgbClr val="000000"/>
                </a:solidFill>
                <a:effectLst/>
                <a:latin typeface="楷体" pitchFamily="49" charset="-122"/>
                <a:ea typeface="楷体" pitchFamily="49" charset="-122"/>
              </a:rPr>
              <a:t>一个在时间上连续变化的模拟信号就转换为随时间变化的脉冲信号。实现模数转换时的必须的抽样</a:t>
            </a:r>
            <a:r>
              <a:rPr lang="en-US" altLang="zh-CN" sz="1800" b="1" dirty="0">
                <a:solidFill>
                  <a:srgbClr val="000000"/>
                </a:solidFill>
                <a:effectLst/>
                <a:latin typeface="楷体" pitchFamily="49" charset="-122"/>
                <a:ea typeface="楷体" pitchFamily="49" charset="-122"/>
              </a:rPr>
              <a:t>---</a:t>
            </a:r>
            <a:r>
              <a:rPr lang="zh-CN" altLang="en-US" sz="1800" b="1" dirty="0">
                <a:solidFill>
                  <a:srgbClr val="000000"/>
                </a:solidFill>
                <a:effectLst/>
                <a:latin typeface="楷体" pitchFamily="49" charset="-122"/>
                <a:ea typeface="楷体" pitchFamily="49" charset="-122"/>
              </a:rPr>
              <a:t>保持电路。</a:t>
            </a:r>
            <a:br>
              <a:rPr lang="en-US" altLang="zh-CN" sz="2800" dirty="0">
                <a:solidFill>
                  <a:srgbClr val="000000"/>
                </a:solidFill>
                <a:effectLst/>
              </a:rPr>
            </a:br>
            <a:r>
              <a:rPr kumimoji="1" lang="zh-CN" altLang="en-US" sz="2800" b="1" dirty="0">
                <a:solidFill>
                  <a:srgbClr val="000000"/>
                </a:solidFill>
                <a:effectLst/>
                <a:latin typeface="宋体" pitchFamily="2" charset="-122"/>
              </a:rPr>
              <a:t> </a:t>
            </a:r>
          </a:p>
        </p:txBody>
      </p:sp>
      <p:sp>
        <p:nvSpPr>
          <p:cNvPr id="30725" name="Rectangle 10">
            <a:extLst>
              <a:ext uri="{FF2B5EF4-FFF2-40B4-BE49-F238E27FC236}">
                <a16:creationId xmlns:a16="http://schemas.microsoft.com/office/drawing/2014/main" id="{1011524E-1370-4817-A02C-B2B3DE85C32B}"/>
              </a:ext>
            </a:extLst>
          </p:cNvPr>
          <p:cNvSpPr>
            <a:spLocks noChangeArrowheads="1"/>
          </p:cNvSpPr>
          <p:nvPr/>
        </p:nvSpPr>
        <p:spPr bwMode="auto">
          <a:xfrm>
            <a:off x="647700" y="5084763"/>
            <a:ext cx="84963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a:solidFill>
                  <a:schemeClr val="tx1"/>
                </a:solidFill>
                <a:latin typeface="Tahoma" panose="020B0604030504040204" pitchFamily="34" charset="0"/>
                <a:ea typeface="宋体" panose="02010600030101010101" pitchFamily="2" charset="-122"/>
              </a:defRPr>
            </a:lvl1pPr>
            <a:lvl2pPr marL="742950" indent="-285750" eaLnBrk="0" hangingPunct="0">
              <a:defRPr sz="4400">
                <a:solidFill>
                  <a:schemeClr val="tx1"/>
                </a:solidFill>
                <a:latin typeface="Tahoma" panose="020B0604030504040204" pitchFamily="34" charset="0"/>
                <a:ea typeface="宋体" panose="02010600030101010101" pitchFamily="2" charset="-122"/>
              </a:defRPr>
            </a:lvl2pPr>
            <a:lvl3pPr marL="1143000" indent="-228600" eaLnBrk="0" hangingPunct="0">
              <a:defRPr sz="4400">
                <a:solidFill>
                  <a:schemeClr val="tx1"/>
                </a:solidFill>
                <a:latin typeface="Tahoma" panose="020B0604030504040204" pitchFamily="34" charset="0"/>
                <a:ea typeface="宋体" panose="02010600030101010101" pitchFamily="2" charset="-122"/>
              </a:defRPr>
            </a:lvl3pPr>
            <a:lvl4pPr marL="1600200" indent="-228600" eaLnBrk="0" hangingPunct="0">
              <a:defRPr sz="4400">
                <a:solidFill>
                  <a:schemeClr val="tx1"/>
                </a:solidFill>
                <a:latin typeface="Tahoma" panose="020B0604030504040204" pitchFamily="34" charset="0"/>
                <a:ea typeface="宋体" panose="02010600030101010101" pitchFamily="2" charset="-122"/>
              </a:defRPr>
            </a:lvl4pPr>
            <a:lvl5pPr marL="2057400" indent="-228600" eaLnBrk="0" hangingPunct="0">
              <a:defRPr sz="44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4400">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800" b="1">
                <a:solidFill>
                  <a:srgbClr val="000000"/>
                </a:solidFill>
                <a:effectLst/>
                <a:latin typeface="宋体" panose="02010600030101010101" pitchFamily="2" charset="-122"/>
              </a:rPr>
              <a:t>③</a:t>
            </a:r>
            <a:r>
              <a:rPr kumimoji="1" lang="zh-CN" altLang="en-US" sz="2800" b="1">
                <a:solidFill>
                  <a:srgbClr val="000000"/>
                </a:solidFill>
                <a:effectLst/>
                <a:latin typeface="宋体" panose="02010600030101010101" pitchFamily="2" charset="-122"/>
              </a:rPr>
              <a:t>其作用是将电压互感器（</a:t>
            </a:r>
            <a:r>
              <a:rPr kumimoji="1" lang="en-US" altLang="zh-CN" sz="2800" b="1">
                <a:solidFill>
                  <a:srgbClr val="000000"/>
                </a:solidFill>
                <a:effectLst/>
                <a:latin typeface="宋体" panose="02010600030101010101" pitchFamily="2" charset="-122"/>
              </a:rPr>
              <a:t>TV</a:t>
            </a:r>
            <a:r>
              <a:rPr kumimoji="1" lang="zh-CN" altLang="en-US" sz="2800" b="1">
                <a:solidFill>
                  <a:srgbClr val="000000"/>
                </a:solidFill>
                <a:effectLst/>
                <a:latin typeface="宋体" panose="02010600030101010101" pitchFamily="2" charset="-122"/>
              </a:rPr>
              <a:t>）和电流互感器（</a:t>
            </a:r>
            <a:r>
              <a:rPr kumimoji="1" lang="en-US" altLang="zh-CN" sz="2800" b="1">
                <a:solidFill>
                  <a:srgbClr val="000000"/>
                </a:solidFill>
                <a:effectLst/>
                <a:latin typeface="宋体" panose="02010600030101010101" pitchFamily="2" charset="-122"/>
              </a:rPr>
              <a:t>TA</a:t>
            </a:r>
            <a:r>
              <a:rPr kumimoji="1" lang="zh-CN" altLang="en-US" sz="2800" b="1">
                <a:solidFill>
                  <a:srgbClr val="000000"/>
                </a:solidFill>
                <a:effectLst/>
                <a:latin typeface="宋体" panose="02010600030101010101" pitchFamily="2" charset="-122"/>
              </a:rPr>
              <a:t>）</a:t>
            </a:r>
          </a:p>
          <a:p>
            <a:pPr algn="l" eaLnBrk="1" hangingPunct="1"/>
            <a:r>
              <a:rPr kumimoji="1" lang="zh-CN" altLang="en-US" sz="2800" b="1">
                <a:solidFill>
                  <a:srgbClr val="000000"/>
                </a:solidFill>
                <a:effectLst/>
                <a:latin typeface="宋体" panose="02010600030101010101" pitchFamily="2" charset="-122"/>
              </a:rPr>
              <a:t>二次输出的电压、电流模拟量转化为数字量，然后</a:t>
            </a:r>
          </a:p>
          <a:p>
            <a:pPr algn="l" eaLnBrk="1" hangingPunct="1"/>
            <a:r>
              <a:rPr kumimoji="1" lang="zh-CN" altLang="en-US" sz="2800" b="1">
                <a:solidFill>
                  <a:srgbClr val="000000"/>
                </a:solidFill>
                <a:effectLst/>
                <a:latin typeface="宋体" panose="02010600030101010101" pitchFamily="2" charset="-122"/>
              </a:rPr>
              <a:t>送入</a:t>
            </a:r>
            <a:r>
              <a:rPr kumimoji="1" lang="en-US" altLang="zh-CN" sz="2800" b="1">
                <a:solidFill>
                  <a:srgbClr val="000000"/>
                </a:solidFill>
                <a:effectLst/>
                <a:latin typeface="宋体" panose="02010600030101010101" pitchFamily="2" charset="-122"/>
              </a:rPr>
              <a:t>CPU</a:t>
            </a:r>
            <a:r>
              <a:rPr kumimoji="1" lang="zh-CN" altLang="en-US" sz="2800" b="1">
                <a:solidFill>
                  <a:srgbClr val="000000"/>
                </a:solidFill>
                <a:effectLst/>
                <a:latin typeface="宋体" panose="02010600030101010101" pitchFamily="2" charset="-122"/>
              </a:rPr>
              <a:t>主系统进行数据处理及运算。</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55947E10-8B09-4079-A20A-86649C135C8E}"/>
              </a:ext>
            </a:extLst>
          </p:cNvPr>
          <p:cNvSpPr>
            <a:spLocks noGrp="1" noChangeArrowheads="1"/>
          </p:cNvSpPr>
          <p:nvPr>
            <p:ph type="title"/>
          </p:nvPr>
        </p:nvSpPr>
        <p:spPr>
          <a:xfrm>
            <a:off x="1828006" y="638175"/>
            <a:ext cx="5487988" cy="846138"/>
          </a:xfrm>
          <a:solidFill>
            <a:srgbClr val="FFCC99"/>
          </a:solidFill>
        </p:spPr>
        <p:txBody>
          <a:bodyPr/>
          <a:lstStyle/>
          <a:p>
            <a:pPr algn="ctr" eaLnBrk="1" hangingPunct="1">
              <a:defRPr/>
            </a:pPr>
            <a:r>
              <a:rPr lang="en-US" altLang="zh-CN">
                <a:solidFill>
                  <a:srgbClr val="000000"/>
                </a:solidFill>
                <a:effectLst>
                  <a:outerShdw blurRad="38100" dist="38100" dir="2700000" algn="tl">
                    <a:srgbClr val="FFFFFF"/>
                  </a:outerShdw>
                </a:effectLst>
              </a:rPr>
              <a:t> </a:t>
            </a:r>
            <a:r>
              <a:rPr lang="en-US" altLang="zh-CN" b="0">
                <a:solidFill>
                  <a:srgbClr val="000000"/>
                </a:solidFill>
                <a:effectLst>
                  <a:outerShdw blurRad="38100" dist="38100" dir="2700000" algn="tl">
                    <a:srgbClr val="FFFFFF"/>
                  </a:outerShdw>
                </a:effectLst>
              </a:rPr>
              <a:t>2</a:t>
            </a:r>
            <a:r>
              <a:rPr lang="zh-CN" altLang="en-US" b="0">
                <a:solidFill>
                  <a:srgbClr val="000000"/>
                </a:solidFill>
                <a:effectLst>
                  <a:outerShdw blurRad="38100" dist="38100" dir="2700000" algn="tl">
                    <a:srgbClr val="FFFFFF"/>
                  </a:outerShdw>
                </a:effectLst>
              </a:rPr>
              <a:t>．</a:t>
            </a:r>
            <a:r>
              <a:rPr lang="en-US" altLang="zh-CN">
                <a:solidFill>
                  <a:srgbClr val="000000"/>
                </a:solidFill>
                <a:effectLst>
                  <a:outerShdw blurRad="38100" dist="38100" dir="2700000" algn="tl">
                    <a:srgbClr val="FFFFFF"/>
                  </a:outerShdw>
                </a:effectLst>
                <a:latin typeface="Times New Roman" pitchFamily="18" charset="0"/>
              </a:rPr>
              <a:t>CPU</a:t>
            </a:r>
            <a:r>
              <a:rPr lang="en-US" altLang="zh-CN">
                <a:solidFill>
                  <a:srgbClr val="000000"/>
                </a:solidFill>
                <a:effectLst>
                  <a:outerShdw blurRad="38100" dist="38100" dir="2700000" algn="tl">
                    <a:srgbClr val="FFFFFF"/>
                  </a:outerShdw>
                </a:effectLst>
              </a:rPr>
              <a:t> </a:t>
            </a:r>
            <a:r>
              <a:rPr lang="zh-CN" altLang="en-US">
                <a:solidFill>
                  <a:srgbClr val="000000"/>
                </a:solidFill>
                <a:effectLst>
                  <a:outerShdw blurRad="38100" dist="38100" dir="2700000" algn="tl">
                    <a:srgbClr val="FFFFFF"/>
                  </a:outerShdw>
                </a:effectLst>
              </a:rPr>
              <a:t>主系统</a:t>
            </a:r>
            <a:r>
              <a:rPr lang="zh-CN" altLang="en-US"/>
              <a:t> </a:t>
            </a:r>
          </a:p>
        </p:txBody>
      </p:sp>
      <p:sp>
        <p:nvSpPr>
          <p:cNvPr id="380934" name="Rectangle 6">
            <a:extLst>
              <a:ext uri="{FF2B5EF4-FFF2-40B4-BE49-F238E27FC236}">
                <a16:creationId xmlns:a16="http://schemas.microsoft.com/office/drawing/2014/main" id="{4EF277B5-804C-4E0A-827C-F976EF7A940B}"/>
              </a:ext>
            </a:extLst>
          </p:cNvPr>
          <p:cNvSpPr>
            <a:spLocks noGrp="1" noChangeArrowheads="1"/>
          </p:cNvSpPr>
          <p:nvPr>
            <p:ph type="body" idx="1"/>
          </p:nvPr>
        </p:nvSpPr>
        <p:spPr>
          <a:xfrm>
            <a:off x="900113" y="1981200"/>
            <a:ext cx="7543800" cy="4114800"/>
          </a:xfrm>
        </p:spPr>
        <p:txBody>
          <a:bodyPr/>
          <a:lstStyle/>
          <a:p>
            <a:pPr eaLnBrk="1" hangingPunct="1">
              <a:defRPr/>
            </a:pPr>
            <a:r>
              <a:rPr lang="zh-CN" altLang="en-US" sz="2800" b="1">
                <a:solidFill>
                  <a:srgbClr val="000000"/>
                </a:solidFill>
                <a:effectLst/>
                <a:latin typeface="宋体" pitchFamily="2" charset="-122"/>
              </a:rPr>
              <a:t>微机保护的 </a:t>
            </a:r>
            <a:r>
              <a:rPr lang="en-US" altLang="zh-CN" sz="2800" b="1">
                <a:solidFill>
                  <a:srgbClr val="000000"/>
                </a:solidFill>
                <a:effectLst/>
                <a:latin typeface="宋体" pitchFamily="2" charset="-122"/>
              </a:rPr>
              <a:t>CPU</a:t>
            </a:r>
            <a:r>
              <a:rPr lang="zh-CN" altLang="en-US" sz="2800" b="1">
                <a:solidFill>
                  <a:srgbClr val="000000"/>
                </a:solidFill>
                <a:effectLst/>
                <a:latin typeface="宋体" pitchFamily="2" charset="-122"/>
              </a:rPr>
              <a:t>主系统是由 </a:t>
            </a:r>
            <a:r>
              <a:rPr lang="en-US" altLang="zh-CN" sz="2800" b="1">
                <a:solidFill>
                  <a:srgbClr val="000000"/>
                </a:solidFill>
                <a:effectLst/>
                <a:latin typeface="宋体" pitchFamily="2" charset="-122"/>
              </a:rPr>
              <a:t>MPU </a:t>
            </a:r>
            <a:r>
              <a:rPr lang="zh-CN" altLang="en-US" sz="2800" b="1">
                <a:solidFill>
                  <a:srgbClr val="000000"/>
                </a:solidFill>
                <a:effectLst/>
                <a:latin typeface="宋体" pitchFamily="2" charset="-122"/>
              </a:rPr>
              <a:t>微处理器、 </a:t>
            </a:r>
            <a:r>
              <a:rPr lang="en-US" altLang="zh-CN" sz="2800" b="1">
                <a:solidFill>
                  <a:srgbClr val="000000"/>
                </a:solidFill>
                <a:effectLst/>
                <a:latin typeface="宋体" pitchFamily="2" charset="-122"/>
              </a:rPr>
              <a:t>EPROM </a:t>
            </a:r>
            <a:r>
              <a:rPr lang="zh-CN" altLang="en-US" sz="2800" b="1">
                <a:solidFill>
                  <a:srgbClr val="000000"/>
                </a:solidFill>
                <a:effectLst/>
                <a:latin typeface="宋体" pitchFamily="2" charset="-122"/>
              </a:rPr>
              <a:t>可编程只读存储器、</a:t>
            </a:r>
            <a:r>
              <a:rPr lang="en-US" altLang="zh-CN" sz="2800" b="1">
                <a:solidFill>
                  <a:srgbClr val="000000"/>
                </a:solidFill>
                <a:effectLst/>
                <a:latin typeface="宋体" pitchFamily="2" charset="-122"/>
              </a:rPr>
              <a:t>RAM </a:t>
            </a:r>
            <a:r>
              <a:rPr lang="zh-CN" altLang="en-US" sz="2800" b="1">
                <a:solidFill>
                  <a:srgbClr val="000000"/>
                </a:solidFill>
                <a:effectLst/>
                <a:latin typeface="宋体" pitchFamily="2" charset="-122"/>
              </a:rPr>
              <a:t>随机存储器、定时器、接口板以及打印机等外围设备组成。</a:t>
            </a:r>
          </a:p>
          <a:p>
            <a:pPr eaLnBrk="1" hangingPunct="1">
              <a:defRPr/>
            </a:pPr>
            <a:r>
              <a:rPr lang="zh-CN" altLang="en-US" sz="2800" b="1">
                <a:solidFill>
                  <a:srgbClr val="000000"/>
                </a:solidFill>
                <a:effectLst/>
              </a:rPr>
              <a:t>它实际上是由各种芯片搭成的专用计算机，或者使用单片机构成。</a:t>
            </a:r>
            <a:r>
              <a:rPr lang="zh-CN" altLang="en-US">
                <a:solidFill>
                  <a:srgbClr val="000000"/>
                </a:solidFill>
                <a:effectLst/>
              </a:rPr>
              <a:t>  </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4555DF70-743E-41B0-84CB-D4987199ADA8}"/>
              </a:ext>
            </a:extLst>
          </p:cNvPr>
          <p:cNvSpPr>
            <a:spLocks noGrp="1" noChangeArrowheads="1"/>
          </p:cNvSpPr>
          <p:nvPr>
            <p:ph type="title"/>
          </p:nvPr>
        </p:nvSpPr>
        <p:spPr>
          <a:xfrm>
            <a:off x="1362869" y="692150"/>
            <a:ext cx="6418263" cy="846138"/>
          </a:xfrm>
          <a:solidFill>
            <a:srgbClr val="FFCC99"/>
          </a:solidFill>
        </p:spPr>
        <p:txBody>
          <a:bodyPr/>
          <a:lstStyle/>
          <a:p>
            <a:pPr algn="ctr" eaLnBrk="1" hangingPunct="1">
              <a:defRPr/>
            </a:pPr>
            <a:r>
              <a:rPr lang="en-US" altLang="zh-CN" sz="4000">
                <a:solidFill>
                  <a:srgbClr val="000000"/>
                </a:solidFill>
                <a:effectLst>
                  <a:outerShdw blurRad="38100" dist="38100" dir="2700000" algn="tl">
                    <a:srgbClr val="FFFFFF"/>
                  </a:outerShdw>
                </a:effectLst>
              </a:rPr>
              <a:t> </a:t>
            </a:r>
            <a:r>
              <a:rPr lang="en-US" altLang="zh-CN" sz="4000" b="0">
                <a:solidFill>
                  <a:srgbClr val="000000"/>
                </a:solidFill>
                <a:effectLst>
                  <a:outerShdw blurRad="38100" dist="38100" dir="2700000" algn="tl">
                    <a:srgbClr val="FFFFFF"/>
                  </a:outerShdw>
                </a:effectLst>
              </a:rPr>
              <a:t>3</a:t>
            </a:r>
            <a:r>
              <a:rPr lang="zh-CN" altLang="en-US" sz="4000" b="0">
                <a:solidFill>
                  <a:srgbClr val="000000"/>
                </a:solidFill>
                <a:effectLst>
                  <a:outerShdw blurRad="38100" dist="38100" dir="2700000" algn="tl">
                    <a:srgbClr val="FFFFFF"/>
                  </a:outerShdw>
                </a:effectLst>
              </a:rPr>
              <a:t>．</a:t>
            </a:r>
            <a:r>
              <a:rPr lang="zh-CN" altLang="en-US" sz="4000">
                <a:solidFill>
                  <a:srgbClr val="000000"/>
                </a:solidFill>
                <a:effectLst>
                  <a:outerShdw blurRad="38100" dist="38100" dir="2700000" algn="tl">
                    <a:srgbClr val="FFFFFF"/>
                  </a:outerShdw>
                </a:effectLst>
              </a:rPr>
              <a:t>开关量输入</a:t>
            </a:r>
            <a:r>
              <a:rPr lang="en-US" altLang="zh-CN" sz="4000">
                <a:solidFill>
                  <a:srgbClr val="000000"/>
                </a:solidFill>
                <a:effectLst>
                  <a:outerShdw blurRad="38100" dist="38100" dir="2700000" algn="tl">
                    <a:srgbClr val="FFFFFF"/>
                  </a:outerShdw>
                </a:effectLst>
              </a:rPr>
              <a:t>/</a:t>
            </a:r>
            <a:r>
              <a:rPr lang="zh-CN" altLang="en-US" sz="4000">
                <a:solidFill>
                  <a:srgbClr val="000000"/>
                </a:solidFill>
                <a:effectLst>
                  <a:outerShdw blurRad="38100" dist="38100" dir="2700000" algn="tl">
                    <a:srgbClr val="FFFFFF"/>
                  </a:outerShdw>
                </a:effectLst>
              </a:rPr>
              <a:t>输出系统</a:t>
            </a:r>
            <a:r>
              <a:rPr lang="zh-CN" altLang="en-US" sz="4000"/>
              <a:t> </a:t>
            </a:r>
          </a:p>
        </p:txBody>
      </p:sp>
      <p:sp>
        <p:nvSpPr>
          <p:cNvPr id="381955" name="Rectangle 3">
            <a:extLst>
              <a:ext uri="{FF2B5EF4-FFF2-40B4-BE49-F238E27FC236}">
                <a16:creationId xmlns:a16="http://schemas.microsoft.com/office/drawing/2014/main" id="{165269C8-0E0C-4C07-B27D-B46D58013E57}"/>
              </a:ext>
            </a:extLst>
          </p:cNvPr>
          <p:cNvSpPr>
            <a:spLocks noGrp="1" noChangeArrowheads="1"/>
          </p:cNvSpPr>
          <p:nvPr>
            <p:ph type="body" idx="1"/>
          </p:nvPr>
        </p:nvSpPr>
        <p:spPr>
          <a:xfrm>
            <a:off x="900113" y="1981200"/>
            <a:ext cx="7543800" cy="4114800"/>
          </a:xfrm>
        </p:spPr>
        <p:txBody>
          <a:bodyPr/>
          <a:lstStyle/>
          <a:p>
            <a:pPr eaLnBrk="1" hangingPunct="1">
              <a:lnSpc>
                <a:spcPct val="90000"/>
              </a:lnSpc>
              <a:defRPr/>
            </a:pPr>
            <a:r>
              <a:rPr lang="zh-CN" altLang="en-US" sz="2800" b="1">
                <a:solidFill>
                  <a:srgbClr val="000000"/>
                </a:solidFill>
                <a:effectLst/>
                <a:latin typeface="宋体" pitchFamily="2" charset="-122"/>
              </a:rPr>
              <a:t>开关量输入</a:t>
            </a:r>
            <a:r>
              <a:rPr lang="en-US" altLang="zh-CN" sz="2800" b="1">
                <a:solidFill>
                  <a:srgbClr val="000000"/>
                </a:solidFill>
                <a:effectLst/>
                <a:latin typeface="宋体" pitchFamily="2" charset="-122"/>
              </a:rPr>
              <a:t>/</a:t>
            </a:r>
            <a:r>
              <a:rPr lang="zh-CN" altLang="en-US" sz="2800" b="1">
                <a:solidFill>
                  <a:srgbClr val="000000"/>
                </a:solidFill>
                <a:effectLst/>
                <a:latin typeface="宋体" pitchFamily="2" charset="-122"/>
              </a:rPr>
              <a:t>输出系统的主要作用是输出跳闸、信号等信息。</a:t>
            </a:r>
          </a:p>
          <a:p>
            <a:pPr eaLnBrk="1" hangingPunct="1">
              <a:lnSpc>
                <a:spcPct val="90000"/>
              </a:lnSpc>
              <a:defRPr/>
            </a:pPr>
            <a:r>
              <a:rPr lang="zh-CN" altLang="en-US" sz="2800" b="1">
                <a:solidFill>
                  <a:srgbClr val="000000"/>
                </a:solidFill>
                <a:effectLst/>
              </a:rPr>
              <a:t>与外围设备包括打印机和调试、整定设备等接口。</a:t>
            </a:r>
          </a:p>
          <a:p>
            <a:pPr eaLnBrk="1" hangingPunct="1">
              <a:lnSpc>
                <a:spcPct val="90000"/>
              </a:lnSpc>
              <a:defRPr/>
            </a:pPr>
            <a:r>
              <a:rPr lang="zh-CN" altLang="en-US" sz="2800" b="1">
                <a:solidFill>
                  <a:srgbClr val="000000"/>
                </a:solidFill>
                <a:effectLst/>
              </a:rPr>
              <a:t>为了防止干扰的入侵，通常经过光电隔离电路将开关量输入</a:t>
            </a:r>
            <a:r>
              <a:rPr lang="en-US" altLang="zh-CN" sz="2800" b="1">
                <a:solidFill>
                  <a:srgbClr val="000000"/>
                </a:solidFill>
                <a:effectLst/>
              </a:rPr>
              <a:t>/</a:t>
            </a:r>
            <a:r>
              <a:rPr lang="zh-CN" altLang="en-US" sz="2800" b="1">
                <a:solidFill>
                  <a:srgbClr val="000000"/>
                </a:solidFill>
                <a:effectLst/>
              </a:rPr>
              <a:t>输出回路与微机保护的主系统进行严格的隔离，使两者不存在电的直接联系。</a:t>
            </a:r>
            <a:endParaRPr lang="zh-CN" altLang="en-US" sz="2800">
              <a:solidFill>
                <a:srgbClr val="000000"/>
              </a:solidFill>
              <a:effectLst/>
            </a:endParaRP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2978" name="Rectangle 2">
            <a:extLst>
              <a:ext uri="{FF2B5EF4-FFF2-40B4-BE49-F238E27FC236}">
                <a16:creationId xmlns:a16="http://schemas.microsoft.com/office/drawing/2014/main" id="{BD96BB94-EC67-4535-BFEE-022EE03D7063}"/>
              </a:ext>
            </a:extLst>
          </p:cNvPr>
          <p:cNvSpPr>
            <a:spLocks noGrp="1" noChangeArrowheads="1"/>
          </p:cNvSpPr>
          <p:nvPr>
            <p:ph type="title"/>
          </p:nvPr>
        </p:nvSpPr>
        <p:spPr>
          <a:xfrm>
            <a:off x="1043781" y="627063"/>
            <a:ext cx="7056438" cy="1146175"/>
          </a:xfrm>
          <a:solidFill>
            <a:srgbClr val="FFFF99"/>
          </a:solidFill>
        </p:spPr>
        <p:txBody>
          <a:bodyPr/>
          <a:lstStyle/>
          <a:p>
            <a:pPr eaLnBrk="1" hangingPunct="1">
              <a:defRPr/>
            </a:pPr>
            <a:r>
              <a:rPr lang="en-US" altLang="zh-CN">
                <a:solidFill>
                  <a:srgbClr val="000000"/>
                </a:solidFill>
                <a:effectLst/>
                <a:latin typeface="华文隶书" pitchFamily="2" charset="-122"/>
                <a:ea typeface="华文隶书" pitchFamily="2" charset="-122"/>
              </a:rPr>
              <a:t>7.1.2 </a:t>
            </a:r>
            <a:r>
              <a:rPr lang="zh-CN" altLang="en-US">
                <a:solidFill>
                  <a:srgbClr val="000000"/>
                </a:solidFill>
                <a:effectLst/>
              </a:rPr>
              <a:t>微机保护的软件系统 </a:t>
            </a:r>
          </a:p>
        </p:txBody>
      </p:sp>
      <p:sp>
        <p:nvSpPr>
          <p:cNvPr id="382979" name="Rectangle 3">
            <a:extLst>
              <a:ext uri="{FF2B5EF4-FFF2-40B4-BE49-F238E27FC236}">
                <a16:creationId xmlns:a16="http://schemas.microsoft.com/office/drawing/2014/main" id="{CB516785-EEC5-494D-A922-094C1A06C818}"/>
              </a:ext>
            </a:extLst>
          </p:cNvPr>
          <p:cNvSpPr>
            <a:spLocks noGrp="1" noChangeArrowheads="1"/>
          </p:cNvSpPr>
          <p:nvPr>
            <p:ph type="body" idx="1"/>
          </p:nvPr>
        </p:nvSpPr>
        <p:spPr>
          <a:xfrm>
            <a:off x="1066800" y="1981200"/>
            <a:ext cx="7543800" cy="3821113"/>
          </a:xfrm>
        </p:spPr>
        <p:txBody>
          <a:bodyPr/>
          <a:lstStyle/>
          <a:p>
            <a:pPr eaLnBrk="1" hangingPunct="1">
              <a:buFont typeface="Wingdings" panose="05000000000000000000" pitchFamily="2" charset="2"/>
              <a:buNone/>
              <a:defRPr/>
            </a:pPr>
            <a:r>
              <a:rPr lang="zh-CN" altLang="en-US" b="1">
                <a:solidFill>
                  <a:srgbClr val="000000"/>
                </a:solidFill>
                <a:effectLst/>
                <a:ea typeface="华文隶书" pitchFamily="2" charset="-122"/>
              </a:rPr>
              <a:t>微机保护软件系统的组成：</a:t>
            </a:r>
            <a:endParaRPr lang="zh-CN" altLang="en-US" sz="2800" b="1">
              <a:solidFill>
                <a:srgbClr val="000000"/>
              </a:solidFill>
              <a:effectLst/>
              <a:ea typeface="华文隶书" pitchFamily="2" charset="-122"/>
            </a:endParaRPr>
          </a:p>
          <a:p>
            <a:pPr eaLnBrk="1" hangingPunct="1">
              <a:defRPr/>
            </a:pPr>
            <a:r>
              <a:rPr lang="zh-CN" altLang="en-US" sz="2800" b="1">
                <a:solidFill>
                  <a:srgbClr val="000000"/>
                </a:solidFill>
                <a:effectLst/>
                <a:ea typeface="华文隶书" pitchFamily="2" charset="-122"/>
              </a:rPr>
              <a:t>初始化模块</a:t>
            </a:r>
          </a:p>
          <a:p>
            <a:pPr eaLnBrk="1" hangingPunct="1">
              <a:defRPr/>
            </a:pPr>
            <a:r>
              <a:rPr lang="zh-CN" altLang="en-US" sz="2800" b="1">
                <a:solidFill>
                  <a:srgbClr val="000000"/>
                </a:solidFill>
                <a:effectLst/>
                <a:ea typeface="华文隶书" pitchFamily="2" charset="-122"/>
              </a:rPr>
              <a:t>数据采集管理模块</a:t>
            </a:r>
            <a:endParaRPr lang="zh-CN" altLang="en-US" sz="2800" b="1">
              <a:solidFill>
                <a:srgbClr val="000000"/>
              </a:solidFill>
              <a:effectLst/>
              <a:latin typeface="宋体" pitchFamily="2" charset="-122"/>
            </a:endParaRPr>
          </a:p>
          <a:p>
            <a:pPr eaLnBrk="1" hangingPunct="1">
              <a:defRPr/>
            </a:pPr>
            <a:r>
              <a:rPr lang="zh-CN" altLang="en-US" sz="2800" b="1">
                <a:solidFill>
                  <a:srgbClr val="000000"/>
                </a:solidFill>
                <a:effectLst/>
                <a:ea typeface="华文隶书" pitchFamily="2" charset="-122"/>
              </a:rPr>
              <a:t>故障检出模块</a:t>
            </a:r>
            <a:r>
              <a:rPr lang="zh-CN" altLang="en-US" sz="2800" b="1">
                <a:solidFill>
                  <a:srgbClr val="000000"/>
                </a:solidFill>
                <a:effectLst/>
              </a:rPr>
              <a:t> </a:t>
            </a:r>
          </a:p>
          <a:p>
            <a:pPr eaLnBrk="1" hangingPunct="1">
              <a:defRPr/>
            </a:pPr>
            <a:r>
              <a:rPr lang="zh-CN" altLang="en-US" sz="2800" b="1">
                <a:solidFill>
                  <a:srgbClr val="000000"/>
                </a:solidFill>
                <a:effectLst/>
                <a:ea typeface="华文隶书" pitchFamily="2" charset="-122"/>
              </a:rPr>
              <a:t>数字滤波模块</a:t>
            </a:r>
          </a:p>
          <a:p>
            <a:pPr eaLnBrk="1" hangingPunct="1">
              <a:defRPr/>
            </a:pPr>
            <a:r>
              <a:rPr lang="zh-CN" altLang="en-US" sz="2800" b="1">
                <a:solidFill>
                  <a:srgbClr val="000000"/>
                </a:solidFill>
                <a:effectLst/>
                <a:ea typeface="华文隶书" pitchFamily="2" charset="-122"/>
              </a:rPr>
              <a:t>故障计算模块</a:t>
            </a:r>
          </a:p>
          <a:p>
            <a:pPr eaLnBrk="1" hangingPunct="1">
              <a:defRPr/>
            </a:pPr>
            <a:r>
              <a:rPr lang="zh-CN" altLang="en-US" sz="2800" b="1">
                <a:solidFill>
                  <a:srgbClr val="000000"/>
                </a:solidFill>
                <a:effectLst/>
                <a:ea typeface="华文隶书" pitchFamily="2" charset="-122"/>
              </a:rPr>
              <a:t>自检模块</a:t>
            </a:r>
            <a:endParaRPr lang="zh-CN" altLang="en-US" sz="2800" b="1">
              <a:solidFill>
                <a:srgbClr val="000000"/>
              </a:solidFill>
              <a:effectLst/>
            </a:endParaRPr>
          </a:p>
          <a:p>
            <a:pPr eaLnBrk="1" hangingPunct="1">
              <a:buFont typeface="Wingdings" panose="05000000000000000000" pitchFamily="2" charset="2"/>
              <a:buNone/>
              <a:defRPr/>
            </a:pPr>
            <a:endParaRPr lang="en-US" altLang="zh-CN" sz="2800" b="1">
              <a:solidFill>
                <a:srgbClr val="000000"/>
              </a:solidFill>
              <a:effectLst/>
            </a:endParaRP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Rectangle 2">
            <a:extLst>
              <a:ext uri="{FF2B5EF4-FFF2-40B4-BE49-F238E27FC236}">
                <a16:creationId xmlns:a16="http://schemas.microsoft.com/office/drawing/2014/main" id="{1539CF35-8F68-406D-B560-B85661168AA3}"/>
              </a:ext>
            </a:extLst>
          </p:cNvPr>
          <p:cNvSpPr>
            <a:spLocks noGrp="1" noChangeArrowheads="1"/>
          </p:cNvSpPr>
          <p:nvPr>
            <p:ph type="title"/>
          </p:nvPr>
        </p:nvSpPr>
        <p:spPr>
          <a:xfrm>
            <a:off x="1043781" y="627063"/>
            <a:ext cx="7056438" cy="1146175"/>
          </a:xfrm>
          <a:solidFill>
            <a:srgbClr val="FFFF99"/>
          </a:solidFill>
        </p:spPr>
        <p:txBody>
          <a:bodyPr/>
          <a:lstStyle/>
          <a:p>
            <a:pPr eaLnBrk="1" hangingPunct="1">
              <a:defRPr/>
            </a:pPr>
            <a:r>
              <a:rPr lang="en-US" altLang="zh-CN">
                <a:solidFill>
                  <a:srgbClr val="000000"/>
                </a:solidFill>
                <a:effectLst>
                  <a:outerShdw blurRad="38100" dist="38100" dir="2700000" algn="tl">
                    <a:srgbClr val="FFFFFF"/>
                  </a:outerShdw>
                </a:effectLst>
                <a:latin typeface="华文隶书" pitchFamily="2" charset="-122"/>
                <a:ea typeface="华文隶书" pitchFamily="2" charset="-122"/>
              </a:rPr>
              <a:t>7.1.3 </a:t>
            </a:r>
            <a:r>
              <a:rPr lang="en-US" altLang="zh-CN"/>
              <a:t>   </a:t>
            </a:r>
            <a:r>
              <a:rPr lang="zh-CN" altLang="en-US">
                <a:solidFill>
                  <a:srgbClr val="000000"/>
                </a:solidFill>
                <a:effectLst>
                  <a:outerShdw blurRad="38100" dist="38100" dir="2700000" algn="tl">
                    <a:srgbClr val="FFFFFF"/>
                  </a:outerShdw>
                </a:effectLst>
              </a:rPr>
              <a:t>微机保护的算法</a:t>
            </a:r>
          </a:p>
        </p:txBody>
      </p:sp>
      <p:sp>
        <p:nvSpPr>
          <p:cNvPr id="384003" name="Rectangle 3">
            <a:extLst>
              <a:ext uri="{FF2B5EF4-FFF2-40B4-BE49-F238E27FC236}">
                <a16:creationId xmlns:a16="http://schemas.microsoft.com/office/drawing/2014/main" id="{AA4E500F-500D-488E-97C1-A8A0375B7432}"/>
              </a:ext>
            </a:extLst>
          </p:cNvPr>
          <p:cNvSpPr>
            <a:spLocks noGrp="1" noChangeArrowheads="1"/>
          </p:cNvSpPr>
          <p:nvPr>
            <p:ph type="body" idx="1"/>
          </p:nvPr>
        </p:nvSpPr>
        <p:spPr>
          <a:xfrm>
            <a:off x="539750" y="1981200"/>
            <a:ext cx="8070850" cy="3821113"/>
          </a:xfrm>
        </p:spPr>
        <p:txBody>
          <a:bodyPr/>
          <a:lstStyle/>
          <a:p>
            <a:pPr eaLnBrk="1" hangingPunct="1">
              <a:lnSpc>
                <a:spcPct val="90000"/>
              </a:lnSpc>
              <a:buFont typeface="Wingdings" panose="05000000000000000000" pitchFamily="2" charset="2"/>
              <a:buNone/>
              <a:defRPr/>
            </a:pPr>
            <a:r>
              <a:rPr lang="zh-CN" altLang="en-US" sz="2800" b="1" dirty="0">
                <a:solidFill>
                  <a:srgbClr val="000000"/>
                </a:solidFill>
                <a:effectLst/>
              </a:rPr>
              <a:t>微机保护的算法</a:t>
            </a:r>
            <a:r>
              <a:rPr lang="en-US" altLang="zh-CN" sz="2800" b="1" dirty="0">
                <a:solidFill>
                  <a:srgbClr val="000000"/>
                </a:solidFill>
                <a:effectLst/>
                <a:latin typeface="Arial"/>
              </a:rPr>
              <a:t>——</a:t>
            </a:r>
            <a:r>
              <a:rPr lang="zh-CN" altLang="en-US" sz="2800" b="1" dirty="0">
                <a:solidFill>
                  <a:srgbClr val="000000"/>
                </a:solidFill>
                <a:effectLst/>
              </a:rPr>
              <a:t>是将离散的数字信号，经过某种运算，求出电流、电压幅值、相位的过程。</a:t>
            </a:r>
            <a:r>
              <a:rPr lang="zh-CN" altLang="en-US" sz="2800" dirty="0">
                <a:solidFill>
                  <a:srgbClr val="000000"/>
                </a:solidFill>
                <a:effectLst/>
              </a:rPr>
              <a:t> </a:t>
            </a:r>
          </a:p>
          <a:p>
            <a:pPr eaLnBrk="1" hangingPunct="1">
              <a:lnSpc>
                <a:spcPct val="90000"/>
              </a:lnSpc>
              <a:buFont typeface="Wingdings" panose="05000000000000000000" pitchFamily="2" charset="2"/>
              <a:buNone/>
              <a:defRPr/>
            </a:pPr>
            <a:r>
              <a:rPr lang="zh-CN" altLang="en-US" sz="2800" b="1" dirty="0">
                <a:solidFill>
                  <a:srgbClr val="000000"/>
                </a:solidFill>
                <a:effectLst/>
              </a:rPr>
              <a:t>常用的保护算法：</a:t>
            </a:r>
          </a:p>
          <a:p>
            <a:pPr eaLnBrk="1" hangingPunct="1">
              <a:lnSpc>
                <a:spcPct val="90000"/>
              </a:lnSpc>
              <a:buFont typeface="Wingdings" panose="05000000000000000000" pitchFamily="2" charset="2"/>
              <a:buChar char="Ø"/>
              <a:defRPr/>
            </a:pPr>
            <a:r>
              <a:rPr lang="zh-CN" altLang="en-US" sz="2800" b="1" dirty="0">
                <a:solidFill>
                  <a:srgbClr val="000000"/>
                </a:solidFill>
                <a:effectLst/>
                <a:latin typeface="宋体" pitchFamily="2" charset="-122"/>
              </a:rPr>
              <a:t>导数式算法 </a:t>
            </a:r>
          </a:p>
          <a:p>
            <a:pPr eaLnBrk="1" hangingPunct="1">
              <a:lnSpc>
                <a:spcPct val="90000"/>
              </a:lnSpc>
              <a:buFont typeface="Wingdings" panose="05000000000000000000" pitchFamily="2" charset="2"/>
              <a:buChar char="Ø"/>
              <a:defRPr/>
            </a:pPr>
            <a:r>
              <a:rPr lang="zh-CN" altLang="en-US" sz="2800" b="1" dirty="0">
                <a:solidFill>
                  <a:srgbClr val="000000"/>
                </a:solidFill>
                <a:effectLst/>
                <a:latin typeface="宋体" pitchFamily="2" charset="-122"/>
              </a:rPr>
              <a:t>全波傅立叶算法 </a:t>
            </a:r>
          </a:p>
          <a:p>
            <a:pPr eaLnBrk="1" hangingPunct="1">
              <a:lnSpc>
                <a:spcPct val="90000"/>
              </a:lnSpc>
              <a:buFont typeface="Wingdings" panose="05000000000000000000" pitchFamily="2" charset="2"/>
              <a:buChar char="Ø"/>
              <a:defRPr/>
            </a:pPr>
            <a:r>
              <a:rPr lang="zh-CN" altLang="en-US" sz="2800" b="1" dirty="0">
                <a:solidFill>
                  <a:srgbClr val="000000"/>
                </a:solidFill>
                <a:effectLst/>
                <a:latin typeface="宋体" pitchFamily="2" charset="-122"/>
              </a:rPr>
              <a:t>最小二乘算法</a:t>
            </a:r>
            <a:r>
              <a:rPr lang="zh-CN" altLang="en-US" sz="2800" dirty="0">
                <a:solidFill>
                  <a:srgbClr val="000000"/>
                </a:solidFill>
                <a:effectLst/>
              </a:rPr>
              <a:t> </a:t>
            </a:r>
            <a:endParaRPr lang="zh-CN" altLang="en-US" sz="2400" b="1" dirty="0">
              <a:solidFill>
                <a:srgbClr val="000000"/>
              </a:solidFill>
              <a:effectLst/>
            </a:endParaRPr>
          </a:p>
          <a:p>
            <a:pPr eaLnBrk="1" hangingPunct="1">
              <a:lnSpc>
                <a:spcPct val="90000"/>
              </a:lnSpc>
              <a:buFont typeface="Wingdings" panose="05000000000000000000" pitchFamily="2" charset="2"/>
              <a:buNone/>
              <a:defRPr/>
            </a:pPr>
            <a:r>
              <a:rPr lang="zh-CN" altLang="en-US" sz="1600" dirty="0">
                <a:solidFill>
                  <a:srgbClr val="000000"/>
                </a:solidFill>
                <a:effectLst/>
                <a:latin typeface="楷体" pitchFamily="49" charset="-122"/>
                <a:ea typeface="楷体" pitchFamily="49" charset="-122"/>
              </a:rPr>
              <a:t>   </a:t>
            </a:r>
            <a:endParaRPr lang="en-US" altLang="zh-CN" sz="1600" dirty="0">
              <a:solidFill>
                <a:srgbClr val="000000"/>
              </a:solidFill>
              <a:effectLst/>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en-US" sz="1600" b="1" dirty="0">
                <a:solidFill>
                  <a:srgbClr val="000000"/>
                </a:solidFill>
                <a:effectLst/>
                <a:latin typeface="楷体" pitchFamily="49" charset="-122"/>
                <a:ea typeface="楷体" pitchFamily="49" charset="-122"/>
              </a:rPr>
              <a:t>最小二乘法（又称最小平方法）是一种数学优化技术。它通过最小化误差的平方和寻找数据的最佳函数匹配。</a:t>
            </a:r>
            <a:endParaRPr lang="en-US" altLang="zh-CN" sz="1600" b="1" dirty="0">
              <a:solidFill>
                <a:srgbClr val="000000"/>
              </a:solidFill>
              <a:effectLst/>
              <a:latin typeface="楷体" pitchFamily="49" charset="-122"/>
              <a:ea typeface="楷体" pitchFamily="49" charset="-122"/>
            </a:endParaRPr>
          </a:p>
          <a:p>
            <a:pPr eaLnBrk="1" hangingPunct="1">
              <a:lnSpc>
                <a:spcPct val="90000"/>
              </a:lnSpc>
              <a:buFont typeface="Wingdings" panose="05000000000000000000" pitchFamily="2" charset="2"/>
              <a:buNone/>
              <a:defRPr/>
            </a:pPr>
            <a:r>
              <a:rPr lang="zh-CN" altLang="en-US" sz="1600" b="1" dirty="0">
                <a:solidFill>
                  <a:srgbClr val="000000"/>
                </a:solidFill>
                <a:effectLst/>
                <a:latin typeface="楷体" pitchFamily="49" charset="-122"/>
                <a:ea typeface="楷体" pitchFamily="49" charset="-122"/>
              </a:rPr>
              <a:t>利用最小二乘法可以简便地求得未知的数据，并使得这些求得的数据与实际数据之间误差的平方和为最小。最小二乘法还可用于曲线拟合。</a:t>
            </a:r>
          </a:p>
        </p:txBody>
      </p:sp>
    </p:spTree>
  </p:cSld>
  <p:clrMapOvr>
    <a:masterClrMapping/>
  </p:clrMapOvr>
  <p:transition>
    <p:pull/>
  </p:transition>
</p:sld>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宋体" pitchFamily="2" charset="-122"/>
          </a:defRPr>
        </a:defPPr>
      </a:lstStyle>
    </a:lnDef>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Shimmer</Template>
  <TotalTime>2019</TotalTime>
  <Words>2861</Words>
  <Application>Microsoft Office PowerPoint</Application>
  <PresentationFormat>On-screen Show (4:3)</PresentationFormat>
  <Paragraphs>223</Paragraphs>
  <Slides>45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6" baseType="lpstr">
      <vt:lpstr>华文隶书</vt:lpstr>
      <vt:lpstr>宋体</vt:lpstr>
      <vt:lpstr>楷体</vt:lpstr>
      <vt:lpstr>黑体</vt:lpstr>
      <vt:lpstr>Arial</vt:lpstr>
      <vt:lpstr>Tahoma</vt:lpstr>
      <vt:lpstr>Times New Roman</vt:lpstr>
      <vt:lpstr>Wingdings</vt:lpstr>
      <vt:lpstr>Shimmer</vt:lpstr>
      <vt:lpstr>Microsoft Visio 2003-2010 Drawing</vt:lpstr>
      <vt:lpstr>位图图像</vt:lpstr>
      <vt:lpstr>供配电系统的微机保护与综合自动化 </vt:lpstr>
      <vt:lpstr>7.1 供配电系统的微机保护 </vt:lpstr>
      <vt:lpstr>7.1.1 微机保护的硬件构成</vt:lpstr>
      <vt:lpstr>PowerPoint Presentation</vt:lpstr>
      <vt:lpstr> 1．数据采集系统 </vt:lpstr>
      <vt:lpstr> 2．CPU 主系统 </vt:lpstr>
      <vt:lpstr> 3．开关量输入/输出系统 </vt:lpstr>
      <vt:lpstr>7.1.2 微机保护的软件系统 </vt:lpstr>
      <vt:lpstr>7.1.3    微机保护的算法</vt:lpstr>
      <vt:lpstr>7.2    线路的微机保护</vt:lpstr>
      <vt:lpstr>1.   10kV线路保护配置</vt:lpstr>
      <vt:lpstr>2．35kV线路保护配置</vt:lpstr>
      <vt:lpstr>7.2.2  10kV线路微机保护</vt:lpstr>
      <vt:lpstr>1. 保护装置的硬件设计</vt:lpstr>
      <vt:lpstr>PowerPoint Presentation</vt:lpstr>
      <vt:lpstr> 2. 保护装置的软件设计 </vt:lpstr>
      <vt:lpstr>PowerPoint Presentation</vt:lpstr>
      <vt:lpstr>PowerPoint Presentation</vt:lpstr>
      <vt:lpstr>7.3.1   变压器微机保护的种类和配置</vt:lpstr>
      <vt:lpstr>7.3.2         中小型工厂         10kV/0.4kV变压器微机保护</vt:lpstr>
      <vt:lpstr>1. 保护装置的硬件系统 </vt:lpstr>
      <vt:lpstr> 2.  保护装置的软件部分 </vt:lpstr>
      <vt:lpstr>PowerPoint Presentation</vt:lpstr>
      <vt:lpstr>PowerPoint Presentation</vt:lpstr>
      <vt:lpstr>PowerPoint Presentation</vt:lpstr>
      <vt:lpstr>PowerPoint Presentation</vt:lpstr>
      <vt:lpstr>7.4.1  10kV异步电动机微机保护</vt:lpstr>
      <vt:lpstr>PowerPoint Presentation</vt:lpstr>
      <vt:lpstr>PowerPoint Presentation</vt:lpstr>
      <vt:lpstr>PowerPoint Presentation</vt:lpstr>
      <vt:lpstr>PowerPoint Presentation</vt:lpstr>
      <vt:lpstr>PowerPoint Presentation</vt:lpstr>
      <vt:lpstr>PowerPoint Presentation</vt:lpstr>
      <vt:lpstr>7.5.1   数据采集与监控系统（SCADA）</vt:lpstr>
      <vt:lpstr>7.5.2    配电网地理信息系统（GIS）</vt:lpstr>
      <vt:lpstr>7.5.3    配电网管理信息系统（DMS）</vt:lpstr>
      <vt:lpstr>7.5.4   典型配电自动化系统</vt:lpstr>
      <vt:lpstr>PowerPoint Presentation</vt:lpstr>
      <vt:lpstr>PowerPoint Presentation</vt:lpstr>
      <vt:lpstr>7.6.1  变电所综合自动化的结构</vt:lpstr>
      <vt:lpstr>1.   集中式结构</vt:lpstr>
      <vt:lpstr>2．分布分散式结构</vt:lpstr>
      <vt:lpstr>3．分散式集中组屏结构</vt:lpstr>
      <vt:lpstr>小   结</vt:lpstr>
      <vt:lpstr>PowerPoint Presentation</vt:lpstr>
    </vt:vector>
  </TitlesOfParts>
  <Company>xy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dc:creator>
  <cp:lastModifiedBy>flamingo</cp:lastModifiedBy>
  <cp:revision>240</cp:revision>
  <dcterms:created xsi:type="dcterms:W3CDTF">2003-06-10T13:35:47Z</dcterms:created>
  <dcterms:modified xsi:type="dcterms:W3CDTF">2021-01-06T14:49:55Z</dcterms:modified>
</cp:coreProperties>
</file>