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64"/>
  </p:notesMasterIdLst>
  <p:handoutMasterIdLst>
    <p:handoutMasterId r:id="rId65"/>
  </p:handoutMasterIdLst>
  <p:sldIdLst>
    <p:sldId id="384" r:id="rId2"/>
    <p:sldId id="385" r:id="rId3"/>
    <p:sldId id="439" r:id="rId4"/>
    <p:sldId id="436" r:id="rId5"/>
    <p:sldId id="437" r:id="rId6"/>
    <p:sldId id="386" r:id="rId7"/>
    <p:sldId id="444" r:id="rId8"/>
    <p:sldId id="394" r:id="rId9"/>
    <p:sldId id="445" r:id="rId10"/>
    <p:sldId id="395" r:id="rId11"/>
    <p:sldId id="398" r:id="rId12"/>
    <p:sldId id="396" r:id="rId13"/>
    <p:sldId id="447" r:id="rId14"/>
    <p:sldId id="399" r:id="rId15"/>
    <p:sldId id="400" r:id="rId16"/>
    <p:sldId id="477" r:id="rId17"/>
    <p:sldId id="449" r:id="rId18"/>
    <p:sldId id="452" r:id="rId19"/>
    <p:sldId id="454" r:id="rId20"/>
    <p:sldId id="453" r:id="rId21"/>
    <p:sldId id="451" r:id="rId22"/>
    <p:sldId id="401" r:id="rId23"/>
    <p:sldId id="478" r:id="rId24"/>
    <p:sldId id="416" r:id="rId25"/>
    <p:sldId id="455" r:id="rId26"/>
    <p:sldId id="402" r:id="rId27"/>
    <p:sldId id="456" r:id="rId28"/>
    <p:sldId id="479" r:id="rId29"/>
    <p:sldId id="458" r:id="rId30"/>
    <p:sldId id="457" r:id="rId31"/>
    <p:sldId id="459" r:id="rId32"/>
    <p:sldId id="460" r:id="rId33"/>
    <p:sldId id="480" r:id="rId34"/>
    <p:sldId id="461" r:id="rId35"/>
    <p:sldId id="462" r:id="rId36"/>
    <p:sldId id="481" r:id="rId37"/>
    <p:sldId id="482" r:id="rId38"/>
    <p:sldId id="422" r:id="rId39"/>
    <p:sldId id="465" r:id="rId40"/>
    <p:sldId id="466" r:id="rId41"/>
    <p:sldId id="467" r:id="rId42"/>
    <p:sldId id="423" r:id="rId43"/>
    <p:sldId id="475" r:id="rId44"/>
    <p:sldId id="464" r:id="rId45"/>
    <p:sldId id="469" r:id="rId46"/>
    <p:sldId id="406" r:id="rId47"/>
    <p:sldId id="470" r:id="rId48"/>
    <p:sldId id="409" r:id="rId49"/>
    <p:sldId id="407" r:id="rId50"/>
    <p:sldId id="427" r:id="rId51"/>
    <p:sldId id="450" r:id="rId52"/>
    <p:sldId id="472" r:id="rId53"/>
    <p:sldId id="410" r:id="rId54"/>
    <p:sldId id="404" r:id="rId55"/>
    <p:sldId id="483" r:id="rId56"/>
    <p:sldId id="484" r:id="rId57"/>
    <p:sldId id="429" r:id="rId58"/>
    <p:sldId id="428" r:id="rId59"/>
    <p:sldId id="434" r:id="rId60"/>
    <p:sldId id="430" r:id="rId61"/>
    <p:sldId id="419" r:id="rId62"/>
    <p:sldId id="420" r:id="rId63"/>
  </p:sldIdLst>
  <p:sldSz cx="9144000" cy="6858000" type="screen4x3"/>
  <p:notesSz cx="6858000" cy="9144000"/>
  <p:defaultTextStyle>
    <a:defPPr>
      <a:defRPr lang="en-US"/>
    </a:defPPr>
    <a:lvl1pPr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32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F"/>
    <a:srgbClr val="FFFF66"/>
    <a:srgbClr val="E74E09"/>
    <a:srgbClr val="39B763"/>
    <a:srgbClr val="66FF99"/>
    <a:srgbClr val="E7FFFF"/>
    <a:srgbClr val="CCFFFF"/>
    <a:srgbClr val="E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17" autoAdjust="0"/>
    <p:restoredTop sz="99662" autoAdjust="0"/>
  </p:normalViewPr>
  <p:slideViewPr>
    <p:cSldViewPr>
      <p:cViewPr varScale="1">
        <p:scale>
          <a:sx n="83" d="100"/>
          <a:sy n="83" d="100"/>
        </p:scale>
        <p:origin x="739" y="67"/>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008BBE3E-11BB-499E-8E76-3CEE6A83A09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pitchFamily="34" charset="0"/>
              </a:defRPr>
            </a:lvl1pPr>
          </a:lstStyle>
          <a:p>
            <a:pPr>
              <a:defRPr/>
            </a:pPr>
            <a:endParaRPr lang="zh-CN" altLang="en-US"/>
          </a:p>
        </p:txBody>
      </p:sp>
      <p:sp>
        <p:nvSpPr>
          <p:cNvPr id="514051" name="Rectangle 3">
            <a:extLst>
              <a:ext uri="{FF2B5EF4-FFF2-40B4-BE49-F238E27FC236}">
                <a16:creationId xmlns:a16="http://schemas.microsoft.com/office/drawing/2014/main" id="{A44EE9B7-EFA2-435C-B6F9-F995EF6E9A87}"/>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pitchFamily="34" charset="0"/>
              </a:defRPr>
            </a:lvl1pPr>
          </a:lstStyle>
          <a:p>
            <a:pPr>
              <a:defRPr/>
            </a:pPr>
            <a:endParaRPr lang="en-US" altLang="zh-CN"/>
          </a:p>
        </p:txBody>
      </p:sp>
      <p:sp>
        <p:nvSpPr>
          <p:cNvPr id="514052" name="Rectangle 4">
            <a:extLst>
              <a:ext uri="{FF2B5EF4-FFF2-40B4-BE49-F238E27FC236}">
                <a16:creationId xmlns:a16="http://schemas.microsoft.com/office/drawing/2014/main" id="{0AF89A3D-AF92-4817-8CD2-FD5DD017E19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pitchFamily="34" charset="0"/>
              </a:defRPr>
            </a:lvl1pPr>
          </a:lstStyle>
          <a:p>
            <a:pPr>
              <a:defRPr/>
            </a:pPr>
            <a:endParaRPr lang="en-US" altLang="zh-CN"/>
          </a:p>
        </p:txBody>
      </p:sp>
      <p:sp>
        <p:nvSpPr>
          <p:cNvPr id="514053" name="Rectangle 5">
            <a:extLst>
              <a:ext uri="{FF2B5EF4-FFF2-40B4-BE49-F238E27FC236}">
                <a16:creationId xmlns:a16="http://schemas.microsoft.com/office/drawing/2014/main" id="{F05A5FA8-AF0A-4D5E-BA9E-4EE12F5E9258}"/>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panose="020B0604030504040204" pitchFamily="34" charset="0"/>
              </a:defRPr>
            </a:lvl1pPr>
          </a:lstStyle>
          <a:p>
            <a:fld id="{FE06DC86-6051-4B24-B271-6EC789C3C27B}"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74E61C6-0CB5-41A3-8744-3055B8C39C8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kumimoji="1" sz="1200"/>
            </a:lvl1pPr>
          </a:lstStyle>
          <a:p>
            <a:pPr>
              <a:defRPr/>
            </a:pPr>
            <a:endParaRPr lang="zh-CN" altLang="en-US"/>
          </a:p>
        </p:txBody>
      </p:sp>
      <p:sp>
        <p:nvSpPr>
          <p:cNvPr id="32771" name="Rectangle 3">
            <a:extLst>
              <a:ext uri="{FF2B5EF4-FFF2-40B4-BE49-F238E27FC236}">
                <a16:creationId xmlns:a16="http://schemas.microsoft.com/office/drawing/2014/main" id="{77038512-DB78-49BB-9696-AEE175365C6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1" sz="1200"/>
            </a:lvl1pPr>
          </a:lstStyle>
          <a:p>
            <a:pPr>
              <a:defRPr/>
            </a:pPr>
            <a:endParaRPr lang="en-US" altLang="zh-CN"/>
          </a:p>
        </p:txBody>
      </p:sp>
      <p:sp>
        <p:nvSpPr>
          <p:cNvPr id="80900" name="Rectangle 4">
            <a:extLst>
              <a:ext uri="{FF2B5EF4-FFF2-40B4-BE49-F238E27FC236}">
                <a16:creationId xmlns:a16="http://schemas.microsoft.com/office/drawing/2014/main" id="{6CA73AC8-2972-4DF3-BE57-5FF2D3415FB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a:extLst>
              <a:ext uri="{FF2B5EF4-FFF2-40B4-BE49-F238E27FC236}">
                <a16:creationId xmlns:a16="http://schemas.microsoft.com/office/drawing/2014/main" id="{A588F4AC-D6D7-4D53-BD47-EFA36D2958A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74" name="Rectangle 6">
            <a:extLst>
              <a:ext uri="{FF2B5EF4-FFF2-40B4-BE49-F238E27FC236}">
                <a16:creationId xmlns:a16="http://schemas.microsoft.com/office/drawing/2014/main" id="{4AF39455-FF2A-4198-8004-3EDB2381496F}"/>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1" sz="1200"/>
            </a:lvl1pPr>
          </a:lstStyle>
          <a:p>
            <a:pPr>
              <a:defRPr/>
            </a:pPr>
            <a:endParaRPr lang="en-US" altLang="zh-CN"/>
          </a:p>
        </p:txBody>
      </p:sp>
      <p:sp>
        <p:nvSpPr>
          <p:cNvPr id="32775" name="Rectangle 7">
            <a:extLst>
              <a:ext uri="{FF2B5EF4-FFF2-40B4-BE49-F238E27FC236}">
                <a16:creationId xmlns:a16="http://schemas.microsoft.com/office/drawing/2014/main" id="{CBC4D20F-3D62-4B33-B6E2-F4300BD9B13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1" sz="1200"/>
            </a:lvl1pPr>
          </a:lstStyle>
          <a:p>
            <a:fld id="{57C53D72-EB7C-406D-89AA-D1E07CC2739F}"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B9BFC4C3-44D3-4057-ACD7-A5C6B265B2A5}"/>
              </a:ext>
            </a:extLst>
          </p:cNvPr>
          <p:cNvGrpSpPr>
            <a:grpSpLocks/>
          </p:cNvGrpSpPr>
          <p:nvPr/>
        </p:nvGrpSpPr>
        <p:grpSpPr bwMode="auto">
          <a:xfrm>
            <a:off x="0" y="2438400"/>
            <a:ext cx="9009063" cy="1052513"/>
            <a:chOff x="0" y="1536"/>
            <a:chExt cx="5675" cy="663"/>
          </a:xfrm>
        </p:grpSpPr>
        <p:grpSp>
          <p:nvGrpSpPr>
            <p:cNvPr id="5" name="Group 3">
              <a:extLst>
                <a:ext uri="{FF2B5EF4-FFF2-40B4-BE49-F238E27FC236}">
                  <a16:creationId xmlns:a16="http://schemas.microsoft.com/office/drawing/2014/main" id="{4519BD5F-0351-4507-837F-4DFABC91608D}"/>
                </a:ext>
              </a:extLst>
            </p:cNvPr>
            <p:cNvGrpSpPr>
              <a:grpSpLocks/>
            </p:cNvGrpSpPr>
            <p:nvPr/>
          </p:nvGrpSpPr>
          <p:grpSpPr bwMode="auto">
            <a:xfrm>
              <a:off x="185" y="1604"/>
              <a:ext cx="449" cy="299"/>
              <a:chOff x="720" y="336"/>
              <a:chExt cx="624" cy="432"/>
            </a:xfrm>
          </p:grpSpPr>
          <p:sp>
            <p:nvSpPr>
              <p:cNvPr id="12" name="Rectangle 4">
                <a:extLst>
                  <a:ext uri="{FF2B5EF4-FFF2-40B4-BE49-F238E27FC236}">
                    <a16:creationId xmlns:a16="http://schemas.microsoft.com/office/drawing/2014/main" id="{F0EF1503-FB6C-4883-8B1F-1168E00F0EAF}"/>
                  </a:ext>
                </a:extLst>
              </p:cNvPr>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a:extLst>
                  <a:ext uri="{FF2B5EF4-FFF2-40B4-BE49-F238E27FC236}">
                    <a16:creationId xmlns:a16="http://schemas.microsoft.com/office/drawing/2014/main" id="{D0F25D0F-1E8A-4312-9DA4-189715FAD8A4}"/>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a:extLst>
                <a:ext uri="{FF2B5EF4-FFF2-40B4-BE49-F238E27FC236}">
                  <a16:creationId xmlns:a16="http://schemas.microsoft.com/office/drawing/2014/main" id="{C29CAA10-F186-445A-AC70-D782F487228E}"/>
                </a:ext>
              </a:extLst>
            </p:cNvPr>
            <p:cNvGrpSpPr>
              <a:grpSpLocks/>
            </p:cNvGrpSpPr>
            <p:nvPr/>
          </p:nvGrpSpPr>
          <p:grpSpPr bwMode="auto">
            <a:xfrm>
              <a:off x="263" y="1870"/>
              <a:ext cx="466" cy="299"/>
              <a:chOff x="912" y="2640"/>
              <a:chExt cx="672" cy="432"/>
            </a:xfrm>
          </p:grpSpPr>
          <p:sp>
            <p:nvSpPr>
              <p:cNvPr id="10" name="Rectangle 7">
                <a:extLst>
                  <a:ext uri="{FF2B5EF4-FFF2-40B4-BE49-F238E27FC236}">
                    <a16:creationId xmlns:a16="http://schemas.microsoft.com/office/drawing/2014/main" id="{107600F2-5A68-404D-A02E-153149AF05DF}"/>
                  </a:ext>
                </a:extLst>
              </p:cNvPr>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a:extLst>
                  <a:ext uri="{FF2B5EF4-FFF2-40B4-BE49-F238E27FC236}">
                    <a16:creationId xmlns:a16="http://schemas.microsoft.com/office/drawing/2014/main" id="{64C77029-56B6-43D3-B751-D8B1B54118ED}"/>
                  </a:ext>
                </a:extLst>
              </p:cNvPr>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a:extLst>
                <a:ext uri="{FF2B5EF4-FFF2-40B4-BE49-F238E27FC236}">
                  <a16:creationId xmlns:a16="http://schemas.microsoft.com/office/drawing/2014/main" id="{7309D4BC-2FC9-4DB8-BEB8-63126A102841}"/>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a:extLst>
                <a:ext uri="{FF2B5EF4-FFF2-40B4-BE49-F238E27FC236}">
                  <a16:creationId xmlns:a16="http://schemas.microsoft.com/office/drawing/2014/main" id="{27CBE59C-DB4D-4DB4-A11A-9E7BDBB6C650}"/>
                </a:ext>
              </a:extLst>
            </p:cNvPr>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a:extLst>
                <a:ext uri="{FF2B5EF4-FFF2-40B4-BE49-F238E27FC236}">
                  <a16:creationId xmlns:a16="http://schemas.microsoft.com/office/drawing/2014/main" id="{F0AF2D47-A675-4A6D-BB10-5CABAA446A9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2099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09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93041F9D-94C6-4F54-8323-3036771FD647}"/>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buClrTx/>
              <a:buSzTx/>
              <a:buFontTx/>
              <a:buNone/>
              <a:defRPr sz="1400">
                <a:solidFill>
                  <a:schemeClr val="bg2"/>
                </a:solidFill>
                <a:latin typeface="+mn-lt"/>
              </a:defRPr>
            </a:lvl1pPr>
          </a:lstStyle>
          <a:p>
            <a:pPr>
              <a:defRPr/>
            </a:pPr>
            <a:fld id="{1915561C-809D-4D75-9D91-E461B6B56878}" type="datetime2">
              <a:rPr lang="zh-CN" altLang="en-US"/>
              <a:pPr>
                <a:defRPr/>
              </a:pPr>
              <a:t>2021年1月5日</a:t>
            </a:fld>
            <a:endParaRPr lang="en-US" altLang="zh-CN"/>
          </a:p>
        </p:txBody>
      </p:sp>
      <p:sp>
        <p:nvSpPr>
          <p:cNvPr id="15" name="Rectangle 15">
            <a:extLst>
              <a:ext uri="{FF2B5EF4-FFF2-40B4-BE49-F238E27FC236}">
                <a16:creationId xmlns:a16="http://schemas.microsoft.com/office/drawing/2014/main" id="{7989F6F0-2813-4111-B32C-6ED083419D16}"/>
              </a:ext>
            </a:extLst>
          </p:cNvPr>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a:solidFill>
                  <a:schemeClr val="bg2"/>
                </a:solidFill>
                <a:latin typeface="+mn-lt"/>
              </a:defRPr>
            </a:lvl1pPr>
          </a:lstStyle>
          <a:p>
            <a:pPr>
              <a:defRPr/>
            </a:pPr>
            <a:r>
              <a:rPr lang="zh-CN" altLang="en-US"/>
              <a:t>洁明过滤系统</a:t>
            </a:r>
            <a:endParaRPr lang="en-US" altLang="zh-CN"/>
          </a:p>
        </p:txBody>
      </p:sp>
      <p:sp>
        <p:nvSpPr>
          <p:cNvPr id="16" name="Rectangle 16">
            <a:extLst>
              <a:ext uri="{FF2B5EF4-FFF2-40B4-BE49-F238E27FC236}">
                <a16:creationId xmlns:a16="http://schemas.microsoft.com/office/drawing/2014/main" id="{125A4163-99B8-4DC5-8460-89201BEF0CDC}"/>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solidFill>
                  <a:schemeClr val="bg2"/>
                </a:solidFill>
                <a:latin typeface="Tahoma" panose="020B0604030504040204" pitchFamily="34" charset="0"/>
              </a:defRPr>
            </a:lvl1pPr>
          </a:lstStyle>
          <a:p>
            <a:fld id="{2A735C24-08D9-49FF-8E06-F400C861DEEB}" type="slidenum">
              <a:rPr lang="zh-CN" altLang="en-US"/>
              <a:pPr/>
              <a:t>‹#›</a:t>
            </a:fld>
            <a:endParaRPr lang="en-US" altLang="zh-CN"/>
          </a:p>
        </p:txBody>
      </p:sp>
    </p:spTree>
    <p:extLst>
      <p:ext uri="{BB962C8B-B14F-4D97-AF65-F5344CB8AC3E}">
        <p14:creationId xmlns:p14="http://schemas.microsoft.com/office/powerpoint/2010/main" val="540324090"/>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0133368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0"/>
            <a:ext cx="1989137" cy="61325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82688" y="0"/>
            <a:ext cx="5819775" cy="61325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40480945"/>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350963" y="0"/>
            <a:ext cx="7793037" cy="1462088"/>
          </a:xfrm>
        </p:spPr>
        <p:txBody>
          <a:bodyPr/>
          <a:lstStyle/>
          <a:p>
            <a:r>
              <a:rPr lang="zh-CN" altLang="en-US"/>
              <a:t>单击此处编辑母版标题样式</a:t>
            </a:r>
          </a:p>
        </p:txBody>
      </p:sp>
      <p:sp>
        <p:nvSpPr>
          <p:cNvPr id="3" name="内容占位符 2"/>
          <p:cNvSpPr>
            <a:spLocks noGrp="1"/>
          </p:cNvSpPr>
          <p:nvPr>
            <p:ph sz="quarter" idx="1"/>
          </p:nvPr>
        </p:nvSpPr>
        <p:spPr>
          <a:xfrm>
            <a:off x="11826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11826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33583514"/>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1182688" y="0"/>
            <a:ext cx="7961312" cy="61325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3524322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1350963" y="0"/>
            <a:ext cx="7793037" cy="1462088"/>
          </a:xfrm>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19941687"/>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50963" y="0"/>
            <a:ext cx="7793037" cy="1462088"/>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Tree>
    <p:extLst>
      <p:ext uri="{BB962C8B-B14F-4D97-AF65-F5344CB8AC3E}">
        <p14:creationId xmlns:p14="http://schemas.microsoft.com/office/powerpoint/2010/main" val="186228162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34625001"/>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527327493"/>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77991130"/>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7183443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106424925"/>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0827645"/>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9576589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24841340"/>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33" name="Rectangle 9">
            <a:extLst>
              <a:ext uri="{FF2B5EF4-FFF2-40B4-BE49-F238E27FC236}">
                <a16:creationId xmlns:a16="http://schemas.microsoft.com/office/drawing/2014/main" id="{46032AD5-FB17-4C78-9101-9893528A19A2}"/>
              </a:ext>
            </a:extLst>
          </p:cNvPr>
          <p:cNvSpPr>
            <a:spLocks noGrp="1" noChangeArrowheads="1"/>
          </p:cNvSpPr>
          <p:nvPr>
            <p:ph type="title"/>
          </p:nvPr>
        </p:nvSpPr>
        <p:spPr bwMode="auto">
          <a:xfrm>
            <a:off x="1350963" y="0"/>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26634" name="Rectangle 10">
            <a:extLst>
              <a:ext uri="{FF2B5EF4-FFF2-40B4-BE49-F238E27FC236}">
                <a16:creationId xmlns:a16="http://schemas.microsoft.com/office/drawing/2014/main" id="{018ED9A0-F030-4B67-8421-0D706552793E}"/>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Lst>
  <p:transition>
    <p:random/>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4.xml"/><Relationship Id="rId1" Type="http://schemas.openxmlformats.org/officeDocument/2006/relationships/slideLayout" Target="../slideLayouts/slideLayout4.xml"/><Relationship Id="rId4" Type="http://schemas.openxmlformats.org/officeDocument/2006/relationships/slide" Target="slide5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4.bin"/><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5.bin"/><Relationship Id="rId1" Type="http://schemas.openxmlformats.org/officeDocument/2006/relationships/slideLayout" Target="../slideLayouts/slideLayout4.xml"/><Relationship Id="rId5" Type="http://schemas.openxmlformats.org/officeDocument/2006/relationships/image" Target="../media/image18.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7.bin"/><Relationship Id="rId1" Type="http://schemas.openxmlformats.org/officeDocument/2006/relationships/slideLayout" Target="../slideLayouts/slideLayout4.xml"/><Relationship Id="rId6" Type="http://schemas.openxmlformats.org/officeDocument/2006/relationships/oleObject" Target="../embeddings/oleObject9.bin"/><Relationship Id="rId5" Type="http://schemas.openxmlformats.org/officeDocument/2006/relationships/image" Target="../media/image20.wmf"/><Relationship Id="rId4" Type="http://schemas.openxmlformats.org/officeDocument/2006/relationships/oleObject" Target="../embeddings/oleObject8.bin"/><Relationship Id="rId9" Type="http://schemas.openxmlformats.org/officeDocument/2006/relationships/image" Target="../media/image22.wmf"/></Relationships>
</file>

<file path=ppt/slides/_rels/slide2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1.bin"/><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5.wmf"/><Relationship Id="rId12" Type="http://schemas.openxmlformats.org/officeDocument/2006/relationships/oleObject" Target="../embeddings/oleObject17.bin"/><Relationship Id="rId2" Type="http://schemas.openxmlformats.org/officeDocument/2006/relationships/oleObject" Target="../embeddings/oleObject12.bin"/><Relationship Id="rId16" Type="http://schemas.openxmlformats.org/officeDocument/2006/relationships/image" Target="../media/image41.png"/><Relationship Id="rId1" Type="http://schemas.openxmlformats.org/officeDocument/2006/relationships/slideLayout" Target="../slideLayouts/slideLayout12.xml"/><Relationship Id="rId6" Type="http://schemas.openxmlformats.org/officeDocument/2006/relationships/oleObject" Target="../embeddings/oleObject14.bin"/><Relationship Id="rId11" Type="http://schemas.openxmlformats.org/officeDocument/2006/relationships/image" Target="../media/image37.wmf"/><Relationship Id="rId5" Type="http://schemas.openxmlformats.org/officeDocument/2006/relationships/image" Target="../media/image34.wmf"/><Relationship Id="rId15" Type="http://schemas.openxmlformats.org/officeDocument/2006/relationships/image" Target="../media/image40.png"/><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36.wmf"/><Relationship Id="rId14"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42.wmf"/><Relationship Id="rId7" Type="http://schemas.openxmlformats.org/officeDocument/2006/relationships/image" Target="../media/image44.wmf"/><Relationship Id="rId2" Type="http://schemas.openxmlformats.org/officeDocument/2006/relationships/oleObject" Target="../embeddings/oleObject18.bin"/><Relationship Id="rId1" Type="http://schemas.openxmlformats.org/officeDocument/2006/relationships/slideLayout" Target="../slideLayouts/slideLayout4.xml"/><Relationship Id="rId6" Type="http://schemas.openxmlformats.org/officeDocument/2006/relationships/oleObject" Target="../embeddings/oleObject20.bin"/><Relationship Id="rId5" Type="http://schemas.openxmlformats.org/officeDocument/2006/relationships/image" Target="../media/image43.wmf"/><Relationship Id="rId4"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3" Type="http://schemas.openxmlformats.org/officeDocument/2006/relationships/image" Target="../media/image45.wmf"/><Relationship Id="rId7" Type="http://schemas.openxmlformats.org/officeDocument/2006/relationships/image" Target="../media/image47.wmf"/><Relationship Id="rId2" Type="http://schemas.openxmlformats.org/officeDocument/2006/relationships/oleObject" Target="../embeddings/oleObject21.bin"/><Relationship Id="rId1" Type="http://schemas.openxmlformats.org/officeDocument/2006/relationships/slideLayout" Target="../slideLayouts/slideLayout14.xml"/><Relationship Id="rId6" Type="http://schemas.openxmlformats.org/officeDocument/2006/relationships/oleObject" Target="../embeddings/oleObject23.bin"/><Relationship Id="rId5" Type="http://schemas.openxmlformats.org/officeDocument/2006/relationships/image" Target="../media/image46.wmf"/><Relationship Id="rId4" Type="http://schemas.openxmlformats.org/officeDocument/2006/relationships/oleObject" Target="../embeddings/oleObject22.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46.wmf"/><Relationship Id="rId7" Type="http://schemas.openxmlformats.org/officeDocument/2006/relationships/image" Target="../media/image49.wmf"/><Relationship Id="rId2" Type="http://schemas.openxmlformats.org/officeDocument/2006/relationships/oleObject" Target="../embeddings/oleObject24.bin"/><Relationship Id="rId1" Type="http://schemas.openxmlformats.org/officeDocument/2006/relationships/slideLayout" Target="../slideLayouts/slideLayout12.xml"/><Relationship Id="rId6" Type="http://schemas.openxmlformats.org/officeDocument/2006/relationships/oleObject" Target="../embeddings/oleObject26.bin"/><Relationship Id="rId11" Type="http://schemas.openxmlformats.org/officeDocument/2006/relationships/image" Target="../media/image51.wmf"/><Relationship Id="rId5" Type="http://schemas.openxmlformats.org/officeDocument/2006/relationships/image" Target="../media/image48.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5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57.wmf"/><Relationship Id="rId3" Type="http://schemas.openxmlformats.org/officeDocument/2006/relationships/image" Target="../media/image52.wmf"/><Relationship Id="rId7" Type="http://schemas.openxmlformats.org/officeDocument/2006/relationships/image" Target="../media/image54.wmf"/><Relationship Id="rId12" Type="http://schemas.openxmlformats.org/officeDocument/2006/relationships/oleObject" Target="../embeddings/oleObject34.bin"/><Relationship Id="rId2" Type="http://schemas.openxmlformats.org/officeDocument/2006/relationships/oleObject" Target="../embeddings/oleObject29.bin"/><Relationship Id="rId1" Type="http://schemas.openxmlformats.org/officeDocument/2006/relationships/slideLayout" Target="../slideLayouts/slideLayout12.xml"/><Relationship Id="rId6" Type="http://schemas.openxmlformats.org/officeDocument/2006/relationships/oleObject" Target="../embeddings/oleObject31.bin"/><Relationship Id="rId11" Type="http://schemas.openxmlformats.org/officeDocument/2006/relationships/image" Target="../media/image56.wmf"/><Relationship Id="rId5" Type="http://schemas.openxmlformats.org/officeDocument/2006/relationships/image" Target="../media/image53.wmf"/><Relationship Id="rId15" Type="http://schemas.openxmlformats.org/officeDocument/2006/relationships/image" Target="../media/image58.w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55.wmf"/><Relationship Id="rId14" Type="http://schemas.openxmlformats.org/officeDocument/2006/relationships/oleObject" Target="../embeddings/oleObject35.bin"/></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36.bin"/><Relationship Id="rId1" Type="http://schemas.openxmlformats.org/officeDocument/2006/relationships/slideLayout" Target="../slideLayouts/slideLayout12.xml"/><Relationship Id="rId6" Type="http://schemas.openxmlformats.org/officeDocument/2006/relationships/oleObject" Target="../embeddings/oleObject38.bin"/><Relationship Id="rId5" Type="http://schemas.openxmlformats.org/officeDocument/2006/relationships/image" Target="../media/image60.wmf"/><Relationship Id="rId4" Type="http://schemas.openxmlformats.org/officeDocument/2006/relationships/oleObject" Target="../embeddings/oleObject37.bin"/><Relationship Id="rId9" Type="http://schemas.openxmlformats.org/officeDocument/2006/relationships/image" Target="../media/image62.wmf"/></Relationships>
</file>

<file path=ppt/slides/_rels/slide3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67.wmf"/><Relationship Id="rId3" Type="http://schemas.openxmlformats.org/officeDocument/2006/relationships/image" Target="../media/image63.wmf"/><Relationship Id="rId7" Type="http://schemas.openxmlformats.org/officeDocument/2006/relationships/image" Target="../media/image65.wmf"/><Relationship Id="rId12" Type="http://schemas.openxmlformats.org/officeDocument/2006/relationships/oleObject" Target="../embeddings/oleObject45.bin"/><Relationship Id="rId2" Type="http://schemas.openxmlformats.org/officeDocument/2006/relationships/oleObject" Target="../embeddings/oleObject40.bin"/><Relationship Id="rId1" Type="http://schemas.openxmlformats.org/officeDocument/2006/relationships/slideLayout" Target="../slideLayouts/slideLayout12.xml"/><Relationship Id="rId6" Type="http://schemas.openxmlformats.org/officeDocument/2006/relationships/oleObject" Target="../embeddings/oleObject42.bin"/><Relationship Id="rId11" Type="http://schemas.openxmlformats.org/officeDocument/2006/relationships/oleObject" Target="../embeddings/oleObject44.bin"/><Relationship Id="rId5" Type="http://schemas.openxmlformats.org/officeDocument/2006/relationships/image" Target="../media/image64.wmf"/><Relationship Id="rId10" Type="http://schemas.openxmlformats.org/officeDocument/2006/relationships/image" Target="../media/image66.wmf"/><Relationship Id="rId4" Type="http://schemas.openxmlformats.org/officeDocument/2006/relationships/oleObject" Target="../embeddings/oleObject41.bin"/><Relationship Id="rId9" Type="http://schemas.openxmlformats.org/officeDocument/2006/relationships/oleObject" Target="../embeddings/oleObject43.bin"/><Relationship Id="rId14" Type="http://schemas.openxmlformats.org/officeDocument/2006/relationships/image" Target="../media/image29.png"/></Relationships>
</file>

<file path=ppt/slides/_rels/slide33.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image" Target="../media/image68.jpe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image" Target="../media/image71.wmf"/><Relationship Id="rId18" Type="http://schemas.openxmlformats.org/officeDocument/2006/relationships/oleObject" Target="../embeddings/oleObject54.bin"/><Relationship Id="rId26" Type="http://schemas.openxmlformats.org/officeDocument/2006/relationships/image" Target="../media/image77.wmf"/><Relationship Id="rId3" Type="http://schemas.openxmlformats.org/officeDocument/2006/relationships/image" Target="../media/image70.wmf"/><Relationship Id="rId21" Type="http://schemas.openxmlformats.org/officeDocument/2006/relationships/oleObject" Target="../embeddings/oleObject56.bin"/><Relationship Id="rId7" Type="http://schemas.openxmlformats.org/officeDocument/2006/relationships/image" Target="../media/image54.wmf"/><Relationship Id="rId12" Type="http://schemas.openxmlformats.org/officeDocument/2006/relationships/oleObject" Target="../embeddings/oleObject51.bin"/><Relationship Id="rId17" Type="http://schemas.openxmlformats.org/officeDocument/2006/relationships/image" Target="../media/image73.wmf"/><Relationship Id="rId25" Type="http://schemas.openxmlformats.org/officeDocument/2006/relationships/oleObject" Target="../embeddings/oleObject58.bin"/><Relationship Id="rId2" Type="http://schemas.openxmlformats.org/officeDocument/2006/relationships/oleObject" Target="../embeddings/oleObject46.bin"/><Relationship Id="rId16" Type="http://schemas.openxmlformats.org/officeDocument/2006/relationships/oleObject" Target="../embeddings/oleObject53.bin"/><Relationship Id="rId20" Type="http://schemas.openxmlformats.org/officeDocument/2006/relationships/oleObject" Target="../embeddings/oleObject55.bin"/><Relationship Id="rId1" Type="http://schemas.openxmlformats.org/officeDocument/2006/relationships/slideLayout" Target="../slideLayouts/slideLayout12.xml"/><Relationship Id="rId6" Type="http://schemas.openxmlformats.org/officeDocument/2006/relationships/oleObject" Target="../embeddings/oleObject48.bin"/><Relationship Id="rId11" Type="http://schemas.openxmlformats.org/officeDocument/2006/relationships/image" Target="../media/image55.wmf"/><Relationship Id="rId24" Type="http://schemas.openxmlformats.org/officeDocument/2006/relationships/image" Target="../media/image76.wmf"/><Relationship Id="rId5" Type="http://schemas.openxmlformats.org/officeDocument/2006/relationships/image" Target="../media/image53.wmf"/><Relationship Id="rId15" Type="http://schemas.openxmlformats.org/officeDocument/2006/relationships/image" Target="../media/image72.wmf"/><Relationship Id="rId23" Type="http://schemas.openxmlformats.org/officeDocument/2006/relationships/oleObject" Target="../embeddings/oleObject57.bin"/><Relationship Id="rId28" Type="http://schemas.openxmlformats.org/officeDocument/2006/relationships/image" Target="../media/image78.wmf"/><Relationship Id="rId10" Type="http://schemas.openxmlformats.org/officeDocument/2006/relationships/oleObject" Target="../embeddings/oleObject50.bin"/><Relationship Id="rId19" Type="http://schemas.openxmlformats.org/officeDocument/2006/relationships/image" Target="../media/image74.wmf"/><Relationship Id="rId4" Type="http://schemas.openxmlformats.org/officeDocument/2006/relationships/oleObject" Target="../embeddings/oleObject47.bin"/><Relationship Id="rId9" Type="http://schemas.openxmlformats.org/officeDocument/2006/relationships/image" Target="../media/image56.wmf"/><Relationship Id="rId14" Type="http://schemas.openxmlformats.org/officeDocument/2006/relationships/oleObject" Target="../embeddings/oleObject52.bin"/><Relationship Id="rId22" Type="http://schemas.openxmlformats.org/officeDocument/2006/relationships/image" Target="../media/image75.wmf"/><Relationship Id="rId27" Type="http://schemas.openxmlformats.org/officeDocument/2006/relationships/oleObject" Target="../embeddings/oleObject5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84.wmf"/><Relationship Id="rId18" Type="http://schemas.openxmlformats.org/officeDocument/2006/relationships/oleObject" Target="../embeddings/oleObject68.bin"/><Relationship Id="rId3" Type="http://schemas.openxmlformats.org/officeDocument/2006/relationships/image" Target="../media/image79.wmf"/><Relationship Id="rId21" Type="http://schemas.openxmlformats.org/officeDocument/2006/relationships/image" Target="../media/image88.wmf"/><Relationship Id="rId7" Type="http://schemas.openxmlformats.org/officeDocument/2006/relationships/image" Target="../media/image81.wmf"/><Relationship Id="rId12" Type="http://schemas.openxmlformats.org/officeDocument/2006/relationships/oleObject" Target="../embeddings/oleObject65.bin"/><Relationship Id="rId17" Type="http://schemas.openxmlformats.org/officeDocument/2006/relationships/image" Target="../media/image86.wmf"/><Relationship Id="rId25" Type="http://schemas.openxmlformats.org/officeDocument/2006/relationships/image" Target="../media/image90.wmf"/><Relationship Id="rId2" Type="http://schemas.openxmlformats.org/officeDocument/2006/relationships/oleObject" Target="../embeddings/oleObject60.bin"/><Relationship Id="rId16" Type="http://schemas.openxmlformats.org/officeDocument/2006/relationships/oleObject" Target="../embeddings/oleObject67.bin"/><Relationship Id="rId20" Type="http://schemas.openxmlformats.org/officeDocument/2006/relationships/oleObject" Target="../embeddings/oleObject69.bin"/><Relationship Id="rId1" Type="http://schemas.openxmlformats.org/officeDocument/2006/relationships/slideLayout" Target="../slideLayouts/slideLayout12.xml"/><Relationship Id="rId6" Type="http://schemas.openxmlformats.org/officeDocument/2006/relationships/oleObject" Target="../embeddings/oleObject62.bin"/><Relationship Id="rId11" Type="http://schemas.openxmlformats.org/officeDocument/2006/relationships/image" Target="../media/image83.wmf"/><Relationship Id="rId24" Type="http://schemas.openxmlformats.org/officeDocument/2006/relationships/oleObject" Target="../embeddings/oleObject71.bin"/><Relationship Id="rId5" Type="http://schemas.openxmlformats.org/officeDocument/2006/relationships/image" Target="../media/image80.wmf"/><Relationship Id="rId15" Type="http://schemas.openxmlformats.org/officeDocument/2006/relationships/image" Target="../media/image85.wmf"/><Relationship Id="rId23" Type="http://schemas.openxmlformats.org/officeDocument/2006/relationships/image" Target="../media/image89.wmf"/><Relationship Id="rId10" Type="http://schemas.openxmlformats.org/officeDocument/2006/relationships/oleObject" Target="../embeddings/oleObject64.bin"/><Relationship Id="rId19" Type="http://schemas.openxmlformats.org/officeDocument/2006/relationships/image" Target="../media/image87.wmf"/><Relationship Id="rId4" Type="http://schemas.openxmlformats.org/officeDocument/2006/relationships/oleObject" Target="../embeddings/oleObject61.bin"/><Relationship Id="rId9" Type="http://schemas.openxmlformats.org/officeDocument/2006/relationships/image" Target="../media/image82.wmf"/><Relationship Id="rId14" Type="http://schemas.openxmlformats.org/officeDocument/2006/relationships/oleObject" Target="../embeddings/oleObject66.bin"/><Relationship Id="rId22" Type="http://schemas.openxmlformats.org/officeDocument/2006/relationships/oleObject" Target="../embeddings/oleObject70.bin"/></Relationships>
</file>

<file path=ppt/slides/_rels/slide36.xml.rels><?xml version="1.0" encoding="UTF-8" standalone="yes"?>
<Relationships xmlns="http://schemas.openxmlformats.org/package/2006/relationships"><Relationship Id="rId2" Type="http://schemas.openxmlformats.org/officeDocument/2006/relationships/image" Target="../media/image91.jpe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92.jpe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94.png"/><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image" Target="../media/image93.png"/><Relationship Id="rId5" Type="http://schemas.openxmlformats.org/officeDocument/2006/relationships/image" Target="../media/image16.png"/><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100.wmf"/><Relationship Id="rId3" Type="http://schemas.openxmlformats.org/officeDocument/2006/relationships/image" Target="../media/image95.wmf"/><Relationship Id="rId7" Type="http://schemas.openxmlformats.org/officeDocument/2006/relationships/image" Target="../media/image97.wmf"/><Relationship Id="rId12" Type="http://schemas.openxmlformats.org/officeDocument/2006/relationships/oleObject" Target="../embeddings/oleObject77.bin"/><Relationship Id="rId2" Type="http://schemas.openxmlformats.org/officeDocument/2006/relationships/oleObject" Target="../embeddings/oleObject72.bin"/><Relationship Id="rId1" Type="http://schemas.openxmlformats.org/officeDocument/2006/relationships/slideLayout" Target="../slideLayouts/slideLayout12.xml"/><Relationship Id="rId6" Type="http://schemas.openxmlformats.org/officeDocument/2006/relationships/oleObject" Target="../embeddings/oleObject74.bin"/><Relationship Id="rId11" Type="http://schemas.openxmlformats.org/officeDocument/2006/relationships/image" Target="../media/image99.wmf"/><Relationship Id="rId5" Type="http://schemas.openxmlformats.org/officeDocument/2006/relationships/image" Target="../media/image96.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98.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image" Target="../media/image103.wmf"/><Relationship Id="rId2" Type="http://schemas.openxmlformats.org/officeDocument/2006/relationships/oleObject" Target="../embeddings/oleObject78.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oleObject" Target="../embeddings/oleObject79.bin"/><Relationship Id="rId1" Type="http://schemas.openxmlformats.org/officeDocument/2006/relationships/slideLayout" Target="../slideLayouts/slideLayout4.xml"/><Relationship Id="rId6" Type="http://schemas.openxmlformats.org/officeDocument/2006/relationships/image" Target="../media/image106.png"/><Relationship Id="rId5" Type="http://schemas.openxmlformats.org/officeDocument/2006/relationships/image" Target="../media/image105.wmf"/><Relationship Id="rId4" Type="http://schemas.openxmlformats.org/officeDocument/2006/relationships/oleObject" Target="../embeddings/oleObject80.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110.png"/><Relationship Id="rId3" Type="http://schemas.openxmlformats.org/officeDocument/2006/relationships/image" Target="../media/image107.wmf"/><Relationship Id="rId7" Type="http://schemas.openxmlformats.org/officeDocument/2006/relationships/image" Target="../media/image109.wmf"/><Relationship Id="rId2" Type="http://schemas.openxmlformats.org/officeDocument/2006/relationships/oleObject" Target="../embeddings/oleObject81.bin"/><Relationship Id="rId1" Type="http://schemas.openxmlformats.org/officeDocument/2006/relationships/slideLayout" Target="../slideLayouts/slideLayout12.xml"/><Relationship Id="rId6" Type="http://schemas.openxmlformats.org/officeDocument/2006/relationships/oleObject" Target="../embeddings/oleObject83.bin"/><Relationship Id="rId5" Type="http://schemas.openxmlformats.org/officeDocument/2006/relationships/image" Target="../media/image108.wmf"/><Relationship Id="rId10" Type="http://schemas.openxmlformats.org/officeDocument/2006/relationships/image" Target="../media/image111.wmf"/><Relationship Id="rId4" Type="http://schemas.openxmlformats.org/officeDocument/2006/relationships/oleObject" Target="../embeddings/oleObject82.bin"/><Relationship Id="rId9" Type="http://schemas.openxmlformats.org/officeDocument/2006/relationships/oleObject" Target="../embeddings/oleObject84.bin"/></Relationships>
</file>

<file path=ppt/slides/_rels/slide47.x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oleObject" Target="../embeddings/oleObject85.bin"/><Relationship Id="rId1" Type="http://schemas.openxmlformats.org/officeDocument/2006/relationships/slideLayout" Target="../slideLayouts/slideLayout4.xml"/><Relationship Id="rId5" Type="http://schemas.openxmlformats.org/officeDocument/2006/relationships/image" Target="../media/image113.wmf"/><Relationship Id="rId4" Type="http://schemas.openxmlformats.org/officeDocument/2006/relationships/oleObject" Target="../embeddings/oleObject86.bin"/></Relationships>
</file>

<file path=ppt/slides/_rels/slide48.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oleObject" Target="../embeddings/oleObject87.bin"/><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4.xml"/><Relationship Id="rId4" Type="http://schemas.openxmlformats.org/officeDocument/2006/relationships/image" Target="../media/image117.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slide" Target="slide1.xml"/><Relationship Id="rId1" Type="http://schemas.openxmlformats.org/officeDocument/2006/relationships/slideLayout" Target="../slideLayouts/slideLayout4.xml"/><Relationship Id="rId4" Type="http://schemas.openxmlformats.org/officeDocument/2006/relationships/image" Target="../media/image119.png"/></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120.wmf"/><Relationship Id="rId7" Type="http://schemas.openxmlformats.org/officeDocument/2006/relationships/image" Target="../media/image122.wmf"/><Relationship Id="rId2" Type="http://schemas.openxmlformats.org/officeDocument/2006/relationships/oleObject" Target="../embeddings/oleObject88.bin"/><Relationship Id="rId1" Type="http://schemas.openxmlformats.org/officeDocument/2006/relationships/slideLayout" Target="../slideLayouts/slideLayout12.xml"/><Relationship Id="rId6" Type="http://schemas.openxmlformats.org/officeDocument/2006/relationships/oleObject" Target="../embeddings/oleObject90.bin"/><Relationship Id="rId11" Type="http://schemas.openxmlformats.org/officeDocument/2006/relationships/image" Target="../media/image124.wmf"/><Relationship Id="rId5" Type="http://schemas.openxmlformats.org/officeDocument/2006/relationships/image" Target="../media/image121.w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23.wmf"/></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96.bin"/><Relationship Id="rId13" Type="http://schemas.openxmlformats.org/officeDocument/2006/relationships/image" Target="../media/image129.wmf"/><Relationship Id="rId3" Type="http://schemas.openxmlformats.org/officeDocument/2006/relationships/image" Target="../media/image125.wmf"/><Relationship Id="rId7" Type="http://schemas.openxmlformats.org/officeDocument/2006/relationships/image" Target="../media/image127.wmf"/><Relationship Id="rId12" Type="http://schemas.openxmlformats.org/officeDocument/2006/relationships/oleObject" Target="../embeddings/oleObject98.bin"/><Relationship Id="rId2" Type="http://schemas.openxmlformats.org/officeDocument/2006/relationships/oleObject" Target="../embeddings/oleObject93.bin"/><Relationship Id="rId1" Type="http://schemas.openxmlformats.org/officeDocument/2006/relationships/slideLayout" Target="../slideLayouts/slideLayout12.xml"/><Relationship Id="rId6" Type="http://schemas.openxmlformats.org/officeDocument/2006/relationships/oleObject" Target="../embeddings/oleObject95.bin"/><Relationship Id="rId11" Type="http://schemas.openxmlformats.org/officeDocument/2006/relationships/image" Target="../media/image128.wmf"/><Relationship Id="rId5" Type="http://schemas.openxmlformats.org/officeDocument/2006/relationships/image" Target="../media/image126.wmf"/><Relationship Id="rId10" Type="http://schemas.openxmlformats.org/officeDocument/2006/relationships/oleObject" Target="../embeddings/oleObject97.bin"/><Relationship Id="rId4" Type="http://schemas.openxmlformats.org/officeDocument/2006/relationships/oleObject" Target="../embeddings/oleObject94.bin"/><Relationship Id="rId9" Type="http://schemas.openxmlformats.org/officeDocument/2006/relationships/image" Target="../media/image12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130.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31.jpe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99.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00.bin"/></Relationships>
</file>

<file path=ppt/slides/_rels/slide59.x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oleObject" Target="../embeddings/oleObject101.bin"/><Relationship Id="rId1" Type="http://schemas.openxmlformats.org/officeDocument/2006/relationships/slideLayout" Target="../slideLayouts/slideLayout2.xml"/><Relationship Id="rId5" Type="http://schemas.openxmlformats.org/officeDocument/2006/relationships/image" Target="../media/image133.wmf"/><Relationship Id="rId4" Type="http://schemas.openxmlformats.org/officeDocument/2006/relationships/oleObject" Target="../embeddings/oleObject102.bin"/></Relationships>
</file>

<file path=ppt/slides/_rels/slide6.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4.png"/><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slide" Target="slide1.xml"/><Relationship Id="rId1" Type="http://schemas.openxmlformats.org/officeDocument/2006/relationships/slideLayout" Target="../slideLayouts/slideLayout4.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7.xml.rels><?xml version="1.0" encoding="UTF-8" standalone="yes"?>
<Relationships xmlns="http://schemas.openxmlformats.org/package/2006/relationships"><Relationship Id="rId3" Type="http://schemas.openxmlformats.org/officeDocument/2006/relationships/hyperlink" Target="../05927&#65293;&#20379;&#37197;&#30005;&#25216;&#26415;&#35838;&#20214;/images/ct01/tu4-2.htm" TargetMode="External"/><Relationship Id="rId2" Type="http://schemas.openxmlformats.org/officeDocument/2006/relationships/hyperlink" Target="../05927&#65293;&#20379;&#37197;&#30005;&#25216;&#26415;&#35838;&#20214;/images/ct01/tu4-1.htm" TargetMode="Externa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3219A04E-0DC3-49BB-A600-4CD5EDAEEDDD}"/>
              </a:ext>
            </a:extLst>
          </p:cNvPr>
          <p:cNvSpPr>
            <a:spLocks noGrp="1" noChangeArrowheads="1"/>
          </p:cNvSpPr>
          <p:nvPr>
            <p:ph type="title"/>
          </p:nvPr>
        </p:nvSpPr>
        <p:spPr>
          <a:xfrm>
            <a:off x="1600200" y="228600"/>
            <a:ext cx="6629400" cy="1295400"/>
          </a:xfrm>
        </p:spPr>
        <p:txBody>
          <a:bodyPr/>
          <a:lstStyle/>
          <a:p>
            <a:pPr eaLnBrk="1" hangingPunct="1"/>
            <a:r>
              <a:rPr lang="zh-CN" altLang="en-US" sz="3200" b="1">
                <a:solidFill>
                  <a:schemeClr val="tx1"/>
                </a:solidFill>
                <a:latin typeface="黑体" panose="02010609060101010101" pitchFamily="49" charset="-122"/>
                <a:ea typeface="黑体" panose="02010609060101010101" pitchFamily="49" charset="-122"/>
              </a:rPr>
              <a:t>第二章  工厂的电力负荷及其计算</a:t>
            </a:r>
            <a:endParaRPr lang="en-US" altLang="zh-CN" sz="3200" b="1">
              <a:solidFill>
                <a:schemeClr val="tx1"/>
              </a:solidFill>
              <a:latin typeface="黑体" panose="02010609060101010101" pitchFamily="49" charset="-122"/>
              <a:ea typeface="黑体" panose="02010609060101010101" pitchFamily="49" charset="-122"/>
            </a:endParaRPr>
          </a:p>
        </p:txBody>
      </p:sp>
      <p:sp>
        <p:nvSpPr>
          <p:cNvPr id="43011" name="Text Box 10">
            <a:extLst>
              <a:ext uri="{FF2B5EF4-FFF2-40B4-BE49-F238E27FC236}">
                <a16:creationId xmlns:a16="http://schemas.microsoft.com/office/drawing/2014/main" id="{29778950-8438-460C-A3A1-B9CDCB343B7A}"/>
              </a:ext>
            </a:extLst>
          </p:cNvPr>
          <p:cNvSpPr txBox="1">
            <a:spLocks noChangeArrowheads="1"/>
          </p:cNvSpPr>
          <p:nvPr/>
        </p:nvSpPr>
        <p:spPr bwMode="auto">
          <a:xfrm>
            <a:off x="990600" y="1981200"/>
            <a:ext cx="7467600"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spcBef>
                <a:spcPct val="0"/>
              </a:spcBef>
              <a:buClrTx/>
              <a:buSzTx/>
              <a:buFontTx/>
              <a:buNone/>
            </a:pPr>
            <a:r>
              <a:rPr kumimoji="1" lang="zh-CN" altLang="en-US" sz="2800" b="1">
                <a:latin typeface="宋体" panose="02010600030101010101" pitchFamily="2" charset="-122"/>
              </a:rPr>
              <a:t>第一节  </a:t>
            </a:r>
            <a:r>
              <a:rPr kumimoji="1" lang="zh-CN" altLang="en-US" sz="2800" b="1" u="sng">
                <a:solidFill>
                  <a:schemeClr val="hlink"/>
                </a:solidFill>
                <a:latin typeface="宋体" panose="02010600030101010101" pitchFamily="2" charset="-122"/>
              </a:rPr>
              <a:t>工厂的电力负荷与负荷曲线</a:t>
            </a:r>
            <a:r>
              <a:rPr kumimoji="1" lang="zh-CN" altLang="en-US" sz="2800" b="1">
                <a:latin typeface="宋体" panose="02010600030101010101" pitchFamily="2" charset="-122"/>
                <a:cs typeface="Times New Roman" panose="02020603050405020304" pitchFamily="18" charset="0"/>
              </a:rPr>
              <a:t> </a:t>
            </a:r>
            <a:endParaRPr kumimoji="1" lang="zh-CN" altLang="en-US" sz="2800" b="1">
              <a:latin typeface="宋体" panose="02010600030101010101" pitchFamily="2" charset="-122"/>
            </a:endParaRPr>
          </a:p>
          <a:p>
            <a:pPr algn="just" eaLnBrk="1" hangingPunct="1">
              <a:lnSpc>
                <a:spcPct val="120000"/>
              </a:lnSpc>
              <a:spcBef>
                <a:spcPct val="0"/>
              </a:spcBef>
              <a:buClrTx/>
              <a:buSzTx/>
              <a:buFontTx/>
              <a:buNone/>
            </a:pPr>
            <a:r>
              <a:rPr kumimoji="1" lang="zh-CN" altLang="en-US" sz="2800" b="1">
                <a:latin typeface="宋体" panose="02010600030101010101" pitchFamily="2" charset="-122"/>
              </a:rPr>
              <a:t>第二节 </a:t>
            </a:r>
            <a:r>
              <a:rPr kumimoji="1" lang="zh-CN" altLang="en-US" sz="2800" b="1">
                <a:cs typeface="Times New Roman" panose="02020603050405020304" pitchFamily="18" charset="0"/>
              </a:rPr>
              <a:t> </a:t>
            </a:r>
            <a:r>
              <a:rPr kumimoji="1" lang="zh-CN" altLang="en-US" sz="2800" b="1"/>
              <a:t> </a:t>
            </a:r>
            <a:r>
              <a:rPr kumimoji="1" lang="zh-CN" altLang="en-US" sz="2800" b="1">
                <a:solidFill>
                  <a:srgbClr val="000000"/>
                </a:solidFill>
                <a:latin typeface="宋体" panose="02010600030101010101" pitchFamily="2" charset="-122"/>
                <a:hlinkClick r:id="rId2" action="ppaction://hlinksldjump"/>
              </a:rPr>
              <a:t>三相用电设备组计算负荷的确定</a:t>
            </a:r>
            <a:r>
              <a:rPr kumimoji="1" lang="zh-CN" altLang="en-US" sz="2800" b="1">
                <a:solidFill>
                  <a:srgbClr val="000000"/>
                </a:solidFill>
                <a:latin typeface="宋体" panose="02010600030101010101" pitchFamily="2" charset="-122"/>
                <a:cs typeface="Times New Roman" panose="02020603050405020304" pitchFamily="18" charset="0"/>
                <a:hlinkClick r:id="rId2" action="ppaction://hlinksldjump"/>
              </a:rPr>
              <a:t> </a:t>
            </a:r>
            <a:endParaRPr kumimoji="1" lang="zh-CN" altLang="en-US" sz="2800" b="1">
              <a:latin typeface="宋体" panose="02010600030101010101" pitchFamily="2" charset="-122"/>
            </a:endParaRPr>
          </a:p>
          <a:p>
            <a:pPr algn="just" eaLnBrk="1" hangingPunct="1">
              <a:lnSpc>
                <a:spcPct val="120000"/>
              </a:lnSpc>
              <a:spcBef>
                <a:spcPct val="0"/>
              </a:spcBef>
              <a:buClrTx/>
              <a:buSzTx/>
              <a:buFontTx/>
              <a:buNone/>
            </a:pPr>
            <a:r>
              <a:rPr kumimoji="1" lang="zh-CN" altLang="en-US" sz="2800" b="1">
                <a:latin typeface="宋体" panose="02010600030101010101" pitchFamily="2" charset="-122"/>
              </a:rPr>
              <a:t>             </a:t>
            </a:r>
            <a:r>
              <a:rPr kumimoji="1" lang="zh-CN" altLang="en-US" sz="2400" b="1">
                <a:latin typeface="宋体" panose="02010600030101010101" pitchFamily="2" charset="-122"/>
              </a:rPr>
              <a:t>（</a:t>
            </a:r>
            <a:r>
              <a:rPr kumimoji="1" lang="zh-CN" altLang="en-US" sz="2400" b="1">
                <a:solidFill>
                  <a:schemeClr val="folHlink"/>
                </a:solidFill>
                <a:latin typeface="宋体" panose="02010600030101010101" pitchFamily="2" charset="-122"/>
              </a:rPr>
              <a:t>重点</a:t>
            </a:r>
            <a:r>
              <a:rPr kumimoji="1" lang="zh-CN" altLang="en-US" sz="2400" b="1">
                <a:latin typeface="宋体" panose="02010600030101010101" pitchFamily="2" charset="-122"/>
              </a:rPr>
              <a:t>）</a:t>
            </a:r>
            <a:r>
              <a:rPr kumimoji="1" lang="zh-CN" altLang="en-US" sz="2800" b="1">
                <a:latin typeface="宋体" panose="02010600030101010101" pitchFamily="2" charset="-122"/>
              </a:rPr>
              <a:t> </a:t>
            </a:r>
          </a:p>
          <a:p>
            <a:pPr algn="just" eaLnBrk="1" hangingPunct="1">
              <a:lnSpc>
                <a:spcPct val="120000"/>
              </a:lnSpc>
              <a:spcBef>
                <a:spcPct val="0"/>
              </a:spcBef>
              <a:buClrTx/>
              <a:buSzTx/>
              <a:buFontTx/>
              <a:buNone/>
            </a:pPr>
            <a:r>
              <a:rPr kumimoji="1" lang="zh-CN" altLang="en-US" sz="2800" b="1">
                <a:latin typeface="宋体" panose="02010600030101010101" pitchFamily="2" charset="-122"/>
              </a:rPr>
              <a:t>第三节</a:t>
            </a:r>
            <a:r>
              <a:rPr kumimoji="1" lang="zh-CN" altLang="en-US" sz="2800" b="1">
                <a:cs typeface="Times New Roman" panose="02020603050405020304" pitchFamily="18" charset="0"/>
              </a:rPr>
              <a:t>  </a:t>
            </a:r>
            <a:r>
              <a:rPr kumimoji="1" lang="zh-CN" altLang="en-US" sz="2800" b="1"/>
              <a:t> </a:t>
            </a:r>
            <a:r>
              <a:rPr kumimoji="1" lang="zh-CN" altLang="en-US" sz="2800" b="1">
                <a:latin typeface="宋体" panose="02010600030101010101" pitchFamily="2" charset="-122"/>
                <a:hlinkClick r:id="rId3" action="ppaction://hlinksldjump"/>
              </a:rPr>
              <a:t>单相用电设备组计算负荷的确定</a:t>
            </a:r>
            <a:endParaRPr kumimoji="1" lang="zh-CN" altLang="en-US" sz="2800" b="1">
              <a:latin typeface="宋体" panose="02010600030101010101" pitchFamily="2" charset="-122"/>
            </a:endParaRPr>
          </a:p>
          <a:p>
            <a:pPr algn="just" eaLnBrk="1" hangingPunct="1">
              <a:lnSpc>
                <a:spcPct val="120000"/>
              </a:lnSpc>
              <a:spcBef>
                <a:spcPct val="0"/>
              </a:spcBef>
              <a:buClrTx/>
              <a:buSzTx/>
              <a:buFontTx/>
              <a:buNone/>
            </a:pPr>
            <a:r>
              <a:rPr kumimoji="1" lang="zh-CN" altLang="en-US" sz="2800" b="1">
                <a:latin typeface="宋体" panose="02010600030101010101" pitchFamily="2" charset="-122"/>
              </a:rPr>
              <a:t>第四节</a:t>
            </a:r>
            <a:r>
              <a:rPr kumimoji="1" lang="zh-CN" altLang="en-US" sz="2800" b="1">
                <a:cs typeface="Times New Roman" panose="02020603050405020304" pitchFamily="18" charset="0"/>
              </a:rPr>
              <a:t>  </a:t>
            </a:r>
            <a:r>
              <a:rPr kumimoji="1" lang="zh-CN" altLang="en-US" sz="2800" b="1" u="sng">
                <a:solidFill>
                  <a:schemeClr val="hlink"/>
                </a:solidFill>
                <a:cs typeface="Times New Roman" panose="02020603050405020304" pitchFamily="18" charset="0"/>
              </a:rPr>
              <a:t>工厂的计算负荷及年耗电量的计算 </a:t>
            </a:r>
          </a:p>
          <a:p>
            <a:pPr algn="just" eaLnBrk="1" hangingPunct="1">
              <a:lnSpc>
                <a:spcPct val="120000"/>
              </a:lnSpc>
              <a:spcBef>
                <a:spcPct val="0"/>
              </a:spcBef>
              <a:buClrTx/>
              <a:buSzTx/>
              <a:buFontTx/>
              <a:buNone/>
            </a:pPr>
            <a:r>
              <a:rPr kumimoji="1" lang="zh-CN" altLang="en-US" sz="2800" b="1">
                <a:latin typeface="宋体" panose="02010600030101010101" pitchFamily="2" charset="-122"/>
              </a:rPr>
              <a:t>第五节</a:t>
            </a:r>
            <a:r>
              <a:rPr kumimoji="1" lang="zh-CN" altLang="en-US" sz="2800" b="1">
                <a:cs typeface="Times New Roman" panose="02020603050405020304" pitchFamily="18" charset="0"/>
              </a:rPr>
              <a:t>   </a:t>
            </a:r>
            <a:r>
              <a:rPr kumimoji="1" lang="zh-CN" altLang="en-US" sz="2800" b="1">
                <a:latin typeface="宋体" panose="02010600030101010101" pitchFamily="2" charset="-122"/>
                <a:hlinkClick r:id="rId4" action="ppaction://hlinksldjump"/>
              </a:rPr>
              <a:t>尖峰电流的计算</a:t>
            </a:r>
            <a:endParaRPr kumimoji="1" lang="zh-CN" altLang="en-US" sz="2800" b="1">
              <a:latin typeface="宋体" panose="02010600030101010101" pitchFamily="2" charset="-122"/>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7" name="Rectangle 3">
            <a:extLst>
              <a:ext uri="{FF2B5EF4-FFF2-40B4-BE49-F238E27FC236}">
                <a16:creationId xmlns:a16="http://schemas.microsoft.com/office/drawing/2014/main" id="{9297E4D6-0A73-40F8-BC16-DB1D5C7C9642}"/>
              </a:ext>
            </a:extLst>
          </p:cNvPr>
          <p:cNvSpPr>
            <a:spLocks noChangeArrowheads="1"/>
          </p:cNvSpPr>
          <p:nvPr/>
        </p:nvSpPr>
        <p:spPr bwMode="auto">
          <a:xfrm>
            <a:off x="684213" y="2852738"/>
            <a:ext cx="7704137"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SzTx/>
              <a:buFontTx/>
              <a:buNone/>
            </a:pPr>
            <a:r>
              <a:rPr kumimoji="1" lang="zh-CN" altLang="en-US" sz="2400" b="1">
                <a:latin typeface="宋体" panose="02010600030101010101" pitchFamily="2" charset="-122"/>
              </a:rPr>
              <a:t>    从发热等效的观点来看，计算负荷实际上与年最大负荷是基本相当的。所以计算负荷也可以认为就是年最大负荷，即</a:t>
            </a:r>
            <a:r>
              <a:rPr kumimoji="1" lang="en-US" altLang="zh-CN" sz="2400" i="1"/>
              <a:t>   P</a:t>
            </a:r>
            <a:r>
              <a:rPr kumimoji="1" lang="en-US" altLang="zh-CN" sz="2400" baseline="-30000"/>
              <a:t>max</a:t>
            </a:r>
            <a:r>
              <a:rPr kumimoji="1" lang="en-US" altLang="zh-CN" sz="2400">
                <a:latin typeface="宋体" panose="02010600030101010101" pitchFamily="2" charset="-122"/>
              </a:rPr>
              <a:t>＝</a:t>
            </a:r>
            <a:r>
              <a:rPr kumimoji="1" lang="en-US" altLang="zh-CN" sz="2400" i="1"/>
              <a:t>P</a:t>
            </a:r>
            <a:r>
              <a:rPr kumimoji="1" lang="en-US" altLang="zh-CN" sz="2400" baseline="-30000"/>
              <a:t>30 </a:t>
            </a:r>
            <a:endParaRPr kumimoji="1" lang="zh-CN" altLang="en-US" sz="2400" b="1">
              <a:cs typeface="Times New Roman" panose="02020603050405020304" pitchFamily="18" charset="0"/>
            </a:endParaRPr>
          </a:p>
        </p:txBody>
      </p:sp>
      <p:sp>
        <p:nvSpPr>
          <p:cNvPr id="1037" name="Rectangle 13">
            <a:extLst>
              <a:ext uri="{FF2B5EF4-FFF2-40B4-BE49-F238E27FC236}">
                <a16:creationId xmlns:a16="http://schemas.microsoft.com/office/drawing/2014/main" id="{36F066E9-5A81-4FB5-AE3B-F6383FCF1483}"/>
              </a:ext>
            </a:extLst>
          </p:cNvPr>
          <p:cNvSpPr>
            <a:spLocks noChangeArrowheads="1"/>
          </p:cNvSpPr>
          <p:nvPr/>
        </p:nvSpPr>
        <p:spPr bwMode="auto">
          <a:xfrm>
            <a:off x="611188" y="1268413"/>
            <a:ext cx="82804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0"/>
              </a:spcBef>
              <a:buClrTx/>
              <a:buSzTx/>
              <a:buFontTx/>
              <a:buNone/>
            </a:pPr>
            <a:r>
              <a:rPr kumimoji="1" lang="zh-CN" altLang="en-US" sz="2400" b="1">
                <a:latin typeface="宋体" panose="02010600030101010101" pitchFamily="2" charset="-122"/>
              </a:rPr>
              <a:t>    </a:t>
            </a:r>
            <a:r>
              <a:rPr kumimoji="1" lang="en-US" altLang="zh-CN" sz="2400" b="1">
                <a:latin typeface="宋体" panose="02010600030101010101" pitchFamily="2" charset="-122"/>
              </a:rPr>
              <a:t>1</a:t>
            </a:r>
            <a:r>
              <a:rPr kumimoji="1" lang="zh-CN" altLang="en-US" sz="2400" b="1">
                <a:latin typeface="宋体" panose="02010600030101010101" pitchFamily="2" charset="-122"/>
              </a:rPr>
              <a:t>、年最大负荷</a:t>
            </a:r>
            <a:r>
              <a:rPr kumimoji="1" lang="en-US" altLang="zh-CN" sz="2400" i="1"/>
              <a:t>P</a:t>
            </a:r>
            <a:r>
              <a:rPr kumimoji="1" lang="en-US" altLang="zh-CN" sz="2400"/>
              <a:t>max</a:t>
            </a:r>
            <a:r>
              <a:rPr kumimoji="1" lang="zh-CN" altLang="en-US" sz="2400" b="1">
                <a:latin typeface="宋体" panose="02010600030101010101" pitchFamily="2" charset="-122"/>
              </a:rPr>
              <a:t> </a:t>
            </a:r>
          </a:p>
          <a:p>
            <a:pPr>
              <a:lnSpc>
                <a:spcPct val="120000"/>
              </a:lnSpc>
              <a:spcBef>
                <a:spcPct val="0"/>
              </a:spcBef>
              <a:buClrTx/>
              <a:buSzTx/>
              <a:buFontTx/>
              <a:buNone/>
            </a:pPr>
            <a:r>
              <a:rPr kumimoji="1" lang="zh-CN" altLang="en-US" sz="2400" b="1">
                <a:latin typeface="宋体" panose="02010600030101010101" pitchFamily="2" charset="-122"/>
              </a:rPr>
              <a:t>    全年中负荷最大的工作班内消耗电能最大的半小时平均  </a:t>
            </a:r>
          </a:p>
          <a:p>
            <a:pPr>
              <a:lnSpc>
                <a:spcPct val="120000"/>
              </a:lnSpc>
              <a:spcBef>
                <a:spcPct val="0"/>
              </a:spcBef>
              <a:buClrTx/>
              <a:buSzTx/>
              <a:buFontTx/>
              <a:buNone/>
            </a:pPr>
            <a:r>
              <a:rPr kumimoji="1" lang="zh-CN" altLang="en-US" sz="2400" b="1">
                <a:latin typeface="宋体" panose="02010600030101010101" pitchFamily="2" charset="-122"/>
              </a:rPr>
              <a:t>功率。</a:t>
            </a:r>
          </a:p>
        </p:txBody>
      </p:sp>
      <p:sp>
        <p:nvSpPr>
          <p:cNvPr id="51204" name="Text Box 16">
            <a:extLst>
              <a:ext uri="{FF2B5EF4-FFF2-40B4-BE49-F238E27FC236}">
                <a16:creationId xmlns:a16="http://schemas.microsoft.com/office/drawing/2014/main" id="{5A1A8FDE-C1A8-4E3A-8941-72F9E852C104}"/>
              </a:ext>
            </a:extLst>
          </p:cNvPr>
          <p:cNvSpPr txBox="1">
            <a:spLocks noChangeArrowheads="1"/>
          </p:cNvSpPr>
          <p:nvPr/>
        </p:nvSpPr>
        <p:spPr bwMode="auto">
          <a:xfrm>
            <a:off x="900113" y="549275"/>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b="1">
                <a:ea typeface="黑体" panose="02010609060101010101" pitchFamily="49" charset="-122"/>
              </a:rPr>
              <a:t>五、与负荷计算有关的物理量</a:t>
            </a:r>
            <a:endParaRPr lang="en-US" altLang="zh-CN" sz="2400" b="1">
              <a:ea typeface="黑体" panose="02010609060101010101" pitchFamily="49" charset="-122"/>
            </a:endParaRPr>
          </a:p>
        </p:txBody>
      </p:sp>
      <p:sp>
        <p:nvSpPr>
          <p:cNvPr id="51205" name="TextBox 4">
            <a:extLst>
              <a:ext uri="{FF2B5EF4-FFF2-40B4-BE49-F238E27FC236}">
                <a16:creationId xmlns:a16="http://schemas.microsoft.com/office/drawing/2014/main" id="{C684BD13-1653-43FC-8024-45144B7BF3D7}"/>
              </a:ext>
            </a:extLst>
          </p:cNvPr>
          <p:cNvSpPr txBox="1">
            <a:spLocks noChangeArrowheads="1"/>
          </p:cNvSpPr>
          <p:nvPr/>
        </p:nvSpPr>
        <p:spPr bwMode="auto">
          <a:xfrm>
            <a:off x="755650" y="4292600"/>
            <a:ext cx="8137525"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a:latin typeface="楷体" panose="02010609060101010101" pitchFamily="49" charset="-122"/>
                <a:ea typeface="楷体" panose="02010609060101010101" pitchFamily="49" charset="-122"/>
              </a:rPr>
              <a:t>用电设备组的实际负荷不等于额定功率之和，随时间变动！（统计值！）</a:t>
            </a:r>
            <a:endParaRPr lang="en-US" altLang="zh-CN" sz="2000">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000">
                <a:latin typeface="楷体" panose="02010609060101010101" pitchFamily="49" charset="-122"/>
                <a:ea typeface="楷体" panose="02010609060101010101" pitchFamily="49" charset="-122"/>
              </a:rPr>
              <a:t>计算负荷也称需要负荷或最大负荷。</a:t>
            </a:r>
            <a:r>
              <a:rPr lang="zh-CN" altLang="en-US" sz="2000">
                <a:solidFill>
                  <a:srgbClr val="FF0000"/>
                </a:solidFill>
                <a:latin typeface="楷体" panose="02010609060101010101" pitchFamily="49" charset="-122"/>
                <a:ea typeface="楷体" panose="02010609060101010101" pitchFamily="49" charset="-122"/>
              </a:rPr>
              <a:t>计算负荷是一个假想的持续负荷，其热效应与某一段时间内实际变动负荷所产生的最大热效应相等。在配电设计中，通常采用</a:t>
            </a:r>
            <a:r>
              <a:rPr lang="en-US" altLang="zh-CN" sz="2000">
                <a:solidFill>
                  <a:srgbClr val="FF0000"/>
                </a:solidFill>
                <a:latin typeface="楷体" panose="02010609060101010101" pitchFamily="49" charset="-122"/>
                <a:ea typeface="楷体" panose="02010609060101010101" pitchFamily="49" charset="-122"/>
              </a:rPr>
              <a:t>30</a:t>
            </a:r>
            <a:r>
              <a:rPr lang="zh-CN" altLang="en-US" sz="2000">
                <a:solidFill>
                  <a:srgbClr val="FF0000"/>
                </a:solidFill>
                <a:latin typeface="楷体" panose="02010609060101010101" pitchFamily="49" charset="-122"/>
                <a:ea typeface="楷体" panose="02010609060101010101" pitchFamily="49" charset="-122"/>
              </a:rPr>
              <a:t>分钟的最大平均作为选择电器工导体的依据。</a:t>
            </a:r>
            <a:endParaRPr lang="en-US" altLang="zh-CN" sz="2000">
              <a:solidFill>
                <a:srgbClr val="FF0000"/>
              </a:solidFill>
              <a:latin typeface="楷体" panose="02010609060101010101" pitchFamily="49" charset="-122"/>
              <a:ea typeface="楷体" panose="02010609060101010101" pitchFamily="49" charset="-122"/>
            </a:endParaRPr>
          </a:p>
          <a:p>
            <a:pPr eaLnBrk="1" hangingPunct="1">
              <a:buFont typeface="Wingdings" panose="05000000000000000000" pitchFamily="2" charset="2"/>
              <a:buNone/>
            </a:pPr>
            <a:r>
              <a:rPr lang="zh-CN" altLang="en-US" sz="2000">
                <a:latin typeface="楷体" panose="02010609060101010101" pitchFamily="49" charset="-122"/>
                <a:ea typeface="楷体" panose="02010609060101010101" pitchFamily="49" charset="-122"/>
              </a:rPr>
              <a:t>载流导体大约经</a:t>
            </a:r>
            <a:r>
              <a:rPr lang="en-US" altLang="zh-CN" sz="2000">
                <a:latin typeface="楷体" panose="02010609060101010101" pitchFamily="49" charset="-122"/>
                <a:ea typeface="楷体" panose="02010609060101010101" pitchFamily="49" charset="-122"/>
              </a:rPr>
              <a:t>30min</a:t>
            </a:r>
            <a:r>
              <a:rPr lang="zh-CN" altLang="en-US" sz="2000">
                <a:latin typeface="楷体" panose="02010609060101010101" pitchFamily="49" charset="-122"/>
                <a:ea typeface="楷体" panose="02010609060101010101" pitchFamily="49" charset="-122"/>
              </a:rPr>
              <a:t>后可达到稳定的温升值，因此通常取半小时平均最大负荷作为“计算负荷”。</a:t>
            </a:r>
            <a:endParaRPr lang="zh-CN" altLang="en-US" sz="2000">
              <a:solidFill>
                <a:srgbClr val="FF0000"/>
              </a:solidFill>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037"/>
                                        </p:tgtEl>
                                        <p:attrNameLst>
                                          <p:attrName>style.visibility</p:attrName>
                                        </p:attrNameLst>
                                      </p:cBhvr>
                                      <p:to>
                                        <p:strVal val="visible"/>
                                      </p:to>
                                    </p:set>
                                    <p:anim to="" calcmode="lin" valueType="num">
                                      <p:cBhvr>
                                        <p:cTn id="7" dur="1" fill="hold"/>
                                        <p:tgtEl>
                                          <p:spTgt spid="103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 calcmode="lin" valueType="num">
                                      <p:cBhvr>
                                        <p:cTn id="12" dur="500" fill="hold"/>
                                        <p:tgtEl>
                                          <p:spTgt spid="1027">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027">
                                            <p:txEl>
                                              <p:pRg st="0" end="0"/>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bldP spid="1037" grpId="0"/>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0915" name="Rectangle 3">
            <a:extLst>
              <a:ext uri="{FF2B5EF4-FFF2-40B4-BE49-F238E27FC236}">
                <a16:creationId xmlns:a16="http://schemas.microsoft.com/office/drawing/2014/main" id="{C5914505-5E8F-4F95-8C2D-AA4FF0334A61}"/>
              </a:ext>
            </a:extLst>
          </p:cNvPr>
          <p:cNvSpPr>
            <a:spLocks noChangeArrowheads="1"/>
          </p:cNvSpPr>
          <p:nvPr/>
        </p:nvSpPr>
        <p:spPr bwMode="auto">
          <a:xfrm>
            <a:off x="609600" y="981075"/>
            <a:ext cx="8139113"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50000"/>
              </a:spcBef>
              <a:buClrTx/>
              <a:buSzTx/>
              <a:buFontTx/>
              <a:buNone/>
            </a:pPr>
            <a:r>
              <a:rPr kumimoji="1" lang="zh-CN" altLang="en-US" sz="2400" b="1"/>
              <a:t>        </a:t>
            </a:r>
            <a:r>
              <a:rPr kumimoji="1" lang="zh-CN" altLang="en-US" sz="2000" b="1"/>
              <a:t>年最大负荷利用小时数</a:t>
            </a:r>
            <a:r>
              <a:rPr kumimoji="1" lang="en-US" altLang="zh-CN" sz="2000" i="1"/>
              <a:t>T</a:t>
            </a:r>
            <a:r>
              <a:rPr kumimoji="1" lang="en-US" altLang="zh-CN" sz="2000" baseline="-30000"/>
              <a:t>max</a:t>
            </a:r>
            <a:r>
              <a:rPr kumimoji="1" lang="zh-CN" altLang="en-US" sz="2000" b="1"/>
              <a:t>是假设电力负荷按年最大负荷</a:t>
            </a:r>
            <a:r>
              <a:rPr kumimoji="1" lang="en-US" altLang="zh-CN" sz="2000" i="1"/>
              <a:t>P</a:t>
            </a:r>
            <a:r>
              <a:rPr kumimoji="1" lang="en-US" altLang="zh-CN" sz="2000" baseline="-30000"/>
              <a:t>max</a:t>
            </a:r>
            <a:r>
              <a:rPr kumimoji="1" lang="zh-CN" altLang="en-US" sz="2000" b="1"/>
              <a:t>持续运行时，在此时间内电力负荷所耗用的电能恰与电力负荷全年实际耗用的电能相同。</a:t>
            </a:r>
          </a:p>
        </p:txBody>
      </p:sp>
      <p:sp>
        <p:nvSpPr>
          <p:cNvPr id="2053" name="Rectangle 10">
            <a:extLst>
              <a:ext uri="{FF2B5EF4-FFF2-40B4-BE49-F238E27FC236}">
                <a16:creationId xmlns:a16="http://schemas.microsoft.com/office/drawing/2014/main" id="{B4815BDB-0824-45CC-99E0-30CFF4A7B91F}"/>
              </a:ext>
            </a:extLst>
          </p:cNvPr>
          <p:cNvSpPr>
            <a:spLocks noChangeArrowheads="1"/>
          </p:cNvSpPr>
          <p:nvPr/>
        </p:nvSpPr>
        <p:spPr bwMode="auto">
          <a:xfrm>
            <a:off x="838200" y="381000"/>
            <a:ext cx="41656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en-US" altLang="zh-CN" sz="2000" b="1"/>
              <a:t>2.</a:t>
            </a:r>
            <a:r>
              <a:rPr kumimoji="1" lang="zh-CN" altLang="en-US" sz="2000" b="1"/>
              <a:t>年最大负荷利用小时</a:t>
            </a:r>
            <a:r>
              <a:rPr kumimoji="1" lang="en-US" altLang="zh-CN" sz="2000" i="1"/>
              <a:t>T</a:t>
            </a:r>
            <a:r>
              <a:rPr kumimoji="1" lang="en-US" altLang="zh-CN" sz="2000"/>
              <a:t>max</a:t>
            </a:r>
            <a:endParaRPr kumimoji="1" lang="zh-CN" altLang="en-US" sz="2000"/>
          </a:p>
        </p:txBody>
      </p:sp>
      <p:graphicFrame>
        <p:nvGraphicFramePr>
          <p:cNvPr id="550923" name="Object 11">
            <a:extLst>
              <a:ext uri="{FF2B5EF4-FFF2-40B4-BE49-F238E27FC236}">
                <a16:creationId xmlns:a16="http://schemas.microsoft.com/office/drawing/2014/main" id="{F3033C8C-1D90-49D0-A044-439FC0D854BE}"/>
              </a:ext>
            </a:extLst>
          </p:cNvPr>
          <p:cNvGraphicFramePr>
            <a:graphicFrameLocks noChangeAspect="1"/>
          </p:cNvGraphicFramePr>
          <p:nvPr/>
        </p:nvGraphicFramePr>
        <p:xfrm>
          <a:off x="2855913" y="2305050"/>
          <a:ext cx="6021387" cy="4314825"/>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l="5228" t="16267" r="24519"/>
                      <a:stretch>
                        <a:fillRect/>
                      </a:stretch>
                    </p:blipFill>
                    <p:spPr bwMode="auto">
                      <a:xfrm>
                        <a:off x="2855913" y="2305050"/>
                        <a:ext cx="6021387" cy="4314825"/>
                      </a:xfrm>
                      <a:prstGeom prst="rect">
                        <a:avLst/>
                      </a:prstGeom>
                      <a:noFill/>
                      <a:ln w="12700" cap="sq">
                        <a:solidFill>
                          <a:srgbClr val="39B763"/>
                        </a:solidFill>
                        <a:miter lim="800000"/>
                        <a:headEnd type="none" w="sm" len="sm"/>
                        <a:tailEnd type="none" w="sm" len="sm"/>
                      </a:ln>
                      <a:effectLst/>
                      <a:extLst>
                        <a:ext uri="{909E8E84-426E-40DD-AFC4-6F175D3DCCD1}">
                          <a14:hiddenFill xmlns:a14="http://schemas.microsoft.com/office/drawing/2010/main">
                            <a:solidFill>
                              <a:srgbClr val="E7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14">
            <a:extLst>
              <a:ext uri="{FF2B5EF4-FFF2-40B4-BE49-F238E27FC236}">
                <a16:creationId xmlns:a16="http://schemas.microsoft.com/office/drawing/2014/main" id="{C872AAD3-24E9-4A7E-832B-D1B4974B29A2}"/>
              </a:ext>
            </a:extLst>
          </p:cNvPr>
          <p:cNvGraphicFramePr>
            <a:graphicFrameLocks noChangeAspect="1"/>
          </p:cNvGraphicFramePr>
          <p:nvPr>
            <p:ph idx="1"/>
          </p:nvPr>
        </p:nvGraphicFramePr>
        <p:xfrm>
          <a:off x="900113" y="2205038"/>
          <a:ext cx="1368425" cy="830262"/>
        </p:xfrm>
        <a:graphic>
          <a:graphicData uri="http://schemas.openxmlformats.org/presentationml/2006/ole">
            <mc:AlternateContent xmlns:mc="http://schemas.openxmlformats.org/markup-compatibility/2006">
              <mc:Choice xmlns:v="urn:schemas-microsoft-com:vml" Requires="v">
                <p:oleObj name="公式" r:id="rId4" imgW="711000" imgH="431640" progId="Equation.3">
                  <p:embed/>
                </p:oleObj>
              </mc:Choice>
              <mc:Fallback>
                <p:oleObj name="公式" r:id="rId4" imgW="711000" imgH="43164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2205038"/>
                        <a:ext cx="1368425" cy="830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4" name="Text Box 17">
            <a:extLst>
              <a:ext uri="{FF2B5EF4-FFF2-40B4-BE49-F238E27FC236}">
                <a16:creationId xmlns:a16="http://schemas.microsoft.com/office/drawing/2014/main" id="{00806360-FD0B-4530-A9E3-6994F6FB36CB}"/>
              </a:ext>
            </a:extLst>
          </p:cNvPr>
          <p:cNvSpPr txBox="1">
            <a:spLocks noChangeArrowheads="1"/>
          </p:cNvSpPr>
          <p:nvPr/>
        </p:nvSpPr>
        <p:spPr bwMode="auto">
          <a:xfrm>
            <a:off x="395288" y="3141663"/>
            <a:ext cx="21526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000" b="1"/>
              <a:t>Wa </a:t>
            </a:r>
            <a:r>
              <a:rPr lang="zh-CN" altLang="en-US" sz="2000" b="1"/>
              <a:t>为全年消耗的</a:t>
            </a:r>
          </a:p>
          <a:p>
            <a:pPr eaLnBrk="1" hangingPunct="1">
              <a:buFont typeface="Wingdings" panose="05000000000000000000" pitchFamily="2" charset="2"/>
              <a:buNone/>
            </a:pPr>
            <a:r>
              <a:rPr lang="zh-CN" altLang="en-US" sz="2000" b="1"/>
              <a:t>电能量。</a:t>
            </a:r>
          </a:p>
        </p:txBody>
      </p:sp>
      <p:sp>
        <p:nvSpPr>
          <p:cNvPr id="2055" name="Text Box 32">
            <a:extLst>
              <a:ext uri="{FF2B5EF4-FFF2-40B4-BE49-F238E27FC236}">
                <a16:creationId xmlns:a16="http://schemas.microsoft.com/office/drawing/2014/main" id="{D39CB535-EA13-4FED-9773-C2B2F80CE718}"/>
              </a:ext>
            </a:extLst>
          </p:cNvPr>
          <p:cNvSpPr txBox="1">
            <a:spLocks noChangeArrowheads="1"/>
          </p:cNvSpPr>
          <p:nvPr/>
        </p:nvSpPr>
        <p:spPr bwMode="auto">
          <a:xfrm>
            <a:off x="323850" y="4471988"/>
            <a:ext cx="3384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一班制 </a:t>
            </a:r>
            <a:r>
              <a:rPr lang="en-US" altLang="zh-CN" sz="2000"/>
              <a:t>Tmax=</a:t>
            </a:r>
            <a:r>
              <a:rPr lang="zh-CN" altLang="en-US" sz="2000" b="1"/>
              <a:t> </a:t>
            </a:r>
            <a:r>
              <a:rPr lang="en-US" altLang="zh-CN" sz="2000" b="1"/>
              <a:t>1800~3000h</a:t>
            </a:r>
          </a:p>
        </p:txBody>
      </p:sp>
      <p:sp>
        <p:nvSpPr>
          <p:cNvPr id="2056" name="Text Box 33">
            <a:extLst>
              <a:ext uri="{FF2B5EF4-FFF2-40B4-BE49-F238E27FC236}">
                <a16:creationId xmlns:a16="http://schemas.microsoft.com/office/drawing/2014/main" id="{03A65D71-8B54-477F-9CA3-F2F0A3624DDB}"/>
              </a:ext>
            </a:extLst>
          </p:cNvPr>
          <p:cNvSpPr txBox="1">
            <a:spLocks noChangeArrowheads="1"/>
          </p:cNvSpPr>
          <p:nvPr/>
        </p:nvSpPr>
        <p:spPr bwMode="auto">
          <a:xfrm>
            <a:off x="323850" y="4941888"/>
            <a:ext cx="3600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二班制 </a:t>
            </a:r>
            <a:r>
              <a:rPr lang="en-US" altLang="zh-CN" sz="2000"/>
              <a:t>Tmax=</a:t>
            </a:r>
            <a:r>
              <a:rPr lang="zh-CN" altLang="en-US" sz="2000" b="1"/>
              <a:t> </a:t>
            </a:r>
            <a:r>
              <a:rPr lang="en-US" altLang="zh-CN" sz="2000" b="1"/>
              <a:t>3500~4800h</a:t>
            </a:r>
          </a:p>
        </p:txBody>
      </p:sp>
      <p:sp>
        <p:nvSpPr>
          <p:cNvPr id="2057" name="Text Box 34">
            <a:extLst>
              <a:ext uri="{FF2B5EF4-FFF2-40B4-BE49-F238E27FC236}">
                <a16:creationId xmlns:a16="http://schemas.microsoft.com/office/drawing/2014/main" id="{26458144-759C-4761-81D7-9C7FAEADC298}"/>
              </a:ext>
            </a:extLst>
          </p:cNvPr>
          <p:cNvSpPr txBox="1">
            <a:spLocks noChangeArrowheads="1"/>
          </p:cNvSpPr>
          <p:nvPr/>
        </p:nvSpPr>
        <p:spPr bwMode="auto">
          <a:xfrm>
            <a:off x="322263" y="5408613"/>
            <a:ext cx="3529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三班制 </a:t>
            </a:r>
            <a:r>
              <a:rPr lang="en-US" altLang="zh-CN" sz="2000"/>
              <a:t>Tmax=</a:t>
            </a:r>
            <a:r>
              <a:rPr lang="zh-CN" altLang="en-US" sz="2000" b="1"/>
              <a:t> </a:t>
            </a:r>
            <a:r>
              <a:rPr lang="en-US" altLang="zh-CN" sz="2000" b="1"/>
              <a:t>5000~7000h</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50915"/>
                                        </p:tgtEl>
                                        <p:attrNameLst>
                                          <p:attrName>style.visibility</p:attrName>
                                        </p:attrNameLst>
                                      </p:cBhvr>
                                      <p:to>
                                        <p:strVal val="visible"/>
                                      </p:to>
                                    </p:set>
                                    <p:anim calcmode="lin" valueType="num">
                                      <p:cBhvr>
                                        <p:cTn id="7" dur="500" fill="hold"/>
                                        <p:tgtEl>
                                          <p:spTgt spid="550915"/>
                                        </p:tgtEl>
                                        <p:attrNameLst>
                                          <p:attrName>ppt_w</p:attrName>
                                        </p:attrNameLst>
                                      </p:cBhvr>
                                      <p:tavLst>
                                        <p:tav tm="0">
                                          <p:val>
                                            <p:fltVal val="0"/>
                                          </p:val>
                                        </p:tav>
                                        <p:tav tm="100000">
                                          <p:val>
                                            <p:strVal val="#ppt_w"/>
                                          </p:val>
                                        </p:tav>
                                      </p:tavLst>
                                    </p:anim>
                                    <p:anim calcmode="lin" valueType="num">
                                      <p:cBhvr>
                                        <p:cTn id="8" dur="500" fill="hold"/>
                                        <p:tgtEl>
                                          <p:spTgt spid="550915"/>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50923"/>
                                        </p:tgtEl>
                                        <p:attrNameLst>
                                          <p:attrName>style.visibility</p:attrName>
                                        </p:attrNameLst>
                                      </p:cBhvr>
                                      <p:to>
                                        <p:strVal val="visible"/>
                                      </p:to>
                                    </p:set>
                                    <p:anim calcmode="lin" valueType="num">
                                      <p:cBhvr additive="base">
                                        <p:cTn id="13" dur="500" fill="hold"/>
                                        <p:tgtEl>
                                          <p:spTgt spid="550923"/>
                                        </p:tgtEl>
                                        <p:attrNameLst>
                                          <p:attrName>ppt_x</p:attrName>
                                        </p:attrNameLst>
                                      </p:cBhvr>
                                      <p:tavLst>
                                        <p:tav tm="0">
                                          <p:val>
                                            <p:strVal val="0-#ppt_w/2"/>
                                          </p:val>
                                        </p:tav>
                                        <p:tav tm="100000">
                                          <p:val>
                                            <p:strVal val="#ppt_x"/>
                                          </p:val>
                                        </p:tav>
                                      </p:tavLst>
                                    </p:anim>
                                    <p:anim calcmode="lin" valueType="num">
                                      <p:cBhvr additive="base">
                                        <p:cTn id="14" dur="500" fill="hold"/>
                                        <p:tgtEl>
                                          <p:spTgt spid="5509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4BD046DF-00DD-4CF7-A6F2-3D7A7F680910}"/>
              </a:ext>
            </a:extLst>
          </p:cNvPr>
          <p:cNvSpPr>
            <a:spLocks noChangeArrowheads="1"/>
          </p:cNvSpPr>
          <p:nvPr/>
        </p:nvSpPr>
        <p:spPr bwMode="auto">
          <a:xfrm>
            <a:off x="599256" y="3068638"/>
            <a:ext cx="8077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zh-CN" altLang="en-US" sz="2400" b="1"/>
              <a:t>        年平均负荷</a:t>
            </a:r>
            <a:r>
              <a:rPr kumimoji="1" lang="en-US" altLang="zh-CN" sz="2400" i="1"/>
              <a:t>P</a:t>
            </a:r>
            <a:r>
              <a:rPr kumimoji="1" lang="en-US" altLang="zh-CN" sz="2400" baseline="-30000"/>
              <a:t>av</a:t>
            </a:r>
            <a:r>
              <a:rPr kumimoji="1" lang="zh-CN" altLang="en-US" sz="2400" b="1"/>
              <a:t>——电力负荷在全年时间内平均消耗的功率，即</a:t>
            </a:r>
          </a:p>
        </p:txBody>
      </p:sp>
      <p:grpSp>
        <p:nvGrpSpPr>
          <p:cNvPr id="2" name="Group 12">
            <a:extLst>
              <a:ext uri="{FF2B5EF4-FFF2-40B4-BE49-F238E27FC236}">
                <a16:creationId xmlns:a16="http://schemas.microsoft.com/office/drawing/2014/main" id="{1160D8A4-31A0-473E-A97F-264968907655}"/>
              </a:ext>
            </a:extLst>
          </p:cNvPr>
          <p:cNvGrpSpPr>
            <a:grpSpLocks/>
          </p:cNvGrpSpPr>
          <p:nvPr/>
        </p:nvGrpSpPr>
        <p:grpSpPr bwMode="auto">
          <a:xfrm>
            <a:off x="2399481" y="4581525"/>
            <a:ext cx="4076700" cy="946150"/>
            <a:chOff x="1835" y="624"/>
            <a:chExt cx="2568" cy="596"/>
          </a:xfrm>
        </p:grpSpPr>
        <p:graphicFrame>
          <p:nvGraphicFramePr>
            <p:cNvPr id="3074" name="Object 7">
              <a:extLst>
                <a:ext uri="{FF2B5EF4-FFF2-40B4-BE49-F238E27FC236}">
                  <a16:creationId xmlns:a16="http://schemas.microsoft.com/office/drawing/2014/main" id="{D1BC3221-544A-47A2-82A0-CA4CB3567344}"/>
                </a:ext>
              </a:extLst>
            </p:cNvPr>
            <p:cNvGraphicFramePr>
              <a:graphicFrameLocks noChangeAspect="1"/>
            </p:cNvGraphicFramePr>
            <p:nvPr/>
          </p:nvGraphicFramePr>
          <p:xfrm>
            <a:off x="1835" y="672"/>
            <a:ext cx="901" cy="548"/>
          </p:xfrm>
          <a:graphic>
            <a:graphicData uri="http://schemas.openxmlformats.org/presentationml/2006/ole">
              <mc:AlternateContent xmlns:mc="http://schemas.openxmlformats.org/markup-compatibility/2006">
                <mc:Choice xmlns:v="urn:schemas-microsoft-com:vml" Requires="v">
                  <p:oleObj name="Equation" r:id="rId2" imgW="711000" imgH="393480" progId="Equation.DSMT4">
                    <p:embed/>
                  </p:oleObj>
                </mc:Choice>
                <mc:Fallback>
                  <p:oleObj name="Equation" r:id="rId2" imgW="711000" imgH="39348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 y="672"/>
                          <a:ext cx="901" cy="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9" name="AutoShape 8">
              <a:extLst>
                <a:ext uri="{FF2B5EF4-FFF2-40B4-BE49-F238E27FC236}">
                  <a16:creationId xmlns:a16="http://schemas.microsoft.com/office/drawing/2014/main" id="{3535244A-141E-4982-8BF6-4071854C55C3}"/>
                </a:ext>
              </a:extLst>
            </p:cNvPr>
            <p:cNvSpPr>
              <a:spLocks noChangeArrowheads="1"/>
            </p:cNvSpPr>
            <p:nvPr/>
          </p:nvSpPr>
          <p:spPr bwMode="auto">
            <a:xfrm>
              <a:off x="2880" y="624"/>
              <a:ext cx="1523" cy="192"/>
            </a:xfrm>
            <a:prstGeom prst="wedgeRectCallout">
              <a:avLst>
                <a:gd name="adj1" fmla="val -66106"/>
                <a:gd name="adj2" fmla="val 8594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600" b="1">
                  <a:latin typeface="宋体" panose="02010600030101010101" pitchFamily="2" charset="-122"/>
                </a:rPr>
                <a:t>全年时间内耗用的电能</a:t>
              </a:r>
              <a:r>
                <a:rPr lang="zh-CN" altLang="en-US" sz="1600">
                  <a:latin typeface="Tahoma" panose="020B0604030504040204" pitchFamily="34" charset="0"/>
                </a:rPr>
                <a:t> </a:t>
              </a:r>
            </a:p>
          </p:txBody>
        </p:sp>
      </p:grpSp>
      <p:sp>
        <p:nvSpPr>
          <p:cNvPr id="3077" name="Text Box 14">
            <a:extLst>
              <a:ext uri="{FF2B5EF4-FFF2-40B4-BE49-F238E27FC236}">
                <a16:creationId xmlns:a16="http://schemas.microsoft.com/office/drawing/2014/main" id="{2970DB1F-7687-47CB-A720-7F1F882FDD98}"/>
              </a:ext>
            </a:extLst>
          </p:cNvPr>
          <p:cNvSpPr txBox="1">
            <a:spLocks noChangeArrowheads="1"/>
          </p:cNvSpPr>
          <p:nvPr/>
        </p:nvSpPr>
        <p:spPr bwMode="auto">
          <a:xfrm>
            <a:off x="743718" y="476250"/>
            <a:ext cx="76327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400" b="1"/>
              <a:t>3.</a:t>
            </a:r>
            <a:r>
              <a:rPr lang="zh-CN" altLang="en-US" sz="2400" b="1"/>
              <a:t>平均负荷</a:t>
            </a:r>
          </a:p>
          <a:p>
            <a:pPr eaLnBrk="1" hangingPunct="1">
              <a:buFont typeface="Wingdings" panose="05000000000000000000" pitchFamily="2" charset="2"/>
              <a:buNone/>
            </a:pPr>
            <a:r>
              <a:rPr lang="zh-CN" altLang="en-US" sz="2400" b="1"/>
              <a:t>      电力负荷在一定时间</a:t>
            </a:r>
            <a:r>
              <a:rPr lang="en-US" altLang="zh-CN" sz="2400" b="1"/>
              <a:t>T</a:t>
            </a:r>
            <a:r>
              <a:rPr lang="zh-CN" altLang="en-US" sz="2400" b="1"/>
              <a:t>内平均消耗的功率，即</a:t>
            </a:r>
          </a:p>
          <a:p>
            <a:pPr eaLnBrk="1" hangingPunct="1">
              <a:buFont typeface="Wingdings" panose="05000000000000000000" pitchFamily="2" charset="2"/>
              <a:buNone/>
            </a:pPr>
            <a:endParaRPr lang="zh-CN" altLang="en-US" sz="2400" b="1"/>
          </a:p>
        </p:txBody>
      </p:sp>
      <p:pic>
        <p:nvPicPr>
          <p:cNvPr id="3078" name="Picture 15">
            <a:extLst>
              <a:ext uri="{FF2B5EF4-FFF2-40B4-BE49-F238E27FC236}">
                <a16:creationId xmlns:a16="http://schemas.microsoft.com/office/drawing/2014/main" id="{50F2E855-E1DF-4E49-B2F2-A4DBCAFEE8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143" y="1484313"/>
            <a:ext cx="4105275"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11" name="Rectangle 7">
            <a:extLst>
              <a:ext uri="{FF2B5EF4-FFF2-40B4-BE49-F238E27FC236}">
                <a16:creationId xmlns:a16="http://schemas.microsoft.com/office/drawing/2014/main" id="{7F389DBE-9B8D-4592-8AC5-2FAE6A4E4F2C}"/>
              </a:ext>
            </a:extLst>
          </p:cNvPr>
          <p:cNvSpPr>
            <a:spLocks noChangeArrowheads="1"/>
          </p:cNvSpPr>
          <p:nvPr/>
        </p:nvSpPr>
        <p:spPr bwMode="auto">
          <a:xfrm>
            <a:off x="539750" y="2205038"/>
            <a:ext cx="2057400"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zh-CN" altLang="en-US" sz="2400" b="1">
                <a:latin typeface="宋体" panose="02010600030101010101" pitchFamily="2" charset="-122"/>
              </a:rPr>
              <a:t>负荷系数，亦称负荷曲线填充系数或负荷率，即</a:t>
            </a:r>
            <a:r>
              <a:rPr kumimoji="1" lang="zh-CN" altLang="en-US" sz="2400" b="1"/>
              <a:t> </a:t>
            </a:r>
          </a:p>
        </p:txBody>
      </p:sp>
      <p:sp>
        <p:nvSpPr>
          <p:cNvPr id="52227" name="Text Box 9">
            <a:extLst>
              <a:ext uri="{FF2B5EF4-FFF2-40B4-BE49-F238E27FC236}">
                <a16:creationId xmlns:a16="http://schemas.microsoft.com/office/drawing/2014/main" id="{D2DDF1BD-97C7-4883-BCD8-1F2A15B5F856}"/>
              </a:ext>
            </a:extLst>
          </p:cNvPr>
          <p:cNvSpPr txBox="1">
            <a:spLocks noChangeArrowheads="1"/>
          </p:cNvSpPr>
          <p:nvPr/>
        </p:nvSpPr>
        <p:spPr bwMode="auto">
          <a:xfrm>
            <a:off x="1403350" y="836613"/>
            <a:ext cx="2305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4.</a:t>
            </a:r>
            <a:r>
              <a:rPr lang="zh-CN" altLang="en-US" sz="2800" b="1">
                <a:latin typeface="黑体" panose="02010609060101010101" pitchFamily="49" charset="-122"/>
                <a:ea typeface="黑体" panose="02010609060101010101" pitchFamily="49" charset="-122"/>
              </a:rPr>
              <a:t>负荷系数</a:t>
            </a:r>
          </a:p>
        </p:txBody>
      </p:sp>
      <p:pic>
        <p:nvPicPr>
          <p:cNvPr id="52228" name="Picture 11">
            <a:extLst>
              <a:ext uri="{FF2B5EF4-FFF2-40B4-BE49-F238E27FC236}">
                <a16:creationId xmlns:a16="http://schemas.microsoft.com/office/drawing/2014/main" id="{DF38A194-EE87-4C89-AB95-1267D6471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149725"/>
            <a:ext cx="20891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12">
            <a:extLst>
              <a:ext uri="{FF2B5EF4-FFF2-40B4-BE49-F238E27FC236}">
                <a16:creationId xmlns:a16="http://schemas.microsoft.com/office/drawing/2014/main" id="{DDCD6058-5DE9-4D7E-9668-31855A9116D5}"/>
              </a:ext>
            </a:extLst>
          </p:cNvPr>
          <p:cNvSpPr txBox="1">
            <a:spLocks noChangeArrowheads="1"/>
          </p:cNvSpPr>
          <p:nvPr/>
        </p:nvSpPr>
        <p:spPr bwMode="auto">
          <a:xfrm>
            <a:off x="330200" y="4508500"/>
            <a:ext cx="6413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a:t>K</a:t>
            </a:r>
            <a:r>
              <a:rPr lang="en-US" altLang="zh-CN" baseline="-25000"/>
              <a:t>L</a:t>
            </a:r>
          </a:p>
        </p:txBody>
      </p:sp>
      <p:pic>
        <p:nvPicPr>
          <p:cNvPr id="52230" name="Picture 13">
            <a:extLst>
              <a:ext uri="{FF2B5EF4-FFF2-40B4-BE49-F238E27FC236}">
                <a16:creationId xmlns:a16="http://schemas.microsoft.com/office/drawing/2014/main" id="{8EF6559C-B3FF-4487-B4FF-B67B972A98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628775"/>
            <a:ext cx="615315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1" name="Text Box 14">
            <a:extLst>
              <a:ext uri="{FF2B5EF4-FFF2-40B4-BE49-F238E27FC236}">
                <a16:creationId xmlns:a16="http://schemas.microsoft.com/office/drawing/2014/main" id="{5FB5A5A9-C5B7-465D-8899-12BD994F873A}"/>
              </a:ext>
            </a:extLst>
          </p:cNvPr>
          <p:cNvSpPr txBox="1">
            <a:spLocks noChangeArrowheads="1"/>
          </p:cNvSpPr>
          <p:nvPr/>
        </p:nvSpPr>
        <p:spPr bwMode="auto">
          <a:xfrm>
            <a:off x="4427538" y="6092825"/>
            <a:ext cx="292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b="1"/>
              <a:t>年负荷持续时间曲线</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610311"/>
                                        </p:tgtEl>
                                        <p:attrNameLst>
                                          <p:attrName>style.visibility</p:attrName>
                                        </p:attrNameLst>
                                      </p:cBhvr>
                                      <p:to>
                                        <p:strVal val="visible"/>
                                      </p:to>
                                    </p:set>
                                    <p:anim calcmode="lin" valueType="num">
                                      <p:cBhvr>
                                        <p:cTn id="7" dur="500" fill="hold"/>
                                        <p:tgtEl>
                                          <p:spTgt spid="610311"/>
                                        </p:tgtEl>
                                        <p:attrNameLst>
                                          <p:attrName>ppt_w</p:attrName>
                                        </p:attrNameLst>
                                      </p:cBhvr>
                                      <p:tavLst>
                                        <p:tav tm="0">
                                          <p:val>
                                            <p:fltVal val="0"/>
                                          </p:val>
                                        </p:tav>
                                        <p:tav tm="100000">
                                          <p:val>
                                            <p:strVal val="#ppt_w"/>
                                          </p:val>
                                        </p:tav>
                                      </p:tavLst>
                                    </p:anim>
                                    <p:anim calcmode="lin" valueType="num">
                                      <p:cBhvr>
                                        <p:cTn id="8" dur="500" fill="hold"/>
                                        <p:tgtEl>
                                          <p:spTgt spid="61031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1"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58DDFAB9-15C3-48DD-977D-244AC6C2D7C0}"/>
              </a:ext>
            </a:extLst>
          </p:cNvPr>
          <p:cNvSpPr>
            <a:spLocks noGrp="1" noChangeArrowheads="1"/>
          </p:cNvSpPr>
          <p:nvPr>
            <p:ph type="title"/>
          </p:nvPr>
        </p:nvSpPr>
        <p:spPr>
          <a:xfrm>
            <a:off x="1676400" y="228600"/>
            <a:ext cx="7467600" cy="1233488"/>
          </a:xfrm>
        </p:spPr>
        <p:txBody>
          <a:bodyPr/>
          <a:lstStyle/>
          <a:p>
            <a:pPr eaLnBrk="1" hangingPunct="1"/>
            <a:r>
              <a:rPr lang="zh-CN" altLang="en-US" sz="2800" b="1">
                <a:solidFill>
                  <a:schemeClr val="tx1"/>
                </a:solidFill>
                <a:latin typeface="黑体" panose="02010609060101010101" pitchFamily="49" charset="-122"/>
                <a:ea typeface="黑体" panose="02010609060101010101" pitchFamily="49" charset="-122"/>
                <a:cs typeface="Times New Roman" panose="02020603050405020304" pitchFamily="18" charset="0"/>
              </a:rPr>
              <a:t>第二节　三相用电设备组计算负荷的确定</a:t>
            </a:r>
            <a:r>
              <a:rPr lang="zh-CN" altLang="en-US" sz="4000" b="1">
                <a:solidFill>
                  <a:schemeClr val="tx1"/>
                </a:solidFill>
                <a:latin typeface="宋体" panose="02010600030101010101" pitchFamily="2" charset="-122"/>
                <a:ea typeface="黑体" panose="02010609060101010101" pitchFamily="49" charset="-122"/>
                <a:cs typeface="Times New Roman" panose="02020603050405020304" pitchFamily="18" charset="0"/>
              </a:rPr>
              <a:t> </a:t>
            </a:r>
          </a:p>
        </p:txBody>
      </p:sp>
      <p:sp>
        <p:nvSpPr>
          <p:cNvPr id="551944" name="Rectangle 8">
            <a:extLst>
              <a:ext uri="{FF2B5EF4-FFF2-40B4-BE49-F238E27FC236}">
                <a16:creationId xmlns:a16="http://schemas.microsoft.com/office/drawing/2014/main" id="{30EF36AA-2391-4520-9BB9-247AA9CA1DBF}"/>
              </a:ext>
            </a:extLst>
          </p:cNvPr>
          <p:cNvSpPr>
            <a:spLocks noChangeArrowheads="1"/>
          </p:cNvSpPr>
          <p:nvPr/>
        </p:nvSpPr>
        <p:spPr bwMode="auto">
          <a:xfrm>
            <a:off x="900113" y="1916113"/>
            <a:ext cx="7561262" cy="451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en-US" altLang="zh-CN" sz="2400" b="1">
                <a:latin typeface="宋体" panose="02010600030101010101" pitchFamily="2" charset="-122"/>
              </a:rPr>
              <a:t>1.</a:t>
            </a:r>
            <a:r>
              <a:rPr kumimoji="1" lang="zh-CN" altLang="en-US" sz="2400" b="1">
                <a:latin typeface="宋体" panose="02010600030101010101" pitchFamily="2" charset="-122"/>
              </a:rPr>
              <a:t>计算负荷的定义</a:t>
            </a:r>
          </a:p>
          <a:p>
            <a:pPr eaLnBrk="1" hangingPunct="1">
              <a:lnSpc>
                <a:spcPct val="125000"/>
              </a:lnSpc>
              <a:buFont typeface="Wingdings" panose="05000000000000000000" pitchFamily="2" charset="2"/>
              <a:buNone/>
            </a:pPr>
            <a:r>
              <a:rPr kumimoji="1" lang="zh-CN" altLang="en-US" sz="2400" b="1"/>
              <a:t>       计算负荷，是通过统计计算求出的，用来按发热条件选择供电系统中各元件的负荷值。通常取半小时平均最大负荷</a:t>
            </a:r>
            <a:r>
              <a:rPr kumimoji="1" lang="en-US" altLang="zh-CN" sz="2400" b="1"/>
              <a:t>P30</a:t>
            </a:r>
            <a:r>
              <a:rPr kumimoji="1" lang="zh-CN" altLang="en-US" sz="2400" b="1"/>
              <a:t>（亦即年最大负荷）作为计算负荷。</a:t>
            </a:r>
          </a:p>
          <a:p>
            <a:pPr eaLnBrk="1" hangingPunct="1">
              <a:lnSpc>
                <a:spcPct val="125000"/>
              </a:lnSpc>
              <a:buFont typeface="Wingdings" panose="05000000000000000000" pitchFamily="2" charset="2"/>
              <a:buNone/>
            </a:pPr>
            <a:r>
              <a:rPr kumimoji="1" lang="en-US" altLang="zh-CN" sz="2400" b="1"/>
              <a:t>2.</a:t>
            </a:r>
            <a:r>
              <a:rPr kumimoji="1" lang="zh-CN" altLang="en-US" sz="2400" b="1"/>
              <a:t>求计算负荷的目的</a:t>
            </a:r>
          </a:p>
          <a:p>
            <a:pPr eaLnBrk="1" hangingPunct="1">
              <a:lnSpc>
                <a:spcPct val="125000"/>
              </a:lnSpc>
              <a:buFont typeface="Wingdings" panose="05000000000000000000" pitchFamily="2" charset="2"/>
              <a:buNone/>
            </a:pPr>
            <a:r>
              <a:rPr kumimoji="1" lang="zh-CN" altLang="en-US" sz="2400" b="1"/>
              <a:t>     计算负荷是供电设计计算的基本依据，</a:t>
            </a:r>
            <a:r>
              <a:rPr lang="zh-CN" altLang="en-US" sz="2400" b="1"/>
              <a:t>是为了合理的选择工厂各级电压供电网络、变压器的容量和电器设备的型号</a:t>
            </a:r>
            <a:r>
              <a:rPr kumimoji="1" lang="zh-CN" altLang="en-US" sz="2400" b="1"/>
              <a:t>。</a:t>
            </a:r>
          </a:p>
          <a:p>
            <a:pPr algn="just" eaLnBrk="1" hangingPunct="1">
              <a:lnSpc>
                <a:spcPct val="125000"/>
              </a:lnSpc>
              <a:spcBef>
                <a:spcPct val="25000"/>
              </a:spcBef>
              <a:buClrTx/>
              <a:buSzTx/>
              <a:buFontTx/>
              <a:buNone/>
            </a:pPr>
            <a:endParaRPr kumimoji="1" lang="zh-CN" altLang="en-US" sz="2400" b="1">
              <a:latin typeface="黑体" panose="02010609060101010101" pitchFamily="49" charset="-122"/>
              <a:ea typeface="黑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51944"/>
                                        </p:tgtEl>
                                        <p:attrNameLst>
                                          <p:attrName>style.visibility</p:attrName>
                                        </p:attrNameLst>
                                      </p:cBhvr>
                                      <p:to>
                                        <p:strVal val="visible"/>
                                      </p:to>
                                    </p:set>
                                    <p:anim to="" calcmode="lin" valueType="num">
                                      <p:cBhvr>
                                        <p:cTn id="7" dur="1" fill="hold"/>
                                        <p:tgtEl>
                                          <p:spTgt spid="55194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4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Rectangle 2073">
            <a:extLst>
              <a:ext uri="{FF2B5EF4-FFF2-40B4-BE49-F238E27FC236}">
                <a16:creationId xmlns:a16="http://schemas.microsoft.com/office/drawing/2014/main" id="{BE25C7A4-DE3C-4F3A-9795-2CA6404A72DC}"/>
              </a:ext>
            </a:extLst>
          </p:cNvPr>
          <p:cNvSpPr>
            <a:spLocks noChangeArrowheads="1"/>
          </p:cNvSpPr>
          <p:nvPr/>
        </p:nvSpPr>
        <p:spPr bwMode="auto">
          <a:xfrm>
            <a:off x="539750" y="1196975"/>
            <a:ext cx="36004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b="1">
                <a:solidFill>
                  <a:schemeClr val="tx2"/>
                </a:solidFill>
              </a:rPr>
              <a:t> </a:t>
            </a:r>
            <a:r>
              <a:rPr lang="en-US" altLang="zh-CN" sz="2800" b="1">
                <a:solidFill>
                  <a:schemeClr val="hlink"/>
                </a:solidFill>
                <a:latin typeface="宋体" panose="02010600030101010101" pitchFamily="2" charset="-122"/>
              </a:rPr>
              <a:t>3.</a:t>
            </a:r>
            <a:r>
              <a:rPr lang="zh-CN" altLang="en-US" sz="2800" b="1">
                <a:solidFill>
                  <a:schemeClr val="hlink"/>
                </a:solidFill>
                <a:latin typeface="宋体" panose="02010600030101010101" pitchFamily="2" charset="-122"/>
              </a:rPr>
              <a:t>负荷计算的内容：</a:t>
            </a:r>
            <a:endParaRPr lang="zh-CN" altLang="en-US" b="1">
              <a:solidFill>
                <a:schemeClr val="hlink"/>
              </a:solidFill>
              <a:latin typeface="宋体" panose="02010600030101010101" pitchFamily="2" charset="-122"/>
            </a:endParaRPr>
          </a:p>
        </p:txBody>
      </p:sp>
      <p:sp>
        <p:nvSpPr>
          <p:cNvPr id="54275" name="Text Box 2074">
            <a:extLst>
              <a:ext uri="{FF2B5EF4-FFF2-40B4-BE49-F238E27FC236}">
                <a16:creationId xmlns:a16="http://schemas.microsoft.com/office/drawing/2014/main" id="{F4FC547E-1FF8-43CB-B53C-5CE10829F5B5}"/>
              </a:ext>
            </a:extLst>
          </p:cNvPr>
          <p:cNvSpPr txBox="1">
            <a:spLocks noChangeArrowheads="1"/>
          </p:cNvSpPr>
          <p:nvPr/>
        </p:nvSpPr>
        <p:spPr bwMode="auto">
          <a:xfrm>
            <a:off x="4284663" y="1196975"/>
            <a:ext cx="3937000" cy="212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800" b="1">
                <a:solidFill>
                  <a:schemeClr val="tx2"/>
                </a:solidFill>
                <a:latin typeface="宋体" panose="02010600030101010101" pitchFamily="2" charset="-122"/>
              </a:rPr>
              <a:t>4. </a:t>
            </a:r>
            <a:r>
              <a:rPr kumimoji="1" lang="zh-CN" altLang="en-US" sz="2800" b="1">
                <a:solidFill>
                  <a:schemeClr val="tx2"/>
                </a:solidFill>
                <a:latin typeface="宋体" panose="02010600030101010101" pitchFamily="2" charset="-122"/>
              </a:rPr>
              <a:t>求计算负荷的方法：</a:t>
            </a:r>
          </a:p>
          <a:p>
            <a:pPr eaLnBrk="1" hangingPunct="1">
              <a:buFont typeface="Wingdings" panose="05000000000000000000" pitchFamily="2" charset="2"/>
              <a:buNone/>
            </a:pPr>
            <a:r>
              <a:rPr kumimoji="1" lang="zh-CN" altLang="en-US" sz="2800" b="1">
                <a:solidFill>
                  <a:schemeClr val="tx2"/>
                </a:solidFill>
                <a:latin typeface="宋体" panose="02010600030101010101" pitchFamily="2" charset="-122"/>
              </a:rPr>
              <a:t>   </a:t>
            </a:r>
            <a:r>
              <a:rPr kumimoji="1" lang="en-US" altLang="en-US" sz="2800" b="1">
                <a:solidFill>
                  <a:schemeClr val="tx2"/>
                </a:solidFill>
                <a:latin typeface="宋体" panose="02010600030101010101" pitchFamily="2" charset="-122"/>
              </a:rPr>
              <a:t>*</a:t>
            </a:r>
            <a:r>
              <a:rPr kumimoji="1" lang="en-US" altLang="zh-CN" sz="2800" b="1">
                <a:solidFill>
                  <a:schemeClr val="tx2"/>
                </a:solidFill>
                <a:latin typeface="宋体" panose="02010600030101010101" pitchFamily="2" charset="-122"/>
              </a:rPr>
              <a:t> </a:t>
            </a:r>
            <a:r>
              <a:rPr kumimoji="1" lang="zh-CN" altLang="en-US" sz="2800" b="1">
                <a:solidFill>
                  <a:schemeClr val="tx2"/>
                </a:solidFill>
                <a:latin typeface="宋体" panose="02010600030101010101" pitchFamily="2" charset="-122"/>
              </a:rPr>
              <a:t>需要系数法</a:t>
            </a:r>
          </a:p>
          <a:p>
            <a:pPr eaLnBrk="1" hangingPunct="1">
              <a:buFont typeface="Wingdings" panose="05000000000000000000" pitchFamily="2" charset="2"/>
              <a:buNone/>
            </a:pPr>
            <a:r>
              <a:rPr kumimoji="1" lang="zh-CN" altLang="en-US" sz="2800" b="1">
                <a:solidFill>
                  <a:schemeClr val="tx2"/>
                </a:solidFill>
                <a:latin typeface="宋体" panose="02010600030101010101" pitchFamily="2" charset="-122"/>
              </a:rPr>
              <a:t>   </a:t>
            </a:r>
            <a:r>
              <a:rPr kumimoji="1" lang="en-US" altLang="en-US" sz="2800" b="1">
                <a:solidFill>
                  <a:schemeClr val="tx2"/>
                </a:solidFill>
                <a:latin typeface="宋体" panose="02010600030101010101" pitchFamily="2" charset="-122"/>
              </a:rPr>
              <a:t>*</a:t>
            </a:r>
            <a:r>
              <a:rPr kumimoji="1" lang="en-US" altLang="zh-CN" b="1">
                <a:solidFill>
                  <a:schemeClr val="tx2"/>
                </a:solidFill>
                <a:latin typeface="宋体" panose="02010600030101010101" pitchFamily="2" charset="-122"/>
              </a:rPr>
              <a:t> </a:t>
            </a:r>
            <a:r>
              <a:rPr kumimoji="1" lang="zh-CN" altLang="en-US" sz="2800" b="1">
                <a:solidFill>
                  <a:schemeClr val="tx2"/>
                </a:solidFill>
                <a:latin typeface="宋体" panose="02010600030101010101" pitchFamily="2" charset="-122"/>
              </a:rPr>
              <a:t>二项式系数法</a:t>
            </a:r>
          </a:p>
          <a:p>
            <a:pPr eaLnBrk="1" hangingPunct="1">
              <a:buFont typeface="Wingdings" panose="05000000000000000000" pitchFamily="2" charset="2"/>
              <a:buNone/>
            </a:pPr>
            <a:endParaRPr lang="en-US" altLang="zh-CN" sz="2800" b="1">
              <a:solidFill>
                <a:schemeClr val="tx2"/>
              </a:solidFill>
              <a:latin typeface="宋体" panose="02010600030101010101" pitchFamily="2" charset="-122"/>
            </a:endParaRPr>
          </a:p>
        </p:txBody>
      </p:sp>
      <p:sp>
        <p:nvSpPr>
          <p:cNvPr id="54276" name="Rectangle 2077">
            <a:extLst>
              <a:ext uri="{FF2B5EF4-FFF2-40B4-BE49-F238E27FC236}">
                <a16:creationId xmlns:a16="http://schemas.microsoft.com/office/drawing/2014/main" id="{159B82C0-B890-49E4-93E4-6BB7E445E89F}"/>
              </a:ext>
            </a:extLst>
          </p:cNvPr>
          <p:cNvSpPr>
            <a:spLocks noChangeArrowheads="1"/>
          </p:cNvSpPr>
          <p:nvPr/>
        </p:nvSpPr>
        <p:spPr bwMode="auto">
          <a:xfrm>
            <a:off x="323850" y="1628775"/>
            <a:ext cx="8208963" cy="475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r>
              <a:rPr lang="zh-CN" altLang="en-US" b="1">
                <a:solidFill>
                  <a:schemeClr val="hlink"/>
                </a:solidFill>
              </a:rPr>
              <a:t>    </a:t>
            </a:r>
            <a:r>
              <a:rPr kumimoji="1" lang="en-US" altLang="en-US" b="1">
                <a:solidFill>
                  <a:schemeClr val="hlink"/>
                </a:solidFill>
              </a:rPr>
              <a:t>*</a:t>
            </a:r>
            <a:r>
              <a:rPr lang="zh-CN" altLang="en-US" sz="2800" b="1">
                <a:solidFill>
                  <a:schemeClr val="hlink"/>
                </a:solidFill>
              </a:rPr>
              <a:t>有功计算负荷 </a:t>
            </a:r>
            <a:r>
              <a:rPr lang="en-US" altLang="zh-CN" sz="2800" b="1">
                <a:solidFill>
                  <a:schemeClr val="hlink"/>
                </a:solidFill>
              </a:rPr>
              <a:t>P30</a:t>
            </a:r>
            <a:br>
              <a:rPr lang="en-US" altLang="zh-CN" sz="2800" b="1">
                <a:solidFill>
                  <a:schemeClr val="hlink"/>
                </a:solidFill>
              </a:rPr>
            </a:br>
            <a:r>
              <a:rPr lang="en-US" altLang="zh-CN" sz="2800" b="1">
                <a:solidFill>
                  <a:schemeClr val="hlink"/>
                </a:solidFill>
              </a:rPr>
              <a:t> </a:t>
            </a:r>
            <a:r>
              <a:rPr kumimoji="1" lang="en-US" altLang="en-US" b="1">
                <a:solidFill>
                  <a:schemeClr val="hlink"/>
                </a:solidFill>
              </a:rPr>
              <a:t>*</a:t>
            </a:r>
            <a:r>
              <a:rPr lang="zh-CN" altLang="en-US" sz="2800" b="1">
                <a:solidFill>
                  <a:schemeClr val="hlink"/>
                </a:solidFill>
              </a:rPr>
              <a:t>无功计算负荷 </a:t>
            </a:r>
            <a:r>
              <a:rPr lang="en-US" altLang="zh-CN" sz="2800" b="1">
                <a:solidFill>
                  <a:schemeClr val="hlink"/>
                </a:solidFill>
              </a:rPr>
              <a:t>Q30</a:t>
            </a:r>
            <a:br>
              <a:rPr lang="en-US" altLang="zh-CN" sz="2800" b="1">
                <a:solidFill>
                  <a:schemeClr val="hlink"/>
                </a:solidFill>
              </a:rPr>
            </a:br>
            <a:r>
              <a:rPr lang="en-US" altLang="zh-CN" sz="2800" b="1">
                <a:solidFill>
                  <a:schemeClr val="hlink"/>
                </a:solidFill>
              </a:rPr>
              <a:t> </a:t>
            </a:r>
            <a:r>
              <a:rPr kumimoji="1" lang="en-US" altLang="en-US" b="1">
                <a:solidFill>
                  <a:schemeClr val="hlink"/>
                </a:solidFill>
              </a:rPr>
              <a:t>*</a:t>
            </a:r>
            <a:r>
              <a:rPr lang="zh-CN" altLang="en-US" sz="2800" b="1">
                <a:solidFill>
                  <a:schemeClr val="hlink"/>
                </a:solidFill>
              </a:rPr>
              <a:t>视在计算负荷</a:t>
            </a:r>
            <a:r>
              <a:rPr lang="en-US" altLang="zh-CN" sz="2800" b="1">
                <a:solidFill>
                  <a:schemeClr val="hlink"/>
                </a:solidFill>
              </a:rPr>
              <a:t>S30</a:t>
            </a:r>
            <a:br>
              <a:rPr lang="en-US" altLang="zh-CN" sz="2800" b="1">
                <a:solidFill>
                  <a:schemeClr val="hlink"/>
                </a:solidFill>
              </a:rPr>
            </a:br>
            <a:r>
              <a:rPr lang="en-US" altLang="zh-CN" sz="2800" b="1">
                <a:solidFill>
                  <a:schemeClr val="hlink"/>
                </a:solidFill>
              </a:rPr>
              <a:t> </a:t>
            </a:r>
            <a:r>
              <a:rPr kumimoji="1" lang="en-US" altLang="en-US" b="1">
                <a:solidFill>
                  <a:schemeClr val="hlink"/>
                </a:solidFill>
              </a:rPr>
              <a:t>*</a:t>
            </a:r>
            <a:r>
              <a:rPr lang="zh-CN" altLang="en-US" sz="2800" b="1">
                <a:solidFill>
                  <a:schemeClr val="hlink"/>
                </a:solidFill>
              </a:rPr>
              <a:t>计算电流 </a:t>
            </a:r>
            <a:r>
              <a:rPr lang="en-US" altLang="zh-CN" sz="2800" b="1">
                <a:solidFill>
                  <a:schemeClr val="hlink"/>
                </a:solidFill>
              </a:rPr>
              <a:t>I30</a:t>
            </a:r>
          </a:p>
          <a:p>
            <a:pPr eaLnBrk="1" hangingPunct="1">
              <a:lnSpc>
                <a:spcPct val="125000"/>
              </a:lnSpc>
              <a:buFont typeface="Wingdings" panose="05000000000000000000" pitchFamily="2" charset="2"/>
              <a:buNone/>
            </a:pPr>
            <a:r>
              <a:rPr lang="en-US" altLang="zh-CN" sz="1600">
                <a:latin typeface="楷体" panose="02010609060101010101" pitchFamily="49" charset="-122"/>
                <a:ea typeface="楷体" panose="02010609060101010101" pitchFamily="49" charset="-122"/>
              </a:rPr>
              <a:t>30</a:t>
            </a:r>
            <a:r>
              <a:rPr lang="zh-CN" altLang="en-US" sz="1600">
                <a:latin typeface="楷体" panose="02010609060101010101" pitchFamily="49" charset="-122"/>
                <a:ea typeface="楷体" panose="02010609060101010101" pitchFamily="49" charset="-122"/>
              </a:rPr>
              <a:t>：可以这样理解 我们一根</a:t>
            </a:r>
            <a:r>
              <a:rPr lang="en-US" altLang="zh-CN" sz="1600">
                <a:latin typeface="楷体" panose="02010609060101010101" pitchFamily="49" charset="-122"/>
                <a:ea typeface="楷体" panose="02010609060101010101" pitchFamily="49" charset="-122"/>
              </a:rPr>
              <a:t>10</a:t>
            </a:r>
            <a:r>
              <a:rPr lang="zh-CN" altLang="en-US" sz="1600">
                <a:latin typeface="楷体" panose="02010609060101010101" pitchFamily="49" charset="-122"/>
                <a:ea typeface="楷体" panose="02010609060101010101" pitchFamily="49" charset="-122"/>
              </a:rPr>
              <a:t>平方毫米的导线，其发热时间常数在</a:t>
            </a:r>
            <a:r>
              <a:rPr lang="en-US" altLang="zh-CN" sz="1600">
                <a:latin typeface="楷体" panose="02010609060101010101" pitchFamily="49" charset="-122"/>
                <a:ea typeface="楷体" panose="02010609060101010101" pitchFamily="49" charset="-122"/>
              </a:rPr>
              <a:t>10</a:t>
            </a:r>
            <a:r>
              <a:rPr lang="zh-CN" altLang="en-US" sz="1600">
                <a:latin typeface="楷体" panose="02010609060101010101" pitchFamily="49" charset="-122"/>
                <a:ea typeface="楷体" panose="02010609060101010101" pitchFamily="49" charset="-122"/>
              </a:rPr>
              <a:t>分钟以上，</a:t>
            </a:r>
            <a:br>
              <a:rPr lang="zh-CN" altLang="en-US" sz="1600">
                <a:latin typeface="楷体" panose="02010609060101010101" pitchFamily="49" charset="-122"/>
                <a:ea typeface="楷体" panose="02010609060101010101" pitchFamily="49" charset="-122"/>
              </a:rPr>
            </a:br>
            <a:r>
              <a:rPr lang="zh-CN" altLang="en-US" sz="1600">
                <a:latin typeface="楷体" panose="02010609060101010101" pitchFamily="49" charset="-122"/>
                <a:ea typeface="楷体" panose="02010609060101010101" pitchFamily="49" charset="-122"/>
              </a:rPr>
              <a:t>达到稳定升温的时间约为</a:t>
            </a:r>
            <a:r>
              <a:rPr lang="en-US" altLang="zh-CN" sz="1600">
                <a:latin typeface="楷体" panose="02010609060101010101" pitchFamily="49" charset="-122"/>
                <a:ea typeface="楷体" panose="02010609060101010101" pitchFamily="49" charset="-122"/>
              </a:rPr>
              <a:t>30</a:t>
            </a:r>
            <a:r>
              <a:rPr lang="zh-CN" altLang="en-US" sz="1600">
                <a:latin typeface="楷体" panose="02010609060101010101" pitchFamily="49" charset="-122"/>
                <a:ea typeface="楷体" panose="02010609060101010101" pitchFamily="49" charset="-122"/>
              </a:rPr>
              <a:t>分钟；可见只有持续时间有</a:t>
            </a:r>
            <a:r>
              <a:rPr lang="en-US" altLang="zh-CN" sz="1600">
                <a:latin typeface="楷体" panose="02010609060101010101" pitchFamily="49" charset="-122"/>
                <a:ea typeface="楷体" panose="02010609060101010101" pitchFamily="49" charset="-122"/>
              </a:rPr>
              <a:t>30</a:t>
            </a:r>
            <a:r>
              <a:rPr lang="zh-CN" altLang="en-US" sz="1600">
                <a:latin typeface="楷体" panose="02010609060101010101" pitchFamily="49" charset="-122"/>
                <a:ea typeface="楷体" panose="02010609060101010101" pitchFamily="49" charset="-122"/>
              </a:rPr>
              <a:t>分钟以上的负荷值，才能可能构成导线的最大的升温，</a:t>
            </a:r>
            <a:br>
              <a:rPr lang="zh-CN" altLang="en-US" sz="1600">
                <a:latin typeface="楷体" panose="02010609060101010101" pitchFamily="49" charset="-122"/>
                <a:ea typeface="楷体" panose="02010609060101010101" pitchFamily="49" charset="-122"/>
              </a:rPr>
            </a:br>
            <a:r>
              <a:rPr lang="zh-CN" altLang="en-US" sz="1600">
                <a:latin typeface="楷体" panose="02010609060101010101" pitchFamily="49" charset="-122"/>
                <a:ea typeface="楷体" panose="02010609060101010101" pitchFamily="49" charset="-122"/>
              </a:rPr>
              <a:t>称为最大计算负荷（或计算负荷），此负荷产生的热效应与实际负荷产生的</a:t>
            </a:r>
            <a:br>
              <a:rPr lang="zh-CN" altLang="en-US" sz="1600">
                <a:latin typeface="楷体" panose="02010609060101010101" pitchFamily="49" charset="-122"/>
                <a:ea typeface="楷体" panose="02010609060101010101" pitchFamily="49" charset="-122"/>
              </a:rPr>
            </a:br>
            <a:r>
              <a:rPr lang="zh-CN" altLang="en-US" sz="1600">
                <a:latin typeface="楷体" panose="02010609060101010101" pitchFamily="49" charset="-122"/>
                <a:ea typeface="楷体" panose="02010609060101010101" pitchFamily="49" charset="-122"/>
              </a:rPr>
              <a:t>最大热效应相等。 </a:t>
            </a:r>
            <a:br>
              <a:rPr lang="en-US" altLang="zh-CN" b="1">
                <a:solidFill>
                  <a:schemeClr val="hlink"/>
                </a:solidFill>
              </a:rPr>
            </a:br>
            <a:endParaRPr lang="zh-CN" altLang="en-US" b="1">
              <a:solidFill>
                <a:schemeClr val="hlink"/>
              </a:solidFill>
            </a:endParaRPr>
          </a:p>
        </p:txBody>
      </p:sp>
    </p:spTree>
  </p:cSld>
  <p:clrMapOvr>
    <a:masterClrMapping/>
  </p:clrMapOvr>
  <p:transition>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452">
            <a:extLst>
              <a:ext uri="{FF2B5EF4-FFF2-40B4-BE49-F238E27FC236}">
                <a16:creationId xmlns:a16="http://schemas.microsoft.com/office/drawing/2014/main" id="{0B09AE50-BFCA-476F-833B-6CCBCE0DEC7C}"/>
              </a:ext>
            </a:extLst>
          </p:cNvPr>
          <p:cNvGraphicFramePr>
            <a:graphicFrameLocks noGrp="1"/>
          </p:cNvGraphicFramePr>
          <p:nvPr>
            <p:extLst>
              <p:ext uri="{D42A27DB-BD31-4B8C-83A1-F6EECF244321}">
                <p14:modId xmlns:p14="http://schemas.microsoft.com/office/powerpoint/2010/main" val="2932488656"/>
              </p:ext>
            </p:extLst>
          </p:nvPr>
        </p:nvGraphicFramePr>
        <p:xfrm>
          <a:off x="304800" y="766763"/>
          <a:ext cx="8610600" cy="5573395"/>
        </p:xfrm>
        <a:graphic>
          <a:graphicData uri="http://schemas.openxmlformats.org/drawingml/2006/table">
            <a:tbl>
              <a:tblPr/>
              <a:tblGrid>
                <a:gridCol w="2895600">
                  <a:extLst>
                    <a:ext uri="{9D8B030D-6E8A-4147-A177-3AD203B41FA5}">
                      <a16:colId xmlns:a16="http://schemas.microsoft.com/office/drawing/2014/main" val="599653664"/>
                    </a:ext>
                  </a:extLst>
                </a:gridCol>
                <a:gridCol w="1143000">
                  <a:extLst>
                    <a:ext uri="{9D8B030D-6E8A-4147-A177-3AD203B41FA5}">
                      <a16:colId xmlns:a16="http://schemas.microsoft.com/office/drawing/2014/main" val="1533065056"/>
                    </a:ext>
                  </a:extLst>
                </a:gridCol>
                <a:gridCol w="838200">
                  <a:extLst>
                    <a:ext uri="{9D8B030D-6E8A-4147-A177-3AD203B41FA5}">
                      <a16:colId xmlns:a16="http://schemas.microsoft.com/office/drawing/2014/main" val="2858743713"/>
                    </a:ext>
                  </a:extLst>
                </a:gridCol>
                <a:gridCol w="914400">
                  <a:extLst>
                    <a:ext uri="{9D8B030D-6E8A-4147-A177-3AD203B41FA5}">
                      <a16:colId xmlns:a16="http://schemas.microsoft.com/office/drawing/2014/main" val="2464277574"/>
                    </a:ext>
                  </a:extLst>
                </a:gridCol>
                <a:gridCol w="990600">
                  <a:extLst>
                    <a:ext uri="{9D8B030D-6E8A-4147-A177-3AD203B41FA5}">
                      <a16:colId xmlns:a16="http://schemas.microsoft.com/office/drawing/2014/main" val="3486303681"/>
                    </a:ext>
                  </a:extLst>
                </a:gridCol>
                <a:gridCol w="914400">
                  <a:extLst>
                    <a:ext uri="{9D8B030D-6E8A-4147-A177-3AD203B41FA5}">
                      <a16:colId xmlns:a16="http://schemas.microsoft.com/office/drawing/2014/main" val="1540992040"/>
                    </a:ext>
                  </a:extLst>
                </a:gridCol>
                <a:gridCol w="914400">
                  <a:extLst>
                    <a:ext uri="{9D8B030D-6E8A-4147-A177-3AD203B41FA5}">
                      <a16:colId xmlns:a16="http://schemas.microsoft.com/office/drawing/2014/main" val="2409648246"/>
                    </a:ext>
                  </a:extLst>
                </a:gridCol>
              </a:tblGrid>
              <a:tr h="279400">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4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用电设备组名称</a:t>
                      </a:r>
                      <a:r>
                        <a:rPr kumimoji="0" lang="zh-CN" altLang="en-US"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需要系数</a:t>
                      </a:r>
                      <a:r>
                        <a:rPr kumimoji="0" lang="en-US" altLang="zh-CN"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K</a:t>
                      </a:r>
                      <a:r>
                        <a:rPr kumimoji="0" lang="en-US" altLang="zh-CN" sz="1400" b="1" i="0" u="none" strike="noStrike" cap="none" normalizeH="0" baseline="-30000">
                          <a:ln>
                            <a:noFill/>
                          </a:ln>
                          <a:solidFill>
                            <a:sysClr val="windowText" lastClr="000000"/>
                          </a:solidFill>
                          <a:effectLst/>
                          <a:latin typeface="Arial" panose="020B0604020202020204" pitchFamily="34" charset="0"/>
                          <a:ea typeface="宋体" panose="02010600030101010101" pitchFamily="2" charset="-122"/>
                        </a:rPr>
                        <a:t>d</a:t>
                      </a:r>
                      <a:r>
                        <a:rPr kumimoji="0" lang="en-US" altLang="zh-CN"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grid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4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二项式系数</a:t>
                      </a:r>
                      <a:r>
                        <a:rPr kumimoji="0" lang="zh-CN" altLang="en-US"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hMerge="1">
                  <a:txBody>
                    <a:bodyPr/>
                    <a:lstStyle/>
                    <a:p>
                      <a:endParaRPr lang="zh-CN" altLang="en-US"/>
                    </a:p>
                  </a:txBody>
                  <a:tcPr/>
                </a:tc>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4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最大容量设备台数</a:t>
                      </a:r>
                      <a:r>
                        <a:rPr kumimoji="0" lang="zh-CN" altLang="en-US"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功率因数</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en-US" altLang="zh-CN"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endParaRPr kumimoji="0" lang="zh-CN" altLang="zh-CN"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extLst>
                  <a:ext uri="{0D108BD9-81ED-4DB2-BD59-A6C34878D82A}">
                    <a16:rowId xmlns:a16="http://schemas.microsoft.com/office/drawing/2014/main" val="498812791"/>
                  </a:ext>
                </a:extLst>
              </a:tr>
              <a:tr h="180975">
                <a:tc vMerge="1">
                  <a:txBody>
                    <a:bodyPr/>
                    <a:lstStyle/>
                    <a:p>
                      <a:endParaRPr lang="zh-CN" altLang="en-US"/>
                    </a:p>
                  </a:txBody>
                  <a:tcPr/>
                </a:tc>
                <a:tc vMerge="1">
                  <a:txBody>
                    <a:bodyPr/>
                    <a:lstStyle/>
                    <a:p>
                      <a:endParaRPr lang="zh-CN" altLang="en-US"/>
                    </a:p>
                  </a:txBody>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4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lumMod val="85000"/>
                      </a:schemeClr>
                    </a:solidFill>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99691251"/>
                  </a:ext>
                </a:extLst>
              </a:tr>
              <a:tr h="4064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小批量生产金属冷加工机床</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大批量生产金属冷加工机床</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小批量生产金属热加工机床</a:t>
                      </a:r>
                    </a:p>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大批量生产金属热加工机床</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0.16</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0.18</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0.25</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a:t>
                      </a:r>
                      <a:r>
                        <a:rPr kumimoji="0" lang="zh-CN" altLang="en-US" sz="10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0.14</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0.14</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0.24</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0.26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0.4</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0.4</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1.73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1.73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1.33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1.17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47374681"/>
                  </a:ext>
                </a:extLst>
              </a:tr>
              <a:tr h="269875">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通风机、水泵、空压机</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a:t>
                      </a:r>
                      <a:r>
                        <a:rPr kumimoji="0" lang="zh-CN" altLang="en-US" sz="10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0.75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1620940"/>
                  </a:ext>
                </a:extLst>
              </a:tr>
              <a:tr h="4064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非联锁的连续运输机械</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联锁的连续运输机械</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0.65</a:t>
                      </a:r>
                      <a:r>
                        <a:rPr kumimoji="0" lang="zh-CN" altLang="en-US" sz="10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0.4</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0.88</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0.88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15779486"/>
                  </a:ext>
                </a:extLst>
              </a:tr>
              <a:tr h="4064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锅炉房和机加、机修、装配车间的吊车</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铸造车间吊车</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0.1</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0.15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0.15</a:t>
                      </a:r>
                      <a:r>
                        <a:rPr kumimoji="0" lang="zh-CN" altLang="en-US" sz="1000" b="1" i="0" u="none" strike="noStrike" cap="none" normalizeH="0" baseline="0">
                          <a:ln>
                            <a:noFill/>
                          </a:ln>
                          <a:solidFill>
                            <a:sysClr val="windowText" lastClr="000000"/>
                          </a:solidFill>
                          <a:effectLst/>
                          <a:latin typeface="宋体" panose="02010600030101010101" pitchFamily="2" charset="-122"/>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0.06</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0.09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0.2</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3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1.73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1.73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2426252"/>
                  </a:ext>
                </a:extLst>
              </a:tr>
              <a:tr h="4064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自动装料电阻炉</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非自动装料电阻炉</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小型电阻炉、干燥箱</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0.75</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0.65</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2</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0.95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0.95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73159689"/>
                  </a:ext>
                </a:extLst>
              </a:tr>
              <a:tr h="4064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高频感应电炉（不带补偿）</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工频感应电炉（不带补偿）</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电弧熔炉</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0.9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0.87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1.33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2.68</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0.57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28942984"/>
                  </a:ext>
                </a:extLst>
              </a:tr>
              <a:tr h="4064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点焊机、缝焊机</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对焊机</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1.33</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1.02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3904495"/>
                  </a:ext>
                </a:extLst>
              </a:tr>
              <a:tr h="4064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自动弧焊变压器</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单头手动弧焊变压器</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多头手动弧焊变压器</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0.4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0.4</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0.35</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0.35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2.29</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2.68</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2.68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50566047"/>
                  </a:ext>
                </a:extLst>
              </a:tr>
              <a:tr h="4064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生产厂房、办公室、实验室照明</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变配电室、仓库照明</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生活照明</a:t>
                      </a:r>
                    </a:p>
                    <a:p>
                      <a:pPr marL="0" marR="0" lvl="0" indent="0" algn="just"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室外照明</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0.5</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0.7</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0.6</a:t>
                      </a:r>
                      <a:r>
                        <a:rPr kumimoji="0" lang="zh-CN" altLang="en-US"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0.8</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1.0</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1.0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a:t>
                      </a:r>
                    </a:p>
                    <a:p>
                      <a:pPr marL="0" marR="0" lvl="0" indent="0" algn="ctr"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tabLst/>
                      </a:pPr>
                      <a:r>
                        <a:rPr kumimoji="0" lang="en-US" altLang="zh-CN" sz="1000" b="1" i="0" u="none" strike="noStrike" cap="none" normalizeH="0" baseline="0">
                          <a:ln>
                            <a:noFill/>
                          </a:ln>
                          <a:solidFill>
                            <a:sysClr val="windowText" lastClr="000000"/>
                          </a:solidFill>
                          <a:effectLst/>
                          <a:latin typeface="Arial" panose="020B0604020202020204" pitchFamily="34" charset="0"/>
                          <a:ea typeface="宋体" panose="02010600030101010101" pitchFamily="2" charset="-122"/>
                        </a:rPr>
                        <a:t>0 </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3266659"/>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style.rotation</p:attrName>
                                        </p:attrNameLst>
                                      </p:cBhvr>
                                      <p:tavLst>
                                        <p:tav tm="0">
                                          <p:val>
                                            <p:fltVal val="720"/>
                                          </p:val>
                                        </p:tav>
                                        <p:tav tm="100000">
                                          <p:val>
                                            <p:fltVal val="0"/>
                                          </p:val>
                                        </p:tav>
                                      </p:tavLst>
                                    </p:anim>
                                    <p:anim calcmode="lin" valueType="num">
                                      <p:cBhvr>
                                        <p:cTn id="9" dur="2000" fill="hold"/>
                                        <p:tgtEl>
                                          <p:spTgt spid="7"/>
                                        </p:tgtEl>
                                        <p:attrNameLst>
                                          <p:attrName>ppt_h</p:attrName>
                                        </p:attrNameLst>
                                      </p:cBhvr>
                                      <p:tavLst>
                                        <p:tav tm="0">
                                          <p:val>
                                            <p:fltVal val="0"/>
                                          </p:val>
                                        </p:tav>
                                        <p:tav tm="100000">
                                          <p:val>
                                            <p:strVal val="#ppt_h"/>
                                          </p:val>
                                        </p:tav>
                                      </p:tavLst>
                                    </p:anim>
                                    <p:anim calcmode="lin" valueType="num">
                                      <p:cBhvr>
                                        <p:cTn id="10" dur="2000" fill="hold"/>
                                        <p:tgtEl>
                                          <p:spTgt spid="7"/>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5477CB75-5F4E-4D56-B2FE-785023ED5964}"/>
              </a:ext>
            </a:extLst>
          </p:cNvPr>
          <p:cNvSpPr>
            <a:spLocks noGrp="1" noChangeArrowheads="1"/>
          </p:cNvSpPr>
          <p:nvPr>
            <p:ph type="title"/>
          </p:nvPr>
        </p:nvSpPr>
        <p:spPr>
          <a:xfrm>
            <a:off x="1676400" y="228600"/>
            <a:ext cx="7467600" cy="1233488"/>
          </a:xfrm>
        </p:spPr>
        <p:txBody>
          <a:bodyPr/>
          <a:lstStyle/>
          <a:p>
            <a:pPr eaLnBrk="1" hangingPunct="1"/>
            <a:r>
              <a:rPr lang="zh-CN" altLang="en-US" sz="2800" b="1">
                <a:solidFill>
                  <a:schemeClr val="tx1"/>
                </a:solidFill>
                <a:latin typeface="黑体" panose="02010609060101010101" pitchFamily="49" charset="-122"/>
                <a:ea typeface="黑体" panose="02010609060101010101" pitchFamily="49" charset="-122"/>
                <a:cs typeface="Times New Roman" panose="02020603050405020304" pitchFamily="18" charset="0"/>
              </a:rPr>
              <a:t>第二节　三相用电设备组计算负荷的确定</a:t>
            </a:r>
            <a:r>
              <a:rPr lang="zh-CN" altLang="en-US" sz="4000" b="1">
                <a:solidFill>
                  <a:schemeClr val="tx1"/>
                </a:solidFill>
                <a:latin typeface="宋体" panose="02010600030101010101" pitchFamily="2" charset="-122"/>
                <a:ea typeface="黑体" panose="02010609060101010101" pitchFamily="49" charset="-122"/>
                <a:cs typeface="Times New Roman" panose="02020603050405020304" pitchFamily="18" charset="0"/>
              </a:rPr>
              <a:t> </a:t>
            </a:r>
          </a:p>
        </p:txBody>
      </p:sp>
      <p:sp>
        <p:nvSpPr>
          <p:cNvPr id="614405" name="Rectangle 5">
            <a:extLst>
              <a:ext uri="{FF2B5EF4-FFF2-40B4-BE49-F238E27FC236}">
                <a16:creationId xmlns:a16="http://schemas.microsoft.com/office/drawing/2014/main" id="{A63EBA93-35E0-4CEA-B79D-BF99BCC94658}"/>
              </a:ext>
            </a:extLst>
          </p:cNvPr>
          <p:cNvSpPr>
            <a:spLocks noChangeArrowheads="1"/>
          </p:cNvSpPr>
          <p:nvPr/>
        </p:nvSpPr>
        <p:spPr bwMode="auto">
          <a:xfrm>
            <a:off x="827088" y="1628775"/>
            <a:ext cx="792162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latin typeface="黑体" panose="02010609060101010101" pitchFamily="49" charset="-122"/>
                <a:ea typeface="黑体" panose="02010609060101010101" pitchFamily="49" charset="-122"/>
              </a:rPr>
              <a:t>一、需要系数法</a:t>
            </a:r>
          </a:p>
          <a:p>
            <a:pPr algn="just" eaLnBrk="1" hangingPunct="1">
              <a:lnSpc>
                <a:spcPct val="125000"/>
              </a:lnSpc>
              <a:spcBef>
                <a:spcPct val="25000"/>
              </a:spcBef>
              <a:buClrTx/>
              <a:buSzTx/>
              <a:buFontTx/>
              <a:buNone/>
            </a:pPr>
            <a:r>
              <a:rPr kumimoji="1" lang="en-US" altLang="zh-CN" sz="2400" b="1"/>
              <a:t>1.</a:t>
            </a:r>
            <a:r>
              <a:rPr kumimoji="1" lang="zh-CN" altLang="en-US" sz="2400" b="1"/>
              <a:t>单组用电设备的计算负荷</a:t>
            </a:r>
            <a:r>
              <a:rPr kumimoji="1" lang="zh-CN" altLang="en-US" sz="2400" b="1">
                <a:latin typeface="黑体" panose="02010609060101010101" pitchFamily="49" charset="-122"/>
                <a:ea typeface="黑体" panose="02010609060101010101" pitchFamily="49" charset="-122"/>
              </a:rPr>
              <a:t> </a:t>
            </a:r>
          </a:p>
        </p:txBody>
      </p:sp>
      <p:sp>
        <p:nvSpPr>
          <p:cNvPr id="614409" name="Rectangle 9">
            <a:extLst>
              <a:ext uri="{FF2B5EF4-FFF2-40B4-BE49-F238E27FC236}">
                <a16:creationId xmlns:a16="http://schemas.microsoft.com/office/drawing/2014/main" id="{C18F1CB3-D722-48A3-87C7-B4E75E4C09AE}"/>
              </a:ext>
            </a:extLst>
          </p:cNvPr>
          <p:cNvSpPr>
            <a:spLocks noChangeArrowheads="1"/>
          </p:cNvSpPr>
          <p:nvPr/>
        </p:nvSpPr>
        <p:spPr bwMode="auto">
          <a:xfrm>
            <a:off x="820738" y="2708275"/>
            <a:ext cx="83232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latin typeface="宋体" panose="02010600030101010101" pitchFamily="2" charset="-122"/>
              </a:rPr>
              <a:t> 按需要系数法确定三相用电设备组计算负荷的基本公式  </a:t>
            </a:r>
            <a:endParaRPr kumimoji="1" lang="en-US" altLang="zh-CN" sz="2400" b="1"/>
          </a:p>
        </p:txBody>
      </p:sp>
      <p:sp>
        <p:nvSpPr>
          <p:cNvPr id="614414" name="Rectangle 14">
            <a:extLst>
              <a:ext uri="{FF2B5EF4-FFF2-40B4-BE49-F238E27FC236}">
                <a16:creationId xmlns:a16="http://schemas.microsoft.com/office/drawing/2014/main" id="{DE633141-FE79-40AC-B731-4B6AEF670B95}"/>
              </a:ext>
            </a:extLst>
          </p:cNvPr>
          <p:cNvSpPr>
            <a:spLocks noChangeArrowheads="1"/>
          </p:cNvSpPr>
          <p:nvPr/>
        </p:nvSpPr>
        <p:spPr bwMode="auto">
          <a:xfrm>
            <a:off x="954088" y="3213100"/>
            <a:ext cx="5562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t>有功计算负荷</a:t>
            </a:r>
            <a:r>
              <a:rPr kumimoji="1" lang="zh-CN" altLang="en-US" sz="2400"/>
              <a:t>（</a:t>
            </a:r>
            <a:r>
              <a:rPr kumimoji="1" lang="en-US" altLang="zh-CN" sz="2400"/>
              <a:t>kW）:</a:t>
            </a:r>
            <a:r>
              <a:rPr kumimoji="1" lang="en-US" altLang="zh-CN" sz="2400" b="1"/>
              <a:t> </a:t>
            </a:r>
            <a:endParaRPr kumimoji="1" lang="zh-CN" altLang="en-US" sz="2400" b="1"/>
          </a:p>
        </p:txBody>
      </p:sp>
      <p:sp>
        <p:nvSpPr>
          <p:cNvPr id="614415" name="Rectangle 15">
            <a:extLst>
              <a:ext uri="{FF2B5EF4-FFF2-40B4-BE49-F238E27FC236}">
                <a16:creationId xmlns:a16="http://schemas.microsoft.com/office/drawing/2014/main" id="{5AB45EB7-0FAB-4F4B-B2D6-82BAF239A5AA}"/>
              </a:ext>
            </a:extLst>
          </p:cNvPr>
          <p:cNvSpPr>
            <a:spLocks noChangeArrowheads="1"/>
          </p:cNvSpPr>
          <p:nvPr/>
        </p:nvSpPr>
        <p:spPr bwMode="auto">
          <a:xfrm>
            <a:off x="971550" y="3933825"/>
            <a:ext cx="5105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t>无功计算负荷</a:t>
            </a:r>
            <a:r>
              <a:rPr kumimoji="1" lang="zh-CN" altLang="en-US" sz="2400"/>
              <a:t>（</a:t>
            </a:r>
            <a:r>
              <a:rPr kumimoji="1" lang="en-US" altLang="zh-CN" sz="2400"/>
              <a:t>kvar）:</a:t>
            </a:r>
            <a:r>
              <a:rPr kumimoji="1" lang="en-US" altLang="zh-CN" sz="2400" b="1"/>
              <a:t> </a:t>
            </a:r>
            <a:endParaRPr kumimoji="1" lang="zh-CN" altLang="en-US" sz="2400" b="1"/>
          </a:p>
        </p:txBody>
      </p:sp>
      <p:sp>
        <p:nvSpPr>
          <p:cNvPr id="614416" name="Rectangle 16">
            <a:extLst>
              <a:ext uri="{FF2B5EF4-FFF2-40B4-BE49-F238E27FC236}">
                <a16:creationId xmlns:a16="http://schemas.microsoft.com/office/drawing/2014/main" id="{87DF4115-0B26-4284-B8D7-22C09D7BE566}"/>
              </a:ext>
            </a:extLst>
          </p:cNvPr>
          <p:cNvSpPr>
            <a:spLocks noChangeArrowheads="1"/>
          </p:cNvSpPr>
          <p:nvPr/>
        </p:nvSpPr>
        <p:spPr bwMode="auto">
          <a:xfrm>
            <a:off x="971550" y="4581525"/>
            <a:ext cx="4267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t>视在计算负荷</a:t>
            </a:r>
            <a:r>
              <a:rPr kumimoji="1" lang="zh-CN" altLang="en-US" sz="2400"/>
              <a:t>（</a:t>
            </a:r>
            <a:r>
              <a:rPr kumimoji="1" lang="en-US" altLang="zh-CN" sz="2400"/>
              <a:t>kVA）:</a:t>
            </a:r>
            <a:r>
              <a:rPr kumimoji="1" lang="en-US" altLang="zh-CN" sz="2400" b="1"/>
              <a:t> </a:t>
            </a:r>
            <a:endParaRPr kumimoji="1" lang="zh-CN" altLang="en-US" sz="2400" b="1"/>
          </a:p>
        </p:txBody>
      </p:sp>
      <p:sp>
        <p:nvSpPr>
          <p:cNvPr id="614417" name="Rectangle 17">
            <a:extLst>
              <a:ext uri="{FF2B5EF4-FFF2-40B4-BE49-F238E27FC236}">
                <a16:creationId xmlns:a16="http://schemas.microsoft.com/office/drawing/2014/main" id="{EA83083D-B43C-48C7-888B-B4B839400692}"/>
              </a:ext>
            </a:extLst>
          </p:cNvPr>
          <p:cNvSpPr>
            <a:spLocks noChangeArrowheads="1"/>
          </p:cNvSpPr>
          <p:nvPr/>
        </p:nvSpPr>
        <p:spPr bwMode="auto">
          <a:xfrm>
            <a:off x="971550" y="5229225"/>
            <a:ext cx="2895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latin typeface="宋体" panose="02010600030101010101" pitchFamily="2" charset="-122"/>
              </a:rPr>
              <a:t>计算电流</a:t>
            </a:r>
            <a:r>
              <a:rPr kumimoji="1" lang="zh-CN" altLang="en-US" sz="2400"/>
              <a:t>（</a:t>
            </a:r>
            <a:r>
              <a:rPr kumimoji="1" lang="en-US" altLang="zh-CN" sz="2400"/>
              <a:t>A）:</a:t>
            </a:r>
            <a:r>
              <a:rPr kumimoji="1" lang="en-US" altLang="zh-CN" sz="2400" b="1">
                <a:latin typeface="宋体" panose="02010600030101010101" pitchFamily="2" charset="-122"/>
              </a:rPr>
              <a:t> </a:t>
            </a:r>
            <a:endParaRPr kumimoji="1" lang="zh-CN" altLang="en-US" sz="2400" b="1">
              <a:latin typeface="宋体" panose="02010600030101010101" pitchFamily="2" charset="-122"/>
            </a:endParaRPr>
          </a:p>
        </p:txBody>
      </p:sp>
      <p:pic>
        <p:nvPicPr>
          <p:cNvPr id="56329" name="Picture 18">
            <a:extLst>
              <a:ext uri="{FF2B5EF4-FFF2-40B4-BE49-F238E27FC236}">
                <a16:creationId xmlns:a16="http://schemas.microsoft.com/office/drawing/2014/main" id="{3BCCAFC9-DA7B-4C4D-8E43-5ADADF06D9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4300" y="3284538"/>
            <a:ext cx="1655763"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0" name="Picture 19">
            <a:extLst>
              <a:ext uri="{FF2B5EF4-FFF2-40B4-BE49-F238E27FC236}">
                <a16:creationId xmlns:a16="http://schemas.microsoft.com/office/drawing/2014/main" id="{BE138C5F-F7E9-4C61-85F5-B1D41B7E3B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4675" y="3933825"/>
            <a:ext cx="17716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1" name="Picture 24">
            <a:extLst>
              <a:ext uri="{FF2B5EF4-FFF2-40B4-BE49-F238E27FC236}">
                <a16:creationId xmlns:a16="http://schemas.microsoft.com/office/drawing/2014/main" id="{732A5B98-9F7D-444A-9E6A-4350D7F643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35475" y="4365625"/>
            <a:ext cx="15049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32" name="Picture 25">
            <a:extLst>
              <a:ext uri="{FF2B5EF4-FFF2-40B4-BE49-F238E27FC236}">
                <a16:creationId xmlns:a16="http://schemas.microsoft.com/office/drawing/2014/main" id="{06B6FB54-8799-47B1-85B5-4D5676D84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95700" y="5157788"/>
            <a:ext cx="1524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14405"/>
                                        </p:tgtEl>
                                        <p:attrNameLst>
                                          <p:attrName>style.visibility</p:attrName>
                                        </p:attrNameLst>
                                      </p:cBhvr>
                                      <p:to>
                                        <p:strVal val="visible"/>
                                      </p:to>
                                    </p:set>
                                    <p:anim to="" calcmode="lin" valueType="num">
                                      <p:cBhvr>
                                        <p:cTn id="7" dur="1" fill="hold"/>
                                        <p:tgtEl>
                                          <p:spTgt spid="61440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14409"/>
                                        </p:tgtEl>
                                        <p:attrNameLst>
                                          <p:attrName>style.visibility</p:attrName>
                                        </p:attrNameLst>
                                      </p:cBhvr>
                                      <p:to>
                                        <p:strVal val="visible"/>
                                      </p:to>
                                    </p:set>
                                    <p:anim to="" calcmode="lin" valueType="num">
                                      <p:cBhvr>
                                        <p:cTn id="12" dur="1" fill="hold"/>
                                        <p:tgtEl>
                                          <p:spTgt spid="61440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14414"/>
                                        </p:tgtEl>
                                        <p:attrNameLst>
                                          <p:attrName>style.visibility</p:attrName>
                                        </p:attrNameLst>
                                      </p:cBhvr>
                                      <p:to>
                                        <p:strVal val="visible"/>
                                      </p:to>
                                    </p:set>
                                    <p:anim to="" calcmode="lin" valueType="num">
                                      <p:cBhvr>
                                        <p:cTn id="17" dur="1" fill="hold"/>
                                        <p:tgtEl>
                                          <p:spTgt spid="614414"/>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14415"/>
                                        </p:tgtEl>
                                        <p:attrNameLst>
                                          <p:attrName>style.visibility</p:attrName>
                                        </p:attrNameLst>
                                      </p:cBhvr>
                                      <p:to>
                                        <p:strVal val="visible"/>
                                      </p:to>
                                    </p:set>
                                    <p:anim to="" calcmode="lin" valueType="num">
                                      <p:cBhvr>
                                        <p:cTn id="22" dur="1" fill="hold"/>
                                        <p:tgtEl>
                                          <p:spTgt spid="614415"/>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614416"/>
                                        </p:tgtEl>
                                        <p:attrNameLst>
                                          <p:attrName>style.visibility</p:attrName>
                                        </p:attrNameLst>
                                      </p:cBhvr>
                                      <p:to>
                                        <p:strVal val="visible"/>
                                      </p:to>
                                    </p:set>
                                    <p:anim to="" calcmode="lin" valueType="num">
                                      <p:cBhvr>
                                        <p:cTn id="27" dur="1" fill="hold"/>
                                        <p:tgtEl>
                                          <p:spTgt spid="614416"/>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614417"/>
                                        </p:tgtEl>
                                        <p:attrNameLst>
                                          <p:attrName>style.visibility</p:attrName>
                                        </p:attrNameLst>
                                      </p:cBhvr>
                                      <p:to>
                                        <p:strVal val="visible"/>
                                      </p:to>
                                    </p:set>
                                    <p:anim to="" calcmode="lin" valueType="num">
                                      <p:cBhvr>
                                        <p:cTn id="32" dur="1" fill="hold"/>
                                        <p:tgtEl>
                                          <p:spTgt spid="61441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5" grpId="0" autoUpdateAnimBg="0"/>
      <p:bldP spid="614409" grpId="0" autoUpdateAnimBg="0"/>
      <p:bldP spid="614414" grpId="0" autoUpdateAnimBg="0"/>
      <p:bldP spid="614415" grpId="0" autoUpdateAnimBg="0"/>
      <p:bldP spid="614416" grpId="0" autoUpdateAnimBg="0"/>
      <p:bldP spid="61441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14">
            <a:extLst>
              <a:ext uri="{FF2B5EF4-FFF2-40B4-BE49-F238E27FC236}">
                <a16:creationId xmlns:a16="http://schemas.microsoft.com/office/drawing/2014/main" id="{B8FEEC2B-98C6-43A8-929B-2050C8F52D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6013" y="1844675"/>
            <a:ext cx="165576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7" name="Text Box 15">
            <a:extLst>
              <a:ext uri="{FF2B5EF4-FFF2-40B4-BE49-F238E27FC236}">
                <a16:creationId xmlns:a16="http://schemas.microsoft.com/office/drawing/2014/main" id="{4B2C8266-0AF8-49D4-9B66-3EC8FC5BE14B}"/>
              </a:ext>
            </a:extLst>
          </p:cNvPr>
          <p:cNvSpPr txBox="1">
            <a:spLocks noChangeArrowheads="1"/>
          </p:cNvSpPr>
          <p:nvPr/>
        </p:nvSpPr>
        <p:spPr bwMode="auto">
          <a:xfrm>
            <a:off x="2843213" y="1865313"/>
            <a:ext cx="3043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b="1"/>
              <a:t>基本公式中各物理量</a:t>
            </a:r>
            <a:r>
              <a:rPr lang="en-US" altLang="zh-CN" sz="2400" b="1"/>
              <a:t>:</a:t>
            </a:r>
          </a:p>
        </p:txBody>
      </p:sp>
      <p:sp>
        <p:nvSpPr>
          <p:cNvPr id="57348" name="Text Box 16">
            <a:extLst>
              <a:ext uri="{FF2B5EF4-FFF2-40B4-BE49-F238E27FC236}">
                <a16:creationId xmlns:a16="http://schemas.microsoft.com/office/drawing/2014/main" id="{B0E1D437-007B-479F-8C31-46043BC4F287}"/>
              </a:ext>
            </a:extLst>
          </p:cNvPr>
          <p:cNvSpPr txBox="1">
            <a:spLocks noChangeArrowheads="1"/>
          </p:cNvSpPr>
          <p:nvPr/>
        </p:nvSpPr>
        <p:spPr bwMode="auto">
          <a:xfrm>
            <a:off x="1187450" y="2389188"/>
            <a:ext cx="72771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r>
              <a:rPr lang="en-US" altLang="zh-CN" sz="2400"/>
              <a:t>K</a:t>
            </a:r>
            <a:r>
              <a:rPr lang="en-US" altLang="zh-CN" sz="2400" baseline="-25000"/>
              <a:t>d</a:t>
            </a:r>
            <a:r>
              <a:rPr lang="en-US" altLang="zh-CN" sz="2400"/>
              <a:t>:</a:t>
            </a:r>
            <a:r>
              <a:rPr lang="zh-CN" altLang="en-US" sz="2400" b="1"/>
              <a:t>需要系数</a:t>
            </a:r>
          </a:p>
          <a:p>
            <a:pPr eaLnBrk="1" hangingPunct="1">
              <a:lnSpc>
                <a:spcPct val="125000"/>
              </a:lnSpc>
              <a:buFont typeface="Wingdings" panose="05000000000000000000" pitchFamily="2" charset="2"/>
              <a:buNone/>
            </a:pPr>
            <a:r>
              <a:rPr kumimoji="1" lang="en-US" altLang="zh-CN" sz="2400" i="1"/>
              <a:t>K</a:t>
            </a:r>
            <a:r>
              <a:rPr kumimoji="1" lang="en-US" altLang="zh-CN" sz="2400" baseline="-25000"/>
              <a:t>d</a:t>
            </a:r>
            <a:r>
              <a:rPr kumimoji="1" lang="zh-CN" altLang="en-US" sz="2400" b="1"/>
              <a:t>值的相关因素：用电设备组的工作性质；</a:t>
            </a:r>
          </a:p>
          <a:p>
            <a:pPr eaLnBrk="1" hangingPunct="1">
              <a:lnSpc>
                <a:spcPct val="125000"/>
              </a:lnSpc>
              <a:buFont typeface="Wingdings" panose="05000000000000000000" pitchFamily="2" charset="2"/>
              <a:buNone/>
            </a:pPr>
            <a:r>
              <a:rPr kumimoji="1" lang="zh-CN" altLang="en-US" sz="2400" b="1"/>
              <a:t>                                用电设备组的设备台数；</a:t>
            </a:r>
          </a:p>
          <a:p>
            <a:pPr eaLnBrk="1" hangingPunct="1">
              <a:lnSpc>
                <a:spcPct val="125000"/>
              </a:lnSpc>
              <a:buFont typeface="Wingdings" panose="05000000000000000000" pitchFamily="2" charset="2"/>
              <a:buNone/>
            </a:pPr>
            <a:r>
              <a:rPr kumimoji="1" lang="zh-CN" altLang="en-US" sz="2400" b="1"/>
              <a:t>                                 设备效率；</a:t>
            </a:r>
          </a:p>
          <a:p>
            <a:pPr eaLnBrk="1" hangingPunct="1">
              <a:lnSpc>
                <a:spcPct val="125000"/>
              </a:lnSpc>
              <a:buFont typeface="Wingdings" panose="05000000000000000000" pitchFamily="2" charset="2"/>
              <a:buNone/>
            </a:pPr>
            <a:r>
              <a:rPr kumimoji="1" lang="zh-CN" altLang="en-US" sz="2400" b="1"/>
              <a:t>                                 电源线路损耗。</a:t>
            </a:r>
          </a:p>
          <a:p>
            <a:pPr eaLnBrk="1" hangingPunct="1">
              <a:lnSpc>
                <a:spcPct val="125000"/>
              </a:lnSpc>
              <a:buFont typeface="Wingdings" panose="05000000000000000000" pitchFamily="2" charset="2"/>
              <a:buNone/>
            </a:pPr>
            <a:r>
              <a:rPr kumimoji="1" lang="en-US" altLang="zh-CN" sz="2400" b="1"/>
              <a:t>                                 </a:t>
            </a:r>
            <a:r>
              <a:rPr kumimoji="1" lang="en-US" altLang="zh-CN" sz="2400" i="1"/>
              <a:t>K</a:t>
            </a:r>
            <a:r>
              <a:rPr kumimoji="1" lang="en-US" altLang="zh-CN" sz="2400" baseline="-25000"/>
              <a:t>d</a:t>
            </a:r>
            <a:r>
              <a:rPr kumimoji="1" lang="zh-CN" altLang="en-US" sz="2400" b="1"/>
              <a:t>值只能靠测量统计确定。</a:t>
            </a:r>
          </a:p>
        </p:txBody>
      </p:sp>
      <p:sp>
        <p:nvSpPr>
          <p:cNvPr id="57349" name="TextBox 4">
            <a:extLst>
              <a:ext uri="{FF2B5EF4-FFF2-40B4-BE49-F238E27FC236}">
                <a16:creationId xmlns:a16="http://schemas.microsoft.com/office/drawing/2014/main" id="{0B9174C6-865A-42A6-A345-85E1FF1494BF}"/>
              </a:ext>
            </a:extLst>
          </p:cNvPr>
          <p:cNvSpPr txBox="1">
            <a:spLocks noChangeArrowheads="1"/>
          </p:cNvSpPr>
          <p:nvPr/>
        </p:nvSpPr>
        <p:spPr bwMode="auto">
          <a:xfrm>
            <a:off x="250825" y="3860800"/>
            <a:ext cx="3168650"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400"/>
              <a:t>三角形接法：绕组电压</a:t>
            </a:r>
            <a:r>
              <a:rPr lang="en-US" altLang="zh-CN" sz="1400"/>
              <a:t>=</a:t>
            </a:r>
            <a:r>
              <a:rPr lang="zh-CN" altLang="en-US" sz="1400"/>
              <a:t>线电压</a:t>
            </a:r>
            <a:br>
              <a:rPr lang="zh-CN" altLang="en-US" sz="1400"/>
            </a:br>
            <a:r>
              <a:rPr lang="zh-CN" altLang="en-US" sz="1400"/>
              <a:t>绕组电流</a:t>
            </a:r>
            <a:r>
              <a:rPr lang="en-US" altLang="zh-CN" sz="1400"/>
              <a:t>=</a:t>
            </a:r>
            <a:r>
              <a:rPr lang="zh-CN" altLang="en-US" sz="1400"/>
              <a:t>线电流</a:t>
            </a:r>
            <a:r>
              <a:rPr lang="en-US" altLang="zh-CN" sz="1400"/>
              <a:t>/</a:t>
            </a:r>
            <a:r>
              <a:rPr lang="zh-CN" altLang="en-US" sz="1400"/>
              <a:t>根号</a:t>
            </a:r>
            <a:r>
              <a:rPr lang="en-US" altLang="zh-CN" sz="1400"/>
              <a:t>3</a:t>
            </a:r>
            <a:br>
              <a:rPr lang="en-US" altLang="zh-CN" sz="1400"/>
            </a:br>
            <a:r>
              <a:rPr lang="zh-CN" altLang="en-US" sz="1400"/>
              <a:t>每相绕组功率</a:t>
            </a:r>
            <a:r>
              <a:rPr lang="en-US" altLang="zh-CN" sz="1400"/>
              <a:t>=</a:t>
            </a:r>
            <a:r>
              <a:rPr lang="zh-CN" altLang="en-US" sz="1400"/>
              <a:t>线电压*线电流</a:t>
            </a:r>
            <a:r>
              <a:rPr lang="en-US" altLang="zh-CN" sz="1400"/>
              <a:t>/</a:t>
            </a:r>
            <a:r>
              <a:rPr lang="zh-CN" altLang="en-US" sz="1400"/>
              <a:t>根号</a:t>
            </a:r>
            <a:r>
              <a:rPr lang="en-US" altLang="zh-CN" sz="1400"/>
              <a:t>3</a:t>
            </a:r>
            <a:br>
              <a:rPr lang="en-US" altLang="zh-CN" sz="1400"/>
            </a:br>
            <a:r>
              <a:rPr lang="zh-CN" altLang="en-US" sz="1400" b="1"/>
              <a:t>三相绕组总功率</a:t>
            </a:r>
            <a:r>
              <a:rPr lang="en-US" altLang="zh-CN" sz="1400" b="1"/>
              <a:t>=3*</a:t>
            </a:r>
            <a:r>
              <a:rPr lang="zh-CN" altLang="en-US" sz="1400" b="1"/>
              <a:t>线电压*线电流</a:t>
            </a:r>
            <a:r>
              <a:rPr lang="en-US" altLang="zh-CN" sz="1400" b="1"/>
              <a:t>/</a:t>
            </a:r>
            <a:r>
              <a:rPr lang="zh-CN" altLang="en-US" sz="1400" b="1"/>
              <a:t>根号</a:t>
            </a:r>
            <a:r>
              <a:rPr lang="en-US" altLang="zh-CN" sz="1400" b="1"/>
              <a:t>3=</a:t>
            </a:r>
            <a:r>
              <a:rPr lang="zh-CN" altLang="en-US" sz="1400" b="1"/>
              <a:t>根号</a:t>
            </a:r>
            <a:r>
              <a:rPr lang="en-US" altLang="zh-CN" sz="1400" b="1"/>
              <a:t>3*</a:t>
            </a:r>
            <a:r>
              <a:rPr lang="zh-CN" altLang="en-US" sz="1400" b="1"/>
              <a:t>线电压*线电流</a:t>
            </a:r>
            <a:br>
              <a:rPr lang="zh-CN" altLang="en-US" sz="1400"/>
            </a:br>
            <a:endParaRPr lang="en-US" altLang="zh-CN" sz="1400"/>
          </a:p>
          <a:p>
            <a:pPr eaLnBrk="1" hangingPunct="1">
              <a:buFont typeface="Wingdings" panose="05000000000000000000" pitchFamily="2" charset="2"/>
              <a:buNone/>
            </a:pPr>
            <a:r>
              <a:rPr lang="zh-CN" altLang="en-US" sz="1400"/>
              <a:t>对于</a:t>
            </a:r>
            <a:r>
              <a:rPr lang="en-US" altLang="zh-CN" sz="1400"/>
              <a:t>Y</a:t>
            </a:r>
            <a:r>
              <a:rPr lang="zh-CN" altLang="en-US" sz="1400"/>
              <a:t>型接法：绕组电压</a:t>
            </a:r>
            <a:r>
              <a:rPr lang="en-US" altLang="zh-CN" sz="1400"/>
              <a:t>=</a:t>
            </a:r>
            <a:r>
              <a:rPr lang="zh-CN" altLang="en-US" sz="1400"/>
              <a:t>相电压</a:t>
            </a:r>
            <a:r>
              <a:rPr lang="en-US" altLang="zh-CN" sz="1400"/>
              <a:t>=</a:t>
            </a:r>
            <a:r>
              <a:rPr lang="zh-CN" altLang="en-US" sz="1400"/>
              <a:t>线电压</a:t>
            </a:r>
            <a:r>
              <a:rPr lang="en-US" altLang="zh-CN" sz="1400"/>
              <a:t>/</a:t>
            </a:r>
            <a:r>
              <a:rPr lang="zh-CN" altLang="en-US" sz="1400"/>
              <a:t>根号</a:t>
            </a:r>
            <a:r>
              <a:rPr lang="en-US" altLang="zh-CN" sz="1400"/>
              <a:t>3</a:t>
            </a:r>
            <a:br>
              <a:rPr lang="en-US" altLang="zh-CN" sz="1400"/>
            </a:br>
            <a:r>
              <a:rPr lang="zh-CN" altLang="en-US" sz="1400"/>
              <a:t>绕组电流</a:t>
            </a:r>
            <a:r>
              <a:rPr lang="en-US" altLang="zh-CN" sz="1400"/>
              <a:t>=</a:t>
            </a:r>
            <a:r>
              <a:rPr lang="zh-CN" altLang="en-US" sz="1400"/>
              <a:t>线电流</a:t>
            </a:r>
            <a:br>
              <a:rPr lang="zh-CN" altLang="en-US" sz="1400"/>
            </a:br>
            <a:r>
              <a:rPr lang="zh-CN" altLang="en-US" sz="1400"/>
              <a:t>每相绕组功率</a:t>
            </a:r>
            <a:r>
              <a:rPr lang="en-US" altLang="zh-CN" sz="1400"/>
              <a:t>=</a:t>
            </a:r>
            <a:r>
              <a:rPr lang="zh-CN" altLang="en-US" sz="1400"/>
              <a:t>线电流*线电压</a:t>
            </a:r>
            <a:r>
              <a:rPr lang="en-US" altLang="zh-CN" sz="1400"/>
              <a:t>/</a:t>
            </a:r>
            <a:r>
              <a:rPr lang="zh-CN" altLang="en-US" sz="1400"/>
              <a:t>根号</a:t>
            </a:r>
            <a:r>
              <a:rPr lang="en-US" altLang="zh-CN" sz="1400"/>
              <a:t>3</a:t>
            </a:r>
            <a:br>
              <a:rPr lang="en-US" altLang="zh-CN" sz="1400"/>
            </a:br>
            <a:r>
              <a:rPr lang="zh-CN" altLang="en-US" sz="1400" b="1"/>
              <a:t>三相绕组总功率</a:t>
            </a:r>
            <a:r>
              <a:rPr lang="en-US" altLang="zh-CN" sz="1400" b="1"/>
              <a:t>=3*</a:t>
            </a:r>
            <a:r>
              <a:rPr lang="zh-CN" altLang="en-US" sz="1400" b="1"/>
              <a:t>线电流*线电压</a:t>
            </a:r>
            <a:r>
              <a:rPr lang="en-US" altLang="zh-CN" sz="1400" b="1"/>
              <a:t>/</a:t>
            </a:r>
            <a:r>
              <a:rPr lang="zh-CN" altLang="en-US" sz="1400" b="1"/>
              <a:t>根号</a:t>
            </a:r>
            <a:r>
              <a:rPr lang="en-US" altLang="zh-CN" sz="1400" b="1"/>
              <a:t>3=</a:t>
            </a:r>
            <a:r>
              <a:rPr lang="zh-CN" altLang="en-US" sz="1400" b="1"/>
              <a:t>根号</a:t>
            </a:r>
            <a:r>
              <a:rPr lang="en-US" altLang="zh-CN" sz="1400" b="1"/>
              <a:t>3*</a:t>
            </a:r>
            <a:r>
              <a:rPr lang="zh-CN" altLang="en-US" sz="1400" b="1"/>
              <a:t>线电压*线电流</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Rectangle 2">
            <a:extLst>
              <a:ext uri="{FF2B5EF4-FFF2-40B4-BE49-F238E27FC236}">
                <a16:creationId xmlns:a16="http://schemas.microsoft.com/office/drawing/2014/main" id="{39880E90-4A40-41B5-9BCF-4194A344C4B3}"/>
              </a:ext>
            </a:extLst>
          </p:cNvPr>
          <p:cNvSpPr>
            <a:spLocks noChangeArrowheads="1"/>
          </p:cNvSpPr>
          <p:nvPr/>
        </p:nvSpPr>
        <p:spPr bwMode="auto">
          <a:xfrm>
            <a:off x="900113" y="6669088"/>
            <a:ext cx="8243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zh-CN" altLang="en-US" sz="2400" b="1"/>
              <a:t>         </a:t>
            </a:r>
            <a:r>
              <a:rPr kumimoji="1" lang="en-US" altLang="zh-CN" sz="1000" b="1"/>
              <a:t>2.</a:t>
            </a:r>
            <a:r>
              <a:rPr kumimoji="1" lang="zh-CN" altLang="en-US" sz="1000" b="1"/>
              <a:t>断续周期工作制的设备容量</a:t>
            </a:r>
            <a:r>
              <a:rPr kumimoji="1" lang="en-US" altLang="zh-CN" sz="1000" b="1" i="1"/>
              <a:t>P</a:t>
            </a:r>
            <a:r>
              <a:rPr kumimoji="1" lang="zh-CN" altLang="en-US" sz="1000" b="1"/>
              <a:t>与其负荷持续率</a:t>
            </a:r>
            <a:r>
              <a:rPr kumimoji="1" lang="en-US" altLang="zh-CN" sz="1000" b="1" i="1"/>
              <a:t>ε</a:t>
            </a:r>
            <a:r>
              <a:rPr kumimoji="1" lang="zh-CN" altLang="en-US" sz="1000" b="1"/>
              <a:t>密切相关，对供电系统而言，按发热等效原则（同一周期内）求得其关系式：</a:t>
            </a:r>
          </a:p>
        </p:txBody>
      </p:sp>
      <p:sp>
        <p:nvSpPr>
          <p:cNvPr id="620547" name="Rectangle 3">
            <a:extLst>
              <a:ext uri="{FF2B5EF4-FFF2-40B4-BE49-F238E27FC236}">
                <a16:creationId xmlns:a16="http://schemas.microsoft.com/office/drawing/2014/main" id="{3420FE67-15C7-4F1C-815F-3334C8D87B2F}"/>
              </a:ext>
            </a:extLst>
          </p:cNvPr>
          <p:cNvSpPr>
            <a:spLocks noChangeArrowheads="1"/>
          </p:cNvSpPr>
          <p:nvPr/>
        </p:nvSpPr>
        <p:spPr bwMode="auto">
          <a:xfrm>
            <a:off x="1042988" y="1484313"/>
            <a:ext cx="5562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25000"/>
              </a:spcBef>
              <a:buClrTx/>
              <a:buSzTx/>
              <a:buFontTx/>
              <a:buNone/>
            </a:pPr>
            <a:r>
              <a:rPr kumimoji="1" lang="zh-CN" altLang="en-US" sz="2400" b="1">
                <a:latin typeface="宋体" panose="02010600030101010101" pitchFamily="2" charset="-122"/>
              </a:rPr>
              <a:t>设备容量</a:t>
            </a:r>
            <a:r>
              <a:rPr kumimoji="1" lang="en-US" altLang="zh-CN" sz="2400" b="1"/>
              <a:t>P</a:t>
            </a:r>
            <a:r>
              <a:rPr kumimoji="1" lang="en-US" altLang="zh-CN" sz="2400" b="1" baseline="-25000"/>
              <a:t>e</a:t>
            </a:r>
            <a:r>
              <a:rPr kumimoji="1" lang="zh-CN" altLang="en-US" sz="2400" b="1">
                <a:latin typeface="宋体" panose="02010600030101010101" pitchFamily="2" charset="-122"/>
              </a:rPr>
              <a:t>的计算</a:t>
            </a:r>
            <a:r>
              <a:rPr kumimoji="1" lang="zh-CN" altLang="en-US" sz="2400" b="1"/>
              <a:t> </a:t>
            </a:r>
          </a:p>
        </p:txBody>
      </p:sp>
      <p:sp>
        <p:nvSpPr>
          <p:cNvPr id="620548" name="Rectangle 4">
            <a:extLst>
              <a:ext uri="{FF2B5EF4-FFF2-40B4-BE49-F238E27FC236}">
                <a16:creationId xmlns:a16="http://schemas.microsoft.com/office/drawing/2014/main" id="{95C09345-2833-4E3F-91A4-3619517CD07C}"/>
              </a:ext>
            </a:extLst>
          </p:cNvPr>
          <p:cNvSpPr>
            <a:spLocks noChangeArrowheads="1"/>
          </p:cNvSpPr>
          <p:nvPr/>
        </p:nvSpPr>
        <p:spPr bwMode="auto">
          <a:xfrm>
            <a:off x="1403350" y="2420938"/>
            <a:ext cx="741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ClrTx/>
              <a:buSzTx/>
              <a:buFontTx/>
              <a:buNone/>
            </a:pPr>
            <a:r>
              <a:rPr kumimoji="1" lang="zh-CN" altLang="en-US" sz="2400" b="1"/>
              <a:t>设备容量</a:t>
            </a:r>
            <a:r>
              <a:rPr kumimoji="1" lang="en-US" altLang="zh-CN" sz="2400" b="1" i="1"/>
              <a:t>P</a:t>
            </a:r>
            <a:r>
              <a:rPr kumimoji="1" lang="en-US" altLang="zh-CN" sz="2400" b="1" baseline="-30000"/>
              <a:t>e</a:t>
            </a:r>
            <a:r>
              <a:rPr kumimoji="1" lang="en-US" altLang="zh-CN" sz="2400" b="1"/>
              <a:t>，</a:t>
            </a:r>
            <a:r>
              <a:rPr kumimoji="1" lang="zh-CN" altLang="en-US" sz="2400" b="1"/>
              <a:t>就取所有设备（不含备用设备）的铭牌额定容量</a:t>
            </a:r>
            <a:r>
              <a:rPr kumimoji="1" lang="en-US" altLang="zh-CN" sz="2400" b="1" i="1"/>
              <a:t>P</a:t>
            </a:r>
            <a:r>
              <a:rPr kumimoji="1" lang="en-US" altLang="zh-CN" sz="2400" b="1" baseline="-30000"/>
              <a:t>N</a:t>
            </a:r>
            <a:r>
              <a:rPr kumimoji="1" lang="zh-CN" altLang="en-US" sz="2400" b="1"/>
              <a:t>之和。即</a:t>
            </a:r>
          </a:p>
        </p:txBody>
      </p:sp>
      <p:sp>
        <p:nvSpPr>
          <p:cNvPr id="4103" name="Text Box 9">
            <a:extLst>
              <a:ext uri="{FF2B5EF4-FFF2-40B4-BE49-F238E27FC236}">
                <a16:creationId xmlns:a16="http://schemas.microsoft.com/office/drawing/2014/main" id="{9502E56E-8546-48FE-A950-8EE9625B21B3}"/>
              </a:ext>
            </a:extLst>
          </p:cNvPr>
          <p:cNvSpPr txBox="1">
            <a:spLocks noChangeArrowheads="1"/>
          </p:cNvSpPr>
          <p:nvPr/>
        </p:nvSpPr>
        <p:spPr bwMode="auto">
          <a:xfrm>
            <a:off x="900113" y="1989138"/>
            <a:ext cx="5700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400" b="1">
                <a:latin typeface="宋体" panose="02010600030101010101" pitchFamily="2" charset="-122"/>
              </a:rPr>
              <a:t>1.</a:t>
            </a:r>
            <a:r>
              <a:rPr lang="zh-CN" altLang="en-US" sz="2400" b="1"/>
              <a:t>连续工作制和短时工作制的用电设备组</a:t>
            </a:r>
          </a:p>
        </p:txBody>
      </p:sp>
      <p:graphicFrame>
        <p:nvGraphicFramePr>
          <p:cNvPr id="4098" name="Object 10">
            <a:extLst>
              <a:ext uri="{FF2B5EF4-FFF2-40B4-BE49-F238E27FC236}">
                <a16:creationId xmlns:a16="http://schemas.microsoft.com/office/drawing/2014/main" id="{F5970764-B773-48EF-A752-A20E7A0BD5E8}"/>
              </a:ext>
            </a:extLst>
          </p:cNvPr>
          <p:cNvGraphicFramePr>
            <a:graphicFrameLocks noChangeAspect="1"/>
          </p:cNvGraphicFramePr>
          <p:nvPr>
            <p:ph sz="half" idx="1"/>
          </p:nvPr>
        </p:nvGraphicFramePr>
        <p:xfrm>
          <a:off x="4500563" y="2924175"/>
          <a:ext cx="1295400" cy="481013"/>
        </p:xfrm>
        <a:graphic>
          <a:graphicData uri="http://schemas.openxmlformats.org/presentationml/2006/ole">
            <mc:AlternateContent xmlns:mc="http://schemas.openxmlformats.org/markup-compatibility/2006">
              <mc:Choice xmlns:v="urn:schemas-microsoft-com:vml" Requires="v">
                <p:oleObj name="公式" r:id="rId2" imgW="685800" imgH="253800" progId="Equation.3">
                  <p:embed/>
                </p:oleObj>
              </mc:Choice>
              <mc:Fallback>
                <p:oleObj name="公式" r:id="rId2" imgW="685800" imgH="2538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2924175"/>
                        <a:ext cx="12954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4" name="Text Box 13">
            <a:extLst>
              <a:ext uri="{FF2B5EF4-FFF2-40B4-BE49-F238E27FC236}">
                <a16:creationId xmlns:a16="http://schemas.microsoft.com/office/drawing/2014/main" id="{185E75B1-0497-44FD-A888-EA1DBEFAF6B9}"/>
              </a:ext>
            </a:extLst>
          </p:cNvPr>
          <p:cNvSpPr txBox="1">
            <a:spLocks noChangeArrowheads="1"/>
          </p:cNvSpPr>
          <p:nvPr/>
        </p:nvSpPr>
        <p:spPr bwMode="auto">
          <a:xfrm>
            <a:off x="900113" y="3357563"/>
            <a:ext cx="7777162" cy="1382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a:t> </a:t>
            </a:r>
            <a:r>
              <a:rPr kumimoji="1" lang="en-US" altLang="zh-CN" sz="2400" b="1"/>
              <a:t>2.</a:t>
            </a:r>
            <a:r>
              <a:rPr kumimoji="1" lang="zh-CN" altLang="en-US" sz="2400" b="1"/>
              <a:t>断续周期工作制的用电设备组</a:t>
            </a:r>
          </a:p>
          <a:p>
            <a:pPr eaLnBrk="1" hangingPunct="1">
              <a:buFont typeface="Wingdings" panose="05000000000000000000" pitchFamily="2" charset="2"/>
              <a:buNone/>
            </a:pPr>
            <a:r>
              <a:rPr kumimoji="1" lang="zh-CN" altLang="en-US" sz="2400" b="1"/>
              <a:t>   应按等效发热原理统一换算到规定的负荷持续率</a:t>
            </a:r>
            <a:r>
              <a:rPr kumimoji="1" lang="zh-CN" altLang="en-US" sz="2400" b="1">
                <a:sym typeface="Symbol" panose="05050102010706020507" pitchFamily="18" charset="2"/>
              </a:rPr>
              <a:t></a:t>
            </a:r>
            <a:r>
              <a:rPr kumimoji="1" lang="zh-CN" altLang="en-US" sz="2400" b="1"/>
              <a:t>下的功率，换算公式为：</a:t>
            </a:r>
          </a:p>
        </p:txBody>
      </p:sp>
      <p:graphicFrame>
        <p:nvGraphicFramePr>
          <p:cNvPr id="620558" name="Object 14">
            <a:extLst>
              <a:ext uri="{FF2B5EF4-FFF2-40B4-BE49-F238E27FC236}">
                <a16:creationId xmlns:a16="http://schemas.microsoft.com/office/drawing/2014/main" id="{98C709F1-9BF8-47BC-8FD2-677B87CCD7F5}"/>
              </a:ext>
            </a:extLst>
          </p:cNvPr>
          <p:cNvGraphicFramePr>
            <a:graphicFrameLocks noChangeAspect="1"/>
          </p:cNvGraphicFramePr>
          <p:nvPr>
            <p:ph sz="half" idx="2"/>
          </p:nvPr>
        </p:nvGraphicFramePr>
        <p:xfrm>
          <a:off x="4067175" y="5133975"/>
          <a:ext cx="2160588" cy="1031875"/>
        </p:xfrm>
        <a:graphic>
          <a:graphicData uri="http://schemas.openxmlformats.org/presentationml/2006/ole">
            <mc:AlternateContent xmlns:mc="http://schemas.openxmlformats.org/markup-compatibility/2006">
              <mc:Choice xmlns:v="urn:schemas-microsoft-com:vml" Requires="v">
                <p:oleObj name="Equation" r:id="rId4" imgW="787320" imgH="469800" progId="Equation.DSMT4">
                  <p:embed/>
                </p:oleObj>
              </mc:Choice>
              <mc:Fallback>
                <p:oleObj name="Equation" r:id="rId4" imgW="787320" imgH="469800" progId="Equation.DSMT4">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5133975"/>
                        <a:ext cx="2160588"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17">
            <a:extLst>
              <a:ext uri="{FF2B5EF4-FFF2-40B4-BE49-F238E27FC236}">
                <a16:creationId xmlns:a16="http://schemas.microsoft.com/office/drawing/2014/main" id="{EC643A9C-334B-4630-8B00-97D0792E53EC}"/>
              </a:ext>
            </a:extLst>
          </p:cNvPr>
          <p:cNvGrpSpPr>
            <a:grpSpLocks/>
          </p:cNvGrpSpPr>
          <p:nvPr/>
        </p:nvGrpSpPr>
        <p:grpSpPr bwMode="auto">
          <a:xfrm>
            <a:off x="3059113" y="4929188"/>
            <a:ext cx="6096000" cy="1524000"/>
            <a:chOff x="1200" y="384"/>
            <a:chExt cx="3840" cy="960"/>
          </a:xfrm>
        </p:grpSpPr>
        <p:sp>
          <p:nvSpPr>
            <p:cNvPr id="4106" name="AutoShape 18">
              <a:extLst>
                <a:ext uri="{FF2B5EF4-FFF2-40B4-BE49-F238E27FC236}">
                  <a16:creationId xmlns:a16="http://schemas.microsoft.com/office/drawing/2014/main" id="{51CB16E4-4701-40A7-A572-F5715CAC8A77}"/>
                </a:ext>
              </a:extLst>
            </p:cNvPr>
            <p:cNvSpPr>
              <a:spLocks noChangeArrowheads="1"/>
            </p:cNvSpPr>
            <p:nvPr/>
          </p:nvSpPr>
          <p:spPr bwMode="auto">
            <a:xfrm>
              <a:off x="3295" y="1131"/>
              <a:ext cx="1745" cy="213"/>
            </a:xfrm>
            <a:prstGeom prst="wedgeRectCallout">
              <a:avLst>
                <a:gd name="adj1" fmla="val -60694"/>
                <a:gd name="adj2" fmla="val -55731"/>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400" b="1">
                  <a:latin typeface="Tahoma" panose="020B0604030504040204" pitchFamily="34" charset="0"/>
                </a:rPr>
                <a:t>规定负荷持续率   </a:t>
              </a:r>
              <a:r>
                <a:rPr lang="zh-CN" altLang="en-US" sz="1400" b="1"/>
                <a:t>25％或100％</a:t>
              </a:r>
            </a:p>
          </p:txBody>
        </p:sp>
        <p:sp>
          <p:nvSpPr>
            <p:cNvPr id="4107" name="AutoShape 19">
              <a:extLst>
                <a:ext uri="{FF2B5EF4-FFF2-40B4-BE49-F238E27FC236}">
                  <a16:creationId xmlns:a16="http://schemas.microsoft.com/office/drawing/2014/main" id="{19121F1B-41B2-4174-BEA1-826F2BAA2B8E}"/>
                </a:ext>
              </a:extLst>
            </p:cNvPr>
            <p:cNvSpPr>
              <a:spLocks noChangeArrowheads="1"/>
            </p:cNvSpPr>
            <p:nvPr/>
          </p:nvSpPr>
          <p:spPr bwMode="auto">
            <a:xfrm>
              <a:off x="3469" y="491"/>
              <a:ext cx="1106" cy="213"/>
            </a:xfrm>
            <a:prstGeom prst="wedgeRectCallout">
              <a:avLst>
                <a:gd name="adj1" fmla="val -76537"/>
                <a:gd name="adj2" fmla="val 44273"/>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zh-CN" altLang="en-US" sz="1400" b="1">
                  <a:latin typeface="Tahoma" panose="020B0604030504040204" pitchFamily="34" charset="0"/>
                </a:rPr>
                <a:t>铭牌负荷持续率</a:t>
              </a:r>
            </a:p>
          </p:txBody>
        </p:sp>
        <p:sp>
          <p:nvSpPr>
            <p:cNvPr id="4108" name="AutoShape 20">
              <a:extLst>
                <a:ext uri="{FF2B5EF4-FFF2-40B4-BE49-F238E27FC236}">
                  <a16:creationId xmlns:a16="http://schemas.microsoft.com/office/drawing/2014/main" id="{6A5D991A-1ED4-48E4-A945-D5320F25B6B8}"/>
                </a:ext>
              </a:extLst>
            </p:cNvPr>
            <p:cNvSpPr>
              <a:spLocks noChangeArrowheads="1"/>
            </p:cNvSpPr>
            <p:nvPr/>
          </p:nvSpPr>
          <p:spPr bwMode="auto">
            <a:xfrm>
              <a:off x="1665" y="384"/>
              <a:ext cx="640" cy="213"/>
            </a:xfrm>
            <a:prstGeom prst="wedgeRectCallout">
              <a:avLst>
                <a:gd name="adj1" fmla="val 51134"/>
                <a:gd name="adj2" fmla="val 123440"/>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400" b="1">
                  <a:latin typeface="Tahoma" panose="020B0604030504040204" pitchFamily="34" charset="0"/>
                </a:rPr>
                <a:t>铭牌容量</a:t>
              </a:r>
            </a:p>
          </p:txBody>
        </p:sp>
        <p:sp>
          <p:nvSpPr>
            <p:cNvPr id="4109" name="AutoShape 21">
              <a:extLst>
                <a:ext uri="{FF2B5EF4-FFF2-40B4-BE49-F238E27FC236}">
                  <a16:creationId xmlns:a16="http://schemas.microsoft.com/office/drawing/2014/main" id="{802F605A-CC54-4770-8F38-68E4B3217D2A}"/>
                </a:ext>
              </a:extLst>
            </p:cNvPr>
            <p:cNvSpPr>
              <a:spLocks noChangeArrowheads="1"/>
            </p:cNvSpPr>
            <p:nvPr/>
          </p:nvSpPr>
          <p:spPr bwMode="auto">
            <a:xfrm>
              <a:off x="1200" y="1077"/>
              <a:ext cx="640" cy="214"/>
            </a:xfrm>
            <a:prstGeom prst="wedgeRectCallout">
              <a:avLst>
                <a:gd name="adj1" fmla="val 49620"/>
                <a:gd name="adj2" fmla="val -105731"/>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400" b="1">
                  <a:latin typeface="Tahoma" panose="020B0604030504040204" pitchFamily="34" charset="0"/>
                </a:rPr>
                <a:t>等效容量</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20547"/>
                                        </p:tgtEl>
                                        <p:attrNameLst>
                                          <p:attrName>style.visibility</p:attrName>
                                        </p:attrNameLst>
                                      </p:cBhvr>
                                      <p:to>
                                        <p:strVal val="visible"/>
                                      </p:to>
                                    </p:set>
                                    <p:anim to="" calcmode="lin" valueType="num">
                                      <p:cBhvr>
                                        <p:cTn id="7" dur="1" fill="hold"/>
                                        <p:tgtEl>
                                          <p:spTgt spid="62054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20548"/>
                                        </p:tgtEl>
                                        <p:attrNameLst>
                                          <p:attrName>style.visibility</p:attrName>
                                        </p:attrNameLst>
                                      </p:cBhvr>
                                      <p:to>
                                        <p:strVal val="visible"/>
                                      </p:to>
                                    </p:set>
                                    <p:anim to="" calcmode="lin" valueType="num">
                                      <p:cBhvr>
                                        <p:cTn id="12" dur="1" fill="hold"/>
                                        <p:tgtEl>
                                          <p:spTgt spid="620548"/>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20546"/>
                                        </p:tgtEl>
                                        <p:attrNameLst>
                                          <p:attrName>style.visibility</p:attrName>
                                        </p:attrNameLst>
                                      </p:cBhvr>
                                      <p:to>
                                        <p:strVal val="visible"/>
                                      </p:to>
                                    </p:set>
                                    <p:anim to="" calcmode="lin" valueType="num">
                                      <p:cBhvr>
                                        <p:cTn id="17" dur="1" fill="hold"/>
                                        <p:tgtEl>
                                          <p:spTgt spid="62054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20558"/>
                                        </p:tgtEl>
                                        <p:attrNameLst>
                                          <p:attrName>style.visibility</p:attrName>
                                        </p:attrNameLst>
                                      </p:cBhvr>
                                      <p:to>
                                        <p:strVal val="visible"/>
                                      </p:to>
                                    </p:set>
                                    <p:animEffect transition="in" filter="wipe(left)">
                                      <p:cBhvr>
                                        <p:cTn id="22" dur="1000"/>
                                        <p:tgtEl>
                                          <p:spTgt spid="62055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in)">
                                      <p:cBhvr>
                                        <p:cTn id="2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0546" grpId="0" autoUpdateAnimBg="0"/>
      <p:bldP spid="620547" grpId="0" autoUpdateAnimBg="0"/>
      <p:bldP spid="62054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5">
            <a:extLst>
              <a:ext uri="{FF2B5EF4-FFF2-40B4-BE49-F238E27FC236}">
                <a16:creationId xmlns:a16="http://schemas.microsoft.com/office/drawing/2014/main" id="{7BD93929-8E67-4A26-B018-5A8290707D67}"/>
              </a:ext>
            </a:extLst>
          </p:cNvPr>
          <p:cNvSpPr>
            <a:spLocks noGrp="1" noChangeArrowheads="1"/>
          </p:cNvSpPr>
          <p:nvPr>
            <p:ph type="title"/>
          </p:nvPr>
        </p:nvSpPr>
        <p:spPr>
          <a:xfrm>
            <a:off x="1646163" y="457200"/>
            <a:ext cx="6019800" cy="700088"/>
          </a:xfrm>
        </p:spPr>
        <p:txBody>
          <a:bodyPr/>
          <a:lstStyle/>
          <a:p>
            <a:pPr eaLnBrk="1" hangingPunct="1"/>
            <a:r>
              <a:rPr kumimoji="1" lang="zh-CN" altLang="en-US" sz="2800" b="1">
                <a:solidFill>
                  <a:schemeClr val="tx1"/>
                </a:solidFill>
                <a:latin typeface="黑体" panose="02010609060101010101" pitchFamily="49" charset="-122"/>
                <a:ea typeface="黑体" panose="02010609060101010101" pitchFamily="49" charset="-122"/>
              </a:rPr>
              <a:t>第一节  工厂的电力负荷与负荷曲线</a:t>
            </a:r>
          </a:p>
        </p:txBody>
      </p:sp>
      <p:sp>
        <p:nvSpPr>
          <p:cNvPr id="44035" name="Text Box 20">
            <a:extLst>
              <a:ext uri="{FF2B5EF4-FFF2-40B4-BE49-F238E27FC236}">
                <a16:creationId xmlns:a16="http://schemas.microsoft.com/office/drawing/2014/main" id="{248D9147-6479-45D8-9210-F9971E29C2AF}"/>
              </a:ext>
            </a:extLst>
          </p:cNvPr>
          <p:cNvSpPr txBox="1">
            <a:spLocks noChangeArrowheads="1"/>
          </p:cNvSpPr>
          <p:nvPr/>
        </p:nvSpPr>
        <p:spPr bwMode="auto">
          <a:xfrm>
            <a:off x="755576" y="1700213"/>
            <a:ext cx="7221537"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r>
              <a:rPr lang="zh-CN" altLang="en-US" sz="2400" b="1"/>
              <a:t>一、电力负荷的分级及对供电电源的要求</a:t>
            </a:r>
            <a:r>
              <a:rPr lang="zh-CN" altLang="en-US"/>
              <a:t> </a:t>
            </a:r>
          </a:p>
          <a:p>
            <a:pPr eaLnBrk="1" hangingPunct="1">
              <a:lnSpc>
                <a:spcPct val="125000"/>
              </a:lnSpc>
              <a:buFont typeface="Wingdings" panose="05000000000000000000" pitchFamily="2" charset="2"/>
              <a:buNone/>
            </a:pPr>
            <a:r>
              <a:rPr lang="en-US" altLang="zh-CN" sz="2400" b="1"/>
              <a:t>1</a:t>
            </a:r>
            <a:r>
              <a:rPr lang="zh-CN" altLang="en-US" sz="2400" b="1"/>
              <a:t>、电力负荷定义</a:t>
            </a:r>
          </a:p>
          <a:p>
            <a:pPr eaLnBrk="1" hangingPunct="1">
              <a:lnSpc>
                <a:spcPct val="125000"/>
              </a:lnSpc>
              <a:buFont typeface="Wingdings" panose="05000000000000000000" pitchFamily="2" charset="2"/>
              <a:buNone/>
            </a:pPr>
            <a:r>
              <a:rPr lang="zh-CN" altLang="en-US" sz="2400" b="1"/>
              <a:t>电力负荷定义</a:t>
            </a:r>
            <a:r>
              <a:rPr lang="en-US" altLang="zh-CN" sz="2400" b="1"/>
              <a:t>1</a:t>
            </a:r>
            <a:r>
              <a:rPr lang="zh-CN" altLang="en-US" sz="2400" b="1"/>
              <a:t>：电力负荷指用电设备或用电单位所    </a:t>
            </a:r>
          </a:p>
          <a:p>
            <a:pPr eaLnBrk="1" hangingPunct="1">
              <a:lnSpc>
                <a:spcPct val="125000"/>
              </a:lnSpc>
              <a:buFont typeface="Wingdings" panose="05000000000000000000" pitchFamily="2" charset="2"/>
              <a:buNone/>
            </a:pPr>
            <a:r>
              <a:rPr lang="zh-CN" altLang="en-US" sz="2400" b="1"/>
              <a:t>                              耗用的电功率或电流的大小。</a:t>
            </a:r>
            <a:endParaRPr lang="en-US" altLang="zh-CN" sz="2400" b="1"/>
          </a:p>
          <a:p>
            <a:pPr eaLnBrk="1" hangingPunct="1">
              <a:lnSpc>
                <a:spcPct val="125000"/>
              </a:lnSpc>
              <a:buFont typeface="Wingdings" panose="05000000000000000000" pitchFamily="2" charset="2"/>
              <a:buNone/>
            </a:pPr>
            <a:r>
              <a:rPr lang="zh-CN" altLang="en-US" sz="2400" b="1"/>
              <a:t>电力负荷定义</a:t>
            </a:r>
            <a:r>
              <a:rPr lang="en-US" altLang="zh-CN" sz="2400" b="1"/>
              <a:t>2</a:t>
            </a:r>
            <a:r>
              <a:rPr lang="zh-CN" altLang="en-US" sz="2400" b="1"/>
              <a:t>：电力负荷指用电设备或用电单位</a:t>
            </a:r>
          </a:p>
          <a:p>
            <a:pPr eaLnBrk="1" hangingPunct="1">
              <a:lnSpc>
                <a:spcPct val="125000"/>
              </a:lnSpc>
              <a:buFont typeface="Wingdings" panose="05000000000000000000" pitchFamily="2" charset="2"/>
              <a:buNone/>
            </a:pPr>
            <a:r>
              <a:rPr lang="zh-CN" altLang="en-US" sz="2400" b="1"/>
              <a:t>                           （用户）。 </a:t>
            </a:r>
          </a:p>
          <a:p>
            <a:pPr eaLnBrk="1" hangingPunct="1">
              <a:lnSpc>
                <a:spcPct val="125000"/>
              </a:lnSpc>
              <a:buFont typeface="Wingdings" panose="05000000000000000000" pitchFamily="2" charset="2"/>
              <a:buNone/>
            </a:pPr>
            <a:r>
              <a:rPr lang="zh-CN" altLang="en-US" sz="2400" b="1"/>
              <a:t>        </a:t>
            </a:r>
            <a:endParaRPr lang="en-US" altLang="zh-CN" sz="2400" b="1"/>
          </a:p>
        </p:txBody>
      </p:sp>
    </p:spTree>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C647A6C0-B527-4D3B-B502-1A551CD8575D}"/>
              </a:ext>
            </a:extLst>
          </p:cNvPr>
          <p:cNvGrpSpPr>
            <a:grpSpLocks/>
          </p:cNvGrpSpPr>
          <p:nvPr/>
        </p:nvGrpSpPr>
        <p:grpSpPr bwMode="auto">
          <a:xfrm>
            <a:off x="611188" y="1773238"/>
            <a:ext cx="8382000" cy="549275"/>
            <a:chOff x="336" y="1440"/>
            <a:chExt cx="5280" cy="346"/>
          </a:xfrm>
        </p:grpSpPr>
        <p:sp>
          <p:nvSpPr>
            <p:cNvPr id="5129" name="Rectangle 11">
              <a:extLst>
                <a:ext uri="{FF2B5EF4-FFF2-40B4-BE49-F238E27FC236}">
                  <a16:creationId xmlns:a16="http://schemas.microsoft.com/office/drawing/2014/main" id="{CD5406F3-72EE-4B61-902D-989BE2104C02}"/>
                </a:ext>
              </a:extLst>
            </p:cNvPr>
            <p:cNvSpPr>
              <a:spLocks noChangeArrowheads="1"/>
            </p:cNvSpPr>
            <p:nvPr/>
          </p:nvSpPr>
          <p:spPr bwMode="auto">
            <a:xfrm>
              <a:off x="336" y="1440"/>
              <a:ext cx="5280" cy="3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25000"/>
                </a:spcBef>
                <a:buClrTx/>
                <a:buSzTx/>
                <a:buFontTx/>
                <a:buNone/>
              </a:pPr>
              <a:r>
                <a:rPr kumimoji="1" lang="zh-CN" altLang="en-US" sz="2400" b="1">
                  <a:latin typeface="宋体" panose="02010600030101010101" pitchFamily="2" charset="-122"/>
                </a:rPr>
                <a:t>（1）电焊机组　要求设备容量统一换算到          下,则</a:t>
              </a:r>
              <a:r>
                <a:rPr kumimoji="1" lang="zh-CN" altLang="en-US" sz="2400" b="1"/>
                <a:t> </a:t>
              </a:r>
            </a:p>
          </p:txBody>
        </p:sp>
        <p:graphicFrame>
          <p:nvGraphicFramePr>
            <p:cNvPr id="5125" name="Object 12">
              <a:extLst>
                <a:ext uri="{FF2B5EF4-FFF2-40B4-BE49-F238E27FC236}">
                  <a16:creationId xmlns:a16="http://schemas.microsoft.com/office/drawing/2014/main" id="{AA7748C1-CE2F-4E0F-9B3B-5A809A9A42FF}"/>
                </a:ext>
              </a:extLst>
            </p:cNvPr>
            <p:cNvGraphicFramePr>
              <a:graphicFrameLocks noChangeAspect="1"/>
            </p:cNvGraphicFramePr>
            <p:nvPr/>
          </p:nvGraphicFramePr>
          <p:xfrm>
            <a:off x="4032" y="1488"/>
            <a:ext cx="934" cy="261"/>
          </p:xfrm>
          <a:graphic>
            <a:graphicData uri="http://schemas.openxmlformats.org/presentationml/2006/ole">
              <mc:AlternateContent xmlns:mc="http://schemas.openxmlformats.org/markup-compatibility/2006">
                <mc:Choice xmlns:v="urn:schemas-microsoft-com:vml" Requires="v">
                  <p:oleObj name="Equation" r:id="rId2" imgW="622080" imgH="177480" progId="Equation.DSMT4">
                    <p:embed/>
                  </p:oleObj>
                </mc:Choice>
                <mc:Fallback>
                  <p:oleObj name="Equation" r:id="rId2" imgW="622080" imgH="177480" progId="Equation.DSMT4">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2" y="1488"/>
                          <a:ext cx="934" cy="2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19533" name="Object 13">
            <a:extLst>
              <a:ext uri="{FF2B5EF4-FFF2-40B4-BE49-F238E27FC236}">
                <a16:creationId xmlns:a16="http://schemas.microsoft.com/office/drawing/2014/main" id="{582DBFE7-C7F9-42C5-903D-A638387FC133}"/>
              </a:ext>
            </a:extLst>
          </p:cNvPr>
          <p:cNvGraphicFramePr>
            <a:graphicFrameLocks noChangeAspect="1"/>
          </p:cNvGraphicFramePr>
          <p:nvPr/>
        </p:nvGraphicFramePr>
        <p:xfrm>
          <a:off x="1828800" y="2565400"/>
          <a:ext cx="5270500" cy="1049338"/>
        </p:xfrm>
        <a:graphic>
          <a:graphicData uri="http://schemas.openxmlformats.org/presentationml/2006/ole">
            <mc:AlternateContent xmlns:mc="http://schemas.openxmlformats.org/markup-compatibility/2006">
              <mc:Choice xmlns:v="urn:schemas-microsoft-com:vml" Requires="v">
                <p:oleObj name="Equation" r:id="rId4" imgW="2450880" imgH="520560" progId="Equation.DSMT4">
                  <p:embed/>
                </p:oleObj>
              </mc:Choice>
              <mc:Fallback>
                <p:oleObj name="Equation" r:id="rId4" imgW="2450880" imgH="520560"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2565400"/>
                        <a:ext cx="5270500" cy="1049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4">
            <a:extLst>
              <a:ext uri="{FF2B5EF4-FFF2-40B4-BE49-F238E27FC236}">
                <a16:creationId xmlns:a16="http://schemas.microsoft.com/office/drawing/2014/main" id="{A0D0CC31-AA00-4B05-9EC4-FC223C4E8288}"/>
              </a:ext>
            </a:extLst>
          </p:cNvPr>
          <p:cNvGrpSpPr>
            <a:grpSpLocks/>
          </p:cNvGrpSpPr>
          <p:nvPr/>
        </p:nvGrpSpPr>
        <p:grpSpPr bwMode="auto">
          <a:xfrm>
            <a:off x="323850" y="3716338"/>
            <a:ext cx="8229600" cy="1006475"/>
            <a:chOff x="288" y="2448"/>
            <a:chExt cx="5184" cy="634"/>
          </a:xfrm>
        </p:grpSpPr>
        <p:sp>
          <p:nvSpPr>
            <p:cNvPr id="5128" name="Rectangle 15">
              <a:extLst>
                <a:ext uri="{FF2B5EF4-FFF2-40B4-BE49-F238E27FC236}">
                  <a16:creationId xmlns:a16="http://schemas.microsoft.com/office/drawing/2014/main" id="{AEB13702-8F2A-4C9B-99E6-C8F5F8F40A1B}"/>
                </a:ext>
              </a:extLst>
            </p:cNvPr>
            <p:cNvSpPr>
              <a:spLocks noChangeArrowheads="1"/>
            </p:cNvSpPr>
            <p:nvPr/>
          </p:nvSpPr>
          <p:spPr bwMode="auto">
            <a:xfrm>
              <a:off x="288" y="2448"/>
              <a:ext cx="5184"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t>      （2）吊车电动机组  当采用需要系数法计算负荷时，要求设备容量统一换算到                  下,则</a:t>
              </a:r>
            </a:p>
          </p:txBody>
        </p:sp>
        <p:graphicFrame>
          <p:nvGraphicFramePr>
            <p:cNvPr id="5124" name="Object 16">
              <a:extLst>
                <a:ext uri="{FF2B5EF4-FFF2-40B4-BE49-F238E27FC236}">
                  <a16:creationId xmlns:a16="http://schemas.microsoft.com/office/drawing/2014/main" id="{2F613975-C032-44CF-A620-B6DCE5951F1E}"/>
                </a:ext>
              </a:extLst>
            </p:cNvPr>
            <p:cNvGraphicFramePr>
              <a:graphicFrameLocks noChangeAspect="1"/>
            </p:cNvGraphicFramePr>
            <p:nvPr/>
          </p:nvGraphicFramePr>
          <p:xfrm>
            <a:off x="2352" y="2784"/>
            <a:ext cx="720" cy="245"/>
          </p:xfrm>
          <a:graphic>
            <a:graphicData uri="http://schemas.openxmlformats.org/presentationml/2006/ole">
              <mc:AlternateContent xmlns:mc="http://schemas.openxmlformats.org/markup-compatibility/2006">
                <mc:Choice xmlns:v="urn:schemas-microsoft-com:vml" Requires="v">
                  <p:oleObj name="Equation" r:id="rId6" imgW="558720" imgH="177480" progId="Equation.DSMT4">
                    <p:embed/>
                  </p:oleObj>
                </mc:Choice>
                <mc:Fallback>
                  <p:oleObj name="Equation" r:id="rId6" imgW="558720" imgH="17748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 y="2784"/>
                          <a:ext cx="720" cy="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aphicFrame>
        <p:nvGraphicFramePr>
          <p:cNvPr id="619537" name="Object 17">
            <a:extLst>
              <a:ext uri="{FF2B5EF4-FFF2-40B4-BE49-F238E27FC236}">
                <a16:creationId xmlns:a16="http://schemas.microsoft.com/office/drawing/2014/main" id="{7D513D7B-A1DE-42EB-94AA-FFBDD081E8DD}"/>
              </a:ext>
            </a:extLst>
          </p:cNvPr>
          <p:cNvGraphicFramePr>
            <a:graphicFrameLocks noChangeAspect="1"/>
          </p:cNvGraphicFramePr>
          <p:nvPr/>
        </p:nvGraphicFramePr>
        <p:xfrm>
          <a:off x="2843213" y="4941888"/>
          <a:ext cx="3325812" cy="1030287"/>
        </p:xfrm>
        <a:graphic>
          <a:graphicData uri="http://schemas.openxmlformats.org/presentationml/2006/ole">
            <mc:AlternateContent xmlns:mc="http://schemas.openxmlformats.org/markup-compatibility/2006">
              <mc:Choice xmlns:v="urn:schemas-microsoft-com:vml" Requires="v">
                <p:oleObj name="Equation" r:id="rId8" imgW="1574640" imgH="520560" progId="Equation.DSMT4">
                  <p:embed/>
                </p:oleObj>
              </mc:Choice>
              <mc:Fallback>
                <p:oleObj name="Equation" r:id="rId8" imgW="1574640" imgH="520560"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43213" y="4941888"/>
                        <a:ext cx="3325812" cy="1030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anim to="" calcmode="lin" valueType="num">
                                      <p:cBhvr>
                                        <p:cTn id="7" dur="1" fill="hold"/>
                                        <p:tgtEl>
                                          <p:spTgt spid="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619533"/>
                                        </p:tgtEl>
                                        <p:attrNameLst>
                                          <p:attrName>style.visibility</p:attrName>
                                        </p:attrNameLst>
                                      </p:cBhvr>
                                      <p:to>
                                        <p:strVal val="visible"/>
                                      </p:to>
                                    </p:set>
                                    <p:anim to="" calcmode="lin" valueType="num">
                                      <p:cBhvr>
                                        <p:cTn id="12" dur="1" fill="hold"/>
                                        <p:tgtEl>
                                          <p:spTgt spid="61953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619537"/>
                                        </p:tgtEl>
                                        <p:attrNameLst>
                                          <p:attrName>style.visibility</p:attrName>
                                        </p:attrNameLst>
                                      </p:cBhvr>
                                      <p:to>
                                        <p:strVal val="visible"/>
                                      </p:to>
                                    </p:set>
                                    <p:anim to="" calcmode="lin" valueType="num">
                                      <p:cBhvr>
                                        <p:cTn id="22" dur="1" fill="hold"/>
                                        <p:tgtEl>
                                          <p:spTgt spid="61953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1" name="Rectangle 3">
            <a:extLst>
              <a:ext uri="{FF2B5EF4-FFF2-40B4-BE49-F238E27FC236}">
                <a16:creationId xmlns:a16="http://schemas.microsoft.com/office/drawing/2014/main" id="{8718EFE6-BFE5-40EC-AB6D-777CC5C9B826}"/>
              </a:ext>
            </a:extLst>
          </p:cNvPr>
          <p:cNvSpPr>
            <a:spLocks noChangeArrowheads="1"/>
          </p:cNvSpPr>
          <p:nvPr/>
        </p:nvSpPr>
        <p:spPr bwMode="auto">
          <a:xfrm>
            <a:off x="304800" y="1600200"/>
            <a:ext cx="853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zh-CN" altLang="en-US" sz="2400" b="1">
                <a:latin typeface="宋体" panose="02010600030101010101" pitchFamily="2" charset="-122"/>
              </a:rPr>
              <a:t>     </a:t>
            </a:r>
            <a:r>
              <a:rPr kumimoji="1" lang="zh-CN" altLang="en-US" sz="2000" b="1">
                <a:latin typeface="宋体" panose="02010600030101010101" pitchFamily="2" charset="-122"/>
              </a:rPr>
              <a:t>解　此机床组电动机的总容量为</a:t>
            </a:r>
            <a:r>
              <a:rPr kumimoji="1" lang="zh-CN" altLang="en-US" sz="2000" b="1"/>
              <a:t> </a:t>
            </a:r>
          </a:p>
        </p:txBody>
      </p:sp>
      <p:sp>
        <p:nvSpPr>
          <p:cNvPr id="6148" name="Rectangle 4">
            <a:extLst>
              <a:ext uri="{FF2B5EF4-FFF2-40B4-BE49-F238E27FC236}">
                <a16:creationId xmlns:a16="http://schemas.microsoft.com/office/drawing/2014/main" id="{B39F351E-F5DA-4206-A573-84A00C6FC2A1}"/>
              </a:ext>
            </a:extLst>
          </p:cNvPr>
          <p:cNvSpPr>
            <a:spLocks noChangeArrowheads="1"/>
          </p:cNvSpPr>
          <p:nvPr/>
        </p:nvSpPr>
        <p:spPr bwMode="auto">
          <a:xfrm>
            <a:off x="381000" y="228600"/>
            <a:ext cx="845820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SzTx/>
              <a:buFontTx/>
              <a:buNone/>
            </a:pPr>
            <a:r>
              <a:rPr kumimoji="1" lang="zh-CN" altLang="en-US" sz="2400" b="1">
                <a:latin typeface="宋体" panose="02010600030101010101" pitchFamily="2" charset="-122"/>
              </a:rPr>
              <a:t>       </a:t>
            </a:r>
            <a:r>
              <a:rPr kumimoji="1" lang="zh-CN" altLang="en-US" sz="2000" b="1">
                <a:latin typeface="宋体" panose="02010600030101010101" pitchFamily="2" charset="-122"/>
              </a:rPr>
              <a:t>例</a:t>
            </a:r>
            <a:r>
              <a:rPr kumimoji="1" lang="zh-CN" altLang="en-US" sz="2000" b="1"/>
              <a:t>2</a:t>
            </a:r>
            <a:r>
              <a:rPr kumimoji="1" lang="zh-CN" altLang="en-US" sz="2000" b="1">
                <a:latin typeface="宋体" panose="02010600030101010101" pitchFamily="2" charset="-122"/>
              </a:rPr>
              <a:t>-</a:t>
            </a:r>
            <a:r>
              <a:rPr kumimoji="1" lang="zh-CN" altLang="en-US" sz="2000" b="1"/>
              <a:t>1</a:t>
            </a:r>
            <a:r>
              <a:rPr kumimoji="1" lang="zh-CN" altLang="en-US" sz="2000" b="1">
                <a:latin typeface="宋体" panose="02010600030101010101" pitchFamily="2" charset="-122"/>
              </a:rPr>
              <a:t>　已知某机修车间的金属切削机床组，拥有电压</a:t>
            </a:r>
            <a:r>
              <a:rPr kumimoji="1" lang="zh-CN" altLang="en-US" sz="2000"/>
              <a:t>380</a:t>
            </a:r>
            <a:r>
              <a:rPr kumimoji="1" lang="en-US" altLang="zh-CN" sz="2000"/>
              <a:t>V</a:t>
            </a:r>
            <a:r>
              <a:rPr kumimoji="1" lang="zh-CN" altLang="en-US" sz="2000" b="1">
                <a:latin typeface="宋体" panose="02010600030101010101" pitchFamily="2" charset="-122"/>
              </a:rPr>
              <a:t>的    </a:t>
            </a:r>
          </a:p>
          <a:p>
            <a:pPr algn="just">
              <a:spcBef>
                <a:spcPct val="50000"/>
              </a:spcBef>
              <a:buClrTx/>
              <a:buSzTx/>
              <a:buFontTx/>
              <a:buNone/>
            </a:pPr>
            <a:r>
              <a:rPr kumimoji="1" lang="zh-CN" altLang="en-US" sz="2000" b="1">
                <a:latin typeface="宋体" panose="02010600030101010101" pitchFamily="2" charset="-122"/>
              </a:rPr>
              <a:t>         电动机</a:t>
            </a:r>
            <a:r>
              <a:rPr kumimoji="1" lang="zh-CN" altLang="en-US" sz="2000"/>
              <a:t>22</a:t>
            </a:r>
            <a:r>
              <a:rPr kumimoji="1" lang="en-US" altLang="zh-CN" sz="2000"/>
              <a:t>kW2</a:t>
            </a:r>
            <a:r>
              <a:rPr kumimoji="1" lang="zh-CN" altLang="en-US" sz="2000" b="1">
                <a:latin typeface="宋体" panose="02010600030101010101" pitchFamily="2" charset="-122"/>
              </a:rPr>
              <a:t>台，</a:t>
            </a:r>
            <a:r>
              <a:rPr kumimoji="1" lang="zh-CN" altLang="en-US" sz="2000"/>
              <a:t>7.5</a:t>
            </a:r>
            <a:r>
              <a:rPr kumimoji="1" lang="en-US" altLang="zh-CN" sz="2000"/>
              <a:t>kW6</a:t>
            </a:r>
            <a:r>
              <a:rPr kumimoji="1" lang="zh-CN" altLang="en-US" sz="2000" b="1">
                <a:latin typeface="宋体" panose="02010600030101010101" pitchFamily="2" charset="-122"/>
              </a:rPr>
              <a:t>台，</a:t>
            </a:r>
            <a:r>
              <a:rPr kumimoji="1" lang="zh-CN" altLang="en-US" sz="2000"/>
              <a:t>4</a:t>
            </a:r>
            <a:r>
              <a:rPr kumimoji="1" lang="en-US" altLang="zh-CN" sz="2000"/>
              <a:t>kW12</a:t>
            </a:r>
            <a:r>
              <a:rPr kumimoji="1" lang="zh-CN" altLang="en-US" sz="2000" b="1">
                <a:latin typeface="宋体" panose="02010600030101010101" pitchFamily="2" charset="-122"/>
              </a:rPr>
              <a:t>台，</a:t>
            </a:r>
            <a:r>
              <a:rPr kumimoji="1" lang="zh-CN" altLang="en-US" sz="2000"/>
              <a:t>1.5</a:t>
            </a:r>
            <a:r>
              <a:rPr kumimoji="1" lang="en-US" altLang="zh-CN" sz="2000"/>
              <a:t>kW6</a:t>
            </a:r>
            <a:r>
              <a:rPr kumimoji="1" lang="zh-CN" altLang="en-US" sz="2000" b="1">
                <a:latin typeface="宋体" panose="02010600030101010101" pitchFamily="2" charset="-122"/>
              </a:rPr>
              <a:t>台。试用需要   </a:t>
            </a:r>
          </a:p>
          <a:p>
            <a:pPr algn="just">
              <a:spcBef>
                <a:spcPct val="50000"/>
              </a:spcBef>
              <a:buClrTx/>
              <a:buSzTx/>
              <a:buFontTx/>
              <a:buNone/>
            </a:pPr>
            <a:r>
              <a:rPr kumimoji="1" lang="zh-CN" altLang="en-US" sz="2000" b="1">
                <a:latin typeface="宋体" panose="02010600030101010101" pitchFamily="2" charset="-122"/>
              </a:rPr>
              <a:t>         系数法确定其计算负荷</a:t>
            </a:r>
            <a:r>
              <a:rPr kumimoji="1" lang="en-US" altLang="zh-CN" sz="2000" i="1"/>
              <a:t>P</a:t>
            </a:r>
            <a:r>
              <a:rPr kumimoji="1" lang="en-US" altLang="zh-CN" sz="2000" baseline="-30000"/>
              <a:t>30</a:t>
            </a:r>
            <a:r>
              <a:rPr kumimoji="1" lang="en-US" altLang="zh-CN" sz="2000">
                <a:latin typeface="宋体" panose="02010600030101010101" pitchFamily="2" charset="-122"/>
              </a:rPr>
              <a:t>、</a:t>
            </a:r>
            <a:r>
              <a:rPr kumimoji="1" lang="en-US" altLang="zh-CN" sz="2000" i="1"/>
              <a:t>Q</a:t>
            </a:r>
            <a:r>
              <a:rPr kumimoji="1" lang="en-US" altLang="zh-CN" sz="2000" baseline="-30000"/>
              <a:t>30</a:t>
            </a:r>
            <a:r>
              <a:rPr kumimoji="1" lang="en-US" altLang="zh-CN" sz="2000">
                <a:latin typeface="宋体" panose="02010600030101010101" pitchFamily="2" charset="-122"/>
              </a:rPr>
              <a:t>、</a:t>
            </a:r>
            <a:r>
              <a:rPr kumimoji="1" lang="en-US" altLang="zh-CN" sz="2000" i="1"/>
              <a:t>S</a:t>
            </a:r>
            <a:r>
              <a:rPr kumimoji="1" lang="en-US" altLang="zh-CN" sz="2000" baseline="-30000"/>
              <a:t>30</a:t>
            </a:r>
            <a:r>
              <a:rPr kumimoji="1" lang="zh-CN" altLang="en-US" sz="2000" b="1">
                <a:latin typeface="宋体" panose="02010600030101010101" pitchFamily="2" charset="-122"/>
              </a:rPr>
              <a:t>和</a:t>
            </a:r>
            <a:r>
              <a:rPr kumimoji="1" lang="en-US" altLang="zh-CN" sz="2000" i="1"/>
              <a:t>I</a:t>
            </a:r>
            <a:r>
              <a:rPr kumimoji="1" lang="en-US" altLang="zh-CN" sz="2000" baseline="-30000"/>
              <a:t>30</a:t>
            </a:r>
            <a:r>
              <a:rPr kumimoji="1" lang="en-US" altLang="zh-CN" sz="2000" b="1">
                <a:latin typeface="宋体" panose="02010600030101010101" pitchFamily="2" charset="-122"/>
              </a:rPr>
              <a:t>。</a:t>
            </a:r>
            <a:r>
              <a:rPr kumimoji="1" lang="en-US" altLang="zh-CN" sz="2000" b="1"/>
              <a:t> </a:t>
            </a:r>
            <a:endParaRPr kumimoji="1" lang="zh-CN" altLang="en-US" sz="2000" b="1"/>
          </a:p>
        </p:txBody>
      </p:sp>
      <p:sp>
        <p:nvSpPr>
          <p:cNvPr id="616453" name="Rectangle 5">
            <a:extLst>
              <a:ext uri="{FF2B5EF4-FFF2-40B4-BE49-F238E27FC236}">
                <a16:creationId xmlns:a16="http://schemas.microsoft.com/office/drawing/2014/main" id="{F604C702-9093-493C-B333-8EAD9EC63285}"/>
              </a:ext>
            </a:extLst>
          </p:cNvPr>
          <p:cNvSpPr>
            <a:spLocks noChangeArrowheads="1"/>
          </p:cNvSpPr>
          <p:nvPr/>
        </p:nvSpPr>
        <p:spPr bwMode="auto">
          <a:xfrm>
            <a:off x="304800" y="2895600"/>
            <a:ext cx="86106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0"/>
              </a:spcBef>
              <a:buClrTx/>
              <a:buSzTx/>
              <a:buFontTx/>
              <a:buNone/>
            </a:pPr>
            <a:r>
              <a:rPr kumimoji="1" lang="zh-CN" altLang="en-US" sz="2400" b="1"/>
              <a:t>          </a:t>
            </a:r>
            <a:r>
              <a:rPr kumimoji="1" lang="zh-CN" altLang="en-US" sz="2000" b="1"/>
              <a:t>查附录表1“小批生产的金属冷加工机床电动机”项得</a:t>
            </a:r>
            <a:r>
              <a:rPr kumimoji="1" lang="en-US" altLang="zh-CN" sz="2000" i="1"/>
              <a:t>K</a:t>
            </a:r>
            <a:r>
              <a:rPr kumimoji="1" lang="en-US" altLang="zh-CN" sz="2000" baseline="-30000"/>
              <a:t>d</a:t>
            </a:r>
            <a:r>
              <a:rPr kumimoji="1" lang="en-US" altLang="zh-CN" sz="2000"/>
              <a:t>＝0.2</a:t>
            </a:r>
            <a:r>
              <a:rPr kumimoji="1" lang="zh-CN" altLang="en-US" sz="2000"/>
              <a:t>、</a:t>
            </a:r>
          </a:p>
          <a:p>
            <a:pPr algn="just">
              <a:lnSpc>
                <a:spcPct val="110000"/>
              </a:lnSpc>
              <a:spcBef>
                <a:spcPct val="0"/>
              </a:spcBef>
              <a:buClrTx/>
              <a:buSzTx/>
              <a:buFontTx/>
              <a:buNone/>
            </a:pPr>
            <a:r>
              <a:rPr kumimoji="1" lang="en-US" altLang="zh-CN" sz="2000"/>
              <a:t>              cosφ ＝0.5、tanφ＝1.73</a:t>
            </a:r>
            <a:r>
              <a:rPr kumimoji="1" lang="en-US" altLang="zh-CN" sz="2000" b="1"/>
              <a:t>。</a:t>
            </a:r>
            <a:r>
              <a:rPr kumimoji="1" lang="zh-CN" altLang="en-US" sz="2000" b="1"/>
              <a:t>因此可得</a:t>
            </a:r>
          </a:p>
        </p:txBody>
      </p:sp>
      <p:sp>
        <p:nvSpPr>
          <p:cNvPr id="616457" name="Rectangle 9">
            <a:extLst>
              <a:ext uri="{FF2B5EF4-FFF2-40B4-BE49-F238E27FC236}">
                <a16:creationId xmlns:a16="http://schemas.microsoft.com/office/drawing/2014/main" id="{A51DD446-0702-4F62-BF8A-05EA4DE348BC}"/>
              </a:ext>
            </a:extLst>
          </p:cNvPr>
          <p:cNvSpPr>
            <a:spLocks noChangeArrowheads="1"/>
          </p:cNvSpPr>
          <p:nvPr/>
        </p:nvSpPr>
        <p:spPr bwMode="auto">
          <a:xfrm>
            <a:off x="1371600" y="3810000"/>
            <a:ext cx="5410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en-US" altLang="zh-CN" sz="2000" i="1">
                <a:cs typeface="Times New Roman" panose="02020603050405020304" pitchFamily="18" charset="0"/>
              </a:rPr>
              <a:t>P</a:t>
            </a:r>
            <a:r>
              <a:rPr kumimoji="1" lang="en-US" altLang="zh-CN" sz="2000" baseline="-30000">
                <a:cs typeface="Times New Roman" panose="02020603050405020304" pitchFamily="18" charset="0"/>
              </a:rPr>
              <a:t>30</a:t>
            </a:r>
            <a:r>
              <a:rPr kumimoji="1" lang="en-US" altLang="zh-CN" sz="2000" i="1">
                <a:cs typeface="Times New Roman" panose="02020603050405020304" pitchFamily="18" charset="0"/>
              </a:rPr>
              <a:t>=K</a:t>
            </a:r>
            <a:r>
              <a:rPr kumimoji="1" lang="en-US" altLang="zh-CN" sz="2000" baseline="-30000">
                <a:cs typeface="Times New Roman" panose="02020603050405020304" pitchFamily="18" charset="0"/>
              </a:rPr>
              <a:t>d</a:t>
            </a:r>
            <a:r>
              <a:rPr kumimoji="1" lang="en-US" altLang="zh-CN" sz="2000" i="1">
                <a:cs typeface="Times New Roman" panose="02020603050405020304" pitchFamily="18" charset="0"/>
              </a:rPr>
              <a:t>P</a:t>
            </a:r>
            <a:r>
              <a:rPr kumimoji="1" lang="en-US" altLang="zh-CN" sz="2000" baseline="-30000">
                <a:cs typeface="Times New Roman" panose="02020603050405020304" pitchFamily="18" charset="0"/>
              </a:rPr>
              <a:t>e</a:t>
            </a:r>
            <a:r>
              <a:rPr kumimoji="1" lang="en-US" altLang="zh-CN" sz="2000">
                <a:latin typeface="宋体" panose="02010600030101010101" pitchFamily="2" charset="-122"/>
              </a:rPr>
              <a:t>＝</a:t>
            </a:r>
            <a:r>
              <a:rPr kumimoji="1" lang="en-US" altLang="zh-CN" sz="2000">
                <a:cs typeface="Times New Roman" panose="02020603050405020304" pitchFamily="18" charset="0"/>
              </a:rPr>
              <a:t>0.2</a:t>
            </a:r>
            <a:r>
              <a:rPr kumimoji="1" lang="en-US" altLang="zh-CN" sz="2000">
                <a:latin typeface="宋体" panose="02010600030101010101" pitchFamily="2" charset="-122"/>
              </a:rPr>
              <a:t>×</a:t>
            </a:r>
            <a:r>
              <a:rPr kumimoji="1" lang="en-US" altLang="zh-CN" sz="2000">
                <a:cs typeface="Times New Roman" panose="02020603050405020304" pitchFamily="18" charset="0"/>
              </a:rPr>
              <a:t>146kW=29.2kW</a:t>
            </a:r>
            <a:r>
              <a:rPr kumimoji="1" lang="en-US" altLang="zh-CN" sz="2500">
                <a:latin typeface="Tahoma" panose="020B0604030504040204" pitchFamily="34" charset="0"/>
              </a:rPr>
              <a:t> </a:t>
            </a:r>
            <a:endParaRPr kumimoji="1" lang="en-US" altLang="zh-CN" sz="4800"/>
          </a:p>
        </p:txBody>
      </p:sp>
      <p:sp>
        <p:nvSpPr>
          <p:cNvPr id="6151" name="Rectangle 13">
            <a:extLst>
              <a:ext uri="{FF2B5EF4-FFF2-40B4-BE49-F238E27FC236}">
                <a16:creationId xmlns:a16="http://schemas.microsoft.com/office/drawing/2014/main" id="{C2520FC2-D3E0-4899-8A1E-BA46707AC39B}"/>
              </a:ext>
            </a:extLst>
          </p:cNvPr>
          <p:cNvSpPr>
            <a:spLocks noChangeArrowheads="1"/>
          </p:cNvSpPr>
          <p:nvPr/>
        </p:nvSpPr>
        <p:spPr bwMode="auto">
          <a:xfrm>
            <a:off x="4308475" y="3140075"/>
            <a:ext cx="527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Tahoma" panose="020B0604030504040204" pitchFamily="34" charset="0"/>
            </a:endParaRPr>
          </a:p>
        </p:txBody>
      </p:sp>
      <p:graphicFrame>
        <p:nvGraphicFramePr>
          <p:cNvPr id="6146" name="Object 16">
            <a:extLst>
              <a:ext uri="{FF2B5EF4-FFF2-40B4-BE49-F238E27FC236}">
                <a16:creationId xmlns:a16="http://schemas.microsoft.com/office/drawing/2014/main" id="{35CCECC8-2E2A-4C8C-9F7C-770C1126282B}"/>
              </a:ext>
            </a:extLst>
          </p:cNvPr>
          <p:cNvGraphicFramePr>
            <a:graphicFrameLocks noChangeAspect="1"/>
          </p:cNvGraphicFramePr>
          <p:nvPr>
            <p:ph/>
          </p:nvPr>
        </p:nvGraphicFramePr>
        <p:xfrm>
          <a:off x="1547813" y="2046288"/>
          <a:ext cx="6553200" cy="1389062"/>
        </p:xfrm>
        <a:graphic>
          <a:graphicData uri="http://schemas.openxmlformats.org/presentationml/2006/ole">
            <mc:AlternateContent xmlns:mc="http://schemas.openxmlformats.org/markup-compatibility/2006">
              <mc:Choice xmlns:v="urn:schemas-microsoft-com:vml" Requires="v">
                <p:oleObj name="公式" r:id="rId2" imgW="3352680" imgH="711000" progId="Equation.3">
                  <p:embed/>
                </p:oleObj>
              </mc:Choice>
              <mc:Fallback>
                <p:oleObj name="公式" r:id="rId2" imgW="3352680" imgH="711000" progId="Equation.3">
                  <p:embed/>
                  <p:pic>
                    <p:nvPicPr>
                      <p:cNvPr id="0"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046288"/>
                        <a:ext cx="6553200"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Text Box 18">
            <a:extLst>
              <a:ext uri="{FF2B5EF4-FFF2-40B4-BE49-F238E27FC236}">
                <a16:creationId xmlns:a16="http://schemas.microsoft.com/office/drawing/2014/main" id="{DB7C45CE-C739-4F7D-AE66-134157D7052A}"/>
              </a:ext>
            </a:extLst>
          </p:cNvPr>
          <p:cNvSpPr txBox="1">
            <a:spLocks noChangeArrowheads="1"/>
          </p:cNvSpPr>
          <p:nvPr/>
        </p:nvSpPr>
        <p:spPr bwMode="auto">
          <a:xfrm>
            <a:off x="2863850" y="2490788"/>
            <a:ext cx="11318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000"/>
              <a:t>=146KW</a:t>
            </a:r>
          </a:p>
        </p:txBody>
      </p:sp>
      <p:pic>
        <p:nvPicPr>
          <p:cNvPr id="6153" name="Picture 19">
            <a:extLst>
              <a:ext uri="{FF2B5EF4-FFF2-40B4-BE49-F238E27FC236}">
                <a16:creationId xmlns:a16="http://schemas.microsoft.com/office/drawing/2014/main" id="{CF1A4A9F-8A58-4FF6-9AA7-AC47E8ACE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4440238"/>
            <a:ext cx="3990975"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4" name="Picture 20">
            <a:extLst>
              <a:ext uri="{FF2B5EF4-FFF2-40B4-BE49-F238E27FC236}">
                <a16:creationId xmlns:a16="http://schemas.microsoft.com/office/drawing/2014/main" id="{4526DEE4-8A46-4232-A3E3-81D230DF63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4994275"/>
            <a:ext cx="35909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5" name="Picture 21">
            <a:extLst>
              <a:ext uri="{FF2B5EF4-FFF2-40B4-BE49-F238E27FC236}">
                <a16:creationId xmlns:a16="http://schemas.microsoft.com/office/drawing/2014/main" id="{40193087-0477-472F-8DB0-D7DD920FC9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778500"/>
            <a:ext cx="3686175"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16451"/>
                                        </p:tgtEl>
                                        <p:attrNameLst>
                                          <p:attrName>style.visibility</p:attrName>
                                        </p:attrNameLst>
                                      </p:cBhvr>
                                      <p:to>
                                        <p:strVal val="visible"/>
                                      </p:to>
                                    </p:set>
                                    <p:anim to="" calcmode="lin" valueType="num">
                                      <p:cBhvr>
                                        <p:cTn id="7" dur="1" fill="hold"/>
                                        <p:tgtEl>
                                          <p:spTgt spid="61645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16453"/>
                                        </p:tgtEl>
                                        <p:attrNameLst>
                                          <p:attrName>style.visibility</p:attrName>
                                        </p:attrNameLst>
                                      </p:cBhvr>
                                      <p:to>
                                        <p:strVal val="visible"/>
                                      </p:to>
                                    </p:set>
                                    <p:anim to="" calcmode="lin" valueType="num">
                                      <p:cBhvr>
                                        <p:cTn id="12" dur="1" fill="hold"/>
                                        <p:tgtEl>
                                          <p:spTgt spid="61645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16457"/>
                                        </p:tgtEl>
                                        <p:attrNameLst>
                                          <p:attrName>style.visibility</p:attrName>
                                        </p:attrNameLst>
                                      </p:cBhvr>
                                      <p:to>
                                        <p:strVal val="visible"/>
                                      </p:to>
                                    </p:set>
                                    <p:anim to="" calcmode="lin" valueType="num">
                                      <p:cBhvr>
                                        <p:cTn id="17" dur="1" fill="hold"/>
                                        <p:tgtEl>
                                          <p:spTgt spid="61645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1" grpId="0" autoUpdateAnimBg="0"/>
      <p:bldP spid="616453" grpId="0" autoUpdateAnimBg="0"/>
      <p:bldP spid="61645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4012" name="Rectangle 28">
            <a:extLst>
              <a:ext uri="{FF2B5EF4-FFF2-40B4-BE49-F238E27FC236}">
                <a16:creationId xmlns:a16="http://schemas.microsoft.com/office/drawing/2014/main" id="{79A6280F-9FE1-40C1-A068-B618150B1556}"/>
              </a:ext>
            </a:extLst>
          </p:cNvPr>
          <p:cNvSpPr>
            <a:spLocks noChangeArrowheads="1"/>
          </p:cNvSpPr>
          <p:nvPr/>
        </p:nvSpPr>
        <p:spPr bwMode="auto">
          <a:xfrm>
            <a:off x="304800" y="1268413"/>
            <a:ext cx="3886200" cy="164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zh-CN" altLang="en-US" sz="2400" b="1"/>
              <a:t>求多组三相用电设备的计算负荷的基本公式</a:t>
            </a:r>
            <a:r>
              <a:rPr kumimoji="1" lang="en-US" altLang="zh-CN" sz="2000" b="1"/>
              <a:t>:</a:t>
            </a:r>
          </a:p>
          <a:p>
            <a:pPr>
              <a:lnSpc>
                <a:spcPct val="125000"/>
              </a:lnSpc>
              <a:spcBef>
                <a:spcPct val="50000"/>
              </a:spcBef>
              <a:buClrTx/>
              <a:buSzTx/>
              <a:buFontTx/>
              <a:buNone/>
            </a:pPr>
            <a:endParaRPr kumimoji="1" lang="zh-CN" altLang="en-US" sz="1200" b="1"/>
          </a:p>
          <a:p>
            <a:pPr>
              <a:lnSpc>
                <a:spcPct val="125000"/>
              </a:lnSpc>
              <a:spcBef>
                <a:spcPct val="50000"/>
              </a:spcBef>
              <a:buClrTx/>
              <a:buSzTx/>
              <a:buFontTx/>
              <a:buNone/>
            </a:pPr>
            <a:endParaRPr kumimoji="1" lang="zh-CN" altLang="en-US" sz="1200" b="1"/>
          </a:p>
        </p:txBody>
      </p:sp>
      <p:sp>
        <p:nvSpPr>
          <p:cNvPr id="58371" name="Rectangle 4">
            <a:extLst>
              <a:ext uri="{FF2B5EF4-FFF2-40B4-BE49-F238E27FC236}">
                <a16:creationId xmlns:a16="http://schemas.microsoft.com/office/drawing/2014/main" id="{8EDCB828-1E76-44A6-A0AE-3550D26A1C87}"/>
              </a:ext>
            </a:extLst>
          </p:cNvPr>
          <p:cNvSpPr>
            <a:spLocks noChangeArrowheads="1"/>
          </p:cNvSpPr>
          <p:nvPr/>
        </p:nvSpPr>
        <p:spPr bwMode="auto">
          <a:xfrm>
            <a:off x="381000" y="533400"/>
            <a:ext cx="5199063"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50000"/>
              </a:spcBef>
              <a:buClrTx/>
              <a:buSzTx/>
              <a:buFontTx/>
              <a:buNone/>
            </a:pPr>
            <a:r>
              <a:rPr kumimoji="1" lang="en-US" altLang="zh-CN" sz="2400" b="1">
                <a:latin typeface="宋体" panose="02010600030101010101" pitchFamily="2" charset="-122"/>
              </a:rPr>
              <a:t>2.</a:t>
            </a:r>
            <a:r>
              <a:rPr kumimoji="1" lang="zh-CN" altLang="en-US" sz="2400" b="1"/>
              <a:t>多组三相用电设备的计算负荷</a:t>
            </a:r>
          </a:p>
        </p:txBody>
      </p:sp>
      <p:pic>
        <p:nvPicPr>
          <p:cNvPr id="58372" name="Picture 36">
            <a:extLst>
              <a:ext uri="{FF2B5EF4-FFF2-40B4-BE49-F238E27FC236}">
                <a16:creationId xmlns:a16="http://schemas.microsoft.com/office/drawing/2014/main" id="{21F332E9-DCDB-451B-BD19-555A817FE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636838"/>
            <a:ext cx="20097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3" name="Picture 37">
            <a:extLst>
              <a:ext uri="{FF2B5EF4-FFF2-40B4-BE49-F238E27FC236}">
                <a16:creationId xmlns:a16="http://schemas.microsoft.com/office/drawing/2014/main" id="{7D4FBFCD-01D6-42FA-96C6-7A9E0198C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636838"/>
            <a:ext cx="207645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4" name="Picture 38">
            <a:extLst>
              <a:ext uri="{FF2B5EF4-FFF2-40B4-BE49-F238E27FC236}">
                <a16:creationId xmlns:a16="http://schemas.microsoft.com/office/drawing/2014/main" id="{5BCD99EF-2C47-4CC5-8B26-0C2FD272C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288" y="3860800"/>
            <a:ext cx="19145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5" name="Picture 39">
            <a:extLst>
              <a:ext uri="{FF2B5EF4-FFF2-40B4-BE49-F238E27FC236}">
                <a16:creationId xmlns:a16="http://schemas.microsoft.com/office/drawing/2014/main" id="{FAB96717-AD50-45F4-8D14-0F05599F14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87675" y="3590925"/>
            <a:ext cx="161925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6" name="Picture 40">
            <a:extLst>
              <a:ext uri="{FF2B5EF4-FFF2-40B4-BE49-F238E27FC236}">
                <a16:creationId xmlns:a16="http://schemas.microsoft.com/office/drawing/2014/main" id="{98671922-26F8-48C3-A747-82799C3760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00563" y="1196975"/>
            <a:ext cx="4371975"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54012"/>
                                        </p:tgtEl>
                                        <p:attrNameLst>
                                          <p:attrName>style.visibility</p:attrName>
                                        </p:attrNameLst>
                                      </p:cBhvr>
                                      <p:to>
                                        <p:strVal val="visible"/>
                                      </p:to>
                                    </p:set>
                                    <p:anim to="" calcmode="lin" valueType="num">
                                      <p:cBhvr>
                                        <p:cTn id="7" dur="1" fill="hold"/>
                                        <p:tgtEl>
                                          <p:spTgt spid="55401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012"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D298BB51-C70A-4720-ABB5-C0C96BFBD5DC}"/>
              </a:ext>
            </a:extLst>
          </p:cNvPr>
          <p:cNvSpPr>
            <a:spLocks noGrp="1"/>
          </p:cNvSpPr>
          <p:nvPr>
            <p:ph type="title"/>
          </p:nvPr>
        </p:nvSpPr>
        <p:spPr/>
        <p:txBody>
          <a:bodyPr/>
          <a:lstStyle/>
          <a:p>
            <a:r>
              <a:rPr lang="zh-CN" altLang="en-US" sz="3200"/>
              <a:t>注意事项</a:t>
            </a:r>
          </a:p>
        </p:txBody>
      </p:sp>
      <p:sp>
        <p:nvSpPr>
          <p:cNvPr id="5" name="Rectangle 22">
            <a:extLst>
              <a:ext uri="{FF2B5EF4-FFF2-40B4-BE49-F238E27FC236}">
                <a16:creationId xmlns:a16="http://schemas.microsoft.com/office/drawing/2014/main" id="{213C1ED2-847B-4916-B6DF-0588931E11E3}"/>
              </a:ext>
            </a:extLst>
          </p:cNvPr>
          <p:cNvSpPr>
            <a:spLocks noChangeArrowheads="1"/>
          </p:cNvSpPr>
          <p:nvPr/>
        </p:nvSpPr>
        <p:spPr bwMode="auto">
          <a:xfrm>
            <a:off x="179388" y="2060575"/>
            <a:ext cx="87630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SzTx/>
              <a:buFontTx/>
              <a:buNone/>
            </a:pPr>
            <a:r>
              <a:rPr kumimoji="1" lang="zh-CN" altLang="en-US" sz="1800" b="1">
                <a:latin typeface="楷体" panose="02010609060101010101" pitchFamily="49" charset="-122"/>
                <a:ea typeface="楷体" panose="02010609060101010101" pitchFamily="49" charset="-122"/>
              </a:rPr>
              <a:t>注意：因为各组设备的功率因数不同，总的视在计算负荷和计算电流不能用各组的视在计算负荷或计算电流之和乘以</a:t>
            </a:r>
            <a:r>
              <a:rPr kumimoji="1" lang="en-US" altLang="zh-CN" sz="1800" i="1">
                <a:latin typeface="楷体" panose="02010609060101010101" pitchFamily="49" charset="-122"/>
                <a:ea typeface="楷体" panose="02010609060101010101" pitchFamily="49" charset="-122"/>
              </a:rPr>
              <a:t>K</a:t>
            </a:r>
            <a:r>
              <a:rPr kumimoji="1" lang="en-US" altLang="zh-CN" sz="1800" baseline="-25000">
                <a:latin typeface="楷体" panose="02010609060101010101" pitchFamily="49" charset="-122"/>
                <a:ea typeface="楷体" panose="02010609060101010101" pitchFamily="49" charset="-122"/>
              </a:rPr>
              <a:t>∑</a:t>
            </a:r>
            <a:r>
              <a:rPr kumimoji="1" lang="zh-CN" altLang="en-US" sz="1800" b="1">
                <a:latin typeface="楷体" panose="02010609060101010101" pitchFamily="49" charset="-122"/>
                <a:ea typeface="楷体" panose="02010609060101010101" pitchFamily="49" charset="-122"/>
              </a:rPr>
              <a:t>来计算。</a:t>
            </a:r>
            <a:endParaRPr kumimoji="1" lang="en-US" altLang="zh-CN" sz="1800" b="1">
              <a:latin typeface="楷体" panose="02010609060101010101" pitchFamily="49" charset="-122"/>
              <a:ea typeface="楷体" panose="02010609060101010101" pitchFamily="49" charset="-122"/>
            </a:endParaRPr>
          </a:p>
          <a:p>
            <a:pPr algn="just">
              <a:lnSpc>
                <a:spcPct val="125000"/>
              </a:lnSpc>
              <a:spcBef>
                <a:spcPct val="0"/>
              </a:spcBef>
              <a:buClrTx/>
              <a:buSzTx/>
              <a:buFontTx/>
              <a:buNone/>
            </a:pPr>
            <a:endParaRPr kumimoji="1" lang="en-US" altLang="zh-CN" sz="1800" b="1">
              <a:latin typeface="楷体" panose="02010609060101010101" pitchFamily="49" charset="-122"/>
              <a:ea typeface="楷体" panose="02010609060101010101" pitchFamily="49" charset="-122"/>
            </a:endParaRPr>
          </a:p>
          <a:p>
            <a:pPr algn="just">
              <a:lnSpc>
                <a:spcPct val="125000"/>
              </a:lnSpc>
              <a:spcBef>
                <a:spcPct val="0"/>
              </a:spcBef>
              <a:buClrTx/>
              <a:buSzTx/>
              <a:buFont typeface="Wingdings" panose="05000000000000000000" pitchFamily="2" charset="2"/>
              <a:buNone/>
            </a:pPr>
            <a:r>
              <a:rPr kumimoji="1" lang="zh-CN" altLang="en-US" sz="1800" b="1">
                <a:latin typeface="楷体" panose="02010609060101010101" pitchFamily="49" charset="-122"/>
                <a:ea typeface="楷体" panose="02010609060101010101" pitchFamily="49" charset="-122"/>
              </a:rPr>
              <a:t>确定拥有多组用电设备的干线或车间变电所低压母线上的计算负荷时，应考虑各组用电设备的最大负荷不同时出现的因素。在确定多组用电设备的计算负荷时，应结合具体情况对有功和无功负荷分别计入一个同时系数（参差系数：）</a:t>
            </a:r>
            <a:endParaRPr lang="zh-CN" altLang="en-US" sz="1800"/>
          </a:p>
          <a:p>
            <a:pPr algn="just">
              <a:lnSpc>
                <a:spcPct val="125000"/>
              </a:lnSpc>
              <a:spcBef>
                <a:spcPct val="0"/>
              </a:spcBef>
              <a:buClrTx/>
              <a:buSzTx/>
              <a:buFontTx/>
              <a:buNone/>
            </a:pPr>
            <a:endParaRPr kumimoji="1" lang="zh-CN" altLang="en-US" sz="1800" b="1">
              <a:latin typeface="楷体" panose="02010609060101010101" pitchFamily="49" charset="-122"/>
              <a:ea typeface="楷体" panose="02010609060101010101" pitchFamily="49" charset="-122"/>
            </a:endParaRPr>
          </a:p>
        </p:txBody>
      </p:sp>
      <p:pic>
        <p:nvPicPr>
          <p:cNvPr id="59396" name="Picture 2">
            <a:extLst>
              <a:ext uri="{FF2B5EF4-FFF2-40B4-BE49-F238E27FC236}">
                <a16:creationId xmlns:a16="http://schemas.microsoft.com/office/drawing/2014/main" id="{8577E035-9731-468F-B078-4DF5BFAD7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2588" y="3860800"/>
            <a:ext cx="51435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7" name="Rectangle 22">
            <a:extLst>
              <a:ext uri="{FF2B5EF4-FFF2-40B4-BE49-F238E27FC236}">
                <a16:creationId xmlns:a16="http://schemas.microsoft.com/office/drawing/2014/main" id="{13AF2082-9703-43D6-97EA-F77253EFF82E}"/>
              </a:ext>
            </a:extLst>
          </p:cNvPr>
          <p:cNvSpPr>
            <a:spLocks noChangeArrowheads="1"/>
          </p:cNvSpPr>
          <p:nvPr/>
        </p:nvSpPr>
        <p:spPr bwMode="auto">
          <a:xfrm>
            <a:off x="250825" y="5013325"/>
            <a:ext cx="8713788" cy="113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0"/>
              </a:spcBef>
              <a:buClrTx/>
              <a:buSzTx/>
              <a:buFontTx/>
              <a:buNone/>
            </a:pPr>
            <a:r>
              <a:rPr kumimoji="1" lang="zh-CN" altLang="en-US" sz="1800" b="1">
                <a:latin typeface="楷体" panose="02010609060101010101" pitchFamily="49" charset="-122"/>
                <a:ea typeface="楷体" panose="02010609060101010101" pitchFamily="49" charset="-122"/>
              </a:rPr>
              <a:t>另外，在计算多组设备总的计算负荷时，为了简化和统一，各组的设备台数不论多少，不必考虑设备台数对需要系数和功率因数值进行调整。</a:t>
            </a:r>
            <a:endParaRPr lang="zh-CN" altLang="en-US" sz="1800"/>
          </a:p>
          <a:p>
            <a:pPr algn="just">
              <a:lnSpc>
                <a:spcPct val="125000"/>
              </a:lnSpc>
              <a:spcBef>
                <a:spcPct val="0"/>
              </a:spcBef>
              <a:buClrTx/>
              <a:buSzTx/>
              <a:buFontTx/>
              <a:buNone/>
            </a:pPr>
            <a:endParaRPr kumimoji="1" lang="zh-CN" altLang="en-US" sz="1800" b="1">
              <a:latin typeface="楷体" panose="02010609060101010101" pitchFamily="49" charset="-122"/>
              <a:ea typeface="楷体" panose="02010609060101010101"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
                                        </p:tgtEl>
                                        <p:attrNameLst>
                                          <p:attrName>style.visibility</p:attrName>
                                        </p:attrNameLst>
                                      </p:cBhvr>
                                      <p:to>
                                        <p:strVal val="visible"/>
                                      </p:to>
                                    </p:set>
                                    <p:anim to="" calcmode="lin" valueType="num">
                                      <p:cBhvr>
                                        <p:cTn id="12" dur="1" fill="hold"/>
                                        <p:tgtEl>
                                          <p:spTgt spid="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6" name="Text Box 18">
            <a:extLst>
              <a:ext uri="{FF2B5EF4-FFF2-40B4-BE49-F238E27FC236}">
                <a16:creationId xmlns:a16="http://schemas.microsoft.com/office/drawing/2014/main" id="{86047FE3-B365-42EA-AF45-E033A94C949F}"/>
              </a:ext>
            </a:extLst>
          </p:cNvPr>
          <p:cNvSpPr txBox="1">
            <a:spLocks noChangeArrowheads="1"/>
          </p:cNvSpPr>
          <p:nvPr/>
        </p:nvSpPr>
        <p:spPr bwMode="auto">
          <a:xfrm>
            <a:off x="1095375" y="8763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graphicFrame>
        <p:nvGraphicFramePr>
          <p:cNvPr id="7170" name="Object 45">
            <a:extLst>
              <a:ext uri="{FF2B5EF4-FFF2-40B4-BE49-F238E27FC236}">
                <a16:creationId xmlns:a16="http://schemas.microsoft.com/office/drawing/2014/main" id="{45651F2C-663A-460F-9C51-7EECE9982A3E}"/>
              </a:ext>
            </a:extLst>
          </p:cNvPr>
          <p:cNvGraphicFramePr>
            <a:graphicFrameLocks noChangeAspect="1"/>
          </p:cNvGraphicFramePr>
          <p:nvPr>
            <p:ph sz="quarter" idx="2"/>
          </p:nvPr>
        </p:nvGraphicFramePr>
        <p:xfrm>
          <a:off x="2484438" y="2420938"/>
          <a:ext cx="1943100" cy="434975"/>
        </p:xfrm>
        <a:graphic>
          <a:graphicData uri="http://schemas.openxmlformats.org/presentationml/2006/ole">
            <mc:AlternateContent xmlns:mc="http://schemas.openxmlformats.org/markup-compatibility/2006">
              <mc:Choice xmlns:v="urn:schemas-microsoft-com:vml" Requires="v">
                <p:oleObj name="公式" r:id="rId2" imgW="1079280" imgH="241200" progId="Equation.3">
                  <p:embed/>
                </p:oleObj>
              </mc:Choice>
              <mc:Fallback>
                <p:oleObj name="公式" r:id="rId2" imgW="1079280" imgH="241200" progId="Equation.3">
                  <p:embed/>
                  <p:pic>
                    <p:nvPicPr>
                      <p:cNvPr id="0" name="Object 4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420938"/>
                        <a:ext cx="1943100"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7" name="Text Box 38">
            <a:extLst>
              <a:ext uri="{FF2B5EF4-FFF2-40B4-BE49-F238E27FC236}">
                <a16:creationId xmlns:a16="http://schemas.microsoft.com/office/drawing/2014/main" id="{4D271617-4E9D-41A8-8EE3-56B0183A4B44}"/>
              </a:ext>
            </a:extLst>
          </p:cNvPr>
          <p:cNvSpPr txBox="1">
            <a:spLocks noChangeArrowheads="1"/>
          </p:cNvSpPr>
          <p:nvPr/>
        </p:nvSpPr>
        <p:spPr bwMode="auto">
          <a:xfrm>
            <a:off x="2268538" y="692150"/>
            <a:ext cx="25352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的取值范围的确定</a:t>
            </a:r>
            <a:r>
              <a:rPr lang="zh-CN" altLang="en-US" sz="2400" b="1"/>
              <a:t>：</a:t>
            </a:r>
          </a:p>
        </p:txBody>
      </p:sp>
      <p:sp>
        <p:nvSpPr>
          <p:cNvPr id="7178" name="Text Box 39">
            <a:extLst>
              <a:ext uri="{FF2B5EF4-FFF2-40B4-BE49-F238E27FC236}">
                <a16:creationId xmlns:a16="http://schemas.microsoft.com/office/drawing/2014/main" id="{FCDF0C62-EF4A-415E-A298-F4608FBBAA3C}"/>
              </a:ext>
            </a:extLst>
          </p:cNvPr>
          <p:cNvSpPr txBox="1">
            <a:spLocks noChangeArrowheads="1"/>
          </p:cNvSpPr>
          <p:nvPr/>
        </p:nvSpPr>
        <p:spPr bwMode="auto">
          <a:xfrm>
            <a:off x="1095375" y="1576388"/>
            <a:ext cx="52054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a:t>
            </a:r>
            <a:r>
              <a:rPr lang="en-US" altLang="zh-CN" sz="2000" b="1"/>
              <a:t>1</a:t>
            </a:r>
            <a:r>
              <a:rPr lang="zh-CN" altLang="en-US" sz="2000" b="1"/>
              <a:t>）求车间干线上的计算负荷</a:t>
            </a:r>
          </a:p>
        </p:txBody>
      </p:sp>
      <p:sp>
        <p:nvSpPr>
          <p:cNvPr id="7179" name="Text Box 49">
            <a:extLst>
              <a:ext uri="{FF2B5EF4-FFF2-40B4-BE49-F238E27FC236}">
                <a16:creationId xmlns:a16="http://schemas.microsoft.com/office/drawing/2014/main" id="{69FB324C-CA72-426B-AECD-F3A2E30428EA}"/>
              </a:ext>
            </a:extLst>
          </p:cNvPr>
          <p:cNvSpPr txBox="1">
            <a:spLocks noChangeArrowheads="1"/>
          </p:cNvSpPr>
          <p:nvPr/>
        </p:nvSpPr>
        <p:spPr bwMode="auto">
          <a:xfrm>
            <a:off x="1042988" y="2852738"/>
            <a:ext cx="6842125" cy="222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a:t>
            </a:r>
            <a:r>
              <a:rPr lang="en-US" altLang="zh-CN" sz="2000" b="1"/>
              <a:t>2</a:t>
            </a:r>
            <a:r>
              <a:rPr lang="zh-CN" altLang="en-US" sz="2000" b="1"/>
              <a:t>）求低压母线上的计算负荷</a:t>
            </a:r>
          </a:p>
          <a:p>
            <a:pPr eaLnBrk="1" hangingPunct="1">
              <a:buFont typeface="Wingdings" panose="05000000000000000000" pitchFamily="2" charset="2"/>
              <a:buNone/>
            </a:pPr>
            <a:r>
              <a:rPr lang="zh-CN" altLang="en-US" sz="2000" b="1"/>
              <a:t>   ①由用电设备组计算负荷直接相加来计算时</a:t>
            </a:r>
          </a:p>
          <a:p>
            <a:pPr eaLnBrk="1" hangingPunct="1">
              <a:buFont typeface="Wingdings" panose="05000000000000000000" pitchFamily="2" charset="2"/>
              <a:buNone/>
            </a:pPr>
            <a:endParaRPr lang="zh-CN" altLang="en-US" sz="2000" b="1"/>
          </a:p>
          <a:p>
            <a:pPr eaLnBrk="1" hangingPunct="1">
              <a:buFont typeface="Wingdings" panose="05000000000000000000" pitchFamily="2" charset="2"/>
              <a:buNone/>
            </a:pPr>
            <a:endParaRPr lang="zh-CN" altLang="en-US" sz="2000" b="1"/>
          </a:p>
          <a:p>
            <a:pPr eaLnBrk="1" hangingPunct="1">
              <a:buFont typeface="Wingdings" panose="05000000000000000000" pitchFamily="2" charset="2"/>
              <a:buNone/>
            </a:pPr>
            <a:endParaRPr lang="zh-CN" altLang="en-US" sz="2000" b="1"/>
          </a:p>
          <a:p>
            <a:pPr eaLnBrk="1" hangingPunct="1">
              <a:buFont typeface="Wingdings" panose="05000000000000000000" pitchFamily="2" charset="2"/>
              <a:buNone/>
            </a:pPr>
            <a:r>
              <a:rPr lang="zh-CN" altLang="en-US" sz="2000" b="1"/>
              <a:t>  ②由车间干线计算负荷直接相加来计算时</a:t>
            </a:r>
          </a:p>
        </p:txBody>
      </p:sp>
      <p:sp>
        <p:nvSpPr>
          <p:cNvPr id="7180" name="Text Box 50">
            <a:extLst>
              <a:ext uri="{FF2B5EF4-FFF2-40B4-BE49-F238E27FC236}">
                <a16:creationId xmlns:a16="http://schemas.microsoft.com/office/drawing/2014/main" id="{128E6A83-F1CF-45C3-AA05-254967BA2D7A}"/>
              </a:ext>
            </a:extLst>
          </p:cNvPr>
          <p:cNvSpPr txBox="1">
            <a:spLocks noChangeArrowheads="1"/>
          </p:cNvSpPr>
          <p:nvPr/>
        </p:nvSpPr>
        <p:spPr bwMode="auto">
          <a:xfrm>
            <a:off x="1384300" y="3468688"/>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graphicFrame>
        <p:nvGraphicFramePr>
          <p:cNvPr id="7171" name="Object 55">
            <a:extLst>
              <a:ext uri="{FF2B5EF4-FFF2-40B4-BE49-F238E27FC236}">
                <a16:creationId xmlns:a16="http://schemas.microsoft.com/office/drawing/2014/main" id="{E8946CC2-4D6D-411E-B2FE-26F49DAC7DEA}"/>
              </a:ext>
            </a:extLst>
          </p:cNvPr>
          <p:cNvGraphicFramePr>
            <a:graphicFrameLocks noChangeAspect="1"/>
          </p:cNvGraphicFramePr>
          <p:nvPr>
            <p:ph sz="quarter" idx="4"/>
          </p:nvPr>
        </p:nvGraphicFramePr>
        <p:xfrm>
          <a:off x="2700338" y="4159250"/>
          <a:ext cx="1943100" cy="422275"/>
        </p:xfrm>
        <a:graphic>
          <a:graphicData uri="http://schemas.openxmlformats.org/presentationml/2006/ole">
            <mc:AlternateContent xmlns:mc="http://schemas.openxmlformats.org/markup-compatibility/2006">
              <mc:Choice xmlns:v="urn:schemas-microsoft-com:vml" Requires="v">
                <p:oleObj name="公式" r:id="rId4" imgW="1104840" imgH="241200" progId="Equation.3">
                  <p:embed/>
                </p:oleObj>
              </mc:Choice>
              <mc:Fallback>
                <p:oleObj name="公式" r:id="rId4" imgW="1104840" imgH="241200" progId="Equation.3">
                  <p:embed/>
                  <p:pic>
                    <p:nvPicPr>
                      <p:cNvPr id="0" name="Object 5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4159250"/>
                        <a:ext cx="1943100"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2" name="Object 58">
            <a:extLst>
              <a:ext uri="{FF2B5EF4-FFF2-40B4-BE49-F238E27FC236}">
                <a16:creationId xmlns:a16="http://schemas.microsoft.com/office/drawing/2014/main" id="{316C9B25-1F43-4509-B3C1-5B88F39F2FD9}"/>
              </a:ext>
            </a:extLst>
          </p:cNvPr>
          <p:cNvGraphicFramePr>
            <a:graphicFrameLocks noChangeAspect="1"/>
          </p:cNvGraphicFramePr>
          <p:nvPr/>
        </p:nvGraphicFramePr>
        <p:xfrm>
          <a:off x="2484438" y="1989138"/>
          <a:ext cx="1943100" cy="374650"/>
        </p:xfrm>
        <a:graphic>
          <a:graphicData uri="http://schemas.openxmlformats.org/presentationml/2006/ole">
            <mc:AlternateContent xmlns:mc="http://schemas.openxmlformats.org/markup-compatibility/2006">
              <mc:Choice xmlns:v="urn:schemas-microsoft-com:vml" Requires="v">
                <p:oleObj name="公式" r:id="rId6" imgW="1117440" imgH="215640" progId="Equation.3">
                  <p:embed/>
                </p:oleObj>
              </mc:Choice>
              <mc:Fallback>
                <p:oleObj name="公式" r:id="rId6" imgW="1117440" imgH="215640" progId="Equation.3">
                  <p:embed/>
                  <p:pic>
                    <p:nvPicPr>
                      <p:cNvPr id="0" name="Object 5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4438" y="1989138"/>
                        <a:ext cx="1943100"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3" name="Object 60">
            <a:extLst>
              <a:ext uri="{FF2B5EF4-FFF2-40B4-BE49-F238E27FC236}">
                <a16:creationId xmlns:a16="http://schemas.microsoft.com/office/drawing/2014/main" id="{49A98BEB-6D9D-418B-8F1F-0CE64A64E81B}"/>
              </a:ext>
            </a:extLst>
          </p:cNvPr>
          <p:cNvGraphicFramePr>
            <a:graphicFrameLocks noChangeAspect="1"/>
          </p:cNvGraphicFramePr>
          <p:nvPr/>
        </p:nvGraphicFramePr>
        <p:xfrm>
          <a:off x="4432300" y="3321050"/>
          <a:ext cx="279400" cy="215900"/>
        </p:xfrm>
        <a:graphic>
          <a:graphicData uri="http://schemas.openxmlformats.org/presentationml/2006/ole">
            <mc:AlternateContent xmlns:mc="http://schemas.openxmlformats.org/markup-compatibility/2006">
              <mc:Choice xmlns:v="urn:schemas-microsoft-com:vml" Requires="v">
                <p:oleObj name="公式" r:id="rId8" imgW="279360" imgH="215640" progId="Equation.3">
                  <p:embed/>
                </p:oleObj>
              </mc:Choice>
              <mc:Fallback>
                <p:oleObj name="公式" r:id="rId8" imgW="279360" imgH="215640" progId="Equation.3">
                  <p:embed/>
                  <p:pic>
                    <p:nvPicPr>
                      <p:cNvPr id="0" name="Object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32300" y="3321050"/>
                        <a:ext cx="2794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4" name="Object 63">
            <a:extLst>
              <a:ext uri="{FF2B5EF4-FFF2-40B4-BE49-F238E27FC236}">
                <a16:creationId xmlns:a16="http://schemas.microsoft.com/office/drawing/2014/main" id="{7CA231E3-76AB-45AC-ABD3-E08A8A05FF55}"/>
              </a:ext>
            </a:extLst>
          </p:cNvPr>
          <p:cNvGraphicFramePr>
            <a:graphicFrameLocks noChangeAspect="1"/>
          </p:cNvGraphicFramePr>
          <p:nvPr/>
        </p:nvGraphicFramePr>
        <p:xfrm>
          <a:off x="1349375" y="765175"/>
          <a:ext cx="485775" cy="374650"/>
        </p:xfrm>
        <a:graphic>
          <a:graphicData uri="http://schemas.openxmlformats.org/presentationml/2006/ole">
            <mc:AlternateContent xmlns:mc="http://schemas.openxmlformats.org/markup-compatibility/2006">
              <mc:Choice xmlns:v="urn:schemas-microsoft-com:vml" Requires="v">
                <p:oleObj name="公式" r:id="rId10" imgW="279360" imgH="215640" progId="Equation.3">
                  <p:embed/>
                </p:oleObj>
              </mc:Choice>
              <mc:Fallback>
                <p:oleObj name="公式" r:id="rId10" imgW="279360" imgH="215640" progId="Equation.3">
                  <p:embed/>
                  <p:pic>
                    <p:nvPicPr>
                      <p:cNvPr id="0" name="Object 6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49375" y="765175"/>
                        <a:ext cx="485775"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5" name="Object 64">
            <a:extLst>
              <a:ext uri="{FF2B5EF4-FFF2-40B4-BE49-F238E27FC236}">
                <a16:creationId xmlns:a16="http://schemas.microsoft.com/office/drawing/2014/main" id="{4F3A1203-C3AC-4783-B2C1-9C5CCF70ED25}"/>
              </a:ext>
            </a:extLst>
          </p:cNvPr>
          <p:cNvGraphicFramePr>
            <a:graphicFrameLocks noChangeAspect="1"/>
          </p:cNvGraphicFramePr>
          <p:nvPr/>
        </p:nvGraphicFramePr>
        <p:xfrm>
          <a:off x="1836738" y="765175"/>
          <a:ext cx="503237" cy="434975"/>
        </p:xfrm>
        <a:graphic>
          <a:graphicData uri="http://schemas.openxmlformats.org/presentationml/2006/ole">
            <mc:AlternateContent xmlns:mc="http://schemas.openxmlformats.org/markup-compatibility/2006">
              <mc:Choice xmlns:v="urn:schemas-microsoft-com:vml" Requires="v">
                <p:oleObj name="公式" r:id="rId12" imgW="279360" imgH="241200" progId="Equation.3">
                  <p:embed/>
                </p:oleObj>
              </mc:Choice>
              <mc:Fallback>
                <p:oleObj name="公式" r:id="rId12" imgW="279360" imgH="241200" progId="Equation.3">
                  <p:embed/>
                  <p:pic>
                    <p:nvPicPr>
                      <p:cNvPr id="0" name="Object 6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836738" y="765175"/>
                        <a:ext cx="503237" cy="434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7181" name="Picture 65">
            <a:extLst>
              <a:ext uri="{FF2B5EF4-FFF2-40B4-BE49-F238E27FC236}">
                <a16:creationId xmlns:a16="http://schemas.microsoft.com/office/drawing/2014/main" id="{18EEA600-055D-4C44-AC24-D6C169A9A70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00338" y="3789363"/>
            <a:ext cx="20574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67">
            <a:extLst>
              <a:ext uri="{FF2B5EF4-FFF2-40B4-BE49-F238E27FC236}">
                <a16:creationId xmlns:a16="http://schemas.microsoft.com/office/drawing/2014/main" id="{56693E23-D4C2-4DF0-ADA3-1330C7085A0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6238" y="5589588"/>
            <a:ext cx="189547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3" name="Picture 69">
            <a:extLst>
              <a:ext uri="{FF2B5EF4-FFF2-40B4-BE49-F238E27FC236}">
                <a16:creationId xmlns:a16="http://schemas.microsoft.com/office/drawing/2014/main" id="{145A08C8-C732-47AB-B5FF-949A4CEA46E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906713" y="5178425"/>
            <a:ext cx="1952625" cy="26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414D228C-AE48-467F-8595-161186AF01B8}"/>
              </a:ext>
            </a:extLst>
          </p:cNvPr>
          <p:cNvSpPr>
            <a:spLocks noChangeArrowheads="1"/>
          </p:cNvSpPr>
          <p:nvPr/>
        </p:nvSpPr>
        <p:spPr bwMode="auto">
          <a:xfrm>
            <a:off x="381000" y="304800"/>
            <a:ext cx="845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zh-CN" altLang="en-US" sz="2400" b="1">
                <a:latin typeface="宋体" panose="02010600030101010101" pitchFamily="2" charset="-122"/>
              </a:rPr>
              <a:t>    </a:t>
            </a:r>
            <a:r>
              <a:rPr kumimoji="1" lang="zh-CN" altLang="en-US" sz="2000" b="1">
                <a:latin typeface="宋体" panose="02010600030101010101" pitchFamily="2" charset="-122"/>
              </a:rPr>
              <a:t>例</a:t>
            </a:r>
            <a:r>
              <a:rPr kumimoji="1" lang="zh-CN" altLang="en-US" sz="2000"/>
              <a:t>2-2</a:t>
            </a:r>
            <a:r>
              <a:rPr kumimoji="1" lang="zh-CN" altLang="en-US" sz="2000" b="1">
                <a:latin typeface="宋体" panose="02010600030101010101" pitchFamily="2" charset="-122"/>
              </a:rPr>
              <a:t> 某</a:t>
            </a:r>
            <a:r>
              <a:rPr kumimoji="1" lang="zh-CN" altLang="en-US" sz="2000"/>
              <a:t>380</a:t>
            </a:r>
            <a:r>
              <a:rPr kumimoji="1" lang="en-US" altLang="zh-CN" sz="2000"/>
              <a:t>V</a:t>
            </a:r>
            <a:r>
              <a:rPr kumimoji="1" lang="zh-CN" altLang="en-US" sz="2000" b="1">
                <a:latin typeface="宋体" panose="02010600030101010101" pitchFamily="2" charset="-122"/>
              </a:rPr>
              <a:t>线路上，接有水泵电动机（</a:t>
            </a:r>
            <a:r>
              <a:rPr kumimoji="1" lang="zh-CN" altLang="en-US" sz="2000"/>
              <a:t>15</a:t>
            </a:r>
            <a:r>
              <a:rPr kumimoji="1" lang="en-US" altLang="zh-CN" sz="2000"/>
              <a:t>kW</a:t>
            </a:r>
            <a:r>
              <a:rPr kumimoji="1" lang="zh-CN" altLang="en-US" sz="2000" b="1">
                <a:latin typeface="宋体" panose="02010600030101010101" pitchFamily="2" charset="-122"/>
              </a:rPr>
              <a:t>以下）</a:t>
            </a:r>
            <a:r>
              <a:rPr kumimoji="1" lang="zh-CN" altLang="en-US" sz="2000"/>
              <a:t>30</a:t>
            </a:r>
            <a:r>
              <a:rPr kumimoji="1" lang="zh-CN" altLang="en-US" sz="2000" b="1">
                <a:latin typeface="宋体" panose="02010600030101010101" pitchFamily="2" charset="-122"/>
              </a:rPr>
              <a:t>台共</a:t>
            </a:r>
            <a:r>
              <a:rPr kumimoji="1" lang="zh-CN" altLang="en-US" sz="2000"/>
              <a:t>205</a:t>
            </a:r>
            <a:r>
              <a:rPr kumimoji="1" lang="en-US" altLang="zh-CN" sz="2000"/>
              <a:t>kW</a:t>
            </a:r>
            <a:r>
              <a:rPr kumimoji="1" lang="en-US" altLang="zh-CN" sz="2000" b="1">
                <a:latin typeface="宋体" panose="02010600030101010101" pitchFamily="2" charset="-122"/>
              </a:rPr>
              <a:t>，</a:t>
            </a:r>
            <a:r>
              <a:rPr kumimoji="1" lang="zh-CN" altLang="en-US" sz="2000" b="1">
                <a:latin typeface="宋体" panose="02010600030101010101" pitchFamily="2" charset="-122"/>
              </a:rPr>
              <a:t>另有通风机</a:t>
            </a:r>
            <a:r>
              <a:rPr kumimoji="1" lang="zh-CN" altLang="en-US" sz="2000"/>
              <a:t>25</a:t>
            </a:r>
            <a:r>
              <a:rPr kumimoji="1" lang="zh-CN" altLang="en-US" sz="2000" b="1">
                <a:latin typeface="宋体" panose="02010600030101010101" pitchFamily="2" charset="-122"/>
              </a:rPr>
              <a:t>台共</a:t>
            </a:r>
            <a:r>
              <a:rPr kumimoji="1" lang="zh-CN" altLang="en-US" sz="2000"/>
              <a:t>45</a:t>
            </a:r>
            <a:r>
              <a:rPr kumimoji="1" lang="en-US" altLang="zh-CN" sz="2000"/>
              <a:t>kW</a:t>
            </a:r>
            <a:r>
              <a:rPr kumimoji="1" lang="en-US" altLang="zh-CN" sz="2000" b="1">
                <a:latin typeface="宋体" panose="02010600030101010101" pitchFamily="2" charset="-122"/>
              </a:rPr>
              <a:t>，</a:t>
            </a:r>
            <a:r>
              <a:rPr kumimoji="1" lang="zh-CN" altLang="en-US" sz="2000" b="1">
                <a:latin typeface="宋体" panose="02010600030101010101" pitchFamily="2" charset="-122"/>
              </a:rPr>
              <a:t>电焊机</a:t>
            </a:r>
            <a:r>
              <a:rPr kumimoji="1" lang="zh-CN" altLang="en-US" sz="2000"/>
              <a:t>3</a:t>
            </a:r>
            <a:r>
              <a:rPr kumimoji="1" lang="zh-CN" altLang="en-US" sz="2000" b="1">
                <a:latin typeface="宋体" panose="02010600030101010101" pitchFamily="2" charset="-122"/>
              </a:rPr>
              <a:t>台共</a:t>
            </a:r>
            <a:r>
              <a:rPr kumimoji="1" lang="zh-CN" altLang="en-US" sz="2000"/>
              <a:t>10.5</a:t>
            </a:r>
            <a:r>
              <a:rPr kumimoji="1" lang="en-US" altLang="zh-CN" sz="2000"/>
              <a:t>kW（</a:t>
            </a:r>
            <a:r>
              <a:rPr kumimoji="1" lang="en-US" altLang="zh-CN" sz="2000" i="1"/>
              <a:t>ε</a:t>
            </a:r>
            <a:r>
              <a:rPr kumimoji="1" lang="en-US" altLang="zh-CN" sz="2000"/>
              <a:t>=65%）</a:t>
            </a:r>
            <a:r>
              <a:rPr kumimoji="1" lang="en-US" altLang="zh-CN" sz="2000" b="1">
                <a:latin typeface="宋体" panose="02010600030101010101" pitchFamily="2" charset="-122"/>
              </a:rPr>
              <a:t>。</a:t>
            </a:r>
            <a:r>
              <a:rPr kumimoji="1" lang="zh-CN" altLang="en-US" sz="2000" b="1">
                <a:latin typeface="宋体" panose="02010600030101010101" pitchFamily="2" charset="-122"/>
              </a:rPr>
              <a:t>试确定线路上总的计算负荷。</a:t>
            </a:r>
            <a:r>
              <a:rPr kumimoji="1" lang="zh-CN" altLang="en-US" sz="2000" b="1"/>
              <a:t> </a:t>
            </a:r>
          </a:p>
        </p:txBody>
      </p:sp>
      <p:sp>
        <p:nvSpPr>
          <p:cNvPr id="624643" name="Rectangle 3">
            <a:extLst>
              <a:ext uri="{FF2B5EF4-FFF2-40B4-BE49-F238E27FC236}">
                <a16:creationId xmlns:a16="http://schemas.microsoft.com/office/drawing/2014/main" id="{FE742AD6-934F-4802-BD58-DDCA04625F99}"/>
              </a:ext>
            </a:extLst>
          </p:cNvPr>
          <p:cNvSpPr>
            <a:spLocks noChangeArrowheads="1"/>
          </p:cNvSpPr>
          <p:nvPr/>
        </p:nvSpPr>
        <p:spPr bwMode="auto">
          <a:xfrm>
            <a:off x="914400" y="1752600"/>
            <a:ext cx="6477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zh-CN" altLang="en-US" sz="2400" b="1"/>
              <a:t> </a:t>
            </a:r>
            <a:r>
              <a:rPr kumimoji="1" lang="zh-CN" altLang="en-US" sz="2000" b="1"/>
              <a:t>解　先求各组用电设备的计算负荷</a:t>
            </a:r>
          </a:p>
        </p:txBody>
      </p:sp>
      <p:sp>
        <p:nvSpPr>
          <p:cNvPr id="624644" name="Rectangle 4">
            <a:extLst>
              <a:ext uri="{FF2B5EF4-FFF2-40B4-BE49-F238E27FC236}">
                <a16:creationId xmlns:a16="http://schemas.microsoft.com/office/drawing/2014/main" id="{84F7EE87-7EAD-44F7-B1D2-4C700238F1B1}"/>
              </a:ext>
            </a:extLst>
          </p:cNvPr>
          <p:cNvSpPr>
            <a:spLocks noChangeArrowheads="1"/>
          </p:cNvSpPr>
          <p:nvPr/>
        </p:nvSpPr>
        <p:spPr bwMode="auto">
          <a:xfrm>
            <a:off x="1476375" y="3962400"/>
            <a:ext cx="5602288"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en-US" altLang="zh-CN" sz="2000" i="1"/>
              <a:t>Q</a:t>
            </a:r>
            <a:r>
              <a:rPr kumimoji="1" lang="en-US" altLang="zh-CN" sz="2000" i="1" baseline="-30000"/>
              <a:t> </a:t>
            </a:r>
            <a:r>
              <a:rPr kumimoji="1" lang="en-US" altLang="zh-CN" sz="2000" baseline="-30000"/>
              <a:t>30.1</a:t>
            </a:r>
            <a:r>
              <a:rPr kumimoji="1" lang="en-US" altLang="zh-CN" sz="2000"/>
              <a:t>＝ </a:t>
            </a:r>
            <a:r>
              <a:rPr kumimoji="1" lang="en-US" altLang="zh-CN" sz="2000" i="1"/>
              <a:t>P</a:t>
            </a:r>
            <a:r>
              <a:rPr kumimoji="1" lang="en-US" altLang="zh-CN" sz="2000" baseline="-30000"/>
              <a:t>30.1 </a:t>
            </a:r>
            <a:r>
              <a:rPr kumimoji="1" lang="en-US" altLang="zh-CN" sz="2000"/>
              <a:t>tanφ ＝164kW×0.75=123kvar</a:t>
            </a:r>
          </a:p>
        </p:txBody>
      </p:sp>
      <p:sp>
        <p:nvSpPr>
          <p:cNvPr id="624645" name="Rectangle 5">
            <a:extLst>
              <a:ext uri="{FF2B5EF4-FFF2-40B4-BE49-F238E27FC236}">
                <a16:creationId xmlns:a16="http://schemas.microsoft.com/office/drawing/2014/main" id="{23262767-6288-4004-B434-A71D9A1156A7}"/>
              </a:ext>
            </a:extLst>
          </p:cNvPr>
          <p:cNvSpPr>
            <a:spLocks noChangeArrowheads="1"/>
          </p:cNvSpPr>
          <p:nvPr/>
        </p:nvSpPr>
        <p:spPr bwMode="auto">
          <a:xfrm>
            <a:off x="533400" y="2286000"/>
            <a:ext cx="83820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en-US" altLang="zh-CN" sz="2400" b="1"/>
              <a:t>        </a:t>
            </a:r>
            <a:r>
              <a:rPr kumimoji="1" lang="en-US" altLang="zh-CN" sz="2000" b="1"/>
              <a:t>1．</a:t>
            </a:r>
            <a:r>
              <a:rPr kumimoji="1" lang="zh-CN" altLang="en-US" sz="2000" b="1"/>
              <a:t>水泵电动机组　查附录表1得</a:t>
            </a:r>
            <a:r>
              <a:rPr kumimoji="1" lang="en-US" altLang="zh-CN" sz="2000" i="1"/>
              <a:t>K</a:t>
            </a:r>
            <a:r>
              <a:rPr kumimoji="1" lang="en-US" altLang="zh-CN" sz="2000" baseline="-25000"/>
              <a:t>d</a:t>
            </a:r>
            <a:r>
              <a:rPr kumimoji="1" lang="en-US" altLang="zh-CN" sz="2000"/>
              <a:t>=0.7~0.8</a:t>
            </a:r>
            <a:r>
              <a:rPr kumimoji="1" lang="en-US" altLang="zh-CN" sz="2000" b="1"/>
              <a:t>(</a:t>
            </a:r>
            <a:r>
              <a:rPr kumimoji="1" lang="zh-CN" altLang="en-US" sz="2000" b="1"/>
              <a:t>取</a:t>
            </a:r>
            <a:r>
              <a:rPr kumimoji="1" lang="zh-CN" altLang="en-US" sz="2000"/>
              <a:t>0.8</a:t>
            </a:r>
            <a:r>
              <a:rPr kumimoji="1" lang="zh-CN" altLang="en-US" sz="2000" b="1"/>
              <a:t>），</a:t>
            </a:r>
            <a:r>
              <a:rPr kumimoji="1" lang="en-US" altLang="zh-CN" sz="2000"/>
              <a:t>cosφ＝0.8，tanφ＝0.75</a:t>
            </a:r>
            <a:r>
              <a:rPr kumimoji="1" lang="en-US" altLang="zh-CN" sz="2000" b="1"/>
              <a:t>，</a:t>
            </a:r>
            <a:r>
              <a:rPr kumimoji="1" lang="zh-CN" altLang="en-US" sz="2000" b="1"/>
              <a:t>因此</a:t>
            </a:r>
          </a:p>
        </p:txBody>
      </p:sp>
      <p:sp>
        <p:nvSpPr>
          <p:cNvPr id="624646" name="Rectangle 6">
            <a:extLst>
              <a:ext uri="{FF2B5EF4-FFF2-40B4-BE49-F238E27FC236}">
                <a16:creationId xmlns:a16="http://schemas.microsoft.com/office/drawing/2014/main" id="{BF00D7F8-DE11-4E2B-AB76-7EFDA5C8488D}"/>
              </a:ext>
            </a:extLst>
          </p:cNvPr>
          <p:cNvSpPr>
            <a:spLocks noChangeArrowheads="1"/>
          </p:cNvSpPr>
          <p:nvPr/>
        </p:nvSpPr>
        <p:spPr bwMode="auto">
          <a:xfrm>
            <a:off x="457200" y="4572000"/>
            <a:ext cx="83058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en-US" altLang="zh-CN" sz="2400" b="1"/>
              <a:t>         </a:t>
            </a:r>
            <a:r>
              <a:rPr kumimoji="1" lang="zh-CN" altLang="en-US" sz="2000" b="1"/>
              <a:t>2. 通风机组　查附录表1得</a:t>
            </a:r>
            <a:r>
              <a:rPr kumimoji="1" lang="en-US" altLang="zh-CN" sz="2000" i="1"/>
              <a:t>K</a:t>
            </a:r>
            <a:r>
              <a:rPr kumimoji="1" lang="en-US" altLang="zh-CN" sz="2000" baseline="-30000"/>
              <a:t>d</a:t>
            </a:r>
            <a:r>
              <a:rPr kumimoji="1" lang="en-US" altLang="zh-CN" sz="2000"/>
              <a:t>=0.7~0.8</a:t>
            </a:r>
            <a:r>
              <a:rPr kumimoji="1" lang="en-US" altLang="zh-CN" sz="2000" b="1"/>
              <a:t>（</a:t>
            </a:r>
            <a:r>
              <a:rPr kumimoji="1" lang="zh-CN" altLang="en-US" sz="2000" b="1"/>
              <a:t>取</a:t>
            </a:r>
            <a:r>
              <a:rPr kumimoji="1" lang="en-US" altLang="zh-CN" sz="2000"/>
              <a:t>0.8</a:t>
            </a:r>
            <a:r>
              <a:rPr kumimoji="1" lang="en-US" altLang="zh-CN" sz="2000" b="1"/>
              <a:t>），</a:t>
            </a:r>
            <a:r>
              <a:rPr kumimoji="1" lang="en-US" altLang="zh-CN" sz="2000"/>
              <a:t>cosφ=0.8, tanφ=0.75</a:t>
            </a:r>
            <a:r>
              <a:rPr kumimoji="1" lang="en-US" altLang="zh-CN" sz="2000" b="1"/>
              <a:t>, </a:t>
            </a:r>
            <a:r>
              <a:rPr kumimoji="1" lang="zh-CN" altLang="en-US" sz="2000" b="1"/>
              <a:t>因此</a:t>
            </a:r>
            <a:endParaRPr kumimoji="1" lang="en-US" altLang="zh-CN" sz="2000" b="1"/>
          </a:p>
        </p:txBody>
      </p:sp>
      <p:sp>
        <p:nvSpPr>
          <p:cNvPr id="624647" name="Rectangle 7">
            <a:extLst>
              <a:ext uri="{FF2B5EF4-FFF2-40B4-BE49-F238E27FC236}">
                <a16:creationId xmlns:a16="http://schemas.microsoft.com/office/drawing/2014/main" id="{B1279EF2-0F32-4E6B-A095-5D10623B948E}"/>
              </a:ext>
            </a:extLst>
          </p:cNvPr>
          <p:cNvSpPr>
            <a:spLocks noChangeArrowheads="1"/>
          </p:cNvSpPr>
          <p:nvPr/>
        </p:nvSpPr>
        <p:spPr bwMode="auto">
          <a:xfrm>
            <a:off x="609600" y="5638800"/>
            <a:ext cx="8229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zh-CN" altLang="en-US" sz="2400"/>
              <a:t>      </a:t>
            </a:r>
            <a:r>
              <a:rPr kumimoji="1" lang="en-US" altLang="zh-CN" sz="2000" i="1"/>
              <a:t>P</a:t>
            </a:r>
            <a:r>
              <a:rPr kumimoji="1" lang="en-US" altLang="zh-CN" sz="2000" baseline="-30000"/>
              <a:t> 30.2</a:t>
            </a:r>
            <a:r>
              <a:rPr kumimoji="1" lang="en-US" altLang="zh-CN" sz="2000"/>
              <a:t>=0.8×45kW=36kW          </a:t>
            </a:r>
            <a:r>
              <a:rPr kumimoji="1" lang="en-US" altLang="zh-CN" sz="2000" i="1"/>
              <a:t>Q</a:t>
            </a:r>
            <a:r>
              <a:rPr kumimoji="1" lang="en-US" altLang="zh-CN" sz="2000" i="1" baseline="-25000"/>
              <a:t>30.</a:t>
            </a:r>
            <a:r>
              <a:rPr kumimoji="1" lang="en-US" altLang="zh-CN" sz="2000" baseline="-25000"/>
              <a:t>2</a:t>
            </a:r>
            <a:r>
              <a:rPr kumimoji="1" lang="en-US" altLang="zh-CN" sz="2000"/>
              <a:t>=36kW×0.75=27kvar</a:t>
            </a:r>
          </a:p>
        </p:txBody>
      </p:sp>
      <p:sp>
        <p:nvSpPr>
          <p:cNvPr id="624648" name="Rectangle 8">
            <a:extLst>
              <a:ext uri="{FF2B5EF4-FFF2-40B4-BE49-F238E27FC236}">
                <a16:creationId xmlns:a16="http://schemas.microsoft.com/office/drawing/2014/main" id="{9DF715F6-F3FB-40BF-913B-C6DAC8F46D4F}"/>
              </a:ext>
            </a:extLst>
          </p:cNvPr>
          <p:cNvSpPr>
            <a:spLocks noChangeArrowheads="1"/>
          </p:cNvSpPr>
          <p:nvPr/>
        </p:nvSpPr>
        <p:spPr bwMode="auto">
          <a:xfrm>
            <a:off x="1600200" y="3352800"/>
            <a:ext cx="6553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en-US" altLang="zh-CN" sz="2000" i="1"/>
              <a:t>P</a:t>
            </a:r>
            <a:r>
              <a:rPr kumimoji="1" lang="en-US" altLang="zh-CN" sz="2000" baseline="-30000"/>
              <a:t>30.1</a:t>
            </a:r>
            <a:r>
              <a:rPr kumimoji="1" lang="en-US" altLang="zh-CN" sz="2000"/>
              <a:t>=</a:t>
            </a:r>
            <a:r>
              <a:rPr kumimoji="1" lang="en-US" altLang="zh-CN" sz="2000" i="1"/>
              <a:t> K</a:t>
            </a:r>
            <a:r>
              <a:rPr kumimoji="1" lang="en-US" altLang="zh-CN" sz="2000" baseline="-30000"/>
              <a:t>d1</a:t>
            </a:r>
            <a:r>
              <a:rPr kumimoji="1" lang="en-US" altLang="zh-CN" sz="2000" i="1"/>
              <a:t>P</a:t>
            </a:r>
            <a:r>
              <a:rPr kumimoji="1" lang="en-US" altLang="zh-CN" sz="2000" baseline="-30000"/>
              <a:t>e1</a:t>
            </a:r>
            <a:r>
              <a:rPr kumimoji="1" lang="en-US" altLang="zh-CN" sz="2000"/>
              <a:t>＝0.8×205kW=164kW</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24643"/>
                                        </p:tgtEl>
                                        <p:attrNameLst>
                                          <p:attrName>style.visibility</p:attrName>
                                        </p:attrNameLst>
                                      </p:cBhvr>
                                      <p:to>
                                        <p:strVal val="visible"/>
                                      </p:to>
                                    </p:set>
                                    <p:anim to="" calcmode="lin" valueType="num">
                                      <p:cBhvr>
                                        <p:cTn id="7" dur="1" fill="hold"/>
                                        <p:tgtEl>
                                          <p:spTgt spid="62464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624645"/>
                                        </p:tgtEl>
                                        <p:attrNameLst>
                                          <p:attrName>style.visibility</p:attrName>
                                        </p:attrNameLst>
                                      </p:cBhvr>
                                      <p:to>
                                        <p:strVal val="visible"/>
                                      </p:to>
                                    </p:set>
                                    <p:anim calcmode="lin" valueType="num">
                                      <p:cBhvr>
                                        <p:cTn id="12" dur="500" fill="hold"/>
                                        <p:tgtEl>
                                          <p:spTgt spid="624645"/>
                                        </p:tgtEl>
                                        <p:attrNameLst>
                                          <p:attrName>ppt_w</p:attrName>
                                        </p:attrNameLst>
                                      </p:cBhvr>
                                      <p:tavLst>
                                        <p:tav tm="0">
                                          <p:val>
                                            <p:fltVal val="0"/>
                                          </p:val>
                                        </p:tav>
                                        <p:tav tm="100000">
                                          <p:val>
                                            <p:strVal val="#ppt_w"/>
                                          </p:val>
                                        </p:tav>
                                      </p:tavLst>
                                    </p:anim>
                                    <p:anim calcmode="lin" valueType="num">
                                      <p:cBhvr>
                                        <p:cTn id="13" dur="500" fill="hold"/>
                                        <p:tgtEl>
                                          <p:spTgt spid="624645"/>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624648"/>
                                        </p:tgtEl>
                                        <p:attrNameLst>
                                          <p:attrName>style.visibility</p:attrName>
                                        </p:attrNameLst>
                                      </p:cBhvr>
                                      <p:to>
                                        <p:strVal val="visible"/>
                                      </p:to>
                                    </p:set>
                                    <p:anim to="" calcmode="lin" valueType="num">
                                      <p:cBhvr>
                                        <p:cTn id="18" dur="1" fill="hold"/>
                                        <p:tgtEl>
                                          <p:spTgt spid="624648"/>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624644"/>
                                        </p:tgtEl>
                                        <p:attrNameLst>
                                          <p:attrName>style.visibility</p:attrName>
                                        </p:attrNameLst>
                                      </p:cBhvr>
                                      <p:to>
                                        <p:strVal val="visible"/>
                                      </p:to>
                                    </p:set>
                                    <p:anim to="" calcmode="lin" valueType="num">
                                      <p:cBhvr>
                                        <p:cTn id="23" dur="1" fill="hold"/>
                                        <p:tgtEl>
                                          <p:spTgt spid="624644"/>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grpId="0" nodeType="clickEffect">
                                  <p:stCondLst>
                                    <p:cond delay="0"/>
                                  </p:stCondLst>
                                  <p:childTnLst>
                                    <p:set>
                                      <p:cBhvr>
                                        <p:cTn id="27" dur="1" fill="hold">
                                          <p:stCondLst>
                                            <p:cond delay="0"/>
                                          </p:stCondLst>
                                        </p:cTn>
                                        <p:tgtEl>
                                          <p:spTgt spid="624646"/>
                                        </p:tgtEl>
                                        <p:attrNameLst>
                                          <p:attrName>style.visibility</p:attrName>
                                        </p:attrNameLst>
                                      </p:cBhvr>
                                      <p:to>
                                        <p:strVal val="visible"/>
                                      </p:to>
                                    </p:set>
                                    <p:anim calcmode="lin" valueType="num">
                                      <p:cBhvr>
                                        <p:cTn id="28" dur="500" fill="hold"/>
                                        <p:tgtEl>
                                          <p:spTgt spid="624646"/>
                                        </p:tgtEl>
                                        <p:attrNameLst>
                                          <p:attrName>ppt_w</p:attrName>
                                        </p:attrNameLst>
                                      </p:cBhvr>
                                      <p:tavLst>
                                        <p:tav tm="0">
                                          <p:val>
                                            <p:fltVal val="0"/>
                                          </p:val>
                                        </p:tav>
                                        <p:tav tm="100000">
                                          <p:val>
                                            <p:strVal val="#ppt_w"/>
                                          </p:val>
                                        </p:tav>
                                      </p:tavLst>
                                    </p:anim>
                                    <p:anim calcmode="lin" valueType="num">
                                      <p:cBhvr>
                                        <p:cTn id="29" dur="500" fill="hold"/>
                                        <p:tgtEl>
                                          <p:spTgt spid="624646"/>
                                        </p:tgtEl>
                                        <p:attrNameLst>
                                          <p:attrName>ppt_h</p:attrName>
                                        </p:attrNameLst>
                                      </p:cBhvr>
                                      <p:tavLst>
                                        <p:tav tm="0">
                                          <p:val>
                                            <p:fltVal val="0"/>
                                          </p:val>
                                        </p:tav>
                                        <p:tav tm="100000">
                                          <p:val>
                                            <p:strVal val="#ppt_h"/>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499"/>
                                          </p:stCondLst>
                                        </p:cTn>
                                        <p:tgtEl>
                                          <p:spTgt spid="624647"/>
                                        </p:tgtEl>
                                        <p:attrNameLst>
                                          <p:attrName>style.visibility</p:attrName>
                                        </p:attrNameLst>
                                      </p:cBhvr>
                                      <p:to>
                                        <p:strVal val="visible"/>
                                      </p:to>
                                    </p:set>
                                    <p:anim to="" calcmode="lin" valueType="num">
                                      <p:cBhvr>
                                        <p:cTn id="34" dur="1" fill="hold"/>
                                        <p:tgtEl>
                                          <p:spTgt spid="62464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43" grpId="0" autoUpdateAnimBg="0"/>
      <p:bldP spid="624644" grpId="0" autoUpdateAnimBg="0"/>
      <p:bldP spid="624645" grpId="0" autoUpdateAnimBg="0"/>
      <p:bldP spid="624646" grpId="0" autoUpdateAnimBg="0"/>
      <p:bldP spid="624647" grpId="0" autoUpdateAnimBg="0"/>
      <p:bldP spid="62464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7" name="Rectangle 18">
            <a:extLst>
              <a:ext uri="{FF2B5EF4-FFF2-40B4-BE49-F238E27FC236}">
                <a16:creationId xmlns:a16="http://schemas.microsoft.com/office/drawing/2014/main" id="{152C734D-A219-4C9D-A74C-7170387799F5}"/>
              </a:ext>
            </a:extLst>
          </p:cNvPr>
          <p:cNvSpPr>
            <a:spLocks noChangeArrowheads="1"/>
          </p:cNvSpPr>
          <p:nvPr/>
        </p:nvSpPr>
        <p:spPr bwMode="auto">
          <a:xfrm>
            <a:off x="381000" y="381000"/>
            <a:ext cx="8305800" cy="111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40000"/>
              </a:lnSpc>
              <a:spcBef>
                <a:spcPct val="0"/>
              </a:spcBef>
              <a:buClrTx/>
              <a:buSzTx/>
              <a:buFontTx/>
              <a:buNone/>
            </a:pPr>
            <a:r>
              <a:rPr kumimoji="1" lang="en-US" altLang="zh-CN" sz="2400" b="1"/>
              <a:t>         3.</a:t>
            </a:r>
            <a:r>
              <a:rPr kumimoji="1" lang="zh-CN" altLang="en-US" sz="2400" b="1"/>
              <a:t>电焊机组　查附录表</a:t>
            </a:r>
            <a:r>
              <a:rPr kumimoji="1" lang="zh-CN" altLang="en-US" sz="2400"/>
              <a:t>1</a:t>
            </a:r>
            <a:r>
              <a:rPr kumimoji="1" lang="zh-CN" altLang="en-US" sz="2400" b="1"/>
              <a:t>得</a:t>
            </a:r>
            <a:r>
              <a:rPr kumimoji="1" lang="en-US" altLang="zh-CN" sz="2400" i="1"/>
              <a:t>K</a:t>
            </a:r>
            <a:r>
              <a:rPr kumimoji="1" lang="en-US" altLang="zh-CN" sz="2400" baseline="-30000"/>
              <a:t>d</a:t>
            </a:r>
            <a:r>
              <a:rPr kumimoji="1" lang="en-US" altLang="zh-CN" sz="2400"/>
              <a:t>=0.35，cosφ=0.35</a:t>
            </a:r>
            <a:r>
              <a:rPr kumimoji="1" lang="en-US" altLang="zh-CN" sz="2400" b="1"/>
              <a:t>，</a:t>
            </a:r>
            <a:r>
              <a:rPr kumimoji="1" lang="en-US" altLang="zh-CN" sz="2400"/>
              <a:t>tanφ=2.68。 </a:t>
            </a:r>
            <a:r>
              <a:rPr kumimoji="1" lang="zh-CN" altLang="en-US" sz="2400" b="1"/>
              <a:t>         </a:t>
            </a:r>
            <a:endParaRPr kumimoji="1" lang="en-US" altLang="zh-CN" sz="2400" b="1"/>
          </a:p>
        </p:txBody>
      </p:sp>
      <p:sp>
        <p:nvSpPr>
          <p:cNvPr id="555029" name="Rectangle 21">
            <a:extLst>
              <a:ext uri="{FF2B5EF4-FFF2-40B4-BE49-F238E27FC236}">
                <a16:creationId xmlns:a16="http://schemas.microsoft.com/office/drawing/2014/main" id="{CD49CB18-A431-4F05-9B24-AF9796C35E18}"/>
              </a:ext>
            </a:extLst>
          </p:cNvPr>
          <p:cNvSpPr>
            <a:spLocks noChangeArrowheads="1"/>
          </p:cNvSpPr>
          <p:nvPr/>
        </p:nvSpPr>
        <p:spPr bwMode="auto">
          <a:xfrm>
            <a:off x="1524000" y="2286000"/>
            <a:ext cx="533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en-US" altLang="zh-CN" sz="2400"/>
              <a:t> </a:t>
            </a:r>
            <a:r>
              <a:rPr kumimoji="1" lang="en-US" altLang="zh-CN" sz="2400" i="1"/>
              <a:t>P</a:t>
            </a:r>
            <a:r>
              <a:rPr kumimoji="1" lang="en-US" altLang="zh-CN" sz="2400" baseline="-30000"/>
              <a:t> 30.3</a:t>
            </a:r>
            <a:r>
              <a:rPr kumimoji="1" lang="en-US" altLang="zh-CN" sz="2400"/>
              <a:t>=0.35×8.46kW=2.96kW</a:t>
            </a:r>
          </a:p>
        </p:txBody>
      </p:sp>
      <p:sp>
        <p:nvSpPr>
          <p:cNvPr id="555035" name="Rectangle 27">
            <a:extLst>
              <a:ext uri="{FF2B5EF4-FFF2-40B4-BE49-F238E27FC236}">
                <a16:creationId xmlns:a16="http://schemas.microsoft.com/office/drawing/2014/main" id="{DF8397E3-CFCC-4FFD-8297-CA8B088C08D4}"/>
              </a:ext>
            </a:extLst>
          </p:cNvPr>
          <p:cNvSpPr>
            <a:spLocks noChangeArrowheads="1"/>
          </p:cNvSpPr>
          <p:nvPr/>
        </p:nvSpPr>
        <p:spPr bwMode="auto">
          <a:xfrm>
            <a:off x="1676400" y="4038600"/>
            <a:ext cx="69342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zh-CN" altLang="en-US" sz="2400"/>
              <a:t>    </a:t>
            </a:r>
            <a:r>
              <a:rPr kumimoji="1" lang="en-US" altLang="zh-CN" sz="2400" i="1"/>
              <a:t>P</a:t>
            </a:r>
            <a:r>
              <a:rPr kumimoji="1" lang="en-US" altLang="zh-CN" sz="2400" baseline="-30000"/>
              <a:t>30</a:t>
            </a:r>
            <a:r>
              <a:rPr kumimoji="1" lang="en-US" altLang="zh-CN" sz="2400"/>
              <a:t>＝0.95×(164＋36＋2.96)kW=192.81kW</a:t>
            </a:r>
          </a:p>
          <a:p>
            <a:pPr>
              <a:lnSpc>
                <a:spcPct val="125000"/>
              </a:lnSpc>
              <a:spcBef>
                <a:spcPct val="50000"/>
              </a:spcBef>
              <a:buClrTx/>
              <a:buSzTx/>
              <a:buFontTx/>
              <a:buNone/>
            </a:pPr>
            <a:r>
              <a:rPr kumimoji="1" lang="en-US" altLang="zh-CN" sz="2400" i="1"/>
              <a:t>    Q</a:t>
            </a:r>
            <a:r>
              <a:rPr kumimoji="1" lang="en-US" altLang="zh-CN" sz="2400" baseline="-30000"/>
              <a:t>30</a:t>
            </a:r>
            <a:r>
              <a:rPr kumimoji="1" lang="en-US" altLang="zh-CN" sz="2400"/>
              <a:t>＝0.97×(123+27+7.94)kvar=153.20kvar</a:t>
            </a:r>
          </a:p>
        </p:txBody>
      </p:sp>
      <p:sp>
        <p:nvSpPr>
          <p:cNvPr id="555037" name="Rectangle 29">
            <a:extLst>
              <a:ext uri="{FF2B5EF4-FFF2-40B4-BE49-F238E27FC236}">
                <a16:creationId xmlns:a16="http://schemas.microsoft.com/office/drawing/2014/main" id="{D3540535-8805-44F0-BD22-07DA239894EB}"/>
              </a:ext>
            </a:extLst>
          </p:cNvPr>
          <p:cNvSpPr>
            <a:spLocks noChangeArrowheads="1"/>
          </p:cNvSpPr>
          <p:nvPr/>
        </p:nvSpPr>
        <p:spPr bwMode="auto">
          <a:xfrm>
            <a:off x="990600" y="3505200"/>
            <a:ext cx="7467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zh-CN" altLang="en-US" sz="2000" b="1">
                <a:latin typeface="宋体" panose="02010600030101010101" pitchFamily="2" charset="-122"/>
              </a:rPr>
              <a:t>总计算负荷（取</a:t>
            </a:r>
            <a:r>
              <a:rPr kumimoji="1" lang="en-US" altLang="zh-CN" sz="2000" i="1"/>
              <a:t>K</a:t>
            </a:r>
            <a:r>
              <a:rPr kumimoji="1" lang="en-US" altLang="zh-CN" sz="2000" baseline="-25000">
                <a:latin typeface="宋体" panose="02010600030101010101" pitchFamily="2" charset="-122"/>
              </a:rPr>
              <a:t>∑p</a:t>
            </a:r>
            <a:r>
              <a:rPr kumimoji="1" lang="en-US" altLang="zh-CN" sz="2000">
                <a:latin typeface="宋体" panose="02010600030101010101" pitchFamily="2" charset="-122"/>
              </a:rPr>
              <a:t>＝</a:t>
            </a:r>
            <a:r>
              <a:rPr kumimoji="1" lang="en-US" altLang="zh-CN" sz="2000"/>
              <a:t>0. 95， </a:t>
            </a:r>
            <a:r>
              <a:rPr kumimoji="1" lang="en-US" altLang="zh-CN" sz="2000" i="1"/>
              <a:t>K</a:t>
            </a:r>
            <a:r>
              <a:rPr kumimoji="1" lang="en-US" altLang="zh-CN" sz="2000" baseline="-25000">
                <a:latin typeface="宋体" panose="02010600030101010101" pitchFamily="2" charset="-122"/>
              </a:rPr>
              <a:t>∑q</a:t>
            </a:r>
            <a:r>
              <a:rPr kumimoji="1" lang="en-US" altLang="zh-CN" sz="2000">
                <a:latin typeface="宋体" panose="02010600030101010101" pitchFamily="2" charset="-122"/>
              </a:rPr>
              <a:t>＝</a:t>
            </a:r>
            <a:r>
              <a:rPr kumimoji="1" lang="en-US" altLang="zh-CN" sz="2000"/>
              <a:t>0. 97</a:t>
            </a:r>
            <a:r>
              <a:rPr kumimoji="1" lang="en-US" altLang="zh-CN" sz="2000" b="1"/>
              <a:t> </a:t>
            </a:r>
            <a:r>
              <a:rPr kumimoji="1" lang="en-US" altLang="zh-CN" sz="2000" b="1">
                <a:latin typeface="宋体" panose="02010600030101010101" pitchFamily="2" charset="-122"/>
              </a:rPr>
              <a:t>）</a:t>
            </a:r>
            <a:r>
              <a:rPr kumimoji="1" lang="zh-CN" altLang="en-US" sz="2400" b="1">
                <a:latin typeface="宋体" panose="02010600030101010101" pitchFamily="2" charset="-122"/>
              </a:rPr>
              <a:t>为</a:t>
            </a:r>
            <a:r>
              <a:rPr kumimoji="1" lang="zh-CN" altLang="en-US" sz="2400" b="1"/>
              <a:t> </a:t>
            </a:r>
          </a:p>
        </p:txBody>
      </p:sp>
      <p:grpSp>
        <p:nvGrpSpPr>
          <p:cNvPr id="2" name="Group 36">
            <a:extLst>
              <a:ext uri="{FF2B5EF4-FFF2-40B4-BE49-F238E27FC236}">
                <a16:creationId xmlns:a16="http://schemas.microsoft.com/office/drawing/2014/main" id="{5766F1E7-B874-4B62-85EA-23B73DF29D59}"/>
              </a:ext>
            </a:extLst>
          </p:cNvPr>
          <p:cNvGrpSpPr>
            <a:grpSpLocks/>
          </p:cNvGrpSpPr>
          <p:nvPr/>
        </p:nvGrpSpPr>
        <p:grpSpPr bwMode="auto">
          <a:xfrm>
            <a:off x="1905000" y="5334000"/>
            <a:ext cx="5486400" cy="1189038"/>
            <a:chOff x="1200" y="3024"/>
            <a:chExt cx="3456" cy="749"/>
          </a:xfrm>
        </p:grpSpPr>
        <p:sp>
          <p:nvSpPr>
            <p:cNvPr id="8205" name="Rectangle 33">
              <a:extLst>
                <a:ext uri="{FF2B5EF4-FFF2-40B4-BE49-F238E27FC236}">
                  <a16:creationId xmlns:a16="http://schemas.microsoft.com/office/drawing/2014/main" id="{A0196BDE-860B-4BDC-AFC6-8846DEC31FF5}"/>
                </a:ext>
              </a:extLst>
            </p:cNvPr>
            <p:cNvSpPr>
              <a:spLocks noChangeArrowheads="1"/>
            </p:cNvSpPr>
            <p:nvPr/>
          </p:nvSpPr>
          <p:spPr bwMode="auto">
            <a:xfrm>
              <a:off x="1200" y="3024"/>
              <a:ext cx="3456" cy="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buClrTx/>
                <a:buSzTx/>
                <a:buFontTx/>
                <a:buNone/>
              </a:pPr>
              <a:r>
                <a:rPr kumimoji="1" lang="en-US" altLang="zh-CN" sz="2400"/>
                <a:t> </a:t>
              </a:r>
              <a:r>
                <a:rPr kumimoji="1" lang="en-US" altLang="zh-CN" sz="2400" i="1"/>
                <a:t>S</a:t>
              </a:r>
              <a:r>
                <a:rPr kumimoji="1" lang="en-US" altLang="zh-CN" sz="2400" baseline="-30000"/>
                <a:t>30</a:t>
              </a:r>
              <a:r>
                <a:rPr kumimoji="1" lang="en-US" altLang="zh-CN" sz="2400"/>
                <a:t>=                               =246.26kVA</a:t>
              </a:r>
            </a:p>
            <a:p>
              <a:pPr algn="just">
                <a:lnSpc>
                  <a:spcPct val="125000"/>
                </a:lnSpc>
                <a:spcBef>
                  <a:spcPct val="50000"/>
                </a:spcBef>
                <a:buClrTx/>
                <a:buSzTx/>
                <a:buFontTx/>
                <a:buNone/>
              </a:pPr>
              <a:r>
                <a:rPr kumimoji="1" lang="en-US" altLang="zh-CN" sz="2400" i="1"/>
                <a:t>I</a:t>
              </a:r>
              <a:r>
                <a:rPr kumimoji="1" lang="en-US" altLang="zh-CN" sz="2400" baseline="-30000"/>
                <a:t>30</a:t>
              </a:r>
              <a:r>
                <a:rPr kumimoji="1" lang="en-US" altLang="zh-CN" sz="2400"/>
                <a:t>=246.26kVA/(      </a:t>
              </a:r>
              <a:r>
                <a:rPr kumimoji="1" lang="en-US" altLang="zh-CN" sz="2400">
                  <a:latin typeface="宋体" panose="02010600030101010101" pitchFamily="2" charset="-122"/>
                </a:rPr>
                <a:t>×</a:t>
              </a:r>
              <a:r>
                <a:rPr kumimoji="1" lang="en-US" altLang="zh-CN" sz="2400"/>
                <a:t>0.38kV)=374.2A </a:t>
              </a:r>
              <a:endParaRPr kumimoji="1" lang="zh-CN" altLang="en-US" sz="2400"/>
            </a:p>
          </p:txBody>
        </p:sp>
        <p:graphicFrame>
          <p:nvGraphicFramePr>
            <p:cNvPr id="8195" name="Object 34">
              <a:extLst>
                <a:ext uri="{FF2B5EF4-FFF2-40B4-BE49-F238E27FC236}">
                  <a16:creationId xmlns:a16="http://schemas.microsoft.com/office/drawing/2014/main" id="{2D555300-9B82-4AC6-A5C0-675AF064F835}"/>
                </a:ext>
              </a:extLst>
            </p:cNvPr>
            <p:cNvGraphicFramePr>
              <a:graphicFrameLocks noChangeAspect="1"/>
            </p:cNvGraphicFramePr>
            <p:nvPr/>
          </p:nvGraphicFramePr>
          <p:xfrm>
            <a:off x="1584" y="3072"/>
            <a:ext cx="1440" cy="310"/>
          </p:xfrm>
          <a:graphic>
            <a:graphicData uri="http://schemas.openxmlformats.org/presentationml/2006/ole">
              <mc:AlternateContent xmlns:mc="http://schemas.openxmlformats.org/markup-compatibility/2006">
                <mc:Choice xmlns:v="urn:schemas-microsoft-com:vml" Requires="v">
                  <p:oleObj name="Equation" r:id="rId2" imgW="1218960" imgH="253800" progId="Equation.DSMT4">
                    <p:embed/>
                  </p:oleObj>
                </mc:Choice>
                <mc:Fallback>
                  <p:oleObj name="Equation" r:id="rId2" imgW="1218960" imgH="253800" progId="Equation.DSMT4">
                    <p:embed/>
                    <p:pic>
                      <p:nvPicPr>
                        <p:cNvPr id="0" name="Object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 y="3072"/>
                          <a:ext cx="1440"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6" name="Object 35">
              <a:extLst>
                <a:ext uri="{FF2B5EF4-FFF2-40B4-BE49-F238E27FC236}">
                  <a16:creationId xmlns:a16="http://schemas.microsoft.com/office/drawing/2014/main" id="{87DC0856-765D-4BCF-9A59-8A0658826158}"/>
                </a:ext>
              </a:extLst>
            </p:cNvPr>
            <p:cNvGraphicFramePr>
              <a:graphicFrameLocks noChangeAspect="1"/>
            </p:cNvGraphicFramePr>
            <p:nvPr/>
          </p:nvGraphicFramePr>
          <p:xfrm>
            <a:off x="2498" y="3456"/>
            <a:ext cx="282" cy="292"/>
          </p:xfrm>
          <a:graphic>
            <a:graphicData uri="http://schemas.openxmlformats.org/presentationml/2006/ole">
              <mc:AlternateContent xmlns:mc="http://schemas.openxmlformats.org/markup-compatibility/2006">
                <mc:Choice xmlns:v="urn:schemas-microsoft-com:vml" Requires="v">
                  <p:oleObj name="Equation" r:id="rId4" imgW="228600" imgH="228600" progId="Equation.DSMT4">
                    <p:embed/>
                  </p:oleObj>
                </mc:Choice>
                <mc:Fallback>
                  <p:oleObj name="Equation" r:id="rId4" imgW="228600" imgH="228600" progId="Equation.DSMT4">
                    <p:embed/>
                    <p:pic>
                      <p:nvPicPr>
                        <p:cNvPr id="0" name="Object 3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8" y="3456"/>
                          <a:ext cx="282"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5045" name="Rectangle 37">
            <a:extLst>
              <a:ext uri="{FF2B5EF4-FFF2-40B4-BE49-F238E27FC236}">
                <a16:creationId xmlns:a16="http://schemas.microsoft.com/office/drawing/2014/main" id="{CF190CE2-425A-4EA2-838B-C2EA3FD5DF21}"/>
              </a:ext>
            </a:extLst>
          </p:cNvPr>
          <p:cNvSpPr>
            <a:spLocks noChangeArrowheads="1"/>
          </p:cNvSpPr>
          <p:nvPr/>
        </p:nvSpPr>
        <p:spPr bwMode="auto">
          <a:xfrm>
            <a:off x="1600200" y="2971800"/>
            <a:ext cx="510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en-US" altLang="zh-CN" sz="2400" i="1"/>
              <a:t>Q</a:t>
            </a:r>
            <a:r>
              <a:rPr kumimoji="1" lang="en-US" altLang="zh-CN" sz="2400" baseline="-30000"/>
              <a:t> 30.3</a:t>
            </a:r>
            <a:r>
              <a:rPr kumimoji="1" lang="en-US" altLang="zh-CN" sz="2400"/>
              <a:t>=2.96kW×2.68=7.94kvar</a:t>
            </a:r>
            <a:endParaRPr kumimoji="1" lang="zh-CN" altLang="en-US" sz="2400"/>
          </a:p>
        </p:txBody>
      </p:sp>
      <p:grpSp>
        <p:nvGrpSpPr>
          <p:cNvPr id="3" name="Group 40">
            <a:extLst>
              <a:ext uri="{FF2B5EF4-FFF2-40B4-BE49-F238E27FC236}">
                <a16:creationId xmlns:a16="http://schemas.microsoft.com/office/drawing/2014/main" id="{A2255316-E0AE-45DF-ABF6-F0B426676198}"/>
              </a:ext>
            </a:extLst>
          </p:cNvPr>
          <p:cNvGrpSpPr>
            <a:grpSpLocks/>
          </p:cNvGrpSpPr>
          <p:nvPr/>
        </p:nvGrpSpPr>
        <p:grpSpPr bwMode="auto">
          <a:xfrm>
            <a:off x="381000" y="1371600"/>
            <a:ext cx="8305800" cy="846138"/>
            <a:chOff x="240" y="864"/>
            <a:chExt cx="5232" cy="533"/>
          </a:xfrm>
        </p:grpSpPr>
        <p:graphicFrame>
          <p:nvGraphicFramePr>
            <p:cNvPr id="8194" name="Object 20">
              <a:extLst>
                <a:ext uri="{FF2B5EF4-FFF2-40B4-BE49-F238E27FC236}">
                  <a16:creationId xmlns:a16="http://schemas.microsoft.com/office/drawing/2014/main" id="{E6CBE5FE-21F0-40BD-9F0A-4E9232C5B34C}"/>
                </a:ext>
              </a:extLst>
            </p:cNvPr>
            <p:cNvGraphicFramePr>
              <a:graphicFrameLocks noChangeAspect="1"/>
            </p:cNvGraphicFramePr>
            <p:nvPr/>
          </p:nvGraphicFramePr>
          <p:xfrm>
            <a:off x="3840" y="864"/>
            <a:ext cx="624" cy="533"/>
          </p:xfrm>
          <a:graphic>
            <a:graphicData uri="http://schemas.openxmlformats.org/presentationml/2006/ole">
              <mc:AlternateContent xmlns:mc="http://schemas.openxmlformats.org/markup-compatibility/2006">
                <mc:Choice xmlns:v="urn:schemas-microsoft-com:vml" Requires="v">
                  <p:oleObj name="Equation" r:id="rId6" imgW="520560" imgH="444240" progId="Equation.DSMT4">
                    <p:embed/>
                  </p:oleObj>
                </mc:Choice>
                <mc:Fallback>
                  <p:oleObj name="Equation" r:id="rId6" imgW="520560" imgH="444240"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40" y="864"/>
                          <a:ext cx="624" cy="5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Rectangle 39">
              <a:extLst>
                <a:ext uri="{FF2B5EF4-FFF2-40B4-BE49-F238E27FC236}">
                  <a16:creationId xmlns:a16="http://schemas.microsoft.com/office/drawing/2014/main" id="{410D2936-C974-4310-82E3-89F953DF83E8}"/>
                </a:ext>
              </a:extLst>
            </p:cNvPr>
            <p:cNvSpPr>
              <a:spLocks noChangeArrowheads="1"/>
            </p:cNvSpPr>
            <p:nvPr/>
          </p:nvSpPr>
          <p:spPr bwMode="auto">
            <a:xfrm>
              <a:off x="240" y="864"/>
              <a:ext cx="5232"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40000"/>
                </a:lnSpc>
                <a:spcBef>
                  <a:spcPct val="0"/>
                </a:spcBef>
                <a:buClrTx/>
                <a:buSzTx/>
                <a:buFontTx/>
                <a:buNone/>
              </a:pPr>
              <a:r>
                <a:rPr kumimoji="1" lang="zh-CN" altLang="en-US" sz="2400" b="1"/>
                <a:t>        在</a:t>
              </a:r>
              <a:r>
                <a:rPr kumimoji="1" lang="en-US" altLang="zh-CN" sz="2800" i="1"/>
                <a:t>ε</a:t>
              </a:r>
              <a:r>
                <a:rPr kumimoji="1" lang="en-US" altLang="zh-CN" sz="2400"/>
                <a:t>＝100%</a:t>
              </a:r>
              <a:r>
                <a:rPr kumimoji="1" lang="zh-CN" altLang="en-US" sz="2400" b="1"/>
                <a:t>下的设备容量：  </a:t>
              </a:r>
              <a:r>
                <a:rPr kumimoji="1" lang="en-US" altLang="zh-CN" sz="2400" i="1"/>
                <a:t>P</a:t>
              </a:r>
              <a:r>
                <a:rPr kumimoji="1" lang="en-US" altLang="zh-CN" sz="2400" baseline="-30000"/>
                <a:t>e</a:t>
              </a:r>
              <a:r>
                <a:rPr kumimoji="1" lang="en-US" altLang="zh-CN" sz="2400"/>
                <a:t>=10.5</a:t>
              </a:r>
              <a:r>
                <a:rPr kumimoji="1" lang="en-US" altLang="zh-CN" sz="2400" b="1"/>
                <a:t>              </a:t>
              </a:r>
              <a:r>
                <a:rPr kumimoji="1" lang="en-US" altLang="zh-CN" sz="2400"/>
                <a:t>=8.46kW</a:t>
              </a:r>
              <a:r>
                <a:rPr kumimoji="1" lang="en-US" altLang="zh-CN" sz="2400" b="1"/>
                <a:t>。</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499"/>
                                          </p:stCondLst>
                                        </p:cTn>
                                        <p:tgtEl>
                                          <p:spTgt spid="3"/>
                                        </p:tgtEl>
                                        <p:attrNameLst>
                                          <p:attrName>style.visibility</p:attrName>
                                        </p:attrNameLst>
                                      </p:cBhvr>
                                      <p:to>
                                        <p:strVal val="visible"/>
                                      </p:to>
                                    </p:set>
                                    <p:anim to="" calcmode="lin" valueType="num">
                                      <p:cBhvr>
                                        <p:cTn id="7" dur="1" fill="hold"/>
                                        <p:tgtEl>
                                          <p:spTgt spid="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55029"/>
                                        </p:tgtEl>
                                        <p:attrNameLst>
                                          <p:attrName>style.visibility</p:attrName>
                                        </p:attrNameLst>
                                      </p:cBhvr>
                                      <p:to>
                                        <p:strVal val="visible"/>
                                      </p:to>
                                    </p:set>
                                    <p:anim to="" calcmode="lin" valueType="num">
                                      <p:cBhvr>
                                        <p:cTn id="12" dur="1" fill="hold"/>
                                        <p:tgtEl>
                                          <p:spTgt spid="55502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55045"/>
                                        </p:tgtEl>
                                        <p:attrNameLst>
                                          <p:attrName>style.visibility</p:attrName>
                                        </p:attrNameLst>
                                      </p:cBhvr>
                                      <p:to>
                                        <p:strVal val="visible"/>
                                      </p:to>
                                    </p:set>
                                    <p:anim to="" calcmode="lin" valueType="num">
                                      <p:cBhvr>
                                        <p:cTn id="17" dur="1" fill="hold"/>
                                        <p:tgtEl>
                                          <p:spTgt spid="555045"/>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55037"/>
                                        </p:tgtEl>
                                        <p:attrNameLst>
                                          <p:attrName>style.visibility</p:attrName>
                                        </p:attrNameLst>
                                      </p:cBhvr>
                                      <p:to>
                                        <p:strVal val="visible"/>
                                      </p:to>
                                    </p:set>
                                    <p:anim to="" calcmode="lin" valueType="num">
                                      <p:cBhvr>
                                        <p:cTn id="22" dur="1" fill="hold"/>
                                        <p:tgtEl>
                                          <p:spTgt spid="555037"/>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55035">
                                            <p:txEl>
                                              <p:pRg st="0" end="0"/>
                                            </p:txEl>
                                          </p:spTgt>
                                        </p:tgtEl>
                                        <p:attrNameLst>
                                          <p:attrName>style.visibility</p:attrName>
                                        </p:attrNameLst>
                                      </p:cBhvr>
                                      <p:to>
                                        <p:strVal val="visible"/>
                                      </p:to>
                                    </p:set>
                                    <p:anim to="" calcmode="lin" valueType="num">
                                      <p:cBhvr>
                                        <p:cTn id="27" dur="1" fill="hold"/>
                                        <p:tgtEl>
                                          <p:spTgt spid="555035">
                                            <p:txEl>
                                              <p:pRg st="0" end="0"/>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55035">
                                            <p:txEl>
                                              <p:pRg st="1" end="1"/>
                                            </p:txEl>
                                          </p:spTgt>
                                        </p:tgtEl>
                                        <p:attrNameLst>
                                          <p:attrName>style.visibility</p:attrName>
                                        </p:attrNameLst>
                                      </p:cBhvr>
                                      <p:to>
                                        <p:strVal val="visible"/>
                                      </p:to>
                                    </p:set>
                                    <p:anim to="" calcmode="lin" valueType="num">
                                      <p:cBhvr>
                                        <p:cTn id="32" dur="1" fill="hold"/>
                                        <p:tgtEl>
                                          <p:spTgt spid="555035">
                                            <p:txEl>
                                              <p:pRg st="1" end="1"/>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5" presetClass="entr" presetSubtype="10"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checkerboard(across)">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29" grpId="0" autoUpdateAnimBg="0"/>
      <p:bldP spid="555035" grpId="0" build="p" autoUpdateAnimBg="0"/>
      <p:bldP spid="555037" grpId="0" autoUpdateAnimBg="0"/>
      <p:bldP spid="555045"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2">
            <a:extLst>
              <a:ext uri="{FF2B5EF4-FFF2-40B4-BE49-F238E27FC236}">
                <a16:creationId xmlns:a16="http://schemas.microsoft.com/office/drawing/2014/main" id="{9D0C205A-5640-4207-A8EB-2B741D86AE15}"/>
              </a:ext>
            </a:extLst>
          </p:cNvPr>
          <p:cNvSpPr txBox="1">
            <a:spLocks noChangeArrowheads="1"/>
          </p:cNvSpPr>
          <p:nvPr/>
        </p:nvSpPr>
        <p:spPr bwMode="auto">
          <a:xfrm>
            <a:off x="1187450" y="1700213"/>
            <a:ext cx="7221538" cy="400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r>
              <a:rPr lang="en-US" altLang="zh-CN" sz="2000" b="1"/>
              <a:t>1.</a:t>
            </a:r>
            <a:r>
              <a:rPr lang="zh-CN" altLang="en-US" sz="2000" b="1"/>
              <a:t>单组用电设备计算负荷的确定</a:t>
            </a:r>
          </a:p>
          <a:p>
            <a:pPr eaLnBrk="1" hangingPunct="1">
              <a:lnSpc>
                <a:spcPct val="125000"/>
              </a:lnSpc>
              <a:buFont typeface="Wingdings" panose="05000000000000000000" pitchFamily="2" charset="2"/>
              <a:buNone/>
            </a:pPr>
            <a:r>
              <a:rPr lang="zh-CN" altLang="en-US" sz="2000" b="1"/>
              <a:t>（</a:t>
            </a:r>
            <a:r>
              <a:rPr lang="en-US" altLang="zh-CN" sz="2000" b="1"/>
              <a:t>1</a:t>
            </a:r>
            <a:r>
              <a:rPr lang="zh-CN" altLang="en-US" sz="2000" b="1"/>
              <a:t>）二相式法</a:t>
            </a:r>
            <a:r>
              <a:rPr kumimoji="1" lang="zh-CN" altLang="en-US" sz="2000" b="1"/>
              <a:t>基本公式</a:t>
            </a:r>
          </a:p>
          <a:p>
            <a:pPr eaLnBrk="1" hangingPunct="1">
              <a:lnSpc>
                <a:spcPct val="125000"/>
              </a:lnSpc>
              <a:buFont typeface="Wingdings" panose="05000000000000000000" pitchFamily="2" charset="2"/>
              <a:buNone/>
            </a:pPr>
            <a:endParaRPr lang="en-US" altLang="zh-CN" sz="20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p:txBody>
      </p:sp>
      <p:sp>
        <p:nvSpPr>
          <p:cNvPr id="9222" name="Rectangle 3">
            <a:extLst>
              <a:ext uri="{FF2B5EF4-FFF2-40B4-BE49-F238E27FC236}">
                <a16:creationId xmlns:a16="http://schemas.microsoft.com/office/drawing/2014/main" id="{5CD55E89-79D1-4E2A-BF0D-2867DCD0F545}"/>
              </a:ext>
            </a:extLst>
          </p:cNvPr>
          <p:cNvSpPr>
            <a:spLocks noGrp="1" noChangeArrowheads="1"/>
          </p:cNvSpPr>
          <p:nvPr>
            <p:ph type="title"/>
          </p:nvPr>
        </p:nvSpPr>
        <p:spPr>
          <a:xfrm>
            <a:off x="1116013" y="0"/>
            <a:ext cx="7793037" cy="1462088"/>
          </a:xfrm>
        </p:spPr>
        <p:txBody>
          <a:bodyPr/>
          <a:lstStyle/>
          <a:p>
            <a:pPr eaLnBrk="1" hangingPunct="1"/>
            <a:r>
              <a:rPr lang="zh-CN" altLang="en-US" sz="2800" b="1">
                <a:solidFill>
                  <a:schemeClr val="tx1"/>
                </a:solidFill>
                <a:ea typeface="黑体" panose="02010609060101010101" pitchFamily="49" charset="-122"/>
              </a:rPr>
              <a:t>二</a:t>
            </a:r>
            <a:r>
              <a:rPr lang="en-US" altLang="zh-CN" sz="2800" b="1">
                <a:solidFill>
                  <a:schemeClr val="tx1"/>
                </a:solidFill>
                <a:ea typeface="黑体" panose="02010609060101010101" pitchFamily="49" charset="-122"/>
              </a:rPr>
              <a:t>.</a:t>
            </a:r>
            <a:r>
              <a:rPr lang="zh-CN" altLang="en-US" sz="2800" b="1">
                <a:solidFill>
                  <a:schemeClr val="tx1"/>
                </a:solidFill>
                <a:ea typeface="黑体" panose="02010609060101010101" pitchFamily="49" charset="-122"/>
              </a:rPr>
              <a:t>按二相式法确定</a:t>
            </a:r>
            <a:r>
              <a:rPr lang="zh-CN" altLang="en-US" sz="2800" b="1">
                <a:solidFill>
                  <a:schemeClr val="tx1"/>
                </a:solidFill>
                <a:latin typeface="黑体" panose="02010609060101010101" pitchFamily="49" charset="-122"/>
                <a:ea typeface="黑体" panose="02010609060101010101" pitchFamily="49" charset="-122"/>
                <a:cs typeface="Times New Roman" panose="02020603050405020304" pitchFamily="18" charset="0"/>
              </a:rPr>
              <a:t>三相用电设备组的</a:t>
            </a:r>
            <a:r>
              <a:rPr lang="zh-CN" altLang="en-US" sz="2800" b="1">
                <a:solidFill>
                  <a:schemeClr val="tx1"/>
                </a:solidFill>
                <a:ea typeface="黑体" panose="02010609060101010101" pitchFamily="49" charset="-122"/>
              </a:rPr>
              <a:t>计算负荷</a:t>
            </a:r>
          </a:p>
        </p:txBody>
      </p:sp>
      <p:graphicFrame>
        <p:nvGraphicFramePr>
          <p:cNvPr id="9218" name="Object 11">
            <a:extLst>
              <a:ext uri="{FF2B5EF4-FFF2-40B4-BE49-F238E27FC236}">
                <a16:creationId xmlns:a16="http://schemas.microsoft.com/office/drawing/2014/main" id="{595F2EE0-70E9-4647-8E0B-84BFE2823C24}"/>
              </a:ext>
            </a:extLst>
          </p:cNvPr>
          <p:cNvGraphicFramePr>
            <a:graphicFrameLocks noChangeAspect="1"/>
          </p:cNvGraphicFramePr>
          <p:nvPr>
            <p:ph sz="half" idx="1"/>
          </p:nvPr>
        </p:nvGraphicFramePr>
        <p:xfrm>
          <a:off x="2411413" y="3860800"/>
          <a:ext cx="311150" cy="431800"/>
        </p:xfrm>
        <a:graphic>
          <a:graphicData uri="http://schemas.openxmlformats.org/presentationml/2006/ole">
            <mc:AlternateContent xmlns:mc="http://schemas.openxmlformats.org/markup-compatibility/2006">
              <mc:Choice xmlns:v="urn:schemas-microsoft-com:vml" Requires="v">
                <p:oleObj name="公式" r:id="rId2" imgW="164880" imgH="228600" progId="Equation.3">
                  <p:embed/>
                </p:oleObj>
              </mc:Choice>
              <mc:Fallback>
                <p:oleObj name="公式" r:id="rId2" imgW="164880" imgH="22860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860800"/>
                        <a:ext cx="31115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8">
            <a:extLst>
              <a:ext uri="{FF2B5EF4-FFF2-40B4-BE49-F238E27FC236}">
                <a16:creationId xmlns:a16="http://schemas.microsoft.com/office/drawing/2014/main" id="{2A2DD117-CBA9-486D-BC05-A32526AB5475}"/>
              </a:ext>
            </a:extLst>
          </p:cNvPr>
          <p:cNvGraphicFramePr>
            <a:graphicFrameLocks noChangeAspect="1"/>
          </p:cNvGraphicFramePr>
          <p:nvPr>
            <p:ph sz="quarter" idx="2"/>
          </p:nvPr>
        </p:nvGraphicFramePr>
        <p:xfrm>
          <a:off x="2411413" y="4365625"/>
          <a:ext cx="279400" cy="358775"/>
        </p:xfrm>
        <a:graphic>
          <a:graphicData uri="http://schemas.openxmlformats.org/presentationml/2006/ole">
            <mc:AlternateContent xmlns:mc="http://schemas.openxmlformats.org/markup-compatibility/2006">
              <mc:Choice xmlns:v="urn:schemas-microsoft-com:vml" Requires="v">
                <p:oleObj name="公式" r:id="rId4" imgW="177480" imgH="228600" progId="Equation.3">
                  <p:embed/>
                </p:oleObj>
              </mc:Choice>
              <mc:Fallback>
                <p:oleObj name="公式" r:id="rId4" imgW="17748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1413" y="4365625"/>
                        <a:ext cx="279400" cy="358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3" name="Text Box 6">
            <a:extLst>
              <a:ext uri="{FF2B5EF4-FFF2-40B4-BE49-F238E27FC236}">
                <a16:creationId xmlns:a16="http://schemas.microsoft.com/office/drawing/2014/main" id="{ABAF8A15-50DC-46A6-989B-36E9F61756FB}"/>
              </a:ext>
            </a:extLst>
          </p:cNvPr>
          <p:cNvSpPr txBox="1">
            <a:spLocks noChangeArrowheads="1"/>
          </p:cNvSpPr>
          <p:nvPr/>
        </p:nvSpPr>
        <p:spPr bwMode="auto">
          <a:xfrm>
            <a:off x="1527175" y="3408363"/>
            <a:ext cx="6069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式中：ｂ、ｃ为二项式系数</a:t>
            </a:r>
            <a:r>
              <a:rPr lang="en-US" altLang="zh-CN" sz="2000" b="1"/>
              <a:t>,</a:t>
            </a:r>
            <a:r>
              <a:rPr lang="zh-CN" altLang="en-US" sz="2000" b="1"/>
              <a:t>查附录表</a:t>
            </a:r>
            <a:r>
              <a:rPr lang="en-US" altLang="zh-CN" sz="2000" b="1"/>
              <a:t>1</a:t>
            </a:r>
            <a:endParaRPr lang="en-US" altLang="zh-CN" sz="2000"/>
          </a:p>
        </p:txBody>
      </p:sp>
      <p:sp>
        <p:nvSpPr>
          <p:cNvPr id="9224" name="Text Box 14">
            <a:extLst>
              <a:ext uri="{FF2B5EF4-FFF2-40B4-BE49-F238E27FC236}">
                <a16:creationId xmlns:a16="http://schemas.microsoft.com/office/drawing/2014/main" id="{06A18AFF-6FBB-41C4-9274-7DBEEF5EFD75}"/>
              </a:ext>
            </a:extLst>
          </p:cNvPr>
          <p:cNvSpPr txBox="1">
            <a:spLocks noChangeArrowheads="1"/>
          </p:cNvSpPr>
          <p:nvPr/>
        </p:nvSpPr>
        <p:spPr bwMode="auto">
          <a:xfrm>
            <a:off x="2700338" y="3860800"/>
            <a:ext cx="299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为用电设备组的设备容量</a:t>
            </a:r>
          </a:p>
        </p:txBody>
      </p:sp>
      <p:graphicFrame>
        <p:nvGraphicFramePr>
          <p:cNvPr id="9220" name="Object 24">
            <a:extLst>
              <a:ext uri="{FF2B5EF4-FFF2-40B4-BE49-F238E27FC236}">
                <a16:creationId xmlns:a16="http://schemas.microsoft.com/office/drawing/2014/main" id="{5DDBFEF8-DE35-4B8B-A463-513125DBAD58}"/>
              </a:ext>
            </a:extLst>
          </p:cNvPr>
          <p:cNvGraphicFramePr>
            <a:graphicFrameLocks noChangeAspect="1"/>
          </p:cNvGraphicFramePr>
          <p:nvPr>
            <p:ph sz="quarter" idx="3"/>
          </p:nvPr>
        </p:nvGraphicFramePr>
        <p:xfrm>
          <a:off x="2339975" y="2781300"/>
          <a:ext cx="1871663" cy="474663"/>
        </p:xfrm>
        <a:graphic>
          <a:graphicData uri="http://schemas.openxmlformats.org/presentationml/2006/ole">
            <mc:AlternateContent xmlns:mc="http://schemas.openxmlformats.org/markup-compatibility/2006">
              <mc:Choice xmlns:v="urn:schemas-microsoft-com:vml" Requires="v">
                <p:oleObj name="公式" r:id="rId6" imgW="901440" imgH="228600" progId="Equation.3">
                  <p:embed/>
                </p:oleObj>
              </mc:Choice>
              <mc:Fallback>
                <p:oleObj name="公式" r:id="rId6" imgW="901440" imgH="22860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39975" y="2781300"/>
                        <a:ext cx="1871663"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5" name="Text Box 27">
            <a:extLst>
              <a:ext uri="{FF2B5EF4-FFF2-40B4-BE49-F238E27FC236}">
                <a16:creationId xmlns:a16="http://schemas.microsoft.com/office/drawing/2014/main" id="{55E1AAFB-DB98-430F-AC93-BE757A9CEC4B}"/>
              </a:ext>
            </a:extLst>
          </p:cNvPr>
          <p:cNvSpPr txBox="1">
            <a:spLocks noChangeArrowheads="1"/>
          </p:cNvSpPr>
          <p:nvPr/>
        </p:nvSpPr>
        <p:spPr bwMode="auto">
          <a:xfrm>
            <a:off x="2700338" y="4310063"/>
            <a:ext cx="3122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为</a:t>
            </a:r>
            <a:r>
              <a:rPr lang="en-US" altLang="zh-CN" sz="2000" b="1"/>
              <a:t>x</a:t>
            </a:r>
            <a:r>
              <a:rPr lang="zh-CN" altLang="en-US" sz="2000" b="1"/>
              <a:t>台大容量的设备总容量</a:t>
            </a:r>
          </a:p>
        </p:txBody>
      </p:sp>
      <p:sp>
        <p:nvSpPr>
          <p:cNvPr id="9226" name="Text Box 28">
            <a:extLst>
              <a:ext uri="{FF2B5EF4-FFF2-40B4-BE49-F238E27FC236}">
                <a16:creationId xmlns:a16="http://schemas.microsoft.com/office/drawing/2014/main" id="{CDA4C8A6-5262-4205-A19D-90210DCFB832}"/>
              </a:ext>
            </a:extLst>
          </p:cNvPr>
          <p:cNvSpPr txBox="1">
            <a:spLocks noChangeArrowheads="1"/>
          </p:cNvSpPr>
          <p:nvPr/>
        </p:nvSpPr>
        <p:spPr bwMode="auto">
          <a:xfrm>
            <a:off x="1187450" y="4972050"/>
            <a:ext cx="7885113"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a:t>
            </a:r>
            <a:r>
              <a:rPr lang="en-US" altLang="zh-CN" sz="2000" b="1"/>
              <a:t>2</a:t>
            </a:r>
            <a:r>
              <a:rPr lang="zh-CN" altLang="en-US" sz="2000" b="1"/>
              <a:t>）二相式法的适用范围</a:t>
            </a:r>
          </a:p>
          <a:p>
            <a:pPr eaLnBrk="1" hangingPunct="1">
              <a:buFont typeface="Wingdings" panose="05000000000000000000" pitchFamily="2" charset="2"/>
              <a:buNone/>
            </a:pPr>
            <a:r>
              <a:rPr lang="zh-CN" altLang="en-US" sz="2000" b="1"/>
              <a:t>         求设备台数较少，容量差别较大的低压分支干线的计算负荷。  </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EE0CCA4-B312-4D43-AB6D-C9834A512960}"/>
              </a:ext>
            </a:extLst>
          </p:cNvPr>
          <p:cNvSpPr>
            <a:spLocks noGrp="1" noChangeArrowheads="1"/>
          </p:cNvSpPr>
          <p:nvPr>
            <p:ph type="title"/>
          </p:nvPr>
        </p:nvSpPr>
        <p:spPr>
          <a:xfrm>
            <a:off x="1350963" y="836613"/>
            <a:ext cx="7793037" cy="625475"/>
          </a:xfrm>
        </p:spPr>
        <p:txBody>
          <a:bodyPr/>
          <a:lstStyle/>
          <a:p>
            <a:pPr eaLnBrk="1" hangingPunct="1"/>
            <a:r>
              <a:rPr lang="zh-CN" altLang="en-US" sz="2400" b="1">
                <a:solidFill>
                  <a:schemeClr val="tx1"/>
                </a:solidFill>
                <a:latin typeface="宋体" panose="02010600030101010101" pitchFamily="2" charset="-122"/>
              </a:rPr>
              <a:t>         表</a:t>
            </a:r>
            <a:r>
              <a:rPr lang="en-US" altLang="zh-CN" sz="2400" b="1">
                <a:solidFill>
                  <a:schemeClr val="tx1"/>
                </a:solidFill>
                <a:latin typeface="宋体" panose="02010600030101010101" pitchFamily="2" charset="-122"/>
              </a:rPr>
              <a:t>2-2 </a:t>
            </a:r>
            <a:r>
              <a:rPr lang="zh-CN" altLang="en-US" sz="2400" b="1">
                <a:solidFill>
                  <a:schemeClr val="tx1"/>
                </a:solidFill>
                <a:latin typeface="宋体" panose="02010600030101010101" pitchFamily="2" charset="-122"/>
              </a:rPr>
              <a:t>例</a:t>
            </a:r>
            <a:r>
              <a:rPr lang="en-US" altLang="zh-CN" sz="2400" b="1">
                <a:solidFill>
                  <a:schemeClr val="tx1"/>
                </a:solidFill>
                <a:latin typeface="宋体" panose="02010600030101010101" pitchFamily="2" charset="-122"/>
              </a:rPr>
              <a:t>2-4</a:t>
            </a:r>
            <a:r>
              <a:rPr lang="zh-CN" altLang="en-US" sz="2400" b="1">
                <a:solidFill>
                  <a:schemeClr val="tx1"/>
                </a:solidFill>
                <a:latin typeface="宋体" panose="02010600030101010101" pitchFamily="2" charset="-122"/>
              </a:rPr>
              <a:t>电力负荷计算表</a:t>
            </a:r>
            <a:endParaRPr kumimoji="1" lang="zh-CN" altLang="en-US" sz="2400" b="1">
              <a:solidFill>
                <a:schemeClr val="tx1"/>
              </a:solidFill>
              <a:latin typeface="宋体" panose="02010600030101010101" pitchFamily="2" charset="-122"/>
            </a:endParaRPr>
          </a:p>
        </p:txBody>
      </p:sp>
      <p:sp>
        <p:nvSpPr>
          <p:cNvPr id="61443" name="Text Box 26">
            <a:extLst>
              <a:ext uri="{FF2B5EF4-FFF2-40B4-BE49-F238E27FC236}">
                <a16:creationId xmlns:a16="http://schemas.microsoft.com/office/drawing/2014/main" id="{8DCC3B56-F1EB-4945-9134-EAFD62EE5F9A}"/>
              </a:ext>
            </a:extLst>
          </p:cNvPr>
          <p:cNvSpPr txBox="1">
            <a:spLocks noChangeArrowheads="1"/>
          </p:cNvSpPr>
          <p:nvPr/>
        </p:nvSpPr>
        <p:spPr bwMode="auto">
          <a:xfrm>
            <a:off x="1311275" y="21717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graphicFrame>
        <p:nvGraphicFramePr>
          <p:cNvPr id="571857" name="Group 465">
            <a:extLst>
              <a:ext uri="{FF2B5EF4-FFF2-40B4-BE49-F238E27FC236}">
                <a16:creationId xmlns:a16="http://schemas.microsoft.com/office/drawing/2014/main" id="{F7DB45E7-C73A-41AD-940C-0A37A461B7F4}"/>
              </a:ext>
            </a:extLst>
          </p:cNvPr>
          <p:cNvGraphicFramePr>
            <a:graphicFrameLocks noGrp="1"/>
          </p:cNvGraphicFramePr>
          <p:nvPr>
            <p:ph idx="1"/>
          </p:nvPr>
        </p:nvGraphicFramePr>
        <p:xfrm>
          <a:off x="468313" y="1989138"/>
          <a:ext cx="8582025" cy="4032695"/>
        </p:xfrm>
        <a:graphic>
          <a:graphicData uri="http://schemas.openxmlformats.org/drawingml/2006/table">
            <a:tbl>
              <a:tblPr/>
              <a:tblGrid>
                <a:gridCol w="358775">
                  <a:extLst>
                    <a:ext uri="{9D8B030D-6E8A-4147-A177-3AD203B41FA5}">
                      <a16:colId xmlns:a16="http://schemas.microsoft.com/office/drawing/2014/main" val="361384056"/>
                    </a:ext>
                  </a:extLst>
                </a:gridCol>
                <a:gridCol w="1368425">
                  <a:extLst>
                    <a:ext uri="{9D8B030D-6E8A-4147-A177-3AD203B41FA5}">
                      <a16:colId xmlns:a16="http://schemas.microsoft.com/office/drawing/2014/main" val="3524836243"/>
                    </a:ext>
                  </a:extLst>
                </a:gridCol>
                <a:gridCol w="647700">
                  <a:extLst>
                    <a:ext uri="{9D8B030D-6E8A-4147-A177-3AD203B41FA5}">
                      <a16:colId xmlns:a16="http://schemas.microsoft.com/office/drawing/2014/main" val="3856189050"/>
                    </a:ext>
                  </a:extLst>
                </a:gridCol>
                <a:gridCol w="649287">
                  <a:extLst>
                    <a:ext uri="{9D8B030D-6E8A-4147-A177-3AD203B41FA5}">
                      <a16:colId xmlns:a16="http://schemas.microsoft.com/office/drawing/2014/main" val="1356533659"/>
                    </a:ext>
                  </a:extLst>
                </a:gridCol>
                <a:gridCol w="647700">
                  <a:extLst>
                    <a:ext uri="{9D8B030D-6E8A-4147-A177-3AD203B41FA5}">
                      <a16:colId xmlns:a16="http://schemas.microsoft.com/office/drawing/2014/main" val="1480033519"/>
                    </a:ext>
                  </a:extLst>
                </a:gridCol>
                <a:gridCol w="576263">
                  <a:extLst>
                    <a:ext uri="{9D8B030D-6E8A-4147-A177-3AD203B41FA5}">
                      <a16:colId xmlns:a16="http://schemas.microsoft.com/office/drawing/2014/main" val="3379840948"/>
                    </a:ext>
                  </a:extLst>
                </a:gridCol>
                <a:gridCol w="503237">
                  <a:extLst>
                    <a:ext uri="{9D8B030D-6E8A-4147-A177-3AD203B41FA5}">
                      <a16:colId xmlns:a16="http://schemas.microsoft.com/office/drawing/2014/main" val="1544653559"/>
                    </a:ext>
                  </a:extLst>
                </a:gridCol>
                <a:gridCol w="431800">
                  <a:extLst>
                    <a:ext uri="{9D8B030D-6E8A-4147-A177-3AD203B41FA5}">
                      <a16:colId xmlns:a16="http://schemas.microsoft.com/office/drawing/2014/main" val="2742667455"/>
                    </a:ext>
                  </a:extLst>
                </a:gridCol>
                <a:gridCol w="576263">
                  <a:extLst>
                    <a:ext uri="{9D8B030D-6E8A-4147-A177-3AD203B41FA5}">
                      <a16:colId xmlns:a16="http://schemas.microsoft.com/office/drawing/2014/main" val="2241473234"/>
                    </a:ext>
                  </a:extLst>
                </a:gridCol>
                <a:gridCol w="504825">
                  <a:extLst>
                    <a:ext uri="{9D8B030D-6E8A-4147-A177-3AD203B41FA5}">
                      <a16:colId xmlns:a16="http://schemas.microsoft.com/office/drawing/2014/main" val="2218227347"/>
                    </a:ext>
                  </a:extLst>
                </a:gridCol>
                <a:gridCol w="647700">
                  <a:extLst>
                    <a:ext uri="{9D8B030D-6E8A-4147-A177-3AD203B41FA5}">
                      <a16:colId xmlns:a16="http://schemas.microsoft.com/office/drawing/2014/main" val="713467102"/>
                    </a:ext>
                  </a:extLst>
                </a:gridCol>
                <a:gridCol w="647700">
                  <a:extLst>
                    <a:ext uri="{9D8B030D-6E8A-4147-A177-3AD203B41FA5}">
                      <a16:colId xmlns:a16="http://schemas.microsoft.com/office/drawing/2014/main" val="710548196"/>
                    </a:ext>
                  </a:extLst>
                </a:gridCol>
                <a:gridCol w="504825">
                  <a:extLst>
                    <a:ext uri="{9D8B030D-6E8A-4147-A177-3AD203B41FA5}">
                      <a16:colId xmlns:a16="http://schemas.microsoft.com/office/drawing/2014/main" val="889111942"/>
                    </a:ext>
                  </a:extLst>
                </a:gridCol>
                <a:gridCol w="517525">
                  <a:extLst>
                    <a:ext uri="{9D8B030D-6E8A-4147-A177-3AD203B41FA5}">
                      <a16:colId xmlns:a16="http://schemas.microsoft.com/office/drawing/2014/main" val="3009053249"/>
                    </a:ext>
                  </a:extLst>
                </a:gridCol>
              </a:tblGrid>
              <a:tr h="474663">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序号</a:t>
                      </a:r>
                    </a:p>
                  </a:txBody>
                  <a:tcPr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用电设备组名称</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grid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设备台数</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tc grid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容量</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tc grid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二项式系数</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rPr>
                        <a:t>cos</a:t>
                      </a:r>
                      <a:r>
                        <a:rPr kumimoji="0" lang="en-US" altLang="zh-CN" sz="14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a:t>
                      </a:r>
                      <a:r>
                        <a:rPr kumimoji="0"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  </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row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tan</a:t>
                      </a: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rPr>
                        <a:t></a:t>
                      </a: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sym typeface="Symbol" panose="05050102010706020507" pitchFamily="18" charset="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gridSpan="4">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计算负荷</a:t>
                      </a: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28575"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02499991"/>
                  </a:ext>
                </a:extLst>
              </a:tr>
              <a:tr h="677863">
                <a:tc vMerge="1">
                  <a:txBody>
                    <a:bodyPr/>
                    <a:lstStyle/>
                    <a:p>
                      <a:endParaRPr lang="zh-CN" altLang="en-US"/>
                    </a:p>
                  </a:txBody>
                  <a:tcPr/>
                </a:tc>
                <a:tc vMerge="1">
                  <a:txBody>
                    <a:bodyPr/>
                    <a:lstStyle/>
                    <a:p>
                      <a:endParaRPr lang="zh-CN" altLang="en-US"/>
                    </a:p>
                  </a:txBody>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总台数</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最大容量台数</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12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e   (Kw)</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0" lang="en-US" altLang="zh-CN" sz="12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x   (Kw) </a:t>
                      </a:r>
                      <a:endParaRPr kumimoji="0" lang="zh-CN" altLang="en-US" sz="1200" b="0" i="0" u="none" strike="noStrike" cap="none" normalizeH="0" baseline="-25000">
                        <a:ln>
                          <a:noFill/>
                        </a:ln>
                        <a:solidFill>
                          <a:schemeClr val="tx1"/>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ｂ</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ｃ</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vMerge="1">
                  <a:txBody>
                    <a:bodyPr/>
                    <a:lstStyle/>
                    <a:p>
                      <a:endParaRPr lang="zh-CN" altLang="en-US"/>
                    </a:p>
                  </a:txBody>
                  <a:tcPr/>
                </a:tc>
                <a:tc vMerge="1">
                  <a:txBody>
                    <a:bodyPr/>
                    <a:lstStyle/>
                    <a:p>
                      <a:endParaRPr lang="zh-CN" altLang="en-US"/>
                    </a:p>
                  </a:txBody>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P</a:t>
                      </a:r>
                      <a:r>
                        <a:rPr kumimoji="0" lang="en-US" altLang="zh-CN" sz="1200" b="0" i="0" u="none" strike="noStrike" cap="none" normalizeH="0" baseline="-25000">
                          <a:ln>
                            <a:noFill/>
                          </a:ln>
                          <a:solidFill>
                            <a:schemeClr val="tx1"/>
                          </a:solidFill>
                          <a:effectLst/>
                          <a:latin typeface="Tahoma" panose="020B0604030504040204" pitchFamily="34" charset="0"/>
                          <a:ea typeface="宋体" panose="02010600030101010101" pitchFamily="2" charset="-122"/>
                        </a:rPr>
                        <a:t>30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Q</a:t>
                      </a:r>
                      <a:r>
                        <a:rPr kumimoji="0" lang="en-US" altLang="zh-CN" sz="1200" b="0" i="0" u="none" strike="noStrike" cap="none" normalizeH="0" baseline="-25000">
                          <a:ln>
                            <a:noFill/>
                          </a:ln>
                          <a:solidFill>
                            <a:schemeClr val="tx1"/>
                          </a:solidFill>
                          <a:effectLst/>
                          <a:latin typeface="Tahoma" panose="020B0604030504040204" pitchFamily="34" charset="0"/>
                          <a:ea typeface="宋体" panose="02010600030101010101" pitchFamily="2" charset="-122"/>
                        </a:rPr>
                        <a:t>30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S</a:t>
                      </a:r>
                      <a:r>
                        <a:rPr kumimoji="0" lang="en-US" altLang="zh-CN" sz="1200" b="0" i="0" u="none" strike="noStrike" cap="none" normalizeH="0" baseline="-25000">
                          <a:ln>
                            <a:noFill/>
                          </a:ln>
                          <a:solidFill>
                            <a:schemeClr val="tx1"/>
                          </a:solidFill>
                          <a:effectLst/>
                          <a:latin typeface="Tahoma" panose="020B0604030504040204" pitchFamily="34" charset="0"/>
                          <a:ea typeface="宋体" panose="02010600030101010101" pitchFamily="2" charset="-122"/>
                        </a:rPr>
                        <a:t>30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I</a:t>
                      </a:r>
                      <a:r>
                        <a:rPr kumimoji="0" lang="en-US" altLang="zh-CN" sz="1200" b="0" i="0" u="none" strike="noStrike" cap="none" normalizeH="0" baseline="-25000">
                          <a:ln>
                            <a:noFill/>
                          </a:ln>
                          <a:solidFill>
                            <a:schemeClr val="tx1"/>
                          </a:solidFill>
                          <a:effectLst/>
                          <a:latin typeface="Tahoma" panose="020B0604030504040204" pitchFamily="34" charset="0"/>
                          <a:ea typeface="宋体" panose="02010600030101010101" pitchFamily="2" charset="-122"/>
                        </a:rPr>
                        <a:t>30</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26807064"/>
                  </a:ext>
                </a:extLst>
              </a:tr>
              <a:tr h="676275">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切削机床</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20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50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21.7</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0.14</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0.4</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0.5</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1.73</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7+</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8.68</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12.1+15.0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964416603"/>
                  </a:ext>
                </a:extLst>
              </a:tr>
              <a:tr h="504825">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通风机床</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2</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5</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0.65</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0.25</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0.8</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0.75</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1.95+</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0.75</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1.46+0.56</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619400432"/>
                  </a:ext>
                </a:extLst>
              </a:tr>
              <a:tr h="635000">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3</a:t>
                      </a:r>
                    </a:p>
                  </a:txBody>
                  <a:tcPr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电阻炉</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1</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0.7</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1.4</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962236947"/>
                  </a:ext>
                </a:extLst>
              </a:tr>
              <a:tr h="1028700">
                <a:tc gridSpan="2">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总计 </a:t>
                      </a:r>
                    </a:p>
                  </a:txBody>
                  <a:tcPr anchor="ctr" horzOverflow="overflow">
                    <a:lnL w="28575"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   23</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55</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endParaRPr kumimoji="0" lang="zh-CN" altLang="en-US" sz="12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19</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28.6</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34.3</a:t>
                      </a:r>
                    </a:p>
                  </a:txBody>
                  <a:tcPr anchor="ctr"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tc>
                  <a:txBody>
                    <a:bodyPr/>
                    <a:lstStyle>
                      <a:lvl1pPr eaLnBrk="0" hangingPunct="0">
                        <a:defRPr sz="2800">
                          <a:solidFill>
                            <a:schemeClr val="tx1"/>
                          </a:solidFill>
                          <a:latin typeface="Tahoma" panose="020B0604030504040204" pitchFamily="34" charset="0"/>
                          <a:ea typeface="宋体" panose="02010600030101010101" pitchFamily="2" charset="-122"/>
                        </a:defRPr>
                      </a:lvl1pPr>
                      <a:lvl2pPr marL="742950" indent="-285750" eaLnBrk="0" hangingPunct="0">
                        <a:buClr>
                          <a:schemeClr val="hlink"/>
                        </a:buClr>
                        <a:buSzPct val="55000"/>
                        <a:defRPr sz="2400">
                          <a:solidFill>
                            <a:schemeClr val="tx1"/>
                          </a:solidFill>
                          <a:latin typeface="Tahoma" panose="020B0604030504040204" pitchFamily="34" charset="0"/>
                          <a:ea typeface="宋体" panose="02010600030101010101" pitchFamily="2" charset="-122"/>
                        </a:defRPr>
                      </a:lvl2pPr>
                      <a:lvl3pPr marL="1143000" indent="-228600" eaLnBrk="0" hangingPunct="0">
                        <a:buSzPct val="50000"/>
                        <a:defRPr sz="2000">
                          <a:solidFill>
                            <a:schemeClr val="tx1"/>
                          </a:solidFill>
                          <a:latin typeface="Tahoma" panose="020B0604030504040204" pitchFamily="34" charset="0"/>
                          <a:ea typeface="宋体" panose="02010600030101010101" pitchFamily="2" charset="-122"/>
                        </a:defRPr>
                      </a:lvl3pPr>
                      <a:lvl4pPr marL="1600200" indent="-228600" eaLnBrk="0" hangingPunct="0">
                        <a:buClr>
                          <a:schemeClr val="accent2"/>
                        </a:buClr>
                        <a:buSzPct val="55000"/>
                        <a:defRPr>
                          <a:solidFill>
                            <a:schemeClr val="tx1"/>
                          </a:solidFill>
                          <a:latin typeface="Tahoma" panose="020B0604030504040204" pitchFamily="34" charset="0"/>
                          <a:ea typeface="宋体" panose="02010600030101010101" pitchFamily="2" charset="-122"/>
                        </a:defRPr>
                      </a:lvl4pPr>
                      <a:lvl5pPr marL="2057400" indent="-228600" eaLnBrk="0" hangingPunct="0">
                        <a:buClr>
                          <a:schemeClr val="accent1"/>
                        </a:buClr>
                        <a:buSzPct val="500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0" lang="en-US" altLang="zh-CN" sz="1200" b="0" i="0" u="none" strike="noStrike" cap="none" normalizeH="0" baseline="0">
                          <a:ln>
                            <a:noFill/>
                          </a:ln>
                          <a:solidFill>
                            <a:schemeClr val="tx1"/>
                          </a:solidFill>
                          <a:effectLst/>
                          <a:latin typeface="Tahoma" panose="020B0604030504040204" pitchFamily="34" charset="0"/>
                          <a:ea typeface="宋体" panose="02010600030101010101" pitchFamily="2" charset="-122"/>
                        </a:rPr>
                        <a:t>52.1</a:t>
                      </a:r>
                    </a:p>
                  </a:txBody>
                  <a:tcPr anchor="ctr" horzOverflow="overflow">
                    <a:lnL w="12700" cap="flat" cmpd="sng" algn="ctr">
                      <a:solidFill>
                        <a:schemeClr val="tx1"/>
                      </a:solidFill>
                      <a:prstDash val="solid"/>
                      <a:miter lim="800000"/>
                      <a:headEnd type="none" w="sm" len="sm"/>
                      <a:tailEnd type="none" w="sm" len="sm"/>
                    </a:lnL>
                    <a:lnR w="28575"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28575"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3034243843"/>
                  </a:ext>
                </a:extLst>
              </a:tr>
            </a:tbl>
          </a:graphicData>
        </a:graphic>
      </p:graphicFrame>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Text Box 2">
            <a:extLst>
              <a:ext uri="{FF2B5EF4-FFF2-40B4-BE49-F238E27FC236}">
                <a16:creationId xmlns:a16="http://schemas.microsoft.com/office/drawing/2014/main" id="{82A25737-27FE-481C-9CD3-4439E70D1845}"/>
              </a:ext>
            </a:extLst>
          </p:cNvPr>
          <p:cNvSpPr txBox="1">
            <a:spLocks noChangeArrowheads="1"/>
          </p:cNvSpPr>
          <p:nvPr/>
        </p:nvSpPr>
        <p:spPr bwMode="auto">
          <a:xfrm>
            <a:off x="1166813" y="1700213"/>
            <a:ext cx="7221537"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r>
              <a:rPr lang="en-US" altLang="zh-CN" sz="2400" b="1"/>
              <a:t> </a:t>
            </a:r>
          </a:p>
        </p:txBody>
      </p:sp>
      <p:sp>
        <p:nvSpPr>
          <p:cNvPr id="10248" name="Rectangle 3">
            <a:extLst>
              <a:ext uri="{FF2B5EF4-FFF2-40B4-BE49-F238E27FC236}">
                <a16:creationId xmlns:a16="http://schemas.microsoft.com/office/drawing/2014/main" id="{2C5B8630-AF49-47E9-BD5F-061BA6D99947}"/>
              </a:ext>
            </a:extLst>
          </p:cNvPr>
          <p:cNvSpPr>
            <a:spLocks noGrp="1" noChangeArrowheads="1"/>
          </p:cNvSpPr>
          <p:nvPr>
            <p:ph type="title" sz="quarter"/>
          </p:nvPr>
        </p:nvSpPr>
        <p:spPr/>
        <p:txBody>
          <a:bodyPr/>
          <a:lstStyle/>
          <a:p>
            <a:pPr eaLnBrk="1" hangingPunct="1"/>
            <a:r>
              <a:rPr lang="zh-CN" altLang="en-US" sz="2800" b="1">
                <a:solidFill>
                  <a:schemeClr val="tx1"/>
                </a:solidFill>
                <a:ea typeface="黑体" panose="02010609060101010101" pitchFamily="49" charset="-122"/>
              </a:rPr>
              <a:t>二</a:t>
            </a:r>
            <a:r>
              <a:rPr lang="en-US" altLang="zh-CN" sz="2800" b="1">
                <a:solidFill>
                  <a:schemeClr val="tx1"/>
                </a:solidFill>
                <a:ea typeface="黑体" panose="02010609060101010101" pitchFamily="49" charset="-122"/>
              </a:rPr>
              <a:t>.</a:t>
            </a:r>
            <a:r>
              <a:rPr lang="zh-CN" altLang="en-US" sz="2800" b="1">
                <a:solidFill>
                  <a:schemeClr val="tx1"/>
                </a:solidFill>
                <a:ea typeface="黑体" panose="02010609060101010101" pitchFamily="49" charset="-122"/>
              </a:rPr>
              <a:t>按二相式法确定计算负荷</a:t>
            </a:r>
          </a:p>
        </p:txBody>
      </p:sp>
      <p:graphicFrame>
        <p:nvGraphicFramePr>
          <p:cNvPr id="10242" name="Object 5">
            <a:extLst>
              <a:ext uri="{FF2B5EF4-FFF2-40B4-BE49-F238E27FC236}">
                <a16:creationId xmlns:a16="http://schemas.microsoft.com/office/drawing/2014/main" id="{AACC5569-7207-4103-8F39-14855FDEAEB0}"/>
              </a:ext>
            </a:extLst>
          </p:cNvPr>
          <p:cNvGraphicFramePr>
            <a:graphicFrameLocks noChangeAspect="1"/>
          </p:cNvGraphicFramePr>
          <p:nvPr>
            <p:ph sz="quarter" idx="1"/>
            <p:extLst>
              <p:ext uri="{D42A27DB-BD31-4B8C-83A1-F6EECF244321}">
                <p14:modId xmlns:p14="http://schemas.microsoft.com/office/powerpoint/2010/main" val="1958278040"/>
              </p:ext>
            </p:extLst>
          </p:nvPr>
        </p:nvGraphicFramePr>
        <p:xfrm>
          <a:off x="3491880" y="1807731"/>
          <a:ext cx="280987" cy="360363"/>
        </p:xfrm>
        <a:graphic>
          <a:graphicData uri="http://schemas.openxmlformats.org/presentationml/2006/ole">
            <mc:AlternateContent xmlns:mc="http://schemas.openxmlformats.org/markup-compatibility/2006">
              <mc:Choice xmlns:v="urn:schemas-microsoft-com:vml" Requires="v">
                <p:oleObj name="公式" r:id="rId2" imgW="177480" imgH="228600" progId="Equation.3">
                  <p:embed/>
                </p:oleObj>
              </mc:Choice>
              <mc:Fallback>
                <p:oleObj name="公式" r:id="rId2" imgW="177480" imgH="2286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1880" y="1807731"/>
                        <a:ext cx="280987"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7">
            <a:extLst>
              <a:ext uri="{FF2B5EF4-FFF2-40B4-BE49-F238E27FC236}">
                <a16:creationId xmlns:a16="http://schemas.microsoft.com/office/drawing/2014/main" id="{5805897E-75F0-450D-AF12-D8978549E9D0}"/>
              </a:ext>
            </a:extLst>
          </p:cNvPr>
          <p:cNvGraphicFramePr>
            <a:graphicFrameLocks noChangeAspect="1"/>
          </p:cNvGraphicFramePr>
          <p:nvPr>
            <p:ph sz="quarter" idx="2"/>
          </p:nvPr>
        </p:nvGraphicFramePr>
        <p:xfrm>
          <a:off x="3492500" y="2997200"/>
          <a:ext cx="766763" cy="792163"/>
        </p:xfrm>
        <a:graphic>
          <a:graphicData uri="http://schemas.openxmlformats.org/presentationml/2006/ole">
            <mc:AlternateContent xmlns:mc="http://schemas.openxmlformats.org/markup-compatibility/2006">
              <mc:Choice xmlns:v="urn:schemas-microsoft-com:vml" Requires="v">
                <p:oleObj name="公式" r:id="rId4" imgW="380880" imgH="393480" progId="Equation.3">
                  <p:embed/>
                </p:oleObj>
              </mc:Choice>
              <mc:Fallback>
                <p:oleObj name="公式" r:id="rId4" imgW="380880" imgH="3934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92500" y="2997200"/>
                        <a:ext cx="766763" cy="792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4" name="Object 9">
            <a:extLst>
              <a:ext uri="{FF2B5EF4-FFF2-40B4-BE49-F238E27FC236}">
                <a16:creationId xmlns:a16="http://schemas.microsoft.com/office/drawing/2014/main" id="{DA01A303-460D-45EC-B2F9-EFFEB8F03404}"/>
              </a:ext>
            </a:extLst>
          </p:cNvPr>
          <p:cNvGraphicFramePr>
            <a:graphicFrameLocks noChangeAspect="1"/>
          </p:cNvGraphicFramePr>
          <p:nvPr>
            <p:ph sz="quarter" idx="3"/>
          </p:nvPr>
        </p:nvGraphicFramePr>
        <p:xfrm>
          <a:off x="3203575" y="4508500"/>
          <a:ext cx="865188" cy="681038"/>
        </p:xfrm>
        <a:graphic>
          <a:graphicData uri="http://schemas.openxmlformats.org/presentationml/2006/ole">
            <mc:AlternateContent xmlns:mc="http://schemas.openxmlformats.org/markup-compatibility/2006">
              <mc:Choice xmlns:v="urn:schemas-microsoft-com:vml" Requires="v">
                <p:oleObj name="Equation" r:id="rId6" imgW="533160" imgH="419040" progId="Equation.DSMT4">
                  <p:embed/>
                </p:oleObj>
              </mc:Choice>
              <mc:Fallback>
                <p:oleObj name="Equation" r:id="rId6" imgW="533160" imgH="41904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575" y="4508500"/>
                        <a:ext cx="865188" cy="681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9" name="Text Box 4">
            <a:extLst>
              <a:ext uri="{FF2B5EF4-FFF2-40B4-BE49-F238E27FC236}">
                <a16:creationId xmlns:a16="http://schemas.microsoft.com/office/drawing/2014/main" id="{1538FEF0-E2C9-40E9-B10A-C55A0DC1D042}"/>
              </a:ext>
            </a:extLst>
          </p:cNvPr>
          <p:cNvSpPr txBox="1">
            <a:spLocks noChangeArrowheads="1"/>
          </p:cNvSpPr>
          <p:nvPr/>
        </p:nvSpPr>
        <p:spPr bwMode="auto">
          <a:xfrm>
            <a:off x="323850" y="1739900"/>
            <a:ext cx="8351838" cy="330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r>
              <a:rPr lang="zh-CN" altLang="en-US" sz="2000" b="1"/>
              <a:t>（</a:t>
            </a:r>
            <a:r>
              <a:rPr lang="en-US" altLang="zh-CN" sz="2000" b="1"/>
              <a:t>3</a:t>
            </a:r>
            <a:r>
              <a:rPr lang="zh-CN" altLang="en-US" sz="2000" b="1"/>
              <a:t>）最大容量设备台数</a:t>
            </a:r>
            <a:r>
              <a:rPr lang="en-US" altLang="zh-CN" sz="2000" b="1"/>
              <a:t>x</a:t>
            </a:r>
            <a:r>
              <a:rPr lang="zh-CN" altLang="en-US" sz="2000" b="1"/>
              <a:t>和     的确定</a:t>
            </a:r>
          </a:p>
          <a:p>
            <a:pPr eaLnBrk="1" hangingPunct="1">
              <a:lnSpc>
                <a:spcPct val="125000"/>
              </a:lnSpc>
              <a:buFont typeface="Wingdings" panose="05000000000000000000" pitchFamily="2" charset="2"/>
              <a:buNone/>
            </a:pPr>
            <a:r>
              <a:rPr lang="zh-CN" altLang="en-US" sz="2000" b="1"/>
              <a:t>    ①如果用电设备组的总台数</a:t>
            </a:r>
            <a:r>
              <a:rPr lang="en-US" altLang="zh-CN" sz="2000" b="1"/>
              <a:t>n</a:t>
            </a:r>
            <a:r>
              <a:rPr lang="zh-CN" altLang="en-US" sz="2000" b="1"/>
              <a:t>＜</a:t>
            </a:r>
            <a:r>
              <a:rPr lang="en-US" altLang="zh-CN" sz="2000" b="1"/>
              <a:t>2x , x</a:t>
            </a:r>
            <a:r>
              <a:rPr lang="zh-CN" altLang="en-US" sz="2000" b="1"/>
              <a:t>为附录表</a:t>
            </a:r>
            <a:r>
              <a:rPr lang="en-US" altLang="zh-CN" sz="2000" b="1"/>
              <a:t>1</a:t>
            </a:r>
            <a:r>
              <a:rPr lang="zh-CN" altLang="en-US" sz="2000" b="1"/>
              <a:t>中的最大容量设备台数。则公式中的</a:t>
            </a:r>
            <a:r>
              <a:rPr lang="en-US" altLang="zh-CN" sz="2000" b="1"/>
              <a:t>x </a:t>
            </a:r>
            <a:r>
              <a:rPr lang="zh-CN" altLang="en-US" sz="2000" b="1"/>
              <a:t>取值为：                                                               </a:t>
            </a:r>
          </a:p>
          <a:p>
            <a:pPr eaLnBrk="1" hangingPunct="1">
              <a:lnSpc>
                <a:spcPct val="125000"/>
              </a:lnSpc>
              <a:buFont typeface="Wingdings" panose="05000000000000000000" pitchFamily="2" charset="2"/>
              <a:buNone/>
            </a:pPr>
            <a:endParaRPr lang="zh-CN" altLang="en-US" sz="2000" b="1"/>
          </a:p>
          <a:p>
            <a:pPr eaLnBrk="1" hangingPunct="1">
              <a:lnSpc>
                <a:spcPct val="125000"/>
              </a:lnSpc>
              <a:buFont typeface="Wingdings" panose="05000000000000000000" pitchFamily="2" charset="2"/>
              <a:buNone/>
            </a:pPr>
            <a:r>
              <a:rPr lang="zh-CN" altLang="en-US" sz="2000" b="1"/>
              <a:t>                                                                    </a:t>
            </a:r>
            <a:r>
              <a:rPr lang="en-US" altLang="zh-CN" sz="2000" b="1"/>
              <a:t>      </a:t>
            </a:r>
          </a:p>
          <a:p>
            <a:pPr eaLnBrk="1" hangingPunct="1">
              <a:buFont typeface="Wingdings" panose="05000000000000000000" pitchFamily="2" charset="2"/>
              <a:buNone/>
            </a:pPr>
            <a:r>
              <a:rPr lang="zh-CN" altLang="en-US" sz="2000" b="1"/>
              <a:t>   ②如果用电设备组总台数</a:t>
            </a:r>
            <a:r>
              <a:rPr lang="en-US" altLang="zh-CN" sz="2000" b="1"/>
              <a:t>n≤</a:t>
            </a:r>
            <a:r>
              <a:rPr lang="zh-CN" altLang="en-US" sz="2000" b="1"/>
              <a:t>２，则</a:t>
            </a:r>
          </a:p>
          <a:p>
            <a:pPr eaLnBrk="1" hangingPunct="1">
              <a:buFont typeface="Wingdings" panose="05000000000000000000" pitchFamily="2" charset="2"/>
              <a:buNone/>
            </a:pPr>
            <a:r>
              <a:rPr lang="zh-CN" altLang="en-US" sz="2000" b="1"/>
              <a:t> </a:t>
            </a:r>
          </a:p>
          <a:p>
            <a:pPr eaLnBrk="1" hangingPunct="1">
              <a:buFont typeface="Wingdings" panose="05000000000000000000" pitchFamily="2" charset="2"/>
              <a:buNone/>
            </a:pPr>
            <a:r>
              <a:rPr lang="zh-CN" altLang="en-US" sz="2000" b="1"/>
              <a:t>     对于单台电动机而言</a:t>
            </a:r>
            <a:r>
              <a:rPr lang="en-US" altLang="zh-CN" sz="2000" b="1"/>
              <a:t>:</a:t>
            </a:r>
          </a:p>
        </p:txBody>
      </p:sp>
      <p:graphicFrame>
        <p:nvGraphicFramePr>
          <p:cNvPr id="10245" name="Object 11">
            <a:extLst>
              <a:ext uri="{FF2B5EF4-FFF2-40B4-BE49-F238E27FC236}">
                <a16:creationId xmlns:a16="http://schemas.microsoft.com/office/drawing/2014/main" id="{7E85A242-197F-4297-94B1-D7575C354BAE}"/>
              </a:ext>
            </a:extLst>
          </p:cNvPr>
          <p:cNvGraphicFramePr>
            <a:graphicFrameLocks noChangeAspect="1"/>
          </p:cNvGraphicFramePr>
          <p:nvPr>
            <p:ph sz="quarter" idx="4"/>
          </p:nvPr>
        </p:nvGraphicFramePr>
        <p:xfrm>
          <a:off x="5724525" y="3933825"/>
          <a:ext cx="863600" cy="398463"/>
        </p:xfrm>
        <a:graphic>
          <a:graphicData uri="http://schemas.openxmlformats.org/presentationml/2006/ole">
            <mc:AlternateContent xmlns:mc="http://schemas.openxmlformats.org/markup-compatibility/2006">
              <mc:Choice xmlns:v="urn:schemas-microsoft-com:vml" Requires="v">
                <p:oleObj name="公式" r:id="rId8" imgW="495000" imgH="228600" progId="Equation.3">
                  <p:embed/>
                </p:oleObj>
              </mc:Choice>
              <mc:Fallback>
                <p:oleObj name="公式" r:id="rId8" imgW="495000" imgH="2286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24525" y="3933825"/>
                        <a:ext cx="8636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0" name="Text Box 14">
            <a:extLst>
              <a:ext uri="{FF2B5EF4-FFF2-40B4-BE49-F238E27FC236}">
                <a16:creationId xmlns:a16="http://schemas.microsoft.com/office/drawing/2014/main" id="{21C3332A-525F-4E51-8EFD-0908C429B4F8}"/>
              </a:ext>
            </a:extLst>
          </p:cNvPr>
          <p:cNvSpPr txBox="1">
            <a:spLocks noChangeArrowheads="1"/>
          </p:cNvSpPr>
          <p:nvPr/>
        </p:nvSpPr>
        <p:spPr bwMode="auto">
          <a:xfrm>
            <a:off x="4551363" y="3209925"/>
            <a:ext cx="1892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000"/>
              <a:t>X</a:t>
            </a:r>
            <a:r>
              <a:rPr lang="zh-CN" altLang="en-US" sz="2000"/>
              <a:t>四舍五入取整</a:t>
            </a:r>
          </a:p>
        </p:txBody>
      </p:sp>
      <p:sp>
        <p:nvSpPr>
          <p:cNvPr id="10251" name="TextBox 9">
            <a:extLst>
              <a:ext uri="{FF2B5EF4-FFF2-40B4-BE49-F238E27FC236}">
                <a16:creationId xmlns:a16="http://schemas.microsoft.com/office/drawing/2014/main" id="{17781FD9-40C0-4097-9D40-14451E9AF0A1}"/>
              </a:ext>
            </a:extLst>
          </p:cNvPr>
          <p:cNvSpPr txBox="1">
            <a:spLocks noChangeArrowheads="1"/>
          </p:cNvSpPr>
          <p:nvPr/>
        </p:nvSpPr>
        <p:spPr bwMode="auto">
          <a:xfrm>
            <a:off x="539750" y="5589588"/>
            <a:ext cx="79200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latin typeface="楷体" panose="02010609060101010101" pitchFamily="49" charset="-122"/>
                <a:ea typeface="楷体" panose="02010609060101010101" pitchFamily="49" charset="-122"/>
              </a:rPr>
              <a:t>二项式系数： </a:t>
            </a:r>
            <a:r>
              <a:rPr lang="en-US" altLang="zh-CN" sz="2000">
                <a:solidFill>
                  <a:srgbClr val="FF0000"/>
                </a:solidFill>
                <a:latin typeface="楷体" panose="02010609060101010101" pitchFamily="49" charset="-122"/>
                <a:ea typeface="楷体" panose="02010609060101010101" pitchFamily="49" charset="-122"/>
              </a:rPr>
              <a:t>b</a:t>
            </a:r>
            <a:r>
              <a:rPr lang="zh-CN" altLang="en-US" sz="2000">
                <a:solidFill>
                  <a:srgbClr val="FF0000"/>
                </a:solidFill>
                <a:latin typeface="楷体" panose="02010609060101010101" pitchFamily="49" charset="-122"/>
                <a:ea typeface="楷体" panose="02010609060101010101" pitchFamily="49" charset="-122"/>
              </a:rPr>
              <a:t>、</a:t>
            </a:r>
            <a:r>
              <a:rPr lang="en-US" altLang="zh-CN" sz="2000">
                <a:solidFill>
                  <a:srgbClr val="FF0000"/>
                </a:solidFill>
                <a:latin typeface="楷体" panose="02010609060101010101" pitchFamily="49" charset="-122"/>
                <a:ea typeface="楷体" panose="02010609060101010101" pitchFamily="49" charset="-122"/>
              </a:rPr>
              <a:t>c</a:t>
            </a:r>
            <a:r>
              <a:rPr lang="zh-CN" altLang="en-US" sz="2000">
                <a:solidFill>
                  <a:srgbClr val="FF0000"/>
                </a:solidFill>
                <a:latin typeface="楷体" panose="02010609060101010101" pitchFamily="49" charset="-122"/>
                <a:ea typeface="楷体" panose="02010609060101010101" pitchFamily="49" charset="-122"/>
              </a:rPr>
              <a:t>和最大容量设备台数</a:t>
            </a:r>
            <a:r>
              <a:rPr lang="en-US" altLang="zh-CN" sz="2000">
                <a:solidFill>
                  <a:srgbClr val="FF0000"/>
                </a:solidFill>
                <a:latin typeface="楷体" panose="02010609060101010101" pitchFamily="49" charset="-122"/>
                <a:ea typeface="楷体" panose="02010609060101010101" pitchFamily="49" charset="-122"/>
              </a:rPr>
              <a:t>X</a:t>
            </a:r>
            <a:r>
              <a:rPr lang="zh-CN" altLang="en-US" sz="2000">
                <a:solidFill>
                  <a:srgbClr val="FF0000"/>
                </a:solidFill>
                <a:latin typeface="楷体" panose="02010609060101010101" pitchFamily="49" charset="-122"/>
                <a:ea typeface="楷体" panose="02010609060101010101" pitchFamily="49" charset="-122"/>
              </a:rPr>
              <a:t>及</a:t>
            </a:r>
            <a:r>
              <a:rPr lang="en-US" altLang="zh-CN" sz="2000">
                <a:solidFill>
                  <a:srgbClr val="FF0000"/>
                </a:solidFill>
                <a:latin typeface="楷体" panose="02010609060101010101" pitchFamily="49" charset="-122"/>
                <a:ea typeface="楷体" panose="02010609060101010101" pitchFamily="49" charset="-122"/>
              </a:rPr>
              <a:t>cos</a:t>
            </a:r>
            <a:r>
              <a:rPr lang="az-Cyrl-AZ" altLang="zh-CN" sz="2000">
                <a:solidFill>
                  <a:srgbClr val="FF0000"/>
                </a:solidFill>
                <a:latin typeface="楷体" panose="02010609060101010101" pitchFamily="49" charset="-122"/>
                <a:ea typeface="楷体" panose="02010609060101010101" pitchFamily="49" charset="-122"/>
              </a:rPr>
              <a:t>ф</a:t>
            </a:r>
            <a:r>
              <a:rPr lang="zh-CN" altLang="en-US" sz="2000">
                <a:solidFill>
                  <a:srgbClr val="FF0000"/>
                </a:solidFill>
                <a:latin typeface="楷体" panose="02010609060101010101" pitchFamily="49" charset="-122"/>
                <a:ea typeface="楷体" panose="02010609060101010101" pitchFamily="49" charset="-122"/>
              </a:rPr>
              <a:t>、</a:t>
            </a:r>
            <a:r>
              <a:rPr lang="en-US" altLang="zh-CN" sz="2000">
                <a:solidFill>
                  <a:srgbClr val="FF0000"/>
                </a:solidFill>
                <a:latin typeface="楷体" panose="02010609060101010101" pitchFamily="49" charset="-122"/>
                <a:ea typeface="楷体" panose="02010609060101010101" pitchFamily="49" charset="-122"/>
              </a:rPr>
              <a:t>tan</a:t>
            </a:r>
            <a:r>
              <a:rPr lang="az-Cyrl-AZ" altLang="zh-CN" sz="2000">
                <a:solidFill>
                  <a:srgbClr val="FF0000"/>
                </a:solidFill>
                <a:latin typeface="楷体" panose="02010609060101010101" pitchFamily="49" charset="-122"/>
                <a:ea typeface="楷体" panose="02010609060101010101" pitchFamily="49" charset="-122"/>
              </a:rPr>
              <a:t>ф</a:t>
            </a:r>
            <a:r>
              <a:rPr lang="zh-CN" altLang="en-US" sz="2000">
                <a:solidFill>
                  <a:srgbClr val="FF0000"/>
                </a:solidFill>
                <a:latin typeface="楷体" panose="02010609060101010101" pitchFamily="49" charset="-122"/>
                <a:ea typeface="楷体" panose="02010609060101010101" pitchFamily="49" charset="-122"/>
              </a:rPr>
              <a:t>等可查表 </a:t>
            </a:r>
          </a:p>
          <a:p>
            <a:pPr eaLnBrk="1" hangingPunct="1"/>
            <a:endParaRPr lang="zh-CN" altLang="en-US"/>
          </a:p>
        </p:txBody>
      </p:sp>
      <p:graphicFrame>
        <p:nvGraphicFramePr>
          <p:cNvPr id="10246" name="Object 9">
            <a:extLst>
              <a:ext uri="{FF2B5EF4-FFF2-40B4-BE49-F238E27FC236}">
                <a16:creationId xmlns:a16="http://schemas.microsoft.com/office/drawing/2014/main" id="{9ECA83AC-056C-4C61-B039-B1FE5E7D2909}"/>
              </a:ext>
            </a:extLst>
          </p:cNvPr>
          <p:cNvGraphicFramePr>
            <a:graphicFrameLocks noChangeAspect="1"/>
          </p:cNvGraphicFramePr>
          <p:nvPr/>
        </p:nvGraphicFramePr>
        <p:xfrm>
          <a:off x="755650" y="5157788"/>
          <a:ext cx="184150" cy="247650"/>
        </p:xfrm>
        <a:graphic>
          <a:graphicData uri="http://schemas.openxmlformats.org/presentationml/2006/ole">
            <mc:AlternateContent xmlns:mc="http://schemas.openxmlformats.org/markup-compatibility/2006">
              <mc:Choice xmlns:v="urn:schemas-microsoft-com:vml" Requires="v">
                <p:oleObj name="Equation" r:id="rId10" imgW="114120" imgH="152280" progId="Equation.DSMT4">
                  <p:embed/>
                </p:oleObj>
              </mc:Choice>
              <mc:Fallback>
                <p:oleObj name="Equation" r:id="rId10" imgW="114120" imgH="152280" progId="Equation.DSMT4">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55650" y="5157788"/>
                        <a:ext cx="184150"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52" name="TextBox 12">
            <a:extLst>
              <a:ext uri="{FF2B5EF4-FFF2-40B4-BE49-F238E27FC236}">
                <a16:creationId xmlns:a16="http://schemas.microsoft.com/office/drawing/2014/main" id="{B1288269-928F-4C69-9B6E-A9342C7BFC0B}"/>
              </a:ext>
            </a:extLst>
          </p:cNvPr>
          <p:cNvSpPr txBox="1">
            <a:spLocks noChangeArrowheads="1"/>
          </p:cNvSpPr>
          <p:nvPr/>
        </p:nvSpPr>
        <p:spPr bwMode="auto">
          <a:xfrm>
            <a:off x="1116013" y="5157788"/>
            <a:ext cx="14398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600"/>
              <a:t>额定效率</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B2840A75-E65A-4F2D-9158-98EF286CB922}"/>
              </a:ext>
            </a:extLst>
          </p:cNvPr>
          <p:cNvSpPr>
            <a:spLocks noGrp="1" noChangeArrowheads="1"/>
          </p:cNvSpPr>
          <p:nvPr>
            <p:ph type="title"/>
          </p:nvPr>
        </p:nvSpPr>
        <p:spPr>
          <a:xfrm>
            <a:off x="918965" y="0"/>
            <a:ext cx="7793037" cy="1462088"/>
          </a:xfrm>
        </p:spPr>
        <p:txBody>
          <a:bodyPr/>
          <a:lstStyle/>
          <a:p>
            <a:pPr eaLnBrk="1" hangingPunct="1"/>
            <a:r>
              <a:rPr lang="zh-CN" altLang="en-US" sz="2800" b="1">
                <a:solidFill>
                  <a:schemeClr val="tx1"/>
                </a:solidFill>
                <a:ea typeface="黑体" panose="02010609060101010101" pitchFamily="49" charset="-122"/>
              </a:rPr>
              <a:t>一、</a:t>
            </a:r>
            <a:r>
              <a:rPr lang="zh-CN" altLang="en-US" sz="2800" b="1">
                <a:ea typeface="黑体" panose="02010609060101010101" pitchFamily="49" charset="-122"/>
              </a:rPr>
              <a:t>电力负荷的分级及其对供电电源的要求</a:t>
            </a:r>
            <a:r>
              <a:rPr lang="zh-CN" altLang="en-US"/>
              <a:t> </a:t>
            </a:r>
          </a:p>
        </p:txBody>
      </p:sp>
      <p:sp>
        <p:nvSpPr>
          <p:cNvPr id="45059" name="Text Box 4">
            <a:extLst>
              <a:ext uri="{FF2B5EF4-FFF2-40B4-BE49-F238E27FC236}">
                <a16:creationId xmlns:a16="http://schemas.microsoft.com/office/drawing/2014/main" id="{445DE479-4DCB-4355-8B9F-556C0115EC31}"/>
              </a:ext>
            </a:extLst>
          </p:cNvPr>
          <p:cNvSpPr txBox="1">
            <a:spLocks noChangeArrowheads="1"/>
          </p:cNvSpPr>
          <p:nvPr/>
        </p:nvSpPr>
        <p:spPr bwMode="auto">
          <a:xfrm>
            <a:off x="539552" y="1628775"/>
            <a:ext cx="7148513" cy="510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400"/>
              <a:t>2</a:t>
            </a:r>
            <a:r>
              <a:rPr lang="zh-CN" altLang="en-US" sz="2400"/>
              <a:t>、</a:t>
            </a:r>
            <a:r>
              <a:rPr lang="zh-CN" altLang="en-US" sz="2400" b="1"/>
              <a:t>电力负荷的分级</a:t>
            </a:r>
            <a:r>
              <a:rPr lang="zh-CN" altLang="en-US"/>
              <a:t> </a:t>
            </a:r>
          </a:p>
          <a:p>
            <a:pPr eaLnBrk="1" hangingPunct="1">
              <a:buFont typeface="Wingdings" panose="05000000000000000000" pitchFamily="2" charset="2"/>
              <a:buNone/>
            </a:pPr>
            <a:r>
              <a:rPr lang="en-US" altLang="zh-CN" sz="2400" b="1"/>
              <a:t>1</a:t>
            </a:r>
            <a:r>
              <a:rPr lang="zh-CN" altLang="en-US" sz="2400" b="1"/>
              <a:t>）一级负荷：中断供电将造成人身伤亡者；或政治、经济上将造成重大损失的</a:t>
            </a:r>
            <a:r>
              <a:rPr lang="en-US" altLang="zh-CN" sz="2400" b="1"/>
              <a:t>,</a:t>
            </a:r>
            <a:r>
              <a:rPr lang="zh-CN" altLang="en-US" sz="2400" b="1"/>
              <a:t>称为一级负荷。 </a:t>
            </a:r>
          </a:p>
          <a:p>
            <a:pPr eaLnBrk="1" hangingPunct="1">
              <a:buFont typeface="Wingdings" panose="05000000000000000000" pitchFamily="2" charset="2"/>
              <a:buNone/>
            </a:pPr>
            <a:r>
              <a:rPr lang="zh-CN" altLang="en-US" sz="2400" b="1"/>
              <a:t>      在一级负荷中，特别重要的负荷是指在中断供电时将发生中毒、爆炸和火灾等情况的负荷，以及特别重要场所的不允许中断供电的负荷。</a:t>
            </a:r>
          </a:p>
          <a:p>
            <a:pPr eaLnBrk="1" hangingPunct="1">
              <a:buFont typeface="Wingdings" panose="05000000000000000000" pitchFamily="2" charset="2"/>
              <a:buNone/>
            </a:pPr>
            <a:r>
              <a:rPr lang="en-US" altLang="zh-CN" sz="2400" b="1"/>
              <a:t>2</a:t>
            </a:r>
            <a:r>
              <a:rPr lang="zh-CN" altLang="en-US" sz="2400" b="1"/>
              <a:t>）二级负荷： 中断供电将在政治、经济上造成较大损失的负荷。</a:t>
            </a:r>
          </a:p>
          <a:p>
            <a:pPr eaLnBrk="1" hangingPunct="1">
              <a:buFont typeface="Wingdings" panose="05000000000000000000" pitchFamily="2" charset="2"/>
              <a:buNone/>
            </a:pPr>
            <a:r>
              <a:rPr lang="en-US" altLang="zh-CN" sz="2400" b="1"/>
              <a:t>3</a:t>
            </a:r>
            <a:r>
              <a:rPr lang="zh-CN" altLang="en-US" sz="2400" b="1"/>
              <a:t>）三级负荷： 为一般的电力负荷。</a:t>
            </a:r>
            <a:endParaRPr lang="zh-CN" altLang="en-US" sz="2400"/>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endParaRPr lang="zh-CN" altLang="en-US" sz="2400"/>
          </a:p>
          <a:p>
            <a:pPr eaLnBrk="1" hangingPunct="1">
              <a:buFont typeface="Wingdings" panose="05000000000000000000" pitchFamily="2" charset="2"/>
              <a:buNone/>
            </a:pPr>
            <a:endParaRPr lang="zh-CN" altLang="en-US" sz="2400"/>
          </a:p>
        </p:txBody>
      </p:sp>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3" name="Text Box 2">
            <a:extLst>
              <a:ext uri="{FF2B5EF4-FFF2-40B4-BE49-F238E27FC236}">
                <a16:creationId xmlns:a16="http://schemas.microsoft.com/office/drawing/2014/main" id="{4B684E1C-C5E1-4194-BD6F-AC222BF3BBBF}"/>
              </a:ext>
            </a:extLst>
          </p:cNvPr>
          <p:cNvSpPr txBox="1">
            <a:spLocks noChangeArrowheads="1"/>
          </p:cNvSpPr>
          <p:nvPr/>
        </p:nvSpPr>
        <p:spPr bwMode="auto">
          <a:xfrm>
            <a:off x="1166813" y="1700213"/>
            <a:ext cx="7221537"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p:txBody>
      </p:sp>
      <p:sp>
        <p:nvSpPr>
          <p:cNvPr id="11274" name="Rectangle 3">
            <a:extLst>
              <a:ext uri="{FF2B5EF4-FFF2-40B4-BE49-F238E27FC236}">
                <a16:creationId xmlns:a16="http://schemas.microsoft.com/office/drawing/2014/main" id="{9770176C-5FA2-4591-9B5F-ABCECBA9473D}"/>
              </a:ext>
            </a:extLst>
          </p:cNvPr>
          <p:cNvSpPr>
            <a:spLocks noGrp="1" noChangeArrowheads="1"/>
          </p:cNvSpPr>
          <p:nvPr>
            <p:ph type="title" sz="quarter"/>
          </p:nvPr>
        </p:nvSpPr>
        <p:spPr/>
        <p:txBody>
          <a:bodyPr/>
          <a:lstStyle/>
          <a:p>
            <a:pPr eaLnBrk="1" hangingPunct="1"/>
            <a:r>
              <a:rPr lang="zh-CN" altLang="en-US" sz="2800" b="1">
                <a:solidFill>
                  <a:schemeClr val="tx1"/>
                </a:solidFill>
                <a:ea typeface="黑体" panose="02010609060101010101" pitchFamily="49" charset="-122"/>
              </a:rPr>
              <a:t>二</a:t>
            </a:r>
            <a:r>
              <a:rPr lang="en-US" altLang="zh-CN" sz="2800" b="1">
                <a:solidFill>
                  <a:schemeClr val="tx1"/>
                </a:solidFill>
                <a:ea typeface="黑体" panose="02010609060101010101" pitchFamily="49" charset="-122"/>
              </a:rPr>
              <a:t>.</a:t>
            </a:r>
            <a:r>
              <a:rPr lang="zh-CN" altLang="en-US" sz="2800" b="1">
                <a:solidFill>
                  <a:schemeClr val="tx1"/>
                </a:solidFill>
                <a:ea typeface="黑体" panose="02010609060101010101" pitchFamily="49" charset="-122"/>
              </a:rPr>
              <a:t>按二相式法确定计算负荷</a:t>
            </a:r>
          </a:p>
        </p:txBody>
      </p:sp>
      <p:graphicFrame>
        <p:nvGraphicFramePr>
          <p:cNvPr id="11266" name="Object 5">
            <a:extLst>
              <a:ext uri="{FF2B5EF4-FFF2-40B4-BE49-F238E27FC236}">
                <a16:creationId xmlns:a16="http://schemas.microsoft.com/office/drawing/2014/main" id="{5198BEE2-9F09-42F8-8967-93037C3D7643}"/>
              </a:ext>
            </a:extLst>
          </p:cNvPr>
          <p:cNvGraphicFramePr>
            <a:graphicFrameLocks noChangeAspect="1"/>
          </p:cNvGraphicFramePr>
          <p:nvPr>
            <p:ph sz="quarter" idx="1"/>
          </p:nvPr>
        </p:nvGraphicFramePr>
        <p:xfrm>
          <a:off x="2051050" y="3284538"/>
          <a:ext cx="863600" cy="287337"/>
        </p:xfrm>
        <a:graphic>
          <a:graphicData uri="http://schemas.openxmlformats.org/presentationml/2006/ole">
            <mc:AlternateContent xmlns:mc="http://schemas.openxmlformats.org/markup-compatibility/2006">
              <mc:Choice xmlns:v="urn:schemas-microsoft-com:vml" Requires="v">
                <p:oleObj name="公式" r:id="rId2" imgW="533160" imgH="177480" progId="Equation.3">
                  <p:embed/>
                </p:oleObj>
              </mc:Choice>
              <mc:Fallback>
                <p:oleObj name="公式" r:id="rId2" imgW="533160" imgH="17748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3284538"/>
                        <a:ext cx="863600"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7" name="Object 7">
            <a:extLst>
              <a:ext uri="{FF2B5EF4-FFF2-40B4-BE49-F238E27FC236}">
                <a16:creationId xmlns:a16="http://schemas.microsoft.com/office/drawing/2014/main" id="{B4D1764A-5FF0-4969-8362-A3BE709E36E0}"/>
              </a:ext>
            </a:extLst>
          </p:cNvPr>
          <p:cNvGraphicFramePr>
            <a:graphicFrameLocks noChangeAspect="1"/>
          </p:cNvGraphicFramePr>
          <p:nvPr>
            <p:ph sz="quarter" idx="2"/>
          </p:nvPr>
        </p:nvGraphicFramePr>
        <p:xfrm>
          <a:off x="3203575" y="3265488"/>
          <a:ext cx="790575" cy="307975"/>
        </p:xfrm>
        <a:graphic>
          <a:graphicData uri="http://schemas.openxmlformats.org/presentationml/2006/ole">
            <mc:AlternateContent xmlns:mc="http://schemas.openxmlformats.org/markup-compatibility/2006">
              <mc:Choice xmlns:v="urn:schemas-microsoft-com:vml" Requires="v">
                <p:oleObj name="公式" r:id="rId4" imgW="457200" imgH="177480" progId="Equation.3">
                  <p:embed/>
                </p:oleObj>
              </mc:Choice>
              <mc:Fallback>
                <p:oleObj name="公式" r:id="rId4" imgW="457200" imgH="17748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3265488"/>
                        <a:ext cx="7905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68" name="Object 9">
            <a:extLst>
              <a:ext uri="{FF2B5EF4-FFF2-40B4-BE49-F238E27FC236}">
                <a16:creationId xmlns:a16="http://schemas.microsoft.com/office/drawing/2014/main" id="{17929024-4039-4CA2-872F-12468A776A48}"/>
              </a:ext>
            </a:extLst>
          </p:cNvPr>
          <p:cNvGraphicFramePr>
            <a:graphicFrameLocks noChangeAspect="1"/>
          </p:cNvGraphicFramePr>
          <p:nvPr>
            <p:ph sz="quarter" idx="3"/>
          </p:nvPr>
        </p:nvGraphicFramePr>
        <p:xfrm>
          <a:off x="4284663" y="3236913"/>
          <a:ext cx="647700" cy="336550"/>
        </p:xfrm>
        <a:graphic>
          <a:graphicData uri="http://schemas.openxmlformats.org/presentationml/2006/ole">
            <mc:AlternateContent xmlns:mc="http://schemas.openxmlformats.org/markup-compatibility/2006">
              <mc:Choice xmlns:v="urn:schemas-microsoft-com:vml" Requires="v">
                <p:oleObj name="公式" r:id="rId6" imgW="342720" imgH="177480" progId="Equation.3">
                  <p:embed/>
                </p:oleObj>
              </mc:Choice>
              <mc:Fallback>
                <p:oleObj name="公式" r:id="rId6" imgW="342720" imgH="1774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84663" y="3236913"/>
                        <a:ext cx="6477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Text Box 4">
            <a:extLst>
              <a:ext uri="{FF2B5EF4-FFF2-40B4-BE49-F238E27FC236}">
                <a16:creationId xmlns:a16="http://schemas.microsoft.com/office/drawing/2014/main" id="{BA8CF6B6-C019-467A-8AC7-ED4E757F1793}"/>
              </a:ext>
            </a:extLst>
          </p:cNvPr>
          <p:cNvSpPr txBox="1">
            <a:spLocks noChangeArrowheads="1"/>
          </p:cNvSpPr>
          <p:nvPr/>
        </p:nvSpPr>
        <p:spPr bwMode="auto">
          <a:xfrm>
            <a:off x="1238250" y="1536700"/>
            <a:ext cx="7437438"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r>
              <a:rPr lang="zh-CN" altLang="en-US" sz="2000" b="1"/>
              <a:t>例</a:t>
            </a:r>
            <a:r>
              <a:rPr lang="en-US" altLang="zh-CN" sz="2000" b="1"/>
              <a:t>2-3 </a:t>
            </a:r>
            <a:r>
              <a:rPr lang="zh-CN" altLang="en-US" sz="2000" b="1"/>
              <a:t>已知某机修车间的金属切削机床组，拥有电压为</a:t>
            </a:r>
            <a:r>
              <a:rPr lang="en-US" altLang="zh-CN" sz="2000" b="1"/>
              <a:t>380V</a:t>
            </a:r>
            <a:r>
              <a:rPr lang="zh-CN" altLang="en-US" sz="2000" b="1"/>
              <a:t>的三相电动机</a:t>
            </a:r>
            <a:r>
              <a:rPr lang="en-US" altLang="zh-CN" sz="2000" b="1"/>
              <a:t>7.5KW</a:t>
            </a:r>
            <a:r>
              <a:rPr lang="zh-CN" altLang="en-US" sz="2000" b="1"/>
              <a:t>的</a:t>
            </a:r>
            <a:r>
              <a:rPr lang="en-US" altLang="zh-CN" sz="2000" b="1"/>
              <a:t>3</a:t>
            </a:r>
            <a:r>
              <a:rPr lang="zh-CN" altLang="en-US" sz="2000" b="1"/>
              <a:t>台</a:t>
            </a:r>
            <a:r>
              <a:rPr lang="en-US" altLang="zh-CN" sz="2000" b="1"/>
              <a:t>,4KW</a:t>
            </a:r>
            <a:r>
              <a:rPr lang="zh-CN" altLang="en-US" sz="2000" b="1"/>
              <a:t>的</a:t>
            </a:r>
            <a:r>
              <a:rPr lang="en-US" altLang="zh-CN" sz="2000" b="1"/>
              <a:t>8</a:t>
            </a:r>
            <a:r>
              <a:rPr lang="zh-CN" altLang="en-US" sz="2000" b="1"/>
              <a:t>台</a:t>
            </a:r>
            <a:r>
              <a:rPr lang="en-US" altLang="zh-CN" sz="2000" b="1"/>
              <a:t>,3KW</a:t>
            </a:r>
            <a:r>
              <a:rPr lang="zh-CN" altLang="en-US" sz="2000" b="1"/>
              <a:t>的</a:t>
            </a:r>
            <a:r>
              <a:rPr lang="en-US" altLang="zh-CN" sz="2000" b="1"/>
              <a:t>17</a:t>
            </a:r>
            <a:r>
              <a:rPr lang="zh-CN" altLang="en-US" sz="2000" b="1"/>
              <a:t>台</a:t>
            </a:r>
            <a:r>
              <a:rPr lang="en-US" altLang="zh-CN" sz="2000" b="1"/>
              <a:t>,1.5KW</a:t>
            </a:r>
            <a:r>
              <a:rPr lang="zh-CN" altLang="en-US" sz="2000" b="1"/>
              <a:t>的</a:t>
            </a:r>
            <a:r>
              <a:rPr lang="en-US" altLang="zh-CN" sz="2000" b="1"/>
              <a:t>10</a:t>
            </a:r>
            <a:r>
              <a:rPr lang="zh-CN" altLang="en-US" sz="2000" b="1"/>
              <a:t>台。试用二项系数法求计算负荷。</a:t>
            </a:r>
            <a:r>
              <a:rPr lang="zh-CN" altLang="en-US" sz="2000" b="1">
                <a:solidFill>
                  <a:srgbClr val="FF0000"/>
                </a:solidFill>
              </a:rPr>
              <a:t>（</a:t>
            </a:r>
            <a:r>
              <a:rPr lang="en-US" altLang="zh-CN" sz="2000" b="1">
                <a:solidFill>
                  <a:srgbClr val="FF0000"/>
                </a:solidFill>
              </a:rPr>
              <a:t>n</a:t>
            </a:r>
            <a:r>
              <a:rPr lang="zh-CN" altLang="en-US" sz="2000" b="1">
                <a:solidFill>
                  <a:srgbClr val="FF0000"/>
                </a:solidFill>
              </a:rPr>
              <a:t>大于</a:t>
            </a:r>
            <a:r>
              <a:rPr lang="en-US" altLang="zh-CN" sz="2000" b="1">
                <a:solidFill>
                  <a:srgbClr val="FF0000"/>
                </a:solidFill>
              </a:rPr>
              <a:t>2X</a:t>
            </a:r>
            <a:r>
              <a:rPr lang="zh-CN" altLang="en-US" sz="2000" b="1">
                <a:solidFill>
                  <a:srgbClr val="FF0000"/>
                </a:solidFill>
              </a:rPr>
              <a:t>）</a:t>
            </a:r>
          </a:p>
          <a:p>
            <a:pPr eaLnBrk="1" hangingPunct="1">
              <a:lnSpc>
                <a:spcPct val="125000"/>
              </a:lnSpc>
              <a:buFont typeface="Wingdings" panose="05000000000000000000" pitchFamily="2" charset="2"/>
              <a:buNone/>
            </a:pPr>
            <a:r>
              <a:rPr lang="zh-CN" altLang="en-US" sz="2000" b="1"/>
              <a:t>解：查附录表</a:t>
            </a:r>
            <a:r>
              <a:rPr lang="en-US" altLang="zh-CN" sz="2000" b="1"/>
              <a:t>1</a:t>
            </a:r>
            <a:r>
              <a:rPr lang="zh-CN" altLang="en-US" sz="2000" b="1"/>
              <a:t>得</a:t>
            </a:r>
            <a:r>
              <a:rPr lang="en-US" altLang="zh-CN" sz="2000" b="1"/>
              <a:t>  </a:t>
            </a:r>
            <a:endParaRPr lang="zh-CN" altLang="en-US" sz="2000"/>
          </a:p>
        </p:txBody>
      </p:sp>
      <p:graphicFrame>
        <p:nvGraphicFramePr>
          <p:cNvPr id="11269" name="Object 11">
            <a:extLst>
              <a:ext uri="{FF2B5EF4-FFF2-40B4-BE49-F238E27FC236}">
                <a16:creationId xmlns:a16="http://schemas.microsoft.com/office/drawing/2014/main" id="{77F1657A-C53D-44C6-92C0-FB06491CB867}"/>
              </a:ext>
            </a:extLst>
          </p:cNvPr>
          <p:cNvGraphicFramePr>
            <a:graphicFrameLocks noChangeAspect="1"/>
          </p:cNvGraphicFramePr>
          <p:nvPr>
            <p:ph sz="quarter" idx="4"/>
          </p:nvPr>
        </p:nvGraphicFramePr>
        <p:xfrm>
          <a:off x="6659563" y="3213100"/>
          <a:ext cx="1368425" cy="369888"/>
        </p:xfrm>
        <a:graphic>
          <a:graphicData uri="http://schemas.openxmlformats.org/presentationml/2006/ole">
            <mc:AlternateContent xmlns:mc="http://schemas.openxmlformats.org/markup-compatibility/2006">
              <mc:Choice xmlns:v="urn:schemas-microsoft-com:vml" Requires="v">
                <p:oleObj name="公式" r:id="rId8" imgW="749160" imgH="203040" progId="Equation.3">
                  <p:embed/>
                </p:oleObj>
              </mc:Choice>
              <mc:Fallback>
                <p:oleObj name="公式" r:id="rId8" imgW="749160" imgH="20304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9563" y="3213100"/>
                        <a:ext cx="13684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13">
            <a:extLst>
              <a:ext uri="{FF2B5EF4-FFF2-40B4-BE49-F238E27FC236}">
                <a16:creationId xmlns:a16="http://schemas.microsoft.com/office/drawing/2014/main" id="{58E75323-DE1E-4925-B0A7-F1FC1566B622}"/>
              </a:ext>
            </a:extLst>
          </p:cNvPr>
          <p:cNvGraphicFramePr>
            <a:graphicFrameLocks noChangeAspect="1"/>
          </p:cNvGraphicFramePr>
          <p:nvPr/>
        </p:nvGraphicFramePr>
        <p:xfrm>
          <a:off x="5076825" y="3213100"/>
          <a:ext cx="1373188" cy="398463"/>
        </p:xfrm>
        <a:graphic>
          <a:graphicData uri="http://schemas.openxmlformats.org/presentationml/2006/ole">
            <mc:AlternateContent xmlns:mc="http://schemas.openxmlformats.org/markup-compatibility/2006">
              <mc:Choice xmlns:v="urn:schemas-microsoft-com:vml" Requires="v">
                <p:oleObj name="公式" r:id="rId10" imgW="698400" imgH="203040" progId="Equation.3">
                  <p:embed/>
                </p:oleObj>
              </mc:Choice>
              <mc:Fallback>
                <p:oleObj name="公式" r:id="rId10" imgW="698400" imgH="20304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76825" y="3213100"/>
                        <a:ext cx="1373188"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6" name="Text Box 14">
            <a:extLst>
              <a:ext uri="{FF2B5EF4-FFF2-40B4-BE49-F238E27FC236}">
                <a16:creationId xmlns:a16="http://schemas.microsoft.com/office/drawing/2014/main" id="{2CDA4168-08C6-4159-82A1-807047BF6B9D}"/>
              </a:ext>
            </a:extLst>
          </p:cNvPr>
          <p:cNvSpPr txBox="1">
            <a:spLocks noChangeArrowheads="1"/>
          </p:cNvSpPr>
          <p:nvPr/>
        </p:nvSpPr>
        <p:spPr bwMode="auto">
          <a:xfrm>
            <a:off x="1822450" y="3716338"/>
            <a:ext cx="1973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设备总容量为：</a:t>
            </a:r>
          </a:p>
        </p:txBody>
      </p:sp>
      <p:graphicFrame>
        <p:nvGraphicFramePr>
          <p:cNvPr id="11271" name="Object 17">
            <a:extLst>
              <a:ext uri="{FF2B5EF4-FFF2-40B4-BE49-F238E27FC236}">
                <a16:creationId xmlns:a16="http://schemas.microsoft.com/office/drawing/2014/main" id="{A59C1DE8-13F9-4D91-99AF-5A10ADB16468}"/>
              </a:ext>
            </a:extLst>
          </p:cNvPr>
          <p:cNvGraphicFramePr>
            <a:graphicFrameLocks noChangeAspect="1"/>
          </p:cNvGraphicFramePr>
          <p:nvPr/>
        </p:nvGraphicFramePr>
        <p:xfrm>
          <a:off x="2124075" y="4221163"/>
          <a:ext cx="4897438" cy="404812"/>
        </p:xfrm>
        <a:graphic>
          <a:graphicData uri="http://schemas.openxmlformats.org/presentationml/2006/ole">
            <mc:AlternateContent xmlns:mc="http://schemas.openxmlformats.org/markup-compatibility/2006">
              <mc:Choice xmlns:v="urn:schemas-microsoft-com:vml" Requires="v">
                <p:oleObj name="公式" r:id="rId12" imgW="2768400" imgH="228600" progId="Equation.3">
                  <p:embed/>
                </p:oleObj>
              </mc:Choice>
              <mc:Fallback>
                <p:oleObj name="公式" r:id="rId12" imgW="2768400" imgH="228600" progId="Equation.3">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4075" y="4221163"/>
                        <a:ext cx="4897438" cy="4048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7" name="Text Box 18">
            <a:extLst>
              <a:ext uri="{FF2B5EF4-FFF2-40B4-BE49-F238E27FC236}">
                <a16:creationId xmlns:a16="http://schemas.microsoft.com/office/drawing/2014/main" id="{27425E44-BC3A-4F5F-B4FF-C62A98D0C652}"/>
              </a:ext>
            </a:extLst>
          </p:cNvPr>
          <p:cNvSpPr txBox="1">
            <a:spLocks noChangeArrowheads="1"/>
          </p:cNvSpPr>
          <p:nvPr/>
        </p:nvSpPr>
        <p:spPr bwMode="auto">
          <a:xfrm>
            <a:off x="1928813" y="4616450"/>
            <a:ext cx="34353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000" b="1"/>
              <a:t>X</a:t>
            </a:r>
            <a:r>
              <a:rPr lang="zh-CN" altLang="en-US" sz="2000" b="1"/>
              <a:t>台最大容量的设备容量为：</a:t>
            </a:r>
          </a:p>
        </p:txBody>
      </p:sp>
      <p:graphicFrame>
        <p:nvGraphicFramePr>
          <p:cNvPr id="11272" name="Object 19">
            <a:extLst>
              <a:ext uri="{FF2B5EF4-FFF2-40B4-BE49-F238E27FC236}">
                <a16:creationId xmlns:a16="http://schemas.microsoft.com/office/drawing/2014/main" id="{F7638BFF-E2D0-48F2-A010-5D4739CA7C12}"/>
              </a:ext>
            </a:extLst>
          </p:cNvPr>
          <p:cNvGraphicFramePr>
            <a:graphicFrameLocks noChangeAspect="1"/>
          </p:cNvGraphicFramePr>
          <p:nvPr/>
        </p:nvGraphicFramePr>
        <p:xfrm>
          <a:off x="2124075" y="5229225"/>
          <a:ext cx="4176713" cy="411163"/>
        </p:xfrm>
        <a:graphic>
          <a:graphicData uri="http://schemas.openxmlformats.org/presentationml/2006/ole">
            <mc:AlternateContent xmlns:mc="http://schemas.openxmlformats.org/markup-compatibility/2006">
              <mc:Choice xmlns:v="urn:schemas-microsoft-com:vml" Requires="v">
                <p:oleObj name="公式" r:id="rId14" imgW="2323800" imgH="228600" progId="Equation.3">
                  <p:embed/>
                </p:oleObj>
              </mc:Choice>
              <mc:Fallback>
                <p:oleObj name="公式" r:id="rId14" imgW="2323800" imgH="228600" progId="Equation.3">
                  <p:embed/>
                  <p:pic>
                    <p:nvPicPr>
                      <p:cNvPr id="0" name="Object 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24075" y="5229225"/>
                        <a:ext cx="4176713" cy="411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8" name="TextBox 13">
            <a:extLst>
              <a:ext uri="{FF2B5EF4-FFF2-40B4-BE49-F238E27FC236}">
                <a16:creationId xmlns:a16="http://schemas.microsoft.com/office/drawing/2014/main" id="{D144857C-510C-47E0-8727-2997E146C8E7}"/>
              </a:ext>
            </a:extLst>
          </p:cNvPr>
          <p:cNvSpPr txBox="1">
            <a:spLocks noChangeArrowheads="1"/>
          </p:cNvSpPr>
          <p:nvPr/>
        </p:nvSpPr>
        <p:spPr bwMode="auto">
          <a:xfrm>
            <a:off x="684213" y="5805488"/>
            <a:ext cx="7775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latin typeface="楷体" panose="02010609060101010101" pitchFamily="49" charset="-122"/>
                <a:ea typeface="楷体" panose="02010609060101010101" pitchFamily="49" charset="-122"/>
              </a:rPr>
              <a:t> 考虑了平均负荷，且考虑了少数容量最大的设备投入运行时对总计算负荷的额外影响。</a:t>
            </a:r>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Text Box 2">
            <a:extLst>
              <a:ext uri="{FF2B5EF4-FFF2-40B4-BE49-F238E27FC236}">
                <a16:creationId xmlns:a16="http://schemas.microsoft.com/office/drawing/2014/main" id="{3107A7A1-4CBA-48B3-9AE7-EBACA84979BC}"/>
              </a:ext>
            </a:extLst>
          </p:cNvPr>
          <p:cNvSpPr txBox="1">
            <a:spLocks noChangeArrowheads="1"/>
          </p:cNvSpPr>
          <p:nvPr/>
        </p:nvSpPr>
        <p:spPr bwMode="auto">
          <a:xfrm>
            <a:off x="1166813" y="1700213"/>
            <a:ext cx="7221537"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p:txBody>
      </p:sp>
      <p:sp>
        <p:nvSpPr>
          <p:cNvPr id="12295" name="Rectangle 3">
            <a:extLst>
              <a:ext uri="{FF2B5EF4-FFF2-40B4-BE49-F238E27FC236}">
                <a16:creationId xmlns:a16="http://schemas.microsoft.com/office/drawing/2014/main" id="{5861938F-B206-4BE1-B0A1-3D48EC79FD6E}"/>
              </a:ext>
            </a:extLst>
          </p:cNvPr>
          <p:cNvSpPr>
            <a:spLocks noGrp="1" noChangeArrowheads="1"/>
          </p:cNvSpPr>
          <p:nvPr>
            <p:ph type="title" sz="quarter"/>
          </p:nvPr>
        </p:nvSpPr>
        <p:spPr/>
        <p:txBody>
          <a:bodyPr/>
          <a:lstStyle/>
          <a:p>
            <a:pPr eaLnBrk="1" hangingPunct="1"/>
            <a:r>
              <a:rPr lang="zh-CN" altLang="en-US" sz="2800" b="1">
                <a:solidFill>
                  <a:schemeClr val="tx1"/>
                </a:solidFill>
                <a:ea typeface="黑体" panose="02010609060101010101" pitchFamily="49" charset="-122"/>
              </a:rPr>
              <a:t>二</a:t>
            </a:r>
            <a:r>
              <a:rPr lang="en-US" altLang="zh-CN" sz="2800" b="1">
                <a:solidFill>
                  <a:schemeClr val="tx1"/>
                </a:solidFill>
                <a:ea typeface="黑体" panose="02010609060101010101" pitchFamily="49" charset="-122"/>
              </a:rPr>
              <a:t>.</a:t>
            </a:r>
            <a:r>
              <a:rPr lang="zh-CN" altLang="en-US" sz="2800" b="1">
                <a:solidFill>
                  <a:schemeClr val="tx1"/>
                </a:solidFill>
                <a:ea typeface="黑体" panose="02010609060101010101" pitchFamily="49" charset="-122"/>
              </a:rPr>
              <a:t>按二相式法确定计算负荷</a:t>
            </a:r>
          </a:p>
        </p:txBody>
      </p:sp>
      <p:graphicFrame>
        <p:nvGraphicFramePr>
          <p:cNvPr id="12290" name="Object 6">
            <a:extLst>
              <a:ext uri="{FF2B5EF4-FFF2-40B4-BE49-F238E27FC236}">
                <a16:creationId xmlns:a16="http://schemas.microsoft.com/office/drawing/2014/main" id="{4777E9AB-1B88-4A5B-8EE3-7FF1AA37AAFC}"/>
              </a:ext>
            </a:extLst>
          </p:cNvPr>
          <p:cNvGraphicFramePr>
            <a:graphicFrameLocks noChangeAspect="1"/>
          </p:cNvGraphicFramePr>
          <p:nvPr>
            <p:ph sz="quarter" idx="1"/>
          </p:nvPr>
        </p:nvGraphicFramePr>
        <p:xfrm>
          <a:off x="1547813" y="2781300"/>
          <a:ext cx="5256212" cy="393700"/>
        </p:xfrm>
        <a:graphic>
          <a:graphicData uri="http://schemas.openxmlformats.org/presentationml/2006/ole">
            <mc:AlternateContent xmlns:mc="http://schemas.openxmlformats.org/markup-compatibility/2006">
              <mc:Choice xmlns:v="urn:schemas-microsoft-com:vml" Requires="v">
                <p:oleObj name="公式" r:id="rId2" imgW="3047760" imgH="228600" progId="Equation.3">
                  <p:embed/>
                </p:oleObj>
              </mc:Choice>
              <mc:Fallback>
                <p:oleObj name="公式" r:id="rId2" imgW="3047760" imgH="2286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781300"/>
                        <a:ext cx="5256212"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8">
            <a:extLst>
              <a:ext uri="{FF2B5EF4-FFF2-40B4-BE49-F238E27FC236}">
                <a16:creationId xmlns:a16="http://schemas.microsoft.com/office/drawing/2014/main" id="{A7F6D21A-2B81-4536-856F-049A4C348234}"/>
              </a:ext>
            </a:extLst>
          </p:cNvPr>
          <p:cNvGraphicFramePr>
            <a:graphicFrameLocks noChangeAspect="1"/>
          </p:cNvGraphicFramePr>
          <p:nvPr>
            <p:ph sz="quarter" idx="2"/>
          </p:nvPr>
        </p:nvGraphicFramePr>
        <p:xfrm>
          <a:off x="1547813" y="3284538"/>
          <a:ext cx="4248150" cy="371475"/>
        </p:xfrm>
        <a:graphic>
          <a:graphicData uri="http://schemas.openxmlformats.org/presentationml/2006/ole">
            <mc:AlternateContent xmlns:mc="http://schemas.openxmlformats.org/markup-compatibility/2006">
              <mc:Choice xmlns:v="urn:schemas-microsoft-com:vml" Requires="v">
                <p:oleObj name="公式" r:id="rId4" imgW="2616120" imgH="228600" progId="Equation.3">
                  <p:embed/>
                </p:oleObj>
              </mc:Choice>
              <mc:Fallback>
                <p:oleObj name="公式" r:id="rId4" imgW="2616120" imgH="228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3284538"/>
                        <a:ext cx="4248150"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10">
            <a:extLst>
              <a:ext uri="{FF2B5EF4-FFF2-40B4-BE49-F238E27FC236}">
                <a16:creationId xmlns:a16="http://schemas.microsoft.com/office/drawing/2014/main" id="{434380FA-527E-4F9A-8CA6-4A0F311FC823}"/>
              </a:ext>
            </a:extLst>
          </p:cNvPr>
          <p:cNvGraphicFramePr>
            <a:graphicFrameLocks noChangeAspect="1"/>
          </p:cNvGraphicFramePr>
          <p:nvPr>
            <p:ph sz="quarter" idx="3"/>
          </p:nvPr>
        </p:nvGraphicFramePr>
        <p:xfrm>
          <a:off x="1619250" y="3789363"/>
          <a:ext cx="3505200" cy="681037"/>
        </p:xfrm>
        <a:graphic>
          <a:graphicData uri="http://schemas.openxmlformats.org/presentationml/2006/ole">
            <mc:AlternateContent xmlns:mc="http://schemas.openxmlformats.org/markup-compatibility/2006">
              <mc:Choice xmlns:v="urn:schemas-microsoft-com:vml" Requires="v">
                <p:oleObj name="公式" r:id="rId6" imgW="2158920" imgH="419040" progId="Equation.3">
                  <p:embed/>
                </p:oleObj>
              </mc:Choice>
              <mc:Fallback>
                <p:oleObj name="公式" r:id="rId6" imgW="2158920" imgH="41904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789363"/>
                        <a:ext cx="3505200"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6" name="Text Box 4">
            <a:extLst>
              <a:ext uri="{FF2B5EF4-FFF2-40B4-BE49-F238E27FC236}">
                <a16:creationId xmlns:a16="http://schemas.microsoft.com/office/drawing/2014/main" id="{161DB0D6-B1AA-49DF-96DF-B226C3BA62D0}"/>
              </a:ext>
            </a:extLst>
          </p:cNvPr>
          <p:cNvSpPr txBox="1">
            <a:spLocks noChangeArrowheads="1"/>
          </p:cNvSpPr>
          <p:nvPr/>
        </p:nvSpPr>
        <p:spPr bwMode="auto">
          <a:xfrm>
            <a:off x="1311275" y="1595438"/>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sp>
        <p:nvSpPr>
          <p:cNvPr id="12297" name="Text Box 5">
            <a:extLst>
              <a:ext uri="{FF2B5EF4-FFF2-40B4-BE49-F238E27FC236}">
                <a16:creationId xmlns:a16="http://schemas.microsoft.com/office/drawing/2014/main" id="{AC21CA0E-D88C-4288-8883-56E9DE5D0F2F}"/>
              </a:ext>
            </a:extLst>
          </p:cNvPr>
          <p:cNvSpPr txBox="1">
            <a:spLocks noChangeArrowheads="1"/>
          </p:cNvSpPr>
          <p:nvPr/>
        </p:nvSpPr>
        <p:spPr bwMode="auto">
          <a:xfrm>
            <a:off x="1187450" y="1989138"/>
            <a:ext cx="2057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利用二项式公式</a:t>
            </a:r>
            <a:r>
              <a:rPr lang="en-US" altLang="zh-CN" sz="2000" b="1"/>
              <a:t>:</a:t>
            </a:r>
          </a:p>
        </p:txBody>
      </p:sp>
      <p:graphicFrame>
        <p:nvGraphicFramePr>
          <p:cNvPr id="12293" name="Object 12">
            <a:extLst>
              <a:ext uri="{FF2B5EF4-FFF2-40B4-BE49-F238E27FC236}">
                <a16:creationId xmlns:a16="http://schemas.microsoft.com/office/drawing/2014/main" id="{F2754CD1-206E-4BE5-9D2A-7A81B1D4D020}"/>
              </a:ext>
            </a:extLst>
          </p:cNvPr>
          <p:cNvGraphicFramePr>
            <a:graphicFrameLocks noChangeAspect="1"/>
          </p:cNvGraphicFramePr>
          <p:nvPr>
            <p:ph sz="quarter" idx="4"/>
          </p:nvPr>
        </p:nvGraphicFramePr>
        <p:xfrm>
          <a:off x="1619250" y="4581525"/>
          <a:ext cx="4032250" cy="766763"/>
        </p:xfrm>
        <a:graphic>
          <a:graphicData uri="http://schemas.openxmlformats.org/presentationml/2006/ole">
            <mc:AlternateContent xmlns:mc="http://schemas.openxmlformats.org/markup-compatibility/2006">
              <mc:Choice xmlns:v="urn:schemas-microsoft-com:vml" Requires="v">
                <p:oleObj name="公式" r:id="rId8" imgW="2336760" imgH="444240" progId="Equation.3">
                  <p:embed/>
                </p:oleObj>
              </mc:Choice>
              <mc:Fallback>
                <p:oleObj name="公式" r:id="rId8" imgW="2336760" imgH="44424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19250" y="4581525"/>
                        <a:ext cx="4032250"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0" name="Text Box 2">
            <a:extLst>
              <a:ext uri="{FF2B5EF4-FFF2-40B4-BE49-F238E27FC236}">
                <a16:creationId xmlns:a16="http://schemas.microsoft.com/office/drawing/2014/main" id="{E2383BA9-D79F-4BA1-A25B-14EE58B7BC80}"/>
              </a:ext>
            </a:extLst>
          </p:cNvPr>
          <p:cNvSpPr txBox="1">
            <a:spLocks noChangeArrowheads="1"/>
          </p:cNvSpPr>
          <p:nvPr/>
        </p:nvSpPr>
        <p:spPr bwMode="auto">
          <a:xfrm>
            <a:off x="1166813" y="1700213"/>
            <a:ext cx="7221537"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p:txBody>
      </p:sp>
      <p:sp>
        <p:nvSpPr>
          <p:cNvPr id="13321" name="Rectangle 3">
            <a:extLst>
              <a:ext uri="{FF2B5EF4-FFF2-40B4-BE49-F238E27FC236}">
                <a16:creationId xmlns:a16="http://schemas.microsoft.com/office/drawing/2014/main" id="{35CA8BE2-63DC-4B73-AC58-331A76716406}"/>
              </a:ext>
            </a:extLst>
          </p:cNvPr>
          <p:cNvSpPr>
            <a:spLocks noGrp="1" noChangeArrowheads="1"/>
          </p:cNvSpPr>
          <p:nvPr>
            <p:ph type="title" sz="quarter"/>
          </p:nvPr>
        </p:nvSpPr>
        <p:spPr/>
        <p:txBody>
          <a:bodyPr/>
          <a:lstStyle/>
          <a:p>
            <a:pPr eaLnBrk="1" hangingPunct="1"/>
            <a:r>
              <a:rPr lang="zh-CN" altLang="en-US" sz="2800" b="1">
                <a:solidFill>
                  <a:schemeClr val="tx1"/>
                </a:solidFill>
                <a:ea typeface="黑体" panose="02010609060101010101" pitchFamily="49" charset="-122"/>
              </a:rPr>
              <a:t>二</a:t>
            </a:r>
            <a:r>
              <a:rPr lang="en-US" altLang="zh-CN" sz="2800" b="1">
                <a:solidFill>
                  <a:schemeClr val="tx1"/>
                </a:solidFill>
                <a:ea typeface="黑体" panose="02010609060101010101" pitchFamily="49" charset="-122"/>
              </a:rPr>
              <a:t>.</a:t>
            </a:r>
            <a:r>
              <a:rPr lang="zh-CN" altLang="en-US" sz="2800" b="1">
                <a:solidFill>
                  <a:schemeClr val="tx1"/>
                </a:solidFill>
                <a:ea typeface="黑体" panose="02010609060101010101" pitchFamily="49" charset="-122"/>
              </a:rPr>
              <a:t>按二相式法确定计算负荷</a:t>
            </a:r>
            <a:endParaRPr lang="en-US" altLang="zh-CN" sz="2800" b="1">
              <a:solidFill>
                <a:schemeClr val="tx1"/>
              </a:solidFill>
              <a:ea typeface="黑体" panose="02010609060101010101" pitchFamily="49" charset="-122"/>
            </a:endParaRPr>
          </a:p>
        </p:txBody>
      </p:sp>
      <p:graphicFrame>
        <p:nvGraphicFramePr>
          <p:cNvPr id="13314" name="Object 17">
            <a:extLst>
              <a:ext uri="{FF2B5EF4-FFF2-40B4-BE49-F238E27FC236}">
                <a16:creationId xmlns:a16="http://schemas.microsoft.com/office/drawing/2014/main" id="{5C68335B-CC6B-472A-B72E-D5588630B5A3}"/>
              </a:ext>
            </a:extLst>
          </p:cNvPr>
          <p:cNvGraphicFramePr>
            <a:graphicFrameLocks noChangeAspect="1"/>
          </p:cNvGraphicFramePr>
          <p:nvPr>
            <p:ph sz="quarter" idx="1"/>
          </p:nvPr>
        </p:nvGraphicFramePr>
        <p:xfrm>
          <a:off x="2124075" y="2565400"/>
          <a:ext cx="2447925" cy="441325"/>
        </p:xfrm>
        <a:graphic>
          <a:graphicData uri="http://schemas.openxmlformats.org/presentationml/2006/ole">
            <mc:AlternateContent xmlns:mc="http://schemas.openxmlformats.org/markup-compatibility/2006">
              <mc:Choice xmlns:v="urn:schemas-microsoft-com:vml" Requires="v">
                <p:oleObj name="公式" r:id="rId2" imgW="1485720" imgH="266400" progId="Equation.3">
                  <p:embed/>
                </p:oleObj>
              </mc:Choice>
              <mc:Fallback>
                <p:oleObj name="公式" r:id="rId2" imgW="1485720" imgH="266400" progId="Equation.3">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2565400"/>
                        <a:ext cx="2447925"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5" name="Object 19">
            <a:extLst>
              <a:ext uri="{FF2B5EF4-FFF2-40B4-BE49-F238E27FC236}">
                <a16:creationId xmlns:a16="http://schemas.microsoft.com/office/drawing/2014/main" id="{A0F113A7-D515-453A-8AB8-DDEB5FA3B22E}"/>
              </a:ext>
            </a:extLst>
          </p:cNvPr>
          <p:cNvGraphicFramePr>
            <a:graphicFrameLocks noChangeAspect="1"/>
          </p:cNvGraphicFramePr>
          <p:nvPr>
            <p:ph sz="quarter" idx="2"/>
          </p:nvPr>
        </p:nvGraphicFramePr>
        <p:xfrm>
          <a:off x="2122488" y="3068638"/>
          <a:ext cx="3529012" cy="401637"/>
        </p:xfrm>
        <a:graphic>
          <a:graphicData uri="http://schemas.openxmlformats.org/presentationml/2006/ole">
            <mc:AlternateContent xmlns:mc="http://schemas.openxmlformats.org/markup-compatibility/2006">
              <mc:Choice xmlns:v="urn:schemas-microsoft-com:vml" Requires="v">
                <p:oleObj name="公式" r:id="rId4" imgW="2336760" imgH="266400" progId="Equation.3">
                  <p:embed/>
                </p:oleObj>
              </mc:Choice>
              <mc:Fallback>
                <p:oleObj name="公式" r:id="rId4" imgW="2336760" imgH="2664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488" y="3068638"/>
                        <a:ext cx="3529012" cy="401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25">
            <a:extLst>
              <a:ext uri="{FF2B5EF4-FFF2-40B4-BE49-F238E27FC236}">
                <a16:creationId xmlns:a16="http://schemas.microsoft.com/office/drawing/2014/main" id="{78F622F5-2A78-4707-A80A-05A2545B9420}"/>
              </a:ext>
            </a:extLst>
          </p:cNvPr>
          <p:cNvGraphicFramePr>
            <a:graphicFrameLocks noChangeAspect="1"/>
          </p:cNvGraphicFramePr>
          <p:nvPr>
            <p:ph sz="quarter" idx="3"/>
          </p:nvPr>
        </p:nvGraphicFramePr>
        <p:xfrm>
          <a:off x="1260475" y="3544888"/>
          <a:ext cx="431800" cy="388937"/>
        </p:xfrm>
        <a:graphic>
          <a:graphicData uri="http://schemas.openxmlformats.org/presentationml/2006/ole">
            <mc:AlternateContent xmlns:mc="http://schemas.openxmlformats.org/markup-compatibility/2006">
              <mc:Choice xmlns:v="urn:schemas-microsoft-com:vml" Requires="v">
                <p:oleObj name="公式" r:id="rId6" imgW="266400" imgH="241200" progId="Equation.3">
                  <p:embed/>
                </p:oleObj>
              </mc:Choice>
              <mc:Fallback>
                <p:oleObj name="公式" r:id="rId6" imgW="266400" imgH="241200" progId="Equation.3">
                  <p:embed/>
                  <p:pic>
                    <p:nvPicPr>
                      <p:cNvPr id="0" name="Object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60475" y="3544888"/>
                        <a:ext cx="431800" cy="388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7">
            <a:extLst>
              <a:ext uri="{FF2B5EF4-FFF2-40B4-BE49-F238E27FC236}">
                <a16:creationId xmlns:a16="http://schemas.microsoft.com/office/drawing/2014/main" id="{2EC97821-6968-4B92-8CEE-B3BF37850629}"/>
              </a:ext>
            </a:extLst>
          </p:cNvPr>
          <p:cNvSpPr txBox="1">
            <a:spLocks noChangeArrowheads="1"/>
          </p:cNvSpPr>
          <p:nvPr/>
        </p:nvSpPr>
        <p:spPr bwMode="auto">
          <a:xfrm>
            <a:off x="1311275" y="1595438"/>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sp>
        <p:nvSpPr>
          <p:cNvPr id="13323" name="Text Box 14">
            <a:extLst>
              <a:ext uri="{FF2B5EF4-FFF2-40B4-BE49-F238E27FC236}">
                <a16:creationId xmlns:a16="http://schemas.microsoft.com/office/drawing/2014/main" id="{51D7750D-F26C-4DFA-A18E-6FCCEC140F03}"/>
              </a:ext>
            </a:extLst>
          </p:cNvPr>
          <p:cNvSpPr txBox="1">
            <a:spLocks noChangeArrowheads="1"/>
          </p:cNvSpPr>
          <p:nvPr/>
        </p:nvSpPr>
        <p:spPr bwMode="auto">
          <a:xfrm>
            <a:off x="1403350" y="1700213"/>
            <a:ext cx="36972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000" b="1"/>
              <a:t>2.</a:t>
            </a:r>
            <a:r>
              <a:rPr lang="zh-CN" altLang="en-US" sz="2000" b="1"/>
              <a:t>多组用电设备计算负荷的确定</a:t>
            </a:r>
          </a:p>
          <a:p>
            <a:pPr eaLnBrk="1" hangingPunct="1">
              <a:buFont typeface="Wingdings" panose="05000000000000000000" pitchFamily="2" charset="2"/>
              <a:buNone/>
            </a:pPr>
            <a:r>
              <a:rPr lang="zh-CN" altLang="en-US" sz="2000" b="1"/>
              <a:t>（</a:t>
            </a:r>
            <a:r>
              <a:rPr lang="en-US" altLang="zh-CN" sz="2000" b="1"/>
              <a:t>1</a:t>
            </a:r>
            <a:r>
              <a:rPr lang="zh-CN" altLang="en-US" sz="2000" b="1"/>
              <a:t>）基本公式</a:t>
            </a:r>
          </a:p>
        </p:txBody>
      </p:sp>
      <p:pic>
        <p:nvPicPr>
          <p:cNvPr id="13324" name="Picture 23">
            <a:extLst>
              <a:ext uri="{FF2B5EF4-FFF2-40B4-BE49-F238E27FC236}">
                <a16:creationId xmlns:a16="http://schemas.microsoft.com/office/drawing/2014/main" id="{AEB317C3-C437-4DC9-8A62-86329FABD2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4663" y="5229225"/>
            <a:ext cx="1524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25" name="Text Box 27">
            <a:extLst>
              <a:ext uri="{FF2B5EF4-FFF2-40B4-BE49-F238E27FC236}">
                <a16:creationId xmlns:a16="http://schemas.microsoft.com/office/drawing/2014/main" id="{103D24D3-A6B7-44CE-A5F5-4B4DF247AB78}"/>
              </a:ext>
            </a:extLst>
          </p:cNvPr>
          <p:cNvSpPr txBox="1">
            <a:spLocks noChangeArrowheads="1"/>
          </p:cNvSpPr>
          <p:nvPr/>
        </p:nvSpPr>
        <p:spPr bwMode="auto">
          <a:xfrm>
            <a:off x="1547813" y="3500438"/>
            <a:ext cx="22288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：各组的平均负荷</a:t>
            </a:r>
          </a:p>
        </p:txBody>
      </p:sp>
      <p:graphicFrame>
        <p:nvGraphicFramePr>
          <p:cNvPr id="13317" name="Object 28">
            <a:extLst>
              <a:ext uri="{FF2B5EF4-FFF2-40B4-BE49-F238E27FC236}">
                <a16:creationId xmlns:a16="http://schemas.microsoft.com/office/drawing/2014/main" id="{71BE35C3-B065-42A1-8E2E-57C91DD2887D}"/>
              </a:ext>
            </a:extLst>
          </p:cNvPr>
          <p:cNvGraphicFramePr>
            <a:graphicFrameLocks noChangeAspect="1"/>
          </p:cNvGraphicFramePr>
          <p:nvPr>
            <p:ph sz="quarter" idx="4"/>
          </p:nvPr>
        </p:nvGraphicFramePr>
        <p:xfrm>
          <a:off x="1187450" y="3933825"/>
          <a:ext cx="792163" cy="365125"/>
        </p:xfrm>
        <a:graphic>
          <a:graphicData uri="http://schemas.openxmlformats.org/presentationml/2006/ole">
            <mc:AlternateContent xmlns:mc="http://schemas.openxmlformats.org/markup-compatibility/2006">
              <mc:Choice xmlns:v="urn:schemas-microsoft-com:vml" Requires="v">
                <p:oleObj name="公式" r:id="rId9" imgW="495000" imgH="228600" progId="Equation.3">
                  <p:embed/>
                </p:oleObj>
              </mc:Choice>
              <mc:Fallback>
                <p:oleObj name="公式" r:id="rId9" imgW="495000" imgH="228600" progId="Equation.3">
                  <p:embed/>
                  <p:pic>
                    <p:nvPicPr>
                      <p:cNvPr id="0" name="Object 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3933825"/>
                        <a:ext cx="7921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Text Box 30">
            <a:extLst>
              <a:ext uri="{FF2B5EF4-FFF2-40B4-BE49-F238E27FC236}">
                <a16:creationId xmlns:a16="http://schemas.microsoft.com/office/drawing/2014/main" id="{E9C526AD-78E4-4201-BC30-A2F024F7721E}"/>
              </a:ext>
            </a:extLst>
          </p:cNvPr>
          <p:cNvSpPr txBox="1">
            <a:spLocks noChangeArrowheads="1"/>
          </p:cNvSpPr>
          <p:nvPr/>
        </p:nvSpPr>
        <p:spPr bwMode="auto">
          <a:xfrm>
            <a:off x="1835150" y="3933825"/>
            <a:ext cx="325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：其中一组最大的附加负荷</a:t>
            </a:r>
          </a:p>
        </p:txBody>
      </p:sp>
      <p:graphicFrame>
        <p:nvGraphicFramePr>
          <p:cNvPr id="13318" name="Object 31">
            <a:extLst>
              <a:ext uri="{FF2B5EF4-FFF2-40B4-BE49-F238E27FC236}">
                <a16:creationId xmlns:a16="http://schemas.microsoft.com/office/drawing/2014/main" id="{D3BC443A-647C-4C76-9111-0BBA2210DD6A}"/>
              </a:ext>
            </a:extLst>
          </p:cNvPr>
          <p:cNvGraphicFramePr>
            <a:graphicFrameLocks noChangeAspect="1"/>
          </p:cNvGraphicFramePr>
          <p:nvPr/>
        </p:nvGraphicFramePr>
        <p:xfrm>
          <a:off x="3851275" y="4537075"/>
          <a:ext cx="720725" cy="331788"/>
        </p:xfrm>
        <a:graphic>
          <a:graphicData uri="http://schemas.openxmlformats.org/presentationml/2006/ole">
            <mc:AlternateContent xmlns:mc="http://schemas.openxmlformats.org/markup-compatibility/2006">
              <mc:Choice xmlns:v="urn:schemas-microsoft-com:vml" Requires="v">
                <p:oleObj name="公式" r:id="rId11" imgW="495000" imgH="228600" progId="Equation.3">
                  <p:embed/>
                </p:oleObj>
              </mc:Choice>
              <mc:Fallback>
                <p:oleObj name="公式" r:id="rId11" imgW="495000" imgH="228600" progId="Equation.3">
                  <p:embed/>
                  <p:pic>
                    <p:nvPicPr>
                      <p:cNvPr id="0" name="Object 3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51275" y="4537075"/>
                        <a:ext cx="720725" cy="33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9" name="Object 32">
            <a:extLst>
              <a:ext uri="{FF2B5EF4-FFF2-40B4-BE49-F238E27FC236}">
                <a16:creationId xmlns:a16="http://schemas.microsoft.com/office/drawing/2014/main" id="{83F7E07C-5BE7-4E35-BEEF-03A57083A310}"/>
              </a:ext>
            </a:extLst>
          </p:cNvPr>
          <p:cNvGraphicFramePr>
            <a:graphicFrameLocks noChangeAspect="1"/>
          </p:cNvGraphicFramePr>
          <p:nvPr/>
        </p:nvGraphicFramePr>
        <p:xfrm>
          <a:off x="1258888" y="4508500"/>
          <a:ext cx="720725" cy="325438"/>
        </p:xfrm>
        <a:graphic>
          <a:graphicData uri="http://schemas.openxmlformats.org/presentationml/2006/ole">
            <mc:AlternateContent xmlns:mc="http://schemas.openxmlformats.org/markup-compatibility/2006">
              <mc:Choice xmlns:v="urn:schemas-microsoft-com:vml" Requires="v">
                <p:oleObj name="公式" r:id="rId12" imgW="507960" imgH="228600" progId="Equation.3">
                  <p:embed/>
                </p:oleObj>
              </mc:Choice>
              <mc:Fallback>
                <p:oleObj name="公式" r:id="rId12" imgW="507960" imgH="228600"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58888" y="4508500"/>
                        <a:ext cx="720725" cy="325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7" name="Text Box 33">
            <a:extLst>
              <a:ext uri="{FF2B5EF4-FFF2-40B4-BE49-F238E27FC236}">
                <a16:creationId xmlns:a16="http://schemas.microsoft.com/office/drawing/2014/main" id="{03931C03-2704-4205-9931-4E500AFC1D69}"/>
              </a:ext>
            </a:extLst>
          </p:cNvPr>
          <p:cNvSpPr txBox="1">
            <a:spLocks noChangeArrowheads="1"/>
          </p:cNvSpPr>
          <p:nvPr/>
        </p:nvSpPr>
        <p:spPr bwMode="auto">
          <a:xfrm>
            <a:off x="1906588" y="4508500"/>
            <a:ext cx="68881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：最大附加负荷             的设备组的平均功率因数角的正切值</a:t>
            </a:r>
          </a:p>
        </p:txBody>
      </p:sp>
      <p:pic>
        <p:nvPicPr>
          <p:cNvPr id="13328" name="Picture 34">
            <a:extLst>
              <a:ext uri="{FF2B5EF4-FFF2-40B4-BE49-F238E27FC236}">
                <a16:creationId xmlns:a16="http://schemas.microsoft.com/office/drawing/2014/main" id="{7F3A46B3-373D-4100-B8B1-727A18B75A87}"/>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35150" y="5373688"/>
            <a:ext cx="19145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7" name="Picture 1" descr="C:\Users\Administrator.PC-20131207NMPX\AppData\Roaming\Tencent\Users\1556350744\QQ\WinTemp\RichOle\OFR)MZ]4%Y2Y}2}@HP%81DO.jpg">
            <a:extLst>
              <a:ext uri="{FF2B5EF4-FFF2-40B4-BE49-F238E27FC236}">
                <a16:creationId xmlns:a16="http://schemas.microsoft.com/office/drawing/2014/main" id="{4736E0A3-56C7-4788-92BA-15C812A1DC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444" y="4077419"/>
            <a:ext cx="64389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2468" name="Picture 17" descr="C:\Users\Administrator.PC-20131207NMPX\AppData\Roaming\Tencent\Users\1556350744\QQ\WinTemp\RichOle\YQO[QL(YOQ64BE]}93R20@C.jpg">
            <a:extLst>
              <a:ext uri="{FF2B5EF4-FFF2-40B4-BE49-F238E27FC236}">
                <a16:creationId xmlns:a16="http://schemas.microsoft.com/office/drawing/2014/main" id="{0EFB0701-72B1-4967-B272-BA8E9CF58C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9444" y="1916832"/>
            <a:ext cx="6408738" cy="132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2" name="Text Box 2">
            <a:extLst>
              <a:ext uri="{FF2B5EF4-FFF2-40B4-BE49-F238E27FC236}">
                <a16:creationId xmlns:a16="http://schemas.microsoft.com/office/drawing/2014/main" id="{8D65E928-7BF2-4F5D-9722-37ECF4DA58FC}"/>
              </a:ext>
            </a:extLst>
          </p:cNvPr>
          <p:cNvSpPr txBox="1">
            <a:spLocks noChangeArrowheads="1"/>
          </p:cNvSpPr>
          <p:nvPr/>
        </p:nvSpPr>
        <p:spPr bwMode="auto">
          <a:xfrm>
            <a:off x="735385" y="1483718"/>
            <a:ext cx="7221537"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p:txBody>
      </p:sp>
      <p:sp>
        <p:nvSpPr>
          <p:cNvPr id="14353" name="Rectangle 3">
            <a:extLst>
              <a:ext uri="{FF2B5EF4-FFF2-40B4-BE49-F238E27FC236}">
                <a16:creationId xmlns:a16="http://schemas.microsoft.com/office/drawing/2014/main" id="{7C3355C0-B94E-4D71-8243-962310CFB29E}"/>
              </a:ext>
            </a:extLst>
          </p:cNvPr>
          <p:cNvSpPr>
            <a:spLocks noGrp="1" noChangeArrowheads="1"/>
          </p:cNvSpPr>
          <p:nvPr>
            <p:ph type="title" sz="quarter"/>
          </p:nvPr>
        </p:nvSpPr>
        <p:spPr>
          <a:xfrm>
            <a:off x="919535" y="548680"/>
            <a:ext cx="5237162" cy="696913"/>
          </a:xfrm>
        </p:spPr>
        <p:txBody>
          <a:bodyPr/>
          <a:lstStyle/>
          <a:p>
            <a:pPr eaLnBrk="1" hangingPunct="1"/>
            <a:r>
              <a:rPr lang="zh-CN" altLang="en-US" sz="2800" b="1">
                <a:solidFill>
                  <a:schemeClr val="tx1"/>
                </a:solidFill>
                <a:ea typeface="黑体" panose="02010609060101010101" pitchFamily="49" charset="-122"/>
              </a:rPr>
              <a:t>二</a:t>
            </a:r>
            <a:r>
              <a:rPr lang="en-US" altLang="zh-CN" sz="2800" b="1">
                <a:solidFill>
                  <a:schemeClr val="tx1"/>
                </a:solidFill>
                <a:ea typeface="黑体" panose="02010609060101010101" pitchFamily="49" charset="-122"/>
              </a:rPr>
              <a:t>.</a:t>
            </a:r>
            <a:r>
              <a:rPr lang="zh-CN" altLang="en-US" sz="2800" b="1">
                <a:solidFill>
                  <a:schemeClr val="tx1"/>
                </a:solidFill>
                <a:ea typeface="黑体" panose="02010609060101010101" pitchFamily="49" charset="-122"/>
              </a:rPr>
              <a:t>按二相式法确定计算负荷</a:t>
            </a:r>
          </a:p>
        </p:txBody>
      </p:sp>
      <p:graphicFrame>
        <p:nvGraphicFramePr>
          <p:cNvPr id="14338" name="Object 7">
            <a:extLst>
              <a:ext uri="{FF2B5EF4-FFF2-40B4-BE49-F238E27FC236}">
                <a16:creationId xmlns:a16="http://schemas.microsoft.com/office/drawing/2014/main" id="{9FF2517E-EE2C-42A1-94ED-FB43945665AA}"/>
              </a:ext>
            </a:extLst>
          </p:cNvPr>
          <p:cNvGraphicFramePr>
            <a:graphicFrameLocks noChangeAspect="1"/>
          </p:cNvGraphicFramePr>
          <p:nvPr>
            <p:ph sz="quarter" idx="1"/>
            <p:extLst>
              <p:ext uri="{D42A27DB-BD31-4B8C-83A1-F6EECF244321}">
                <p14:modId xmlns:p14="http://schemas.microsoft.com/office/powerpoint/2010/main" val="2569865088"/>
              </p:ext>
            </p:extLst>
          </p:nvPr>
        </p:nvGraphicFramePr>
        <p:xfrm>
          <a:off x="2699122" y="3212505"/>
          <a:ext cx="936625" cy="287338"/>
        </p:xfrm>
        <a:graphic>
          <a:graphicData uri="http://schemas.openxmlformats.org/presentationml/2006/ole">
            <mc:AlternateContent xmlns:mc="http://schemas.openxmlformats.org/markup-compatibility/2006">
              <mc:Choice xmlns:v="urn:schemas-microsoft-com:vml" Requires="v">
                <p:oleObj name="公式" r:id="rId2" imgW="533160" imgH="177480" progId="Equation.3">
                  <p:embed/>
                </p:oleObj>
              </mc:Choice>
              <mc:Fallback>
                <p:oleObj name="公式" r:id="rId2" imgW="533160" imgH="17748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122" y="3212505"/>
                        <a:ext cx="936625"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39" name="Object 8">
            <a:extLst>
              <a:ext uri="{FF2B5EF4-FFF2-40B4-BE49-F238E27FC236}">
                <a16:creationId xmlns:a16="http://schemas.microsoft.com/office/drawing/2014/main" id="{771DC6C0-A4FB-4302-8490-5D36729A1169}"/>
              </a:ext>
            </a:extLst>
          </p:cNvPr>
          <p:cNvGraphicFramePr>
            <a:graphicFrameLocks noChangeAspect="1"/>
          </p:cNvGraphicFramePr>
          <p:nvPr>
            <p:ph sz="quarter" idx="2"/>
            <p:extLst>
              <p:ext uri="{D42A27DB-BD31-4B8C-83A1-F6EECF244321}">
                <p14:modId xmlns:p14="http://schemas.microsoft.com/office/powerpoint/2010/main" val="3260902633"/>
              </p:ext>
            </p:extLst>
          </p:nvPr>
        </p:nvGraphicFramePr>
        <p:xfrm>
          <a:off x="3708772" y="3191868"/>
          <a:ext cx="790575" cy="307975"/>
        </p:xfrm>
        <a:graphic>
          <a:graphicData uri="http://schemas.openxmlformats.org/presentationml/2006/ole">
            <mc:AlternateContent xmlns:mc="http://schemas.openxmlformats.org/markup-compatibility/2006">
              <mc:Choice xmlns:v="urn:schemas-microsoft-com:vml" Requires="v">
                <p:oleObj name="公式" r:id="rId4" imgW="457200" imgH="177480" progId="Equation.3">
                  <p:embed/>
                </p:oleObj>
              </mc:Choice>
              <mc:Fallback>
                <p:oleObj name="公式" r:id="rId4" imgW="457200" imgH="17748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772" y="3191868"/>
                        <a:ext cx="79057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0" name="Object 9">
            <a:extLst>
              <a:ext uri="{FF2B5EF4-FFF2-40B4-BE49-F238E27FC236}">
                <a16:creationId xmlns:a16="http://schemas.microsoft.com/office/drawing/2014/main" id="{EEC4C38F-F0B3-4C64-8D34-17D2AB901CB3}"/>
              </a:ext>
            </a:extLst>
          </p:cNvPr>
          <p:cNvGraphicFramePr>
            <a:graphicFrameLocks noChangeAspect="1"/>
          </p:cNvGraphicFramePr>
          <p:nvPr>
            <p:ph sz="quarter" idx="3"/>
            <p:extLst>
              <p:ext uri="{D42A27DB-BD31-4B8C-83A1-F6EECF244321}">
                <p14:modId xmlns:p14="http://schemas.microsoft.com/office/powerpoint/2010/main" val="124156013"/>
              </p:ext>
            </p:extLst>
          </p:nvPr>
        </p:nvGraphicFramePr>
        <p:xfrm>
          <a:off x="4572372" y="3163293"/>
          <a:ext cx="647700" cy="336550"/>
        </p:xfrm>
        <a:graphic>
          <a:graphicData uri="http://schemas.openxmlformats.org/presentationml/2006/ole">
            <mc:AlternateContent xmlns:mc="http://schemas.openxmlformats.org/markup-compatibility/2006">
              <mc:Choice xmlns:v="urn:schemas-microsoft-com:vml" Requires="v">
                <p:oleObj name="公式" r:id="rId6" imgW="342720" imgH="177480" progId="Equation.3">
                  <p:embed/>
                </p:oleObj>
              </mc:Choice>
              <mc:Fallback>
                <p:oleObj name="公式" r:id="rId6" imgW="342720" imgH="17748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372" y="3163293"/>
                        <a:ext cx="6477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4" name="Text Box 4">
            <a:extLst>
              <a:ext uri="{FF2B5EF4-FFF2-40B4-BE49-F238E27FC236}">
                <a16:creationId xmlns:a16="http://schemas.microsoft.com/office/drawing/2014/main" id="{EA32DAAA-1C5D-4C6C-B41E-A64FB9D52E90}"/>
              </a:ext>
            </a:extLst>
          </p:cNvPr>
          <p:cNvSpPr txBox="1">
            <a:spLocks noChangeArrowheads="1"/>
          </p:cNvSpPr>
          <p:nvPr/>
        </p:nvSpPr>
        <p:spPr bwMode="auto">
          <a:xfrm>
            <a:off x="879847" y="1378943"/>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sp>
        <p:nvSpPr>
          <p:cNvPr id="14355" name="Text Box 5">
            <a:extLst>
              <a:ext uri="{FF2B5EF4-FFF2-40B4-BE49-F238E27FC236}">
                <a16:creationId xmlns:a16="http://schemas.microsoft.com/office/drawing/2014/main" id="{2AD464E6-9CAC-425E-AB34-863A0224FB1A}"/>
              </a:ext>
            </a:extLst>
          </p:cNvPr>
          <p:cNvSpPr txBox="1">
            <a:spLocks noChangeArrowheads="1"/>
          </p:cNvSpPr>
          <p:nvPr/>
        </p:nvSpPr>
        <p:spPr bwMode="auto">
          <a:xfrm>
            <a:off x="611560" y="1412280"/>
            <a:ext cx="7832725"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例</a:t>
            </a:r>
            <a:r>
              <a:rPr lang="en-US" altLang="zh-CN" sz="2000" b="1"/>
              <a:t>2-4</a:t>
            </a:r>
            <a:r>
              <a:rPr lang="en-US" altLang="zh-CN" sz="2000"/>
              <a:t>  </a:t>
            </a:r>
            <a:r>
              <a:rPr lang="zh-CN" altLang="en-US" sz="2000" b="1"/>
              <a:t>某机修车间</a:t>
            </a:r>
            <a:r>
              <a:rPr lang="en-US" altLang="zh-CN" sz="2000" b="1"/>
              <a:t>380V</a:t>
            </a:r>
            <a:r>
              <a:rPr lang="zh-CN" altLang="en-US" sz="2000" b="1"/>
              <a:t>的线路上，接有金属切削机床电动机</a:t>
            </a:r>
            <a:r>
              <a:rPr lang="en-US" altLang="zh-CN" sz="2000" b="1"/>
              <a:t>20</a:t>
            </a:r>
            <a:r>
              <a:rPr lang="zh-CN" altLang="en-US" sz="2000" b="1"/>
              <a:t>台，共</a:t>
            </a:r>
            <a:r>
              <a:rPr lang="en-US" altLang="zh-CN" sz="2000" b="1"/>
              <a:t>50KW</a:t>
            </a:r>
            <a:r>
              <a:rPr lang="zh-CN" altLang="en-US" sz="2000" b="1"/>
              <a:t>，其中较大容量电动机有</a:t>
            </a:r>
            <a:r>
              <a:rPr lang="en-US" altLang="zh-CN" sz="2000" b="1"/>
              <a:t>7.5KW1</a:t>
            </a:r>
            <a:r>
              <a:rPr lang="zh-CN" altLang="en-US" sz="2000" b="1"/>
              <a:t>台、</a:t>
            </a:r>
            <a:r>
              <a:rPr lang="en-US" altLang="zh-CN" sz="2000" b="1"/>
              <a:t>4KW</a:t>
            </a:r>
            <a:r>
              <a:rPr lang="zh-CN" altLang="en-US" sz="2000" b="1"/>
              <a:t>的</a:t>
            </a:r>
            <a:r>
              <a:rPr lang="en-US" altLang="zh-CN" sz="2000" b="1"/>
              <a:t>3</a:t>
            </a:r>
            <a:r>
              <a:rPr lang="zh-CN" altLang="en-US" sz="2000" b="1"/>
              <a:t>台、</a:t>
            </a:r>
            <a:r>
              <a:rPr lang="en-US" altLang="zh-CN" sz="2000" b="1"/>
              <a:t>2.2KW</a:t>
            </a:r>
            <a:r>
              <a:rPr lang="zh-CN" altLang="en-US" sz="2000" b="1"/>
              <a:t>的</a:t>
            </a:r>
            <a:r>
              <a:rPr lang="en-US" altLang="zh-CN" sz="2000" b="1"/>
              <a:t>7</a:t>
            </a:r>
            <a:r>
              <a:rPr lang="zh-CN" altLang="en-US" sz="2000" b="1"/>
              <a:t>台。通风机</a:t>
            </a:r>
            <a:r>
              <a:rPr lang="en-US" altLang="zh-CN" sz="2000" b="1"/>
              <a:t>2</a:t>
            </a:r>
            <a:r>
              <a:rPr lang="zh-CN" altLang="en-US" sz="2000" b="1"/>
              <a:t>台共</a:t>
            </a:r>
            <a:r>
              <a:rPr lang="en-US" altLang="zh-CN" sz="2000" b="1"/>
              <a:t>3KW</a:t>
            </a:r>
            <a:r>
              <a:rPr lang="zh-CN" altLang="en-US" sz="2000" b="1"/>
              <a:t>，电阻炉</a:t>
            </a:r>
            <a:r>
              <a:rPr lang="en-US" altLang="zh-CN" sz="2000" b="1"/>
              <a:t>1</a:t>
            </a:r>
            <a:r>
              <a:rPr lang="zh-CN" altLang="en-US" sz="2000" b="1"/>
              <a:t>台</a:t>
            </a:r>
            <a:r>
              <a:rPr lang="en-US" altLang="zh-CN" sz="2000" b="1"/>
              <a:t>2KW</a:t>
            </a:r>
            <a:r>
              <a:rPr lang="zh-CN" altLang="en-US" sz="2000" b="1"/>
              <a:t>。试用二项式法确定此线路上的计算负荷。</a:t>
            </a:r>
          </a:p>
          <a:p>
            <a:pPr eaLnBrk="1" hangingPunct="1">
              <a:buFont typeface="Wingdings" panose="05000000000000000000" pitchFamily="2" charset="2"/>
              <a:buNone/>
            </a:pPr>
            <a:r>
              <a:rPr lang="zh-CN" altLang="en-US" sz="2000" b="1"/>
              <a:t>    （</a:t>
            </a:r>
            <a:r>
              <a:rPr lang="en-US" altLang="zh-CN" sz="2000" b="1"/>
              <a:t>1</a:t>
            </a:r>
            <a:r>
              <a:rPr lang="zh-CN" altLang="en-US" sz="2000" b="1"/>
              <a:t>）金属切削机床组</a:t>
            </a:r>
          </a:p>
        </p:txBody>
      </p:sp>
      <p:sp>
        <p:nvSpPr>
          <p:cNvPr id="14356" name="Text Box 6">
            <a:extLst>
              <a:ext uri="{FF2B5EF4-FFF2-40B4-BE49-F238E27FC236}">
                <a16:creationId xmlns:a16="http://schemas.microsoft.com/office/drawing/2014/main" id="{5BA51614-AF98-4338-B2B9-544753B89C71}"/>
              </a:ext>
            </a:extLst>
          </p:cNvPr>
          <p:cNvSpPr txBox="1">
            <a:spLocks noChangeArrowheads="1"/>
          </p:cNvSpPr>
          <p:nvPr/>
        </p:nvSpPr>
        <p:spPr bwMode="auto">
          <a:xfrm>
            <a:off x="1119560" y="3175993"/>
            <a:ext cx="158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a:t>查附录表</a:t>
            </a:r>
            <a:r>
              <a:rPr lang="en-US" altLang="zh-CN" sz="2000"/>
              <a:t>1</a:t>
            </a:r>
            <a:r>
              <a:rPr lang="zh-CN" altLang="en-US" sz="2000"/>
              <a:t>得</a:t>
            </a:r>
          </a:p>
        </p:txBody>
      </p:sp>
      <p:graphicFrame>
        <p:nvGraphicFramePr>
          <p:cNvPr id="14341" name="Object 12">
            <a:extLst>
              <a:ext uri="{FF2B5EF4-FFF2-40B4-BE49-F238E27FC236}">
                <a16:creationId xmlns:a16="http://schemas.microsoft.com/office/drawing/2014/main" id="{49703857-DECE-4D52-AB04-ED3E58F291E5}"/>
              </a:ext>
            </a:extLst>
          </p:cNvPr>
          <p:cNvGraphicFramePr>
            <a:graphicFrameLocks noChangeAspect="1"/>
          </p:cNvGraphicFramePr>
          <p:nvPr>
            <p:extLst>
              <p:ext uri="{D42A27DB-BD31-4B8C-83A1-F6EECF244321}">
                <p14:modId xmlns:p14="http://schemas.microsoft.com/office/powerpoint/2010/main" val="121287268"/>
              </p:ext>
            </p:extLst>
          </p:nvPr>
        </p:nvGraphicFramePr>
        <p:xfrm>
          <a:off x="5293097" y="3141068"/>
          <a:ext cx="1373188" cy="398462"/>
        </p:xfrm>
        <a:graphic>
          <a:graphicData uri="http://schemas.openxmlformats.org/presentationml/2006/ole">
            <mc:AlternateContent xmlns:mc="http://schemas.openxmlformats.org/markup-compatibility/2006">
              <mc:Choice xmlns:v="urn:schemas-microsoft-com:vml" Requires="v">
                <p:oleObj name="公式" r:id="rId8" imgW="698400" imgH="203040" progId="Equation.3">
                  <p:embed/>
                </p:oleObj>
              </mc:Choice>
              <mc:Fallback>
                <p:oleObj name="公式" r:id="rId8" imgW="698400" imgH="203040" progId="Equation.3">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93097" y="3141068"/>
                        <a:ext cx="1373188"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2" name="Object 14">
            <a:extLst>
              <a:ext uri="{FF2B5EF4-FFF2-40B4-BE49-F238E27FC236}">
                <a16:creationId xmlns:a16="http://schemas.microsoft.com/office/drawing/2014/main" id="{FBB37324-67D5-440C-9FB2-4728C08B6639}"/>
              </a:ext>
            </a:extLst>
          </p:cNvPr>
          <p:cNvGraphicFramePr>
            <a:graphicFrameLocks noChangeAspect="1"/>
          </p:cNvGraphicFramePr>
          <p:nvPr>
            <p:ph sz="quarter" idx="4"/>
            <p:extLst>
              <p:ext uri="{D42A27DB-BD31-4B8C-83A1-F6EECF244321}">
                <p14:modId xmlns:p14="http://schemas.microsoft.com/office/powerpoint/2010/main" val="1793468423"/>
              </p:ext>
            </p:extLst>
          </p:nvPr>
        </p:nvGraphicFramePr>
        <p:xfrm>
          <a:off x="6804397" y="3129955"/>
          <a:ext cx="1368425" cy="369888"/>
        </p:xfrm>
        <a:graphic>
          <a:graphicData uri="http://schemas.openxmlformats.org/presentationml/2006/ole">
            <mc:AlternateContent xmlns:mc="http://schemas.openxmlformats.org/markup-compatibility/2006">
              <mc:Choice xmlns:v="urn:schemas-microsoft-com:vml" Requires="v">
                <p:oleObj name="公式" r:id="rId10" imgW="749160" imgH="203040" progId="Equation.3">
                  <p:embed/>
                </p:oleObj>
              </mc:Choice>
              <mc:Fallback>
                <p:oleObj name="公式" r:id="rId10" imgW="749160" imgH="20304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4397" y="3129955"/>
                        <a:ext cx="1368425" cy="369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3" name="Object 15">
            <a:extLst>
              <a:ext uri="{FF2B5EF4-FFF2-40B4-BE49-F238E27FC236}">
                <a16:creationId xmlns:a16="http://schemas.microsoft.com/office/drawing/2014/main" id="{6914871B-CB00-4688-AC6E-95E38672F501}"/>
              </a:ext>
            </a:extLst>
          </p:cNvPr>
          <p:cNvGraphicFramePr>
            <a:graphicFrameLocks noChangeAspect="1"/>
          </p:cNvGraphicFramePr>
          <p:nvPr>
            <p:extLst>
              <p:ext uri="{D42A27DB-BD31-4B8C-83A1-F6EECF244321}">
                <p14:modId xmlns:p14="http://schemas.microsoft.com/office/powerpoint/2010/main" val="1243654217"/>
              </p:ext>
            </p:extLst>
          </p:nvPr>
        </p:nvGraphicFramePr>
        <p:xfrm>
          <a:off x="1260847" y="3717330"/>
          <a:ext cx="2951163" cy="422275"/>
        </p:xfrm>
        <a:graphic>
          <a:graphicData uri="http://schemas.openxmlformats.org/presentationml/2006/ole">
            <mc:AlternateContent xmlns:mc="http://schemas.openxmlformats.org/markup-compatibility/2006">
              <mc:Choice xmlns:v="urn:schemas-microsoft-com:vml" Requires="v">
                <p:oleObj name="公式" r:id="rId12" imgW="1688760" imgH="241200" progId="Equation.3">
                  <p:embed/>
                </p:oleObj>
              </mc:Choice>
              <mc:Fallback>
                <p:oleObj name="公式" r:id="rId12" imgW="1688760" imgH="2412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60847" y="3717330"/>
                        <a:ext cx="2951163"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4" name="Object 16">
            <a:extLst>
              <a:ext uri="{FF2B5EF4-FFF2-40B4-BE49-F238E27FC236}">
                <a16:creationId xmlns:a16="http://schemas.microsoft.com/office/drawing/2014/main" id="{CD590549-3810-4615-AC70-BB60A3356446}"/>
              </a:ext>
            </a:extLst>
          </p:cNvPr>
          <p:cNvGraphicFramePr>
            <a:graphicFrameLocks noChangeAspect="1"/>
          </p:cNvGraphicFramePr>
          <p:nvPr>
            <p:extLst>
              <p:ext uri="{D42A27DB-BD31-4B8C-83A1-F6EECF244321}">
                <p14:modId xmlns:p14="http://schemas.microsoft.com/office/powerpoint/2010/main" val="2655753739"/>
              </p:ext>
            </p:extLst>
          </p:nvPr>
        </p:nvGraphicFramePr>
        <p:xfrm>
          <a:off x="1187822" y="4292005"/>
          <a:ext cx="5688013" cy="400050"/>
        </p:xfrm>
        <a:graphic>
          <a:graphicData uri="http://schemas.openxmlformats.org/presentationml/2006/ole">
            <mc:AlternateContent xmlns:mc="http://schemas.openxmlformats.org/markup-compatibility/2006">
              <mc:Choice xmlns:v="urn:schemas-microsoft-com:vml" Requires="v">
                <p:oleObj name="公式" r:id="rId14" imgW="3429000" imgH="241200" progId="Equation.3">
                  <p:embed/>
                </p:oleObj>
              </mc:Choice>
              <mc:Fallback>
                <p:oleObj name="公式" r:id="rId14" imgW="3429000" imgH="241200" progId="Equation.3">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87822" y="4292005"/>
                        <a:ext cx="5688013"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7" name="Text Box 17">
            <a:extLst>
              <a:ext uri="{FF2B5EF4-FFF2-40B4-BE49-F238E27FC236}">
                <a16:creationId xmlns:a16="http://schemas.microsoft.com/office/drawing/2014/main" id="{6BAB8A68-7F1B-4A14-AAB3-B5EDD6E43AB1}"/>
              </a:ext>
            </a:extLst>
          </p:cNvPr>
          <p:cNvSpPr txBox="1">
            <a:spLocks noChangeArrowheads="1"/>
          </p:cNvSpPr>
          <p:nvPr/>
        </p:nvSpPr>
        <p:spPr bwMode="auto">
          <a:xfrm>
            <a:off x="1168772" y="4722218"/>
            <a:ext cx="18446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a:t>
            </a:r>
            <a:r>
              <a:rPr lang="en-US" altLang="zh-CN" sz="2000" b="1"/>
              <a:t>2</a:t>
            </a:r>
            <a:r>
              <a:rPr lang="zh-CN" altLang="en-US" sz="2000" b="1"/>
              <a:t>）通风机组</a:t>
            </a:r>
          </a:p>
        </p:txBody>
      </p:sp>
      <p:sp>
        <p:nvSpPr>
          <p:cNvPr id="14358" name="Text Box 19">
            <a:extLst>
              <a:ext uri="{FF2B5EF4-FFF2-40B4-BE49-F238E27FC236}">
                <a16:creationId xmlns:a16="http://schemas.microsoft.com/office/drawing/2014/main" id="{365BF4E5-A09D-4A67-9B97-9176C342364A}"/>
              </a:ext>
            </a:extLst>
          </p:cNvPr>
          <p:cNvSpPr txBox="1">
            <a:spLocks noChangeArrowheads="1"/>
          </p:cNvSpPr>
          <p:nvPr/>
        </p:nvSpPr>
        <p:spPr bwMode="auto">
          <a:xfrm>
            <a:off x="1187822" y="5084168"/>
            <a:ext cx="158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a:t>查附录表</a:t>
            </a:r>
            <a:r>
              <a:rPr lang="en-US" altLang="zh-CN" sz="2000"/>
              <a:t>1</a:t>
            </a:r>
            <a:r>
              <a:rPr lang="zh-CN" altLang="en-US" sz="2000"/>
              <a:t>得</a:t>
            </a:r>
          </a:p>
        </p:txBody>
      </p:sp>
      <p:graphicFrame>
        <p:nvGraphicFramePr>
          <p:cNvPr id="14345" name="Object 21">
            <a:extLst>
              <a:ext uri="{FF2B5EF4-FFF2-40B4-BE49-F238E27FC236}">
                <a16:creationId xmlns:a16="http://schemas.microsoft.com/office/drawing/2014/main" id="{F99F1F89-52E3-46D2-BC95-92B2A3978AF6}"/>
              </a:ext>
            </a:extLst>
          </p:cNvPr>
          <p:cNvGraphicFramePr>
            <a:graphicFrameLocks noChangeAspect="1"/>
          </p:cNvGraphicFramePr>
          <p:nvPr>
            <p:extLst>
              <p:ext uri="{D42A27DB-BD31-4B8C-83A1-F6EECF244321}">
                <p14:modId xmlns:p14="http://schemas.microsoft.com/office/powerpoint/2010/main" val="328078750"/>
              </p:ext>
            </p:extLst>
          </p:nvPr>
        </p:nvGraphicFramePr>
        <p:xfrm>
          <a:off x="2845172" y="5157193"/>
          <a:ext cx="936625" cy="287337"/>
        </p:xfrm>
        <a:graphic>
          <a:graphicData uri="http://schemas.openxmlformats.org/presentationml/2006/ole">
            <mc:AlternateContent xmlns:mc="http://schemas.openxmlformats.org/markup-compatibility/2006">
              <mc:Choice xmlns:v="urn:schemas-microsoft-com:vml" Requires="v">
                <p:oleObj name="公式" r:id="rId16" imgW="533160" imgH="177480" progId="Equation.3">
                  <p:embed/>
                </p:oleObj>
              </mc:Choice>
              <mc:Fallback>
                <p:oleObj name="公式" r:id="rId16" imgW="533160" imgH="177480" progId="Equation.3">
                  <p:embed/>
                  <p:pic>
                    <p:nvPicPr>
                      <p:cNvPr id="0" name="Object 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845172" y="5157193"/>
                        <a:ext cx="936625"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6" name="Object 22">
            <a:extLst>
              <a:ext uri="{FF2B5EF4-FFF2-40B4-BE49-F238E27FC236}">
                <a16:creationId xmlns:a16="http://schemas.microsoft.com/office/drawing/2014/main" id="{7E1F7BA2-42BC-458E-9B0D-5DB325C4098E}"/>
              </a:ext>
            </a:extLst>
          </p:cNvPr>
          <p:cNvGraphicFramePr>
            <a:graphicFrameLocks noChangeAspect="1"/>
          </p:cNvGraphicFramePr>
          <p:nvPr>
            <p:extLst>
              <p:ext uri="{D42A27DB-BD31-4B8C-83A1-F6EECF244321}">
                <p14:modId xmlns:p14="http://schemas.microsoft.com/office/powerpoint/2010/main" val="4279798556"/>
              </p:ext>
            </p:extLst>
          </p:nvPr>
        </p:nvGraphicFramePr>
        <p:xfrm>
          <a:off x="3859585" y="5136555"/>
          <a:ext cx="922337" cy="307975"/>
        </p:xfrm>
        <a:graphic>
          <a:graphicData uri="http://schemas.openxmlformats.org/presentationml/2006/ole">
            <mc:AlternateContent xmlns:mc="http://schemas.openxmlformats.org/markup-compatibility/2006">
              <mc:Choice xmlns:v="urn:schemas-microsoft-com:vml" Requires="v">
                <p:oleObj name="公式" r:id="rId18" imgW="533160" imgH="177480" progId="Equation.3">
                  <p:embed/>
                </p:oleObj>
              </mc:Choice>
              <mc:Fallback>
                <p:oleObj name="公式" r:id="rId18" imgW="533160" imgH="177480" progId="Equation.3">
                  <p:embed/>
                  <p:pic>
                    <p:nvPicPr>
                      <p:cNvPr id="0" name="Object 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59585" y="5136555"/>
                        <a:ext cx="922337"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7" name="Object 23">
            <a:extLst>
              <a:ext uri="{FF2B5EF4-FFF2-40B4-BE49-F238E27FC236}">
                <a16:creationId xmlns:a16="http://schemas.microsoft.com/office/drawing/2014/main" id="{89F91D0D-94AA-446E-9147-6727E6111E96}"/>
              </a:ext>
            </a:extLst>
          </p:cNvPr>
          <p:cNvGraphicFramePr>
            <a:graphicFrameLocks noChangeAspect="1"/>
          </p:cNvGraphicFramePr>
          <p:nvPr>
            <p:extLst>
              <p:ext uri="{D42A27DB-BD31-4B8C-83A1-F6EECF244321}">
                <p14:modId xmlns:p14="http://schemas.microsoft.com/office/powerpoint/2010/main" val="2041863510"/>
              </p:ext>
            </p:extLst>
          </p:nvPr>
        </p:nvGraphicFramePr>
        <p:xfrm>
          <a:off x="4788272" y="5107980"/>
          <a:ext cx="647700" cy="336550"/>
        </p:xfrm>
        <a:graphic>
          <a:graphicData uri="http://schemas.openxmlformats.org/presentationml/2006/ole">
            <mc:AlternateContent xmlns:mc="http://schemas.openxmlformats.org/markup-compatibility/2006">
              <mc:Choice xmlns:v="urn:schemas-microsoft-com:vml" Requires="v">
                <p:oleObj name="公式" r:id="rId20" imgW="342720" imgH="177480" progId="Equation.3">
                  <p:embed/>
                </p:oleObj>
              </mc:Choice>
              <mc:Fallback>
                <p:oleObj name="公式" r:id="rId20" imgW="342720" imgH="177480" progId="Equation.3">
                  <p:embed/>
                  <p:pic>
                    <p:nvPicPr>
                      <p:cNvPr id="0"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88272" y="5107980"/>
                        <a:ext cx="6477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8" name="Object 24">
            <a:extLst>
              <a:ext uri="{FF2B5EF4-FFF2-40B4-BE49-F238E27FC236}">
                <a16:creationId xmlns:a16="http://schemas.microsoft.com/office/drawing/2014/main" id="{66D88D76-A3BA-4F9B-BD6C-ACC90726ECA3}"/>
              </a:ext>
            </a:extLst>
          </p:cNvPr>
          <p:cNvGraphicFramePr>
            <a:graphicFrameLocks noChangeAspect="1"/>
          </p:cNvGraphicFramePr>
          <p:nvPr>
            <p:extLst>
              <p:ext uri="{D42A27DB-BD31-4B8C-83A1-F6EECF244321}">
                <p14:modId xmlns:p14="http://schemas.microsoft.com/office/powerpoint/2010/main" val="3811261117"/>
              </p:ext>
            </p:extLst>
          </p:nvPr>
        </p:nvGraphicFramePr>
        <p:xfrm>
          <a:off x="5575672" y="5084168"/>
          <a:ext cx="1373188" cy="398462"/>
        </p:xfrm>
        <a:graphic>
          <a:graphicData uri="http://schemas.openxmlformats.org/presentationml/2006/ole">
            <mc:AlternateContent xmlns:mc="http://schemas.openxmlformats.org/markup-compatibility/2006">
              <mc:Choice xmlns:v="urn:schemas-microsoft-com:vml" Requires="v">
                <p:oleObj name="公式" r:id="rId21" imgW="698400" imgH="203040" progId="Equation.3">
                  <p:embed/>
                </p:oleObj>
              </mc:Choice>
              <mc:Fallback>
                <p:oleObj name="公式" r:id="rId21" imgW="698400" imgH="203040" progId="Equation.3">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575672" y="5084168"/>
                        <a:ext cx="1373188"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49" name="Object 25">
            <a:extLst>
              <a:ext uri="{FF2B5EF4-FFF2-40B4-BE49-F238E27FC236}">
                <a16:creationId xmlns:a16="http://schemas.microsoft.com/office/drawing/2014/main" id="{ABE18B85-2370-4F7E-AE9F-B3582EF0063B}"/>
              </a:ext>
            </a:extLst>
          </p:cNvPr>
          <p:cNvGraphicFramePr>
            <a:graphicFrameLocks noChangeAspect="1"/>
          </p:cNvGraphicFramePr>
          <p:nvPr>
            <p:extLst>
              <p:ext uri="{D42A27DB-BD31-4B8C-83A1-F6EECF244321}">
                <p14:modId xmlns:p14="http://schemas.microsoft.com/office/powerpoint/2010/main" val="3688697949"/>
              </p:ext>
            </p:extLst>
          </p:nvPr>
        </p:nvGraphicFramePr>
        <p:xfrm>
          <a:off x="6998072" y="5084168"/>
          <a:ext cx="1414463" cy="369887"/>
        </p:xfrm>
        <a:graphic>
          <a:graphicData uri="http://schemas.openxmlformats.org/presentationml/2006/ole">
            <mc:AlternateContent xmlns:mc="http://schemas.openxmlformats.org/markup-compatibility/2006">
              <mc:Choice xmlns:v="urn:schemas-microsoft-com:vml" Requires="v">
                <p:oleObj name="公式" r:id="rId23" imgW="774360" imgH="203040" progId="Equation.3">
                  <p:embed/>
                </p:oleObj>
              </mc:Choice>
              <mc:Fallback>
                <p:oleObj name="公式" r:id="rId23" imgW="774360" imgH="203040" progId="Equation.3">
                  <p:embed/>
                  <p:pic>
                    <p:nvPicPr>
                      <p:cNvPr id="0" name="Object 2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98072" y="5084168"/>
                        <a:ext cx="1414463"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0" name="Object 26">
            <a:extLst>
              <a:ext uri="{FF2B5EF4-FFF2-40B4-BE49-F238E27FC236}">
                <a16:creationId xmlns:a16="http://schemas.microsoft.com/office/drawing/2014/main" id="{423F48C2-1A06-4E80-9113-29E3B05DD4BC}"/>
              </a:ext>
            </a:extLst>
          </p:cNvPr>
          <p:cNvGraphicFramePr>
            <a:graphicFrameLocks noChangeAspect="1"/>
          </p:cNvGraphicFramePr>
          <p:nvPr>
            <p:extLst>
              <p:ext uri="{D42A27DB-BD31-4B8C-83A1-F6EECF244321}">
                <p14:modId xmlns:p14="http://schemas.microsoft.com/office/powerpoint/2010/main" val="2961556957"/>
              </p:ext>
            </p:extLst>
          </p:nvPr>
        </p:nvGraphicFramePr>
        <p:xfrm>
          <a:off x="1403722" y="5517555"/>
          <a:ext cx="3151188" cy="422275"/>
        </p:xfrm>
        <a:graphic>
          <a:graphicData uri="http://schemas.openxmlformats.org/presentationml/2006/ole">
            <mc:AlternateContent xmlns:mc="http://schemas.openxmlformats.org/markup-compatibility/2006">
              <mc:Choice xmlns:v="urn:schemas-microsoft-com:vml" Requires="v">
                <p:oleObj name="公式" r:id="rId25" imgW="1803240" imgH="241200" progId="Equation.3">
                  <p:embed/>
                </p:oleObj>
              </mc:Choice>
              <mc:Fallback>
                <p:oleObj name="公式" r:id="rId25" imgW="1803240" imgH="241200" progId="Equation.3">
                  <p:embed/>
                  <p:pic>
                    <p:nvPicPr>
                      <p:cNvPr id="0" name="Object 2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403722" y="5517555"/>
                        <a:ext cx="315118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1" name="Object 27">
            <a:extLst>
              <a:ext uri="{FF2B5EF4-FFF2-40B4-BE49-F238E27FC236}">
                <a16:creationId xmlns:a16="http://schemas.microsoft.com/office/drawing/2014/main" id="{E19ECDE0-14D8-484A-8CD1-502AAB17FB38}"/>
              </a:ext>
            </a:extLst>
          </p:cNvPr>
          <p:cNvGraphicFramePr>
            <a:graphicFrameLocks noChangeAspect="1"/>
          </p:cNvGraphicFramePr>
          <p:nvPr>
            <p:extLst>
              <p:ext uri="{D42A27DB-BD31-4B8C-83A1-F6EECF244321}">
                <p14:modId xmlns:p14="http://schemas.microsoft.com/office/powerpoint/2010/main" val="248634421"/>
              </p:ext>
            </p:extLst>
          </p:nvPr>
        </p:nvGraphicFramePr>
        <p:xfrm>
          <a:off x="1476747" y="5981105"/>
          <a:ext cx="3011488" cy="400050"/>
        </p:xfrm>
        <a:graphic>
          <a:graphicData uri="http://schemas.openxmlformats.org/presentationml/2006/ole">
            <mc:AlternateContent xmlns:mc="http://schemas.openxmlformats.org/markup-compatibility/2006">
              <mc:Choice xmlns:v="urn:schemas-microsoft-com:vml" Requires="v">
                <p:oleObj name="公式" r:id="rId27" imgW="1815840" imgH="241200" progId="Equation.3">
                  <p:embed/>
                </p:oleObj>
              </mc:Choice>
              <mc:Fallback>
                <p:oleObj name="公式" r:id="rId27" imgW="1815840" imgH="241200" progId="Equation.3">
                  <p:embed/>
                  <p:pic>
                    <p:nvPicPr>
                      <p:cNvPr id="0" name="Object 27"/>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76747" y="5981105"/>
                        <a:ext cx="30114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4" name="Text Box 2">
            <a:extLst>
              <a:ext uri="{FF2B5EF4-FFF2-40B4-BE49-F238E27FC236}">
                <a16:creationId xmlns:a16="http://schemas.microsoft.com/office/drawing/2014/main" id="{1AD71D89-B295-4CB6-91D8-63017753791C}"/>
              </a:ext>
            </a:extLst>
          </p:cNvPr>
          <p:cNvSpPr txBox="1">
            <a:spLocks noChangeArrowheads="1"/>
          </p:cNvSpPr>
          <p:nvPr/>
        </p:nvSpPr>
        <p:spPr bwMode="auto">
          <a:xfrm>
            <a:off x="755576" y="1700213"/>
            <a:ext cx="7221537"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a:p>
            <a:pPr eaLnBrk="1" hangingPunct="1">
              <a:lnSpc>
                <a:spcPct val="125000"/>
              </a:lnSpc>
              <a:buFont typeface="Wingdings" panose="05000000000000000000" pitchFamily="2" charset="2"/>
              <a:buNone/>
            </a:pPr>
            <a:endParaRPr lang="en-US" altLang="zh-CN" sz="2400" b="1"/>
          </a:p>
        </p:txBody>
      </p:sp>
      <p:sp>
        <p:nvSpPr>
          <p:cNvPr id="15375" name="Rectangle 3">
            <a:extLst>
              <a:ext uri="{FF2B5EF4-FFF2-40B4-BE49-F238E27FC236}">
                <a16:creationId xmlns:a16="http://schemas.microsoft.com/office/drawing/2014/main" id="{B29F5614-3050-47B4-8BFF-CF461847F09A}"/>
              </a:ext>
            </a:extLst>
          </p:cNvPr>
          <p:cNvSpPr>
            <a:spLocks noGrp="1" noChangeArrowheads="1"/>
          </p:cNvSpPr>
          <p:nvPr>
            <p:ph type="title" sz="quarter"/>
          </p:nvPr>
        </p:nvSpPr>
        <p:spPr>
          <a:xfrm>
            <a:off x="939726" y="0"/>
            <a:ext cx="7793037" cy="1462088"/>
          </a:xfrm>
        </p:spPr>
        <p:txBody>
          <a:bodyPr/>
          <a:lstStyle/>
          <a:p>
            <a:pPr eaLnBrk="1" hangingPunct="1"/>
            <a:r>
              <a:rPr lang="zh-CN" altLang="en-US" sz="2800" b="1">
                <a:solidFill>
                  <a:schemeClr val="tx1"/>
                </a:solidFill>
                <a:ea typeface="黑体" panose="02010609060101010101" pitchFamily="49" charset="-122"/>
              </a:rPr>
              <a:t>二</a:t>
            </a:r>
            <a:r>
              <a:rPr lang="en-US" altLang="zh-CN" sz="2800" b="1">
                <a:solidFill>
                  <a:schemeClr val="tx1"/>
                </a:solidFill>
                <a:ea typeface="黑体" panose="02010609060101010101" pitchFamily="49" charset="-122"/>
              </a:rPr>
              <a:t>.</a:t>
            </a:r>
            <a:r>
              <a:rPr lang="zh-CN" altLang="en-US" sz="2800" b="1">
                <a:solidFill>
                  <a:schemeClr val="tx1"/>
                </a:solidFill>
                <a:ea typeface="黑体" panose="02010609060101010101" pitchFamily="49" charset="-122"/>
              </a:rPr>
              <a:t>按二相式法确定计算负荷</a:t>
            </a:r>
          </a:p>
        </p:txBody>
      </p:sp>
      <p:sp>
        <p:nvSpPr>
          <p:cNvPr id="15376" name="Text Box 4">
            <a:extLst>
              <a:ext uri="{FF2B5EF4-FFF2-40B4-BE49-F238E27FC236}">
                <a16:creationId xmlns:a16="http://schemas.microsoft.com/office/drawing/2014/main" id="{72992BB4-0B61-4FAE-976E-5B6794186988}"/>
              </a:ext>
            </a:extLst>
          </p:cNvPr>
          <p:cNvSpPr txBox="1">
            <a:spLocks noChangeArrowheads="1"/>
          </p:cNvSpPr>
          <p:nvPr/>
        </p:nvSpPr>
        <p:spPr bwMode="auto">
          <a:xfrm>
            <a:off x="900038" y="1595438"/>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sp>
        <p:nvSpPr>
          <p:cNvPr id="15377" name="Text Box 5">
            <a:extLst>
              <a:ext uri="{FF2B5EF4-FFF2-40B4-BE49-F238E27FC236}">
                <a16:creationId xmlns:a16="http://schemas.microsoft.com/office/drawing/2014/main" id="{E2F67684-AA64-4DD4-937E-EF7E93E996FF}"/>
              </a:ext>
            </a:extLst>
          </p:cNvPr>
          <p:cNvSpPr txBox="1">
            <a:spLocks noChangeArrowheads="1"/>
          </p:cNvSpPr>
          <p:nvPr/>
        </p:nvSpPr>
        <p:spPr bwMode="auto">
          <a:xfrm>
            <a:off x="755576" y="1628775"/>
            <a:ext cx="7077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a:t>
            </a:r>
            <a:r>
              <a:rPr lang="en-US" altLang="zh-CN" sz="2000" b="1"/>
              <a:t>3</a:t>
            </a:r>
            <a:r>
              <a:rPr lang="zh-CN" altLang="en-US" sz="2000" b="1"/>
              <a:t>）电阻炉</a:t>
            </a:r>
          </a:p>
        </p:txBody>
      </p:sp>
      <p:sp>
        <p:nvSpPr>
          <p:cNvPr id="15378" name="Text Box 6">
            <a:extLst>
              <a:ext uri="{FF2B5EF4-FFF2-40B4-BE49-F238E27FC236}">
                <a16:creationId xmlns:a16="http://schemas.microsoft.com/office/drawing/2014/main" id="{52CB7F6A-B058-47BE-8DB7-831090C8C2A2}"/>
              </a:ext>
            </a:extLst>
          </p:cNvPr>
          <p:cNvSpPr txBox="1">
            <a:spLocks noChangeArrowheads="1"/>
          </p:cNvSpPr>
          <p:nvPr/>
        </p:nvSpPr>
        <p:spPr bwMode="auto">
          <a:xfrm>
            <a:off x="1355651" y="2038350"/>
            <a:ext cx="1581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a:t>查附录表</a:t>
            </a:r>
            <a:r>
              <a:rPr lang="en-US" altLang="zh-CN" sz="2000"/>
              <a:t>1</a:t>
            </a:r>
            <a:r>
              <a:rPr lang="zh-CN" altLang="en-US" sz="2000"/>
              <a:t>得</a:t>
            </a:r>
          </a:p>
        </p:txBody>
      </p:sp>
      <p:graphicFrame>
        <p:nvGraphicFramePr>
          <p:cNvPr id="15362" name="Object 7">
            <a:extLst>
              <a:ext uri="{FF2B5EF4-FFF2-40B4-BE49-F238E27FC236}">
                <a16:creationId xmlns:a16="http://schemas.microsoft.com/office/drawing/2014/main" id="{91950BD6-88BF-4D8A-8894-87F383F0DC13}"/>
              </a:ext>
            </a:extLst>
          </p:cNvPr>
          <p:cNvGraphicFramePr>
            <a:graphicFrameLocks noChangeAspect="1"/>
          </p:cNvGraphicFramePr>
          <p:nvPr>
            <p:ph sz="quarter" idx="1"/>
            <p:extLst>
              <p:ext uri="{D42A27DB-BD31-4B8C-83A1-F6EECF244321}">
                <p14:modId xmlns:p14="http://schemas.microsoft.com/office/powerpoint/2010/main" val="3140060580"/>
              </p:ext>
            </p:extLst>
          </p:nvPr>
        </p:nvGraphicFramePr>
        <p:xfrm>
          <a:off x="3024113" y="2071688"/>
          <a:ext cx="758825" cy="287337"/>
        </p:xfrm>
        <a:graphic>
          <a:graphicData uri="http://schemas.openxmlformats.org/presentationml/2006/ole">
            <mc:AlternateContent xmlns:mc="http://schemas.openxmlformats.org/markup-compatibility/2006">
              <mc:Choice xmlns:v="urn:schemas-microsoft-com:vml" Requires="v">
                <p:oleObj name="公式" r:id="rId2" imgW="469800" imgH="177480" progId="Equation.3">
                  <p:embed/>
                </p:oleObj>
              </mc:Choice>
              <mc:Fallback>
                <p:oleObj name="公式" r:id="rId2" imgW="469800" imgH="177480"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13" y="2071688"/>
                        <a:ext cx="758825"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3" name="Object 8">
            <a:extLst>
              <a:ext uri="{FF2B5EF4-FFF2-40B4-BE49-F238E27FC236}">
                <a16:creationId xmlns:a16="http://schemas.microsoft.com/office/drawing/2014/main" id="{FE4A8554-0E5A-4BC4-9FD1-7E499BC9F243}"/>
              </a:ext>
            </a:extLst>
          </p:cNvPr>
          <p:cNvGraphicFramePr>
            <a:graphicFrameLocks noChangeAspect="1"/>
          </p:cNvGraphicFramePr>
          <p:nvPr>
            <p:ph sz="quarter" idx="3"/>
            <p:extLst>
              <p:ext uri="{D42A27DB-BD31-4B8C-83A1-F6EECF244321}">
                <p14:modId xmlns:p14="http://schemas.microsoft.com/office/powerpoint/2010/main" val="494273680"/>
              </p:ext>
            </p:extLst>
          </p:nvPr>
        </p:nvGraphicFramePr>
        <p:xfrm>
          <a:off x="4808463" y="2028825"/>
          <a:ext cx="647700" cy="323850"/>
        </p:xfrm>
        <a:graphic>
          <a:graphicData uri="http://schemas.openxmlformats.org/presentationml/2006/ole">
            <mc:AlternateContent xmlns:mc="http://schemas.openxmlformats.org/markup-compatibility/2006">
              <mc:Choice xmlns:v="urn:schemas-microsoft-com:vml" Requires="v">
                <p:oleObj name="公式" r:id="rId4" imgW="355320" imgH="177480" progId="Equation.3">
                  <p:embed/>
                </p:oleObj>
              </mc:Choice>
              <mc:Fallback>
                <p:oleObj name="公式" r:id="rId4" imgW="355320" imgH="17748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08463" y="2028825"/>
                        <a:ext cx="647700" cy="32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4" name="Object 9">
            <a:extLst>
              <a:ext uri="{FF2B5EF4-FFF2-40B4-BE49-F238E27FC236}">
                <a16:creationId xmlns:a16="http://schemas.microsoft.com/office/drawing/2014/main" id="{255412E8-A029-4836-B361-8FADB8608ECA}"/>
              </a:ext>
            </a:extLst>
          </p:cNvPr>
          <p:cNvGraphicFramePr>
            <a:graphicFrameLocks noChangeAspect="1"/>
          </p:cNvGraphicFramePr>
          <p:nvPr>
            <p:extLst>
              <p:ext uri="{D42A27DB-BD31-4B8C-83A1-F6EECF244321}">
                <p14:modId xmlns:p14="http://schemas.microsoft.com/office/powerpoint/2010/main" val="3891695674"/>
              </p:ext>
            </p:extLst>
          </p:nvPr>
        </p:nvGraphicFramePr>
        <p:xfrm>
          <a:off x="5665713" y="2000250"/>
          <a:ext cx="1098550" cy="398463"/>
        </p:xfrm>
        <a:graphic>
          <a:graphicData uri="http://schemas.openxmlformats.org/presentationml/2006/ole">
            <mc:AlternateContent xmlns:mc="http://schemas.openxmlformats.org/markup-compatibility/2006">
              <mc:Choice xmlns:v="urn:schemas-microsoft-com:vml" Requires="v">
                <p:oleObj name="公式" r:id="rId6" imgW="558720" imgH="203040" progId="Equation.3">
                  <p:embed/>
                </p:oleObj>
              </mc:Choice>
              <mc:Fallback>
                <p:oleObj name="公式" r:id="rId6" imgW="558720" imgH="2030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5713" y="2000250"/>
                        <a:ext cx="109855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5" name="Object 10">
            <a:extLst>
              <a:ext uri="{FF2B5EF4-FFF2-40B4-BE49-F238E27FC236}">
                <a16:creationId xmlns:a16="http://schemas.microsoft.com/office/drawing/2014/main" id="{C1038DE9-6C91-44E5-9E03-9BAD1C20AA71}"/>
              </a:ext>
            </a:extLst>
          </p:cNvPr>
          <p:cNvGraphicFramePr>
            <a:graphicFrameLocks noChangeAspect="1"/>
          </p:cNvGraphicFramePr>
          <p:nvPr>
            <p:ph sz="quarter" idx="4"/>
            <p:extLst>
              <p:ext uri="{D42A27DB-BD31-4B8C-83A1-F6EECF244321}">
                <p14:modId xmlns:p14="http://schemas.microsoft.com/office/powerpoint/2010/main" val="2433453012"/>
              </p:ext>
            </p:extLst>
          </p:nvPr>
        </p:nvGraphicFramePr>
        <p:xfrm>
          <a:off x="6897613" y="1989138"/>
          <a:ext cx="1063625" cy="369887"/>
        </p:xfrm>
        <a:graphic>
          <a:graphicData uri="http://schemas.openxmlformats.org/presentationml/2006/ole">
            <mc:AlternateContent xmlns:mc="http://schemas.openxmlformats.org/markup-compatibility/2006">
              <mc:Choice xmlns:v="urn:schemas-microsoft-com:vml" Requires="v">
                <p:oleObj name="公式" r:id="rId8" imgW="583920" imgH="203040" progId="Equation.3">
                  <p:embed/>
                </p:oleObj>
              </mc:Choice>
              <mc:Fallback>
                <p:oleObj name="公式" r:id="rId8" imgW="583920" imgH="2030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97613" y="1989138"/>
                        <a:ext cx="1063625" cy="369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6" name="Object 11">
            <a:extLst>
              <a:ext uri="{FF2B5EF4-FFF2-40B4-BE49-F238E27FC236}">
                <a16:creationId xmlns:a16="http://schemas.microsoft.com/office/drawing/2014/main" id="{B543A29D-EFE8-48A8-ADC4-152BDAC8BFF2}"/>
              </a:ext>
            </a:extLst>
          </p:cNvPr>
          <p:cNvGraphicFramePr>
            <a:graphicFrameLocks noChangeAspect="1"/>
          </p:cNvGraphicFramePr>
          <p:nvPr>
            <p:ph sz="quarter" idx="2"/>
            <p:extLst>
              <p:ext uri="{D42A27DB-BD31-4B8C-83A1-F6EECF244321}">
                <p14:modId xmlns:p14="http://schemas.microsoft.com/office/powerpoint/2010/main" val="3606010150"/>
              </p:ext>
            </p:extLst>
          </p:nvPr>
        </p:nvGraphicFramePr>
        <p:xfrm>
          <a:off x="3973438" y="2038350"/>
          <a:ext cx="593725" cy="307975"/>
        </p:xfrm>
        <a:graphic>
          <a:graphicData uri="http://schemas.openxmlformats.org/presentationml/2006/ole">
            <mc:AlternateContent xmlns:mc="http://schemas.openxmlformats.org/markup-compatibility/2006">
              <mc:Choice xmlns:v="urn:schemas-microsoft-com:vml" Requires="v">
                <p:oleObj name="公式" r:id="rId10" imgW="342720" imgH="177480" progId="Equation.3">
                  <p:embed/>
                </p:oleObj>
              </mc:Choice>
              <mc:Fallback>
                <p:oleObj name="公式" r:id="rId10" imgW="342720" imgH="17748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73438" y="2038350"/>
                        <a:ext cx="593725"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7" name="Object 12">
            <a:extLst>
              <a:ext uri="{FF2B5EF4-FFF2-40B4-BE49-F238E27FC236}">
                <a16:creationId xmlns:a16="http://schemas.microsoft.com/office/drawing/2014/main" id="{A5118B78-E240-4281-9065-4540FDB58FB6}"/>
              </a:ext>
            </a:extLst>
          </p:cNvPr>
          <p:cNvGraphicFramePr>
            <a:graphicFrameLocks noChangeAspect="1"/>
          </p:cNvGraphicFramePr>
          <p:nvPr>
            <p:extLst>
              <p:ext uri="{D42A27DB-BD31-4B8C-83A1-F6EECF244321}">
                <p14:modId xmlns:p14="http://schemas.microsoft.com/office/powerpoint/2010/main" val="1827091672"/>
              </p:ext>
            </p:extLst>
          </p:nvPr>
        </p:nvGraphicFramePr>
        <p:xfrm>
          <a:off x="1490588" y="2432050"/>
          <a:ext cx="2886075" cy="422275"/>
        </p:xfrm>
        <a:graphic>
          <a:graphicData uri="http://schemas.openxmlformats.org/presentationml/2006/ole">
            <mc:AlternateContent xmlns:mc="http://schemas.openxmlformats.org/markup-compatibility/2006">
              <mc:Choice xmlns:v="urn:schemas-microsoft-com:vml" Requires="v">
                <p:oleObj name="公式" r:id="rId12" imgW="1650960" imgH="241200" progId="Equation.3">
                  <p:embed/>
                </p:oleObj>
              </mc:Choice>
              <mc:Fallback>
                <p:oleObj name="公式" r:id="rId12" imgW="1650960" imgH="24120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90588" y="2432050"/>
                        <a:ext cx="2886075"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68" name="Object 13">
            <a:extLst>
              <a:ext uri="{FF2B5EF4-FFF2-40B4-BE49-F238E27FC236}">
                <a16:creationId xmlns:a16="http://schemas.microsoft.com/office/drawing/2014/main" id="{7FD733D4-D2D2-43FA-829D-08AC3A2CE94E}"/>
              </a:ext>
            </a:extLst>
          </p:cNvPr>
          <p:cNvGraphicFramePr>
            <a:graphicFrameLocks noChangeAspect="1"/>
          </p:cNvGraphicFramePr>
          <p:nvPr>
            <p:extLst>
              <p:ext uri="{D42A27DB-BD31-4B8C-83A1-F6EECF244321}">
                <p14:modId xmlns:p14="http://schemas.microsoft.com/office/powerpoint/2010/main" val="2989322604"/>
              </p:ext>
            </p:extLst>
          </p:nvPr>
        </p:nvGraphicFramePr>
        <p:xfrm>
          <a:off x="5064051" y="2420938"/>
          <a:ext cx="968375" cy="400050"/>
        </p:xfrm>
        <a:graphic>
          <a:graphicData uri="http://schemas.openxmlformats.org/presentationml/2006/ole">
            <mc:AlternateContent xmlns:mc="http://schemas.openxmlformats.org/markup-compatibility/2006">
              <mc:Choice xmlns:v="urn:schemas-microsoft-com:vml" Requires="v">
                <p:oleObj name="公式" r:id="rId14" imgW="583920" imgH="241200" progId="Equation.3">
                  <p:embed/>
                </p:oleObj>
              </mc:Choice>
              <mc:Fallback>
                <p:oleObj name="公式" r:id="rId14" imgW="583920" imgH="2412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064051" y="2420938"/>
                        <a:ext cx="96837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9" name="Text Box 14">
            <a:extLst>
              <a:ext uri="{FF2B5EF4-FFF2-40B4-BE49-F238E27FC236}">
                <a16:creationId xmlns:a16="http://schemas.microsoft.com/office/drawing/2014/main" id="{9CF5B010-7493-4B5F-8A2B-E60581E76A3B}"/>
              </a:ext>
            </a:extLst>
          </p:cNvPr>
          <p:cNvSpPr txBox="1">
            <a:spLocks noChangeArrowheads="1"/>
          </p:cNvSpPr>
          <p:nvPr/>
        </p:nvSpPr>
        <p:spPr bwMode="auto">
          <a:xfrm>
            <a:off x="1414388" y="2852738"/>
            <a:ext cx="6634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以上各组中。附加负荷以为         最大，因此总计算负荷为</a:t>
            </a:r>
          </a:p>
        </p:txBody>
      </p:sp>
      <p:graphicFrame>
        <p:nvGraphicFramePr>
          <p:cNvPr id="15369" name="Object 15">
            <a:extLst>
              <a:ext uri="{FF2B5EF4-FFF2-40B4-BE49-F238E27FC236}">
                <a16:creationId xmlns:a16="http://schemas.microsoft.com/office/drawing/2014/main" id="{A4E61C89-D929-4678-A862-21EC7BB8833B}"/>
              </a:ext>
            </a:extLst>
          </p:cNvPr>
          <p:cNvGraphicFramePr>
            <a:graphicFrameLocks noChangeAspect="1"/>
          </p:cNvGraphicFramePr>
          <p:nvPr>
            <p:extLst>
              <p:ext uri="{D42A27DB-BD31-4B8C-83A1-F6EECF244321}">
                <p14:modId xmlns:p14="http://schemas.microsoft.com/office/powerpoint/2010/main" val="954442457"/>
              </p:ext>
            </p:extLst>
          </p:nvPr>
        </p:nvGraphicFramePr>
        <p:xfrm>
          <a:off x="4621138" y="2852738"/>
          <a:ext cx="547688" cy="400050"/>
        </p:xfrm>
        <a:graphic>
          <a:graphicData uri="http://schemas.openxmlformats.org/presentationml/2006/ole">
            <mc:AlternateContent xmlns:mc="http://schemas.openxmlformats.org/markup-compatibility/2006">
              <mc:Choice xmlns:v="urn:schemas-microsoft-com:vml" Requires="v">
                <p:oleObj name="公式" r:id="rId16" imgW="330120" imgH="241200" progId="Equation.3">
                  <p:embed/>
                </p:oleObj>
              </mc:Choice>
              <mc:Fallback>
                <p:oleObj name="公式" r:id="rId16" imgW="330120" imgH="241200" progId="Equation.3">
                  <p:embed/>
                  <p:pic>
                    <p:nvPicPr>
                      <p:cNvPr id="0" name="Object 1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21138" y="2852738"/>
                        <a:ext cx="547688"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0" name="Object 18">
            <a:extLst>
              <a:ext uri="{FF2B5EF4-FFF2-40B4-BE49-F238E27FC236}">
                <a16:creationId xmlns:a16="http://schemas.microsoft.com/office/drawing/2014/main" id="{0F05B73D-D386-4769-9A17-AF43FD24620D}"/>
              </a:ext>
            </a:extLst>
          </p:cNvPr>
          <p:cNvGraphicFramePr>
            <a:graphicFrameLocks noChangeAspect="1"/>
          </p:cNvGraphicFramePr>
          <p:nvPr>
            <p:extLst>
              <p:ext uri="{D42A27DB-BD31-4B8C-83A1-F6EECF244321}">
                <p14:modId xmlns:p14="http://schemas.microsoft.com/office/powerpoint/2010/main" val="3134640342"/>
              </p:ext>
            </p:extLst>
          </p:nvPr>
        </p:nvGraphicFramePr>
        <p:xfrm>
          <a:off x="966713" y="3284538"/>
          <a:ext cx="6361113" cy="441325"/>
        </p:xfrm>
        <a:graphic>
          <a:graphicData uri="http://schemas.openxmlformats.org/presentationml/2006/ole">
            <mc:AlternateContent xmlns:mc="http://schemas.openxmlformats.org/markup-compatibility/2006">
              <mc:Choice xmlns:v="urn:schemas-microsoft-com:vml" Requires="v">
                <p:oleObj name="公式" r:id="rId18" imgW="3860640" imgH="266400" progId="Equation.3">
                  <p:embed/>
                </p:oleObj>
              </mc:Choice>
              <mc:Fallback>
                <p:oleObj name="公式" r:id="rId18" imgW="3860640" imgH="266400" progId="Equation.3">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966713" y="3284538"/>
                        <a:ext cx="6361113"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9">
            <a:extLst>
              <a:ext uri="{FF2B5EF4-FFF2-40B4-BE49-F238E27FC236}">
                <a16:creationId xmlns:a16="http://schemas.microsoft.com/office/drawing/2014/main" id="{2AF60E73-5936-42CB-9FA1-0CF2D6671460}"/>
              </a:ext>
            </a:extLst>
          </p:cNvPr>
          <p:cNvGraphicFramePr>
            <a:graphicFrameLocks noChangeAspect="1"/>
          </p:cNvGraphicFramePr>
          <p:nvPr>
            <p:extLst>
              <p:ext uri="{D42A27DB-BD31-4B8C-83A1-F6EECF244321}">
                <p14:modId xmlns:p14="http://schemas.microsoft.com/office/powerpoint/2010/main" val="3008456005"/>
              </p:ext>
            </p:extLst>
          </p:nvPr>
        </p:nvGraphicFramePr>
        <p:xfrm>
          <a:off x="1276276" y="3716338"/>
          <a:ext cx="5006975" cy="1031875"/>
        </p:xfrm>
        <a:graphic>
          <a:graphicData uri="http://schemas.openxmlformats.org/presentationml/2006/ole">
            <mc:AlternateContent xmlns:mc="http://schemas.openxmlformats.org/markup-compatibility/2006">
              <mc:Choice xmlns:v="urn:schemas-microsoft-com:vml" Requires="v">
                <p:oleObj name="公式" r:id="rId20" imgW="3314520" imgH="685800" progId="Equation.3">
                  <p:embed/>
                </p:oleObj>
              </mc:Choice>
              <mc:Fallback>
                <p:oleObj name="公式" r:id="rId20" imgW="3314520" imgH="685800" progId="Equation.3">
                  <p:embed/>
                  <p:pic>
                    <p:nvPicPr>
                      <p:cNvPr id="0" name="Object 19"/>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76276" y="3716338"/>
                        <a:ext cx="5006975"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2" name="Object 20">
            <a:extLst>
              <a:ext uri="{FF2B5EF4-FFF2-40B4-BE49-F238E27FC236}">
                <a16:creationId xmlns:a16="http://schemas.microsoft.com/office/drawing/2014/main" id="{709EEDBE-09A3-4681-A462-0AB8B070869E}"/>
              </a:ext>
            </a:extLst>
          </p:cNvPr>
          <p:cNvGraphicFramePr>
            <a:graphicFrameLocks noChangeAspect="1"/>
          </p:cNvGraphicFramePr>
          <p:nvPr>
            <p:extLst>
              <p:ext uri="{D42A27DB-BD31-4B8C-83A1-F6EECF244321}">
                <p14:modId xmlns:p14="http://schemas.microsoft.com/office/powerpoint/2010/main" val="3659544495"/>
              </p:ext>
            </p:extLst>
          </p:nvPr>
        </p:nvGraphicFramePr>
        <p:xfrm>
          <a:off x="1496938" y="4797425"/>
          <a:ext cx="4033838" cy="490538"/>
        </p:xfrm>
        <a:graphic>
          <a:graphicData uri="http://schemas.openxmlformats.org/presentationml/2006/ole">
            <mc:AlternateContent xmlns:mc="http://schemas.openxmlformats.org/markup-compatibility/2006">
              <mc:Choice xmlns:v="urn:schemas-microsoft-com:vml" Requires="v">
                <p:oleObj name="公式" r:id="rId22" imgW="2298600" imgH="279360" progId="Equation.3">
                  <p:embed/>
                </p:oleObj>
              </mc:Choice>
              <mc:Fallback>
                <p:oleObj name="公式" r:id="rId22" imgW="2298600" imgH="279360" progId="Equation.3">
                  <p:embed/>
                  <p:pic>
                    <p:nvPicPr>
                      <p:cNvPr id="0" name="Object 20"/>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96938" y="4797425"/>
                        <a:ext cx="4033838"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3" name="Object 21">
            <a:extLst>
              <a:ext uri="{FF2B5EF4-FFF2-40B4-BE49-F238E27FC236}">
                <a16:creationId xmlns:a16="http://schemas.microsoft.com/office/drawing/2014/main" id="{D0FDD090-999B-4EE8-A787-53F56CC796C7}"/>
              </a:ext>
            </a:extLst>
          </p:cNvPr>
          <p:cNvGraphicFramePr>
            <a:graphicFrameLocks noChangeAspect="1"/>
          </p:cNvGraphicFramePr>
          <p:nvPr>
            <p:extLst>
              <p:ext uri="{D42A27DB-BD31-4B8C-83A1-F6EECF244321}">
                <p14:modId xmlns:p14="http://schemas.microsoft.com/office/powerpoint/2010/main" val="2169102513"/>
              </p:ext>
            </p:extLst>
          </p:nvPr>
        </p:nvGraphicFramePr>
        <p:xfrm>
          <a:off x="1568376" y="5373688"/>
          <a:ext cx="2808287" cy="711200"/>
        </p:xfrm>
        <a:graphic>
          <a:graphicData uri="http://schemas.openxmlformats.org/presentationml/2006/ole">
            <mc:AlternateContent xmlns:mc="http://schemas.openxmlformats.org/markup-compatibility/2006">
              <mc:Choice xmlns:v="urn:schemas-microsoft-com:vml" Requires="v">
                <p:oleObj name="公式" r:id="rId24" imgW="1650960" imgH="419040" progId="Equation.3">
                  <p:embed/>
                </p:oleObj>
              </mc:Choice>
              <mc:Fallback>
                <p:oleObj name="公式" r:id="rId24" imgW="1650960" imgH="419040" progId="Equation.3">
                  <p:embed/>
                  <p:pic>
                    <p:nvPicPr>
                      <p:cNvPr id="0" name="Object 2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68376" y="5373688"/>
                        <a:ext cx="2808287" cy="71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4" descr="C:\Users\Administrator.PC-20131207NMPX\AppData\Roaming\Tencent\Users\1556350744\QQ\WinTemp\RichOle\8G0P)8V}@70ATI0N0J])SN8.jpg">
            <a:extLst>
              <a:ext uri="{FF2B5EF4-FFF2-40B4-BE49-F238E27FC236}">
                <a16:creationId xmlns:a16="http://schemas.microsoft.com/office/drawing/2014/main" id="{9DF97E38-7D49-48B5-ACD7-CB8E1C054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36613"/>
            <a:ext cx="7458075"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1" descr="C:\Users\Administrator.PC-20131207NMPX\AppData\Roaming\Tencent\Users\1556350744\QQ\WinTemp\RichOle\S9M[D2WY4$FK5((}UR@R8F4.jpg">
            <a:extLst>
              <a:ext uri="{FF2B5EF4-FFF2-40B4-BE49-F238E27FC236}">
                <a16:creationId xmlns:a16="http://schemas.microsoft.com/office/drawing/2014/main" id="{4D83F483-2912-4E59-9245-8072A98C4D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133600"/>
            <a:ext cx="7219950"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B719B1C5-A12F-4E0C-BBDC-F48893B1E92E}"/>
              </a:ext>
            </a:extLst>
          </p:cNvPr>
          <p:cNvSpPr>
            <a:spLocks noGrp="1" noChangeArrowheads="1"/>
          </p:cNvSpPr>
          <p:nvPr>
            <p:ph type="title"/>
          </p:nvPr>
        </p:nvSpPr>
        <p:spPr>
          <a:xfrm>
            <a:off x="1050479" y="836613"/>
            <a:ext cx="7162800" cy="623887"/>
          </a:xfrm>
        </p:spPr>
        <p:txBody>
          <a:bodyPr/>
          <a:lstStyle/>
          <a:p>
            <a:pPr eaLnBrk="1" hangingPunct="1"/>
            <a:r>
              <a:rPr lang="zh-CN" altLang="en-US" sz="2800" b="1">
                <a:solidFill>
                  <a:schemeClr val="tx1"/>
                </a:solidFill>
                <a:latin typeface="黑体" panose="02010609060101010101" pitchFamily="49" charset="-122"/>
                <a:ea typeface="黑体" panose="02010609060101010101" pitchFamily="49" charset="-122"/>
              </a:rPr>
              <a:t>第四节  工厂的计算负荷及年耗电量的计算</a:t>
            </a:r>
            <a:r>
              <a:rPr lang="zh-CN" altLang="en-US" sz="3600" b="1">
                <a:solidFill>
                  <a:schemeClr val="tx1"/>
                </a:solidFill>
                <a:latin typeface="宋体" panose="02010600030101010101" pitchFamily="2" charset="-122"/>
              </a:rPr>
              <a:t> </a:t>
            </a:r>
          </a:p>
        </p:txBody>
      </p:sp>
      <p:sp>
        <p:nvSpPr>
          <p:cNvPr id="65539" name="Rectangle 19">
            <a:extLst>
              <a:ext uri="{FF2B5EF4-FFF2-40B4-BE49-F238E27FC236}">
                <a16:creationId xmlns:a16="http://schemas.microsoft.com/office/drawing/2014/main" id="{2200C8BA-D63E-4003-86D3-2AF70FCC4C48}"/>
              </a:ext>
            </a:extLst>
          </p:cNvPr>
          <p:cNvSpPr>
            <a:spLocks noChangeArrowheads="1"/>
          </p:cNvSpPr>
          <p:nvPr/>
        </p:nvSpPr>
        <p:spPr bwMode="auto">
          <a:xfrm>
            <a:off x="564704" y="1524000"/>
            <a:ext cx="4191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zh-CN" altLang="en-US" sz="2400" b="1">
                <a:ea typeface="黑体" panose="02010609060101010101" pitchFamily="49" charset="-122"/>
              </a:rPr>
              <a:t>一、</a:t>
            </a:r>
            <a:r>
              <a:rPr lang="zh-CN" altLang="en-US" sz="2400" b="1"/>
              <a:t>工厂的计算负荷的确定</a:t>
            </a:r>
          </a:p>
        </p:txBody>
      </p:sp>
      <p:sp>
        <p:nvSpPr>
          <p:cNvPr id="576532" name="Rectangle 20">
            <a:extLst>
              <a:ext uri="{FF2B5EF4-FFF2-40B4-BE49-F238E27FC236}">
                <a16:creationId xmlns:a16="http://schemas.microsoft.com/office/drawing/2014/main" id="{AF368264-47C6-4E8A-A606-813A2C648FBE}"/>
              </a:ext>
            </a:extLst>
          </p:cNvPr>
          <p:cNvSpPr>
            <a:spLocks noChangeArrowheads="1"/>
          </p:cNvSpPr>
          <p:nvPr/>
        </p:nvSpPr>
        <p:spPr bwMode="auto">
          <a:xfrm>
            <a:off x="107504" y="1981200"/>
            <a:ext cx="64150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zh-CN" altLang="en-US" sz="2400" b="1"/>
              <a:t>        1</a:t>
            </a:r>
            <a:r>
              <a:rPr kumimoji="1" lang="en-US" altLang="zh-CN" sz="2400" b="1">
                <a:latin typeface="宋体" panose="02010600030101010101" pitchFamily="2" charset="-122"/>
              </a:rPr>
              <a:t>.</a:t>
            </a:r>
            <a:r>
              <a:rPr kumimoji="1" lang="zh-CN" altLang="en-US" sz="2400" b="1"/>
              <a:t>按需要系数法确定工厂计算负荷</a:t>
            </a:r>
          </a:p>
        </p:txBody>
      </p:sp>
      <p:pic>
        <p:nvPicPr>
          <p:cNvPr id="65541" name="Picture 29">
            <a:extLst>
              <a:ext uri="{FF2B5EF4-FFF2-40B4-BE49-F238E27FC236}">
                <a16:creationId xmlns:a16="http://schemas.microsoft.com/office/drawing/2014/main" id="{0D07D404-B04B-47F8-8B4D-757715782B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717" y="2781300"/>
            <a:ext cx="1655762"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2" name="Picture 30">
            <a:extLst>
              <a:ext uri="{FF2B5EF4-FFF2-40B4-BE49-F238E27FC236}">
                <a16:creationId xmlns:a16="http://schemas.microsoft.com/office/drawing/2014/main" id="{A9DF9DFA-3408-4ED3-BBC6-1C85C5C37F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5154" y="4365625"/>
            <a:ext cx="177165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3" name="Picture 31">
            <a:extLst>
              <a:ext uri="{FF2B5EF4-FFF2-40B4-BE49-F238E27FC236}">
                <a16:creationId xmlns:a16="http://schemas.microsoft.com/office/drawing/2014/main" id="{3D662C8C-03E4-4F18-B100-4CAD2029D1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3717" y="4868863"/>
            <a:ext cx="150495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32">
            <a:extLst>
              <a:ext uri="{FF2B5EF4-FFF2-40B4-BE49-F238E27FC236}">
                <a16:creationId xmlns:a16="http://schemas.microsoft.com/office/drawing/2014/main" id="{B542233F-3EBF-400C-B3BC-3A802509B8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3717" y="5734050"/>
            <a:ext cx="15240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5" name="Picture 34">
            <a:extLst>
              <a:ext uri="{FF2B5EF4-FFF2-40B4-BE49-F238E27FC236}">
                <a16:creationId xmlns:a16="http://schemas.microsoft.com/office/drawing/2014/main" id="{353C693A-B9F5-4900-A520-2F8CF129892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8179" y="3429000"/>
            <a:ext cx="38100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6" name="Text Box 35">
            <a:extLst>
              <a:ext uri="{FF2B5EF4-FFF2-40B4-BE49-F238E27FC236}">
                <a16:creationId xmlns:a16="http://schemas.microsoft.com/office/drawing/2014/main" id="{F3A07A45-A081-403C-9F7F-06C112F3215B}"/>
              </a:ext>
            </a:extLst>
          </p:cNvPr>
          <p:cNvSpPr txBox="1">
            <a:spLocks noChangeArrowheads="1"/>
          </p:cNvSpPr>
          <p:nvPr/>
        </p:nvSpPr>
        <p:spPr bwMode="auto">
          <a:xfrm>
            <a:off x="2037904" y="3206750"/>
            <a:ext cx="42592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a:t>:</a:t>
            </a:r>
            <a:r>
              <a:rPr lang="zh-CN" altLang="en-US" sz="2400"/>
              <a:t>全厂的 需要系数</a:t>
            </a:r>
            <a:r>
              <a:rPr lang="en-US" altLang="zh-CN" sz="2400"/>
              <a:t>,</a:t>
            </a:r>
            <a:r>
              <a:rPr lang="zh-CN" altLang="en-US" sz="2400"/>
              <a:t>附录</a:t>
            </a:r>
            <a:r>
              <a:rPr lang="en-US" altLang="zh-CN" sz="2400"/>
              <a:t>2</a:t>
            </a:r>
            <a:r>
              <a:rPr lang="zh-CN" altLang="en-US" sz="2400"/>
              <a:t>可查。</a:t>
            </a:r>
            <a:endParaRPr lang="en-US" altLang="zh-CN" sz="2400"/>
          </a:p>
        </p:txBody>
      </p:sp>
      <p:pic>
        <p:nvPicPr>
          <p:cNvPr id="65547" name="Picture 36">
            <a:extLst>
              <a:ext uri="{FF2B5EF4-FFF2-40B4-BE49-F238E27FC236}">
                <a16:creationId xmlns:a16="http://schemas.microsoft.com/office/drawing/2014/main" id="{F47D2960-5715-4A3A-B8C4-9EB4C5B71A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8179" y="3860800"/>
            <a:ext cx="333375" cy="41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48" name="Text Box 37">
            <a:extLst>
              <a:ext uri="{FF2B5EF4-FFF2-40B4-BE49-F238E27FC236}">
                <a16:creationId xmlns:a16="http://schemas.microsoft.com/office/drawing/2014/main" id="{315056A4-05A9-4B1D-A879-29E6DE33CAE6}"/>
              </a:ext>
            </a:extLst>
          </p:cNvPr>
          <p:cNvSpPr txBox="1">
            <a:spLocks noChangeArrowheads="1"/>
          </p:cNvSpPr>
          <p:nvPr/>
        </p:nvSpPr>
        <p:spPr bwMode="auto">
          <a:xfrm>
            <a:off x="2047429" y="3713163"/>
            <a:ext cx="36496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a:t>:</a:t>
            </a:r>
            <a:r>
              <a:rPr lang="zh-CN" altLang="en-US" sz="2400"/>
              <a:t>全厂用电设备的总容量。</a:t>
            </a:r>
            <a:endParaRPr lang="en-US" altLang="zh-CN"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76532"/>
                                        </p:tgtEl>
                                        <p:attrNameLst>
                                          <p:attrName>style.visibility</p:attrName>
                                        </p:attrNameLst>
                                      </p:cBhvr>
                                      <p:to>
                                        <p:strVal val="visible"/>
                                      </p:to>
                                    </p:set>
                                    <p:anim to="" calcmode="lin" valueType="num">
                                      <p:cBhvr>
                                        <p:cTn id="7" dur="1" fill="hold"/>
                                        <p:tgtEl>
                                          <p:spTgt spid="57653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32"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2" name="Rectangle 3">
            <a:extLst>
              <a:ext uri="{FF2B5EF4-FFF2-40B4-BE49-F238E27FC236}">
                <a16:creationId xmlns:a16="http://schemas.microsoft.com/office/drawing/2014/main" id="{ADBB1D96-FA45-44DC-B0A6-35B7F29E5D1B}"/>
              </a:ext>
            </a:extLst>
          </p:cNvPr>
          <p:cNvSpPr>
            <a:spLocks noChangeArrowheads="1"/>
          </p:cNvSpPr>
          <p:nvPr/>
        </p:nvSpPr>
        <p:spPr bwMode="auto">
          <a:xfrm>
            <a:off x="827584" y="981075"/>
            <a:ext cx="58864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en-US" altLang="zh-CN" sz="2400" b="1">
                <a:ea typeface="黑体" panose="02010609060101010101" pitchFamily="49" charset="-122"/>
              </a:rPr>
              <a:t>2</a:t>
            </a:r>
            <a:r>
              <a:rPr kumimoji="1" lang="zh-CN" altLang="en-US" sz="2800" b="1">
                <a:ea typeface="黑体" panose="02010609060101010101" pitchFamily="49" charset="-122"/>
              </a:rPr>
              <a:t>、</a:t>
            </a:r>
            <a:r>
              <a:rPr kumimoji="1" lang="zh-CN" altLang="en-US" sz="2400" b="1">
                <a:latin typeface="黑体" panose="02010609060101010101" pitchFamily="49" charset="-122"/>
                <a:ea typeface="黑体" panose="02010609060101010101" pitchFamily="49" charset="-122"/>
              </a:rPr>
              <a:t>按年产量估算法确定工厂的计算负荷</a:t>
            </a:r>
            <a:endParaRPr kumimoji="1" lang="zh-CN" altLang="en-US" sz="2400" b="1">
              <a:ea typeface="黑体" panose="02010609060101010101" pitchFamily="49" charset="-122"/>
            </a:endParaRPr>
          </a:p>
        </p:txBody>
      </p:sp>
      <p:graphicFrame>
        <p:nvGraphicFramePr>
          <p:cNvPr id="16386" name="Object 14">
            <a:extLst>
              <a:ext uri="{FF2B5EF4-FFF2-40B4-BE49-F238E27FC236}">
                <a16:creationId xmlns:a16="http://schemas.microsoft.com/office/drawing/2014/main" id="{3F449262-6A5A-4393-9E28-0F2F5D64E309}"/>
              </a:ext>
            </a:extLst>
          </p:cNvPr>
          <p:cNvGraphicFramePr>
            <a:graphicFrameLocks noChangeAspect="1"/>
          </p:cNvGraphicFramePr>
          <p:nvPr>
            <p:ph sz="quarter" idx="1"/>
            <p:extLst>
              <p:ext uri="{D42A27DB-BD31-4B8C-83A1-F6EECF244321}">
                <p14:modId xmlns:p14="http://schemas.microsoft.com/office/powerpoint/2010/main" val="2371596894"/>
              </p:ext>
            </p:extLst>
          </p:nvPr>
        </p:nvGraphicFramePr>
        <p:xfrm>
          <a:off x="1260971" y="1773238"/>
          <a:ext cx="1079500" cy="441325"/>
        </p:xfrm>
        <a:graphic>
          <a:graphicData uri="http://schemas.openxmlformats.org/presentationml/2006/ole">
            <mc:AlternateContent xmlns:mc="http://schemas.openxmlformats.org/markup-compatibility/2006">
              <mc:Choice xmlns:v="urn:schemas-microsoft-com:vml" Requires="v">
                <p:oleObj name="公式" r:id="rId2" imgW="558720" imgH="228600" progId="Equation.3">
                  <p:embed/>
                </p:oleObj>
              </mc:Choice>
              <mc:Fallback>
                <p:oleObj name="公式" r:id="rId2" imgW="558720" imgH="228600" progId="Equation.3">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0971" y="1773238"/>
                        <a:ext cx="10795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7" name="Object 19">
            <a:extLst>
              <a:ext uri="{FF2B5EF4-FFF2-40B4-BE49-F238E27FC236}">
                <a16:creationId xmlns:a16="http://schemas.microsoft.com/office/drawing/2014/main" id="{F9504D84-15BB-4B98-8B71-430E46D641FF}"/>
              </a:ext>
            </a:extLst>
          </p:cNvPr>
          <p:cNvGraphicFramePr>
            <a:graphicFrameLocks noChangeAspect="1"/>
          </p:cNvGraphicFramePr>
          <p:nvPr>
            <p:ph sz="quarter" idx="2"/>
            <p:extLst>
              <p:ext uri="{D42A27DB-BD31-4B8C-83A1-F6EECF244321}">
                <p14:modId xmlns:p14="http://schemas.microsoft.com/office/powerpoint/2010/main" val="1098817363"/>
              </p:ext>
            </p:extLst>
          </p:nvPr>
        </p:nvGraphicFramePr>
        <p:xfrm>
          <a:off x="1260971" y="5084763"/>
          <a:ext cx="503238" cy="411162"/>
        </p:xfrm>
        <a:graphic>
          <a:graphicData uri="http://schemas.openxmlformats.org/presentationml/2006/ole">
            <mc:AlternateContent xmlns:mc="http://schemas.openxmlformats.org/markup-compatibility/2006">
              <mc:Choice xmlns:v="urn:schemas-microsoft-com:vml" Requires="v">
                <p:oleObj name="公式" r:id="rId4" imgW="279360" imgH="228600" progId="Equation.3">
                  <p:embed/>
                </p:oleObj>
              </mc:Choice>
              <mc:Fallback>
                <p:oleObj name="公式" r:id="rId4" imgW="279360" imgH="2286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60971" y="5084763"/>
                        <a:ext cx="503238" cy="4111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88" name="Object 22">
            <a:extLst>
              <a:ext uri="{FF2B5EF4-FFF2-40B4-BE49-F238E27FC236}">
                <a16:creationId xmlns:a16="http://schemas.microsoft.com/office/drawing/2014/main" id="{74A4AA09-31C8-4362-A27A-66E503E798B0}"/>
              </a:ext>
            </a:extLst>
          </p:cNvPr>
          <p:cNvGraphicFramePr>
            <a:graphicFrameLocks noChangeAspect="1"/>
          </p:cNvGraphicFramePr>
          <p:nvPr>
            <p:ph sz="quarter" idx="3"/>
            <p:extLst>
              <p:ext uri="{D42A27DB-BD31-4B8C-83A1-F6EECF244321}">
                <p14:modId xmlns:p14="http://schemas.microsoft.com/office/powerpoint/2010/main" val="4148942720"/>
              </p:ext>
            </p:extLst>
          </p:nvPr>
        </p:nvGraphicFramePr>
        <p:xfrm>
          <a:off x="1332409" y="3357563"/>
          <a:ext cx="1296987" cy="863600"/>
        </p:xfrm>
        <a:graphic>
          <a:graphicData uri="http://schemas.openxmlformats.org/presentationml/2006/ole">
            <mc:AlternateContent xmlns:mc="http://schemas.openxmlformats.org/markup-compatibility/2006">
              <mc:Choice xmlns:v="urn:schemas-microsoft-com:vml" Requires="v">
                <p:oleObj name="公式" r:id="rId6" imgW="647640" imgH="431640" progId="Equation.3">
                  <p:embed/>
                </p:oleObj>
              </mc:Choice>
              <mc:Fallback>
                <p:oleObj name="公式" r:id="rId6" imgW="647640" imgH="43164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32409" y="3357563"/>
                        <a:ext cx="1296987"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3" name="Text Box 16">
            <a:extLst>
              <a:ext uri="{FF2B5EF4-FFF2-40B4-BE49-F238E27FC236}">
                <a16:creationId xmlns:a16="http://schemas.microsoft.com/office/drawing/2014/main" id="{FCF052AE-5892-4C35-9A83-AA602EA1BC39}"/>
              </a:ext>
            </a:extLst>
          </p:cNvPr>
          <p:cNvSpPr txBox="1">
            <a:spLocks noChangeArrowheads="1"/>
          </p:cNvSpPr>
          <p:nvPr/>
        </p:nvSpPr>
        <p:spPr bwMode="auto">
          <a:xfrm>
            <a:off x="1187946" y="2349500"/>
            <a:ext cx="7045325"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400" b="1"/>
              <a:t>A</a:t>
            </a:r>
            <a:r>
              <a:rPr lang="zh-CN" altLang="en-US" sz="2400" b="1"/>
              <a:t>：年产量</a:t>
            </a:r>
          </a:p>
          <a:p>
            <a:pPr eaLnBrk="1" hangingPunct="1">
              <a:buFont typeface="Wingdings" panose="05000000000000000000" pitchFamily="2" charset="2"/>
              <a:buNone/>
            </a:pPr>
            <a:r>
              <a:rPr lang="en-US" altLang="zh-CN" sz="2400" b="1">
                <a:latin typeface="Swis721 LtCn BT" panose="020B0406020202030204" pitchFamily="34" charset="0"/>
              </a:rPr>
              <a:t>a</a:t>
            </a:r>
            <a:r>
              <a:rPr lang="zh-CN" altLang="en-US" sz="2400" b="1">
                <a:latin typeface="Swis721 LtCn BT" panose="020B0406020202030204" pitchFamily="34" charset="0"/>
              </a:rPr>
              <a:t>：单位产量所消耗的电能，实测出，可查相关手册</a:t>
            </a:r>
          </a:p>
        </p:txBody>
      </p:sp>
      <p:sp>
        <p:nvSpPr>
          <p:cNvPr id="16394" name="AutoShape 25">
            <a:extLst>
              <a:ext uri="{FF2B5EF4-FFF2-40B4-BE49-F238E27FC236}">
                <a16:creationId xmlns:a16="http://schemas.microsoft.com/office/drawing/2014/main" id="{80285B17-B11E-410D-A1D3-1008BA50939B}"/>
              </a:ext>
            </a:extLst>
          </p:cNvPr>
          <p:cNvSpPr>
            <a:spLocks/>
          </p:cNvSpPr>
          <p:nvPr/>
        </p:nvSpPr>
        <p:spPr bwMode="auto">
          <a:xfrm>
            <a:off x="1837234" y="4581525"/>
            <a:ext cx="142875" cy="1584325"/>
          </a:xfrm>
          <a:prstGeom prst="leftBrace">
            <a:avLst>
              <a:gd name="adj1" fmla="val 92407"/>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6395" name="Text Box 26">
            <a:extLst>
              <a:ext uri="{FF2B5EF4-FFF2-40B4-BE49-F238E27FC236}">
                <a16:creationId xmlns:a16="http://schemas.microsoft.com/office/drawing/2014/main" id="{82700FEC-1CC0-4779-938C-2E146B8C1A04}"/>
              </a:ext>
            </a:extLst>
          </p:cNvPr>
          <p:cNvSpPr txBox="1">
            <a:spLocks noChangeArrowheads="1"/>
          </p:cNvSpPr>
          <p:nvPr/>
        </p:nvSpPr>
        <p:spPr bwMode="auto">
          <a:xfrm>
            <a:off x="1980109" y="4411663"/>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b="1"/>
              <a:t>一班制生产</a:t>
            </a:r>
          </a:p>
        </p:txBody>
      </p:sp>
      <p:sp>
        <p:nvSpPr>
          <p:cNvPr id="16396" name="Text Box 27">
            <a:extLst>
              <a:ext uri="{FF2B5EF4-FFF2-40B4-BE49-F238E27FC236}">
                <a16:creationId xmlns:a16="http://schemas.microsoft.com/office/drawing/2014/main" id="{5E1703D9-A76A-48CC-8DCC-00029779BAB1}"/>
              </a:ext>
            </a:extLst>
          </p:cNvPr>
          <p:cNvSpPr txBox="1">
            <a:spLocks noChangeArrowheads="1"/>
          </p:cNvSpPr>
          <p:nvPr/>
        </p:nvSpPr>
        <p:spPr bwMode="auto">
          <a:xfrm>
            <a:off x="2053134" y="5084763"/>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b="1"/>
              <a:t>二班制生产</a:t>
            </a:r>
          </a:p>
        </p:txBody>
      </p:sp>
      <p:sp>
        <p:nvSpPr>
          <p:cNvPr id="16397" name="Text Box 28">
            <a:extLst>
              <a:ext uri="{FF2B5EF4-FFF2-40B4-BE49-F238E27FC236}">
                <a16:creationId xmlns:a16="http://schemas.microsoft.com/office/drawing/2014/main" id="{8259ED0D-8176-4705-A573-37A73DF2CD1A}"/>
              </a:ext>
            </a:extLst>
          </p:cNvPr>
          <p:cNvSpPr txBox="1">
            <a:spLocks noChangeArrowheads="1"/>
          </p:cNvSpPr>
          <p:nvPr/>
        </p:nvSpPr>
        <p:spPr bwMode="auto">
          <a:xfrm>
            <a:off x="2053134" y="5780088"/>
            <a:ext cx="1716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b="1"/>
              <a:t>三班制生产</a:t>
            </a:r>
          </a:p>
        </p:txBody>
      </p:sp>
      <p:graphicFrame>
        <p:nvGraphicFramePr>
          <p:cNvPr id="16389" name="Object 29">
            <a:extLst>
              <a:ext uri="{FF2B5EF4-FFF2-40B4-BE49-F238E27FC236}">
                <a16:creationId xmlns:a16="http://schemas.microsoft.com/office/drawing/2014/main" id="{224EC4D6-A871-45F6-9918-E03E4DD44906}"/>
              </a:ext>
            </a:extLst>
          </p:cNvPr>
          <p:cNvGraphicFramePr>
            <a:graphicFrameLocks noChangeAspect="1"/>
          </p:cNvGraphicFramePr>
          <p:nvPr>
            <p:ph sz="quarter" idx="4"/>
            <p:extLst>
              <p:ext uri="{D42A27DB-BD31-4B8C-83A1-F6EECF244321}">
                <p14:modId xmlns:p14="http://schemas.microsoft.com/office/powerpoint/2010/main" val="3126426354"/>
              </p:ext>
            </p:extLst>
          </p:nvPr>
        </p:nvGraphicFramePr>
        <p:xfrm>
          <a:off x="3853359" y="4468813"/>
          <a:ext cx="2232025" cy="400050"/>
        </p:xfrm>
        <a:graphic>
          <a:graphicData uri="http://schemas.openxmlformats.org/presentationml/2006/ole">
            <mc:AlternateContent xmlns:mc="http://schemas.openxmlformats.org/markup-compatibility/2006">
              <mc:Choice xmlns:v="urn:schemas-microsoft-com:vml" Requires="v">
                <p:oleObj name="公式" r:id="rId8" imgW="1269720" imgH="228600" progId="Equation.3">
                  <p:embed/>
                </p:oleObj>
              </mc:Choice>
              <mc:Fallback>
                <p:oleObj name="公式" r:id="rId8" imgW="1269720" imgH="228600" progId="Equation.3">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3359" y="4468813"/>
                        <a:ext cx="2232025" cy="400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0" name="Object 32">
            <a:extLst>
              <a:ext uri="{FF2B5EF4-FFF2-40B4-BE49-F238E27FC236}">
                <a16:creationId xmlns:a16="http://schemas.microsoft.com/office/drawing/2014/main" id="{DE1C9B24-F930-4A2F-A2AF-008D6425741B}"/>
              </a:ext>
            </a:extLst>
          </p:cNvPr>
          <p:cNvGraphicFramePr>
            <a:graphicFrameLocks noChangeAspect="1"/>
          </p:cNvGraphicFramePr>
          <p:nvPr>
            <p:extLst>
              <p:ext uri="{D42A27DB-BD31-4B8C-83A1-F6EECF244321}">
                <p14:modId xmlns:p14="http://schemas.microsoft.com/office/powerpoint/2010/main" val="1952261845"/>
              </p:ext>
            </p:extLst>
          </p:nvPr>
        </p:nvGraphicFramePr>
        <p:xfrm>
          <a:off x="3853359" y="5154613"/>
          <a:ext cx="2241550" cy="398462"/>
        </p:xfrm>
        <a:graphic>
          <a:graphicData uri="http://schemas.openxmlformats.org/presentationml/2006/ole">
            <mc:AlternateContent xmlns:mc="http://schemas.openxmlformats.org/markup-compatibility/2006">
              <mc:Choice xmlns:v="urn:schemas-microsoft-com:vml" Requires="v">
                <p:oleObj name="公式" r:id="rId10" imgW="1282680" imgH="228600" progId="Equation.3">
                  <p:embed/>
                </p:oleObj>
              </mc:Choice>
              <mc:Fallback>
                <p:oleObj name="公式" r:id="rId10" imgW="1282680" imgH="228600" progId="Equation.3">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3359" y="5154613"/>
                        <a:ext cx="22415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391" name="Object 33">
            <a:extLst>
              <a:ext uri="{FF2B5EF4-FFF2-40B4-BE49-F238E27FC236}">
                <a16:creationId xmlns:a16="http://schemas.microsoft.com/office/drawing/2014/main" id="{BCD11148-A036-4405-A7F4-2EFE4675ECBF}"/>
              </a:ext>
            </a:extLst>
          </p:cNvPr>
          <p:cNvGraphicFramePr>
            <a:graphicFrameLocks noChangeAspect="1"/>
          </p:cNvGraphicFramePr>
          <p:nvPr>
            <p:extLst>
              <p:ext uri="{D42A27DB-BD31-4B8C-83A1-F6EECF244321}">
                <p14:modId xmlns:p14="http://schemas.microsoft.com/office/powerpoint/2010/main" val="400199634"/>
              </p:ext>
            </p:extLst>
          </p:nvPr>
        </p:nvGraphicFramePr>
        <p:xfrm>
          <a:off x="3924796" y="5803900"/>
          <a:ext cx="2232025" cy="396875"/>
        </p:xfrm>
        <a:graphic>
          <a:graphicData uri="http://schemas.openxmlformats.org/presentationml/2006/ole">
            <mc:AlternateContent xmlns:mc="http://schemas.openxmlformats.org/markup-compatibility/2006">
              <mc:Choice xmlns:v="urn:schemas-microsoft-com:vml" Requires="v">
                <p:oleObj name="公式" r:id="rId12" imgW="1282680" imgH="228600" progId="Equation.3">
                  <p:embed/>
                </p:oleObj>
              </mc:Choice>
              <mc:Fallback>
                <p:oleObj name="公式" r:id="rId12" imgW="1282680" imgH="228600" progId="Equation.3">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24796" y="5803900"/>
                        <a:ext cx="223202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3">
            <a:extLst>
              <a:ext uri="{FF2B5EF4-FFF2-40B4-BE49-F238E27FC236}">
                <a16:creationId xmlns:a16="http://schemas.microsoft.com/office/drawing/2014/main" id="{3956A338-7C65-448A-908F-98E05E149163}"/>
              </a:ext>
            </a:extLst>
          </p:cNvPr>
          <p:cNvSpPr txBox="1">
            <a:spLocks noChangeArrowheads="1"/>
          </p:cNvSpPr>
          <p:nvPr/>
        </p:nvSpPr>
        <p:spPr bwMode="auto">
          <a:xfrm>
            <a:off x="755576" y="1700213"/>
            <a:ext cx="7581900"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400" b="1"/>
              <a:t>1</a:t>
            </a:r>
            <a:r>
              <a:rPr lang="zh-CN" altLang="en-US" sz="2400" b="1"/>
              <a:t>．一级负荷对供电电源的要求： 要求应由两个独立的电源供电，当一个电源发生故障时，另一个电源应不致同时受到损坏。 </a:t>
            </a:r>
          </a:p>
          <a:p>
            <a:pPr eaLnBrk="1" hangingPunct="1">
              <a:buFont typeface="Wingdings" panose="05000000000000000000" pitchFamily="2" charset="2"/>
              <a:buNone/>
            </a:pPr>
            <a:r>
              <a:rPr lang="zh-CN" altLang="en-US" sz="2400" b="1"/>
              <a:t>       对一级负荷中特别重要的负荷，除要求有上述两个电源 外，还要求增设应急电源。 </a:t>
            </a:r>
          </a:p>
          <a:p>
            <a:pPr eaLnBrk="1" hangingPunct="1">
              <a:buFont typeface="Wingdings" panose="05000000000000000000" pitchFamily="2" charset="2"/>
              <a:buNone/>
            </a:pPr>
            <a:r>
              <a:rPr lang="en-US" altLang="zh-CN" sz="2400" b="1"/>
              <a:t>2</a:t>
            </a:r>
            <a:r>
              <a:rPr lang="zh-CN" altLang="en-US" sz="2400" b="1"/>
              <a:t>．二级负荷对供电电源的要求： 要求两回路供电，供电变压器也应有两台。要求做到当其中一回路或一台电力变压器发生故障时不致中断供电，或中断后能迅速恢复供电。</a:t>
            </a:r>
          </a:p>
          <a:p>
            <a:pPr eaLnBrk="1" hangingPunct="1">
              <a:buFont typeface="Wingdings" panose="05000000000000000000" pitchFamily="2" charset="2"/>
              <a:buNone/>
            </a:pPr>
            <a:r>
              <a:rPr lang="en-US" altLang="zh-CN" sz="2400" b="1"/>
              <a:t>3.</a:t>
            </a:r>
            <a:r>
              <a:rPr lang="zh-CN" altLang="en-US" sz="2400" b="1"/>
              <a:t>三级负荷对供电电源的要求： 对供电电源无特殊要求。 </a:t>
            </a:r>
          </a:p>
        </p:txBody>
      </p:sp>
      <p:sp>
        <p:nvSpPr>
          <p:cNvPr id="46083" name="Rectangle 4">
            <a:extLst>
              <a:ext uri="{FF2B5EF4-FFF2-40B4-BE49-F238E27FC236}">
                <a16:creationId xmlns:a16="http://schemas.microsoft.com/office/drawing/2014/main" id="{83EB4B80-FD37-4E9D-AC02-548938A088FE}"/>
              </a:ext>
            </a:extLst>
          </p:cNvPr>
          <p:cNvSpPr>
            <a:spLocks noGrp="1" noChangeArrowheads="1"/>
          </p:cNvSpPr>
          <p:nvPr>
            <p:ph type="title"/>
          </p:nvPr>
        </p:nvSpPr>
        <p:spPr>
          <a:xfrm>
            <a:off x="939726" y="0"/>
            <a:ext cx="7793037" cy="1462088"/>
          </a:xfrm>
        </p:spPr>
        <p:txBody>
          <a:bodyPr/>
          <a:lstStyle/>
          <a:p>
            <a:pPr eaLnBrk="1" hangingPunct="1"/>
            <a:r>
              <a:rPr lang="zh-CN" altLang="en-US" sz="2800" b="1">
                <a:ea typeface="黑体" panose="02010609060101010101" pitchFamily="49" charset="-122"/>
              </a:rPr>
              <a:t>二  各级电力负荷对供电电源的要求</a:t>
            </a:r>
            <a:r>
              <a:rPr lang="zh-CN" altLang="en-US"/>
              <a:t> </a:t>
            </a:r>
          </a:p>
        </p:txBody>
      </p:sp>
    </p:spTree>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a:extLst>
              <a:ext uri="{FF2B5EF4-FFF2-40B4-BE49-F238E27FC236}">
                <a16:creationId xmlns:a16="http://schemas.microsoft.com/office/drawing/2014/main" id="{DA708DEF-BA64-4D74-8790-3E2D1C951E8E}"/>
              </a:ext>
            </a:extLst>
          </p:cNvPr>
          <p:cNvSpPr>
            <a:spLocks noChangeArrowheads="1"/>
          </p:cNvSpPr>
          <p:nvPr/>
        </p:nvSpPr>
        <p:spPr bwMode="auto">
          <a:xfrm>
            <a:off x="683568" y="908050"/>
            <a:ext cx="52371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en-US" altLang="zh-CN" sz="2400" b="1">
                <a:ea typeface="黑体" panose="02010609060101010101" pitchFamily="49" charset="-122"/>
              </a:rPr>
              <a:t>3</a:t>
            </a:r>
            <a:r>
              <a:rPr kumimoji="1" lang="zh-CN" altLang="en-US" sz="2800" b="1">
                <a:ea typeface="黑体" panose="02010609060101010101" pitchFamily="49" charset="-122"/>
              </a:rPr>
              <a:t>、</a:t>
            </a:r>
            <a:r>
              <a:rPr kumimoji="1" lang="zh-CN" altLang="en-US" sz="2400" b="1">
                <a:latin typeface="黑体" panose="02010609060101010101" pitchFamily="49" charset="-122"/>
                <a:ea typeface="黑体" panose="02010609060101010101" pitchFamily="49" charset="-122"/>
              </a:rPr>
              <a:t>逐级法确定工厂的计算负荷</a:t>
            </a:r>
            <a:endParaRPr kumimoji="1" lang="zh-CN" altLang="en-US" sz="2400" b="1">
              <a:ea typeface="黑体" panose="02010609060101010101" pitchFamily="49" charset="-122"/>
            </a:endParaRPr>
          </a:p>
        </p:txBody>
      </p:sp>
      <p:sp>
        <p:nvSpPr>
          <p:cNvPr id="66563" name="Line 7">
            <a:extLst>
              <a:ext uri="{FF2B5EF4-FFF2-40B4-BE49-F238E27FC236}">
                <a16:creationId xmlns:a16="http://schemas.microsoft.com/office/drawing/2014/main" id="{048E728B-FFD8-47DE-823B-006FFC6C3ABB}"/>
              </a:ext>
            </a:extLst>
          </p:cNvPr>
          <p:cNvSpPr>
            <a:spLocks noChangeShapeType="1"/>
          </p:cNvSpPr>
          <p:nvPr/>
        </p:nvSpPr>
        <p:spPr bwMode="auto">
          <a:xfrm>
            <a:off x="3779193" y="1557338"/>
            <a:ext cx="0" cy="358775"/>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64" name="Line 8">
            <a:extLst>
              <a:ext uri="{FF2B5EF4-FFF2-40B4-BE49-F238E27FC236}">
                <a16:creationId xmlns:a16="http://schemas.microsoft.com/office/drawing/2014/main" id="{17ACED35-A894-4B81-812B-B3DA342B9298}"/>
              </a:ext>
            </a:extLst>
          </p:cNvPr>
          <p:cNvSpPr>
            <a:spLocks noChangeShapeType="1"/>
          </p:cNvSpPr>
          <p:nvPr/>
        </p:nvSpPr>
        <p:spPr bwMode="auto">
          <a:xfrm>
            <a:off x="2267893" y="1916113"/>
            <a:ext cx="3097212"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65" name="Line 9">
            <a:extLst>
              <a:ext uri="{FF2B5EF4-FFF2-40B4-BE49-F238E27FC236}">
                <a16:creationId xmlns:a16="http://schemas.microsoft.com/office/drawing/2014/main" id="{3484E25A-E211-46A9-B993-317BF20661D6}"/>
              </a:ext>
            </a:extLst>
          </p:cNvPr>
          <p:cNvSpPr>
            <a:spLocks noChangeShapeType="1"/>
          </p:cNvSpPr>
          <p:nvPr/>
        </p:nvSpPr>
        <p:spPr bwMode="auto">
          <a:xfrm>
            <a:off x="2483793" y="1916113"/>
            <a:ext cx="0" cy="649287"/>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66" name="Line 10">
            <a:extLst>
              <a:ext uri="{FF2B5EF4-FFF2-40B4-BE49-F238E27FC236}">
                <a16:creationId xmlns:a16="http://schemas.microsoft.com/office/drawing/2014/main" id="{149C3702-3CF8-444C-90E9-6DD8C0A11069}"/>
              </a:ext>
            </a:extLst>
          </p:cNvPr>
          <p:cNvSpPr>
            <a:spLocks noChangeShapeType="1"/>
          </p:cNvSpPr>
          <p:nvPr/>
        </p:nvSpPr>
        <p:spPr bwMode="auto">
          <a:xfrm>
            <a:off x="2915593" y="1916113"/>
            <a:ext cx="0" cy="649287"/>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67" name="Line 11">
            <a:extLst>
              <a:ext uri="{FF2B5EF4-FFF2-40B4-BE49-F238E27FC236}">
                <a16:creationId xmlns:a16="http://schemas.microsoft.com/office/drawing/2014/main" id="{F803A053-CC16-4A4C-B05F-326F40513508}"/>
              </a:ext>
            </a:extLst>
          </p:cNvPr>
          <p:cNvSpPr>
            <a:spLocks noChangeShapeType="1"/>
          </p:cNvSpPr>
          <p:nvPr/>
        </p:nvSpPr>
        <p:spPr bwMode="auto">
          <a:xfrm>
            <a:off x="3347393" y="1916113"/>
            <a:ext cx="0" cy="649287"/>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68" name="Line 12">
            <a:extLst>
              <a:ext uri="{FF2B5EF4-FFF2-40B4-BE49-F238E27FC236}">
                <a16:creationId xmlns:a16="http://schemas.microsoft.com/office/drawing/2014/main" id="{1AE4D42C-F878-4C70-8390-9195128FBF6F}"/>
              </a:ext>
            </a:extLst>
          </p:cNvPr>
          <p:cNvSpPr>
            <a:spLocks noChangeShapeType="1"/>
          </p:cNvSpPr>
          <p:nvPr/>
        </p:nvSpPr>
        <p:spPr bwMode="auto">
          <a:xfrm>
            <a:off x="4715818" y="1916113"/>
            <a:ext cx="0" cy="649287"/>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69" name="Line 13">
            <a:extLst>
              <a:ext uri="{FF2B5EF4-FFF2-40B4-BE49-F238E27FC236}">
                <a16:creationId xmlns:a16="http://schemas.microsoft.com/office/drawing/2014/main" id="{0EA33347-2E52-493D-9588-F642AB8C44ED}"/>
              </a:ext>
            </a:extLst>
          </p:cNvPr>
          <p:cNvSpPr>
            <a:spLocks noChangeShapeType="1"/>
          </p:cNvSpPr>
          <p:nvPr/>
        </p:nvSpPr>
        <p:spPr bwMode="auto">
          <a:xfrm>
            <a:off x="4284018" y="1916113"/>
            <a:ext cx="0" cy="649287"/>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70" name="Line 14">
            <a:extLst>
              <a:ext uri="{FF2B5EF4-FFF2-40B4-BE49-F238E27FC236}">
                <a16:creationId xmlns:a16="http://schemas.microsoft.com/office/drawing/2014/main" id="{3D9D46FE-93A5-4B7B-B9DC-C1EE3C527D40}"/>
              </a:ext>
            </a:extLst>
          </p:cNvPr>
          <p:cNvSpPr>
            <a:spLocks noChangeShapeType="1"/>
          </p:cNvSpPr>
          <p:nvPr/>
        </p:nvSpPr>
        <p:spPr bwMode="auto">
          <a:xfrm>
            <a:off x="5147618" y="1916113"/>
            <a:ext cx="0" cy="649287"/>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71" name="Line 15">
            <a:extLst>
              <a:ext uri="{FF2B5EF4-FFF2-40B4-BE49-F238E27FC236}">
                <a16:creationId xmlns:a16="http://schemas.microsoft.com/office/drawing/2014/main" id="{C5D7EE2A-DB1C-416F-88E0-9BEF1DE9F443}"/>
              </a:ext>
            </a:extLst>
          </p:cNvPr>
          <p:cNvSpPr>
            <a:spLocks noChangeShapeType="1"/>
          </p:cNvSpPr>
          <p:nvPr/>
        </p:nvSpPr>
        <p:spPr bwMode="auto">
          <a:xfrm>
            <a:off x="3852218" y="1916113"/>
            <a:ext cx="0" cy="649287"/>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72" name="Line 16">
            <a:extLst>
              <a:ext uri="{FF2B5EF4-FFF2-40B4-BE49-F238E27FC236}">
                <a16:creationId xmlns:a16="http://schemas.microsoft.com/office/drawing/2014/main" id="{C3FBC58E-079B-483A-A878-ED76B1DDF815}"/>
              </a:ext>
            </a:extLst>
          </p:cNvPr>
          <p:cNvSpPr>
            <a:spLocks noChangeShapeType="1"/>
          </p:cNvSpPr>
          <p:nvPr/>
        </p:nvSpPr>
        <p:spPr bwMode="auto">
          <a:xfrm>
            <a:off x="3852218" y="2492375"/>
            <a:ext cx="0" cy="865188"/>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73" name="Oval 17">
            <a:extLst>
              <a:ext uri="{FF2B5EF4-FFF2-40B4-BE49-F238E27FC236}">
                <a16:creationId xmlns:a16="http://schemas.microsoft.com/office/drawing/2014/main" id="{D997C9AE-1422-41BB-90DA-4332C0B1186F}"/>
              </a:ext>
            </a:extLst>
          </p:cNvPr>
          <p:cNvSpPr>
            <a:spLocks noChangeArrowheads="1"/>
          </p:cNvSpPr>
          <p:nvPr/>
        </p:nvSpPr>
        <p:spPr bwMode="auto">
          <a:xfrm>
            <a:off x="3634730" y="3357563"/>
            <a:ext cx="431800" cy="503237"/>
          </a:xfrm>
          <a:prstGeom prst="ellipse">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4" name="Oval 18">
            <a:extLst>
              <a:ext uri="{FF2B5EF4-FFF2-40B4-BE49-F238E27FC236}">
                <a16:creationId xmlns:a16="http://schemas.microsoft.com/office/drawing/2014/main" id="{DDDA42F0-E7CE-4630-98C9-01E80F3FCB0B}"/>
              </a:ext>
            </a:extLst>
          </p:cNvPr>
          <p:cNvSpPr>
            <a:spLocks noChangeArrowheads="1"/>
          </p:cNvSpPr>
          <p:nvPr/>
        </p:nvSpPr>
        <p:spPr bwMode="auto">
          <a:xfrm>
            <a:off x="3634730" y="3500438"/>
            <a:ext cx="431800" cy="503237"/>
          </a:xfrm>
          <a:prstGeom prst="ellipse">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75" name="Line 19">
            <a:extLst>
              <a:ext uri="{FF2B5EF4-FFF2-40B4-BE49-F238E27FC236}">
                <a16:creationId xmlns:a16="http://schemas.microsoft.com/office/drawing/2014/main" id="{F6DE4B90-CD45-4E7E-A7DD-3A8B6C2FFF5E}"/>
              </a:ext>
            </a:extLst>
          </p:cNvPr>
          <p:cNvSpPr>
            <a:spLocks noChangeShapeType="1"/>
          </p:cNvSpPr>
          <p:nvPr/>
        </p:nvSpPr>
        <p:spPr bwMode="auto">
          <a:xfrm>
            <a:off x="3852218" y="4006850"/>
            <a:ext cx="0" cy="358775"/>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76" name="Line 20">
            <a:extLst>
              <a:ext uri="{FF2B5EF4-FFF2-40B4-BE49-F238E27FC236}">
                <a16:creationId xmlns:a16="http://schemas.microsoft.com/office/drawing/2014/main" id="{22B94142-92F2-4D7F-B610-197E41D7556C}"/>
              </a:ext>
            </a:extLst>
          </p:cNvPr>
          <p:cNvSpPr>
            <a:spLocks noChangeShapeType="1"/>
          </p:cNvSpPr>
          <p:nvPr/>
        </p:nvSpPr>
        <p:spPr bwMode="auto">
          <a:xfrm>
            <a:off x="2267893" y="4365625"/>
            <a:ext cx="3527425"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77" name="Line 21">
            <a:extLst>
              <a:ext uri="{FF2B5EF4-FFF2-40B4-BE49-F238E27FC236}">
                <a16:creationId xmlns:a16="http://schemas.microsoft.com/office/drawing/2014/main" id="{CC2BC354-D4DA-4396-991A-E3DD13E831EB}"/>
              </a:ext>
            </a:extLst>
          </p:cNvPr>
          <p:cNvSpPr>
            <a:spLocks noChangeShapeType="1"/>
          </p:cNvSpPr>
          <p:nvPr/>
        </p:nvSpPr>
        <p:spPr bwMode="auto">
          <a:xfrm>
            <a:off x="3060055" y="4365625"/>
            <a:ext cx="0" cy="503238"/>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78" name="Line 22">
            <a:extLst>
              <a:ext uri="{FF2B5EF4-FFF2-40B4-BE49-F238E27FC236}">
                <a16:creationId xmlns:a16="http://schemas.microsoft.com/office/drawing/2014/main" id="{C8BD9502-7E2A-495A-9102-C3D44710AB14}"/>
              </a:ext>
            </a:extLst>
          </p:cNvPr>
          <p:cNvSpPr>
            <a:spLocks noChangeShapeType="1"/>
          </p:cNvSpPr>
          <p:nvPr/>
        </p:nvSpPr>
        <p:spPr bwMode="auto">
          <a:xfrm flipH="1">
            <a:off x="1547168" y="4868863"/>
            <a:ext cx="1512887"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79" name="Line 23">
            <a:extLst>
              <a:ext uri="{FF2B5EF4-FFF2-40B4-BE49-F238E27FC236}">
                <a16:creationId xmlns:a16="http://schemas.microsoft.com/office/drawing/2014/main" id="{A3A7583A-AAA6-46F2-B128-64686F5E317E}"/>
              </a:ext>
            </a:extLst>
          </p:cNvPr>
          <p:cNvSpPr>
            <a:spLocks noChangeShapeType="1"/>
          </p:cNvSpPr>
          <p:nvPr/>
        </p:nvSpPr>
        <p:spPr bwMode="auto">
          <a:xfrm>
            <a:off x="3563293" y="4365625"/>
            <a:ext cx="0" cy="1008063"/>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80" name="Line 24">
            <a:extLst>
              <a:ext uri="{FF2B5EF4-FFF2-40B4-BE49-F238E27FC236}">
                <a16:creationId xmlns:a16="http://schemas.microsoft.com/office/drawing/2014/main" id="{AC5E98FF-057D-460B-AA18-698A7E243EC1}"/>
              </a:ext>
            </a:extLst>
          </p:cNvPr>
          <p:cNvSpPr>
            <a:spLocks noChangeShapeType="1"/>
          </p:cNvSpPr>
          <p:nvPr/>
        </p:nvSpPr>
        <p:spPr bwMode="auto">
          <a:xfrm flipH="1">
            <a:off x="2050405" y="5373688"/>
            <a:ext cx="1512888"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81" name="Line 25">
            <a:extLst>
              <a:ext uri="{FF2B5EF4-FFF2-40B4-BE49-F238E27FC236}">
                <a16:creationId xmlns:a16="http://schemas.microsoft.com/office/drawing/2014/main" id="{E8FBA136-8BB8-4C1D-8B45-7E8E2180065D}"/>
              </a:ext>
            </a:extLst>
          </p:cNvPr>
          <p:cNvSpPr>
            <a:spLocks noChangeShapeType="1"/>
          </p:cNvSpPr>
          <p:nvPr/>
        </p:nvSpPr>
        <p:spPr bwMode="auto">
          <a:xfrm flipH="1">
            <a:off x="4931718" y="4868863"/>
            <a:ext cx="1512887"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82" name="Line 26">
            <a:extLst>
              <a:ext uri="{FF2B5EF4-FFF2-40B4-BE49-F238E27FC236}">
                <a16:creationId xmlns:a16="http://schemas.microsoft.com/office/drawing/2014/main" id="{7AB2C84E-A1BC-4B41-AA7C-F70A02FD63E4}"/>
              </a:ext>
            </a:extLst>
          </p:cNvPr>
          <p:cNvSpPr>
            <a:spLocks noChangeShapeType="1"/>
          </p:cNvSpPr>
          <p:nvPr/>
        </p:nvSpPr>
        <p:spPr bwMode="auto">
          <a:xfrm>
            <a:off x="4933305" y="4365625"/>
            <a:ext cx="0" cy="503238"/>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83" name="Line 28">
            <a:extLst>
              <a:ext uri="{FF2B5EF4-FFF2-40B4-BE49-F238E27FC236}">
                <a16:creationId xmlns:a16="http://schemas.microsoft.com/office/drawing/2014/main" id="{B5A7EC8F-3567-46F0-9B09-220DFD6CD1E0}"/>
              </a:ext>
            </a:extLst>
          </p:cNvPr>
          <p:cNvSpPr>
            <a:spLocks noChangeShapeType="1"/>
          </p:cNvSpPr>
          <p:nvPr/>
        </p:nvSpPr>
        <p:spPr bwMode="auto">
          <a:xfrm>
            <a:off x="4426893" y="4365625"/>
            <a:ext cx="0" cy="1008063"/>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84" name="Line 29">
            <a:extLst>
              <a:ext uri="{FF2B5EF4-FFF2-40B4-BE49-F238E27FC236}">
                <a16:creationId xmlns:a16="http://schemas.microsoft.com/office/drawing/2014/main" id="{A99070FA-0DCF-47EF-8EAA-C4E68DC150E7}"/>
              </a:ext>
            </a:extLst>
          </p:cNvPr>
          <p:cNvSpPr>
            <a:spLocks noChangeShapeType="1"/>
          </p:cNvSpPr>
          <p:nvPr/>
        </p:nvSpPr>
        <p:spPr bwMode="auto">
          <a:xfrm flipH="1">
            <a:off x="4426893" y="5373688"/>
            <a:ext cx="1512887" cy="0"/>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85" name="Line 34">
            <a:extLst>
              <a:ext uri="{FF2B5EF4-FFF2-40B4-BE49-F238E27FC236}">
                <a16:creationId xmlns:a16="http://schemas.microsoft.com/office/drawing/2014/main" id="{7E3E9830-BBD4-45AA-A360-42C810099FAD}"/>
              </a:ext>
            </a:extLst>
          </p:cNvPr>
          <p:cNvSpPr>
            <a:spLocks noChangeShapeType="1"/>
          </p:cNvSpPr>
          <p:nvPr/>
        </p:nvSpPr>
        <p:spPr bwMode="auto">
          <a:xfrm>
            <a:off x="1980555" y="4868863"/>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86" name="Line 35">
            <a:extLst>
              <a:ext uri="{FF2B5EF4-FFF2-40B4-BE49-F238E27FC236}">
                <a16:creationId xmlns:a16="http://schemas.microsoft.com/office/drawing/2014/main" id="{9F2AA46C-5928-4C6C-86C5-F63AEF00F54A}"/>
              </a:ext>
            </a:extLst>
          </p:cNvPr>
          <p:cNvSpPr>
            <a:spLocks noChangeShapeType="1"/>
          </p:cNvSpPr>
          <p:nvPr/>
        </p:nvSpPr>
        <p:spPr bwMode="auto">
          <a:xfrm>
            <a:off x="2339330" y="4870450"/>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87" name="Line 36">
            <a:extLst>
              <a:ext uri="{FF2B5EF4-FFF2-40B4-BE49-F238E27FC236}">
                <a16:creationId xmlns:a16="http://schemas.microsoft.com/office/drawing/2014/main" id="{2BC15A91-F22E-4DDA-A8B0-28F595258E5A}"/>
              </a:ext>
            </a:extLst>
          </p:cNvPr>
          <p:cNvSpPr>
            <a:spLocks noChangeShapeType="1"/>
          </p:cNvSpPr>
          <p:nvPr/>
        </p:nvSpPr>
        <p:spPr bwMode="auto">
          <a:xfrm>
            <a:off x="2699693" y="4870450"/>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88" name="Line 37">
            <a:extLst>
              <a:ext uri="{FF2B5EF4-FFF2-40B4-BE49-F238E27FC236}">
                <a16:creationId xmlns:a16="http://schemas.microsoft.com/office/drawing/2014/main" id="{C119C769-8FC2-4E6D-A49A-9443F967C592}"/>
              </a:ext>
            </a:extLst>
          </p:cNvPr>
          <p:cNvSpPr>
            <a:spLocks noChangeShapeType="1"/>
          </p:cNvSpPr>
          <p:nvPr/>
        </p:nvSpPr>
        <p:spPr bwMode="auto">
          <a:xfrm>
            <a:off x="2555230" y="5373688"/>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89" name="Line 38">
            <a:extLst>
              <a:ext uri="{FF2B5EF4-FFF2-40B4-BE49-F238E27FC236}">
                <a16:creationId xmlns:a16="http://schemas.microsoft.com/office/drawing/2014/main" id="{9A7E4660-62B7-4DDC-83C0-488EB2FF53A2}"/>
              </a:ext>
            </a:extLst>
          </p:cNvPr>
          <p:cNvSpPr>
            <a:spLocks noChangeShapeType="1"/>
          </p:cNvSpPr>
          <p:nvPr/>
        </p:nvSpPr>
        <p:spPr bwMode="auto">
          <a:xfrm>
            <a:off x="2914005" y="5375275"/>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90" name="Line 39">
            <a:extLst>
              <a:ext uri="{FF2B5EF4-FFF2-40B4-BE49-F238E27FC236}">
                <a16:creationId xmlns:a16="http://schemas.microsoft.com/office/drawing/2014/main" id="{F86CC3F4-3736-4F8C-9601-2009A6C94068}"/>
              </a:ext>
            </a:extLst>
          </p:cNvPr>
          <p:cNvSpPr>
            <a:spLocks noChangeShapeType="1"/>
          </p:cNvSpPr>
          <p:nvPr/>
        </p:nvSpPr>
        <p:spPr bwMode="auto">
          <a:xfrm>
            <a:off x="3274368" y="5375275"/>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91" name="Line 40">
            <a:extLst>
              <a:ext uri="{FF2B5EF4-FFF2-40B4-BE49-F238E27FC236}">
                <a16:creationId xmlns:a16="http://schemas.microsoft.com/office/drawing/2014/main" id="{5977D2D1-35D1-476D-815A-B58D77EBB95D}"/>
              </a:ext>
            </a:extLst>
          </p:cNvPr>
          <p:cNvSpPr>
            <a:spLocks noChangeShapeType="1"/>
          </p:cNvSpPr>
          <p:nvPr/>
        </p:nvSpPr>
        <p:spPr bwMode="auto">
          <a:xfrm>
            <a:off x="5220643" y="4868863"/>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92" name="Line 41">
            <a:extLst>
              <a:ext uri="{FF2B5EF4-FFF2-40B4-BE49-F238E27FC236}">
                <a16:creationId xmlns:a16="http://schemas.microsoft.com/office/drawing/2014/main" id="{11E4FBDD-7566-4C9F-AC67-6F8B3BEED886}"/>
              </a:ext>
            </a:extLst>
          </p:cNvPr>
          <p:cNvSpPr>
            <a:spLocks noChangeShapeType="1"/>
          </p:cNvSpPr>
          <p:nvPr/>
        </p:nvSpPr>
        <p:spPr bwMode="auto">
          <a:xfrm>
            <a:off x="5579418" y="4870450"/>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93" name="Line 42">
            <a:extLst>
              <a:ext uri="{FF2B5EF4-FFF2-40B4-BE49-F238E27FC236}">
                <a16:creationId xmlns:a16="http://schemas.microsoft.com/office/drawing/2014/main" id="{0C9A04B1-3B50-4610-A4F6-9DE9A753898A}"/>
              </a:ext>
            </a:extLst>
          </p:cNvPr>
          <p:cNvSpPr>
            <a:spLocks noChangeShapeType="1"/>
          </p:cNvSpPr>
          <p:nvPr/>
        </p:nvSpPr>
        <p:spPr bwMode="auto">
          <a:xfrm>
            <a:off x="5939780" y="4870450"/>
            <a:ext cx="0" cy="361950"/>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
        <p:nvSpPr>
          <p:cNvPr id="66594" name="Line 45">
            <a:extLst>
              <a:ext uri="{FF2B5EF4-FFF2-40B4-BE49-F238E27FC236}">
                <a16:creationId xmlns:a16="http://schemas.microsoft.com/office/drawing/2014/main" id="{18CDA04B-BB37-4A7D-82D9-CD53B5E5C129}"/>
              </a:ext>
            </a:extLst>
          </p:cNvPr>
          <p:cNvSpPr>
            <a:spLocks noChangeShapeType="1"/>
          </p:cNvSpPr>
          <p:nvPr/>
        </p:nvSpPr>
        <p:spPr bwMode="auto">
          <a:xfrm>
            <a:off x="4571355" y="5373688"/>
            <a:ext cx="0" cy="360362"/>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95" name="Line 46">
            <a:extLst>
              <a:ext uri="{FF2B5EF4-FFF2-40B4-BE49-F238E27FC236}">
                <a16:creationId xmlns:a16="http://schemas.microsoft.com/office/drawing/2014/main" id="{2F436C4C-3DB4-409D-9A5C-3B1C4F71D12C}"/>
              </a:ext>
            </a:extLst>
          </p:cNvPr>
          <p:cNvSpPr>
            <a:spLocks noChangeShapeType="1"/>
          </p:cNvSpPr>
          <p:nvPr/>
        </p:nvSpPr>
        <p:spPr bwMode="auto">
          <a:xfrm>
            <a:off x="5292080" y="5373688"/>
            <a:ext cx="0" cy="360362"/>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96" name="Line 47">
            <a:extLst>
              <a:ext uri="{FF2B5EF4-FFF2-40B4-BE49-F238E27FC236}">
                <a16:creationId xmlns:a16="http://schemas.microsoft.com/office/drawing/2014/main" id="{A293B1A6-CCD3-469F-9F22-4411A762E183}"/>
              </a:ext>
            </a:extLst>
          </p:cNvPr>
          <p:cNvSpPr>
            <a:spLocks noChangeShapeType="1"/>
          </p:cNvSpPr>
          <p:nvPr/>
        </p:nvSpPr>
        <p:spPr bwMode="auto">
          <a:xfrm>
            <a:off x="5938193" y="5373688"/>
            <a:ext cx="0" cy="360362"/>
          </a:xfrm>
          <a:prstGeom prst="line">
            <a:avLst/>
          </a:prstGeom>
          <a:noFill/>
          <a:ln w="12700" cap="sq">
            <a:solidFill>
              <a:schemeClr val="tx1"/>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66597" name="Oval 48">
            <a:extLst>
              <a:ext uri="{FF2B5EF4-FFF2-40B4-BE49-F238E27FC236}">
                <a16:creationId xmlns:a16="http://schemas.microsoft.com/office/drawing/2014/main" id="{A60C9841-C187-4CA1-9331-A3A31ED74FB0}"/>
              </a:ext>
            </a:extLst>
          </p:cNvPr>
          <p:cNvSpPr>
            <a:spLocks noChangeArrowheads="1"/>
          </p:cNvSpPr>
          <p:nvPr/>
        </p:nvSpPr>
        <p:spPr bwMode="auto">
          <a:xfrm>
            <a:off x="4355455" y="5734050"/>
            <a:ext cx="431800" cy="503238"/>
          </a:xfrm>
          <a:prstGeom prst="ellipse">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98" name="Oval 49">
            <a:extLst>
              <a:ext uri="{FF2B5EF4-FFF2-40B4-BE49-F238E27FC236}">
                <a16:creationId xmlns:a16="http://schemas.microsoft.com/office/drawing/2014/main" id="{1D8E1BD2-A368-451B-BF0E-96380E90F179}"/>
              </a:ext>
            </a:extLst>
          </p:cNvPr>
          <p:cNvSpPr>
            <a:spLocks noChangeArrowheads="1"/>
          </p:cNvSpPr>
          <p:nvPr/>
        </p:nvSpPr>
        <p:spPr bwMode="auto">
          <a:xfrm>
            <a:off x="5076180" y="5734050"/>
            <a:ext cx="431800" cy="503238"/>
          </a:xfrm>
          <a:prstGeom prst="ellipse">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599" name="Oval 50">
            <a:extLst>
              <a:ext uri="{FF2B5EF4-FFF2-40B4-BE49-F238E27FC236}">
                <a16:creationId xmlns:a16="http://schemas.microsoft.com/office/drawing/2014/main" id="{EA7C1940-B8FD-4133-AE8A-3D4C59B788E1}"/>
              </a:ext>
            </a:extLst>
          </p:cNvPr>
          <p:cNvSpPr>
            <a:spLocks noChangeArrowheads="1"/>
          </p:cNvSpPr>
          <p:nvPr/>
        </p:nvSpPr>
        <p:spPr bwMode="auto">
          <a:xfrm>
            <a:off x="5723880" y="5734050"/>
            <a:ext cx="431800" cy="503238"/>
          </a:xfrm>
          <a:prstGeom prst="ellipse">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6600" name="Text Box 51">
            <a:extLst>
              <a:ext uri="{FF2B5EF4-FFF2-40B4-BE49-F238E27FC236}">
                <a16:creationId xmlns:a16="http://schemas.microsoft.com/office/drawing/2014/main" id="{54FDD265-7ABA-428A-ACAE-C3C862F16642}"/>
              </a:ext>
            </a:extLst>
          </p:cNvPr>
          <p:cNvSpPr txBox="1">
            <a:spLocks noChangeArrowheads="1"/>
          </p:cNvSpPr>
          <p:nvPr/>
        </p:nvSpPr>
        <p:spPr bwMode="auto">
          <a:xfrm>
            <a:off x="3779193" y="1519238"/>
            <a:ext cx="668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P</a:t>
            </a:r>
            <a:r>
              <a:rPr lang="en-US" altLang="zh-CN" sz="1600" b="1" baseline="-25000"/>
              <a:t>30(1)</a:t>
            </a:r>
            <a:endParaRPr lang="zh-CN" altLang="en-US" sz="1600" b="1" baseline="-25000"/>
          </a:p>
        </p:txBody>
      </p:sp>
      <p:sp>
        <p:nvSpPr>
          <p:cNvPr id="66601" name="Text Box 52">
            <a:extLst>
              <a:ext uri="{FF2B5EF4-FFF2-40B4-BE49-F238E27FC236}">
                <a16:creationId xmlns:a16="http://schemas.microsoft.com/office/drawing/2014/main" id="{25E88804-8C35-4DD5-9271-46055D16C33F}"/>
              </a:ext>
            </a:extLst>
          </p:cNvPr>
          <p:cNvSpPr txBox="1">
            <a:spLocks noChangeArrowheads="1"/>
          </p:cNvSpPr>
          <p:nvPr/>
        </p:nvSpPr>
        <p:spPr bwMode="auto">
          <a:xfrm>
            <a:off x="5415905" y="1733550"/>
            <a:ext cx="12080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600" b="1"/>
              <a:t>高压配电所</a:t>
            </a:r>
          </a:p>
        </p:txBody>
      </p:sp>
      <p:sp>
        <p:nvSpPr>
          <p:cNvPr id="66602" name="Text Box 53">
            <a:extLst>
              <a:ext uri="{FF2B5EF4-FFF2-40B4-BE49-F238E27FC236}">
                <a16:creationId xmlns:a16="http://schemas.microsoft.com/office/drawing/2014/main" id="{04E429EE-CBC9-475E-B87B-A8B72B0C61B4}"/>
              </a:ext>
            </a:extLst>
          </p:cNvPr>
          <p:cNvSpPr txBox="1">
            <a:spLocks noChangeArrowheads="1"/>
          </p:cNvSpPr>
          <p:nvPr/>
        </p:nvSpPr>
        <p:spPr bwMode="auto">
          <a:xfrm>
            <a:off x="3779193" y="1916113"/>
            <a:ext cx="668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P</a:t>
            </a:r>
            <a:r>
              <a:rPr lang="en-US" altLang="zh-CN" sz="1600" b="1" baseline="-25000"/>
              <a:t>30(2)</a:t>
            </a:r>
            <a:endParaRPr lang="zh-CN" altLang="en-US" sz="1600" b="1" baseline="-25000"/>
          </a:p>
        </p:txBody>
      </p:sp>
      <p:sp>
        <p:nvSpPr>
          <p:cNvPr id="66603" name="Text Box 54">
            <a:extLst>
              <a:ext uri="{FF2B5EF4-FFF2-40B4-BE49-F238E27FC236}">
                <a16:creationId xmlns:a16="http://schemas.microsoft.com/office/drawing/2014/main" id="{73757018-8494-4444-BB69-89CB11DE9860}"/>
              </a:ext>
            </a:extLst>
          </p:cNvPr>
          <p:cNvSpPr txBox="1">
            <a:spLocks noChangeArrowheads="1"/>
          </p:cNvSpPr>
          <p:nvPr/>
        </p:nvSpPr>
        <p:spPr bwMode="auto">
          <a:xfrm>
            <a:off x="3326755" y="2732088"/>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WL1</a:t>
            </a:r>
            <a:endParaRPr lang="zh-CN" altLang="en-US" sz="1600" b="1"/>
          </a:p>
        </p:txBody>
      </p:sp>
      <p:sp>
        <p:nvSpPr>
          <p:cNvPr id="66604" name="Text Box 56">
            <a:extLst>
              <a:ext uri="{FF2B5EF4-FFF2-40B4-BE49-F238E27FC236}">
                <a16:creationId xmlns:a16="http://schemas.microsoft.com/office/drawing/2014/main" id="{4644EF7A-6015-4389-A307-3152B36F7553}"/>
              </a:ext>
            </a:extLst>
          </p:cNvPr>
          <p:cNvSpPr txBox="1">
            <a:spLocks noChangeArrowheads="1"/>
          </p:cNvSpPr>
          <p:nvPr/>
        </p:nvSpPr>
        <p:spPr bwMode="auto">
          <a:xfrm>
            <a:off x="3779193" y="2732088"/>
            <a:ext cx="74136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cs typeface="Times New Roman" panose="02020603050405020304" pitchFamily="18" charset="0"/>
                <a:sym typeface="Symbol" panose="05050102010706020507" pitchFamily="18" charset="2"/>
              </a:rPr>
              <a:t></a:t>
            </a:r>
            <a:r>
              <a:rPr lang="en-US" altLang="zh-CN" sz="1600" b="1">
                <a:cs typeface="Times New Roman" panose="02020603050405020304" pitchFamily="18" charset="0"/>
              </a:rPr>
              <a:t>P</a:t>
            </a:r>
            <a:r>
              <a:rPr lang="en-US" altLang="zh-CN" sz="1600" b="1" baseline="-25000"/>
              <a:t>WL1</a:t>
            </a:r>
            <a:endParaRPr lang="zh-CN" altLang="en-US" sz="1600" b="1" baseline="-25000"/>
          </a:p>
        </p:txBody>
      </p:sp>
      <p:sp>
        <p:nvSpPr>
          <p:cNvPr id="66605" name="Text Box 57">
            <a:extLst>
              <a:ext uri="{FF2B5EF4-FFF2-40B4-BE49-F238E27FC236}">
                <a16:creationId xmlns:a16="http://schemas.microsoft.com/office/drawing/2014/main" id="{00D664C2-BB11-45F5-B295-D4B91142824D}"/>
              </a:ext>
            </a:extLst>
          </p:cNvPr>
          <p:cNvSpPr txBox="1">
            <a:spLocks noChangeArrowheads="1"/>
          </p:cNvSpPr>
          <p:nvPr/>
        </p:nvSpPr>
        <p:spPr bwMode="auto">
          <a:xfrm>
            <a:off x="3348980" y="3500438"/>
            <a:ext cx="3587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T</a:t>
            </a:r>
            <a:endParaRPr lang="zh-CN" altLang="en-US" sz="1600" b="1"/>
          </a:p>
        </p:txBody>
      </p:sp>
      <p:sp>
        <p:nvSpPr>
          <p:cNvPr id="66606" name="Text Box 58">
            <a:extLst>
              <a:ext uri="{FF2B5EF4-FFF2-40B4-BE49-F238E27FC236}">
                <a16:creationId xmlns:a16="http://schemas.microsoft.com/office/drawing/2014/main" id="{D9FBCC2E-81E9-4375-A5C7-AF23898BCA8C}"/>
              </a:ext>
            </a:extLst>
          </p:cNvPr>
          <p:cNvSpPr txBox="1">
            <a:spLocks noChangeArrowheads="1"/>
          </p:cNvSpPr>
          <p:nvPr/>
        </p:nvSpPr>
        <p:spPr bwMode="auto">
          <a:xfrm>
            <a:off x="3995093" y="34528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cs typeface="Times New Roman" panose="02020603050405020304" pitchFamily="18" charset="0"/>
                <a:sym typeface="Symbol" panose="05050102010706020507" pitchFamily="18" charset="2"/>
              </a:rPr>
              <a:t></a:t>
            </a:r>
            <a:r>
              <a:rPr lang="en-US" altLang="zh-CN" sz="1600" b="1">
                <a:cs typeface="Times New Roman" panose="02020603050405020304" pitchFamily="18" charset="0"/>
              </a:rPr>
              <a:t>P</a:t>
            </a:r>
            <a:r>
              <a:rPr lang="en-US" altLang="zh-CN" sz="1600" b="1" baseline="-25000"/>
              <a:t>T</a:t>
            </a:r>
            <a:endParaRPr lang="zh-CN" altLang="en-US" sz="1600" b="1" baseline="-25000"/>
          </a:p>
        </p:txBody>
      </p:sp>
      <p:sp>
        <p:nvSpPr>
          <p:cNvPr id="66607" name="Text Box 59">
            <a:extLst>
              <a:ext uri="{FF2B5EF4-FFF2-40B4-BE49-F238E27FC236}">
                <a16:creationId xmlns:a16="http://schemas.microsoft.com/office/drawing/2014/main" id="{37E600CC-5A4C-43CE-AA6F-8094B3203406}"/>
              </a:ext>
            </a:extLst>
          </p:cNvPr>
          <p:cNvSpPr txBox="1">
            <a:spLocks noChangeArrowheads="1"/>
          </p:cNvSpPr>
          <p:nvPr/>
        </p:nvSpPr>
        <p:spPr bwMode="auto">
          <a:xfrm>
            <a:off x="4515793" y="3452813"/>
            <a:ext cx="12080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600" b="1"/>
              <a:t>车间变电所</a:t>
            </a:r>
          </a:p>
        </p:txBody>
      </p:sp>
      <p:sp>
        <p:nvSpPr>
          <p:cNvPr id="66608" name="Text Box 60">
            <a:extLst>
              <a:ext uri="{FF2B5EF4-FFF2-40B4-BE49-F238E27FC236}">
                <a16:creationId xmlns:a16="http://schemas.microsoft.com/office/drawing/2014/main" id="{4C82F321-692A-4BEF-A6E6-E7E4D72C5629}"/>
              </a:ext>
            </a:extLst>
          </p:cNvPr>
          <p:cNvSpPr txBox="1">
            <a:spLocks noChangeArrowheads="1"/>
          </p:cNvSpPr>
          <p:nvPr/>
        </p:nvSpPr>
        <p:spPr bwMode="auto">
          <a:xfrm>
            <a:off x="3831580" y="4029075"/>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P</a:t>
            </a:r>
            <a:r>
              <a:rPr lang="en-US" altLang="zh-CN" sz="1600" b="1" baseline="-25000"/>
              <a:t>30(3)</a:t>
            </a:r>
            <a:endParaRPr lang="zh-CN" altLang="en-US" sz="1600" b="1" baseline="-25000"/>
          </a:p>
        </p:txBody>
      </p:sp>
      <p:sp>
        <p:nvSpPr>
          <p:cNvPr id="66609" name="Text Box 61">
            <a:extLst>
              <a:ext uri="{FF2B5EF4-FFF2-40B4-BE49-F238E27FC236}">
                <a16:creationId xmlns:a16="http://schemas.microsoft.com/office/drawing/2014/main" id="{A1EF9174-430C-48B6-9715-143D96CCD497}"/>
              </a:ext>
            </a:extLst>
          </p:cNvPr>
          <p:cNvSpPr txBox="1">
            <a:spLocks noChangeArrowheads="1"/>
          </p:cNvSpPr>
          <p:nvPr/>
        </p:nvSpPr>
        <p:spPr bwMode="auto">
          <a:xfrm>
            <a:off x="4355455" y="4460875"/>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P</a:t>
            </a:r>
            <a:r>
              <a:rPr lang="en-US" altLang="zh-CN" sz="1600" b="1" baseline="-25000"/>
              <a:t>30(4)</a:t>
            </a:r>
            <a:endParaRPr lang="zh-CN" altLang="en-US" sz="1600" b="1" baseline="-25000"/>
          </a:p>
        </p:txBody>
      </p:sp>
      <p:sp>
        <p:nvSpPr>
          <p:cNvPr id="66610" name="Text Box 62">
            <a:extLst>
              <a:ext uri="{FF2B5EF4-FFF2-40B4-BE49-F238E27FC236}">
                <a16:creationId xmlns:a16="http://schemas.microsoft.com/office/drawing/2014/main" id="{AAA4D4E6-C69E-4913-B92D-0FF10441DD9D}"/>
              </a:ext>
            </a:extLst>
          </p:cNvPr>
          <p:cNvSpPr txBox="1">
            <a:spLocks noChangeArrowheads="1"/>
          </p:cNvSpPr>
          <p:nvPr/>
        </p:nvSpPr>
        <p:spPr bwMode="auto">
          <a:xfrm>
            <a:off x="3903018" y="4821238"/>
            <a:ext cx="66833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WL2</a:t>
            </a:r>
            <a:endParaRPr lang="zh-CN" altLang="en-US" sz="1600" b="1"/>
          </a:p>
        </p:txBody>
      </p:sp>
      <p:sp>
        <p:nvSpPr>
          <p:cNvPr id="66611" name="Text Box 64">
            <a:extLst>
              <a:ext uri="{FF2B5EF4-FFF2-40B4-BE49-F238E27FC236}">
                <a16:creationId xmlns:a16="http://schemas.microsoft.com/office/drawing/2014/main" id="{F9B801EF-DA02-45D2-9A86-AD6CA65A77A5}"/>
              </a:ext>
            </a:extLst>
          </p:cNvPr>
          <p:cNvSpPr txBox="1">
            <a:spLocks noChangeArrowheads="1"/>
          </p:cNvSpPr>
          <p:nvPr/>
        </p:nvSpPr>
        <p:spPr bwMode="auto">
          <a:xfrm>
            <a:off x="4406255" y="4797425"/>
            <a:ext cx="7413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cs typeface="Times New Roman" panose="02020603050405020304" pitchFamily="18" charset="0"/>
                <a:sym typeface="Symbol" panose="05050102010706020507" pitchFamily="18" charset="2"/>
              </a:rPr>
              <a:t></a:t>
            </a:r>
            <a:r>
              <a:rPr lang="en-US" altLang="zh-CN" sz="1600" b="1">
                <a:cs typeface="Times New Roman" panose="02020603050405020304" pitchFamily="18" charset="0"/>
              </a:rPr>
              <a:t>P</a:t>
            </a:r>
            <a:r>
              <a:rPr lang="en-US" altLang="zh-CN" sz="1600" b="1" baseline="-25000"/>
              <a:t>WL2</a:t>
            </a:r>
            <a:endParaRPr lang="zh-CN" altLang="en-US" sz="1600" b="1" baseline="-25000"/>
          </a:p>
        </p:txBody>
      </p:sp>
      <p:sp>
        <p:nvSpPr>
          <p:cNvPr id="66612" name="Text Box 65">
            <a:extLst>
              <a:ext uri="{FF2B5EF4-FFF2-40B4-BE49-F238E27FC236}">
                <a16:creationId xmlns:a16="http://schemas.microsoft.com/office/drawing/2014/main" id="{5E57FDA0-D3DE-4653-9A3B-C93D2A69339B}"/>
              </a:ext>
            </a:extLst>
          </p:cNvPr>
          <p:cNvSpPr txBox="1">
            <a:spLocks noChangeArrowheads="1"/>
          </p:cNvSpPr>
          <p:nvPr/>
        </p:nvSpPr>
        <p:spPr bwMode="auto">
          <a:xfrm>
            <a:off x="4355455" y="5037138"/>
            <a:ext cx="6683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P</a:t>
            </a:r>
            <a:r>
              <a:rPr lang="en-US" altLang="zh-CN" sz="1600" b="1" baseline="-25000"/>
              <a:t>30(5)</a:t>
            </a:r>
            <a:endParaRPr lang="zh-CN" altLang="en-US" sz="1600" b="1" baseline="-25000"/>
          </a:p>
        </p:txBody>
      </p:sp>
      <p:sp>
        <p:nvSpPr>
          <p:cNvPr id="66613" name="Text Box 68">
            <a:extLst>
              <a:ext uri="{FF2B5EF4-FFF2-40B4-BE49-F238E27FC236}">
                <a16:creationId xmlns:a16="http://schemas.microsoft.com/office/drawing/2014/main" id="{7BD5FA48-A846-43A1-8A50-3C26C0938341}"/>
              </a:ext>
            </a:extLst>
          </p:cNvPr>
          <p:cNvSpPr txBox="1">
            <a:spLocks noChangeArrowheads="1"/>
          </p:cNvSpPr>
          <p:nvPr/>
        </p:nvSpPr>
        <p:spPr bwMode="auto">
          <a:xfrm>
            <a:off x="4355455" y="5805488"/>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M1</a:t>
            </a:r>
          </a:p>
        </p:txBody>
      </p:sp>
      <p:sp>
        <p:nvSpPr>
          <p:cNvPr id="66614" name="Text Box 69">
            <a:extLst>
              <a:ext uri="{FF2B5EF4-FFF2-40B4-BE49-F238E27FC236}">
                <a16:creationId xmlns:a16="http://schemas.microsoft.com/office/drawing/2014/main" id="{D06BE333-84BE-4CD5-9A32-9414577DEAE2}"/>
              </a:ext>
            </a:extLst>
          </p:cNvPr>
          <p:cNvSpPr txBox="1">
            <a:spLocks noChangeArrowheads="1"/>
          </p:cNvSpPr>
          <p:nvPr/>
        </p:nvSpPr>
        <p:spPr bwMode="auto">
          <a:xfrm>
            <a:off x="5074593" y="5805488"/>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M2</a:t>
            </a:r>
          </a:p>
        </p:txBody>
      </p:sp>
      <p:sp>
        <p:nvSpPr>
          <p:cNvPr id="66615" name="Text Box 70">
            <a:extLst>
              <a:ext uri="{FF2B5EF4-FFF2-40B4-BE49-F238E27FC236}">
                <a16:creationId xmlns:a16="http://schemas.microsoft.com/office/drawing/2014/main" id="{472F682B-66DF-4C73-9CDC-E43867471C1D}"/>
              </a:ext>
            </a:extLst>
          </p:cNvPr>
          <p:cNvSpPr txBox="1">
            <a:spLocks noChangeArrowheads="1"/>
          </p:cNvSpPr>
          <p:nvPr/>
        </p:nvSpPr>
        <p:spPr bwMode="auto">
          <a:xfrm>
            <a:off x="5722293" y="5805488"/>
            <a:ext cx="5048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1600" b="1"/>
              <a:t>M3</a:t>
            </a:r>
          </a:p>
        </p:txBody>
      </p:sp>
      <p:sp>
        <p:nvSpPr>
          <p:cNvPr id="66616" name="Text Box 71">
            <a:extLst>
              <a:ext uri="{FF2B5EF4-FFF2-40B4-BE49-F238E27FC236}">
                <a16:creationId xmlns:a16="http://schemas.microsoft.com/office/drawing/2014/main" id="{1C78BAF6-EAE9-4916-A6C4-19F5ACB8E4CD}"/>
              </a:ext>
            </a:extLst>
          </p:cNvPr>
          <p:cNvSpPr txBox="1">
            <a:spLocks noChangeArrowheads="1"/>
          </p:cNvSpPr>
          <p:nvPr/>
        </p:nvSpPr>
        <p:spPr bwMode="auto">
          <a:xfrm>
            <a:off x="6352530" y="5805488"/>
            <a:ext cx="1200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600" b="1"/>
              <a:t>用电设备组</a:t>
            </a:r>
          </a:p>
        </p:txBody>
      </p:sp>
      <p:sp>
        <p:nvSpPr>
          <p:cNvPr id="66617" name="Line 72">
            <a:extLst>
              <a:ext uri="{FF2B5EF4-FFF2-40B4-BE49-F238E27FC236}">
                <a16:creationId xmlns:a16="http://schemas.microsoft.com/office/drawing/2014/main" id="{FFFE4571-6881-4AF6-A4EC-55E463035D4B}"/>
              </a:ext>
            </a:extLst>
          </p:cNvPr>
          <p:cNvSpPr>
            <a:spLocks noChangeShapeType="1"/>
          </p:cNvSpPr>
          <p:nvPr/>
        </p:nvSpPr>
        <p:spPr bwMode="auto">
          <a:xfrm>
            <a:off x="4426893" y="4724400"/>
            <a:ext cx="0" cy="73025"/>
          </a:xfrm>
          <a:prstGeom prst="line">
            <a:avLst/>
          </a:prstGeom>
          <a:noFill/>
          <a:ln w="12700" cap="sq">
            <a:solidFill>
              <a:schemeClr val="tx1"/>
            </a:solidFill>
            <a:miter lim="800000"/>
            <a:headEnd type="none" w="sm" len="sm"/>
            <a:tailEnd type="triangle" w="sm" len="lg"/>
          </a:ln>
          <a:extLst>
            <a:ext uri="{909E8E84-426E-40DD-AFC4-6F175D3DCCD1}">
              <a14:hiddenFill xmlns:a14="http://schemas.microsoft.com/office/drawing/2010/main">
                <a:noFill/>
              </a14:hiddenFill>
            </a:ext>
          </a:extLst>
        </p:spPr>
        <p:txBody>
          <a:bodyPr wrap="none"/>
          <a:lstStyle/>
          <a:p>
            <a:endParaRPr lang="zh-CN" altLang="en-US"/>
          </a:p>
        </p:txBody>
      </p:sp>
    </p:spTree>
  </p:cSld>
  <p:clrMapOvr>
    <a:masterClrMapping/>
  </p:clrMapOvr>
  <p:transition>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74" name="Rectangle 2">
            <a:extLst>
              <a:ext uri="{FF2B5EF4-FFF2-40B4-BE49-F238E27FC236}">
                <a16:creationId xmlns:a16="http://schemas.microsoft.com/office/drawing/2014/main" id="{DCA76B9E-5216-447D-AD3E-C0BB6664667A}"/>
              </a:ext>
            </a:extLst>
          </p:cNvPr>
          <p:cNvSpPr>
            <a:spLocks noChangeArrowheads="1"/>
          </p:cNvSpPr>
          <p:nvPr/>
        </p:nvSpPr>
        <p:spPr bwMode="auto">
          <a:xfrm>
            <a:off x="827088" y="836613"/>
            <a:ext cx="4876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latin typeface="黑体" panose="02010609060101010101" pitchFamily="49" charset="-122"/>
                <a:ea typeface="黑体" panose="02010609060101010101" pitchFamily="49" charset="-122"/>
              </a:rPr>
              <a:t>二、供电系统的功率损耗 </a:t>
            </a:r>
          </a:p>
        </p:txBody>
      </p:sp>
      <p:sp>
        <p:nvSpPr>
          <p:cNvPr id="668675" name="Rectangle 3">
            <a:extLst>
              <a:ext uri="{FF2B5EF4-FFF2-40B4-BE49-F238E27FC236}">
                <a16:creationId xmlns:a16="http://schemas.microsoft.com/office/drawing/2014/main" id="{F75A73CC-57C1-4830-8570-3209A3F5EA81}"/>
              </a:ext>
            </a:extLst>
          </p:cNvPr>
          <p:cNvSpPr>
            <a:spLocks noChangeArrowheads="1"/>
          </p:cNvSpPr>
          <p:nvPr/>
        </p:nvSpPr>
        <p:spPr bwMode="auto">
          <a:xfrm>
            <a:off x="684213" y="1628775"/>
            <a:ext cx="5562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latin typeface="宋体" panose="02010600030101010101" pitchFamily="2" charset="-122"/>
              </a:rPr>
              <a:t>（一）电力线路的功率损耗 </a:t>
            </a:r>
          </a:p>
        </p:txBody>
      </p:sp>
      <p:sp>
        <p:nvSpPr>
          <p:cNvPr id="668676" name="Rectangle 4">
            <a:extLst>
              <a:ext uri="{FF2B5EF4-FFF2-40B4-BE49-F238E27FC236}">
                <a16:creationId xmlns:a16="http://schemas.microsoft.com/office/drawing/2014/main" id="{F7BA2CFE-D7F7-4DBB-9D13-683986F644CF}"/>
              </a:ext>
            </a:extLst>
          </p:cNvPr>
          <p:cNvSpPr>
            <a:spLocks noChangeArrowheads="1"/>
          </p:cNvSpPr>
          <p:nvPr/>
        </p:nvSpPr>
        <p:spPr bwMode="auto">
          <a:xfrm>
            <a:off x="1258888" y="2276475"/>
            <a:ext cx="3657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t>有功损耗（</a:t>
            </a:r>
            <a:r>
              <a:rPr kumimoji="1" lang="en-US" altLang="zh-CN" sz="2400"/>
              <a:t>kW</a:t>
            </a:r>
            <a:r>
              <a:rPr kumimoji="1" lang="en-US" altLang="zh-CN" sz="2400" b="1"/>
              <a:t>） </a:t>
            </a:r>
            <a:endParaRPr kumimoji="1" lang="zh-CN" altLang="en-US" sz="2400" b="1"/>
          </a:p>
        </p:txBody>
      </p:sp>
      <p:sp>
        <p:nvSpPr>
          <p:cNvPr id="668677" name="Rectangle 5">
            <a:extLst>
              <a:ext uri="{FF2B5EF4-FFF2-40B4-BE49-F238E27FC236}">
                <a16:creationId xmlns:a16="http://schemas.microsoft.com/office/drawing/2014/main" id="{1D4ADDCA-7DDE-4B12-AAD9-AF72295FA1B0}"/>
              </a:ext>
            </a:extLst>
          </p:cNvPr>
          <p:cNvSpPr>
            <a:spLocks noChangeArrowheads="1"/>
          </p:cNvSpPr>
          <p:nvPr/>
        </p:nvSpPr>
        <p:spPr bwMode="auto">
          <a:xfrm>
            <a:off x="1252538" y="2924175"/>
            <a:ext cx="2743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t>无功损耗（</a:t>
            </a:r>
            <a:r>
              <a:rPr kumimoji="1" lang="en-US" altLang="zh-CN" sz="2400"/>
              <a:t>kvar</a:t>
            </a:r>
            <a:r>
              <a:rPr kumimoji="1" lang="en-US" altLang="zh-CN" sz="2400" b="1"/>
              <a:t>）</a:t>
            </a:r>
            <a:endParaRPr kumimoji="1" lang="zh-CN" altLang="en-US" sz="2400" b="1"/>
          </a:p>
        </p:txBody>
      </p:sp>
      <p:sp>
        <p:nvSpPr>
          <p:cNvPr id="668679" name="Rectangle 7">
            <a:extLst>
              <a:ext uri="{FF2B5EF4-FFF2-40B4-BE49-F238E27FC236}">
                <a16:creationId xmlns:a16="http://schemas.microsoft.com/office/drawing/2014/main" id="{2AFAC9C9-E88F-45ED-920B-4EE630D5DC06}"/>
              </a:ext>
            </a:extLst>
          </p:cNvPr>
          <p:cNvSpPr>
            <a:spLocks noChangeArrowheads="1"/>
          </p:cNvSpPr>
          <p:nvPr/>
        </p:nvSpPr>
        <p:spPr bwMode="auto">
          <a:xfrm>
            <a:off x="1331913" y="3716338"/>
            <a:ext cx="6553200" cy="201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en-US" altLang="zh-CN" sz="2400" b="1"/>
              <a:t>R</a:t>
            </a:r>
            <a:r>
              <a:rPr kumimoji="1" lang="en-US" altLang="zh-CN" sz="2400" b="1" baseline="-25000"/>
              <a:t>0</a:t>
            </a:r>
            <a:r>
              <a:rPr kumimoji="1" lang="en-US" altLang="zh-CN" sz="2400" b="1"/>
              <a:t>:</a:t>
            </a:r>
            <a:r>
              <a:rPr kumimoji="1" lang="zh-CN" altLang="en-US" sz="2400" b="1"/>
              <a:t>单位长度电阻，可查附录表</a:t>
            </a:r>
            <a:r>
              <a:rPr kumimoji="1" lang="en-US" altLang="zh-CN" sz="2400" b="1"/>
              <a:t>6</a:t>
            </a:r>
            <a:r>
              <a:rPr kumimoji="1" lang="zh-CN" altLang="en-US" sz="2400" b="1"/>
              <a:t>，导线温度一定，截面一定，</a:t>
            </a:r>
            <a:r>
              <a:rPr kumimoji="1" lang="en-US" altLang="zh-CN" sz="2400" b="1"/>
              <a:t>R</a:t>
            </a:r>
            <a:r>
              <a:rPr kumimoji="1" lang="en-US" altLang="zh-CN" sz="2400" b="1" baseline="-25000"/>
              <a:t>0</a:t>
            </a:r>
            <a:r>
              <a:rPr kumimoji="1" lang="zh-CN" altLang="en-US" sz="2400" b="1"/>
              <a:t>为一定值。</a:t>
            </a:r>
          </a:p>
          <a:p>
            <a:pPr algn="just" eaLnBrk="1" hangingPunct="1">
              <a:lnSpc>
                <a:spcPct val="125000"/>
              </a:lnSpc>
              <a:spcBef>
                <a:spcPct val="25000"/>
              </a:spcBef>
              <a:buClrTx/>
              <a:buSzTx/>
              <a:buFontTx/>
              <a:buNone/>
            </a:pPr>
            <a:r>
              <a:rPr kumimoji="1" lang="en-US" altLang="zh-CN" sz="2400" b="1"/>
              <a:t>X</a:t>
            </a:r>
            <a:r>
              <a:rPr kumimoji="1" lang="en-US" altLang="zh-CN" sz="2400" b="1" baseline="-25000"/>
              <a:t>0</a:t>
            </a:r>
            <a:r>
              <a:rPr kumimoji="1" lang="en-US" altLang="zh-CN" sz="2400" b="1"/>
              <a:t>:</a:t>
            </a:r>
            <a:r>
              <a:rPr kumimoji="1" lang="zh-CN" altLang="en-US" sz="2400" b="1"/>
              <a:t>单位长度电抗，可查附录表</a:t>
            </a:r>
            <a:r>
              <a:rPr kumimoji="1" lang="en-US" altLang="zh-CN" sz="2400" b="1"/>
              <a:t>6</a:t>
            </a:r>
            <a:r>
              <a:rPr kumimoji="1" lang="zh-CN" altLang="en-US" sz="2400"/>
              <a:t> ，</a:t>
            </a:r>
            <a:r>
              <a:rPr kumimoji="1" lang="en-US" altLang="zh-CN" sz="2400" b="1"/>
              <a:t>X</a:t>
            </a:r>
            <a:r>
              <a:rPr kumimoji="1" lang="en-US" altLang="zh-CN" sz="2400" b="1" baseline="-25000"/>
              <a:t>0</a:t>
            </a:r>
            <a:r>
              <a:rPr kumimoji="1" lang="zh-CN" altLang="en-US" sz="2400" b="1"/>
              <a:t>除了与导线的截面有关，还与线距有关。</a:t>
            </a:r>
            <a:endParaRPr kumimoji="1" lang="en-US" altLang="zh-CN" sz="2400" b="1"/>
          </a:p>
        </p:txBody>
      </p:sp>
      <p:grpSp>
        <p:nvGrpSpPr>
          <p:cNvPr id="2" name="Group 8">
            <a:extLst>
              <a:ext uri="{FF2B5EF4-FFF2-40B4-BE49-F238E27FC236}">
                <a16:creationId xmlns:a16="http://schemas.microsoft.com/office/drawing/2014/main" id="{3BCAAD14-7FCB-455D-87E6-DE22526B613D}"/>
              </a:ext>
            </a:extLst>
          </p:cNvPr>
          <p:cNvGrpSpPr>
            <a:grpSpLocks/>
          </p:cNvGrpSpPr>
          <p:nvPr/>
        </p:nvGrpSpPr>
        <p:grpSpPr bwMode="auto">
          <a:xfrm>
            <a:off x="6372225" y="2352675"/>
            <a:ext cx="1655763" cy="1076325"/>
            <a:chOff x="4272" y="1584"/>
            <a:chExt cx="1008" cy="588"/>
          </a:xfrm>
        </p:grpSpPr>
        <p:sp>
          <p:nvSpPr>
            <p:cNvPr id="67594" name="Rectangle 9">
              <a:extLst>
                <a:ext uri="{FF2B5EF4-FFF2-40B4-BE49-F238E27FC236}">
                  <a16:creationId xmlns:a16="http://schemas.microsoft.com/office/drawing/2014/main" id="{1877EC16-8DDB-4601-9215-8044C4E73CCF}"/>
                </a:ext>
              </a:extLst>
            </p:cNvPr>
            <p:cNvSpPr>
              <a:spLocks noChangeArrowheads="1"/>
            </p:cNvSpPr>
            <p:nvPr/>
          </p:nvSpPr>
          <p:spPr bwMode="auto">
            <a:xfrm>
              <a:off x="4320" y="1872"/>
              <a:ext cx="9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en-US" altLang="zh-CN" sz="2400" i="1"/>
                <a:t>X</a:t>
              </a:r>
              <a:r>
                <a:rPr kumimoji="1" lang="en-US" altLang="zh-CN" sz="2400" i="1" baseline="-25000"/>
                <a:t>WL</a:t>
              </a:r>
              <a:r>
                <a:rPr kumimoji="1" lang="en-US" altLang="zh-CN" sz="2400" i="1"/>
                <a:t>=X</a:t>
              </a:r>
              <a:r>
                <a:rPr kumimoji="1" lang="en-US" altLang="zh-CN" sz="2400" baseline="-30000"/>
                <a:t>0</a:t>
              </a:r>
              <a:r>
                <a:rPr kumimoji="1" lang="en-US" altLang="zh-CN" sz="2400" i="1"/>
                <a:t>l</a:t>
              </a:r>
              <a:r>
                <a:rPr kumimoji="1" lang="en-US" altLang="zh-CN" sz="2400">
                  <a:latin typeface="宋体" panose="02010600030101010101" pitchFamily="2" charset="-122"/>
                </a:rPr>
                <a:t> </a:t>
              </a:r>
              <a:endParaRPr kumimoji="1" lang="zh-CN" altLang="en-US" sz="2400">
                <a:latin typeface="宋体" panose="02010600030101010101" pitchFamily="2" charset="-122"/>
              </a:endParaRPr>
            </a:p>
          </p:txBody>
        </p:sp>
        <p:sp>
          <p:nvSpPr>
            <p:cNvPr id="67595" name="Rectangle 10">
              <a:extLst>
                <a:ext uri="{FF2B5EF4-FFF2-40B4-BE49-F238E27FC236}">
                  <a16:creationId xmlns:a16="http://schemas.microsoft.com/office/drawing/2014/main" id="{364D2D46-22D4-4D6E-8C36-D8C9314F3A25}"/>
                </a:ext>
              </a:extLst>
            </p:cNvPr>
            <p:cNvSpPr>
              <a:spLocks noChangeArrowheads="1"/>
            </p:cNvSpPr>
            <p:nvPr/>
          </p:nvSpPr>
          <p:spPr bwMode="auto">
            <a:xfrm>
              <a:off x="4320" y="1584"/>
              <a:ext cx="960"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en-US" altLang="zh-CN" sz="2400" i="1"/>
                <a:t> R</a:t>
              </a:r>
              <a:r>
                <a:rPr kumimoji="1" lang="en-US" altLang="zh-CN" sz="2400" i="1" baseline="-25000"/>
                <a:t>WL</a:t>
              </a:r>
              <a:r>
                <a:rPr kumimoji="1" lang="en-US" altLang="zh-CN" sz="2400" i="1"/>
                <a:t>=R</a:t>
              </a:r>
              <a:r>
                <a:rPr kumimoji="1" lang="en-US" altLang="zh-CN" sz="2400" baseline="-30000"/>
                <a:t>0</a:t>
              </a:r>
              <a:r>
                <a:rPr kumimoji="1" lang="en-US" altLang="zh-CN" sz="2400" i="1"/>
                <a:t>l</a:t>
              </a:r>
              <a:r>
                <a:rPr kumimoji="1" lang="en-US" altLang="zh-CN" sz="2400"/>
                <a:t> </a:t>
              </a:r>
              <a:endParaRPr kumimoji="1" lang="zh-CN" altLang="en-US" sz="2400"/>
            </a:p>
          </p:txBody>
        </p:sp>
        <p:sp>
          <p:nvSpPr>
            <p:cNvPr id="67596" name="AutoShape 11">
              <a:extLst>
                <a:ext uri="{FF2B5EF4-FFF2-40B4-BE49-F238E27FC236}">
                  <a16:creationId xmlns:a16="http://schemas.microsoft.com/office/drawing/2014/main" id="{645D75FD-87AB-4A71-9D21-F163186C00C9}"/>
                </a:ext>
              </a:extLst>
            </p:cNvPr>
            <p:cNvSpPr>
              <a:spLocks/>
            </p:cNvSpPr>
            <p:nvPr/>
          </p:nvSpPr>
          <p:spPr bwMode="auto">
            <a:xfrm>
              <a:off x="4272" y="1728"/>
              <a:ext cx="48" cy="384"/>
            </a:xfrm>
            <a:prstGeom prst="leftBrace">
              <a:avLst>
                <a:gd name="adj1" fmla="val 66667"/>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pic>
        <p:nvPicPr>
          <p:cNvPr id="67592" name="Picture 16">
            <a:extLst>
              <a:ext uri="{FF2B5EF4-FFF2-40B4-BE49-F238E27FC236}">
                <a16:creationId xmlns:a16="http://schemas.microsoft.com/office/drawing/2014/main" id="{FBAE729F-D846-4AFC-86D1-F73B764CF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2349500"/>
            <a:ext cx="192405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3" name="Picture 17">
            <a:extLst>
              <a:ext uri="{FF2B5EF4-FFF2-40B4-BE49-F238E27FC236}">
                <a16:creationId xmlns:a16="http://schemas.microsoft.com/office/drawing/2014/main" id="{496AD553-4360-4482-BE93-43D036A8B5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9838" y="3068638"/>
            <a:ext cx="21145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68674"/>
                                        </p:tgtEl>
                                        <p:attrNameLst>
                                          <p:attrName>style.visibility</p:attrName>
                                        </p:attrNameLst>
                                      </p:cBhvr>
                                      <p:to>
                                        <p:strVal val="visible"/>
                                      </p:to>
                                    </p:set>
                                    <p:anim to="" calcmode="lin" valueType="num">
                                      <p:cBhvr>
                                        <p:cTn id="7" dur="1" fill="hold"/>
                                        <p:tgtEl>
                                          <p:spTgt spid="66867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68675"/>
                                        </p:tgtEl>
                                        <p:attrNameLst>
                                          <p:attrName>style.visibility</p:attrName>
                                        </p:attrNameLst>
                                      </p:cBhvr>
                                      <p:to>
                                        <p:strVal val="visible"/>
                                      </p:to>
                                    </p:set>
                                    <p:anim to="" calcmode="lin" valueType="num">
                                      <p:cBhvr>
                                        <p:cTn id="12" dur="1" fill="hold"/>
                                        <p:tgtEl>
                                          <p:spTgt spid="66867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68676"/>
                                        </p:tgtEl>
                                        <p:attrNameLst>
                                          <p:attrName>style.visibility</p:attrName>
                                        </p:attrNameLst>
                                      </p:cBhvr>
                                      <p:to>
                                        <p:strVal val="visible"/>
                                      </p:to>
                                    </p:set>
                                    <p:anim to="" calcmode="lin" valueType="num">
                                      <p:cBhvr>
                                        <p:cTn id="17" dur="1" fill="hold"/>
                                        <p:tgtEl>
                                          <p:spTgt spid="66867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68677"/>
                                        </p:tgtEl>
                                        <p:attrNameLst>
                                          <p:attrName>style.visibility</p:attrName>
                                        </p:attrNameLst>
                                      </p:cBhvr>
                                      <p:to>
                                        <p:strVal val="visible"/>
                                      </p:to>
                                    </p:set>
                                    <p:anim to="" calcmode="lin" valueType="num">
                                      <p:cBhvr>
                                        <p:cTn id="22" dur="1" fill="hold"/>
                                        <p:tgtEl>
                                          <p:spTgt spid="668677"/>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2"/>
                                        </p:tgtEl>
                                        <p:attrNameLst>
                                          <p:attrName>style.visibility</p:attrName>
                                        </p:attrNameLst>
                                      </p:cBhvr>
                                      <p:to>
                                        <p:strVal val="visible"/>
                                      </p:to>
                                    </p:set>
                                    <p:anim to="" calcmode="lin" valueType="num">
                                      <p:cBhvr>
                                        <p:cTn id="27" dur="1" fill="hold"/>
                                        <p:tgtEl>
                                          <p:spTgt spid="2"/>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668679"/>
                                        </p:tgtEl>
                                        <p:attrNameLst>
                                          <p:attrName>style.visibility</p:attrName>
                                        </p:attrNameLst>
                                      </p:cBhvr>
                                      <p:to>
                                        <p:strVal val="visible"/>
                                      </p:to>
                                    </p:set>
                                    <p:anim to="" calcmode="lin" valueType="num">
                                      <p:cBhvr>
                                        <p:cTn id="32" dur="1" fill="hold"/>
                                        <p:tgtEl>
                                          <p:spTgt spid="66867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8674" grpId="0" autoUpdateAnimBg="0"/>
      <p:bldP spid="668675" grpId="0" autoUpdateAnimBg="0"/>
      <p:bldP spid="668676" grpId="0" autoUpdateAnimBg="0"/>
      <p:bldP spid="668677" grpId="0" autoUpdateAnimBg="0"/>
      <p:bldP spid="668679"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43" name="Rectangle 7">
            <a:extLst>
              <a:ext uri="{FF2B5EF4-FFF2-40B4-BE49-F238E27FC236}">
                <a16:creationId xmlns:a16="http://schemas.microsoft.com/office/drawing/2014/main" id="{66D5D5A3-FBC8-4CCB-8239-017C091563AB}"/>
              </a:ext>
            </a:extLst>
          </p:cNvPr>
          <p:cNvSpPr>
            <a:spLocks noChangeArrowheads="1"/>
          </p:cNvSpPr>
          <p:nvPr/>
        </p:nvSpPr>
        <p:spPr bwMode="auto">
          <a:xfrm>
            <a:off x="900113" y="908050"/>
            <a:ext cx="54102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400" b="1">
                <a:latin typeface="宋体" panose="02010600030101010101" pitchFamily="2" charset="-122"/>
              </a:rPr>
              <a:t>（二</a:t>
            </a:r>
            <a:r>
              <a:rPr kumimoji="1" lang="en-US" altLang="zh-CN" sz="2400" b="1">
                <a:latin typeface="宋体" panose="02010600030101010101" pitchFamily="2" charset="-122"/>
              </a:rPr>
              <a:t>）</a:t>
            </a:r>
            <a:r>
              <a:rPr kumimoji="1" lang="zh-CN" altLang="en-US" sz="2400" b="1">
                <a:latin typeface="宋体" panose="02010600030101010101" pitchFamily="2" charset="-122"/>
              </a:rPr>
              <a:t>电力变压器的功率损耗</a:t>
            </a:r>
            <a:r>
              <a:rPr kumimoji="1" lang="zh-CN" altLang="en-US" sz="2400" b="1"/>
              <a:t> </a:t>
            </a:r>
          </a:p>
        </p:txBody>
      </p:sp>
      <p:sp>
        <p:nvSpPr>
          <p:cNvPr id="577544" name="Rectangle 8">
            <a:extLst>
              <a:ext uri="{FF2B5EF4-FFF2-40B4-BE49-F238E27FC236}">
                <a16:creationId xmlns:a16="http://schemas.microsoft.com/office/drawing/2014/main" id="{FF4CA3E4-4A6F-4353-A9CE-D4C1F957E75D}"/>
              </a:ext>
            </a:extLst>
          </p:cNvPr>
          <p:cNvSpPr>
            <a:spLocks noChangeArrowheads="1"/>
          </p:cNvSpPr>
          <p:nvPr/>
        </p:nvSpPr>
        <p:spPr bwMode="auto">
          <a:xfrm>
            <a:off x="2484438" y="2636838"/>
            <a:ext cx="1439862"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000" b="1"/>
              <a:t>有功损耗</a:t>
            </a:r>
          </a:p>
        </p:txBody>
      </p:sp>
      <p:sp>
        <p:nvSpPr>
          <p:cNvPr id="577552" name="Rectangle 16">
            <a:extLst>
              <a:ext uri="{FF2B5EF4-FFF2-40B4-BE49-F238E27FC236}">
                <a16:creationId xmlns:a16="http://schemas.microsoft.com/office/drawing/2014/main" id="{DBF61F26-ED3C-4AEE-AF80-C2CEBD7B4ADD}"/>
              </a:ext>
            </a:extLst>
          </p:cNvPr>
          <p:cNvSpPr>
            <a:spLocks noChangeArrowheads="1"/>
          </p:cNvSpPr>
          <p:nvPr/>
        </p:nvSpPr>
        <p:spPr bwMode="auto">
          <a:xfrm>
            <a:off x="2484438" y="4149725"/>
            <a:ext cx="1366837"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000" b="1"/>
              <a:t>无功损耗</a:t>
            </a:r>
          </a:p>
        </p:txBody>
      </p:sp>
      <p:sp>
        <p:nvSpPr>
          <p:cNvPr id="577558" name="Rectangle 22">
            <a:extLst>
              <a:ext uri="{FF2B5EF4-FFF2-40B4-BE49-F238E27FC236}">
                <a16:creationId xmlns:a16="http://schemas.microsoft.com/office/drawing/2014/main" id="{B9C765B6-672E-43BC-8A6C-D84E043D62A9}"/>
              </a:ext>
            </a:extLst>
          </p:cNvPr>
          <p:cNvSpPr>
            <a:spLocks noChangeArrowheads="1"/>
          </p:cNvSpPr>
          <p:nvPr/>
        </p:nvSpPr>
        <p:spPr bwMode="auto">
          <a:xfrm>
            <a:off x="611188" y="3213100"/>
            <a:ext cx="1728787"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000" b="1">
                <a:latin typeface="宋体" panose="02010600030101010101" pitchFamily="2" charset="-122"/>
              </a:rPr>
              <a:t>电力变压器</a:t>
            </a:r>
          </a:p>
          <a:p>
            <a:pPr algn="just" eaLnBrk="1" hangingPunct="1">
              <a:lnSpc>
                <a:spcPct val="125000"/>
              </a:lnSpc>
              <a:spcBef>
                <a:spcPct val="25000"/>
              </a:spcBef>
              <a:buClrTx/>
              <a:buSzTx/>
              <a:buFontTx/>
              <a:buNone/>
            </a:pPr>
            <a:r>
              <a:rPr kumimoji="1" lang="zh-CN" altLang="en-US" sz="2000" b="1">
                <a:latin typeface="宋体" panose="02010600030101010101" pitchFamily="2" charset="-122"/>
              </a:rPr>
              <a:t>的功率损耗</a:t>
            </a:r>
            <a:r>
              <a:rPr kumimoji="1" lang="zh-CN" altLang="en-US" sz="2000" b="1"/>
              <a:t> </a:t>
            </a:r>
          </a:p>
        </p:txBody>
      </p:sp>
      <p:sp>
        <p:nvSpPr>
          <p:cNvPr id="68614" name="AutoShape 23">
            <a:extLst>
              <a:ext uri="{FF2B5EF4-FFF2-40B4-BE49-F238E27FC236}">
                <a16:creationId xmlns:a16="http://schemas.microsoft.com/office/drawing/2014/main" id="{26E29985-B54E-4B51-A3BC-B8761018DD80}"/>
              </a:ext>
            </a:extLst>
          </p:cNvPr>
          <p:cNvSpPr>
            <a:spLocks/>
          </p:cNvSpPr>
          <p:nvPr/>
        </p:nvSpPr>
        <p:spPr bwMode="auto">
          <a:xfrm>
            <a:off x="2195513" y="2781300"/>
            <a:ext cx="215900" cy="1655763"/>
          </a:xfrm>
          <a:prstGeom prst="leftBrace">
            <a:avLst>
              <a:gd name="adj1" fmla="val 63909"/>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15" name="Text Box 24">
            <a:extLst>
              <a:ext uri="{FF2B5EF4-FFF2-40B4-BE49-F238E27FC236}">
                <a16:creationId xmlns:a16="http://schemas.microsoft.com/office/drawing/2014/main" id="{7BD98B13-6456-47C8-B568-C952989741BA}"/>
              </a:ext>
            </a:extLst>
          </p:cNvPr>
          <p:cNvSpPr txBox="1">
            <a:spLocks noChangeArrowheads="1"/>
          </p:cNvSpPr>
          <p:nvPr/>
        </p:nvSpPr>
        <p:spPr bwMode="auto">
          <a:xfrm>
            <a:off x="5148263" y="1844675"/>
            <a:ext cx="16859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磁滞损耗</a:t>
            </a:r>
            <a:r>
              <a:rPr lang="zh-CN" altLang="en-US" sz="2000" b="1">
                <a:sym typeface="Symbol" panose="05050102010706020507" pitchFamily="18" charset="2"/>
              </a:rPr>
              <a:t></a:t>
            </a:r>
            <a:r>
              <a:rPr lang="en-US" altLang="zh-CN" sz="2000" b="1">
                <a:cs typeface="Times New Roman" panose="02020603050405020304" pitchFamily="18" charset="0"/>
                <a:sym typeface="Symbol" panose="05050102010706020507" pitchFamily="18" charset="2"/>
              </a:rPr>
              <a:t>P</a:t>
            </a:r>
            <a:r>
              <a:rPr lang="en-US" altLang="zh-CN" sz="2000" b="1" baseline="-25000">
                <a:cs typeface="Times New Roman" panose="02020603050405020304" pitchFamily="18" charset="0"/>
                <a:sym typeface="Symbol" panose="05050102010706020507" pitchFamily="18" charset="2"/>
              </a:rPr>
              <a:t>Fe</a:t>
            </a:r>
          </a:p>
        </p:txBody>
      </p:sp>
      <p:sp>
        <p:nvSpPr>
          <p:cNvPr id="68616" name="Text Box 25">
            <a:extLst>
              <a:ext uri="{FF2B5EF4-FFF2-40B4-BE49-F238E27FC236}">
                <a16:creationId xmlns:a16="http://schemas.microsoft.com/office/drawing/2014/main" id="{0ED4D059-651E-4710-86F2-3038C49F37AA}"/>
              </a:ext>
            </a:extLst>
          </p:cNvPr>
          <p:cNvSpPr txBox="1">
            <a:spLocks noChangeArrowheads="1"/>
          </p:cNvSpPr>
          <p:nvPr/>
        </p:nvSpPr>
        <p:spPr bwMode="auto">
          <a:xfrm>
            <a:off x="5148263" y="2492375"/>
            <a:ext cx="1724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涡流损耗</a:t>
            </a:r>
            <a:r>
              <a:rPr lang="zh-CN" altLang="en-US" sz="2000" b="1">
                <a:sym typeface="Symbol" panose="05050102010706020507" pitchFamily="18" charset="2"/>
              </a:rPr>
              <a:t></a:t>
            </a:r>
            <a:r>
              <a:rPr lang="en-US" altLang="zh-CN" sz="2000" b="1">
                <a:sym typeface="Symbol" panose="05050102010706020507" pitchFamily="18" charset="2"/>
              </a:rPr>
              <a:t>Q</a:t>
            </a:r>
            <a:r>
              <a:rPr lang="en-US" altLang="zh-CN" sz="2000" b="1" baseline="-25000">
                <a:sym typeface="Symbol" panose="05050102010706020507" pitchFamily="18" charset="2"/>
              </a:rPr>
              <a:t>cu</a:t>
            </a:r>
          </a:p>
        </p:txBody>
      </p:sp>
      <p:sp>
        <p:nvSpPr>
          <p:cNvPr id="68617" name="Text Box 26">
            <a:extLst>
              <a:ext uri="{FF2B5EF4-FFF2-40B4-BE49-F238E27FC236}">
                <a16:creationId xmlns:a16="http://schemas.microsoft.com/office/drawing/2014/main" id="{055CAC2B-1876-4720-BE1E-90C4186D0C3F}"/>
              </a:ext>
            </a:extLst>
          </p:cNvPr>
          <p:cNvSpPr txBox="1">
            <a:spLocks noChangeArrowheads="1"/>
          </p:cNvSpPr>
          <p:nvPr/>
        </p:nvSpPr>
        <p:spPr bwMode="auto">
          <a:xfrm>
            <a:off x="4067175" y="2276475"/>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铁耗</a:t>
            </a:r>
          </a:p>
        </p:txBody>
      </p:sp>
      <p:sp>
        <p:nvSpPr>
          <p:cNvPr id="68618" name="Text Box 27">
            <a:extLst>
              <a:ext uri="{FF2B5EF4-FFF2-40B4-BE49-F238E27FC236}">
                <a16:creationId xmlns:a16="http://schemas.microsoft.com/office/drawing/2014/main" id="{9ECE5E08-1FB4-4D7C-87C1-C16D84FAB380}"/>
              </a:ext>
            </a:extLst>
          </p:cNvPr>
          <p:cNvSpPr txBox="1">
            <a:spLocks noChangeArrowheads="1"/>
          </p:cNvSpPr>
          <p:nvPr/>
        </p:nvSpPr>
        <p:spPr bwMode="auto">
          <a:xfrm>
            <a:off x="4067175" y="2997200"/>
            <a:ext cx="692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铜耗</a:t>
            </a:r>
          </a:p>
        </p:txBody>
      </p:sp>
      <p:sp>
        <p:nvSpPr>
          <p:cNvPr id="68619" name="AutoShape 28">
            <a:extLst>
              <a:ext uri="{FF2B5EF4-FFF2-40B4-BE49-F238E27FC236}">
                <a16:creationId xmlns:a16="http://schemas.microsoft.com/office/drawing/2014/main" id="{7E61B741-BE0F-4C80-8A7B-6AE7F14F8A59}"/>
              </a:ext>
            </a:extLst>
          </p:cNvPr>
          <p:cNvSpPr>
            <a:spLocks/>
          </p:cNvSpPr>
          <p:nvPr/>
        </p:nvSpPr>
        <p:spPr bwMode="auto">
          <a:xfrm>
            <a:off x="3708400" y="2565400"/>
            <a:ext cx="215900" cy="720725"/>
          </a:xfrm>
          <a:prstGeom prst="leftBrace">
            <a:avLst>
              <a:gd name="adj1" fmla="val 27819"/>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20" name="AutoShape 29">
            <a:extLst>
              <a:ext uri="{FF2B5EF4-FFF2-40B4-BE49-F238E27FC236}">
                <a16:creationId xmlns:a16="http://schemas.microsoft.com/office/drawing/2014/main" id="{9F20177C-4143-4C65-849B-2052F595480D}"/>
              </a:ext>
            </a:extLst>
          </p:cNvPr>
          <p:cNvSpPr>
            <a:spLocks/>
          </p:cNvSpPr>
          <p:nvPr/>
        </p:nvSpPr>
        <p:spPr bwMode="auto">
          <a:xfrm>
            <a:off x="4859338" y="2133600"/>
            <a:ext cx="142875" cy="609600"/>
          </a:xfrm>
          <a:prstGeom prst="leftBrace">
            <a:avLst>
              <a:gd name="adj1" fmla="val 35556"/>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21" name="Text Box 30">
            <a:extLst>
              <a:ext uri="{FF2B5EF4-FFF2-40B4-BE49-F238E27FC236}">
                <a16:creationId xmlns:a16="http://schemas.microsoft.com/office/drawing/2014/main" id="{E67E674C-FE6E-468C-8D67-8BFCEEC5E83E}"/>
              </a:ext>
            </a:extLst>
          </p:cNvPr>
          <p:cNvSpPr txBox="1">
            <a:spLocks noChangeArrowheads="1"/>
          </p:cNvSpPr>
          <p:nvPr/>
        </p:nvSpPr>
        <p:spPr bwMode="auto">
          <a:xfrm>
            <a:off x="4932363" y="2997200"/>
            <a:ext cx="35067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：变压器负载电流在一、二次</a:t>
            </a:r>
          </a:p>
          <a:p>
            <a:pPr eaLnBrk="1" hangingPunct="1">
              <a:buFont typeface="Wingdings" panose="05000000000000000000" pitchFamily="2" charset="2"/>
              <a:buNone/>
            </a:pPr>
            <a:r>
              <a:rPr lang="zh-CN" altLang="en-US" sz="2000" b="1"/>
              <a:t>    绕组电阻上产生的损耗</a:t>
            </a:r>
          </a:p>
        </p:txBody>
      </p:sp>
      <p:sp>
        <p:nvSpPr>
          <p:cNvPr id="68622" name="AutoShape 31">
            <a:extLst>
              <a:ext uri="{FF2B5EF4-FFF2-40B4-BE49-F238E27FC236}">
                <a16:creationId xmlns:a16="http://schemas.microsoft.com/office/drawing/2014/main" id="{BD0DEA3C-C11A-424C-BB93-E662E8283CF8}"/>
              </a:ext>
            </a:extLst>
          </p:cNvPr>
          <p:cNvSpPr>
            <a:spLocks/>
          </p:cNvSpPr>
          <p:nvPr/>
        </p:nvSpPr>
        <p:spPr bwMode="auto">
          <a:xfrm>
            <a:off x="3851275" y="4076700"/>
            <a:ext cx="215900" cy="720725"/>
          </a:xfrm>
          <a:prstGeom prst="leftBrace">
            <a:avLst>
              <a:gd name="adj1" fmla="val 27819"/>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68623" name="Text Box 32">
            <a:extLst>
              <a:ext uri="{FF2B5EF4-FFF2-40B4-BE49-F238E27FC236}">
                <a16:creationId xmlns:a16="http://schemas.microsoft.com/office/drawing/2014/main" id="{3309C74E-50EE-4350-A36B-8280C8F70566}"/>
              </a:ext>
            </a:extLst>
          </p:cNvPr>
          <p:cNvSpPr txBox="1">
            <a:spLocks noChangeArrowheads="1"/>
          </p:cNvSpPr>
          <p:nvPr/>
        </p:nvSpPr>
        <p:spPr bwMode="auto">
          <a:xfrm>
            <a:off x="4284663" y="3860800"/>
            <a:ext cx="2971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sym typeface="Symbol" panose="05050102010706020507" pitchFamily="18" charset="2"/>
              </a:rPr>
              <a:t>产生励磁电流的损耗</a:t>
            </a:r>
            <a:r>
              <a:rPr lang="en-US" altLang="zh-CN" sz="2000" b="1">
                <a:sym typeface="Symbol" panose="05050102010706020507" pitchFamily="18" charset="2"/>
              </a:rPr>
              <a:t>Q</a:t>
            </a:r>
            <a:r>
              <a:rPr lang="en-US" altLang="zh-CN" sz="2000" b="1" baseline="-25000">
                <a:sym typeface="Symbol" panose="05050102010706020507" pitchFamily="18" charset="2"/>
              </a:rPr>
              <a:t>0</a:t>
            </a:r>
          </a:p>
        </p:txBody>
      </p:sp>
      <p:sp>
        <p:nvSpPr>
          <p:cNvPr id="68624" name="Text Box 33">
            <a:extLst>
              <a:ext uri="{FF2B5EF4-FFF2-40B4-BE49-F238E27FC236}">
                <a16:creationId xmlns:a16="http://schemas.microsoft.com/office/drawing/2014/main" id="{9E78B503-1BFF-4CF5-91F5-05F3C73F43F7}"/>
              </a:ext>
            </a:extLst>
          </p:cNvPr>
          <p:cNvSpPr txBox="1">
            <a:spLocks noChangeArrowheads="1"/>
          </p:cNvSpPr>
          <p:nvPr/>
        </p:nvSpPr>
        <p:spPr bwMode="auto">
          <a:xfrm>
            <a:off x="4284663" y="4652963"/>
            <a:ext cx="42846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sym typeface="Symbol" panose="05050102010706020507" pitchFamily="18" charset="2"/>
              </a:rPr>
              <a:t>一、二次绕组电抗上产生的损耗</a:t>
            </a:r>
            <a:r>
              <a:rPr lang="en-US" altLang="zh-CN" sz="2000" b="1">
                <a:sym typeface="Symbol" panose="05050102010706020507" pitchFamily="18" charset="2"/>
              </a:rPr>
              <a:t>Q</a:t>
            </a:r>
            <a:r>
              <a:rPr lang="en-US" altLang="zh-CN" sz="2000" b="1" baseline="-25000">
                <a:sym typeface="Symbol" panose="05050102010706020507" pitchFamily="18" charset="2"/>
              </a:rPr>
              <a:t>N</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77543"/>
                                        </p:tgtEl>
                                        <p:attrNameLst>
                                          <p:attrName>style.visibility</p:attrName>
                                        </p:attrNameLst>
                                      </p:cBhvr>
                                      <p:to>
                                        <p:strVal val="visible"/>
                                      </p:to>
                                    </p:set>
                                    <p:anim to="" calcmode="lin" valueType="num">
                                      <p:cBhvr>
                                        <p:cTn id="7" dur="1" fill="hold"/>
                                        <p:tgtEl>
                                          <p:spTgt spid="57754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77544"/>
                                        </p:tgtEl>
                                        <p:attrNameLst>
                                          <p:attrName>style.visibility</p:attrName>
                                        </p:attrNameLst>
                                      </p:cBhvr>
                                      <p:to>
                                        <p:strVal val="visible"/>
                                      </p:to>
                                    </p:set>
                                    <p:anim to="" calcmode="lin" valueType="num">
                                      <p:cBhvr>
                                        <p:cTn id="12" dur="1" fill="hold"/>
                                        <p:tgtEl>
                                          <p:spTgt spid="577544"/>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77552"/>
                                        </p:tgtEl>
                                        <p:attrNameLst>
                                          <p:attrName>style.visibility</p:attrName>
                                        </p:attrNameLst>
                                      </p:cBhvr>
                                      <p:to>
                                        <p:strVal val="visible"/>
                                      </p:to>
                                    </p:set>
                                    <p:anim to="" calcmode="lin" valueType="num">
                                      <p:cBhvr>
                                        <p:cTn id="17" dur="1" fill="hold"/>
                                        <p:tgtEl>
                                          <p:spTgt spid="577552"/>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77558"/>
                                        </p:tgtEl>
                                        <p:attrNameLst>
                                          <p:attrName>style.visibility</p:attrName>
                                        </p:attrNameLst>
                                      </p:cBhvr>
                                      <p:to>
                                        <p:strVal val="visible"/>
                                      </p:to>
                                    </p:set>
                                    <p:anim to="" calcmode="lin" valueType="num">
                                      <p:cBhvr>
                                        <p:cTn id="22" dur="1" fill="hold"/>
                                        <p:tgtEl>
                                          <p:spTgt spid="57755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43" grpId="0" autoUpdateAnimBg="0"/>
      <p:bldP spid="577544" grpId="0" autoUpdateAnimBg="0"/>
      <p:bldP spid="577552" grpId="0" autoUpdateAnimBg="0"/>
      <p:bldP spid="577558"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10" name="Object 3">
            <a:extLst>
              <a:ext uri="{FF2B5EF4-FFF2-40B4-BE49-F238E27FC236}">
                <a16:creationId xmlns:a16="http://schemas.microsoft.com/office/drawing/2014/main" id="{EECD5E2E-4336-4188-8D4D-253D2C66D095}"/>
              </a:ext>
            </a:extLst>
          </p:cNvPr>
          <p:cNvGraphicFramePr>
            <a:graphicFrameLocks noChangeAspect="1"/>
          </p:cNvGraphicFramePr>
          <p:nvPr>
            <p:ph idx="1"/>
          </p:nvPr>
        </p:nvGraphicFramePr>
        <p:xfrm>
          <a:off x="2700338" y="1736725"/>
          <a:ext cx="4845050" cy="3395663"/>
        </p:xfrm>
        <a:graphic>
          <a:graphicData uri="http://schemas.openxmlformats.org/presentationml/2006/ole">
            <mc:AlternateContent xmlns:mc="http://schemas.openxmlformats.org/markup-compatibility/2006">
              <mc:Choice xmlns:v="urn:schemas-microsoft-com:vml" Requires="v">
                <p:oleObj name="公式" r:id="rId2" imgW="3225600" imgH="2260440" progId="Equation.3">
                  <p:embed/>
                </p:oleObj>
              </mc:Choice>
              <mc:Fallback>
                <p:oleObj name="公式" r:id="rId2" imgW="3225600" imgH="226044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736725"/>
                        <a:ext cx="4845050" cy="339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1" name="Text Box 4">
            <a:extLst>
              <a:ext uri="{FF2B5EF4-FFF2-40B4-BE49-F238E27FC236}">
                <a16:creationId xmlns:a16="http://schemas.microsoft.com/office/drawing/2014/main" id="{5D87DAD7-12B4-4024-858C-8368A651ED91}"/>
              </a:ext>
            </a:extLst>
          </p:cNvPr>
          <p:cNvSpPr txBox="1">
            <a:spLocks noChangeArrowheads="1"/>
          </p:cNvSpPr>
          <p:nvPr/>
        </p:nvSpPr>
        <p:spPr bwMode="auto">
          <a:xfrm>
            <a:off x="519113" y="2171700"/>
            <a:ext cx="184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endParaRPr lang="zh-CN" altLang="en-US"/>
          </a:p>
        </p:txBody>
      </p:sp>
      <p:sp>
        <p:nvSpPr>
          <p:cNvPr id="708614" name="Rectangle 6">
            <a:extLst>
              <a:ext uri="{FF2B5EF4-FFF2-40B4-BE49-F238E27FC236}">
                <a16:creationId xmlns:a16="http://schemas.microsoft.com/office/drawing/2014/main" id="{DF32FAA7-A47B-41EE-8CFA-DD279A94095A}"/>
              </a:ext>
            </a:extLst>
          </p:cNvPr>
          <p:cNvSpPr>
            <a:spLocks noChangeArrowheads="1"/>
          </p:cNvSpPr>
          <p:nvPr/>
        </p:nvSpPr>
        <p:spPr bwMode="auto">
          <a:xfrm>
            <a:off x="1042988" y="836613"/>
            <a:ext cx="541020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buClrTx/>
              <a:buSzTx/>
              <a:buFontTx/>
              <a:buNone/>
            </a:pPr>
            <a:r>
              <a:rPr kumimoji="1" lang="zh-CN" altLang="en-US" sz="2800" b="1">
                <a:latin typeface="宋体" panose="02010600030101010101" pitchFamily="2" charset="-122"/>
              </a:rPr>
              <a:t>（二</a:t>
            </a:r>
            <a:r>
              <a:rPr kumimoji="1" lang="en-US" altLang="zh-CN" sz="2800" b="1">
                <a:latin typeface="宋体" panose="02010600030101010101" pitchFamily="2" charset="-122"/>
              </a:rPr>
              <a:t>）</a:t>
            </a:r>
            <a:r>
              <a:rPr kumimoji="1" lang="zh-CN" altLang="en-US" sz="2800" b="1">
                <a:latin typeface="宋体" panose="02010600030101010101" pitchFamily="2" charset="-122"/>
              </a:rPr>
              <a:t>电力变压器的功率损耗</a:t>
            </a:r>
            <a:r>
              <a:rPr kumimoji="1" lang="zh-CN" altLang="en-US" sz="2400" b="1"/>
              <a:t> </a:t>
            </a:r>
          </a:p>
        </p:txBody>
      </p:sp>
      <p:sp>
        <p:nvSpPr>
          <p:cNvPr id="17413" name="Text Box 7">
            <a:extLst>
              <a:ext uri="{FF2B5EF4-FFF2-40B4-BE49-F238E27FC236}">
                <a16:creationId xmlns:a16="http://schemas.microsoft.com/office/drawing/2014/main" id="{5A343A0A-C467-413E-8447-91FBB0AD54CF}"/>
              </a:ext>
            </a:extLst>
          </p:cNvPr>
          <p:cNvSpPr txBox="1">
            <a:spLocks noChangeArrowheads="1"/>
          </p:cNvSpPr>
          <p:nvPr/>
        </p:nvSpPr>
        <p:spPr bwMode="auto">
          <a:xfrm>
            <a:off x="971550" y="1963738"/>
            <a:ext cx="17287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b="1"/>
              <a:t>有功损耗</a:t>
            </a:r>
            <a:r>
              <a:rPr lang="en-US" altLang="zh-CN" sz="2400" b="1"/>
              <a:t>:</a:t>
            </a:r>
          </a:p>
        </p:txBody>
      </p:sp>
      <p:sp>
        <p:nvSpPr>
          <p:cNvPr id="17414" name="Text Box 8">
            <a:extLst>
              <a:ext uri="{FF2B5EF4-FFF2-40B4-BE49-F238E27FC236}">
                <a16:creationId xmlns:a16="http://schemas.microsoft.com/office/drawing/2014/main" id="{FFB278F8-D48C-4BEB-ABE2-ECD26AAB8D10}"/>
              </a:ext>
            </a:extLst>
          </p:cNvPr>
          <p:cNvSpPr txBox="1">
            <a:spLocks noChangeArrowheads="1"/>
          </p:cNvSpPr>
          <p:nvPr/>
        </p:nvSpPr>
        <p:spPr bwMode="auto">
          <a:xfrm>
            <a:off x="1044575" y="3429000"/>
            <a:ext cx="1871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400" b="1"/>
              <a:t>无功损耗</a:t>
            </a:r>
            <a:r>
              <a:rPr lang="en-US" altLang="zh-CN" sz="2400" b="1"/>
              <a:t>:</a:t>
            </a:r>
          </a:p>
        </p:txBody>
      </p:sp>
      <p:sp>
        <p:nvSpPr>
          <p:cNvPr id="17415" name="Text Box 10">
            <a:extLst>
              <a:ext uri="{FF2B5EF4-FFF2-40B4-BE49-F238E27FC236}">
                <a16:creationId xmlns:a16="http://schemas.microsoft.com/office/drawing/2014/main" id="{B48F8C98-5737-42DF-9AB3-A854A4598161}"/>
              </a:ext>
            </a:extLst>
          </p:cNvPr>
          <p:cNvSpPr txBox="1">
            <a:spLocks noChangeArrowheads="1"/>
          </p:cNvSpPr>
          <p:nvPr/>
        </p:nvSpPr>
        <p:spPr bwMode="auto">
          <a:xfrm>
            <a:off x="746125" y="5445125"/>
            <a:ext cx="733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400" b="1"/>
              <a:t>S</a:t>
            </a:r>
            <a:r>
              <a:rPr lang="en-US" altLang="zh-CN" sz="2400" b="1" baseline="-25000"/>
              <a:t>30</a:t>
            </a:r>
            <a:r>
              <a:rPr lang="en-US" altLang="zh-CN" sz="2400" b="1"/>
              <a:t>:</a:t>
            </a:r>
            <a:r>
              <a:rPr lang="zh-CN" altLang="en-US" sz="2400" b="1"/>
              <a:t>变压器二次侧的视在计算负荷    </a:t>
            </a:r>
            <a:r>
              <a:rPr lang="en-US" altLang="zh-CN" sz="2400" b="1">
                <a:cs typeface="Times New Roman" panose="02020603050405020304" pitchFamily="18" charset="0"/>
              </a:rPr>
              <a:t>ß</a:t>
            </a:r>
            <a:r>
              <a:rPr lang="en-US" altLang="zh-CN" sz="2400" b="1"/>
              <a:t>:</a:t>
            </a:r>
            <a:r>
              <a:rPr lang="zh-CN" altLang="en-US" sz="2400" b="1"/>
              <a:t>变压器的负荷率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08614"/>
                                        </p:tgtEl>
                                        <p:attrNameLst>
                                          <p:attrName>style.visibility</p:attrName>
                                        </p:attrNameLst>
                                      </p:cBhvr>
                                      <p:to>
                                        <p:strVal val="visible"/>
                                      </p:to>
                                    </p:set>
                                    <p:anim to="" calcmode="lin" valueType="num">
                                      <p:cBhvr>
                                        <p:cTn id="7" dur="1" fill="hold"/>
                                        <p:tgtEl>
                                          <p:spTgt spid="7086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861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CF34E107-D830-4DD2-B17C-E50F9C7B39D4}"/>
              </a:ext>
            </a:extLst>
          </p:cNvPr>
          <p:cNvSpPr>
            <a:spLocks noGrp="1" noChangeArrowheads="1"/>
          </p:cNvSpPr>
          <p:nvPr>
            <p:ph type="title"/>
          </p:nvPr>
        </p:nvSpPr>
        <p:spPr>
          <a:xfrm>
            <a:off x="971550" y="765175"/>
            <a:ext cx="7848600" cy="623888"/>
          </a:xfrm>
        </p:spPr>
        <p:txBody>
          <a:bodyPr/>
          <a:lstStyle/>
          <a:p>
            <a:pPr eaLnBrk="1" hangingPunct="1"/>
            <a:r>
              <a:rPr lang="zh-CN" altLang="en-US" sz="2000" b="1">
                <a:solidFill>
                  <a:schemeClr val="tx1"/>
                </a:solidFill>
                <a:latin typeface="黑体" panose="02010609060101010101" pitchFamily="49" charset="-122"/>
                <a:ea typeface="黑体" panose="02010609060101010101" pitchFamily="49" charset="-122"/>
              </a:rPr>
              <a:t>三、工厂的功率因数、  无功功率补偿及补偿后的工厂计算负荷 </a:t>
            </a:r>
            <a:r>
              <a:rPr lang="zh-CN" altLang="en-US" sz="3600" b="1">
                <a:solidFill>
                  <a:schemeClr val="tx1"/>
                </a:solidFill>
                <a:latin typeface="宋体" panose="02010600030101010101" pitchFamily="2" charset="-122"/>
              </a:rPr>
              <a:t> </a:t>
            </a:r>
          </a:p>
        </p:txBody>
      </p:sp>
      <p:sp>
        <p:nvSpPr>
          <p:cNvPr id="18437" name="Rectangle 3">
            <a:extLst>
              <a:ext uri="{FF2B5EF4-FFF2-40B4-BE49-F238E27FC236}">
                <a16:creationId xmlns:a16="http://schemas.microsoft.com/office/drawing/2014/main" id="{9320FE3B-E221-4359-AE98-440C679F9CBB}"/>
              </a:ext>
            </a:extLst>
          </p:cNvPr>
          <p:cNvSpPr>
            <a:spLocks noChangeArrowheads="1"/>
          </p:cNvSpPr>
          <p:nvPr/>
        </p:nvSpPr>
        <p:spPr bwMode="auto">
          <a:xfrm>
            <a:off x="990600" y="1524000"/>
            <a:ext cx="419100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zh-CN" altLang="en-US" sz="2400" b="1">
                <a:ea typeface="黑体" panose="02010609060101010101" pitchFamily="49" charset="-122"/>
              </a:rPr>
              <a:t>（一）</a:t>
            </a:r>
            <a:r>
              <a:rPr kumimoji="1" lang="zh-CN" altLang="en-US" sz="2400" b="1">
                <a:latin typeface="黑体" panose="02010609060101010101" pitchFamily="49" charset="-122"/>
                <a:ea typeface="黑体" panose="02010609060101010101" pitchFamily="49" charset="-122"/>
              </a:rPr>
              <a:t>功率因数定义</a:t>
            </a:r>
            <a:endParaRPr kumimoji="1" lang="zh-CN" altLang="en-US" sz="2400" b="1">
              <a:ea typeface="黑体" panose="02010609060101010101" pitchFamily="49" charset="-122"/>
            </a:endParaRPr>
          </a:p>
        </p:txBody>
      </p:sp>
      <p:sp>
        <p:nvSpPr>
          <p:cNvPr id="664580" name="Rectangle 4">
            <a:extLst>
              <a:ext uri="{FF2B5EF4-FFF2-40B4-BE49-F238E27FC236}">
                <a16:creationId xmlns:a16="http://schemas.microsoft.com/office/drawing/2014/main" id="{7D79D8AB-01F8-441F-A3CA-57737364934C}"/>
              </a:ext>
            </a:extLst>
          </p:cNvPr>
          <p:cNvSpPr>
            <a:spLocks noChangeArrowheads="1"/>
          </p:cNvSpPr>
          <p:nvPr/>
        </p:nvSpPr>
        <p:spPr bwMode="auto">
          <a:xfrm>
            <a:off x="533400" y="1981200"/>
            <a:ext cx="47244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zh-CN" altLang="en-US" sz="2400" b="1"/>
              <a:t>        1</a:t>
            </a:r>
            <a:r>
              <a:rPr kumimoji="1" lang="zh-CN" altLang="en-US" sz="2400" b="1">
                <a:latin typeface="宋体" panose="02010600030101010101" pitchFamily="2" charset="-122"/>
              </a:rPr>
              <a:t>．瞬时功率因数</a:t>
            </a:r>
            <a:r>
              <a:rPr kumimoji="1" lang="zh-CN" altLang="en-US" sz="2400" b="1"/>
              <a:t> </a:t>
            </a:r>
          </a:p>
        </p:txBody>
      </p:sp>
      <p:sp>
        <p:nvSpPr>
          <p:cNvPr id="664581" name="Rectangle 5">
            <a:extLst>
              <a:ext uri="{FF2B5EF4-FFF2-40B4-BE49-F238E27FC236}">
                <a16:creationId xmlns:a16="http://schemas.microsoft.com/office/drawing/2014/main" id="{EEA58B0E-E764-46A3-ADC2-A23EF9AE5694}"/>
              </a:ext>
            </a:extLst>
          </p:cNvPr>
          <p:cNvSpPr>
            <a:spLocks noChangeArrowheads="1"/>
          </p:cNvSpPr>
          <p:nvPr/>
        </p:nvSpPr>
        <p:spPr bwMode="auto">
          <a:xfrm>
            <a:off x="5364163" y="2636838"/>
            <a:ext cx="3505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latin typeface="宋体" panose="02010600030101010101" pitchFamily="2" charset="-122"/>
              </a:rPr>
              <a:t>    监测负荷用。 </a:t>
            </a:r>
          </a:p>
        </p:txBody>
      </p:sp>
      <p:graphicFrame>
        <p:nvGraphicFramePr>
          <p:cNvPr id="664582" name="Object 6">
            <a:extLst>
              <a:ext uri="{FF2B5EF4-FFF2-40B4-BE49-F238E27FC236}">
                <a16:creationId xmlns:a16="http://schemas.microsoft.com/office/drawing/2014/main" id="{DE097CB4-1D0C-46F4-B8EF-7F2E33421448}"/>
              </a:ext>
            </a:extLst>
          </p:cNvPr>
          <p:cNvGraphicFramePr>
            <a:graphicFrameLocks noChangeAspect="1"/>
          </p:cNvGraphicFramePr>
          <p:nvPr/>
        </p:nvGraphicFramePr>
        <p:xfrm>
          <a:off x="2667000" y="2473325"/>
          <a:ext cx="2438400" cy="884238"/>
        </p:xfrm>
        <a:graphic>
          <a:graphicData uri="http://schemas.openxmlformats.org/presentationml/2006/ole">
            <mc:AlternateContent xmlns:mc="http://schemas.openxmlformats.org/markup-compatibility/2006">
              <mc:Choice xmlns:v="urn:schemas-microsoft-com:vml" Requires="v">
                <p:oleObj name="Equation" r:id="rId2" imgW="1155600" imgH="419040" progId="Equation.DSMT4">
                  <p:embed/>
                </p:oleObj>
              </mc:Choice>
              <mc:Fallback>
                <p:oleObj name="Equation" r:id="rId2" imgW="1155600" imgH="41904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2473325"/>
                        <a:ext cx="2438400" cy="884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4583" name="Rectangle 7">
            <a:extLst>
              <a:ext uri="{FF2B5EF4-FFF2-40B4-BE49-F238E27FC236}">
                <a16:creationId xmlns:a16="http://schemas.microsoft.com/office/drawing/2014/main" id="{47707F10-BC4F-4AD4-8A99-9EC88B047D15}"/>
              </a:ext>
            </a:extLst>
          </p:cNvPr>
          <p:cNvSpPr>
            <a:spLocks noChangeArrowheads="1"/>
          </p:cNvSpPr>
          <p:nvPr/>
        </p:nvSpPr>
        <p:spPr bwMode="auto">
          <a:xfrm>
            <a:off x="533400" y="3429000"/>
            <a:ext cx="53340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zh-CN" altLang="en-US" sz="2400" b="1"/>
              <a:t>        2</a:t>
            </a:r>
            <a:r>
              <a:rPr kumimoji="1" lang="zh-CN" altLang="en-US" sz="2400" b="1">
                <a:latin typeface="宋体" panose="02010600030101010101" pitchFamily="2" charset="-122"/>
              </a:rPr>
              <a:t>．平均功率因数 </a:t>
            </a:r>
          </a:p>
        </p:txBody>
      </p:sp>
      <p:sp>
        <p:nvSpPr>
          <p:cNvPr id="664584" name="Rectangle 8">
            <a:extLst>
              <a:ext uri="{FF2B5EF4-FFF2-40B4-BE49-F238E27FC236}">
                <a16:creationId xmlns:a16="http://schemas.microsoft.com/office/drawing/2014/main" id="{0336FD42-B544-49AE-840F-0EAEDB18A070}"/>
              </a:ext>
            </a:extLst>
          </p:cNvPr>
          <p:cNvSpPr>
            <a:spLocks noChangeArrowheads="1"/>
          </p:cNvSpPr>
          <p:nvPr/>
        </p:nvSpPr>
        <p:spPr bwMode="auto">
          <a:xfrm>
            <a:off x="6019800" y="4005263"/>
            <a:ext cx="2667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latin typeface="宋体" panose="02010600030101010101" pitchFamily="2" charset="-122"/>
              </a:rPr>
              <a:t>调整电费用。 </a:t>
            </a:r>
          </a:p>
        </p:txBody>
      </p:sp>
      <p:graphicFrame>
        <p:nvGraphicFramePr>
          <p:cNvPr id="664585" name="Object 9">
            <a:extLst>
              <a:ext uri="{FF2B5EF4-FFF2-40B4-BE49-F238E27FC236}">
                <a16:creationId xmlns:a16="http://schemas.microsoft.com/office/drawing/2014/main" id="{622F4595-DD94-4BB8-9452-A3580D0D6F02}"/>
              </a:ext>
            </a:extLst>
          </p:cNvPr>
          <p:cNvGraphicFramePr>
            <a:graphicFrameLocks noChangeAspect="1"/>
          </p:cNvGraphicFramePr>
          <p:nvPr/>
        </p:nvGraphicFramePr>
        <p:xfrm>
          <a:off x="2743200" y="3716338"/>
          <a:ext cx="2667000" cy="1081087"/>
        </p:xfrm>
        <a:graphic>
          <a:graphicData uri="http://schemas.openxmlformats.org/presentationml/2006/ole">
            <mc:AlternateContent xmlns:mc="http://schemas.openxmlformats.org/markup-compatibility/2006">
              <mc:Choice xmlns:v="urn:schemas-microsoft-com:vml" Requires="v">
                <p:oleObj name="Equation" r:id="rId4" imgW="1282680" imgH="520560" progId="Equation.DSMT4">
                  <p:embed/>
                </p:oleObj>
              </mc:Choice>
              <mc:Fallback>
                <p:oleObj name="Equation" r:id="rId4" imgW="1282680" imgH="52056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716338"/>
                        <a:ext cx="2667000" cy="1081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64586" name="Rectangle 10">
            <a:extLst>
              <a:ext uri="{FF2B5EF4-FFF2-40B4-BE49-F238E27FC236}">
                <a16:creationId xmlns:a16="http://schemas.microsoft.com/office/drawing/2014/main" id="{07C7A0FA-C4E0-4987-9935-04E5CA99283D}"/>
              </a:ext>
            </a:extLst>
          </p:cNvPr>
          <p:cNvSpPr>
            <a:spLocks noChangeArrowheads="1"/>
          </p:cNvSpPr>
          <p:nvPr/>
        </p:nvSpPr>
        <p:spPr bwMode="auto">
          <a:xfrm>
            <a:off x="609600" y="5029200"/>
            <a:ext cx="5257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zh-CN" altLang="en-US" sz="2400" b="1"/>
              <a:t>        3</a:t>
            </a:r>
            <a:r>
              <a:rPr kumimoji="1" lang="zh-CN" altLang="en-US" sz="2400" b="1">
                <a:latin typeface="宋体" panose="02010600030101010101" pitchFamily="2" charset="-122"/>
              </a:rPr>
              <a:t>．最大负荷时的功率因数 </a:t>
            </a:r>
          </a:p>
        </p:txBody>
      </p:sp>
      <p:sp>
        <p:nvSpPr>
          <p:cNvPr id="664587" name="Rectangle 11">
            <a:extLst>
              <a:ext uri="{FF2B5EF4-FFF2-40B4-BE49-F238E27FC236}">
                <a16:creationId xmlns:a16="http://schemas.microsoft.com/office/drawing/2014/main" id="{09465C53-CFED-4CB3-A16D-5333525C7418}"/>
              </a:ext>
            </a:extLst>
          </p:cNvPr>
          <p:cNvSpPr>
            <a:spLocks noChangeArrowheads="1"/>
          </p:cNvSpPr>
          <p:nvPr/>
        </p:nvSpPr>
        <p:spPr bwMode="auto">
          <a:xfrm>
            <a:off x="4953000" y="573405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None/>
            </a:pPr>
            <a:r>
              <a:rPr kumimoji="1" lang="zh-CN" altLang="en-US" sz="2400" b="1"/>
              <a:t>确定无功补偿容量用。 </a:t>
            </a:r>
          </a:p>
        </p:txBody>
      </p:sp>
      <p:pic>
        <p:nvPicPr>
          <p:cNvPr id="18444" name="Picture 13">
            <a:extLst>
              <a:ext uri="{FF2B5EF4-FFF2-40B4-BE49-F238E27FC236}">
                <a16:creationId xmlns:a16="http://schemas.microsoft.com/office/drawing/2014/main" id="{097B2575-0D1F-4312-9737-9CF2F3D9A9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775" y="5516563"/>
            <a:ext cx="1800225"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5" name="TextBox 12">
            <a:extLst>
              <a:ext uri="{FF2B5EF4-FFF2-40B4-BE49-F238E27FC236}">
                <a16:creationId xmlns:a16="http://schemas.microsoft.com/office/drawing/2014/main" id="{0E525681-1BE1-4DFA-91C5-C439746A1731}"/>
              </a:ext>
            </a:extLst>
          </p:cNvPr>
          <p:cNvSpPr txBox="1">
            <a:spLocks noChangeArrowheads="1"/>
          </p:cNvSpPr>
          <p:nvPr/>
        </p:nvSpPr>
        <p:spPr bwMode="auto">
          <a:xfrm>
            <a:off x="5148263" y="1844675"/>
            <a:ext cx="2952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a:t> </a:t>
            </a:r>
            <a:r>
              <a:rPr lang="en-US" altLang="zh-CN" sz="2400">
                <a:solidFill>
                  <a:srgbClr val="FF0000"/>
                </a:solidFill>
                <a:latin typeface="楷体" panose="02010609060101010101" pitchFamily="49" charset="-122"/>
                <a:ea typeface="楷体" panose="02010609060101010101" pitchFamily="49" charset="-122"/>
              </a:rPr>
              <a:t>U</a:t>
            </a:r>
            <a:r>
              <a:rPr lang="zh-CN" altLang="en-US" sz="2400">
                <a:solidFill>
                  <a:srgbClr val="FF0000"/>
                </a:solidFill>
                <a:latin typeface="楷体" panose="02010609060101010101" pitchFamily="49" charset="-122"/>
                <a:ea typeface="楷体" panose="02010609060101010101" pitchFamily="49" charset="-122"/>
              </a:rPr>
              <a:t>、</a:t>
            </a:r>
            <a:r>
              <a:rPr lang="en-US" altLang="zh-CN" sz="2400">
                <a:solidFill>
                  <a:srgbClr val="FF0000"/>
                </a:solidFill>
                <a:latin typeface="楷体" panose="02010609060101010101" pitchFamily="49" charset="-122"/>
                <a:ea typeface="楷体" panose="02010609060101010101" pitchFamily="49" charset="-122"/>
              </a:rPr>
              <a:t>I </a:t>
            </a:r>
            <a:r>
              <a:rPr lang="zh-CN" altLang="en-US" sz="2400">
                <a:solidFill>
                  <a:srgbClr val="FF0000"/>
                </a:solidFill>
                <a:latin typeface="楷体" panose="02010609060101010101" pitchFamily="49" charset="-122"/>
                <a:ea typeface="楷体" panose="02010609060101010101" pitchFamily="49" charset="-122"/>
              </a:rPr>
              <a:t>线电压</a:t>
            </a:r>
            <a:r>
              <a:rPr lang="en-US" altLang="zh-CN" sz="2400">
                <a:solidFill>
                  <a:srgbClr val="FF0000"/>
                </a:solidFill>
                <a:latin typeface="楷体" panose="02010609060101010101" pitchFamily="49" charset="-122"/>
                <a:ea typeface="楷体" panose="02010609060101010101" pitchFamily="49" charset="-122"/>
              </a:rPr>
              <a:t>/</a:t>
            </a:r>
            <a:r>
              <a:rPr lang="zh-CN" altLang="en-US" sz="2400">
                <a:solidFill>
                  <a:srgbClr val="FF0000"/>
                </a:solidFill>
                <a:latin typeface="楷体" panose="02010609060101010101" pitchFamily="49" charset="-122"/>
                <a:ea typeface="楷体" panose="02010609060101010101" pitchFamily="49" charset="-122"/>
              </a:rPr>
              <a:t>电流</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64580"/>
                                        </p:tgtEl>
                                        <p:attrNameLst>
                                          <p:attrName>style.visibility</p:attrName>
                                        </p:attrNameLst>
                                      </p:cBhvr>
                                      <p:to>
                                        <p:strVal val="visible"/>
                                      </p:to>
                                    </p:set>
                                    <p:anim to="" calcmode="lin" valueType="num">
                                      <p:cBhvr>
                                        <p:cTn id="7" dur="1" fill="hold"/>
                                        <p:tgtEl>
                                          <p:spTgt spid="66458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664582"/>
                                        </p:tgtEl>
                                        <p:attrNameLst>
                                          <p:attrName>style.visibility</p:attrName>
                                        </p:attrNameLst>
                                      </p:cBhvr>
                                      <p:to>
                                        <p:strVal val="visible"/>
                                      </p:to>
                                    </p:set>
                                    <p:anim to="" calcmode="lin" valueType="num">
                                      <p:cBhvr>
                                        <p:cTn id="12" dur="1" fill="hold"/>
                                        <p:tgtEl>
                                          <p:spTgt spid="66458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64581"/>
                                        </p:tgtEl>
                                        <p:attrNameLst>
                                          <p:attrName>style.visibility</p:attrName>
                                        </p:attrNameLst>
                                      </p:cBhvr>
                                      <p:to>
                                        <p:strVal val="visible"/>
                                      </p:to>
                                    </p:set>
                                    <p:anim to="" calcmode="lin" valueType="num">
                                      <p:cBhvr>
                                        <p:cTn id="17" dur="1" fill="hold"/>
                                        <p:tgtEl>
                                          <p:spTgt spid="664581"/>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64583"/>
                                        </p:tgtEl>
                                        <p:attrNameLst>
                                          <p:attrName>style.visibility</p:attrName>
                                        </p:attrNameLst>
                                      </p:cBhvr>
                                      <p:to>
                                        <p:strVal val="visible"/>
                                      </p:to>
                                    </p:set>
                                    <p:anim to="" calcmode="lin" valueType="num">
                                      <p:cBhvr>
                                        <p:cTn id="22" dur="1" fill="hold"/>
                                        <p:tgtEl>
                                          <p:spTgt spid="664583"/>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664585"/>
                                        </p:tgtEl>
                                        <p:attrNameLst>
                                          <p:attrName>style.visibility</p:attrName>
                                        </p:attrNameLst>
                                      </p:cBhvr>
                                      <p:to>
                                        <p:strVal val="visible"/>
                                      </p:to>
                                    </p:set>
                                    <p:anim to="" calcmode="lin" valueType="num">
                                      <p:cBhvr>
                                        <p:cTn id="27" dur="1" fill="hold"/>
                                        <p:tgtEl>
                                          <p:spTgt spid="664585"/>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664584"/>
                                        </p:tgtEl>
                                        <p:attrNameLst>
                                          <p:attrName>style.visibility</p:attrName>
                                        </p:attrNameLst>
                                      </p:cBhvr>
                                      <p:to>
                                        <p:strVal val="visible"/>
                                      </p:to>
                                    </p:set>
                                    <p:anim to="" calcmode="lin" valueType="num">
                                      <p:cBhvr>
                                        <p:cTn id="32" dur="1" fill="hold"/>
                                        <p:tgtEl>
                                          <p:spTgt spid="664584"/>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664586"/>
                                        </p:tgtEl>
                                        <p:attrNameLst>
                                          <p:attrName>style.visibility</p:attrName>
                                        </p:attrNameLst>
                                      </p:cBhvr>
                                      <p:to>
                                        <p:strVal val="visible"/>
                                      </p:to>
                                    </p:set>
                                    <p:anim to="" calcmode="lin" valueType="num">
                                      <p:cBhvr>
                                        <p:cTn id="37" dur="1" fill="hold"/>
                                        <p:tgtEl>
                                          <p:spTgt spid="664586"/>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664587"/>
                                        </p:tgtEl>
                                        <p:attrNameLst>
                                          <p:attrName>style.visibility</p:attrName>
                                        </p:attrNameLst>
                                      </p:cBhvr>
                                      <p:to>
                                        <p:strVal val="visible"/>
                                      </p:to>
                                    </p:set>
                                    <p:anim to="" calcmode="lin" valueType="num">
                                      <p:cBhvr>
                                        <p:cTn id="42" dur="1" fill="hold"/>
                                        <p:tgtEl>
                                          <p:spTgt spid="66458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0" grpId="0" autoUpdateAnimBg="0"/>
      <p:bldP spid="664581" grpId="0" autoUpdateAnimBg="0"/>
      <p:bldP spid="664583" grpId="0" autoUpdateAnimBg="0"/>
      <p:bldP spid="664584" grpId="0" autoUpdateAnimBg="0"/>
      <p:bldP spid="664586" grpId="0" autoUpdateAnimBg="0"/>
      <p:bldP spid="664587"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a:extLst>
              <a:ext uri="{FF2B5EF4-FFF2-40B4-BE49-F238E27FC236}">
                <a16:creationId xmlns:a16="http://schemas.microsoft.com/office/drawing/2014/main" id="{A86D747D-56AD-4D97-856D-148DCBEA3E76}"/>
              </a:ext>
            </a:extLst>
          </p:cNvPr>
          <p:cNvSpPr>
            <a:spLocks noChangeArrowheads="1"/>
          </p:cNvSpPr>
          <p:nvPr/>
        </p:nvSpPr>
        <p:spPr bwMode="auto">
          <a:xfrm>
            <a:off x="990600" y="1524000"/>
            <a:ext cx="566896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zh-CN" altLang="en-US" sz="2400" b="1">
                <a:ea typeface="黑体" panose="02010609060101010101" pitchFamily="49" charset="-122"/>
              </a:rPr>
              <a:t>（二）</a:t>
            </a:r>
            <a:r>
              <a:rPr kumimoji="1" lang="zh-CN" altLang="en-US" sz="2400" b="1">
                <a:latin typeface="黑体" panose="02010609060101010101" pitchFamily="49" charset="-122"/>
                <a:ea typeface="黑体" panose="02010609060101010101" pitchFamily="49" charset="-122"/>
              </a:rPr>
              <a:t>功率因数对供电系统的影响</a:t>
            </a:r>
            <a:endParaRPr kumimoji="1" lang="zh-CN" altLang="en-US" sz="2400" b="1">
              <a:ea typeface="黑体" panose="02010609060101010101" pitchFamily="49" charset="-122"/>
            </a:endParaRPr>
          </a:p>
        </p:txBody>
      </p:sp>
      <p:sp>
        <p:nvSpPr>
          <p:cNvPr id="69635" name="Rectangle 15">
            <a:extLst>
              <a:ext uri="{FF2B5EF4-FFF2-40B4-BE49-F238E27FC236}">
                <a16:creationId xmlns:a16="http://schemas.microsoft.com/office/drawing/2014/main" id="{9E382F33-FB92-4A23-B490-B2B7511FD39D}"/>
              </a:ext>
            </a:extLst>
          </p:cNvPr>
          <p:cNvSpPr>
            <a:spLocks noChangeArrowheads="1"/>
          </p:cNvSpPr>
          <p:nvPr/>
        </p:nvSpPr>
        <p:spPr bwMode="auto">
          <a:xfrm>
            <a:off x="0" y="31321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endParaRPr kumimoji="1" lang="zh-CN" altLang="en-US" sz="2400"/>
          </a:p>
        </p:txBody>
      </p:sp>
      <p:sp>
        <p:nvSpPr>
          <p:cNvPr id="69636" name="Rectangle 16">
            <a:extLst>
              <a:ext uri="{FF2B5EF4-FFF2-40B4-BE49-F238E27FC236}">
                <a16:creationId xmlns:a16="http://schemas.microsoft.com/office/drawing/2014/main" id="{4E68EC43-1D09-49FB-8DBB-9BD422404D78}"/>
              </a:ext>
            </a:extLst>
          </p:cNvPr>
          <p:cNvSpPr>
            <a:spLocks noChangeArrowheads="1"/>
          </p:cNvSpPr>
          <p:nvPr/>
        </p:nvSpPr>
        <p:spPr bwMode="auto">
          <a:xfrm>
            <a:off x="1403350" y="2141538"/>
            <a:ext cx="6481763"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tabLst>
                <a:tab pos="571500" algn="l"/>
              </a:tabLst>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571500" algn="l"/>
              </a:tabLst>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571500" algn="l"/>
              </a:tabLst>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571500" algn="l"/>
              </a:tabLst>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571500" algn="l"/>
              </a:tabLst>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tabLst>
                <a:tab pos="571500" algn="l"/>
              </a:tabLst>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tabLst>
                <a:tab pos="571500" algn="l"/>
              </a:tabLst>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tabLst>
                <a:tab pos="571500" algn="l"/>
              </a:tabLst>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tabLst>
                <a:tab pos="571500" algn="l"/>
              </a:tabLst>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0"/>
              </a:spcBef>
              <a:buClrTx/>
              <a:buSzTx/>
              <a:buFontTx/>
              <a:buNone/>
            </a:pPr>
            <a:r>
              <a:rPr kumimoji="1" lang="en-US" altLang="zh-CN" sz="2400" b="1"/>
              <a:t>1</a:t>
            </a:r>
            <a:r>
              <a:rPr kumimoji="1" lang="zh-CN" altLang="en-US" sz="2400" b="1"/>
              <a:t>）增加供电系统的设备容量和投资</a:t>
            </a:r>
          </a:p>
          <a:p>
            <a:pPr eaLnBrk="1" hangingPunct="1">
              <a:lnSpc>
                <a:spcPct val="150000"/>
              </a:lnSpc>
              <a:spcBef>
                <a:spcPct val="0"/>
              </a:spcBef>
              <a:buClrTx/>
              <a:buSzTx/>
              <a:buFontTx/>
              <a:buNone/>
            </a:pPr>
            <a:r>
              <a:rPr kumimoji="1" lang="en-US" altLang="zh-CN" sz="2400" b="1"/>
              <a:t>2</a:t>
            </a:r>
            <a:r>
              <a:rPr kumimoji="1" lang="zh-CN" altLang="en-US" sz="2400" b="1"/>
              <a:t>）增大线路和变压器的功率损耗</a:t>
            </a:r>
          </a:p>
          <a:p>
            <a:pPr eaLnBrk="1" hangingPunct="1">
              <a:lnSpc>
                <a:spcPct val="150000"/>
              </a:lnSpc>
              <a:spcBef>
                <a:spcPct val="0"/>
              </a:spcBef>
              <a:buClrTx/>
              <a:buSzTx/>
              <a:buFontTx/>
              <a:buNone/>
            </a:pPr>
            <a:r>
              <a:rPr kumimoji="1" lang="en-US" altLang="zh-CN" sz="2400" b="1"/>
              <a:t>3</a:t>
            </a:r>
            <a:r>
              <a:rPr kumimoji="1" lang="zh-CN" altLang="en-US" sz="2400" b="1"/>
              <a:t>）线路和变压器电压损失增大，电压质量下降</a:t>
            </a:r>
          </a:p>
        </p:txBody>
      </p:sp>
    </p:spTree>
  </p:cSld>
  <p:clrMapOvr>
    <a:masterClrMapping/>
  </p:clrMapOvr>
  <p:transition>
    <p:random/>
  </p:transition>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2" name="Rectangle 2">
            <a:extLst>
              <a:ext uri="{FF2B5EF4-FFF2-40B4-BE49-F238E27FC236}">
                <a16:creationId xmlns:a16="http://schemas.microsoft.com/office/drawing/2014/main" id="{A5F8DBCD-EEDF-426C-A150-D3AAC50E5D96}"/>
              </a:ext>
            </a:extLst>
          </p:cNvPr>
          <p:cNvSpPr>
            <a:spLocks noGrp="1" noChangeArrowheads="1"/>
          </p:cNvSpPr>
          <p:nvPr>
            <p:ph type="title" sz="quarter"/>
          </p:nvPr>
        </p:nvSpPr>
        <p:spPr>
          <a:xfrm>
            <a:off x="179388" y="44450"/>
            <a:ext cx="5308600" cy="841375"/>
          </a:xfrm>
        </p:spPr>
        <p:txBody>
          <a:bodyPr/>
          <a:lstStyle/>
          <a:p>
            <a:pPr eaLnBrk="1" hangingPunct="1"/>
            <a:r>
              <a:rPr kumimoji="1" lang="zh-CN" altLang="en-US" sz="2800" b="1">
                <a:solidFill>
                  <a:schemeClr val="tx1"/>
                </a:solidFill>
                <a:latin typeface="黑体" panose="02010609060101010101" pitchFamily="49" charset="-122"/>
                <a:ea typeface="黑体" panose="02010609060101010101" pitchFamily="49" charset="-122"/>
              </a:rPr>
              <a:t>（三）无功补偿容量的确定</a:t>
            </a:r>
            <a:r>
              <a:rPr kumimoji="1" lang="zh-CN" altLang="en-US" sz="2800" b="1">
                <a:solidFill>
                  <a:schemeClr val="tx1"/>
                </a:solidFill>
                <a:latin typeface="Times New Roman" panose="02020603050405020304" pitchFamily="18" charset="0"/>
                <a:ea typeface="黑体" panose="02010609060101010101" pitchFamily="49" charset="-122"/>
              </a:rPr>
              <a:t> </a:t>
            </a:r>
          </a:p>
        </p:txBody>
      </p:sp>
      <p:graphicFrame>
        <p:nvGraphicFramePr>
          <p:cNvPr id="19458" name="Object 39">
            <a:extLst>
              <a:ext uri="{FF2B5EF4-FFF2-40B4-BE49-F238E27FC236}">
                <a16:creationId xmlns:a16="http://schemas.microsoft.com/office/drawing/2014/main" id="{856E526A-6841-4318-8213-1C6112C96DCB}"/>
              </a:ext>
            </a:extLst>
          </p:cNvPr>
          <p:cNvGraphicFramePr>
            <a:graphicFrameLocks noChangeAspect="1"/>
          </p:cNvGraphicFramePr>
          <p:nvPr>
            <p:ph sz="quarter" idx="1"/>
          </p:nvPr>
        </p:nvGraphicFramePr>
        <p:xfrm>
          <a:off x="3635375" y="2551113"/>
          <a:ext cx="647700" cy="301625"/>
        </p:xfrm>
        <a:graphic>
          <a:graphicData uri="http://schemas.openxmlformats.org/presentationml/2006/ole">
            <mc:AlternateContent xmlns:mc="http://schemas.openxmlformats.org/markup-compatibility/2006">
              <mc:Choice xmlns:v="urn:schemas-microsoft-com:vml" Requires="v">
                <p:oleObj name="公式" r:id="rId2" imgW="355320" imgH="164880" progId="Equation.3">
                  <p:embed/>
                </p:oleObj>
              </mc:Choice>
              <mc:Fallback>
                <p:oleObj name="公式" r:id="rId2" imgW="355320" imgH="164880" progId="Equation.3">
                  <p:embed/>
                  <p:pic>
                    <p:nvPicPr>
                      <p:cNvPr id="0" name="Object 3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551113"/>
                        <a:ext cx="647700" cy="30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59" name="Object 41">
            <a:extLst>
              <a:ext uri="{FF2B5EF4-FFF2-40B4-BE49-F238E27FC236}">
                <a16:creationId xmlns:a16="http://schemas.microsoft.com/office/drawing/2014/main" id="{9262FFC2-A6F2-4746-9C79-B2547C31A3F9}"/>
              </a:ext>
            </a:extLst>
          </p:cNvPr>
          <p:cNvGraphicFramePr>
            <a:graphicFrameLocks noChangeAspect="1"/>
          </p:cNvGraphicFramePr>
          <p:nvPr>
            <p:ph sz="quarter" idx="2"/>
          </p:nvPr>
        </p:nvGraphicFramePr>
        <p:xfrm>
          <a:off x="6853238" y="2906713"/>
          <a:ext cx="393700" cy="203200"/>
        </p:xfrm>
        <a:graphic>
          <a:graphicData uri="http://schemas.openxmlformats.org/presentationml/2006/ole">
            <mc:AlternateContent xmlns:mc="http://schemas.openxmlformats.org/markup-compatibility/2006">
              <mc:Choice xmlns:v="urn:schemas-microsoft-com:vml" Requires="v">
                <p:oleObj name="公式" r:id="rId4" imgW="393480" imgH="203040" progId="Equation.3">
                  <p:embed/>
                </p:oleObj>
              </mc:Choice>
              <mc:Fallback>
                <p:oleObj name="公式" r:id="rId4" imgW="393480" imgH="203040" progId="Equation.3">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53238" y="2906713"/>
                        <a:ext cx="393700" cy="203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60" name="Object 45">
            <a:extLst>
              <a:ext uri="{FF2B5EF4-FFF2-40B4-BE49-F238E27FC236}">
                <a16:creationId xmlns:a16="http://schemas.microsoft.com/office/drawing/2014/main" id="{8D8F9153-3D72-44FE-B039-C66DA6120B90}"/>
              </a:ext>
            </a:extLst>
          </p:cNvPr>
          <p:cNvGraphicFramePr>
            <a:graphicFrameLocks noChangeAspect="1"/>
          </p:cNvGraphicFramePr>
          <p:nvPr>
            <p:ph sz="quarter" idx="3"/>
          </p:nvPr>
        </p:nvGraphicFramePr>
        <p:xfrm>
          <a:off x="5003800" y="5589588"/>
          <a:ext cx="792163" cy="747712"/>
        </p:xfrm>
        <a:graphic>
          <a:graphicData uri="http://schemas.openxmlformats.org/presentationml/2006/ole">
            <mc:AlternateContent xmlns:mc="http://schemas.openxmlformats.org/markup-compatibility/2006">
              <mc:Choice xmlns:v="urn:schemas-microsoft-com:vml" Requires="v">
                <p:oleObj name="公式" r:id="rId6" imgW="457200" imgH="431640" progId="Equation.3">
                  <p:embed/>
                </p:oleObj>
              </mc:Choice>
              <mc:Fallback>
                <p:oleObj name="公式" r:id="rId6" imgW="457200" imgH="431640" progId="Equation.3">
                  <p:embed/>
                  <p:pic>
                    <p:nvPicPr>
                      <p:cNvPr id="0" name="Object 4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5589588"/>
                        <a:ext cx="792163" cy="747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9108" name="Rectangle 4">
            <a:extLst>
              <a:ext uri="{FF2B5EF4-FFF2-40B4-BE49-F238E27FC236}">
                <a16:creationId xmlns:a16="http://schemas.microsoft.com/office/drawing/2014/main" id="{44D83568-79BB-4C55-945F-933AFBC2921F}"/>
              </a:ext>
            </a:extLst>
          </p:cNvPr>
          <p:cNvSpPr>
            <a:spLocks noChangeArrowheads="1"/>
          </p:cNvSpPr>
          <p:nvPr/>
        </p:nvSpPr>
        <p:spPr bwMode="auto">
          <a:xfrm>
            <a:off x="1258888" y="3213100"/>
            <a:ext cx="6192837"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15000"/>
              </a:spcBef>
              <a:buFont typeface="Wingdings" panose="05000000000000000000" pitchFamily="2" charset="2"/>
              <a:buNone/>
            </a:pPr>
            <a:r>
              <a:rPr kumimoji="1" lang="zh-CN" altLang="en-US" sz="2000" b="1">
                <a:latin typeface="宋体" panose="02010600030101010101" pitchFamily="2" charset="-122"/>
              </a:rPr>
              <a:t>补偿容量为</a:t>
            </a:r>
            <a:r>
              <a:rPr kumimoji="1" lang="en-US" altLang="zh-CN" sz="2000" b="1">
                <a:latin typeface="宋体" panose="02010600030101010101" pitchFamily="2" charset="-122"/>
              </a:rPr>
              <a:t>:    </a:t>
            </a:r>
          </a:p>
          <a:p>
            <a:pPr eaLnBrk="1" hangingPunct="1">
              <a:lnSpc>
                <a:spcPct val="120000"/>
              </a:lnSpc>
              <a:spcBef>
                <a:spcPct val="15000"/>
              </a:spcBef>
              <a:buFont typeface="Wingdings" panose="05000000000000000000" pitchFamily="2" charset="2"/>
              <a:buNone/>
            </a:pPr>
            <a:r>
              <a:rPr kumimoji="1" lang="en-US" altLang="zh-CN" sz="2000" i="1"/>
              <a:t>Q</a:t>
            </a:r>
            <a:r>
              <a:rPr kumimoji="1" lang="en-US" altLang="zh-CN" sz="2000" baseline="-30000"/>
              <a:t>.C</a:t>
            </a:r>
            <a:r>
              <a:rPr kumimoji="1" lang="en-US" altLang="zh-CN" sz="2000"/>
              <a:t>=</a:t>
            </a:r>
            <a:r>
              <a:rPr kumimoji="1" lang="en-US" altLang="zh-CN" sz="2000" i="1"/>
              <a:t>Q</a:t>
            </a:r>
            <a:r>
              <a:rPr kumimoji="1" lang="en-US" altLang="zh-CN" sz="2000" baseline="-30000"/>
              <a:t>30</a:t>
            </a:r>
            <a:r>
              <a:rPr kumimoji="1" lang="en-US" altLang="zh-CN" sz="2000"/>
              <a:t>－</a:t>
            </a:r>
            <a:r>
              <a:rPr kumimoji="1" lang="en-US" altLang="zh-CN" sz="2000" i="1"/>
              <a:t>Q</a:t>
            </a:r>
            <a:r>
              <a:rPr kumimoji="1" lang="en-US" altLang="zh-CN" sz="2000" baseline="-30000"/>
              <a:t>30</a:t>
            </a:r>
            <a:r>
              <a:rPr kumimoji="1" lang="en-US" altLang="zh-CN" sz="2000"/>
              <a:t>’＝</a:t>
            </a:r>
            <a:r>
              <a:rPr kumimoji="1" lang="en-US" altLang="zh-CN" sz="2000" i="1"/>
              <a:t>P</a:t>
            </a:r>
            <a:r>
              <a:rPr kumimoji="1" lang="en-US" altLang="zh-CN" sz="2000" baseline="-30000"/>
              <a:t>30</a:t>
            </a:r>
            <a:r>
              <a:rPr kumimoji="1" lang="en-US" altLang="zh-CN" sz="2000"/>
              <a:t>(tanφ-tanφ</a:t>
            </a:r>
            <a:r>
              <a:rPr kumimoji="1" lang="en-US" altLang="zh-CN" sz="2000" baseline="30000"/>
              <a:t>’</a:t>
            </a:r>
            <a:r>
              <a:rPr kumimoji="1" lang="en-US" altLang="zh-CN" sz="2000"/>
              <a:t>)</a:t>
            </a:r>
            <a:r>
              <a:rPr kumimoji="1" lang="en-US" altLang="zh-CN" sz="2400"/>
              <a:t> </a:t>
            </a:r>
          </a:p>
          <a:p>
            <a:pPr eaLnBrk="1" hangingPunct="1">
              <a:lnSpc>
                <a:spcPct val="120000"/>
              </a:lnSpc>
              <a:spcBef>
                <a:spcPct val="15000"/>
              </a:spcBef>
              <a:buFont typeface="Wingdings" panose="05000000000000000000" pitchFamily="2" charset="2"/>
              <a:buNone/>
            </a:pPr>
            <a:r>
              <a:rPr kumimoji="1" lang="zh-CN" altLang="en-US" sz="2400"/>
              <a:t>    </a:t>
            </a:r>
            <a:r>
              <a:rPr kumimoji="1" lang="en-US" altLang="zh-CN" sz="2000"/>
              <a:t>= </a:t>
            </a:r>
            <a:r>
              <a:rPr kumimoji="1" lang="en-US" altLang="zh-CN" sz="2000">
                <a:sym typeface="Symbol" panose="05050102010706020507" pitchFamily="18" charset="2"/>
              </a:rPr>
              <a:t></a:t>
            </a:r>
            <a:r>
              <a:rPr kumimoji="1" lang="en-US" altLang="zh-CN" sz="2000">
                <a:cs typeface="Times New Roman" panose="02020603050405020304" pitchFamily="18" charset="0"/>
                <a:sym typeface="Symbol" panose="05050102010706020507" pitchFamily="18" charset="2"/>
              </a:rPr>
              <a:t>qc</a:t>
            </a:r>
            <a:r>
              <a:rPr kumimoji="1" lang="en-US" altLang="zh-CN" sz="2000" i="1"/>
              <a:t>P</a:t>
            </a:r>
            <a:r>
              <a:rPr kumimoji="1" lang="en-US" altLang="zh-CN" sz="2000"/>
              <a:t>30</a:t>
            </a:r>
          </a:p>
          <a:p>
            <a:pPr eaLnBrk="1" hangingPunct="1">
              <a:lnSpc>
                <a:spcPct val="120000"/>
              </a:lnSpc>
              <a:spcBef>
                <a:spcPct val="15000"/>
              </a:spcBef>
              <a:buFont typeface="Wingdings" panose="05000000000000000000" pitchFamily="2" charset="2"/>
              <a:buNone/>
            </a:pPr>
            <a:r>
              <a:rPr kumimoji="1" lang="en-US" altLang="zh-CN" sz="2000">
                <a:sym typeface="Symbol" panose="05050102010706020507" pitchFamily="18" charset="2"/>
              </a:rPr>
              <a:t></a:t>
            </a:r>
            <a:r>
              <a:rPr kumimoji="1" lang="en-US" altLang="zh-CN" sz="2000" b="1">
                <a:sym typeface="Symbol" panose="05050102010706020507" pitchFamily="18" charset="2"/>
              </a:rPr>
              <a:t>qc</a:t>
            </a:r>
            <a:r>
              <a:rPr kumimoji="1" lang="en-US" altLang="zh-CN" sz="2000" b="1" i="1"/>
              <a:t>= </a:t>
            </a:r>
            <a:r>
              <a:rPr kumimoji="1" lang="en-US" altLang="zh-CN" sz="2000" b="1"/>
              <a:t>tanφ-tanφ’</a:t>
            </a:r>
            <a:r>
              <a:rPr kumimoji="1" lang="en-US" altLang="zh-CN" b="1"/>
              <a:t> </a:t>
            </a:r>
            <a:r>
              <a:rPr kumimoji="1" lang="zh-CN" altLang="en-US" sz="2000" b="1"/>
              <a:t>称为无功补偿率</a:t>
            </a:r>
            <a:r>
              <a:rPr kumimoji="1" lang="en-US" altLang="zh-CN" sz="2000" b="1"/>
              <a:t>,</a:t>
            </a:r>
            <a:r>
              <a:rPr kumimoji="1" lang="zh-CN" altLang="en-US" sz="2000" b="1"/>
              <a:t>查附录表</a:t>
            </a:r>
            <a:r>
              <a:rPr kumimoji="1" lang="en-US" altLang="zh-CN" sz="2000" b="1"/>
              <a:t>3</a:t>
            </a:r>
          </a:p>
          <a:p>
            <a:pPr eaLnBrk="1" hangingPunct="1">
              <a:lnSpc>
                <a:spcPct val="120000"/>
              </a:lnSpc>
              <a:spcBef>
                <a:spcPct val="15000"/>
              </a:spcBef>
              <a:buFont typeface="Wingdings" panose="05000000000000000000" pitchFamily="2" charset="2"/>
              <a:buNone/>
            </a:pPr>
            <a:endParaRPr kumimoji="1" lang="zh-CN" altLang="en-US" sz="2000" b="1"/>
          </a:p>
          <a:p>
            <a:pPr eaLnBrk="1" hangingPunct="1">
              <a:lnSpc>
                <a:spcPct val="120000"/>
              </a:lnSpc>
              <a:spcBef>
                <a:spcPct val="15000"/>
              </a:spcBef>
              <a:buFont typeface="Wingdings" panose="05000000000000000000" pitchFamily="2" charset="2"/>
              <a:buNone/>
            </a:pPr>
            <a:r>
              <a:rPr kumimoji="1" lang="zh-CN" altLang="en-US" sz="2000" b="1"/>
              <a:t>补偿装置中并联电容的个数为</a:t>
            </a:r>
            <a:r>
              <a:rPr kumimoji="1" lang="en-US" altLang="zh-CN" sz="2000" b="1"/>
              <a:t>:</a:t>
            </a:r>
          </a:p>
        </p:txBody>
      </p:sp>
      <p:pic>
        <p:nvPicPr>
          <p:cNvPr id="19464" name="Picture 36">
            <a:extLst>
              <a:ext uri="{FF2B5EF4-FFF2-40B4-BE49-F238E27FC236}">
                <a16:creationId xmlns:a16="http://schemas.microsoft.com/office/drawing/2014/main" id="{B04E2690-CFB4-48E9-8013-A42840EC5F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92750" y="260350"/>
            <a:ext cx="35433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5" name="Text Box 37">
            <a:extLst>
              <a:ext uri="{FF2B5EF4-FFF2-40B4-BE49-F238E27FC236}">
                <a16:creationId xmlns:a16="http://schemas.microsoft.com/office/drawing/2014/main" id="{34475BE7-B68B-41BD-9D4E-6E1B8D6183C0}"/>
              </a:ext>
            </a:extLst>
          </p:cNvPr>
          <p:cNvSpPr txBox="1">
            <a:spLocks noChangeArrowheads="1"/>
          </p:cNvSpPr>
          <p:nvPr/>
        </p:nvSpPr>
        <p:spPr bwMode="auto">
          <a:xfrm>
            <a:off x="1258888" y="908050"/>
            <a:ext cx="267493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000" b="1"/>
              <a:t>1.</a:t>
            </a:r>
            <a:r>
              <a:rPr lang="zh-CN" altLang="en-US" sz="2000" b="1"/>
              <a:t>改善功率因数的途径</a:t>
            </a:r>
          </a:p>
          <a:p>
            <a:pPr eaLnBrk="1" hangingPunct="1">
              <a:buFont typeface="Wingdings" panose="05000000000000000000" pitchFamily="2" charset="2"/>
              <a:buNone/>
            </a:pPr>
            <a:r>
              <a:rPr lang="en-US" altLang="zh-CN" sz="2000" b="1"/>
              <a:t>1</a:t>
            </a:r>
            <a:r>
              <a:rPr lang="zh-CN" altLang="en-US" sz="2000" b="1"/>
              <a:t>）提高自然功率因数</a:t>
            </a:r>
          </a:p>
          <a:p>
            <a:pPr eaLnBrk="1" hangingPunct="1">
              <a:buFont typeface="Wingdings" panose="05000000000000000000" pitchFamily="2" charset="2"/>
              <a:buNone/>
            </a:pPr>
            <a:r>
              <a:rPr lang="en-US" altLang="zh-CN" sz="2000" b="1"/>
              <a:t>2</a:t>
            </a:r>
            <a:r>
              <a:rPr lang="zh-CN" altLang="en-US" sz="2000" b="1"/>
              <a:t>）功率因数人工补偿</a:t>
            </a:r>
          </a:p>
        </p:txBody>
      </p:sp>
      <p:sp>
        <p:nvSpPr>
          <p:cNvPr id="19466" name="Text Box 38">
            <a:extLst>
              <a:ext uri="{FF2B5EF4-FFF2-40B4-BE49-F238E27FC236}">
                <a16:creationId xmlns:a16="http://schemas.microsoft.com/office/drawing/2014/main" id="{53FEC112-7FE2-4E53-B0AA-32514B50284C}"/>
              </a:ext>
            </a:extLst>
          </p:cNvPr>
          <p:cNvSpPr txBox="1">
            <a:spLocks noChangeArrowheads="1"/>
          </p:cNvSpPr>
          <p:nvPr/>
        </p:nvSpPr>
        <p:spPr bwMode="auto">
          <a:xfrm>
            <a:off x="1258888" y="2060575"/>
            <a:ext cx="2484437"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000" b="1"/>
              <a:t>2.</a:t>
            </a:r>
            <a:r>
              <a:rPr lang="zh-CN" altLang="en-US" sz="2000" b="1"/>
              <a:t>补偿容量的确定</a:t>
            </a:r>
          </a:p>
          <a:p>
            <a:pPr eaLnBrk="1" hangingPunct="1">
              <a:buFont typeface="Wingdings" panose="05000000000000000000" pitchFamily="2" charset="2"/>
              <a:buNone/>
            </a:pPr>
            <a:r>
              <a:rPr lang="zh-CN" altLang="en-US" sz="2000" b="1"/>
              <a:t>补偿前功率因数为：</a:t>
            </a:r>
          </a:p>
          <a:p>
            <a:pPr eaLnBrk="1" hangingPunct="1">
              <a:buFont typeface="Wingdings" panose="05000000000000000000" pitchFamily="2" charset="2"/>
              <a:buNone/>
            </a:pPr>
            <a:r>
              <a:rPr lang="zh-CN" altLang="en-US" sz="2000" b="1"/>
              <a:t>补偿后功率因数为：</a:t>
            </a:r>
          </a:p>
        </p:txBody>
      </p:sp>
      <p:sp>
        <p:nvSpPr>
          <p:cNvPr id="19467" name="AutoShape 43">
            <a:extLst>
              <a:ext uri="{FF2B5EF4-FFF2-40B4-BE49-F238E27FC236}">
                <a16:creationId xmlns:a16="http://schemas.microsoft.com/office/drawing/2014/main" id="{3F7B3746-A415-4656-9E49-AFE10C86B1B2}"/>
              </a:ext>
            </a:extLst>
          </p:cNvPr>
          <p:cNvSpPr>
            <a:spLocks/>
          </p:cNvSpPr>
          <p:nvPr/>
        </p:nvSpPr>
        <p:spPr bwMode="auto">
          <a:xfrm>
            <a:off x="8316913" y="2636838"/>
            <a:ext cx="71437" cy="1944687"/>
          </a:xfrm>
          <a:prstGeom prst="leftBrace">
            <a:avLst>
              <a:gd name="adj1" fmla="val 226853"/>
              <a:gd name="adj2" fmla="val 50000"/>
            </a:avLst>
          </a:prstGeom>
          <a:noFill/>
          <a:ln w="12700" cap="sq">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19468" name="Text Box 44">
            <a:extLst>
              <a:ext uri="{FF2B5EF4-FFF2-40B4-BE49-F238E27FC236}">
                <a16:creationId xmlns:a16="http://schemas.microsoft.com/office/drawing/2014/main" id="{69171E6F-0485-4246-BDAC-5925F9617788}"/>
              </a:ext>
            </a:extLst>
          </p:cNvPr>
          <p:cNvSpPr txBox="1">
            <a:spLocks noChangeArrowheads="1"/>
          </p:cNvSpPr>
          <p:nvPr/>
        </p:nvSpPr>
        <p:spPr bwMode="auto">
          <a:xfrm>
            <a:off x="7885113" y="3357563"/>
            <a:ext cx="5603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sz="2400">
                <a:solidFill>
                  <a:schemeClr val="hlink"/>
                </a:solidFill>
              </a:rPr>
              <a:t>Q</a:t>
            </a:r>
            <a:r>
              <a:rPr lang="en-US" altLang="zh-CN" sz="2400" baseline="-25000">
                <a:solidFill>
                  <a:schemeClr val="hlink"/>
                </a:solidFill>
              </a:rPr>
              <a:t>c</a:t>
            </a:r>
          </a:p>
        </p:txBody>
      </p:sp>
      <p:graphicFrame>
        <p:nvGraphicFramePr>
          <p:cNvPr id="19461" name="Object 47">
            <a:extLst>
              <a:ext uri="{FF2B5EF4-FFF2-40B4-BE49-F238E27FC236}">
                <a16:creationId xmlns:a16="http://schemas.microsoft.com/office/drawing/2014/main" id="{7C34EA3F-96D9-4E3C-B91D-EBD780BA4139}"/>
              </a:ext>
            </a:extLst>
          </p:cNvPr>
          <p:cNvGraphicFramePr>
            <a:graphicFrameLocks noChangeAspect="1"/>
          </p:cNvGraphicFramePr>
          <p:nvPr>
            <p:ph sz="quarter" idx="4"/>
          </p:nvPr>
        </p:nvGraphicFramePr>
        <p:xfrm>
          <a:off x="3635375" y="2841625"/>
          <a:ext cx="720725" cy="371475"/>
        </p:xfrm>
        <a:graphic>
          <a:graphicData uri="http://schemas.openxmlformats.org/presentationml/2006/ole">
            <mc:AlternateContent xmlns:mc="http://schemas.openxmlformats.org/markup-compatibility/2006">
              <mc:Choice xmlns:v="urn:schemas-microsoft-com:vml" Requires="v">
                <p:oleObj name="公式" r:id="rId9" imgW="393480" imgH="203040" progId="Equation.3">
                  <p:embed/>
                </p:oleObj>
              </mc:Choice>
              <mc:Fallback>
                <p:oleObj name="公式" r:id="rId9" imgW="393480" imgH="203040" progId="Equation.3">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35375" y="2841625"/>
                        <a:ext cx="720725"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59108">
                                            <p:txEl>
                                              <p:pRg st="0" end="0"/>
                                            </p:txEl>
                                          </p:spTgt>
                                        </p:tgtEl>
                                        <p:attrNameLst>
                                          <p:attrName>style.visibility</p:attrName>
                                        </p:attrNameLst>
                                      </p:cBhvr>
                                      <p:to>
                                        <p:strVal val="visible"/>
                                      </p:to>
                                    </p:set>
                                    <p:anim to="" calcmode="lin" valueType="num">
                                      <p:cBhvr>
                                        <p:cTn id="7" dur="1" fill="hold"/>
                                        <p:tgtEl>
                                          <p:spTgt spid="559108">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59108">
                                            <p:txEl>
                                              <p:pRg st="1" end="1"/>
                                            </p:txEl>
                                          </p:spTgt>
                                        </p:tgtEl>
                                        <p:attrNameLst>
                                          <p:attrName>style.visibility</p:attrName>
                                        </p:attrNameLst>
                                      </p:cBhvr>
                                      <p:to>
                                        <p:strVal val="visible"/>
                                      </p:to>
                                    </p:set>
                                    <p:anim to="" calcmode="lin" valueType="num">
                                      <p:cBhvr>
                                        <p:cTn id="12" dur="1" fill="hold"/>
                                        <p:tgtEl>
                                          <p:spTgt spid="559108">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59108">
                                            <p:txEl>
                                              <p:pRg st="2" end="2"/>
                                            </p:txEl>
                                          </p:spTgt>
                                        </p:tgtEl>
                                        <p:attrNameLst>
                                          <p:attrName>style.visibility</p:attrName>
                                        </p:attrNameLst>
                                      </p:cBhvr>
                                      <p:to>
                                        <p:strVal val="visible"/>
                                      </p:to>
                                    </p:set>
                                    <p:anim to="" calcmode="lin" valueType="num">
                                      <p:cBhvr>
                                        <p:cTn id="17" dur="1" fill="hold"/>
                                        <p:tgtEl>
                                          <p:spTgt spid="559108">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59108">
                                            <p:txEl>
                                              <p:pRg st="3" end="3"/>
                                            </p:txEl>
                                          </p:spTgt>
                                        </p:tgtEl>
                                        <p:attrNameLst>
                                          <p:attrName>style.visibility</p:attrName>
                                        </p:attrNameLst>
                                      </p:cBhvr>
                                      <p:to>
                                        <p:strVal val="visible"/>
                                      </p:to>
                                    </p:set>
                                    <p:anim to="" calcmode="lin" valueType="num">
                                      <p:cBhvr>
                                        <p:cTn id="22" dur="1" fill="hold"/>
                                        <p:tgtEl>
                                          <p:spTgt spid="559108">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59108">
                                            <p:txEl>
                                              <p:pRg st="5" end="5"/>
                                            </p:txEl>
                                          </p:spTgt>
                                        </p:tgtEl>
                                        <p:attrNameLst>
                                          <p:attrName>style.visibility</p:attrName>
                                        </p:attrNameLst>
                                      </p:cBhvr>
                                      <p:to>
                                        <p:strVal val="visible"/>
                                      </p:to>
                                    </p:set>
                                    <p:anim to="" calcmode="lin" valueType="num">
                                      <p:cBhvr>
                                        <p:cTn id="27" dur="1" fill="hold"/>
                                        <p:tgtEl>
                                          <p:spTgt spid="559108">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5" name="Rectangle 5">
            <a:extLst>
              <a:ext uri="{FF2B5EF4-FFF2-40B4-BE49-F238E27FC236}">
                <a16:creationId xmlns:a16="http://schemas.microsoft.com/office/drawing/2014/main" id="{16ADC4B6-75C3-4C7E-AD63-A7F9D59CCCD9}"/>
              </a:ext>
            </a:extLst>
          </p:cNvPr>
          <p:cNvSpPr>
            <a:spLocks noChangeArrowheads="1"/>
          </p:cNvSpPr>
          <p:nvPr/>
        </p:nvSpPr>
        <p:spPr bwMode="auto">
          <a:xfrm>
            <a:off x="936625" y="1628775"/>
            <a:ext cx="457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latin typeface="黑体" panose="02010609060101010101" pitchFamily="49" charset="-122"/>
                <a:ea typeface="黑体" panose="02010609060101010101" pitchFamily="49" charset="-122"/>
              </a:rPr>
              <a:t>（四）补偿后的计算负荷</a:t>
            </a:r>
          </a:p>
        </p:txBody>
      </p:sp>
      <p:sp>
        <p:nvSpPr>
          <p:cNvPr id="20485" name="Text Box 11">
            <a:extLst>
              <a:ext uri="{FF2B5EF4-FFF2-40B4-BE49-F238E27FC236}">
                <a16:creationId xmlns:a16="http://schemas.microsoft.com/office/drawing/2014/main" id="{B3B92413-C79B-4FD5-A4FC-2AB5F6A75B45}"/>
              </a:ext>
            </a:extLst>
          </p:cNvPr>
          <p:cNvSpPr txBox="1">
            <a:spLocks noChangeArrowheads="1"/>
          </p:cNvSpPr>
          <p:nvPr/>
        </p:nvSpPr>
        <p:spPr bwMode="auto">
          <a:xfrm>
            <a:off x="1384300" y="2225675"/>
            <a:ext cx="1185863"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en-US" altLang="zh-CN" sz="2400" b="1"/>
              <a:t>P</a:t>
            </a:r>
            <a:r>
              <a:rPr lang="en-US" altLang="zh-CN" sz="2400" b="1" baseline="-25000"/>
              <a:t>30</a:t>
            </a:r>
            <a:r>
              <a:rPr lang="zh-CN" altLang="en-US" sz="2400" b="1"/>
              <a:t>不变</a:t>
            </a:r>
          </a:p>
          <a:p>
            <a:pPr eaLnBrk="1" hangingPunct="1">
              <a:buFont typeface="Wingdings" panose="05000000000000000000" pitchFamily="2" charset="2"/>
              <a:buNone/>
            </a:pPr>
            <a:endParaRPr lang="zh-CN" altLang="en-US" sz="2400" b="1"/>
          </a:p>
          <a:p>
            <a:pPr eaLnBrk="1" hangingPunct="1">
              <a:buFont typeface="Wingdings" panose="05000000000000000000" pitchFamily="2" charset="2"/>
              <a:buNone/>
            </a:pPr>
            <a:endParaRPr lang="zh-CN" altLang="en-US" sz="2400"/>
          </a:p>
        </p:txBody>
      </p:sp>
      <p:graphicFrame>
        <p:nvGraphicFramePr>
          <p:cNvPr id="20482" name="Object 12">
            <a:extLst>
              <a:ext uri="{FF2B5EF4-FFF2-40B4-BE49-F238E27FC236}">
                <a16:creationId xmlns:a16="http://schemas.microsoft.com/office/drawing/2014/main" id="{5881ACD7-57C8-42F0-88B5-AFDBF6E4A46D}"/>
              </a:ext>
            </a:extLst>
          </p:cNvPr>
          <p:cNvGraphicFramePr>
            <a:graphicFrameLocks noChangeAspect="1"/>
          </p:cNvGraphicFramePr>
          <p:nvPr>
            <p:ph sz="half" idx="1"/>
          </p:nvPr>
        </p:nvGraphicFramePr>
        <p:xfrm>
          <a:off x="1476375" y="2781300"/>
          <a:ext cx="1871663" cy="468313"/>
        </p:xfrm>
        <a:graphic>
          <a:graphicData uri="http://schemas.openxmlformats.org/presentationml/2006/ole">
            <mc:AlternateContent xmlns:mc="http://schemas.openxmlformats.org/markup-compatibility/2006">
              <mc:Choice xmlns:v="urn:schemas-microsoft-com:vml" Requires="v">
                <p:oleObj name="公式" r:id="rId2" imgW="914400" imgH="228600" progId="Equation.3">
                  <p:embed/>
                </p:oleObj>
              </mc:Choice>
              <mc:Fallback>
                <p:oleObj name="公式" r:id="rId2" imgW="914400" imgH="228600" progId="Equation.3">
                  <p:embed/>
                  <p:pic>
                    <p:nvPicPr>
                      <p:cNvPr id="0" name="Object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81300"/>
                        <a:ext cx="1871663"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3" name="Object 20">
            <a:extLst>
              <a:ext uri="{FF2B5EF4-FFF2-40B4-BE49-F238E27FC236}">
                <a16:creationId xmlns:a16="http://schemas.microsoft.com/office/drawing/2014/main" id="{96C4B014-86A4-4BB8-A3AF-E96C4BA14803}"/>
              </a:ext>
            </a:extLst>
          </p:cNvPr>
          <p:cNvGraphicFramePr>
            <a:graphicFrameLocks noChangeAspect="1"/>
          </p:cNvGraphicFramePr>
          <p:nvPr>
            <p:ph sz="half" idx="2"/>
          </p:nvPr>
        </p:nvGraphicFramePr>
        <p:xfrm>
          <a:off x="1476375" y="3284538"/>
          <a:ext cx="3810000" cy="742950"/>
        </p:xfrm>
        <a:graphic>
          <a:graphicData uri="http://schemas.openxmlformats.org/presentationml/2006/ole">
            <mc:AlternateContent xmlns:mc="http://schemas.openxmlformats.org/markup-compatibility/2006">
              <mc:Choice xmlns:v="urn:schemas-microsoft-com:vml" Requires="v">
                <p:oleObj name="公式" r:id="rId4" imgW="1562040" imgH="304560" progId="Equation.3">
                  <p:embed/>
                </p:oleObj>
              </mc:Choice>
              <mc:Fallback>
                <p:oleObj name="公式" r:id="rId4" imgW="1562040" imgH="30456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284538"/>
                        <a:ext cx="3810000" cy="742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6" name="TextBox 5">
            <a:extLst>
              <a:ext uri="{FF2B5EF4-FFF2-40B4-BE49-F238E27FC236}">
                <a16:creationId xmlns:a16="http://schemas.microsoft.com/office/drawing/2014/main" id="{B64EB477-C290-491D-975A-684526D230DA}"/>
              </a:ext>
            </a:extLst>
          </p:cNvPr>
          <p:cNvSpPr txBox="1">
            <a:spLocks noChangeArrowheads="1"/>
          </p:cNvSpPr>
          <p:nvPr/>
        </p:nvSpPr>
        <p:spPr bwMode="auto">
          <a:xfrm>
            <a:off x="539750" y="4365625"/>
            <a:ext cx="8064500" cy="132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a:latin typeface="楷体" panose="02010609060101010101" pitchFamily="49" charset="-122"/>
                <a:ea typeface="楷体" panose="02010609060101010101" pitchFamily="49" charset="-122"/>
              </a:rPr>
              <a:t>在有功功率不变的情况下，减小了无功功率和视在功率，相应的负荷电流也将减小；优点：系统电能损耗降低，节约电能，提高电压质量，可以选择容量较小的供电设备和导线、电缆。提高功率因数对供电系统大有好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75845"/>
                                        </p:tgtEl>
                                        <p:attrNameLst>
                                          <p:attrName>style.visibility</p:attrName>
                                        </p:attrNameLst>
                                      </p:cBhvr>
                                      <p:to>
                                        <p:strVal val="visible"/>
                                      </p:to>
                                    </p:set>
                                    <p:anim to="" calcmode="lin" valueType="num">
                                      <p:cBhvr>
                                        <p:cTn id="7" dur="1" fill="hold"/>
                                        <p:tgtEl>
                                          <p:spTgt spid="67584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45"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7" name="Rectangle 2">
            <a:extLst>
              <a:ext uri="{FF2B5EF4-FFF2-40B4-BE49-F238E27FC236}">
                <a16:creationId xmlns:a16="http://schemas.microsoft.com/office/drawing/2014/main" id="{05D60E6E-925D-4DB7-9118-2FAC25FAEA6D}"/>
              </a:ext>
            </a:extLst>
          </p:cNvPr>
          <p:cNvSpPr>
            <a:spLocks noGrp="1" noChangeArrowheads="1"/>
          </p:cNvSpPr>
          <p:nvPr>
            <p:ph type="title"/>
          </p:nvPr>
        </p:nvSpPr>
        <p:spPr>
          <a:xfrm>
            <a:off x="1066800" y="381000"/>
            <a:ext cx="5791200" cy="425450"/>
          </a:xfrm>
        </p:spPr>
        <p:txBody>
          <a:bodyPr/>
          <a:lstStyle/>
          <a:p>
            <a:pPr eaLnBrk="1" hangingPunct="1"/>
            <a:r>
              <a:rPr kumimoji="1" lang="zh-CN" altLang="en-US" sz="2400" b="1">
                <a:solidFill>
                  <a:schemeClr val="tx1"/>
                </a:solidFill>
                <a:latin typeface="黑体" panose="02010609060101010101" pitchFamily="49" charset="-122"/>
                <a:ea typeface="黑体" panose="02010609060101010101" pitchFamily="49" charset="-122"/>
              </a:rPr>
              <a:t>（四）无功补偿装置的装设位置</a:t>
            </a:r>
          </a:p>
        </p:txBody>
      </p:sp>
      <p:sp>
        <p:nvSpPr>
          <p:cNvPr id="563203" name="Rectangle 3">
            <a:extLst>
              <a:ext uri="{FF2B5EF4-FFF2-40B4-BE49-F238E27FC236}">
                <a16:creationId xmlns:a16="http://schemas.microsoft.com/office/drawing/2014/main" id="{171282DA-05C0-427D-995D-C2500A537DE3}"/>
              </a:ext>
            </a:extLst>
          </p:cNvPr>
          <p:cNvSpPr>
            <a:spLocks noChangeArrowheads="1"/>
          </p:cNvSpPr>
          <p:nvPr/>
        </p:nvSpPr>
        <p:spPr bwMode="auto">
          <a:xfrm>
            <a:off x="381000" y="838200"/>
            <a:ext cx="84582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ClrTx/>
              <a:buSzTx/>
              <a:buFontTx/>
              <a:buNone/>
            </a:pPr>
            <a:r>
              <a:rPr kumimoji="1" lang="zh-CN" altLang="en-US" sz="2400" b="1">
                <a:latin typeface="宋体" panose="02010600030101010101" pitchFamily="2" charset="-122"/>
              </a:rPr>
              <a:t>    在用户供电系统中，有三种方式：高压集中补偿、低压集中补偿和分散就地补偿（个别补偿）。</a:t>
            </a:r>
            <a:endParaRPr kumimoji="1" lang="zh-CN" altLang="en-US" sz="2400" b="1"/>
          </a:p>
        </p:txBody>
      </p:sp>
      <p:graphicFrame>
        <p:nvGraphicFramePr>
          <p:cNvPr id="563210" name="Object 10">
            <a:extLst>
              <a:ext uri="{FF2B5EF4-FFF2-40B4-BE49-F238E27FC236}">
                <a16:creationId xmlns:a16="http://schemas.microsoft.com/office/drawing/2014/main" id="{C5546AF9-6703-4C10-B3C7-49D389D05A00}"/>
              </a:ext>
            </a:extLst>
          </p:cNvPr>
          <p:cNvGraphicFramePr>
            <a:graphicFrameLocks noChangeAspect="1"/>
          </p:cNvGraphicFramePr>
          <p:nvPr/>
        </p:nvGraphicFramePr>
        <p:xfrm>
          <a:off x="53975" y="1844675"/>
          <a:ext cx="9034463" cy="4614863"/>
        </p:xfrm>
        <a:graphic>
          <a:graphicData uri="http://schemas.openxmlformats.org/presentationml/2006/ole">
            <mc:AlternateContent xmlns:mc="http://schemas.openxmlformats.org/markup-compatibility/2006">
              <mc:Choice xmlns:v="urn:schemas-microsoft-com:vml" Requires="v">
                <p:oleObj name="AutoCAD Drawing" r:id="rId2" imgW="8572680" imgH="5334120" progId="AutoCAD.Drawing.16">
                  <p:embed/>
                </p:oleObj>
              </mc:Choice>
              <mc:Fallback>
                <p:oleObj name="AutoCAD Drawing" r:id="rId2" imgW="8572680" imgH="5334120" progId="AutoCAD.Drawing.16">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t="8983" b="8983"/>
                      <a:stretch>
                        <a:fillRect/>
                      </a:stretch>
                    </p:blipFill>
                    <p:spPr bwMode="auto">
                      <a:xfrm>
                        <a:off x="53975" y="1844675"/>
                        <a:ext cx="9034463" cy="4614863"/>
                      </a:xfrm>
                      <a:prstGeom prst="rect">
                        <a:avLst/>
                      </a:prstGeom>
                      <a:noFill/>
                      <a:ln w="12700" cap="sq">
                        <a:solidFill>
                          <a:srgbClr val="39B763"/>
                        </a:solidFill>
                        <a:miter lim="800000"/>
                        <a:headEnd type="none" w="sm" len="sm"/>
                        <a:tailEnd type="none" w="sm" len="sm"/>
                      </a:ln>
                      <a:effectLst/>
                      <a:extLst>
                        <a:ext uri="{909E8E84-426E-40DD-AFC4-6F175D3DCCD1}">
                          <a14:hiddenFill xmlns:a14="http://schemas.microsoft.com/office/drawing/2010/main">
                            <a:solidFill>
                              <a:srgbClr val="E7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63203"/>
                                        </p:tgtEl>
                                        <p:attrNameLst>
                                          <p:attrName>style.visibility</p:attrName>
                                        </p:attrNameLst>
                                      </p:cBhvr>
                                      <p:to>
                                        <p:strVal val="visible"/>
                                      </p:to>
                                    </p:set>
                                    <p:anim to="" calcmode="lin" valueType="num">
                                      <p:cBhvr>
                                        <p:cTn id="7" dur="1" fill="hold"/>
                                        <p:tgtEl>
                                          <p:spTgt spid="56320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10"/>
                                        </p:tgtEl>
                                        <p:attrNameLst>
                                          <p:attrName>style.visibility</p:attrName>
                                        </p:attrNameLst>
                                      </p:cBhvr>
                                      <p:to>
                                        <p:strVal val="visible"/>
                                      </p:to>
                                    </p:set>
                                    <p:animEffect transition="in" filter="blinds(horizontal)">
                                      <p:cBhvr>
                                        <p:cTn id="12" dur="500"/>
                                        <p:tgtEl>
                                          <p:spTgt spid="563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03"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658" name="Rectangle 6">
            <a:extLst>
              <a:ext uri="{FF2B5EF4-FFF2-40B4-BE49-F238E27FC236}">
                <a16:creationId xmlns:a16="http://schemas.microsoft.com/office/drawing/2014/main" id="{25DA620F-555B-4633-A2A5-AB8FE167FDE3}"/>
              </a:ext>
            </a:extLst>
          </p:cNvPr>
          <p:cNvSpPr>
            <a:spLocks noChangeArrowheads="1"/>
          </p:cNvSpPr>
          <p:nvPr/>
        </p:nvSpPr>
        <p:spPr bwMode="auto">
          <a:xfrm>
            <a:off x="152400" y="152400"/>
            <a:ext cx="8991600"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50000"/>
              </a:spcBef>
              <a:buClrTx/>
              <a:buSzTx/>
              <a:buFontTx/>
              <a:buNone/>
            </a:pPr>
            <a:r>
              <a:rPr kumimoji="1" lang="zh-CN" altLang="en-US" sz="2400" b="1"/>
              <a:t>        例2－</a:t>
            </a:r>
            <a:r>
              <a:rPr kumimoji="1" lang="en-US" altLang="zh-CN" sz="2400" b="1"/>
              <a:t>5 </a:t>
            </a:r>
            <a:r>
              <a:rPr kumimoji="1" lang="zh-CN" altLang="en-US" sz="2400" b="1"/>
              <a:t>某用户</a:t>
            </a:r>
            <a:r>
              <a:rPr kumimoji="1" lang="zh-CN" altLang="en-US" sz="2400"/>
              <a:t>10</a:t>
            </a:r>
            <a:r>
              <a:rPr kumimoji="1" lang="en-US" altLang="zh-CN" sz="2400"/>
              <a:t>kV</a:t>
            </a:r>
            <a:r>
              <a:rPr kumimoji="1" lang="zh-CN" altLang="en-US" sz="2400" b="1"/>
              <a:t>变电所低压计算负荷为</a:t>
            </a:r>
            <a:r>
              <a:rPr kumimoji="1" lang="zh-CN" altLang="en-US" sz="2400"/>
              <a:t>800</a:t>
            </a:r>
            <a:r>
              <a:rPr kumimoji="1" lang="en-US" altLang="zh-CN" sz="2400"/>
              <a:t>kW＋j580kvar</a:t>
            </a:r>
            <a:r>
              <a:rPr kumimoji="1" lang="en-US" altLang="zh-CN" sz="2400" b="1"/>
              <a:t>。</a:t>
            </a:r>
            <a:r>
              <a:rPr kumimoji="1" lang="zh-CN" altLang="en-US" sz="2400" b="1"/>
              <a:t>若欲使低压侧功率因数达到</a:t>
            </a:r>
            <a:r>
              <a:rPr kumimoji="1" lang="zh-CN" altLang="en-US" sz="2400"/>
              <a:t>0.92</a:t>
            </a:r>
            <a:r>
              <a:rPr kumimoji="1" lang="zh-CN" altLang="en-US" sz="2400" b="1"/>
              <a:t>，则需在低压侧进行补偿的并联电容器无功自动补偿装置容量是多少？并选择电容器组数及每组容量。</a:t>
            </a:r>
            <a:endParaRPr kumimoji="1" lang="en-US" altLang="zh-CN" sz="2400" b="1"/>
          </a:p>
        </p:txBody>
      </p:sp>
      <p:sp>
        <p:nvSpPr>
          <p:cNvPr id="560135" name="Rectangle 7">
            <a:extLst>
              <a:ext uri="{FF2B5EF4-FFF2-40B4-BE49-F238E27FC236}">
                <a16:creationId xmlns:a16="http://schemas.microsoft.com/office/drawing/2014/main" id="{09DE9ECC-D7B9-4381-87C2-C0584764315B}"/>
              </a:ext>
            </a:extLst>
          </p:cNvPr>
          <p:cNvSpPr>
            <a:spLocks noChangeArrowheads="1"/>
          </p:cNvSpPr>
          <p:nvPr/>
        </p:nvSpPr>
        <p:spPr bwMode="auto">
          <a:xfrm>
            <a:off x="762000" y="19050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latin typeface="宋体" panose="02010600030101010101" pitchFamily="2" charset="-122"/>
              </a:rPr>
              <a:t>解：（1）求补偿前的视在计算负荷及功率因数 </a:t>
            </a:r>
          </a:p>
        </p:txBody>
      </p:sp>
      <p:sp>
        <p:nvSpPr>
          <p:cNvPr id="560136" name="Rectangle 8">
            <a:extLst>
              <a:ext uri="{FF2B5EF4-FFF2-40B4-BE49-F238E27FC236}">
                <a16:creationId xmlns:a16="http://schemas.microsoft.com/office/drawing/2014/main" id="{A4D7AE16-2979-4D87-A266-BA38688E61D9}"/>
              </a:ext>
            </a:extLst>
          </p:cNvPr>
          <p:cNvSpPr>
            <a:spLocks noChangeArrowheads="1"/>
          </p:cNvSpPr>
          <p:nvPr/>
        </p:nvSpPr>
        <p:spPr bwMode="auto">
          <a:xfrm>
            <a:off x="1093788" y="3048000"/>
            <a:ext cx="5638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zh-CN" altLang="en-US" sz="2400" b="1"/>
              <a:t>   </a:t>
            </a:r>
            <a:r>
              <a:rPr kumimoji="1" lang="zh-CN" altLang="en-US" sz="2400" b="1">
                <a:latin typeface="宋体" panose="02010600030101010101" pitchFamily="2" charset="-122"/>
              </a:rPr>
              <a:t>（2）确定无功补偿容量 </a:t>
            </a:r>
          </a:p>
        </p:txBody>
      </p:sp>
      <p:sp>
        <p:nvSpPr>
          <p:cNvPr id="560137" name="Rectangle 9">
            <a:extLst>
              <a:ext uri="{FF2B5EF4-FFF2-40B4-BE49-F238E27FC236}">
                <a16:creationId xmlns:a16="http://schemas.microsoft.com/office/drawing/2014/main" id="{8D49DEEF-447E-4DC8-9A18-61DB1FA78702}"/>
              </a:ext>
            </a:extLst>
          </p:cNvPr>
          <p:cNvSpPr>
            <a:spLocks noChangeArrowheads="1"/>
          </p:cNvSpPr>
          <p:nvPr/>
        </p:nvSpPr>
        <p:spPr bwMode="auto">
          <a:xfrm>
            <a:off x="1979613" y="5059363"/>
            <a:ext cx="6553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buFont typeface="Wingdings" panose="05000000000000000000" pitchFamily="2" charset="2"/>
              <a:buNone/>
            </a:pPr>
            <a:r>
              <a:rPr kumimoji="1" lang="zh-CN" altLang="en-US" sz="2400"/>
              <a:t> ＝800×(</a:t>
            </a:r>
            <a:r>
              <a:rPr kumimoji="1" lang="en-US" altLang="zh-CN" sz="2400"/>
              <a:t>tanarccos0.810－tanarccos0.92)</a:t>
            </a:r>
            <a:endParaRPr kumimoji="1" lang="zh-CN" altLang="en-US" sz="2400"/>
          </a:p>
        </p:txBody>
      </p:sp>
      <p:sp>
        <p:nvSpPr>
          <p:cNvPr id="560156" name="Rectangle 28">
            <a:extLst>
              <a:ext uri="{FF2B5EF4-FFF2-40B4-BE49-F238E27FC236}">
                <a16:creationId xmlns:a16="http://schemas.microsoft.com/office/drawing/2014/main" id="{1DA72ABF-A1DA-4C1F-A182-7DA5BAFD94A0}"/>
              </a:ext>
            </a:extLst>
          </p:cNvPr>
          <p:cNvSpPr>
            <a:spLocks noChangeArrowheads="1"/>
          </p:cNvSpPr>
          <p:nvPr/>
        </p:nvSpPr>
        <p:spPr bwMode="auto">
          <a:xfrm>
            <a:off x="2051050" y="5661025"/>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en-US" altLang="zh-CN" sz="2400"/>
              <a:t>＝238.4kvar</a:t>
            </a:r>
            <a:endParaRPr kumimoji="1" lang="zh-CN" altLang="en-US" sz="2400"/>
          </a:p>
        </p:txBody>
      </p:sp>
      <p:pic>
        <p:nvPicPr>
          <p:cNvPr id="70663" name="Picture 35">
            <a:extLst>
              <a:ext uri="{FF2B5EF4-FFF2-40B4-BE49-F238E27FC236}">
                <a16:creationId xmlns:a16="http://schemas.microsoft.com/office/drawing/2014/main" id="{ECE831F3-446E-47B5-8A21-F1F6DF7AE3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6238" y="2492375"/>
            <a:ext cx="6021387"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4" name="Picture 36">
            <a:extLst>
              <a:ext uri="{FF2B5EF4-FFF2-40B4-BE49-F238E27FC236}">
                <a16:creationId xmlns:a16="http://schemas.microsoft.com/office/drawing/2014/main" id="{F0CE5A1B-9C84-4D1D-87A8-0E56B17142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3573463"/>
            <a:ext cx="4029075"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5" name="Picture 37">
            <a:extLst>
              <a:ext uri="{FF2B5EF4-FFF2-40B4-BE49-F238E27FC236}">
                <a16:creationId xmlns:a16="http://schemas.microsoft.com/office/drawing/2014/main" id="{290836A5-0939-4180-BF50-78F7303A8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4508500"/>
            <a:ext cx="371475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60135"/>
                                        </p:tgtEl>
                                        <p:attrNameLst>
                                          <p:attrName>style.visibility</p:attrName>
                                        </p:attrNameLst>
                                      </p:cBhvr>
                                      <p:to>
                                        <p:strVal val="visible"/>
                                      </p:to>
                                    </p:set>
                                    <p:anim to="" calcmode="lin" valueType="num">
                                      <p:cBhvr>
                                        <p:cTn id="7" dur="1" fill="hold"/>
                                        <p:tgtEl>
                                          <p:spTgt spid="56013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60136"/>
                                        </p:tgtEl>
                                        <p:attrNameLst>
                                          <p:attrName>style.visibility</p:attrName>
                                        </p:attrNameLst>
                                      </p:cBhvr>
                                      <p:to>
                                        <p:strVal val="visible"/>
                                      </p:to>
                                    </p:set>
                                    <p:anim to="" calcmode="lin" valueType="num">
                                      <p:cBhvr>
                                        <p:cTn id="12" dur="1" fill="hold"/>
                                        <p:tgtEl>
                                          <p:spTgt spid="560136"/>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60137"/>
                                        </p:tgtEl>
                                        <p:attrNameLst>
                                          <p:attrName>style.visibility</p:attrName>
                                        </p:attrNameLst>
                                      </p:cBhvr>
                                      <p:to>
                                        <p:strVal val="visible"/>
                                      </p:to>
                                    </p:set>
                                    <p:anim to="" calcmode="lin" valueType="num">
                                      <p:cBhvr>
                                        <p:cTn id="17" dur="1" fill="hold"/>
                                        <p:tgtEl>
                                          <p:spTgt spid="560137"/>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560156"/>
                                        </p:tgtEl>
                                        <p:attrNameLst>
                                          <p:attrName>style.visibility</p:attrName>
                                        </p:attrNameLst>
                                      </p:cBhvr>
                                      <p:to>
                                        <p:strVal val="visible"/>
                                      </p:to>
                                    </p:set>
                                    <p:animEffect transition="in" filter="box(in)">
                                      <p:cBhvr>
                                        <p:cTn id="22" dur="500"/>
                                        <p:tgtEl>
                                          <p:spTgt spid="560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5" grpId="0" autoUpdateAnimBg="0"/>
      <p:bldP spid="560136" grpId="0" autoUpdateAnimBg="0"/>
      <p:bldP spid="560137" grpId="0" autoUpdateAnimBg="0"/>
      <p:bldP spid="56015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23" name="Rectangle 7">
            <a:extLst>
              <a:ext uri="{FF2B5EF4-FFF2-40B4-BE49-F238E27FC236}">
                <a16:creationId xmlns:a16="http://schemas.microsoft.com/office/drawing/2014/main" id="{1F1D5449-2C83-4620-8736-0ADBA155BD8C}"/>
              </a:ext>
            </a:extLst>
          </p:cNvPr>
          <p:cNvSpPr>
            <a:spLocks noChangeArrowheads="1"/>
          </p:cNvSpPr>
          <p:nvPr/>
        </p:nvSpPr>
        <p:spPr bwMode="auto">
          <a:xfrm>
            <a:off x="901502" y="1124744"/>
            <a:ext cx="7467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25000"/>
              </a:spcBef>
              <a:buClrTx/>
              <a:buSzTx/>
              <a:buFontTx/>
              <a:buNone/>
            </a:pPr>
            <a:r>
              <a:rPr kumimoji="1" lang="zh-CN" altLang="en-US" sz="2400" b="1">
                <a:ea typeface="黑体" panose="02010609060101010101" pitchFamily="49" charset="-122"/>
              </a:rPr>
              <a:t>三、用电设备工作制</a:t>
            </a:r>
            <a:endParaRPr kumimoji="1" lang="zh-CN" altLang="en-US" sz="2400" b="1">
              <a:latin typeface="宋体" panose="02010600030101010101" pitchFamily="2" charset="-122"/>
            </a:endParaRPr>
          </a:p>
        </p:txBody>
      </p:sp>
      <p:sp>
        <p:nvSpPr>
          <p:cNvPr id="598025" name="Rectangle 9">
            <a:extLst>
              <a:ext uri="{FF2B5EF4-FFF2-40B4-BE49-F238E27FC236}">
                <a16:creationId xmlns:a16="http://schemas.microsoft.com/office/drawing/2014/main" id="{F65F48A2-4298-4CCF-A324-EDACE2FF928B}"/>
              </a:ext>
            </a:extLst>
          </p:cNvPr>
          <p:cNvSpPr>
            <a:spLocks noChangeArrowheads="1"/>
          </p:cNvSpPr>
          <p:nvPr/>
        </p:nvSpPr>
        <p:spPr bwMode="auto">
          <a:xfrm>
            <a:off x="539552" y="1629569"/>
            <a:ext cx="8318500" cy="136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lnSpc>
                <a:spcPct val="110000"/>
              </a:lnSpc>
              <a:spcBef>
                <a:spcPct val="0"/>
              </a:spcBef>
              <a:buClrTx/>
              <a:buSzTx/>
              <a:buFontTx/>
              <a:buNone/>
            </a:pPr>
            <a:r>
              <a:rPr kumimoji="1" lang="zh-CN" altLang="en-US" sz="2800" b="1">
                <a:ea typeface="黑体" panose="02010609060101010101" pitchFamily="49" charset="-122"/>
              </a:rPr>
              <a:t>       </a:t>
            </a:r>
            <a:r>
              <a:rPr kumimoji="1" lang="zh-CN" altLang="en-US" sz="2400" b="1">
                <a:cs typeface="Times New Roman" panose="02020603050405020304" pitchFamily="18" charset="0"/>
              </a:rPr>
              <a:t>1、</a:t>
            </a:r>
            <a:r>
              <a:rPr kumimoji="1" lang="zh-CN" altLang="en-US" sz="2400" b="1">
                <a:latin typeface="宋体" panose="02010600030101010101" pitchFamily="2" charset="-122"/>
              </a:rPr>
              <a:t>连续工作制</a:t>
            </a:r>
          </a:p>
          <a:p>
            <a:pPr algn="just">
              <a:lnSpc>
                <a:spcPct val="110000"/>
              </a:lnSpc>
              <a:spcBef>
                <a:spcPct val="0"/>
              </a:spcBef>
              <a:buClrTx/>
              <a:buSzTx/>
              <a:buFontTx/>
              <a:buNone/>
            </a:pPr>
            <a:r>
              <a:rPr kumimoji="1" lang="zh-CN" altLang="en-US" sz="2400" b="1">
                <a:latin typeface="宋体" panose="02010600030101010101" pitchFamily="2" charset="-122"/>
              </a:rPr>
              <a:t>    该类设备在恒定负荷下运行，且运行时间长到足以使之达到热平衡。</a:t>
            </a:r>
          </a:p>
        </p:txBody>
      </p:sp>
      <p:pic>
        <p:nvPicPr>
          <p:cNvPr id="47108" name="Picture 12">
            <a:extLst>
              <a:ext uri="{FF2B5EF4-FFF2-40B4-BE49-F238E27FC236}">
                <a16:creationId xmlns:a16="http://schemas.microsoft.com/office/drawing/2014/main" id="{BAB7F43E-6E98-4ECC-B27D-A54519C74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4390" y="2709069"/>
            <a:ext cx="5305425" cy="3536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98023"/>
                                        </p:tgtEl>
                                        <p:attrNameLst>
                                          <p:attrName>style.visibility</p:attrName>
                                        </p:attrNameLst>
                                      </p:cBhvr>
                                      <p:to>
                                        <p:strVal val="visible"/>
                                      </p:to>
                                    </p:set>
                                    <p:anim to="" calcmode="lin" valueType="num">
                                      <p:cBhvr>
                                        <p:cTn id="7" dur="1" fill="hold"/>
                                        <p:tgtEl>
                                          <p:spTgt spid="59802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98025">
                                            <p:txEl>
                                              <p:pRg st="0" end="0"/>
                                            </p:txEl>
                                          </p:spTgt>
                                        </p:tgtEl>
                                        <p:attrNameLst>
                                          <p:attrName>style.visibility</p:attrName>
                                        </p:attrNameLst>
                                      </p:cBhvr>
                                      <p:to>
                                        <p:strVal val="visible"/>
                                      </p:to>
                                    </p:set>
                                    <p:anim to="" calcmode="lin" valueType="num">
                                      <p:cBhvr>
                                        <p:cTn id="12" dur="1" fill="hold"/>
                                        <p:tgtEl>
                                          <p:spTgt spid="598025">
                                            <p:txEl>
                                              <p:pRg st="0" end="0"/>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98025">
                                            <p:txEl>
                                              <p:pRg st="1" end="1"/>
                                            </p:txEl>
                                          </p:spTgt>
                                        </p:tgtEl>
                                        <p:attrNameLst>
                                          <p:attrName>style.visibility</p:attrName>
                                        </p:attrNameLst>
                                      </p:cBhvr>
                                      <p:to>
                                        <p:strVal val="visible"/>
                                      </p:to>
                                    </p:set>
                                    <p:anim to="" calcmode="lin" valueType="num">
                                      <p:cBhvr>
                                        <p:cTn id="17" dur="1" fill="hold"/>
                                        <p:tgtEl>
                                          <p:spTgt spid="598025">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23" grpId="0" autoUpdateAnimBg="0"/>
      <p:bldP spid="598025"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682" name="Rectangle 10">
            <a:extLst>
              <a:ext uri="{FF2B5EF4-FFF2-40B4-BE49-F238E27FC236}">
                <a16:creationId xmlns:a16="http://schemas.microsoft.com/office/drawing/2014/main" id="{CF1D84A0-523A-4399-A28C-CB04508D600F}"/>
              </a:ext>
            </a:extLst>
          </p:cNvPr>
          <p:cNvSpPr>
            <a:spLocks noChangeArrowheads="1"/>
          </p:cNvSpPr>
          <p:nvPr/>
        </p:nvSpPr>
        <p:spPr bwMode="auto">
          <a:xfrm>
            <a:off x="684213" y="549275"/>
            <a:ext cx="78486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zh-CN" altLang="en-US" sz="2400" b="1"/>
              <a:t> （</a:t>
            </a:r>
            <a:r>
              <a:rPr kumimoji="1" lang="zh-CN" altLang="en-US" sz="2400" b="1">
                <a:latin typeface="宋体" panose="02010600030101010101" pitchFamily="2" charset="-122"/>
              </a:rPr>
              <a:t>3</a:t>
            </a:r>
            <a:r>
              <a:rPr kumimoji="1" lang="zh-CN" altLang="en-US" sz="2400" b="1"/>
              <a:t>）选择电容器组数及每组容量</a:t>
            </a:r>
            <a:endParaRPr kumimoji="1" lang="zh-CN" altLang="en-US" sz="2400" b="1">
              <a:latin typeface="宋体" panose="02010600030101010101" pitchFamily="2" charset="-122"/>
            </a:endParaRPr>
          </a:p>
        </p:txBody>
      </p:sp>
      <p:sp>
        <p:nvSpPr>
          <p:cNvPr id="581643" name="Rectangle 11">
            <a:extLst>
              <a:ext uri="{FF2B5EF4-FFF2-40B4-BE49-F238E27FC236}">
                <a16:creationId xmlns:a16="http://schemas.microsoft.com/office/drawing/2014/main" id="{C82C918F-DBCB-44B7-9513-9531D2FE8362}"/>
              </a:ext>
            </a:extLst>
          </p:cNvPr>
          <p:cNvSpPr>
            <a:spLocks noChangeArrowheads="1"/>
          </p:cNvSpPr>
          <p:nvPr/>
        </p:nvSpPr>
        <p:spPr bwMode="auto">
          <a:xfrm>
            <a:off x="838200" y="1295400"/>
            <a:ext cx="7772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a:spcBef>
                <a:spcPct val="50000"/>
              </a:spcBef>
              <a:buClrTx/>
              <a:buSzTx/>
              <a:buFontTx/>
              <a:buNone/>
            </a:pPr>
            <a:r>
              <a:rPr kumimoji="1" lang="zh-CN" altLang="en-US" sz="2400" b="1"/>
              <a:t>初选</a:t>
            </a:r>
            <a:r>
              <a:rPr kumimoji="1" lang="en-US" altLang="zh-CN" sz="2400"/>
              <a:t>BKMJ0.4-20-3</a:t>
            </a:r>
            <a:r>
              <a:rPr kumimoji="1" lang="zh-CN" altLang="en-US" sz="2400" b="1"/>
              <a:t>型电容器，每组容量</a:t>
            </a:r>
            <a:r>
              <a:rPr kumimoji="1" lang="en-US" altLang="zh-CN" sz="2400" i="1"/>
              <a:t>q</a:t>
            </a:r>
            <a:r>
              <a:rPr kumimoji="1" lang="en-US" altLang="zh-CN" sz="2400" baseline="-30000"/>
              <a:t>.C</a:t>
            </a:r>
            <a:r>
              <a:rPr kumimoji="1" lang="en-US" altLang="zh-CN" sz="2400"/>
              <a:t>=20kvar</a:t>
            </a:r>
            <a:r>
              <a:rPr kumimoji="1" lang="en-US" altLang="zh-CN" sz="2400" b="1"/>
              <a:t>。</a:t>
            </a:r>
          </a:p>
        </p:txBody>
      </p:sp>
      <p:sp>
        <p:nvSpPr>
          <p:cNvPr id="581646" name="Rectangle 14">
            <a:extLst>
              <a:ext uri="{FF2B5EF4-FFF2-40B4-BE49-F238E27FC236}">
                <a16:creationId xmlns:a16="http://schemas.microsoft.com/office/drawing/2014/main" id="{1F7469CB-784C-437B-BC91-4E821C4AF6FD}"/>
              </a:ext>
            </a:extLst>
          </p:cNvPr>
          <p:cNvSpPr>
            <a:spLocks noChangeArrowheads="1"/>
          </p:cNvSpPr>
          <p:nvPr/>
        </p:nvSpPr>
        <p:spPr bwMode="auto">
          <a:xfrm>
            <a:off x="6156325" y="2420938"/>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t>取</a:t>
            </a:r>
            <a:r>
              <a:rPr kumimoji="1" lang="zh-CN" altLang="en-US" sz="2400"/>
              <a:t>12</a:t>
            </a:r>
            <a:r>
              <a:rPr kumimoji="1" lang="zh-CN" altLang="en-US" sz="2400" b="1"/>
              <a:t>组</a:t>
            </a:r>
          </a:p>
        </p:txBody>
      </p:sp>
      <p:sp>
        <p:nvSpPr>
          <p:cNvPr id="581648" name="Rectangle 16">
            <a:extLst>
              <a:ext uri="{FF2B5EF4-FFF2-40B4-BE49-F238E27FC236}">
                <a16:creationId xmlns:a16="http://schemas.microsoft.com/office/drawing/2014/main" id="{D0C1D8DD-CA12-4934-8B40-C534616C3609}"/>
              </a:ext>
            </a:extLst>
          </p:cNvPr>
          <p:cNvSpPr>
            <a:spLocks noChangeArrowheads="1"/>
          </p:cNvSpPr>
          <p:nvPr/>
        </p:nvSpPr>
        <p:spPr bwMode="auto">
          <a:xfrm>
            <a:off x="995363" y="3276600"/>
            <a:ext cx="480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latin typeface="宋体" panose="02010600030101010101" pitchFamily="2" charset="-122"/>
              </a:rPr>
              <a:t>补偿后的视在计算负荷</a:t>
            </a:r>
            <a:endParaRPr kumimoji="1" lang="zh-CN" altLang="en-US" sz="2400" b="1"/>
          </a:p>
        </p:txBody>
      </p:sp>
      <p:sp>
        <p:nvSpPr>
          <p:cNvPr id="581649" name="Rectangle 17">
            <a:extLst>
              <a:ext uri="{FF2B5EF4-FFF2-40B4-BE49-F238E27FC236}">
                <a16:creationId xmlns:a16="http://schemas.microsoft.com/office/drawing/2014/main" id="{19BFACE2-7E99-40AC-8FC4-8779278BF346}"/>
              </a:ext>
            </a:extLst>
          </p:cNvPr>
          <p:cNvSpPr>
            <a:spLocks noChangeArrowheads="1"/>
          </p:cNvSpPr>
          <p:nvPr/>
        </p:nvSpPr>
        <p:spPr bwMode="auto">
          <a:xfrm>
            <a:off x="838200" y="4953000"/>
            <a:ext cx="426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t>  减少</a:t>
            </a:r>
            <a:r>
              <a:rPr kumimoji="1" lang="zh-CN" altLang="en-US" sz="2400"/>
              <a:t>118.8</a:t>
            </a:r>
            <a:r>
              <a:rPr kumimoji="1" lang="en-US" altLang="zh-CN" sz="2400"/>
              <a:t>kVA。</a:t>
            </a:r>
            <a:endParaRPr kumimoji="1" lang="en-US" altLang="zh-CN" sz="2400">
              <a:latin typeface="宋体" panose="02010600030101010101" pitchFamily="2" charset="-122"/>
            </a:endParaRPr>
          </a:p>
        </p:txBody>
      </p:sp>
      <p:sp>
        <p:nvSpPr>
          <p:cNvPr id="581650" name="AutoShape 18">
            <a:hlinkClick r:id="rId2" action="ppaction://hlinksldjump" highlightClick="1"/>
            <a:extLst>
              <a:ext uri="{FF2B5EF4-FFF2-40B4-BE49-F238E27FC236}">
                <a16:creationId xmlns:a16="http://schemas.microsoft.com/office/drawing/2014/main" id="{C81F51E5-7146-4C4D-8450-FEAA9ADE3B89}"/>
              </a:ext>
            </a:extLst>
          </p:cNvPr>
          <p:cNvSpPr>
            <a:spLocks noChangeArrowheads="1"/>
          </p:cNvSpPr>
          <p:nvPr/>
        </p:nvSpPr>
        <p:spPr bwMode="auto">
          <a:xfrm>
            <a:off x="8610600" y="6477000"/>
            <a:ext cx="533400" cy="381000"/>
          </a:xfrm>
          <a:prstGeom prst="actionButtonBackPrevious">
            <a:avLst/>
          </a:prstGeom>
          <a:noFill/>
          <a:ln w="12700" cap="sq">
            <a:solidFill>
              <a:srgbClr val="39B76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1688" name="Picture 19">
            <a:extLst>
              <a:ext uri="{FF2B5EF4-FFF2-40B4-BE49-F238E27FC236}">
                <a16:creationId xmlns:a16="http://schemas.microsoft.com/office/drawing/2014/main" id="{029DD25A-2146-4626-9F31-E3AE0EAF1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205038"/>
            <a:ext cx="3924300" cy="94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9" name="Picture 20">
            <a:extLst>
              <a:ext uri="{FF2B5EF4-FFF2-40B4-BE49-F238E27FC236}">
                <a16:creationId xmlns:a16="http://schemas.microsoft.com/office/drawing/2014/main" id="{968D2FC4-3694-4F42-B0A6-D08D828338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0775" y="4067175"/>
            <a:ext cx="7627938"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690" name="TextBox 9">
            <a:extLst>
              <a:ext uri="{FF2B5EF4-FFF2-40B4-BE49-F238E27FC236}">
                <a16:creationId xmlns:a16="http://schemas.microsoft.com/office/drawing/2014/main" id="{0C759AB3-B1E3-4E46-9857-6C438ACE9D1B}"/>
              </a:ext>
            </a:extLst>
          </p:cNvPr>
          <p:cNvSpPr txBox="1">
            <a:spLocks noChangeArrowheads="1"/>
          </p:cNvSpPr>
          <p:nvPr/>
        </p:nvSpPr>
        <p:spPr bwMode="auto">
          <a:xfrm>
            <a:off x="107950" y="5589588"/>
            <a:ext cx="864076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600" b="1">
                <a:latin typeface="楷体" panose="02010609060101010101" pitchFamily="49" charset="-122"/>
                <a:ea typeface="楷体" panose="02010609060101010101" pitchFamily="49" charset="-122"/>
              </a:rPr>
              <a:t>注：因为电容器需要的无功功率与电机等感性负载需要的无功功率，在时间上正好相反，就是说：电容吸收无功功率的时候，正是电机放出无功功率的时候，反之，电机吸收无功功率时，又正好是电容放出无功功率的时候。这样，电机和电容就相互交换无功功率，电机等负载就不需要从电源上吸收或释放无功功率了，这就相当于电容代替电源向电机提供无功功率。</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1643"/>
                                        </p:tgtEl>
                                        <p:attrNameLst>
                                          <p:attrName>style.visibility</p:attrName>
                                        </p:attrNameLst>
                                      </p:cBhvr>
                                      <p:to>
                                        <p:strVal val="visible"/>
                                      </p:to>
                                    </p:set>
                                    <p:anim to="" calcmode="lin" valueType="num">
                                      <p:cBhvr>
                                        <p:cTn id="7" dur="1" fill="hold"/>
                                        <p:tgtEl>
                                          <p:spTgt spid="58164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1646"/>
                                        </p:tgtEl>
                                        <p:attrNameLst>
                                          <p:attrName>style.visibility</p:attrName>
                                        </p:attrNameLst>
                                      </p:cBhvr>
                                      <p:to>
                                        <p:strVal val="visible"/>
                                      </p:to>
                                    </p:set>
                                    <p:animEffect transition="in" filter="dissolve">
                                      <p:cBhvr>
                                        <p:cTn id="12" dur="500"/>
                                        <p:tgtEl>
                                          <p:spTgt spid="58164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81648"/>
                                        </p:tgtEl>
                                        <p:attrNameLst>
                                          <p:attrName>style.visibility</p:attrName>
                                        </p:attrNameLst>
                                      </p:cBhvr>
                                      <p:to>
                                        <p:strVal val="visible"/>
                                      </p:to>
                                    </p:set>
                                    <p:anim to="" calcmode="lin" valueType="num">
                                      <p:cBhvr>
                                        <p:cTn id="17" dur="1" fill="hold"/>
                                        <p:tgtEl>
                                          <p:spTgt spid="581648"/>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581649"/>
                                        </p:tgtEl>
                                        <p:attrNameLst>
                                          <p:attrName>style.visibility</p:attrName>
                                        </p:attrNameLst>
                                      </p:cBhvr>
                                      <p:to>
                                        <p:strVal val="visible"/>
                                      </p:to>
                                    </p:set>
                                    <p:animEffect transition="in" filter="checkerboard(across)">
                                      <p:cBhvr>
                                        <p:cTn id="22" dur="500"/>
                                        <p:tgtEl>
                                          <p:spTgt spid="58164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81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43" grpId="0" autoUpdateAnimBg="0"/>
      <p:bldP spid="581646" grpId="0" autoUpdateAnimBg="0"/>
      <p:bldP spid="581648" grpId="0" autoUpdateAnimBg="0"/>
      <p:bldP spid="581649" grpId="0" autoUpdateAnimBg="0"/>
      <p:bldP spid="581650"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5" name="Rectangle 3">
            <a:extLst>
              <a:ext uri="{FF2B5EF4-FFF2-40B4-BE49-F238E27FC236}">
                <a16:creationId xmlns:a16="http://schemas.microsoft.com/office/drawing/2014/main" id="{A4AE751A-BE83-4BEF-9398-6364536AB299}"/>
              </a:ext>
            </a:extLst>
          </p:cNvPr>
          <p:cNvSpPr>
            <a:spLocks noGrp="1" noChangeArrowheads="1"/>
          </p:cNvSpPr>
          <p:nvPr>
            <p:ph type="title" sz="quarter"/>
          </p:nvPr>
        </p:nvSpPr>
        <p:spPr/>
        <p:txBody>
          <a:bodyPr/>
          <a:lstStyle/>
          <a:p>
            <a:pPr eaLnBrk="1" hangingPunct="1"/>
            <a:r>
              <a:rPr lang="zh-CN" altLang="en-US" sz="1800" b="1">
                <a:solidFill>
                  <a:schemeClr val="tx1"/>
                </a:solidFill>
                <a:latin typeface="宋体" panose="02010600030101010101" pitchFamily="2" charset="-122"/>
              </a:rPr>
              <a:t>例</a:t>
            </a:r>
            <a:r>
              <a:rPr lang="en-US" altLang="zh-CN" sz="1800" b="1">
                <a:solidFill>
                  <a:schemeClr val="tx1"/>
                </a:solidFill>
                <a:latin typeface="宋体" panose="02010600030101010101" pitchFamily="2" charset="-122"/>
              </a:rPr>
              <a:t>2-6  </a:t>
            </a:r>
            <a:r>
              <a:rPr lang="zh-CN" altLang="en-US" sz="1800" b="1">
                <a:solidFill>
                  <a:schemeClr val="tx1"/>
                </a:solidFill>
                <a:latin typeface="宋体" panose="02010600030101010101" pitchFamily="2" charset="-122"/>
              </a:rPr>
              <a:t>某工厂拟建一降压变电所</a:t>
            </a:r>
            <a:r>
              <a:rPr lang="en-US" altLang="zh-CN" sz="1800" b="1">
                <a:solidFill>
                  <a:schemeClr val="tx1"/>
                </a:solidFill>
                <a:latin typeface="宋体" panose="02010600030101010101" pitchFamily="2" charset="-122"/>
              </a:rPr>
              <a:t>,</a:t>
            </a:r>
            <a:r>
              <a:rPr lang="zh-CN" altLang="en-US" sz="1800" b="1">
                <a:solidFill>
                  <a:schemeClr val="tx1"/>
                </a:solidFill>
                <a:latin typeface="宋体" panose="02010600030101010101" pitchFamily="2" charset="-122"/>
              </a:rPr>
              <a:t>装一台主变压器</a:t>
            </a:r>
            <a:r>
              <a:rPr lang="en-US" altLang="zh-CN" sz="1800" b="1">
                <a:solidFill>
                  <a:schemeClr val="tx1"/>
                </a:solidFill>
                <a:latin typeface="宋体" panose="02010600030101010101" pitchFamily="2" charset="-122"/>
              </a:rPr>
              <a:t>.</a:t>
            </a:r>
            <a:r>
              <a:rPr lang="zh-CN" altLang="en-US" sz="1800" b="1">
                <a:solidFill>
                  <a:schemeClr val="tx1"/>
                </a:solidFill>
                <a:latin typeface="宋体" panose="02010600030101010101" pitchFamily="2" charset="-122"/>
              </a:rPr>
              <a:t>已知变电所低压侧有功计算负荷为</a:t>
            </a:r>
            <a:r>
              <a:rPr lang="en-US" altLang="zh-CN" sz="1800" b="1">
                <a:solidFill>
                  <a:schemeClr val="tx1"/>
                </a:solidFill>
                <a:latin typeface="宋体" panose="02010600030101010101" pitchFamily="2" charset="-122"/>
              </a:rPr>
              <a:t>650KW,</a:t>
            </a:r>
            <a:r>
              <a:rPr lang="zh-CN" altLang="en-US" sz="1800" b="1">
                <a:solidFill>
                  <a:schemeClr val="tx1"/>
                </a:solidFill>
                <a:latin typeface="宋体" panose="02010600030101010101" pitchFamily="2" charset="-122"/>
              </a:rPr>
              <a:t>无功计算负荷为</a:t>
            </a:r>
            <a:r>
              <a:rPr lang="en-US" altLang="zh-CN" sz="1800" b="1">
                <a:solidFill>
                  <a:schemeClr val="tx1"/>
                </a:solidFill>
                <a:latin typeface="宋体" panose="02010600030101010101" pitchFamily="2" charset="-122"/>
              </a:rPr>
              <a:t>800kvar.</a:t>
            </a:r>
            <a:r>
              <a:rPr lang="zh-CN" altLang="en-US" sz="1800" b="1">
                <a:solidFill>
                  <a:schemeClr val="tx1"/>
                </a:solidFill>
                <a:latin typeface="宋体" panose="02010600030101010101" pitchFamily="2" charset="-122"/>
              </a:rPr>
              <a:t>为使工厂</a:t>
            </a:r>
            <a:r>
              <a:rPr lang="en-US" altLang="zh-CN" sz="1800" b="1">
                <a:solidFill>
                  <a:schemeClr val="tx1"/>
                </a:solidFill>
                <a:latin typeface="宋体" panose="02010600030101010101" pitchFamily="2" charset="-122"/>
              </a:rPr>
              <a:t>(</a:t>
            </a:r>
            <a:r>
              <a:rPr lang="zh-CN" altLang="en-US" sz="1800" b="1">
                <a:solidFill>
                  <a:schemeClr val="tx1"/>
                </a:solidFill>
                <a:latin typeface="宋体" panose="02010600030101010101" pitchFamily="2" charset="-122"/>
              </a:rPr>
              <a:t>变电所高压侧</a:t>
            </a:r>
            <a:r>
              <a:rPr lang="en-US" altLang="zh-CN" sz="1800" b="1">
                <a:solidFill>
                  <a:schemeClr val="tx1"/>
                </a:solidFill>
                <a:latin typeface="宋体" panose="02010600030101010101" pitchFamily="2" charset="-122"/>
              </a:rPr>
              <a:t>)</a:t>
            </a:r>
            <a:r>
              <a:rPr lang="zh-CN" altLang="en-US" sz="1800" b="1">
                <a:solidFill>
                  <a:schemeClr val="tx1"/>
                </a:solidFill>
                <a:latin typeface="宋体" panose="02010600030101010101" pitchFamily="2" charset="-122"/>
              </a:rPr>
              <a:t>功率因数不低于</a:t>
            </a:r>
            <a:r>
              <a:rPr lang="en-US" altLang="zh-CN" sz="1800" b="1">
                <a:solidFill>
                  <a:schemeClr val="tx1"/>
                </a:solidFill>
                <a:latin typeface="宋体" panose="02010600030101010101" pitchFamily="2" charset="-122"/>
              </a:rPr>
              <a:t>0.9,</a:t>
            </a:r>
            <a:r>
              <a:rPr lang="zh-CN" altLang="en-US" sz="1800" b="1">
                <a:solidFill>
                  <a:schemeClr val="tx1"/>
                </a:solidFill>
                <a:latin typeface="宋体" panose="02010600030101010101" pitchFamily="2" charset="-122"/>
              </a:rPr>
              <a:t>如在变电所低压侧装设并联电容器进行补偿</a:t>
            </a:r>
            <a:r>
              <a:rPr lang="en-US" altLang="zh-CN" sz="1800" b="1">
                <a:solidFill>
                  <a:schemeClr val="tx1"/>
                </a:solidFill>
                <a:latin typeface="宋体" panose="02010600030101010101" pitchFamily="2" charset="-122"/>
              </a:rPr>
              <a:t>,</a:t>
            </a:r>
            <a:r>
              <a:rPr lang="zh-CN" altLang="en-US" sz="1800" b="1">
                <a:solidFill>
                  <a:schemeClr val="tx1"/>
                </a:solidFill>
                <a:latin typeface="宋体" panose="02010600030101010101" pitchFamily="2" charset="-122"/>
              </a:rPr>
              <a:t>需装设多少补偿容量</a:t>
            </a:r>
            <a:r>
              <a:rPr lang="en-US" altLang="zh-CN" sz="1800" b="1">
                <a:solidFill>
                  <a:schemeClr val="tx1"/>
                </a:solidFill>
              </a:rPr>
              <a:t>?</a:t>
            </a:r>
            <a:r>
              <a:rPr lang="zh-CN" altLang="en-US" sz="1800" b="1">
                <a:solidFill>
                  <a:schemeClr val="tx1"/>
                </a:solidFill>
              </a:rPr>
              <a:t>补偿前后工厂变电所所选主变压器容量如何变化</a:t>
            </a:r>
            <a:r>
              <a:rPr lang="en-US" altLang="zh-CN" sz="1800" b="1">
                <a:solidFill>
                  <a:schemeClr val="tx1"/>
                </a:solidFill>
              </a:rPr>
              <a:t>?</a:t>
            </a:r>
          </a:p>
        </p:txBody>
      </p:sp>
      <p:graphicFrame>
        <p:nvGraphicFramePr>
          <p:cNvPr id="22530" name="Object 5">
            <a:extLst>
              <a:ext uri="{FF2B5EF4-FFF2-40B4-BE49-F238E27FC236}">
                <a16:creationId xmlns:a16="http://schemas.microsoft.com/office/drawing/2014/main" id="{E39A27DB-84E8-420C-A60D-8D6EF6AFCBA4}"/>
              </a:ext>
            </a:extLst>
          </p:cNvPr>
          <p:cNvGraphicFramePr>
            <a:graphicFrameLocks noChangeAspect="1"/>
          </p:cNvGraphicFramePr>
          <p:nvPr>
            <p:ph sz="quarter" idx="1"/>
          </p:nvPr>
        </p:nvGraphicFramePr>
        <p:xfrm>
          <a:off x="1403350" y="2276475"/>
          <a:ext cx="3673475" cy="500063"/>
        </p:xfrm>
        <a:graphic>
          <a:graphicData uri="http://schemas.openxmlformats.org/presentationml/2006/ole">
            <mc:AlternateContent xmlns:mc="http://schemas.openxmlformats.org/markup-compatibility/2006">
              <mc:Choice xmlns:v="urn:schemas-microsoft-com:vml" Requires="v">
                <p:oleObj name="公式" r:id="rId2" imgW="2133360" imgH="291960" progId="Equation.3">
                  <p:embed/>
                </p:oleObj>
              </mc:Choice>
              <mc:Fallback>
                <p:oleObj name="公式" r:id="rId2" imgW="2133360" imgH="29196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276475"/>
                        <a:ext cx="3673475"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1" name="Object 8">
            <a:extLst>
              <a:ext uri="{FF2B5EF4-FFF2-40B4-BE49-F238E27FC236}">
                <a16:creationId xmlns:a16="http://schemas.microsoft.com/office/drawing/2014/main" id="{51DF9DBC-F846-4D03-AEAB-6487CD5D6960}"/>
              </a:ext>
            </a:extLst>
          </p:cNvPr>
          <p:cNvGraphicFramePr>
            <a:graphicFrameLocks noChangeAspect="1"/>
          </p:cNvGraphicFramePr>
          <p:nvPr>
            <p:ph sz="quarter" idx="2"/>
          </p:nvPr>
        </p:nvGraphicFramePr>
        <p:xfrm>
          <a:off x="3708400" y="2852738"/>
          <a:ext cx="1154113" cy="371475"/>
        </p:xfrm>
        <a:graphic>
          <a:graphicData uri="http://schemas.openxmlformats.org/presentationml/2006/ole">
            <mc:AlternateContent xmlns:mc="http://schemas.openxmlformats.org/markup-compatibility/2006">
              <mc:Choice xmlns:v="urn:schemas-microsoft-com:vml" Requires="v">
                <p:oleObj name="公式" r:id="rId4" imgW="749160" imgH="241200" progId="Equation.3">
                  <p:embed/>
                </p:oleObj>
              </mc:Choice>
              <mc:Fallback>
                <p:oleObj name="公式" r:id="rId4" imgW="749160" imgH="2412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2852738"/>
                        <a:ext cx="1154113"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2532" name="Object 13">
            <a:extLst>
              <a:ext uri="{FF2B5EF4-FFF2-40B4-BE49-F238E27FC236}">
                <a16:creationId xmlns:a16="http://schemas.microsoft.com/office/drawing/2014/main" id="{1ACA45B0-1CAF-4628-AD69-0F48F542BB3E}"/>
              </a:ext>
            </a:extLst>
          </p:cNvPr>
          <p:cNvGraphicFramePr>
            <a:graphicFrameLocks noChangeAspect="1"/>
          </p:cNvGraphicFramePr>
          <p:nvPr>
            <p:ph sz="quarter" idx="3"/>
          </p:nvPr>
        </p:nvGraphicFramePr>
        <p:xfrm>
          <a:off x="4643438" y="3716338"/>
          <a:ext cx="2447925" cy="473075"/>
        </p:xfrm>
        <a:graphic>
          <a:graphicData uri="http://schemas.openxmlformats.org/presentationml/2006/ole">
            <mc:AlternateContent xmlns:mc="http://schemas.openxmlformats.org/markup-compatibility/2006">
              <mc:Choice xmlns:v="urn:schemas-microsoft-com:vml" Requires="v">
                <p:oleObj name="公式" r:id="rId6" imgW="1574640" imgH="304560" progId="Equation.3">
                  <p:embed/>
                </p:oleObj>
              </mc:Choice>
              <mc:Fallback>
                <p:oleObj name="公式" r:id="rId6" imgW="1574640" imgH="304560" progId="Equation.3">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43438" y="3716338"/>
                        <a:ext cx="2447925" cy="473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36" name="Text Box 4">
            <a:extLst>
              <a:ext uri="{FF2B5EF4-FFF2-40B4-BE49-F238E27FC236}">
                <a16:creationId xmlns:a16="http://schemas.microsoft.com/office/drawing/2014/main" id="{EFCEA811-2BCF-45FC-A043-44A7B30CFB3A}"/>
              </a:ext>
            </a:extLst>
          </p:cNvPr>
          <p:cNvSpPr txBox="1">
            <a:spLocks noChangeArrowheads="1"/>
          </p:cNvSpPr>
          <p:nvPr/>
        </p:nvSpPr>
        <p:spPr bwMode="auto">
          <a:xfrm>
            <a:off x="1239838" y="1628775"/>
            <a:ext cx="5564187"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解</a:t>
            </a:r>
            <a:r>
              <a:rPr lang="en-US" altLang="zh-CN" sz="2000" b="1"/>
              <a:t>:</a:t>
            </a:r>
            <a:r>
              <a:rPr lang="zh-CN" altLang="en-US" sz="2000" b="1"/>
              <a:t>（</a:t>
            </a:r>
            <a:r>
              <a:rPr lang="en-US" altLang="zh-CN" sz="2000" b="1"/>
              <a:t>1</a:t>
            </a:r>
            <a:r>
              <a:rPr lang="zh-CN" altLang="en-US" sz="2000" b="1"/>
              <a:t>）补偿前变压器容量和功率因数</a:t>
            </a:r>
          </a:p>
          <a:p>
            <a:pPr eaLnBrk="1" hangingPunct="1">
              <a:buFont typeface="Wingdings" panose="05000000000000000000" pitchFamily="2" charset="2"/>
              <a:buNone/>
            </a:pPr>
            <a:r>
              <a:rPr lang="zh-CN" altLang="en-US" sz="2000" b="1"/>
              <a:t>变压器低压侧的视在计算负荷为</a:t>
            </a:r>
          </a:p>
        </p:txBody>
      </p:sp>
      <p:sp>
        <p:nvSpPr>
          <p:cNvPr id="22537" name="Text Box 7">
            <a:extLst>
              <a:ext uri="{FF2B5EF4-FFF2-40B4-BE49-F238E27FC236}">
                <a16:creationId xmlns:a16="http://schemas.microsoft.com/office/drawing/2014/main" id="{5D0D113B-B65F-4399-95F2-115A297F101D}"/>
              </a:ext>
            </a:extLst>
          </p:cNvPr>
          <p:cNvSpPr txBox="1">
            <a:spLocks noChangeArrowheads="1"/>
          </p:cNvSpPr>
          <p:nvPr/>
        </p:nvSpPr>
        <p:spPr bwMode="auto">
          <a:xfrm>
            <a:off x="1295400" y="2781300"/>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变压器的选择条件为</a:t>
            </a:r>
          </a:p>
        </p:txBody>
      </p:sp>
      <p:sp>
        <p:nvSpPr>
          <p:cNvPr id="22538" name="Text Box 10">
            <a:extLst>
              <a:ext uri="{FF2B5EF4-FFF2-40B4-BE49-F238E27FC236}">
                <a16:creationId xmlns:a16="http://schemas.microsoft.com/office/drawing/2014/main" id="{BB01139C-C9B3-49FC-A4BF-F90233AF32B0}"/>
              </a:ext>
            </a:extLst>
          </p:cNvPr>
          <p:cNvSpPr txBox="1">
            <a:spLocks noChangeArrowheads="1"/>
          </p:cNvSpPr>
          <p:nvPr/>
        </p:nvSpPr>
        <p:spPr bwMode="auto">
          <a:xfrm>
            <a:off x="4859338" y="2852738"/>
            <a:ext cx="3633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，参看附录表</a:t>
            </a:r>
            <a:r>
              <a:rPr lang="en-US" altLang="zh-CN" sz="2000" b="1"/>
              <a:t>5</a:t>
            </a:r>
            <a:r>
              <a:rPr lang="zh-CN" altLang="en-US" sz="2000" b="1"/>
              <a:t>，选择主变压器</a:t>
            </a:r>
          </a:p>
        </p:txBody>
      </p:sp>
      <p:sp>
        <p:nvSpPr>
          <p:cNvPr id="22539" name="Text Box 11">
            <a:extLst>
              <a:ext uri="{FF2B5EF4-FFF2-40B4-BE49-F238E27FC236}">
                <a16:creationId xmlns:a16="http://schemas.microsoft.com/office/drawing/2014/main" id="{1C8793DF-87C5-4364-80E2-DCE85F4B60F0}"/>
              </a:ext>
            </a:extLst>
          </p:cNvPr>
          <p:cNvSpPr txBox="1">
            <a:spLocks noChangeArrowheads="1"/>
          </p:cNvSpPr>
          <p:nvPr/>
        </p:nvSpPr>
        <p:spPr bwMode="auto">
          <a:xfrm>
            <a:off x="1260475" y="3284538"/>
            <a:ext cx="28797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的额定容量为</a:t>
            </a:r>
            <a:r>
              <a:rPr lang="en-US" altLang="zh-CN" sz="2000" b="1"/>
              <a:t>1250</a:t>
            </a:r>
            <a:r>
              <a:rPr lang="en-US" altLang="zh-CN" sz="2000" b="1">
                <a:cs typeface="Times New Roman" panose="02020603050405020304" pitchFamily="18" charset="0"/>
              </a:rPr>
              <a:t>kV</a:t>
            </a:r>
            <a:r>
              <a:rPr lang="en-US" altLang="zh-CN" sz="2000" b="1">
                <a:latin typeface="MingLiU" panose="02020509000000000000" pitchFamily="49" charset="-120"/>
                <a:ea typeface="MingLiU" panose="02020509000000000000" pitchFamily="49" charset="-120"/>
                <a:cs typeface="Times New Roman" panose="02020603050405020304" pitchFamily="18" charset="0"/>
              </a:rPr>
              <a:t>·</a:t>
            </a:r>
            <a:r>
              <a:rPr lang="en-US" altLang="zh-CN" sz="2000" b="1">
                <a:cs typeface="Times New Roman" panose="02020603050405020304" pitchFamily="18" charset="0"/>
              </a:rPr>
              <a:t>A</a:t>
            </a:r>
          </a:p>
        </p:txBody>
      </p:sp>
      <p:sp>
        <p:nvSpPr>
          <p:cNvPr id="22540" name="Text Box 12">
            <a:extLst>
              <a:ext uri="{FF2B5EF4-FFF2-40B4-BE49-F238E27FC236}">
                <a16:creationId xmlns:a16="http://schemas.microsoft.com/office/drawing/2014/main" id="{BC6BF059-927C-4829-9590-53283F6ED022}"/>
              </a:ext>
            </a:extLst>
          </p:cNvPr>
          <p:cNvSpPr txBox="1">
            <a:spLocks noChangeArrowheads="1"/>
          </p:cNvSpPr>
          <p:nvPr/>
        </p:nvSpPr>
        <p:spPr bwMode="auto">
          <a:xfrm>
            <a:off x="1331913" y="3721100"/>
            <a:ext cx="55641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变压器低压侧的功率因数为</a:t>
            </a:r>
          </a:p>
        </p:txBody>
      </p:sp>
      <p:sp>
        <p:nvSpPr>
          <p:cNvPr id="22541" name="Text Box 15">
            <a:extLst>
              <a:ext uri="{FF2B5EF4-FFF2-40B4-BE49-F238E27FC236}">
                <a16:creationId xmlns:a16="http://schemas.microsoft.com/office/drawing/2014/main" id="{61CAF96C-036D-4902-8410-A53A5EB5A385}"/>
              </a:ext>
            </a:extLst>
          </p:cNvPr>
          <p:cNvSpPr txBox="1">
            <a:spLocks noChangeArrowheads="1"/>
          </p:cNvSpPr>
          <p:nvPr/>
        </p:nvSpPr>
        <p:spPr bwMode="auto">
          <a:xfrm>
            <a:off x="1042988" y="4221163"/>
            <a:ext cx="721995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a:t>
            </a:r>
            <a:r>
              <a:rPr lang="en-US" altLang="zh-CN" sz="2000" b="1"/>
              <a:t>2</a:t>
            </a:r>
            <a:r>
              <a:rPr lang="zh-CN" altLang="en-US" sz="2000" b="1"/>
              <a:t>）无功补偿容量</a:t>
            </a:r>
          </a:p>
          <a:p>
            <a:pPr eaLnBrk="1" hangingPunct="1">
              <a:buFont typeface="Wingdings" panose="05000000000000000000" pitchFamily="2" charset="2"/>
              <a:buNone/>
            </a:pPr>
            <a:r>
              <a:rPr lang="zh-CN" altLang="en-US" sz="2000" b="1"/>
              <a:t> 根据题目要求，</a:t>
            </a:r>
            <a:r>
              <a:rPr lang="zh-CN" altLang="en-US" sz="2000" b="1">
                <a:solidFill>
                  <a:srgbClr val="FF0000"/>
                </a:solidFill>
              </a:rPr>
              <a:t>使变压器高压侧的功率因数不低于</a:t>
            </a:r>
            <a:r>
              <a:rPr lang="en-US" altLang="zh-CN" sz="2000" b="1">
                <a:solidFill>
                  <a:srgbClr val="FF0000"/>
                </a:solidFill>
              </a:rPr>
              <a:t>0.9,</a:t>
            </a:r>
            <a:r>
              <a:rPr lang="zh-CN" altLang="en-US" sz="2000" b="1">
                <a:solidFill>
                  <a:srgbClr val="FF0000"/>
                </a:solidFill>
              </a:rPr>
              <a:t>如在低压侧补偿，低压侧补偿后的功率因数应略高于</a:t>
            </a:r>
            <a:r>
              <a:rPr lang="en-US" altLang="zh-CN" sz="2000" b="1">
                <a:solidFill>
                  <a:srgbClr val="FF0000"/>
                </a:solidFill>
              </a:rPr>
              <a:t>0.9</a:t>
            </a:r>
            <a:r>
              <a:rPr lang="en-US" altLang="zh-CN" sz="2000" b="1"/>
              <a:t>,</a:t>
            </a:r>
            <a:r>
              <a:rPr lang="zh-CN" altLang="en-US" sz="2000" b="1"/>
              <a:t>取</a:t>
            </a:r>
          </a:p>
        </p:txBody>
      </p:sp>
      <p:graphicFrame>
        <p:nvGraphicFramePr>
          <p:cNvPr id="22533" name="Object 18">
            <a:extLst>
              <a:ext uri="{FF2B5EF4-FFF2-40B4-BE49-F238E27FC236}">
                <a16:creationId xmlns:a16="http://schemas.microsoft.com/office/drawing/2014/main" id="{267D07FA-C2A4-460A-BDFB-6DFE899F6D97}"/>
              </a:ext>
            </a:extLst>
          </p:cNvPr>
          <p:cNvGraphicFramePr>
            <a:graphicFrameLocks noChangeAspect="1"/>
          </p:cNvGraphicFramePr>
          <p:nvPr>
            <p:ph sz="quarter" idx="4"/>
          </p:nvPr>
        </p:nvGraphicFramePr>
        <p:xfrm>
          <a:off x="6948488" y="4903788"/>
          <a:ext cx="1296987" cy="325437"/>
        </p:xfrm>
        <a:graphic>
          <a:graphicData uri="http://schemas.openxmlformats.org/presentationml/2006/ole">
            <mc:AlternateContent xmlns:mc="http://schemas.openxmlformats.org/markup-compatibility/2006">
              <mc:Choice xmlns:v="urn:schemas-microsoft-com:vml" Requires="v">
                <p:oleObj name="公式" r:id="rId8" imgW="812520" imgH="203040" progId="Equation.3">
                  <p:embed/>
                </p:oleObj>
              </mc:Choice>
              <mc:Fallback>
                <p:oleObj name="公式" r:id="rId8" imgW="812520" imgH="20304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948488" y="4903788"/>
                        <a:ext cx="1296987" cy="325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2" name="Text Box 20">
            <a:extLst>
              <a:ext uri="{FF2B5EF4-FFF2-40B4-BE49-F238E27FC236}">
                <a16:creationId xmlns:a16="http://schemas.microsoft.com/office/drawing/2014/main" id="{FB92A98D-9747-4A50-AFD5-2A1B7C29763A}"/>
              </a:ext>
            </a:extLst>
          </p:cNvPr>
          <p:cNvSpPr txBox="1">
            <a:spLocks noChangeArrowheads="1"/>
          </p:cNvSpPr>
          <p:nvPr/>
        </p:nvSpPr>
        <p:spPr bwMode="auto">
          <a:xfrm>
            <a:off x="1065213" y="5230813"/>
            <a:ext cx="3506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低压侧装设的并联电容容量为</a:t>
            </a:r>
            <a:endParaRPr lang="en-US" altLang="zh-CN" sz="2000" b="1"/>
          </a:p>
        </p:txBody>
      </p:sp>
      <p:graphicFrame>
        <p:nvGraphicFramePr>
          <p:cNvPr id="22534" name="Object 21">
            <a:extLst>
              <a:ext uri="{FF2B5EF4-FFF2-40B4-BE49-F238E27FC236}">
                <a16:creationId xmlns:a16="http://schemas.microsoft.com/office/drawing/2014/main" id="{A25B8F68-A9DC-415B-941D-A495641B7801}"/>
              </a:ext>
            </a:extLst>
          </p:cNvPr>
          <p:cNvGraphicFramePr>
            <a:graphicFrameLocks noChangeAspect="1"/>
          </p:cNvGraphicFramePr>
          <p:nvPr/>
        </p:nvGraphicFramePr>
        <p:xfrm>
          <a:off x="1187450" y="5661025"/>
          <a:ext cx="6840538" cy="446088"/>
        </p:xfrm>
        <a:graphic>
          <a:graphicData uri="http://schemas.openxmlformats.org/presentationml/2006/ole">
            <mc:AlternateContent xmlns:mc="http://schemas.openxmlformats.org/markup-compatibility/2006">
              <mc:Choice xmlns:v="urn:schemas-microsoft-com:vml" Requires="v">
                <p:oleObj name="公式" r:id="rId10" imgW="3695400" imgH="241200" progId="Equation.3">
                  <p:embed/>
                </p:oleObj>
              </mc:Choice>
              <mc:Fallback>
                <p:oleObj name="公式" r:id="rId10" imgW="3695400" imgH="2412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87450" y="5661025"/>
                        <a:ext cx="6840538" cy="446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2543" name="Text Box 22">
            <a:extLst>
              <a:ext uri="{FF2B5EF4-FFF2-40B4-BE49-F238E27FC236}">
                <a16:creationId xmlns:a16="http://schemas.microsoft.com/office/drawing/2014/main" id="{01FEC7F5-5387-4F1F-BE3F-A3AD80771DCD}"/>
              </a:ext>
            </a:extLst>
          </p:cNvPr>
          <p:cNvSpPr txBox="1">
            <a:spLocks noChangeArrowheads="1"/>
          </p:cNvSpPr>
          <p:nvPr/>
        </p:nvSpPr>
        <p:spPr bwMode="auto">
          <a:xfrm>
            <a:off x="1136650" y="6162675"/>
            <a:ext cx="17065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a:t>取</a:t>
            </a:r>
            <a:r>
              <a:rPr lang="en-US" altLang="zh-CN" sz="2000"/>
              <a:t>Q</a:t>
            </a:r>
            <a:r>
              <a:rPr lang="en-US" altLang="zh-CN" sz="2000" baseline="-25000"/>
              <a:t>C</a:t>
            </a:r>
            <a:r>
              <a:rPr lang="en-US" altLang="zh-CN" sz="2000"/>
              <a:t>=530kvar</a:t>
            </a:r>
          </a:p>
        </p:txBody>
      </p:sp>
      <p:sp>
        <p:nvSpPr>
          <p:cNvPr id="22544" name="TextBox 15">
            <a:extLst>
              <a:ext uri="{FF2B5EF4-FFF2-40B4-BE49-F238E27FC236}">
                <a16:creationId xmlns:a16="http://schemas.microsoft.com/office/drawing/2014/main" id="{61F27CF4-0739-493A-A627-9E390576CBAF}"/>
              </a:ext>
            </a:extLst>
          </p:cNvPr>
          <p:cNvSpPr txBox="1">
            <a:spLocks noChangeArrowheads="1"/>
          </p:cNvSpPr>
          <p:nvPr/>
        </p:nvSpPr>
        <p:spPr bwMode="auto">
          <a:xfrm>
            <a:off x="4356100" y="3357563"/>
            <a:ext cx="38163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600" b="1">
                <a:solidFill>
                  <a:srgbClr val="FF0000"/>
                </a:solidFill>
                <a:latin typeface="楷体" panose="02010609060101010101" pitchFamily="49" charset="-122"/>
                <a:ea typeface="楷体" panose="02010609060101010101" pitchFamily="49" charset="-122"/>
              </a:rPr>
              <a:t>所选变压器容量应大于计算负荷容量！</a:t>
            </a:r>
          </a:p>
        </p:txBody>
      </p:sp>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1202" name="Rectangle 2">
            <a:extLst>
              <a:ext uri="{FF2B5EF4-FFF2-40B4-BE49-F238E27FC236}">
                <a16:creationId xmlns:a16="http://schemas.microsoft.com/office/drawing/2014/main" id="{24F2DFC0-8C72-4DEC-A5CC-B3A019451935}"/>
              </a:ext>
            </a:extLst>
          </p:cNvPr>
          <p:cNvSpPr>
            <a:spLocks noChangeArrowheads="1"/>
          </p:cNvSpPr>
          <p:nvPr/>
        </p:nvSpPr>
        <p:spPr bwMode="auto">
          <a:xfrm>
            <a:off x="304800" y="2590800"/>
            <a:ext cx="50292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25000"/>
              </a:spcBef>
              <a:buClrTx/>
              <a:buSzTx/>
              <a:buFontTx/>
              <a:buNone/>
            </a:pPr>
            <a:r>
              <a:rPr kumimoji="1" lang="zh-CN" altLang="en-US" sz="2400" b="1">
                <a:latin typeface="宋体" panose="02010600030101010101" pitchFamily="2" charset="-122"/>
              </a:rPr>
              <a:t>    </a:t>
            </a:r>
          </a:p>
        </p:txBody>
      </p:sp>
      <p:sp>
        <p:nvSpPr>
          <p:cNvPr id="691203" name="Rectangle 3">
            <a:extLst>
              <a:ext uri="{FF2B5EF4-FFF2-40B4-BE49-F238E27FC236}">
                <a16:creationId xmlns:a16="http://schemas.microsoft.com/office/drawing/2014/main" id="{7E2D4784-F50E-40D9-8891-5B40843EC7D8}"/>
              </a:ext>
            </a:extLst>
          </p:cNvPr>
          <p:cNvSpPr>
            <a:spLocks noChangeArrowheads="1"/>
          </p:cNvSpPr>
          <p:nvPr/>
        </p:nvSpPr>
        <p:spPr bwMode="auto">
          <a:xfrm>
            <a:off x="1187450" y="981075"/>
            <a:ext cx="6265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latin typeface="宋体" panose="02010600030101010101" pitchFamily="2" charset="-122"/>
              </a:rPr>
              <a:t>（</a:t>
            </a:r>
            <a:r>
              <a:rPr kumimoji="1" lang="en-US" altLang="zh-CN" sz="2400" b="1">
                <a:latin typeface="宋体" panose="02010600030101010101" pitchFamily="2" charset="-122"/>
              </a:rPr>
              <a:t>3</a:t>
            </a:r>
            <a:r>
              <a:rPr kumimoji="1" lang="zh-CN" altLang="en-US" sz="2400" b="1">
                <a:latin typeface="宋体" panose="02010600030101010101" pitchFamily="2" charset="-122"/>
              </a:rPr>
              <a:t>）补偿后的变压器容量和功率因数</a:t>
            </a:r>
          </a:p>
        </p:txBody>
      </p:sp>
      <p:sp>
        <p:nvSpPr>
          <p:cNvPr id="23562" name="Text Box 7">
            <a:extLst>
              <a:ext uri="{FF2B5EF4-FFF2-40B4-BE49-F238E27FC236}">
                <a16:creationId xmlns:a16="http://schemas.microsoft.com/office/drawing/2014/main" id="{13CC9456-523C-479F-A259-1BC7FEA5E64B}"/>
              </a:ext>
            </a:extLst>
          </p:cNvPr>
          <p:cNvSpPr txBox="1">
            <a:spLocks noChangeArrowheads="1"/>
          </p:cNvSpPr>
          <p:nvPr/>
        </p:nvSpPr>
        <p:spPr bwMode="auto">
          <a:xfrm>
            <a:off x="1222375" y="1536700"/>
            <a:ext cx="452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补偿后变电所低压侧的视在计算负荷为</a:t>
            </a:r>
          </a:p>
        </p:txBody>
      </p:sp>
      <p:graphicFrame>
        <p:nvGraphicFramePr>
          <p:cNvPr id="23554" name="Object 8">
            <a:extLst>
              <a:ext uri="{FF2B5EF4-FFF2-40B4-BE49-F238E27FC236}">
                <a16:creationId xmlns:a16="http://schemas.microsoft.com/office/drawing/2014/main" id="{70CB5383-1361-41BE-A223-148DD7EC3DBD}"/>
              </a:ext>
            </a:extLst>
          </p:cNvPr>
          <p:cNvGraphicFramePr>
            <a:graphicFrameLocks noChangeAspect="1"/>
          </p:cNvGraphicFramePr>
          <p:nvPr>
            <p:ph sz="quarter" idx="1"/>
          </p:nvPr>
        </p:nvGraphicFramePr>
        <p:xfrm>
          <a:off x="1476375" y="1916113"/>
          <a:ext cx="4679950" cy="481012"/>
        </p:xfrm>
        <a:graphic>
          <a:graphicData uri="http://schemas.openxmlformats.org/presentationml/2006/ole">
            <mc:AlternateContent xmlns:mc="http://schemas.openxmlformats.org/markup-compatibility/2006">
              <mc:Choice xmlns:v="urn:schemas-microsoft-com:vml" Requires="v">
                <p:oleObj name="公式" r:id="rId2" imgW="2844720" imgH="291960" progId="Equation.3">
                  <p:embed/>
                </p:oleObj>
              </mc:Choice>
              <mc:Fallback>
                <p:oleObj name="公式" r:id="rId2" imgW="2844720" imgH="291960" progId="Equation.3">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916113"/>
                        <a:ext cx="4679950" cy="481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17">
            <a:extLst>
              <a:ext uri="{FF2B5EF4-FFF2-40B4-BE49-F238E27FC236}">
                <a16:creationId xmlns:a16="http://schemas.microsoft.com/office/drawing/2014/main" id="{5557139F-706F-4600-8CD8-8F3D09B8E0A7}"/>
              </a:ext>
            </a:extLst>
          </p:cNvPr>
          <p:cNvGraphicFramePr>
            <a:graphicFrameLocks noChangeAspect="1"/>
          </p:cNvGraphicFramePr>
          <p:nvPr>
            <p:ph sz="quarter" idx="2"/>
          </p:nvPr>
        </p:nvGraphicFramePr>
        <p:xfrm>
          <a:off x="1547813" y="4941888"/>
          <a:ext cx="2951162" cy="342900"/>
        </p:xfrm>
        <a:graphic>
          <a:graphicData uri="http://schemas.openxmlformats.org/presentationml/2006/ole">
            <mc:AlternateContent xmlns:mc="http://schemas.openxmlformats.org/markup-compatibility/2006">
              <mc:Choice xmlns:v="urn:schemas-microsoft-com:vml" Requires="v">
                <p:oleObj name="公式" r:id="rId4" imgW="2082600" imgH="241200" progId="Equation.3">
                  <p:embed/>
                </p:oleObj>
              </mc:Choice>
              <mc:Fallback>
                <p:oleObj name="公式" r:id="rId4" imgW="2082600" imgH="241200" progId="Equation.3">
                  <p:embed/>
                  <p:pic>
                    <p:nvPicPr>
                      <p:cNvPr id="0"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4941888"/>
                        <a:ext cx="2951162"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6" name="Object 20">
            <a:extLst>
              <a:ext uri="{FF2B5EF4-FFF2-40B4-BE49-F238E27FC236}">
                <a16:creationId xmlns:a16="http://schemas.microsoft.com/office/drawing/2014/main" id="{7DBC654A-D38C-4D96-8F10-C4070F172C3B}"/>
              </a:ext>
            </a:extLst>
          </p:cNvPr>
          <p:cNvGraphicFramePr>
            <a:graphicFrameLocks noChangeAspect="1"/>
          </p:cNvGraphicFramePr>
          <p:nvPr>
            <p:ph sz="quarter" idx="3"/>
          </p:nvPr>
        </p:nvGraphicFramePr>
        <p:xfrm>
          <a:off x="1619250" y="5373688"/>
          <a:ext cx="3959225" cy="338137"/>
        </p:xfrm>
        <a:graphic>
          <a:graphicData uri="http://schemas.openxmlformats.org/presentationml/2006/ole">
            <mc:AlternateContent xmlns:mc="http://schemas.openxmlformats.org/markup-compatibility/2006">
              <mc:Choice xmlns:v="urn:schemas-microsoft-com:vml" Requires="v">
                <p:oleObj name="公式" r:id="rId6" imgW="2819160" imgH="241200" progId="Equation.3">
                  <p:embed/>
                </p:oleObj>
              </mc:Choice>
              <mc:Fallback>
                <p:oleObj name="公式" r:id="rId6" imgW="2819160" imgH="241200" progId="Equation.3">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5373688"/>
                        <a:ext cx="3959225" cy="338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7" name="Object 10">
            <a:extLst>
              <a:ext uri="{FF2B5EF4-FFF2-40B4-BE49-F238E27FC236}">
                <a16:creationId xmlns:a16="http://schemas.microsoft.com/office/drawing/2014/main" id="{72D874BD-7BCA-44F2-966C-01974BB5A59A}"/>
              </a:ext>
            </a:extLst>
          </p:cNvPr>
          <p:cNvGraphicFramePr>
            <a:graphicFrameLocks noChangeAspect="1"/>
          </p:cNvGraphicFramePr>
          <p:nvPr/>
        </p:nvGraphicFramePr>
        <p:xfrm>
          <a:off x="3706813" y="2492375"/>
          <a:ext cx="1154112" cy="371475"/>
        </p:xfrm>
        <a:graphic>
          <a:graphicData uri="http://schemas.openxmlformats.org/presentationml/2006/ole">
            <mc:AlternateContent xmlns:mc="http://schemas.openxmlformats.org/markup-compatibility/2006">
              <mc:Choice xmlns:v="urn:schemas-microsoft-com:vml" Requires="v">
                <p:oleObj name="公式" r:id="rId8" imgW="749160" imgH="241200" progId="Equation.3">
                  <p:embed/>
                </p:oleObj>
              </mc:Choice>
              <mc:Fallback>
                <p:oleObj name="公式" r:id="rId8" imgW="749160" imgH="2412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6813" y="2492375"/>
                        <a:ext cx="1154112" cy="371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3" name="Text Box 11">
            <a:extLst>
              <a:ext uri="{FF2B5EF4-FFF2-40B4-BE49-F238E27FC236}">
                <a16:creationId xmlns:a16="http://schemas.microsoft.com/office/drawing/2014/main" id="{65FE80AF-B279-4D77-A1BE-D04824976F23}"/>
              </a:ext>
            </a:extLst>
          </p:cNvPr>
          <p:cNvSpPr txBox="1">
            <a:spLocks noChangeArrowheads="1"/>
          </p:cNvSpPr>
          <p:nvPr/>
        </p:nvSpPr>
        <p:spPr bwMode="auto">
          <a:xfrm>
            <a:off x="1293813" y="2420938"/>
            <a:ext cx="24844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变压器的选择条件为</a:t>
            </a:r>
          </a:p>
        </p:txBody>
      </p:sp>
      <p:sp>
        <p:nvSpPr>
          <p:cNvPr id="23564" name="Text Box 12">
            <a:extLst>
              <a:ext uri="{FF2B5EF4-FFF2-40B4-BE49-F238E27FC236}">
                <a16:creationId xmlns:a16="http://schemas.microsoft.com/office/drawing/2014/main" id="{3826A6D5-EF52-4012-A271-058A9258A6B0}"/>
              </a:ext>
            </a:extLst>
          </p:cNvPr>
          <p:cNvSpPr txBox="1">
            <a:spLocks noChangeArrowheads="1"/>
          </p:cNvSpPr>
          <p:nvPr/>
        </p:nvSpPr>
        <p:spPr bwMode="auto">
          <a:xfrm>
            <a:off x="4857750" y="2492375"/>
            <a:ext cx="36337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，参看附录表</a:t>
            </a:r>
            <a:r>
              <a:rPr lang="en-US" altLang="zh-CN" sz="2000" b="1"/>
              <a:t>5</a:t>
            </a:r>
            <a:r>
              <a:rPr lang="zh-CN" altLang="en-US" sz="2000" b="1"/>
              <a:t>，选择主变压器</a:t>
            </a:r>
          </a:p>
        </p:txBody>
      </p:sp>
      <p:sp>
        <p:nvSpPr>
          <p:cNvPr id="23565" name="Text Box 13">
            <a:extLst>
              <a:ext uri="{FF2B5EF4-FFF2-40B4-BE49-F238E27FC236}">
                <a16:creationId xmlns:a16="http://schemas.microsoft.com/office/drawing/2014/main" id="{02667C4A-0E68-4CBF-8948-50982272C457}"/>
              </a:ext>
            </a:extLst>
          </p:cNvPr>
          <p:cNvSpPr txBox="1">
            <a:spLocks noChangeArrowheads="1"/>
          </p:cNvSpPr>
          <p:nvPr/>
        </p:nvSpPr>
        <p:spPr bwMode="auto">
          <a:xfrm>
            <a:off x="1258888" y="2924175"/>
            <a:ext cx="71294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的额定容量为</a:t>
            </a:r>
            <a:r>
              <a:rPr lang="en-US" altLang="zh-CN" sz="2000" b="1"/>
              <a:t>800</a:t>
            </a:r>
            <a:r>
              <a:rPr lang="en-US" altLang="zh-CN" sz="2000" b="1">
                <a:cs typeface="Times New Roman" panose="02020603050405020304" pitchFamily="18" charset="0"/>
              </a:rPr>
              <a:t>kV</a:t>
            </a:r>
            <a:r>
              <a:rPr lang="en-US" altLang="zh-CN" sz="2000" b="1">
                <a:latin typeface="MingLiU" panose="02020509000000000000" pitchFamily="49" charset="-120"/>
                <a:ea typeface="MingLiU" panose="02020509000000000000" pitchFamily="49" charset="-120"/>
                <a:cs typeface="Times New Roman" panose="02020603050405020304" pitchFamily="18" charset="0"/>
              </a:rPr>
              <a:t>·</a:t>
            </a:r>
            <a:r>
              <a:rPr lang="en-US" altLang="zh-CN" sz="2000" b="1">
                <a:cs typeface="Times New Roman" panose="02020603050405020304" pitchFamily="18" charset="0"/>
              </a:rPr>
              <a:t>A,</a:t>
            </a:r>
            <a:r>
              <a:rPr lang="zh-CN" altLang="en-US" sz="2000" b="1">
                <a:cs typeface="Times New Roman" panose="02020603050405020304" pitchFamily="18" charset="0"/>
              </a:rPr>
              <a:t>比补偿前容量减少了</a:t>
            </a:r>
            <a:r>
              <a:rPr lang="en-US" altLang="zh-CN" sz="2000" b="1">
                <a:cs typeface="Times New Roman" panose="02020603050405020304" pitchFamily="18" charset="0"/>
              </a:rPr>
              <a:t>450</a:t>
            </a:r>
            <a:r>
              <a:rPr lang="en-US" altLang="zh-CN" sz="2000" b="1"/>
              <a:t>kV·A</a:t>
            </a:r>
            <a:r>
              <a:rPr lang="zh-CN" altLang="en-US" sz="2000" b="1"/>
              <a:t>。</a:t>
            </a:r>
          </a:p>
        </p:txBody>
      </p:sp>
      <p:sp>
        <p:nvSpPr>
          <p:cNvPr id="23566" name="Text Box 14">
            <a:extLst>
              <a:ext uri="{FF2B5EF4-FFF2-40B4-BE49-F238E27FC236}">
                <a16:creationId xmlns:a16="http://schemas.microsoft.com/office/drawing/2014/main" id="{AAC01AD8-D129-4A2F-870E-8B7B7A90322D}"/>
              </a:ext>
            </a:extLst>
          </p:cNvPr>
          <p:cNvSpPr txBox="1">
            <a:spLocks noChangeArrowheads="1"/>
          </p:cNvSpPr>
          <p:nvPr/>
        </p:nvSpPr>
        <p:spPr bwMode="auto">
          <a:xfrm>
            <a:off x="1295400" y="3319463"/>
            <a:ext cx="2484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变压器的功率损耗为</a:t>
            </a:r>
          </a:p>
        </p:txBody>
      </p:sp>
      <p:sp>
        <p:nvSpPr>
          <p:cNvPr id="691215" name="Rectangle 15">
            <a:extLst>
              <a:ext uri="{FF2B5EF4-FFF2-40B4-BE49-F238E27FC236}">
                <a16:creationId xmlns:a16="http://schemas.microsoft.com/office/drawing/2014/main" id="{0BF06BEB-A24F-4282-9463-690D80150712}"/>
              </a:ext>
            </a:extLst>
          </p:cNvPr>
          <p:cNvSpPr>
            <a:spLocks noChangeArrowheads="1"/>
          </p:cNvSpPr>
          <p:nvPr/>
        </p:nvSpPr>
        <p:spPr bwMode="auto">
          <a:xfrm>
            <a:off x="827088" y="3716338"/>
            <a:ext cx="6408737"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5000"/>
              </a:lnSpc>
              <a:spcBef>
                <a:spcPct val="0"/>
              </a:spcBef>
              <a:buClrTx/>
              <a:buSzTx/>
              <a:buFontTx/>
              <a:buNone/>
            </a:pPr>
            <a:r>
              <a:rPr kumimoji="1" lang="zh-CN" altLang="en-US" sz="2000" b="1"/>
              <a:t>       </a:t>
            </a:r>
            <a:r>
              <a:rPr kumimoji="1" lang="en-US" altLang="zh-CN" sz="2000">
                <a:latin typeface="宋体" panose="02010600030101010101" pitchFamily="2" charset="-122"/>
              </a:rPr>
              <a:t>Δ</a:t>
            </a:r>
            <a:r>
              <a:rPr kumimoji="1" lang="en-US" altLang="zh-CN" sz="2000" i="1"/>
              <a:t>P</a:t>
            </a:r>
            <a:r>
              <a:rPr kumimoji="1" lang="en-US" altLang="zh-CN" sz="2000" baseline="-30000"/>
              <a:t>T</a:t>
            </a:r>
            <a:r>
              <a:rPr kumimoji="1" lang="en-US" altLang="zh-CN" sz="2000">
                <a:latin typeface="宋体" panose="02010600030101010101" pitchFamily="2" charset="-122"/>
              </a:rPr>
              <a:t>≈</a:t>
            </a:r>
            <a:r>
              <a:rPr kumimoji="1" lang="en-US" altLang="zh-CN" sz="2000"/>
              <a:t>0.015S</a:t>
            </a:r>
            <a:r>
              <a:rPr kumimoji="1" lang="en-US" altLang="zh-CN" sz="2000" baseline="-30000"/>
              <a:t>30 </a:t>
            </a:r>
            <a:r>
              <a:rPr kumimoji="1" lang="en-US" altLang="zh-CN" sz="2000"/>
              <a:t>=0.015×704</a:t>
            </a:r>
            <a:r>
              <a:rPr lang="en-US" altLang="zh-CN" sz="2000" b="1"/>
              <a:t>kV·A=10.6kW</a:t>
            </a:r>
            <a:r>
              <a:rPr kumimoji="1" lang="en-US" altLang="zh-CN" sz="2000"/>
              <a:t>      </a:t>
            </a:r>
          </a:p>
          <a:p>
            <a:pPr algn="just" eaLnBrk="1" hangingPunct="1">
              <a:lnSpc>
                <a:spcPct val="105000"/>
              </a:lnSpc>
              <a:spcBef>
                <a:spcPct val="0"/>
              </a:spcBef>
              <a:buClrTx/>
              <a:buSzTx/>
              <a:buFontTx/>
              <a:buNone/>
            </a:pPr>
            <a:r>
              <a:rPr kumimoji="1" lang="en-US" altLang="zh-CN" sz="2000"/>
              <a:t>       </a:t>
            </a:r>
            <a:r>
              <a:rPr kumimoji="1" lang="en-US" altLang="zh-CN" sz="2000">
                <a:latin typeface="宋体" panose="02010600030101010101" pitchFamily="2" charset="-122"/>
              </a:rPr>
              <a:t>Δ</a:t>
            </a:r>
            <a:r>
              <a:rPr kumimoji="1" lang="en-US" altLang="zh-CN" sz="2000" i="1"/>
              <a:t>Q</a:t>
            </a:r>
            <a:r>
              <a:rPr kumimoji="1" lang="en-US" altLang="zh-CN" sz="2000" baseline="-30000"/>
              <a:t>T</a:t>
            </a:r>
            <a:r>
              <a:rPr kumimoji="1" lang="en-US" altLang="zh-CN" sz="2000">
                <a:latin typeface="宋体" panose="02010600030101010101" pitchFamily="2" charset="-122"/>
              </a:rPr>
              <a:t>≈</a:t>
            </a:r>
            <a:r>
              <a:rPr kumimoji="1" lang="en-US" altLang="zh-CN" sz="2000"/>
              <a:t>0.06S</a:t>
            </a:r>
            <a:r>
              <a:rPr kumimoji="1" lang="en-US" altLang="zh-CN" sz="2000" baseline="-30000"/>
              <a:t>30 </a:t>
            </a:r>
            <a:r>
              <a:rPr kumimoji="1" lang="en-US" altLang="zh-CN" sz="2000"/>
              <a:t>=0.06×704</a:t>
            </a:r>
            <a:r>
              <a:rPr lang="en-US" altLang="zh-CN" sz="2000" b="1"/>
              <a:t>kV·A=42.2kvar</a:t>
            </a:r>
            <a:endParaRPr lang="zh-CN" altLang="en-US" sz="2000" b="1"/>
          </a:p>
        </p:txBody>
      </p:sp>
      <p:sp>
        <p:nvSpPr>
          <p:cNvPr id="23568" name="Text Box 16">
            <a:extLst>
              <a:ext uri="{FF2B5EF4-FFF2-40B4-BE49-F238E27FC236}">
                <a16:creationId xmlns:a16="http://schemas.microsoft.com/office/drawing/2014/main" id="{23BE3E3B-762D-4EE4-A5D7-41B6880DCD62}"/>
              </a:ext>
            </a:extLst>
          </p:cNvPr>
          <p:cNvSpPr txBox="1">
            <a:spLocks noChangeArrowheads="1"/>
          </p:cNvSpPr>
          <p:nvPr/>
        </p:nvSpPr>
        <p:spPr bwMode="auto">
          <a:xfrm>
            <a:off x="1331913" y="4471988"/>
            <a:ext cx="3251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变电所高压侧的计算负荷为</a:t>
            </a:r>
          </a:p>
        </p:txBody>
      </p:sp>
      <p:graphicFrame>
        <p:nvGraphicFramePr>
          <p:cNvPr id="23558" name="Object 23">
            <a:extLst>
              <a:ext uri="{FF2B5EF4-FFF2-40B4-BE49-F238E27FC236}">
                <a16:creationId xmlns:a16="http://schemas.microsoft.com/office/drawing/2014/main" id="{B4DCA1C3-2DEC-4D0D-9787-B5EC023E3F1E}"/>
              </a:ext>
            </a:extLst>
          </p:cNvPr>
          <p:cNvGraphicFramePr>
            <a:graphicFrameLocks noChangeAspect="1"/>
          </p:cNvGraphicFramePr>
          <p:nvPr>
            <p:ph sz="quarter" idx="4"/>
          </p:nvPr>
        </p:nvGraphicFramePr>
        <p:xfrm>
          <a:off x="1619250" y="5734050"/>
          <a:ext cx="3527425" cy="430213"/>
        </p:xfrm>
        <a:graphic>
          <a:graphicData uri="http://schemas.openxmlformats.org/presentationml/2006/ole">
            <mc:AlternateContent xmlns:mc="http://schemas.openxmlformats.org/markup-compatibility/2006">
              <mc:Choice xmlns:v="urn:schemas-microsoft-com:vml" Requires="v">
                <p:oleObj name="公式" r:id="rId10" imgW="2400120" imgH="291960" progId="Equation.3">
                  <p:embed/>
                </p:oleObj>
              </mc:Choice>
              <mc:Fallback>
                <p:oleObj name="公式" r:id="rId10" imgW="2400120" imgH="291960" progId="Equation.3">
                  <p:embed/>
                  <p:pic>
                    <p:nvPicPr>
                      <p:cNvPr id="0" name="Object 2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5734050"/>
                        <a:ext cx="3527425"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9" name="Text Box 26">
            <a:extLst>
              <a:ext uri="{FF2B5EF4-FFF2-40B4-BE49-F238E27FC236}">
                <a16:creationId xmlns:a16="http://schemas.microsoft.com/office/drawing/2014/main" id="{737AFE3C-CA81-4E06-B510-1EDBE5B13FEA}"/>
              </a:ext>
            </a:extLst>
          </p:cNvPr>
          <p:cNvSpPr txBox="1">
            <a:spLocks noChangeArrowheads="1"/>
          </p:cNvSpPr>
          <p:nvPr/>
        </p:nvSpPr>
        <p:spPr bwMode="auto">
          <a:xfrm>
            <a:off x="1331913" y="6200775"/>
            <a:ext cx="29956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补偿后工厂的功率因数为</a:t>
            </a:r>
          </a:p>
        </p:txBody>
      </p:sp>
      <p:graphicFrame>
        <p:nvGraphicFramePr>
          <p:cNvPr id="23559" name="Object 27">
            <a:extLst>
              <a:ext uri="{FF2B5EF4-FFF2-40B4-BE49-F238E27FC236}">
                <a16:creationId xmlns:a16="http://schemas.microsoft.com/office/drawing/2014/main" id="{1902DF82-D68C-4EA4-A099-C71A1B419323}"/>
              </a:ext>
            </a:extLst>
          </p:cNvPr>
          <p:cNvGraphicFramePr>
            <a:graphicFrameLocks noChangeAspect="1"/>
          </p:cNvGraphicFramePr>
          <p:nvPr/>
        </p:nvGraphicFramePr>
        <p:xfrm>
          <a:off x="4284663" y="6165850"/>
          <a:ext cx="2808287" cy="511175"/>
        </p:xfrm>
        <a:graphic>
          <a:graphicData uri="http://schemas.openxmlformats.org/presentationml/2006/ole">
            <mc:AlternateContent xmlns:mc="http://schemas.openxmlformats.org/markup-compatibility/2006">
              <mc:Choice xmlns:v="urn:schemas-microsoft-com:vml" Requires="v">
                <p:oleObj name="公式" r:id="rId12" imgW="2234880" imgH="406080" progId="Equation.3">
                  <p:embed/>
                </p:oleObj>
              </mc:Choice>
              <mc:Fallback>
                <p:oleObj name="公式" r:id="rId12" imgW="2234880" imgH="40608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84663" y="6165850"/>
                        <a:ext cx="28082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70" name="Text Box 28">
            <a:extLst>
              <a:ext uri="{FF2B5EF4-FFF2-40B4-BE49-F238E27FC236}">
                <a16:creationId xmlns:a16="http://schemas.microsoft.com/office/drawing/2014/main" id="{EC5F4227-C6F0-41FE-9BD9-B9646E30C6A8}"/>
              </a:ext>
            </a:extLst>
          </p:cNvPr>
          <p:cNvSpPr txBox="1">
            <a:spLocks noChangeArrowheads="1"/>
          </p:cNvSpPr>
          <p:nvPr/>
        </p:nvSpPr>
        <p:spPr bwMode="auto">
          <a:xfrm>
            <a:off x="7164388" y="6200775"/>
            <a:ext cx="1973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b="1"/>
              <a:t>满足题目要求。</a:t>
            </a:r>
            <a:endParaRPr lang="en-US" altLang="zh-CN" sz="20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91203"/>
                                        </p:tgtEl>
                                        <p:attrNameLst>
                                          <p:attrName>style.visibility</p:attrName>
                                        </p:attrNameLst>
                                      </p:cBhvr>
                                      <p:to>
                                        <p:strVal val="visible"/>
                                      </p:to>
                                    </p:set>
                                    <p:anim to="" calcmode="lin" valueType="num">
                                      <p:cBhvr>
                                        <p:cTn id="7" dur="1" fill="hold"/>
                                        <p:tgtEl>
                                          <p:spTgt spid="69120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91202"/>
                                        </p:tgtEl>
                                        <p:attrNameLst>
                                          <p:attrName>style.visibility</p:attrName>
                                        </p:attrNameLst>
                                      </p:cBhvr>
                                      <p:to>
                                        <p:strVal val="visible"/>
                                      </p:to>
                                    </p:set>
                                    <p:anim to="" calcmode="lin" valueType="num">
                                      <p:cBhvr>
                                        <p:cTn id="12" dur="1" fill="hold"/>
                                        <p:tgtEl>
                                          <p:spTgt spid="691202"/>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91215"/>
                                        </p:tgtEl>
                                        <p:attrNameLst>
                                          <p:attrName>style.visibility</p:attrName>
                                        </p:attrNameLst>
                                      </p:cBhvr>
                                      <p:to>
                                        <p:strVal val="visible"/>
                                      </p:to>
                                    </p:set>
                                    <p:anim to="" calcmode="lin" valueType="num">
                                      <p:cBhvr>
                                        <p:cTn id="17" dur="1" fill="hold"/>
                                        <p:tgtEl>
                                          <p:spTgt spid="6912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202" grpId="0" autoUpdateAnimBg="0"/>
      <p:bldP spid="691203" grpId="0" autoUpdateAnimBg="0"/>
      <p:bldP spid="69121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6564E0B1-3735-438A-8E01-49CF9FCB9C7B}"/>
              </a:ext>
            </a:extLst>
          </p:cNvPr>
          <p:cNvSpPr>
            <a:spLocks noGrp="1" noChangeArrowheads="1"/>
          </p:cNvSpPr>
          <p:nvPr>
            <p:ph type="title"/>
          </p:nvPr>
        </p:nvSpPr>
        <p:spPr>
          <a:xfrm>
            <a:off x="1331913" y="692150"/>
            <a:ext cx="6858000" cy="654050"/>
          </a:xfrm>
        </p:spPr>
        <p:txBody>
          <a:bodyPr/>
          <a:lstStyle/>
          <a:p>
            <a:pPr eaLnBrk="1" hangingPunct="1"/>
            <a:r>
              <a:rPr kumimoji="1" lang="zh-CN" altLang="en-US" sz="2800" b="1">
                <a:solidFill>
                  <a:schemeClr val="tx1"/>
                </a:solidFill>
                <a:latin typeface="黑体" panose="02010609060101010101" pitchFamily="49" charset="-122"/>
                <a:ea typeface="黑体" panose="02010609060101010101" pitchFamily="49" charset="-122"/>
              </a:rPr>
              <a:t>四、工厂年耗电量的计算</a:t>
            </a:r>
          </a:p>
        </p:txBody>
      </p:sp>
      <p:sp>
        <p:nvSpPr>
          <p:cNvPr id="564228" name="Rectangle 4">
            <a:extLst>
              <a:ext uri="{FF2B5EF4-FFF2-40B4-BE49-F238E27FC236}">
                <a16:creationId xmlns:a16="http://schemas.microsoft.com/office/drawing/2014/main" id="{37B66CA1-7D14-4B23-AAD7-6567365ADDE9}"/>
              </a:ext>
            </a:extLst>
          </p:cNvPr>
          <p:cNvSpPr>
            <a:spLocks noChangeArrowheads="1"/>
          </p:cNvSpPr>
          <p:nvPr/>
        </p:nvSpPr>
        <p:spPr bwMode="auto">
          <a:xfrm>
            <a:off x="762000" y="1916113"/>
            <a:ext cx="7848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t>年有功电能消耗量</a:t>
            </a:r>
            <a:r>
              <a:rPr kumimoji="1" lang="zh-CN" altLang="en-US" sz="2400">
                <a:cs typeface="Times New Roman" panose="02020603050405020304" pitchFamily="18" charset="0"/>
              </a:rPr>
              <a:t>(</a:t>
            </a:r>
            <a:r>
              <a:rPr kumimoji="1" lang="en-US" altLang="zh-CN" sz="2400">
                <a:cs typeface="Times New Roman" panose="02020603050405020304" pitchFamily="18" charset="0"/>
              </a:rPr>
              <a:t>k</a:t>
            </a:r>
            <a:r>
              <a:rPr kumimoji="1" lang="en-US" altLang="zh-CN" sz="2400"/>
              <a:t>W</a:t>
            </a:r>
            <a:r>
              <a:rPr kumimoji="1" lang="en-US" altLang="zh-CN" sz="2400">
                <a:cs typeface="Times New Roman" panose="02020603050405020304" pitchFamily="18" charset="0"/>
              </a:rPr>
              <a:t>h)</a:t>
            </a:r>
            <a:r>
              <a:rPr kumimoji="1" lang="en-US" altLang="zh-CN" sz="2400"/>
              <a:t>     </a:t>
            </a:r>
            <a:r>
              <a:rPr kumimoji="1" lang="en-US" altLang="zh-CN" sz="2400" i="1"/>
              <a:t>W</a:t>
            </a:r>
            <a:r>
              <a:rPr kumimoji="1" lang="en-US" altLang="zh-CN" sz="2400" baseline="-30000"/>
              <a:t>p.a</a:t>
            </a:r>
            <a:r>
              <a:rPr kumimoji="1" lang="en-US" altLang="zh-CN" sz="2400" i="1"/>
              <a:t>=</a:t>
            </a:r>
            <a:r>
              <a:rPr kumimoji="1" lang="en-US" altLang="zh-CN" sz="2400" i="1">
                <a:cs typeface="Times New Roman" panose="02020603050405020304" pitchFamily="18" charset="0"/>
              </a:rPr>
              <a:t>α</a:t>
            </a:r>
            <a:r>
              <a:rPr kumimoji="1" lang="en-US" altLang="zh-CN" sz="2400" i="1"/>
              <a:t>P</a:t>
            </a:r>
            <a:r>
              <a:rPr kumimoji="1" lang="en-US" altLang="zh-CN" sz="2400" baseline="-30000"/>
              <a:t>30</a:t>
            </a:r>
            <a:r>
              <a:rPr kumimoji="1" lang="en-US" altLang="zh-CN" sz="2400" i="1"/>
              <a:t>T</a:t>
            </a:r>
            <a:r>
              <a:rPr kumimoji="1" lang="en-US" altLang="zh-CN" sz="2400" baseline="-30000"/>
              <a:t>a</a:t>
            </a:r>
            <a:r>
              <a:rPr kumimoji="1" lang="en-US" altLang="zh-CN" sz="2400"/>
              <a:t>    </a:t>
            </a:r>
          </a:p>
          <a:p>
            <a:pPr eaLnBrk="1" hangingPunct="1">
              <a:buFont typeface="Wingdings" panose="05000000000000000000" pitchFamily="2" charset="2"/>
              <a:buNone/>
            </a:pPr>
            <a:r>
              <a:rPr kumimoji="1" lang="en-US" altLang="zh-CN" sz="2400"/>
              <a:t> </a:t>
            </a:r>
            <a:r>
              <a:rPr kumimoji="1" lang="en-US" altLang="zh-CN" sz="2400" b="1" i="1">
                <a:cs typeface="Times New Roman" panose="02020603050405020304" pitchFamily="18" charset="0"/>
              </a:rPr>
              <a:t>α:</a:t>
            </a:r>
            <a:r>
              <a:rPr kumimoji="1" lang="zh-CN" altLang="en-US" sz="2400" b="1">
                <a:cs typeface="Times New Roman" panose="02020603050405020304" pitchFamily="18" charset="0"/>
              </a:rPr>
              <a:t>年平均有功负荷系数</a:t>
            </a:r>
            <a:r>
              <a:rPr kumimoji="1" lang="zh-CN" altLang="en-US" sz="2400" i="1">
                <a:cs typeface="Times New Roman" panose="02020603050405020304" pitchFamily="18" charset="0"/>
              </a:rPr>
              <a:t> </a:t>
            </a:r>
            <a:r>
              <a:rPr kumimoji="1" lang="zh-CN" altLang="en-US" sz="2400" b="1">
                <a:cs typeface="Times New Roman" panose="02020603050405020304" pitchFamily="18" charset="0"/>
              </a:rPr>
              <a:t>取</a:t>
            </a:r>
            <a:r>
              <a:rPr kumimoji="1" lang="zh-CN" altLang="en-US" sz="2400"/>
              <a:t>0.7～0.75</a:t>
            </a:r>
          </a:p>
        </p:txBody>
      </p:sp>
      <p:sp>
        <p:nvSpPr>
          <p:cNvPr id="564230" name="Rectangle 6">
            <a:extLst>
              <a:ext uri="{FF2B5EF4-FFF2-40B4-BE49-F238E27FC236}">
                <a16:creationId xmlns:a16="http://schemas.microsoft.com/office/drawing/2014/main" id="{481E64F0-005B-4F27-BD2E-B91F36274A6A}"/>
              </a:ext>
            </a:extLst>
          </p:cNvPr>
          <p:cNvSpPr>
            <a:spLocks noChangeArrowheads="1"/>
          </p:cNvSpPr>
          <p:nvPr/>
        </p:nvSpPr>
        <p:spPr bwMode="auto">
          <a:xfrm>
            <a:off x="611188" y="4149725"/>
            <a:ext cx="6624637" cy="206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buClrTx/>
              <a:buSzTx/>
              <a:buFontTx/>
              <a:buNone/>
            </a:pPr>
            <a:r>
              <a:rPr kumimoji="1" lang="en-US" altLang="zh-CN" sz="2400" i="1"/>
              <a:t>  </a:t>
            </a:r>
            <a:r>
              <a:rPr kumimoji="1" lang="en-US" altLang="zh-CN" sz="2400" b="1" i="1"/>
              <a:t>T</a:t>
            </a:r>
            <a:r>
              <a:rPr kumimoji="1" lang="en-US" altLang="zh-CN" sz="2400" b="1"/>
              <a:t>a </a:t>
            </a:r>
            <a:r>
              <a:rPr kumimoji="1" lang="zh-CN" altLang="en-US" sz="2400" b="1"/>
              <a:t>为年实际工作小时，取值为：</a:t>
            </a:r>
          </a:p>
          <a:p>
            <a:pPr>
              <a:lnSpc>
                <a:spcPct val="125000"/>
              </a:lnSpc>
              <a:spcBef>
                <a:spcPct val="50000"/>
              </a:spcBef>
              <a:buClrTx/>
              <a:buSzTx/>
              <a:buFontTx/>
              <a:buNone/>
            </a:pPr>
            <a:r>
              <a:rPr kumimoji="1" lang="zh-CN" altLang="en-US" sz="2400" b="1"/>
              <a:t> 一班制        </a:t>
            </a:r>
            <a:r>
              <a:rPr kumimoji="1" lang="en-US" altLang="zh-CN" sz="2400" i="1"/>
              <a:t>T</a:t>
            </a:r>
            <a:r>
              <a:rPr kumimoji="1" lang="en-US" altLang="zh-CN" sz="2400"/>
              <a:t>a=2000</a:t>
            </a:r>
            <a:r>
              <a:rPr kumimoji="1" lang="en-US" altLang="zh-CN" sz="2400">
                <a:cs typeface="Times New Roman" panose="02020603050405020304" pitchFamily="18" charset="0"/>
              </a:rPr>
              <a:t>h</a:t>
            </a:r>
            <a:r>
              <a:rPr kumimoji="1" lang="en-US" altLang="zh-CN" sz="2400"/>
              <a:t> </a:t>
            </a:r>
          </a:p>
          <a:p>
            <a:pPr eaLnBrk="1" hangingPunct="1">
              <a:buFont typeface="Wingdings" panose="05000000000000000000" pitchFamily="2" charset="2"/>
              <a:buNone/>
            </a:pPr>
            <a:r>
              <a:rPr kumimoji="1" lang="zh-CN" altLang="en-US" sz="2400" b="1"/>
              <a:t> 二班制        </a:t>
            </a:r>
            <a:r>
              <a:rPr kumimoji="1" lang="en-US" altLang="zh-CN" sz="2400" i="1"/>
              <a:t>T</a:t>
            </a:r>
            <a:r>
              <a:rPr kumimoji="1" lang="en-US" altLang="zh-CN" sz="2400"/>
              <a:t>a=4000h </a:t>
            </a:r>
          </a:p>
          <a:p>
            <a:pPr eaLnBrk="1" hangingPunct="1">
              <a:buFont typeface="Wingdings" panose="05000000000000000000" pitchFamily="2" charset="2"/>
              <a:buNone/>
            </a:pPr>
            <a:r>
              <a:rPr kumimoji="1" lang="zh-CN" altLang="en-US" sz="2400" b="1"/>
              <a:t> 三班制        </a:t>
            </a:r>
            <a:r>
              <a:rPr kumimoji="1" lang="en-US" altLang="zh-CN" sz="2400" i="1"/>
              <a:t>T</a:t>
            </a:r>
            <a:r>
              <a:rPr kumimoji="1" lang="en-US" altLang="zh-CN" sz="2400"/>
              <a:t>a=6000h </a:t>
            </a:r>
            <a:endParaRPr kumimoji="1" lang="zh-CN" altLang="en-US" sz="2400"/>
          </a:p>
        </p:txBody>
      </p:sp>
      <p:sp>
        <p:nvSpPr>
          <p:cNvPr id="564236" name="Rectangle 12">
            <a:extLst>
              <a:ext uri="{FF2B5EF4-FFF2-40B4-BE49-F238E27FC236}">
                <a16:creationId xmlns:a16="http://schemas.microsoft.com/office/drawing/2014/main" id="{6320DBE4-DFE6-43AD-A88E-A3DCDE4E1D9B}"/>
              </a:ext>
            </a:extLst>
          </p:cNvPr>
          <p:cNvSpPr>
            <a:spLocks noChangeArrowheads="1"/>
          </p:cNvSpPr>
          <p:nvPr/>
        </p:nvSpPr>
        <p:spPr bwMode="auto">
          <a:xfrm>
            <a:off x="755650" y="3068638"/>
            <a:ext cx="79248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t>年无功电能消耗量</a:t>
            </a:r>
            <a:r>
              <a:rPr kumimoji="1" lang="zh-CN" altLang="en-US" sz="2400">
                <a:cs typeface="Times New Roman" panose="02020603050405020304" pitchFamily="18" charset="0"/>
              </a:rPr>
              <a:t>(</a:t>
            </a:r>
            <a:r>
              <a:rPr kumimoji="1" lang="en-US" altLang="zh-CN" sz="2400">
                <a:cs typeface="Times New Roman" panose="02020603050405020304" pitchFamily="18" charset="0"/>
              </a:rPr>
              <a:t>kvarh)</a:t>
            </a:r>
            <a:r>
              <a:rPr kumimoji="1" lang="en-US" altLang="zh-CN" sz="2400"/>
              <a:t>   </a:t>
            </a:r>
            <a:r>
              <a:rPr kumimoji="1" lang="en-US" altLang="zh-CN" sz="2400" i="1"/>
              <a:t>W</a:t>
            </a:r>
            <a:r>
              <a:rPr kumimoji="1" lang="en-US" altLang="zh-CN" sz="2400" baseline="-30000"/>
              <a:t>q.a</a:t>
            </a:r>
            <a:r>
              <a:rPr kumimoji="1" lang="en-US" altLang="zh-CN" sz="2400" i="1"/>
              <a:t>=</a:t>
            </a:r>
            <a:r>
              <a:rPr kumimoji="1" lang="en-US" altLang="zh-CN" sz="2400" i="1">
                <a:cs typeface="Times New Roman" panose="02020603050405020304" pitchFamily="18" charset="0"/>
              </a:rPr>
              <a:t>β</a:t>
            </a:r>
            <a:r>
              <a:rPr kumimoji="1" lang="en-US" altLang="zh-CN" sz="2400" i="1"/>
              <a:t>Q</a:t>
            </a:r>
            <a:r>
              <a:rPr kumimoji="1" lang="en-US" altLang="zh-CN" sz="2400" baseline="-30000"/>
              <a:t>30</a:t>
            </a:r>
            <a:r>
              <a:rPr kumimoji="1" lang="en-US" altLang="zh-CN" sz="2400" i="1"/>
              <a:t>T</a:t>
            </a:r>
            <a:r>
              <a:rPr kumimoji="1" lang="en-US" altLang="zh-CN" sz="2400" baseline="-30000"/>
              <a:t>a</a:t>
            </a:r>
            <a:r>
              <a:rPr kumimoji="1" lang="en-US" altLang="zh-CN" sz="2400" i="1"/>
              <a:t>    </a:t>
            </a:r>
          </a:p>
          <a:p>
            <a:pPr eaLnBrk="1" hangingPunct="1">
              <a:buFont typeface="Wingdings" panose="05000000000000000000" pitchFamily="2" charset="2"/>
              <a:buNone/>
            </a:pPr>
            <a:r>
              <a:rPr kumimoji="1" lang="en-US" altLang="zh-CN" sz="2400" i="1"/>
              <a:t> </a:t>
            </a:r>
            <a:r>
              <a:rPr kumimoji="1" lang="en-US" altLang="zh-CN" sz="2400" i="1">
                <a:cs typeface="Times New Roman" panose="02020603050405020304" pitchFamily="18" charset="0"/>
              </a:rPr>
              <a:t>β </a:t>
            </a:r>
            <a:r>
              <a:rPr kumimoji="1" lang="en-US" altLang="zh-CN" b="1" i="1"/>
              <a:t>:</a:t>
            </a:r>
            <a:r>
              <a:rPr kumimoji="1" lang="zh-CN" altLang="en-US" sz="2400" b="1"/>
              <a:t>年平均无功负荷系数</a:t>
            </a:r>
            <a:r>
              <a:rPr kumimoji="1" lang="en-US" altLang="zh-CN" sz="2400" i="1">
                <a:cs typeface="Times New Roman" panose="02020603050405020304" pitchFamily="18" charset="0"/>
              </a:rPr>
              <a:t> </a:t>
            </a:r>
            <a:r>
              <a:rPr kumimoji="1" lang="zh-CN" altLang="en-US" sz="2400" b="1">
                <a:cs typeface="Times New Roman" panose="02020603050405020304" pitchFamily="18" charset="0"/>
              </a:rPr>
              <a:t>取</a:t>
            </a:r>
            <a:r>
              <a:rPr kumimoji="1" lang="zh-CN" altLang="en-US" sz="2400"/>
              <a:t>0.76～0.82</a:t>
            </a:r>
            <a:r>
              <a:rPr kumimoji="1" lang="zh-CN" altLang="en-US" sz="2400" b="1"/>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64228"/>
                                        </p:tgtEl>
                                        <p:attrNameLst>
                                          <p:attrName>style.visibility</p:attrName>
                                        </p:attrNameLst>
                                      </p:cBhvr>
                                      <p:to>
                                        <p:strVal val="visible"/>
                                      </p:to>
                                    </p:set>
                                    <p:anim to="" calcmode="lin" valueType="num">
                                      <p:cBhvr>
                                        <p:cTn id="7" dur="1" fill="hold"/>
                                        <p:tgtEl>
                                          <p:spTgt spid="56422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64236"/>
                                        </p:tgtEl>
                                        <p:attrNameLst>
                                          <p:attrName>style.visibility</p:attrName>
                                        </p:attrNameLst>
                                      </p:cBhvr>
                                      <p:to>
                                        <p:strVal val="visible"/>
                                      </p:to>
                                    </p:set>
                                    <p:anim to="" calcmode="lin" valueType="num">
                                      <p:cBhvr>
                                        <p:cTn id="12" dur="1" fill="hold"/>
                                        <p:tgtEl>
                                          <p:spTgt spid="564236"/>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64230"/>
                                        </p:tgtEl>
                                        <p:attrNameLst>
                                          <p:attrName>style.visibility</p:attrName>
                                        </p:attrNameLst>
                                      </p:cBhvr>
                                      <p:to>
                                        <p:strVal val="visible"/>
                                      </p:to>
                                    </p:set>
                                    <p:anim to="" calcmode="lin" valueType="num">
                                      <p:cBhvr>
                                        <p:cTn id="17" dur="1" fill="hold"/>
                                        <p:tgtEl>
                                          <p:spTgt spid="56423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autoUpdateAnimBg="0"/>
      <p:bldP spid="564230" grpId="0" autoUpdateAnimBg="0"/>
      <p:bldP spid="56423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4E484CA-6534-4DD2-A7E9-D0B3C24C408E}"/>
              </a:ext>
            </a:extLst>
          </p:cNvPr>
          <p:cNvSpPr>
            <a:spLocks noGrp="1" noChangeArrowheads="1"/>
          </p:cNvSpPr>
          <p:nvPr>
            <p:ph type="title" sz="quarter"/>
          </p:nvPr>
        </p:nvSpPr>
        <p:spPr/>
        <p:txBody>
          <a:bodyPr/>
          <a:lstStyle/>
          <a:p>
            <a:pPr eaLnBrk="1" hangingPunct="1"/>
            <a:r>
              <a:rPr lang="zh-CN" altLang="en-US" sz="3200" b="1">
                <a:solidFill>
                  <a:schemeClr val="tx1"/>
                </a:solidFill>
                <a:latin typeface="黑体" panose="02010609060101010101" pitchFamily="49" charset="-122"/>
                <a:ea typeface="黑体" panose="02010609060101010101" pitchFamily="49" charset="-122"/>
              </a:rPr>
              <a:t>第五节   尖峰电流的计算</a:t>
            </a:r>
            <a:r>
              <a:rPr lang="zh-CN" altLang="en-US" sz="4000" b="1">
                <a:solidFill>
                  <a:schemeClr val="tx1"/>
                </a:solidFill>
                <a:latin typeface="宋体" panose="02010600030101010101" pitchFamily="2" charset="-122"/>
              </a:rPr>
              <a:t> </a:t>
            </a:r>
          </a:p>
        </p:txBody>
      </p:sp>
      <p:sp>
        <p:nvSpPr>
          <p:cNvPr id="73731" name="矩形 20">
            <a:extLst>
              <a:ext uri="{FF2B5EF4-FFF2-40B4-BE49-F238E27FC236}">
                <a16:creationId xmlns:a16="http://schemas.microsoft.com/office/drawing/2014/main" id="{AE78EE0B-1A15-4165-8897-95A776E4E8ED}"/>
              </a:ext>
            </a:extLst>
          </p:cNvPr>
          <p:cNvSpPr>
            <a:spLocks noChangeArrowheads="1"/>
          </p:cNvSpPr>
          <p:nvPr/>
        </p:nvSpPr>
        <p:spPr bwMode="auto">
          <a:xfrm>
            <a:off x="395288" y="2060575"/>
            <a:ext cx="8569325"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spcBef>
                <a:spcPct val="0"/>
              </a:spcBef>
              <a:buFont typeface="Wingdings" panose="05000000000000000000" pitchFamily="2" charset="2"/>
              <a:buNone/>
            </a:pPr>
            <a:r>
              <a:rPr lang="zh-CN" altLang="en-US" sz="2000"/>
              <a:t>尖峰电流</a:t>
            </a:r>
            <a:r>
              <a:rPr lang="en-US" altLang="zh-CN" sz="2000"/>
              <a:t>I</a:t>
            </a:r>
            <a:r>
              <a:rPr lang="en-US" altLang="zh-CN" sz="2000" baseline="-25000"/>
              <a:t>pk</a:t>
            </a:r>
            <a:r>
              <a:rPr lang="zh-CN" altLang="en-US" sz="2000"/>
              <a:t>是指单台或多台用电设备持续</a:t>
            </a:r>
            <a:r>
              <a:rPr lang="en-US" altLang="zh-CN" sz="2000"/>
              <a:t>1~2</a:t>
            </a:r>
            <a:r>
              <a:rPr lang="zh-CN" altLang="en-US" sz="2000"/>
              <a:t>秒的短时最大负荷电流。它是由于电动机起动、电压波动等原因引起的，尖峰电流比计算电流大的多。</a:t>
            </a:r>
          </a:p>
          <a:p>
            <a:pPr eaLnBrk="1" hangingPunct="1">
              <a:lnSpc>
                <a:spcPct val="120000"/>
              </a:lnSpc>
              <a:spcBef>
                <a:spcPct val="0"/>
              </a:spcBef>
              <a:buFont typeface="Wingdings" panose="05000000000000000000" pitchFamily="2" charset="2"/>
              <a:buNone/>
            </a:pPr>
            <a:r>
              <a:rPr lang="zh-CN" altLang="en-US" sz="2000"/>
              <a:t>      计算尖峰电流的目的是选择熔断器、整定低压断路器和继电保护装置、计算电压波动及检验电动机自起动条件等。 </a:t>
            </a:r>
            <a:endParaRPr lang="en-US" altLang="zh-CN" sz="2000"/>
          </a:p>
          <a:p>
            <a:pPr eaLnBrk="1" hangingPunct="1">
              <a:lnSpc>
                <a:spcPct val="120000"/>
              </a:lnSpc>
              <a:spcBef>
                <a:spcPct val="0"/>
              </a:spcBef>
              <a:buFont typeface="Wingdings" panose="05000000000000000000" pitchFamily="2" charset="2"/>
              <a:buNone/>
            </a:pPr>
            <a:endParaRPr lang="zh-CN" altLang="en-US" sz="2000"/>
          </a:p>
          <a:p>
            <a:pPr eaLnBrk="1" hangingPunct="1">
              <a:lnSpc>
                <a:spcPct val="120000"/>
              </a:lnSpc>
              <a:spcBef>
                <a:spcPct val="0"/>
              </a:spcBef>
              <a:buFont typeface="Wingdings" panose="05000000000000000000" pitchFamily="2" charset="2"/>
              <a:buNone/>
            </a:pPr>
            <a:r>
              <a:rPr lang="en-US" altLang="zh-CN" sz="2000"/>
              <a:t>1</a:t>
            </a:r>
            <a:r>
              <a:rPr lang="zh-CN" altLang="en-US" sz="2000"/>
              <a:t>、给单台用电设备供电的支线尖峰电流计算</a:t>
            </a:r>
          </a:p>
          <a:p>
            <a:pPr eaLnBrk="1" hangingPunct="1">
              <a:lnSpc>
                <a:spcPct val="120000"/>
              </a:lnSpc>
              <a:spcBef>
                <a:spcPct val="0"/>
              </a:spcBef>
              <a:buFont typeface="Wingdings" panose="05000000000000000000" pitchFamily="2" charset="2"/>
              <a:buNone/>
            </a:pPr>
            <a:r>
              <a:rPr lang="zh-CN" altLang="en-US" sz="2000"/>
              <a:t>      尖峰电流就是用电设备的起动电流，即</a:t>
            </a:r>
          </a:p>
          <a:p>
            <a:pPr eaLnBrk="1" hangingPunct="1">
              <a:lnSpc>
                <a:spcPct val="120000"/>
              </a:lnSpc>
              <a:spcBef>
                <a:spcPct val="0"/>
              </a:spcBef>
              <a:buFont typeface="Wingdings" panose="05000000000000000000" pitchFamily="2" charset="2"/>
              <a:buNone/>
            </a:pPr>
            <a:r>
              <a:rPr lang="zh-CN" altLang="en-US" sz="2000"/>
              <a:t>                               </a:t>
            </a:r>
            <a:r>
              <a:rPr lang="en-US" altLang="zh-CN" sz="2000"/>
              <a:t>I</a:t>
            </a:r>
            <a:r>
              <a:rPr lang="en-US" altLang="zh-CN" sz="2000" baseline="-25000"/>
              <a:t>pk</a:t>
            </a:r>
            <a:r>
              <a:rPr lang="en-US" altLang="zh-CN" sz="2000"/>
              <a:t> = I</a:t>
            </a:r>
            <a:r>
              <a:rPr lang="en-US" altLang="zh-CN" sz="2000" baseline="-25000"/>
              <a:t>st</a:t>
            </a:r>
            <a:r>
              <a:rPr lang="en-US" altLang="zh-CN" sz="2000"/>
              <a:t> = K</a:t>
            </a:r>
            <a:r>
              <a:rPr lang="en-US" altLang="zh-CN" sz="2000" baseline="-25000"/>
              <a:t>st</a:t>
            </a:r>
            <a:r>
              <a:rPr lang="en-US" altLang="zh-CN" sz="2000"/>
              <a:t>I</a:t>
            </a:r>
            <a:r>
              <a:rPr lang="en-US" altLang="zh-CN" sz="2000" baseline="-25000"/>
              <a:t>N</a:t>
            </a:r>
            <a:r>
              <a:rPr lang="en-US" altLang="zh-CN" sz="2000"/>
              <a:t>                                </a:t>
            </a:r>
          </a:p>
          <a:p>
            <a:pPr eaLnBrk="1" hangingPunct="1">
              <a:lnSpc>
                <a:spcPct val="120000"/>
              </a:lnSpc>
              <a:spcBef>
                <a:spcPct val="0"/>
              </a:spcBef>
              <a:buFont typeface="Wingdings" panose="05000000000000000000" pitchFamily="2" charset="2"/>
              <a:buNone/>
            </a:pPr>
            <a:r>
              <a:rPr lang="en-US" altLang="zh-CN" sz="2000"/>
              <a:t>      </a:t>
            </a:r>
            <a:r>
              <a:rPr lang="zh-CN" altLang="en-US" sz="2000"/>
              <a:t>式中，</a:t>
            </a:r>
            <a:r>
              <a:rPr lang="en-US" altLang="zh-CN" sz="2000"/>
              <a:t>I</a:t>
            </a:r>
            <a:r>
              <a:rPr lang="en-US" altLang="zh-CN" sz="2000" baseline="-25000"/>
              <a:t>st</a:t>
            </a:r>
            <a:r>
              <a:rPr lang="zh-CN" altLang="en-US" sz="2000"/>
              <a:t>为用电设备的起动电流；</a:t>
            </a:r>
            <a:r>
              <a:rPr lang="en-US" altLang="zh-CN" sz="2000"/>
              <a:t>I</a:t>
            </a:r>
            <a:r>
              <a:rPr lang="en-US" altLang="zh-CN" sz="2000" baseline="-25000"/>
              <a:t>N</a:t>
            </a:r>
            <a:r>
              <a:rPr lang="zh-CN" altLang="en-US" sz="2000"/>
              <a:t>为用电设备的额定电流；</a:t>
            </a:r>
            <a:r>
              <a:rPr lang="en-US" altLang="zh-CN" sz="2000"/>
              <a:t>K</a:t>
            </a:r>
            <a:r>
              <a:rPr lang="en-US" altLang="zh-CN" sz="2000" baseline="-25000"/>
              <a:t>st</a:t>
            </a:r>
            <a:r>
              <a:rPr lang="zh-CN" altLang="en-US" sz="2000"/>
              <a:t>为用电设备的起动电流倍数。</a:t>
            </a:r>
          </a:p>
          <a:p>
            <a:pPr eaLnBrk="1" hangingPunct="1">
              <a:lnSpc>
                <a:spcPct val="120000"/>
              </a:lnSpc>
              <a:spcBef>
                <a:spcPct val="0"/>
              </a:spcBef>
              <a:buFont typeface="Wingdings" panose="05000000000000000000" pitchFamily="2" charset="2"/>
              <a:buNone/>
            </a:pPr>
            <a:r>
              <a:rPr lang="zh-CN" altLang="en-US" sz="2000"/>
              <a:t>    </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1" descr="C:\Users\Administrator.PC-20131207NMPX\AppData\Roaming\Tencent\Users\1556350744\QQ\WinTemp\RichOle\2G$XAELIO0Y~D1~QHHV}UD8.jpg">
            <a:extLst>
              <a:ext uri="{FF2B5EF4-FFF2-40B4-BE49-F238E27FC236}">
                <a16:creationId xmlns:a16="http://schemas.microsoft.com/office/drawing/2014/main" id="{388DF5E2-70BA-49CB-AF57-EA4D79328E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989138"/>
            <a:ext cx="6985000" cy="417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1" descr="C:\Users\Administrator.PC-20131207NMPX\AppData\Roaming\Tencent\Users\1556350744\QQ\WinTemp\RichOle\DTQ83FUA]3V[$_9GY`N~CPO.jpg">
            <a:extLst>
              <a:ext uri="{FF2B5EF4-FFF2-40B4-BE49-F238E27FC236}">
                <a16:creationId xmlns:a16="http://schemas.microsoft.com/office/drawing/2014/main" id="{5F439FCA-0438-4409-8BCF-DE13A5C9F5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1773238"/>
            <a:ext cx="715962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BF0BB48E-7061-4E37-93F7-96D7F9E5BAD6}"/>
              </a:ext>
            </a:extLst>
          </p:cNvPr>
          <p:cNvSpPr>
            <a:spLocks noGrp="1" noChangeArrowheads="1"/>
          </p:cNvSpPr>
          <p:nvPr>
            <p:ph type="title"/>
          </p:nvPr>
        </p:nvSpPr>
        <p:spPr>
          <a:xfrm>
            <a:off x="3311525" y="476250"/>
            <a:ext cx="2808288" cy="758825"/>
          </a:xfrm>
          <a:noFill/>
        </p:spPr>
        <p:txBody>
          <a:bodyPr/>
          <a:lstStyle/>
          <a:p>
            <a:pPr eaLnBrk="1" hangingPunct="1"/>
            <a:r>
              <a:rPr lang="zh-CN" altLang="en-US" sz="4000" b="1">
                <a:solidFill>
                  <a:schemeClr val="tx1"/>
                </a:solidFill>
                <a:latin typeface="宋体" panose="02010600030101010101" pitchFamily="2" charset="-122"/>
              </a:rPr>
              <a:t>本章小结 </a:t>
            </a:r>
          </a:p>
        </p:txBody>
      </p:sp>
      <p:sp>
        <p:nvSpPr>
          <p:cNvPr id="586755" name="Rectangle 3">
            <a:extLst>
              <a:ext uri="{FF2B5EF4-FFF2-40B4-BE49-F238E27FC236}">
                <a16:creationId xmlns:a16="http://schemas.microsoft.com/office/drawing/2014/main" id="{4BEEAA38-664A-404F-946E-E7E074E81E72}"/>
              </a:ext>
            </a:extLst>
          </p:cNvPr>
          <p:cNvSpPr>
            <a:spLocks noChangeArrowheads="1"/>
          </p:cNvSpPr>
          <p:nvPr/>
        </p:nvSpPr>
        <p:spPr bwMode="auto">
          <a:xfrm>
            <a:off x="288925" y="1870075"/>
            <a:ext cx="8675688" cy="447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spcBef>
                <a:spcPct val="10000"/>
              </a:spcBef>
              <a:buSzPct val="80000"/>
              <a:buFont typeface="Wingdings" panose="05000000000000000000" pitchFamily="2" charset="2"/>
              <a:buNone/>
            </a:pPr>
            <a:r>
              <a:rPr kumimoji="1" lang="zh-CN" altLang="en-US" sz="2000" b="1">
                <a:latin typeface="宋体" panose="02010600030101010101" pitchFamily="2" charset="-122"/>
              </a:rPr>
              <a:t>    本章是分析供电系统和进行供电设计计算的基础。</a:t>
            </a:r>
          </a:p>
          <a:p>
            <a:pPr eaLnBrk="1" hangingPunct="1">
              <a:lnSpc>
                <a:spcPct val="110000"/>
              </a:lnSpc>
              <a:spcBef>
                <a:spcPct val="10000"/>
              </a:spcBef>
              <a:buSzPct val="80000"/>
              <a:buFont typeface="Wingdings" panose="05000000000000000000" pitchFamily="2" charset="2"/>
              <a:buNone/>
            </a:pPr>
            <a:r>
              <a:rPr kumimoji="1" lang="zh-CN" altLang="en-US" sz="2000" b="1">
                <a:latin typeface="宋体" panose="02010600030101010101" pitchFamily="2" charset="-122"/>
              </a:rPr>
              <a:t>    本章首先简介了负荷计算的有关基本知识</a:t>
            </a:r>
            <a:r>
              <a:rPr kumimoji="1" lang="en-US" altLang="zh-CN" sz="2000" b="1">
                <a:latin typeface="宋体" panose="02010600030101010101" pitchFamily="2" charset="-122"/>
              </a:rPr>
              <a:t>;</a:t>
            </a:r>
            <a:r>
              <a:rPr kumimoji="1" lang="zh-CN" altLang="en-US" sz="2000" b="1">
                <a:latin typeface="宋体" panose="02010600030101010101" pitchFamily="2" charset="-122"/>
              </a:rPr>
              <a:t>然后着重讲述了用电设备组计算负荷的确定方法，介绍线路尖峰电流的计算</a:t>
            </a:r>
            <a:r>
              <a:rPr kumimoji="1" lang="en-US" altLang="zh-CN" sz="2000" b="1">
                <a:latin typeface="宋体" panose="02010600030101010101" pitchFamily="2" charset="-122"/>
              </a:rPr>
              <a:t>;</a:t>
            </a:r>
            <a:r>
              <a:rPr kumimoji="1" lang="zh-CN" altLang="en-US" sz="2000" b="1">
                <a:latin typeface="宋体" panose="02010600030101010101" pitchFamily="2" charset="-122"/>
              </a:rPr>
              <a:t>接着讲述了供电系统无功补偿、总计算负荷的确定及电能节约。</a:t>
            </a:r>
          </a:p>
          <a:p>
            <a:pPr eaLnBrk="1" hangingPunct="1">
              <a:buFont typeface="Wingdings" panose="05000000000000000000" pitchFamily="2" charset="2"/>
              <a:buNone/>
            </a:pPr>
            <a:r>
              <a:rPr kumimoji="1" lang="zh-CN" altLang="en-US" sz="2000" b="1"/>
              <a:t>        本章重点：</a:t>
            </a:r>
            <a:r>
              <a:rPr kumimoji="1" lang="zh-CN" altLang="en-US" sz="2000" b="1">
                <a:solidFill>
                  <a:schemeClr val="folHlink"/>
                </a:solidFill>
              </a:rPr>
              <a:t>三相用电设备组计算负荷的确定方法、尖峰电流的计算方</a:t>
            </a:r>
          </a:p>
          <a:p>
            <a:pPr eaLnBrk="1" hangingPunct="1">
              <a:buFont typeface="Wingdings" panose="05000000000000000000" pitchFamily="2" charset="2"/>
              <a:buNone/>
            </a:pPr>
            <a:r>
              <a:rPr kumimoji="1" lang="zh-CN" altLang="en-US" sz="2000" b="1">
                <a:solidFill>
                  <a:schemeClr val="folHlink"/>
                </a:solidFill>
              </a:rPr>
              <a:t>法、无功功率补偿容量的确定与无功功率补偿装置的选择、供电系统的总计</a:t>
            </a:r>
          </a:p>
          <a:p>
            <a:pPr eaLnBrk="1" hangingPunct="1">
              <a:buFont typeface="Wingdings" panose="05000000000000000000" pitchFamily="2" charset="2"/>
              <a:buNone/>
            </a:pPr>
            <a:r>
              <a:rPr kumimoji="1" lang="zh-CN" altLang="en-US" sz="2000" b="1">
                <a:solidFill>
                  <a:schemeClr val="folHlink"/>
                </a:solidFill>
              </a:rPr>
              <a:t>算负荷确定方法。</a:t>
            </a:r>
          </a:p>
          <a:p>
            <a:pPr eaLnBrk="1" hangingPunct="1">
              <a:buFont typeface="Wingdings" panose="05000000000000000000" pitchFamily="2" charset="2"/>
              <a:buNone/>
            </a:pPr>
            <a:r>
              <a:rPr kumimoji="1" lang="zh-CN" altLang="en-US" sz="2000" b="1"/>
              <a:t>        本章难点：</a:t>
            </a:r>
            <a:r>
              <a:rPr kumimoji="1" lang="zh-CN" altLang="en-US" sz="2000" b="1">
                <a:solidFill>
                  <a:srgbClr val="CC6600"/>
                </a:solidFill>
              </a:rPr>
              <a:t>利用系数法确定三相用电设备组的计算负荷。</a:t>
            </a:r>
            <a:endParaRPr kumimoji="1" lang="zh-CN" altLang="en-US" sz="1400" b="1">
              <a:solidFill>
                <a:srgbClr val="CC6600"/>
              </a:solidFill>
              <a:latin typeface="宋体" panose="02010600030101010101" pitchFamily="2" charset="-122"/>
            </a:endParaRPr>
          </a:p>
          <a:p>
            <a:pPr eaLnBrk="1" hangingPunct="1">
              <a:lnSpc>
                <a:spcPct val="120000"/>
              </a:lnSpc>
              <a:spcBef>
                <a:spcPct val="30000"/>
              </a:spcBef>
              <a:buFont typeface="Wingdings" panose="05000000000000000000" pitchFamily="2" charset="2"/>
              <a:buNone/>
            </a:pPr>
            <a:r>
              <a:rPr kumimoji="1" lang="zh-CN" altLang="en-US" sz="2000" b="1">
                <a:latin typeface="宋体" panose="02010600030101010101" pitchFamily="2" charset="-122"/>
              </a:rPr>
              <a:t>    教学基本要求：</a:t>
            </a:r>
            <a:r>
              <a:rPr kumimoji="1" lang="zh-CN" altLang="en-US" sz="2000" b="1">
                <a:latin typeface="Tahoma" panose="020B0604030504040204" pitchFamily="34" charset="0"/>
              </a:rPr>
              <a:t>了解单相用电设备组计算负荷的确定方法、电能节约的技术措施；理解用电设备工作制、确定计算负荷的系数；</a:t>
            </a:r>
            <a:r>
              <a:rPr kumimoji="1" lang="zh-CN" altLang="en-US" sz="2000" b="1">
                <a:solidFill>
                  <a:schemeClr val="folHlink"/>
                </a:solidFill>
                <a:latin typeface="Tahoma" panose="020B0604030504040204" pitchFamily="34" charset="0"/>
              </a:rPr>
              <a:t>掌握三相用电设备组计算负荷的确定方法、尖峰电流的计算方法、无功功率补偿容量的确定与无功功率补偿装置的选择、供电系统的总计算负荷确定方法。</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6755">
                                            <p:txEl>
                                              <p:pRg st="0" end="0"/>
                                            </p:txEl>
                                          </p:spTgt>
                                        </p:tgtEl>
                                        <p:attrNameLst>
                                          <p:attrName>style.visibility</p:attrName>
                                        </p:attrNameLst>
                                      </p:cBhvr>
                                      <p:to>
                                        <p:strVal val="visible"/>
                                      </p:to>
                                    </p:set>
                                    <p:anim to="" calcmode="lin" valueType="num">
                                      <p:cBhvr>
                                        <p:cTn id="7" dur="1" fill="hold"/>
                                        <p:tgtEl>
                                          <p:spTgt spid="58675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6755">
                                            <p:txEl>
                                              <p:pRg st="1" end="1"/>
                                            </p:txEl>
                                          </p:spTgt>
                                        </p:tgtEl>
                                        <p:attrNameLst>
                                          <p:attrName>style.visibility</p:attrName>
                                        </p:attrNameLst>
                                      </p:cBhvr>
                                      <p:to>
                                        <p:strVal val="visible"/>
                                      </p:to>
                                    </p:set>
                                    <p:anim to="" calcmode="lin" valueType="num">
                                      <p:cBhvr>
                                        <p:cTn id="12" dur="1" fill="hold"/>
                                        <p:tgtEl>
                                          <p:spTgt spid="58675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86755">
                                            <p:txEl>
                                              <p:pRg st="2" end="2"/>
                                            </p:txEl>
                                          </p:spTgt>
                                        </p:tgtEl>
                                        <p:attrNameLst>
                                          <p:attrName>style.visibility</p:attrName>
                                        </p:attrNameLst>
                                      </p:cBhvr>
                                      <p:to>
                                        <p:strVal val="visible"/>
                                      </p:to>
                                    </p:set>
                                    <p:anim to="" calcmode="lin" valueType="num">
                                      <p:cBhvr>
                                        <p:cTn id="17" dur="1" fill="hold"/>
                                        <p:tgtEl>
                                          <p:spTgt spid="586755">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86755">
                                            <p:txEl>
                                              <p:pRg st="3" end="3"/>
                                            </p:txEl>
                                          </p:spTgt>
                                        </p:tgtEl>
                                        <p:attrNameLst>
                                          <p:attrName>style.visibility</p:attrName>
                                        </p:attrNameLst>
                                      </p:cBhvr>
                                      <p:to>
                                        <p:strVal val="visible"/>
                                      </p:to>
                                    </p:set>
                                    <p:anim to="" calcmode="lin" valueType="num">
                                      <p:cBhvr>
                                        <p:cTn id="22" dur="1" fill="hold"/>
                                        <p:tgtEl>
                                          <p:spTgt spid="586755">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86755">
                                            <p:txEl>
                                              <p:pRg st="4" end="4"/>
                                            </p:txEl>
                                          </p:spTgt>
                                        </p:tgtEl>
                                        <p:attrNameLst>
                                          <p:attrName>style.visibility</p:attrName>
                                        </p:attrNameLst>
                                      </p:cBhvr>
                                      <p:to>
                                        <p:strVal val="visible"/>
                                      </p:to>
                                    </p:set>
                                    <p:anim to="" calcmode="lin" valueType="num">
                                      <p:cBhvr>
                                        <p:cTn id="27" dur="1" fill="hold"/>
                                        <p:tgtEl>
                                          <p:spTgt spid="586755">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86755">
                                            <p:txEl>
                                              <p:pRg st="5" end="5"/>
                                            </p:txEl>
                                          </p:spTgt>
                                        </p:tgtEl>
                                        <p:attrNameLst>
                                          <p:attrName>style.visibility</p:attrName>
                                        </p:attrNameLst>
                                      </p:cBhvr>
                                      <p:to>
                                        <p:strVal val="visible"/>
                                      </p:to>
                                    </p:set>
                                    <p:anim to="" calcmode="lin" valueType="num">
                                      <p:cBhvr>
                                        <p:cTn id="32" dur="1" fill="hold"/>
                                        <p:tgtEl>
                                          <p:spTgt spid="586755">
                                            <p:txEl>
                                              <p:pRg st="5" end="5"/>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86755">
                                            <p:txEl>
                                              <p:pRg st="6" end="6"/>
                                            </p:txEl>
                                          </p:spTgt>
                                        </p:tgtEl>
                                        <p:attrNameLst>
                                          <p:attrName>style.visibility</p:attrName>
                                        </p:attrNameLst>
                                      </p:cBhvr>
                                      <p:to>
                                        <p:strVal val="visible"/>
                                      </p:to>
                                    </p:set>
                                    <p:anim to="" calcmode="lin" valueType="num">
                                      <p:cBhvr>
                                        <p:cTn id="37" dur="1" fill="hold"/>
                                        <p:tgtEl>
                                          <p:spTgt spid="58675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5"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a:extLst>
              <a:ext uri="{FF2B5EF4-FFF2-40B4-BE49-F238E27FC236}">
                <a16:creationId xmlns:a16="http://schemas.microsoft.com/office/drawing/2014/main" id="{FA79ABD0-EA50-4551-8CD2-F44D501CE087}"/>
              </a:ext>
            </a:extLst>
          </p:cNvPr>
          <p:cNvSpPr>
            <a:spLocks noGrp="1" noChangeArrowheads="1"/>
          </p:cNvSpPr>
          <p:nvPr>
            <p:ph type="title"/>
          </p:nvPr>
        </p:nvSpPr>
        <p:spPr>
          <a:xfrm>
            <a:off x="1547813" y="404813"/>
            <a:ext cx="6911975" cy="769937"/>
          </a:xfrm>
          <a:noFill/>
        </p:spPr>
        <p:txBody>
          <a:bodyPr/>
          <a:lstStyle/>
          <a:p>
            <a:pPr eaLnBrk="1" hangingPunct="1"/>
            <a:r>
              <a:rPr lang="zh-CN" altLang="en-US" sz="4000" b="1">
                <a:solidFill>
                  <a:schemeClr val="tx1"/>
                </a:solidFill>
              </a:rPr>
              <a:t>     思考题与习题解答提示</a:t>
            </a:r>
          </a:p>
        </p:txBody>
      </p:sp>
      <p:sp>
        <p:nvSpPr>
          <p:cNvPr id="24581" name="Rectangle 75">
            <a:extLst>
              <a:ext uri="{FF2B5EF4-FFF2-40B4-BE49-F238E27FC236}">
                <a16:creationId xmlns:a16="http://schemas.microsoft.com/office/drawing/2014/main" id="{B3974BE4-4ADF-4CB1-A5C8-6AD1656E99D1}"/>
              </a:ext>
            </a:extLst>
          </p:cNvPr>
          <p:cNvSpPr>
            <a:spLocks noChangeArrowheads="1"/>
          </p:cNvSpPr>
          <p:nvPr/>
        </p:nvSpPr>
        <p:spPr bwMode="auto">
          <a:xfrm>
            <a:off x="385763" y="1916113"/>
            <a:ext cx="8758237"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 typeface="Wingdings" panose="05000000000000000000" pitchFamily="2" charset="2"/>
              <a:buNone/>
            </a:pPr>
            <a:r>
              <a:rPr kumimoji="1" lang="zh-CN" altLang="en-US" sz="2000" b="1"/>
              <a:t>         </a:t>
            </a:r>
            <a:r>
              <a:rPr kumimoji="1" lang="en-US" altLang="zh-CN" sz="2000" b="1"/>
              <a:t>2-1  </a:t>
            </a:r>
            <a:r>
              <a:rPr kumimoji="1" lang="zh-CN" altLang="en-US" sz="2000" b="1"/>
              <a:t>提示：参见教材</a:t>
            </a:r>
            <a:r>
              <a:rPr kumimoji="1" lang="en-US" altLang="zh-CN" sz="2000" b="1"/>
              <a:t>P18</a:t>
            </a:r>
            <a:r>
              <a:rPr kumimoji="1" lang="zh-CN" altLang="en-US" sz="2000" b="1"/>
              <a:t>。</a:t>
            </a:r>
          </a:p>
          <a:p>
            <a:pPr eaLnBrk="1" hangingPunct="1">
              <a:lnSpc>
                <a:spcPct val="110000"/>
              </a:lnSpc>
              <a:buFont typeface="Wingdings" panose="05000000000000000000" pitchFamily="2" charset="2"/>
              <a:buNone/>
            </a:pPr>
            <a:r>
              <a:rPr kumimoji="1" lang="en-US" altLang="zh-CN" sz="2000" b="1"/>
              <a:t>         2-2  </a:t>
            </a:r>
            <a:r>
              <a:rPr kumimoji="1" lang="zh-CN" altLang="en-US" sz="2000" b="1"/>
              <a:t>提示：参见教材</a:t>
            </a:r>
            <a:r>
              <a:rPr kumimoji="1" lang="en-US" altLang="zh-CN" sz="2000" b="1"/>
              <a:t>P19</a:t>
            </a:r>
            <a:r>
              <a:rPr kumimoji="1" lang="zh-CN" altLang="en-US" sz="2000" b="1"/>
              <a:t>。</a:t>
            </a:r>
          </a:p>
          <a:p>
            <a:pPr eaLnBrk="1" hangingPunct="1">
              <a:lnSpc>
                <a:spcPct val="110000"/>
              </a:lnSpc>
              <a:buFont typeface="Wingdings" panose="05000000000000000000" pitchFamily="2" charset="2"/>
              <a:buNone/>
            </a:pPr>
            <a:r>
              <a:rPr kumimoji="1" lang="zh-CN" altLang="en-US" sz="2000" b="1"/>
              <a:t>         </a:t>
            </a:r>
            <a:r>
              <a:rPr kumimoji="1" lang="en-US" altLang="zh-CN" sz="2000" b="1"/>
              <a:t>2-3  </a:t>
            </a:r>
            <a:r>
              <a:rPr kumimoji="1" lang="zh-CN" altLang="en-US" sz="2000" b="1"/>
              <a:t>提示：参见教材</a:t>
            </a:r>
            <a:r>
              <a:rPr kumimoji="1" lang="en-US" altLang="zh-CN" sz="2000" b="1"/>
              <a:t>P18</a:t>
            </a:r>
            <a:r>
              <a:rPr kumimoji="1" lang="zh-CN" altLang="en-US" sz="2000" b="1"/>
              <a:t>和</a:t>
            </a:r>
            <a:r>
              <a:rPr kumimoji="1" lang="en-US" altLang="zh-CN" sz="2000" b="1"/>
              <a:t>P21</a:t>
            </a:r>
            <a:r>
              <a:rPr kumimoji="1" lang="zh-CN" altLang="en-US" sz="2000" b="1"/>
              <a:t>～ </a:t>
            </a:r>
            <a:r>
              <a:rPr kumimoji="1" lang="en-US" altLang="zh-CN" sz="2000" b="1"/>
              <a:t>P22</a:t>
            </a:r>
            <a:r>
              <a:rPr kumimoji="1" lang="zh-CN" altLang="en-US" sz="2000" b="1"/>
              <a:t>。</a:t>
            </a:r>
          </a:p>
          <a:p>
            <a:pPr eaLnBrk="1" hangingPunct="1">
              <a:lnSpc>
                <a:spcPct val="110000"/>
              </a:lnSpc>
              <a:buFont typeface="Wingdings" panose="05000000000000000000" pitchFamily="2" charset="2"/>
              <a:buNone/>
            </a:pPr>
            <a:r>
              <a:rPr kumimoji="1" lang="zh-CN" altLang="en-US" sz="2000" b="1"/>
              <a:t>         </a:t>
            </a:r>
            <a:r>
              <a:rPr kumimoji="1" lang="en-US" altLang="zh-CN" sz="2000" b="1"/>
              <a:t>2-4  </a:t>
            </a:r>
            <a:r>
              <a:rPr kumimoji="1" lang="zh-CN" altLang="en-US" sz="2000" b="1"/>
              <a:t>提示：参见教材</a:t>
            </a:r>
            <a:r>
              <a:rPr kumimoji="1" lang="en-US" altLang="zh-CN" sz="2000" b="1"/>
              <a:t>P26</a:t>
            </a:r>
            <a:r>
              <a:rPr kumimoji="1" lang="zh-CN" altLang="en-US" sz="2000" b="1"/>
              <a:t>。</a:t>
            </a:r>
          </a:p>
          <a:p>
            <a:pPr eaLnBrk="1" hangingPunct="1">
              <a:lnSpc>
                <a:spcPct val="110000"/>
              </a:lnSpc>
              <a:buFont typeface="Wingdings" panose="05000000000000000000" pitchFamily="2" charset="2"/>
              <a:buNone/>
            </a:pPr>
            <a:r>
              <a:rPr kumimoji="1" lang="zh-CN" altLang="en-US" sz="2000" b="1"/>
              <a:t>         </a:t>
            </a:r>
            <a:r>
              <a:rPr kumimoji="1" lang="en-US" altLang="zh-CN" sz="2000" b="1"/>
              <a:t>2-5  </a:t>
            </a:r>
            <a:r>
              <a:rPr kumimoji="1" lang="zh-CN" altLang="en-US" sz="2000" b="1"/>
              <a:t>提示：参见教材</a:t>
            </a:r>
            <a:r>
              <a:rPr kumimoji="1" lang="en-US" altLang="zh-CN" sz="2000" b="1"/>
              <a:t>P28</a:t>
            </a:r>
            <a:r>
              <a:rPr kumimoji="1" lang="zh-CN" altLang="en-US" sz="2000" b="1"/>
              <a:t>和</a:t>
            </a:r>
            <a:r>
              <a:rPr kumimoji="1" lang="en-US" altLang="zh-CN" sz="2000" b="1"/>
              <a:t>P18</a:t>
            </a:r>
            <a:r>
              <a:rPr kumimoji="1" lang="zh-CN" altLang="en-US" sz="2000" b="1"/>
              <a:t> 。</a:t>
            </a:r>
          </a:p>
          <a:p>
            <a:pPr eaLnBrk="1" hangingPunct="1">
              <a:lnSpc>
                <a:spcPct val="110000"/>
              </a:lnSpc>
              <a:buFont typeface="Wingdings" panose="05000000000000000000" pitchFamily="2" charset="2"/>
              <a:buNone/>
            </a:pPr>
            <a:r>
              <a:rPr kumimoji="1" lang="zh-CN" altLang="en-US" sz="2000" b="1"/>
              <a:t>         </a:t>
            </a:r>
            <a:r>
              <a:rPr kumimoji="1" lang="en-US" altLang="zh-CN" sz="2000" b="1"/>
              <a:t>2-6  </a:t>
            </a:r>
            <a:r>
              <a:rPr kumimoji="1" lang="zh-CN" altLang="en-US" sz="2000" b="1"/>
              <a:t>提示：参见教材</a:t>
            </a:r>
            <a:r>
              <a:rPr kumimoji="1" lang="en-US" altLang="zh-CN" sz="2000" b="1"/>
              <a:t>P31</a:t>
            </a:r>
            <a:r>
              <a:rPr kumimoji="1" lang="zh-CN" altLang="en-US" sz="2000" b="1"/>
              <a:t>。</a:t>
            </a:r>
          </a:p>
          <a:p>
            <a:pPr eaLnBrk="1" hangingPunct="1">
              <a:lnSpc>
                <a:spcPct val="110000"/>
              </a:lnSpc>
              <a:buFont typeface="Wingdings" panose="05000000000000000000" pitchFamily="2" charset="2"/>
              <a:buNone/>
            </a:pPr>
            <a:r>
              <a:rPr kumimoji="1" lang="zh-CN" altLang="en-US" sz="2000" b="1"/>
              <a:t>         </a:t>
            </a:r>
            <a:r>
              <a:rPr kumimoji="1" lang="en-US" altLang="zh-CN" sz="2000" b="1"/>
              <a:t>2-7  </a:t>
            </a:r>
            <a:r>
              <a:rPr kumimoji="1" lang="zh-CN" altLang="en-US" sz="2000" b="1"/>
              <a:t>提示：参见教材</a:t>
            </a:r>
            <a:r>
              <a:rPr kumimoji="1" lang="en-US" altLang="zh-CN" sz="2000" b="1"/>
              <a:t>P39</a:t>
            </a:r>
            <a:r>
              <a:rPr kumimoji="1" lang="zh-CN" altLang="en-US" sz="2000" b="1"/>
              <a:t>。</a:t>
            </a:r>
          </a:p>
          <a:p>
            <a:pPr eaLnBrk="1" hangingPunct="1">
              <a:lnSpc>
                <a:spcPct val="110000"/>
              </a:lnSpc>
              <a:buFont typeface="Wingdings" panose="05000000000000000000" pitchFamily="2" charset="2"/>
              <a:buNone/>
            </a:pPr>
            <a:endParaRPr kumimoji="1" lang="zh-CN" altLang="en-US" sz="2000" b="1"/>
          </a:p>
        </p:txBody>
      </p:sp>
      <p:grpSp>
        <p:nvGrpSpPr>
          <p:cNvPr id="24582" name="Group 77">
            <a:extLst>
              <a:ext uri="{FF2B5EF4-FFF2-40B4-BE49-F238E27FC236}">
                <a16:creationId xmlns:a16="http://schemas.microsoft.com/office/drawing/2014/main" id="{F0B31A07-0C58-4310-9558-78BFD7482D5C}"/>
              </a:ext>
            </a:extLst>
          </p:cNvPr>
          <p:cNvGrpSpPr>
            <a:grpSpLocks/>
          </p:cNvGrpSpPr>
          <p:nvPr/>
        </p:nvGrpSpPr>
        <p:grpSpPr bwMode="auto">
          <a:xfrm>
            <a:off x="385763" y="4724400"/>
            <a:ext cx="8758237" cy="1096963"/>
            <a:chOff x="243" y="1136"/>
            <a:chExt cx="5517" cy="691"/>
          </a:xfrm>
        </p:grpSpPr>
        <p:sp>
          <p:nvSpPr>
            <p:cNvPr id="24583" name="Rectangle 78">
              <a:extLst>
                <a:ext uri="{FF2B5EF4-FFF2-40B4-BE49-F238E27FC236}">
                  <a16:creationId xmlns:a16="http://schemas.microsoft.com/office/drawing/2014/main" id="{83EFEA82-FE26-4231-99D0-901075A857DD}"/>
                </a:ext>
              </a:extLst>
            </p:cNvPr>
            <p:cNvSpPr>
              <a:spLocks noChangeArrowheads="1"/>
            </p:cNvSpPr>
            <p:nvPr/>
          </p:nvSpPr>
          <p:spPr bwMode="auto">
            <a:xfrm>
              <a:off x="243" y="1136"/>
              <a:ext cx="551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 typeface="Wingdings" panose="05000000000000000000" pitchFamily="2" charset="2"/>
                <a:buNone/>
              </a:pPr>
              <a:r>
                <a:rPr kumimoji="1" lang="zh-CN" altLang="en-US" sz="2000" b="1"/>
                <a:t>         </a:t>
              </a:r>
              <a:r>
                <a:rPr kumimoji="1" lang="en-US" altLang="zh-CN" sz="2000" b="1"/>
                <a:t>2-8  </a:t>
              </a:r>
              <a:r>
                <a:rPr kumimoji="1" lang="zh-CN" altLang="en-US" sz="2000" b="1"/>
                <a:t>提示：第一步求各组用电设备的计算负荷，对行车，要求设备容量统一换算到   </a:t>
              </a:r>
              <a:r>
                <a:rPr kumimoji="1" lang="zh-CN" altLang="en-US" sz="2000"/>
                <a:t>                ，</a:t>
              </a:r>
              <a:r>
                <a:rPr kumimoji="1" lang="zh-CN" altLang="en-US" sz="2000" b="1"/>
                <a:t>对点焊机，要求设备容量统一换算到       </a:t>
              </a:r>
              <a:r>
                <a:rPr kumimoji="1" lang="zh-CN" altLang="en-US" sz="2000"/>
                <a:t>                ；</a:t>
              </a:r>
              <a:r>
                <a:rPr kumimoji="1" lang="zh-CN" altLang="en-US" sz="2000" b="1"/>
                <a:t>第二步计算总计算负荷（可取</a:t>
              </a:r>
              <a:r>
                <a:rPr kumimoji="1" lang="en-US" altLang="zh-CN" sz="2000" i="1"/>
                <a:t>K</a:t>
              </a:r>
              <a:r>
                <a:rPr kumimoji="1" lang="en-US" altLang="zh-CN" sz="2000" baseline="-25000"/>
                <a:t>∑p</a:t>
              </a:r>
              <a:r>
                <a:rPr kumimoji="1" lang="en-US" altLang="zh-CN" sz="2000"/>
                <a:t>＝0. 95， </a:t>
              </a:r>
              <a:r>
                <a:rPr kumimoji="1" lang="en-US" altLang="zh-CN" sz="2000" i="1"/>
                <a:t>K</a:t>
              </a:r>
              <a:r>
                <a:rPr kumimoji="1" lang="en-US" altLang="zh-CN" sz="2000" baseline="-25000"/>
                <a:t>∑q</a:t>
              </a:r>
              <a:r>
                <a:rPr kumimoji="1" lang="en-US" altLang="zh-CN" sz="2000"/>
                <a:t>＝0. 97</a:t>
              </a:r>
              <a:r>
                <a:rPr kumimoji="1" lang="en-US" altLang="zh-CN" sz="2000" b="1"/>
                <a:t> ）</a:t>
              </a:r>
              <a:r>
                <a:rPr kumimoji="1" lang="zh-CN" altLang="en-US" sz="2000" b="1"/>
                <a:t>。</a:t>
              </a:r>
            </a:p>
          </p:txBody>
        </p:sp>
        <p:graphicFrame>
          <p:nvGraphicFramePr>
            <p:cNvPr id="24578" name="Object 79">
              <a:extLst>
                <a:ext uri="{FF2B5EF4-FFF2-40B4-BE49-F238E27FC236}">
                  <a16:creationId xmlns:a16="http://schemas.microsoft.com/office/drawing/2014/main" id="{C78EA936-21C0-44BF-8728-A913912879B1}"/>
                </a:ext>
              </a:extLst>
            </p:cNvPr>
            <p:cNvGraphicFramePr>
              <a:graphicFrameLocks noChangeAspect="1"/>
            </p:cNvGraphicFramePr>
            <p:nvPr/>
          </p:nvGraphicFramePr>
          <p:xfrm>
            <a:off x="4694" y="1389"/>
            <a:ext cx="711" cy="199"/>
          </p:xfrm>
          <a:graphic>
            <a:graphicData uri="http://schemas.openxmlformats.org/presentationml/2006/ole">
              <mc:AlternateContent xmlns:mc="http://schemas.openxmlformats.org/markup-compatibility/2006">
                <mc:Choice xmlns:v="urn:schemas-microsoft-com:vml" Requires="v">
                  <p:oleObj name="Equation" r:id="rId2" imgW="622080" imgH="177480" progId="Equation.DSMT4">
                    <p:embed/>
                  </p:oleObj>
                </mc:Choice>
                <mc:Fallback>
                  <p:oleObj name="Equation" r:id="rId2" imgW="622080" imgH="177480" progId="Equation.DSMT4">
                    <p:embed/>
                    <p:pic>
                      <p:nvPicPr>
                        <p:cNvPr id="0" name="Object 7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4" y="1389"/>
                          <a:ext cx="711" cy="1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80">
              <a:extLst>
                <a:ext uri="{FF2B5EF4-FFF2-40B4-BE49-F238E27FC236}">
                  <a16:creationId xmlns:a16="http://schemas.microsoft.com/office/drawing/2014/main" id="{BC61D905-A82E-4414-831B-C16C824B8625}"/>
                </a:ext>
              </a:extLst>
            </p:cNvPr>
            <p:cNvGraphicFramePr>
              <a:graphicFrameLocks noChangeAspect="1"/>
            </p:cNvGraphicFramePr>
            <p:nvPr/>
          </p:nvGraphicFramePr>
          <p:xfrm>
            <a:off x="1202" y="1386"/>
            <a:ext cx="635" cy="216"/>
          </p:xfrm>
          <a:graphic>
            <a:graphicData uri="http://schemas.openxmlformats.org/presentationml/2006/ole">
              <mc:AlternateContent xmlns:mc="http://schemas.openxmlformats.org/markup-compatibility/2006">
                <mc:Choice xmlns:v="urn:schemas-microsoft-com:vml" Requires="v">
                  <p:oleObj name="Equation" r:id="rId4" imgW="558720" imgH="177480" progId="Equation.DSMT4">
                    <p:embed/>
                  </p:oleObj>
                </mc:Choice>
                <mc:Fallback>
                  <p:oleObj name="Equation" r:id="rId4" imgW="558720" imgH="177480" progId="Equation.DSMT4">
                    <p:embed/>
                    <p:pic>
                      <p:nvPicPr>
                        <p:cNvPr id="0" name="Object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2" y="1386"/>
                          <a:ext cx="635" cy="2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random/>
  </p:transition>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4" name="Rectangle 2">
            <a:extLst>
              <a:ext uri="{FF2B5EF4-FFF2-40B4-BE49-F238E27FC236}">
                <a16:creationId xmlns:a16="http://schemas.microsoft.com/office/drawing/2014/main" id="{2BB8A25E-1A94-4622-8843-CE6520C4BF40}"/>
              </a:ext>
            </a:extLst>
          </p:cNvPr>
          <p:cNvSpPr>
            <a:spLocks noGrp="1" noChangeArrowheads="1"/>
          </p:cNvSpPr>
          <p:nvPr>
            <p:ph type="title"/>
          </p:nvPr>
        </p:nvSpPr>
        <p:spPr>
          <a:xfrm>
            <a:off x="0" y="0"/>
            <a:ext cx="1008063" cy="338138"/>
          </a:xfrm>
          <a:noFill/>
        </p:spPr>
        <p:txBody>
          <a:bodyPr/>
          <a:lstStyle/>
          <a:p>
            <a:pPr eaLnBrk="1" hangingPunct="1"/>
            <a:r>
              <a:rPr lang="zh-CN" altLang="en-US" sz="1400" b="1" i="1">
                <a:solidFill>
                  <a:schemeClr val="tx1"/>
                </a:solidFill>
              </a:rPr>
              <a:t>续上页</a:t>
            </a:r>
          </a:p>
        </p:txBody>
      </p:sp>
      <p:grpSp>
        <p:nvGrpSpPr>
          <p:cNvPr id="25605" name="Group 14">
            <a:extLst>
              <a:ext uri="{FF2B5EF4-FFF2-40B4-BE49-F238E27FC236}">
                <a16:creationId xmlns:a16="http://schemas.microsoft.com/office/drawing/2014/main" id="{5B6A60B5-55BB-4466-8504-B128F3CDC406}"/>
              </a:ext>
            </a:extLst>
          </p:cNvPr>
          <p:cNvGrpSpPr>
            <a:grpSpLocks/>
          </p:cNvGrpSpPr>
          <p:nvPr/>
        </p:nvGrpSpPr>
        <p:grpSpPr bwMode="auto">
          <a:xfrm>
            <a:off x="179388" y="620713"/>
            <a:ext cx="8758237" cy="2339975"/>
            <a:chOff x="113" y="391"/>
            <a:chExt cx="5517" cy="1474"/>
          </a:xfrm>
        </p:grpSpPr>
        <p:sp>
          <p:nvSpPr>
            <p:cNvPr id="25609" name="Rectangle 8">
              <a:extLst>
                <a:ext uri="{FF2B5EF4-FFF2-40B4-BE49-F238E27FC236}">
                  <a16:creationId xmlns:a16="http://schemas.microsoft.com/office/drawing/2014/main" id="{0899E058-878A-4794-8785-9067F58AC677}"/>
                </a:ext>
              </a:extLst>
            </p:cNvPr>
            <p:cNvSpPr>
              <a:spLocks noChangeArrowheads="1"/>
            </p:cNvSpPr>
            <p:nvPr/>
          </p:nvSpPr>
          <p:spPr bwMode="auto">
            <a:xfrm>
              <a:off x="113" y="391"/>
              <a:ext cx="5517" cy="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 typeface="Wingdings" panose="05000000000000000000" pitchFamily="2" charset="2"/>
                <a:buNone/>
              </a:pPr>
              <a:r>
                <a:rPr kumimoji="1" lang="zh-CN" altLang="en-US" sz="2000" b="1"/>
                <a:t>         </a:t>
              </a:r>
              <a:r>
                <a:rPr kumimoji="1" lang="en-US" altLang="zh-CN" sz="2000" b="1"/>
                <a:t>2-9  </a:t>
              </a:r>
              <a:r>
                <a:rPr kumimoji="1" lang="zh-CN" altLang="en-US" sz="2000" b="1"/>
                <a:t>提示：采用利用系数法（步骤参见例</a:t>
              </a:r>
              <a:r>
                <a:rPr kumimoji="1" lang="en-US" altLang="zh-CN" sz="2000" b="1"/>
                <a:t>2-3</a:t>
              </a:r>
              <a:r>
                <a:rPr kumimoji="1" lang="zh-CN" altLang="en-US" sz="2000" b="1"/>
                <a:t>）分别计算两组用电设备的计算负荷，然后进行比较，从而说明设备容量组成不同对最大负荷的影响。</a:t>
              </a:r>
            </a:p>
            <a:p>
              <a:pPr eaLnBrk="1" hangingPunct="1">
                <a:lnSpc>
                  <a:spcPct val="110000"/>
                </a:lnSpc>
                <a:buFont typeface="Wingdings" panose="05000000000000000000" pitchFamily="2" charset="2"/>
                <a:buNone/>
              </a:pPr>
              <a:r>
                <a:rPr kumimoji="1" lang="zh-CN" altLang="en-US" sz="2000" b="1"/>
                <a:t>         </a:t>
              </a:r>
              <a:r>
                <a:rPr kumimoji="1" lang="en-US" altLang="zh-CN" sz="2000" b="1"/>
                <a:t>2-10  </a:t>
              </a:r>
              <a:r>
                <a:rPr kumimoji="1" lang="zh-CN" altLang="en-US" sz="2000" b="1"/>
                <a:t>提示：先将各相所接的单相设备容量大致相同（不能只接在一相上），然后将其等效成</a:t>
              </a:r>
              <a:r>
                <a:rPr kumimoji="1" lang="en-US" altLang="zh-CN" sz="2000" b="1"/>
                <a:t>1</a:t>
              </a:r>
              <a:r>
                <a:rPr kumimoji="1" lang="zh-CN" altLang="en-US" sz="2000" b="1"/>
                <a:t>台三相设备进行负荷计算。</a:t>
              </a:r>
            </a:p>
            <a:p>
              <a:pPr eaLnBrk="1" hangingPunct="1">
                <a:lnSpc>
                  <a:spcPct val="110000"/>
                </a:lnSpc>
                <a:spcBef>
                  <a:spcPct val="50000"/>
                </a:spcBef>
                <a:buFont typeface="Wingdings" panose="05000000000000000000" pitchFamily="2" charset="2"/>
                <a:buNone/>
              </a:pPr>
              <a:r>
                <a:rPr kumimoji="1" lang="zh-CN" altLang="en-US" sz="2000" b="1"/>
                <a:t>         </a:t>
              </a:r>
              <a:r>
                <a:rPr kumimoji="1" lang="en-US" altLang="zh-CN" sz="2000" b="1"/>
                <a:t>2-11 </a:t>
              </a:r>
              <a:r>
                <a:rPr kumimoji="1" lang="zh-CN" altLang="en-US" sz="2000" b="1"/>
                <a:t>提示：计算单元和整栋楼的计算负荷时，都将其当成一组用电设备，然后按附录表</a:t>
              </a:r>
              <a:r>
                <a:rPr kumimoji="1" lang="en-US" altLang="zh-CN" sz="2000" b="1"/>
                <a:t>3</a:t>
              </a:r>
              <a:r>
                <a:rPr kumimoji="1" lang="zh-CN" altLang="en-US" sz="2000" b="1"/>
                <a:t>选取</a:t>
              </a:r>
              <a:r>
                <a:rPr kumimoji="1" lang="en-US" altLang="zh-CN" sz="2000" b="1" i="1"/>
                <a:t>K</a:t>
              </a:r>
              <a:r>
                <a:rPr kumimoji="1" lang="en-US" altLang="zh-CN" sz="2000" b="1" baseline="-25000"/>
                <a:t>d</a:t>
              </a:r>
              <a:r>
                <a:rPr kumimoji="1" lang="zh-CN" altLang="en-US" sz="2000" b="1"/>
                <a:t>值，                      。</a:t>
              </a:r>
            </a:p>
          </p:txBody>
        </p:sp>
        <p:graphicFrame>
          <p:nvGraphicFramePr>
            <p:cNvPr id="25603" name="Object 9">
              <a:extLst>
                <a:ext uri="{FF2B5EF4-FFF2-40B4-BE49-F238E27FC236}">
                  <a16:creationId xmlns:a16="http://schemas.microsoft.com/office/drawing/2014/main" id="{5AED56CE-F6F3-4F19-8652-C53AE5F35250}"/>
                </a:ext>
              </a:extLst>
            </p:cNvPr>
            <p:cNvGraphicFramePr>
              <a:graphicFrameLocks noChangeAspect="1"/>
            </p:cNvGraphicFramePr>
            <p:nvPr/>
          </p:nvGraphicFramePr>
          <p:xfrm>
            <a:off x="2290" y="1616"/>
            <a:ext cx="953" cy="249"/>
          </p:xfrm>
          <a:graphic>
            <a:graphicData uri="http://schemas.openxmlformats.org/presentationml/2006/ole">
              <mc:AlternateContent xmlns:mc="http://schemas.openxmlformats.org/markup-compatibility/2006">
                <mc:Choice xmlns:v="urn:schemas-microsoft-com:vml" Requires="v">
                  <p:oleObj name="Equation" r:id="rId2" imgW="774360" imgH="203040" progId="Equation.DSMT4">
                    <p:embed/>
                  </p:oleObj>
                </mc:Choice>
                <mc:Fallback>
                  <p:oleObj name="Equation" r:id="rId2" imgW="774360" imgH="20304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0" y="1616"/>
                          <a:ext cx="953"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5606" name="Group 10">
            <a:extLst>
              <a:ext uri="{FF2B5EF4-FFF2-40B4-BE49-F238E27FC236}">
                <a16:creationId xmlns:a16="http://schemas.microsoft.com/office/drawing/2014/main" id="{F9B2FF47-B098-4D4C-8DEC-09C83487AB33}"/>
              </a:ext>
            </a:extLst>
          </p:cNvPr>
          <p:cNvGrpSpPr>
            <a:grpSpLocks/>
          </p:cNvGrpSpPr>
          <p:nvPr/>
        </p:nvGrpSpPr>
        <p:grpSpPr bwMode="auto">
          <a:xfrm>
            <a:off x="179388" y="3068638"/>
            <a:ext cx="8758237" cy="1096962"/>
            <a:chOff x="249" y="2976"/>
            <a:chExt cx="5517" cy="691"/>
          </a:xfrm>
        </p:grpSpPr>
        <p:sp>
          <p:nvSpPr>
            <p:cNvPr id="25608" name="Rectangle 11">
              <a:extLst>
                <a:ext uri="{FF2B5EF4-FFF2-40B4-BE49-F238E27FC236}">
                  <a16:creationId xmlns:a16="http://schemas.microsoft.com/office/drawing/2014/main" id="{ABE14206-899D-467D-BC8C-C72EE4C06D4D}"/>
                </a:ext>
              </a:extLst>
            </p:cNvPr>
            <p:cNvSpPr>
              <a:spLocks noChangeArrowheads="1"/>
            </p:cNvSpPr>
            <p:nvPr/>
          </p:nvSpPr>
          <p:spPr bwMode="auto">
            <a:xfrm>
              <a:off x="249" y="2976"/>
              <a:ext cx="5517" cy="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 typeface="Wingdings" panose="05000000000000000000" pitchFamily="2" charset="2"/>
                <a:buNone/>
              </a:pPr>
              <a:r>
                <a:rPr kumimoji="1" lang="zh-CN" altLang="en-US" sz="2000" b="1"/>
                <a:t>         </a:t>
              </a:r>
              <a:r>
                <a:rPr kumimoji="1" lang="en-US" altLang="zh-CN" sz="2000" b="1"/>
                <a:t>2-12  </a:t>
              </a:r>
              <a:r>
                <a:rPr kumimoji="1" lang="zh-CN" altLang="en-US" sz="2000" b="1"/>
                <a:t>提示：</a:t>
              </a:r>
              <a:r>
                <a:rPr kumimoji="1" lang="zh-CN" altLang="en-US" sz="2000" b="1">
                  <a:sym typeface="Wingdings" panose="05000000000000000000" pitchFamily="2" charset="2"/>
                </a:rPr>
                <a:t>（</a:t>
              </a:r>
              <a:r>
                <a:rPr kumimoji="1" lang="en-US" altLang="zh-CN" sz="2000" b="1">
                  <a:sym typeface="Wingdings" panose="05000000000000000000" pitchFamily="2" charset="2"/>
                </a:rPr>
                <a:t>1</a:t>
              </a:r>
              <a:r>
                <a:rPr kumimoji="1" lang="zh-CN" altLang="en-US" sz="2000" b="1">
                  <a:sym typeface="Wingdings" panose="05000000000000000000" pitchFamily="2" charset="2"/>
                </a:rPr>
                <a:t>）确定补偿容量时，采用低压侧计算负荷代入公式计算，取                          </a:t>
              </a:r>
              <a:r>
                <a:rPr kumimoji="1" lang="zh-CN" altLang="en-US" sz="2000" b="1"/>
                <a:t>。（</a:t>
              </a:r>
              <a:r>
                <a:rPr kumimoji="1" lang="en-US" altLang="zh-CN" sz="2000" b="1"/>
                <a:t>2</a:t>
              </a:r>
              <a:r>
                <a:rPr kumimoji="1" lang="zh-CN" altLang="en-US" sz="2000" b="1"/>
                <a:t>）确定高压侧计算负荷时，变压器损耗可按经验公式估算。</a:t>
              </a:r>
            </a:p>
          </p:txBody>
        </p:sp>
        <p:graphicFrame>
          <p:nvGraphicFramePr>
            <p:cNvPr id="25602" name="Object 12">
              <a:extLst>
                <a:ext uri="{FF2B5EF4-FFF2-40B4-BE49-F238E27FC236}">
                  <a16:creationId xmlns:a16="http://schemas.microsoft.com/office/drawing/2014/main" id="{6BF2E323-48DF-4376-A10B-691CE495D67F}"/>
                </a:ext>
              </a:extLst>
            </p:cNvPr>
            <p:cNvGraphicFramePr>
              <a:graphicFrameLocks noChangeAspect="1"/>
            </p:cNvGraphicFramePr>
            <p:nvPr/>
          </p:nvGraphicFramePr>
          <p:xfrm>
            <a:off x="861" y="3249"/>
            <a:ext cx="885" cy="221"/>
          </p:xfrm>
          <a:graphic>
            <a:graphicData uri="http://schemas.openxmlformats.org/presentationml/2006/ole">
              <mc:AlternateContent xmlns:mc="http://schemas.openxmlformats.org/markup-compatibility/2006">
                <mc:Choice xmlns:v="urn:schemas-microsoft-com:vml" Requires="v">
                  <p:oleObj name="Equation" r:id="rId4" imgW="812520" imgH="203040" progId="Equation.DSMT4">
                    <p:embed/>
                  </p:oleObj>
                </mc:Choice>
                <mc:Fallback>
                  <p:oleObj name="Equation" r:id="rId4" imgW="812520" imgH="20304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 y="3249"/>
                          <a:ext cx="885" cy="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5607" name="Rectangle 13">
            <a:extLst>
              <a:ext uri="{FF2B5EF4-FFF2-40B4-BE49-F238E27FC236}">
                <a16:creationId xmlns:a16="http://schemas.microsoft.com/office/drawing/2014/main" id="{5DACE1D8-2677-481E-A88A-84E22436F6DB}"/>
              </a:ext>
            </a:extLst>
          </p:cNvPr>
          <p:cNvSpPr>
            <a:spLocks noChangeArrowheads="1"/>
          </p:cNvSpPr>
          <p:nvPr/>
        </p:nvSpPr>
        <p:spPr bwMode="auto">
          <a:xfrm>
            <a:off x="134938" y="4292600"/>
            <a:ext cx="875823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Font typeface="Wingdings" panose="05000000000000000000" pitchFamily="2" charset="2"/>
              <a:buNone/>
            </a:pPr>
            <a:r>
              <a:rPr kumimoji="1" lang="zh-CN" altLang="en-US" sz="2000" b="1"/>
              <a:t>         </a:t>
            </a:r>
            <a:r>
              <a:rPr kumimoji="1" lang="en-US" altLang="zh-CN" sz="2000" b="1"/>
              <a:t>2-13  </a:t>
            </a:r>
            <a:r>
              <a:rPr kumimoji="1" lang="zh-CN" altLang="en-US" sz="2000" b="1"/>
              <a:t>提示：根据教材</a:t>
            </a:r>
            <a:r>
              <a:rPr kumimoji="1" lang="en-US" altLang="zh-CN" sz="2000" b="1"/>
              <a:t>P39</a:t>
            </a:r>
            <a:r>
              <a:rPr kumimoji="1" lang="zh-CN" altLang="en-US" sz="2000" b="1"/>
              <a:t>图</a:t>
            </a:r>
            <a:r>
              <a:rPr kumimoji="1" lang="en-US" altLang="zh-CN" sz="2000" b="1"/>
              <a:t>2-9</a:t>
            </a:r>
            <a:r>
              <a:rPr kumimoji="1" lang="zh-CN" altLang="en-US" sz="2000" b="1"/>
              <a:t>查出</a:t>
            </a:r>
            <a:r>
              <a:rPr kumimoji="1" lang="en-US" altLang="zh-CN" sz="2000" b="1"/>
              <a:t>τ</a:t>
            </a:r>
            <a:r>
              <a:rPr kumimoji="1" lang="zh-CN" altLang="en-US" sz="2000" b="1"/>
              <a:t>值，代入公式计算即可。</a:t>
            </a:r>
          </a:p>
        </p:txBody>
      </p:sp>
    </p:spTree>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32">
            <a:extLst>
              <a:ext uri="{FF2B5EF4-FFF2-40B4-BE49-F238E27FC236}">
                <a16:creationId xmlns:a16="http://schemas.microsoft.com/office/drawing/2014/main" id="{38F91C28-79F9-4C95-8B49-B593D4F328E0}"/>
              </a:ext>
            </a:extLst>
          </p:cNvPr>
          <p:cNvGrpSpPr>
            <a:grpSpLocks/>
          </p:cNvGrpSpPr>
          <p:nvPr/>
        </p:nvGrpSpPr>
        <p:grpSpPr bwMode="auto">
          <a:xfrm>
            <a:off x="2843213" y="4653508"/>
            <a:ext cx="2895600" cy="1371600"/>
            <a:chOff x="2208" y="1440"/>
            <a:chExt cx="1584" cy="816"/>
          </a:xfrm>
        </p:grpSpPr>
        <p:graphicFrame>
          <p:nvGraphicFramePr>
            <p:cNvPr id="1026" name="Object 5">
              <a:extLst>
                <a:ext uri="{FF2B5EF4-FFF2-40B4-BE49-F238E27FC236}">
                  <a16:creationId xmlns:a16="http://schemas.microsoft.com/office/drawing/2014/main" id="{854B5AC3-BB08-4C34-9238-33FE9DB1F660}"/>
                </a:ext>
              </a:extLst>
            </p:cNvPr>
            <p:cNvGraphicFramePr>
              <a:graphicFrameLocks noChangeAspect="1"/>
            </p:cNvGraphicFramePr>
            <p:nvPr/>
          </p:nvGraphicFramePr>
          <p:xfrm>
            <a:off x="2208" y="1632"/>
            <a:ext cx="1342" cy="549"/>
          </p:xfrm>
          <a:graphic>
            <a:graphicData uri="http://schemas.openxmlformats.org/presentationml/2006/ole">
              <mc:AlternateContent xmlns:mc="http://schemas.openxmlformats.org/markup-compatibility/2006">
                <mc:Choice xmlns:v="urn:schemas-microsoft-com:vml" Requires="v">
                  <p:oleObj name="Equation" r:id="rId2" imgW="1054080" imgH="431640" progId="Equation.DSMT4">
                    <p:embed/>
                  </p:oleObj>
                </mc:Choice>
                <mc:Fallback>
                  <p:oleObj name="Equation" r:id="rId2" imgW="1054080" imgH="43164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 y="1632"/>
                          <a:ext cx="1342" cy="5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31" name="AutoShape 10">
              <a:extLst>
                <a:ext uri="{FF2B5EF4-FFF2-40B4-BE49-F238E27FC236}">
                  <a16:creationId xmlns:a16="http://schemas.microsoft.com/office/drawing/2014/main" id="{965E0EF1-7874-4513-87BA-5B1C826092CB}"/>
                </a:ext>
              </a:extLst>
            </p:cNvPr>
            <p:cNvSpPr>
              <a:spLocks noChangeArrowheads="1"/>
            </p:cNvSpPr>
            <p:nvPr/>
          </p:nvSpPr>
          <p:spPr bwMode="auto">
            <a:xfrm>
              <a:off x="2880" y="1440"/>
              <a:ext cx="576" cy="192"/>
            </a:xfrm>
            <a:prstGeom prst="wedgeRectCallout">
              <a:avLst>
                <a:gd name="adj1" fmla="val -67537"/>
                <a:gd name="adj2" fmla="val 98440"/>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zh-CN" altLang="en-US" sz="1400" b="1">
                  <a:latin typeface="Tahoma" panose="020B0604030504040204" pitchFamily="34" charset="0"/>
                </a:rPr>
                <a:t>工作时间</a:t>
              </a:r>
            </a:p>
          </p:txBody>
        </p:sp>
        <p:sp>
          <p:nvSpPr>
            <p:cNvPr id="1032" name="AutoShape 12">
              <a:extLst>
                <a:ext uri="{FF2B5EF4-FFF2-40B4-BE49-F238E27FC236}">
                  <a16:creationId xmlns:a16="http://schemas.microsoft.com/office/drawing/2014/main" id="{5A8D41AA-355B-4ECE-8638-CB4EA59A4DD1}"/>
                </a:ext>
              </a:extLst>
            </p:cNvPr>
            <p:cNvSpPr>
              <a:spLocks noChangeArrowheads="1"/>
            </p:cNvSpPr>
            <p:nvPr/>
          </p:nvSpPr>
          <p:spPr bwMode="auto">
            <a:xfrm>
              <a:off x="3264" y="2064"/>
              <a:ext cx="528" cy="192"/>
            </a:xfrm>
            <a:prstGeom prst="wedgeRectCallout">
              <a:avLst>
                <a:gd name="adj1" fmla="val -114583"/>
                <a:gd name="adj2" fmla="val -47394"/>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ctr" eaLnBrk="1" hangingPunct="1">
                <a:buFont typeface="Wingdings" panose="05000000000000000000" pitchFamily="2" charset="2"/>
                <a:buNone/>
              </a:pPr>
              <a:r>
                <a:rPr lang="zh-CN" altLang="en-US" sz="1400" b="1">
                  <a:latin typeface="Tahoma" panose="020B0604030504040204" pitchFamily="34" charset="0"/>
                </a:rPr>
                <a:t>停歇时间</a:t>
              </a:r>
            </a:p>
          </p:txBody>
        </p:sp>
      </p:grpSp>
      <p:sp>
        <p:nvSpPr>
          <p:cNvPr id="1028" name="Rectangle 36">
            <a:extLst>
              <a:ext uri="{FF2B5EF4-FFF2-40B4-BE49-F238E27FC236}">
                <a16:creationId xmlns:a16="http://schemas.microsoft.com/office/drawing/2014/main" id="{8D37EC66-5B28-478B-9C7F-F8385FCACAF0}"/>
              </a:ext>
            </a:extLst>
          </p:cNvPr>
          <p:cNvSpPr>
            <a:spLocks noChangeArrowheads="1"/>
          </p:cNvSpPr>
          <p:nvPr/>
        </p:nvSpPr>
        <p:spPr bwMode="auto">
          <a:xfrm>
            <a:off x="539750" y="692696"/>
            <a:ext cx="7993063" cy="380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5000"/>
              </a:lnSpc>
              <a:spcBef>
                <a:spcPct val="0"/>
              </a:spcBef>
              <a:buClrTx/>
              <a:buSzTx/>
              <a:buFontTx/>
              <a:buNone/>
            </a:pPr>
            <a:r>
              <a:rPr kumimoji="1" lang="zh-CN" altLang="en-US" sz="2400" b="1"/>
              <a:t>2. 短时工作制</a:t>
            </a:r>
          </a:p>
          <a:p>
            <a:pPr>
              <a:lnSpc>
                <a:spcPct val="125000"/>
              </a:lnSpc>
              <a:spcBef>
                <a:spcPct val="50000"/>
              </a:spcBef>
              <a:spcAft>
                <a:spcPct val="10000"/>
              </a:spcAft>
              <a:buClrTx/>
              <a:buSzTx/>
              <a:buFontTx/>
              <a:buNone/>
            </a:pPr>
            <a:r>
              <a:rPr kumimoji="1" lang="zh-CN" altLang="en-US" sz="2400" b="1"/>
              <a:t>     该类设备在恒定负荷下运行的时间短，而停歇时间相当长的用电设备。</a:t>
            </a:r>
          </a:p>
          <a:p>
            <a:pPr>
              <a:lnSpc>
                <a:spcPct val="125000"/>
              </a:lnSpc>
              <a:spcBef>
                <a:spcPct val="50000"/>
              </a:spcBef>
              <a:spcAft>
                <a:spcPct val="10000"/>
              </a:spcAft>
              <a:buClrTx/>
              <a:buSzTx/>
              <a:buFontTx/>
              <a:buNone/>
            </a:pPr>
            <a:r>
              <a:rPr kumimoji="1" lang="zh-CN" altLang="en-US" sz="2400" b="1"/>
              <a:t> 3.断续周期工作制</a:t>
            </a:r>
          </a:p>
          <a:p>
            <a:pPr eaLnBrk="1" hangingPunct="1">
              <a:lnSpc>
                <a:spcPct val="125000"/>
              </a:lnSpc>
              <a:buFont typeface="Wingdings" panose="05000000000000000000" pitchFamily="2" charset="2"/>
              <a:buNone/>
            </a:pPr>
            <a:r>
              <a:rPr kumimoji="1" lang="zh-CN" altLang="en-US" sz="2400" b="1"/>
              <a:t>    指有规律性的，时而工作、时而停歇</a:t>
            </a:r>
            <a:r>
              <a:rPr kumimoji="1" lang="en-US" altLang="zh-CN" sz="2400" b="1"/>
              <a:t>,</a:t>
            </a:r>
            <a:r>
              <a:rPr kumimoji="1" lang="zh-CN" altLang="en-US" sz="2400" b="1"/>
              <a:t>反复运行的用电设备。一般工作周期不超过</a:t>
            </a:r>
            <a:r>
              <a:rPr kumimoji="1" lang="en-US" altLang="zh-CN" sz="2400" b="1"/>
              <a:t>10</a:t>
            </a:r>
            <a:r>
              <a:rPr kumimoji="1" lang="zh-CN" altLang="en-US" sz="2400" b="1"/>
              <a:t>分钟。</a:t>
            </a:r>
          </a:p>
          <a:p>
            <a:pPr eaLnBrk="1" hangingPunct="1">
              <a:lnSpc>
                <a:spcPct val="125000"/>
              </a:lnSpc>
              <a:spcBef>
                <a:spcPct val="0"/>
              </a:spcBef>
              <a:buClrTx/>
              <a:buSzTx/>
              <a:buFontTx/>
              <a:buNone/>
            </a:pPr>
            <a:r>
              <a:rPr kumimoji="1" lang="zh-CN" altLang="en-US" sz="2400" b="1"/>
              <a:t>   表征其工作特性的物理量</a:t>
            </a:r>
            <a:r>
              <a:rPr kumimoji="1" lang="en-US" altLang="zh-CN" sz="2400" b="1"/>
              <a:t>:</a:t>
            </a:r>
            <a:r>
              <a:rPr kumimoji="1" lang="zh-CN" altLang="en-US" sz="2400" b="1"/>
              <a:t>负荷持续率</a:t>
            </a:r>
            <a:endParaRPr kumimoji="1" lang="zh-CN" altLang="en-US" sz="2400" b="1">
              <a:sym typeface="Symbol" panose="05050102010706020507" pitchFamily="18" charset="2"/>
            </a:endParaRPr>
          </a:p>
        </p:txBody>
      </p:sp>
      <p:pic>
        <p:nvPicPr>
          <p:cNvPr id="1029" name="Picture 13">
            <a:extLst>
              <a:ext uri="{FF2B5EF4-FFF2-40B4-BE49-F238E27FC236}">
                <a16:creationId xmlns:a16="http://schemas.microsoft.com/office/drawing/2014/main" id="{0C52F389-90DE-428E-94C2-6A52C89F2A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0788" y="4797971"/>
            <a:ext cx="1905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pic>
      <p:sp>
        <p:nvSpPr>
          <p:cNvPr id="1030" name="TextBox 7">
            <a:extLst>
              <a:ext uri="{FF2B5EF4-FFF2-40B4-BE49-F238E27FC236}">
                <a16:creationId xmlns:a16="http://schemas.microsoft.com/office/drawing/2014/main" id="{0770500B-9DB9-468D-BFF9-8DC7DE36C5A6}"/>
              </a:ext>
            </a:extLst>
          </p:cNvPr>
          <p:cNvSpPr txBox="1">
            <a:spLocks noChangeArrowheads="1"/>
          </p:cNvSpPr>
          <p:nvPr/>
        </p:nvSpPr>
        <p:spPr bwMode="auto">
          <a:xfrm>
            <a:off x="6372225" y="5877471"/>
            <a:ext cx="2232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2000">
                <a:solidFill>
                  <a:srgbClr val="FF0000"/>
                </a:solidFill>
                <a:latin typeface="楷体" panose="02010609060101010101" pitchFamily="49" charset="-122"/>
                <a:ea typeface="楷体" panose="02010609060101010101" pitchFamily="49" charset="-122"/>
              </a:rPr>
              <a:t>实际容量换算公式</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17B1A61C-4FEA-4B3A-A01F-DC01C32B0A68}"/>
              </a:ext>
            </a:extLst>
          </p:cNvPr>
          <p:cNvSpPr>
            <a:spLocks noGrp="1" noChangeArrowheads="1"/>
          </p:cNvSpPr>
          <p:nvPr>
            <p:ph type="title"/>
          </p:nvPr>
        </p:nvSpPr>
        <p:spPr>
          <a:xfrm>
            <a:off x="3311525" y="476250"/>
            <a:ext cx="2808288" cy="758825"/>
          </a:xfrm>
          <a:noFill/>
        </p:spPr>
        <p:txBody>
          <a:bodyPr/>
          <a:lstStyle/>
          <a:p>
            <a:pPr eaLnBrk="1" hangingPunct="1"/>
            <a:r>
              <a:rPr lang="zh-CN" altLang="en-US" sz="4000" b="1">
                <a:solidFill>
                  <a:schemeClr val="tx1"/>
                </a:solidFill>
                <a:latin typeface="宋体" panose="02010600030101010101" pitchFamily="2" charset="-122"/>
              </a:rPr>
              <a:t>自 测 题 </a:t>
            </a:r>
          </a:p>
        </p:txBody>
      </p:sp>
      <p:sp>
        <p:nvSpPr>
          <p:cNvPr id="588803" name="Rectangle 3">
            <a:extLst>
              <a:ext uri="{FF2B5EF4-FFF2-40B4-BE49-F238E27FC236}">
                <a16:creationId xmlns:a16="http://schemas.microsoft.com/office/drawing/2014/main" id="{63A5C065-C38D-4BDB-B3AF-3A99B3B8B0B0}"/>
              </a:ext>
            </a:extLst>
          </p:cNvPr>
          <p:cNvSpPr>
            <a:spLocks noChangeArrowheads="1"/>
          </p:cNvSpPr>
          <p:nvPr/>
        </p:nvSpPr>
        <p:spPr bwMode="auto">
          <a:xfrm>
            <a:off x="250825" y="2135188"/>
            <a:ext cx="889317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000" b="1"/>
              <a:t>      一、填空题</a:t>
            </a:r>
            <a:endParaRPr kumimoji="1" lang="en-US" altLang="zh-CN" sz="2000" b="1"/>
          </a:p>
          <a:p>
            <a:pPr eaLnBrk="1" hangingPunct="1">
              <a:buFont typeface="Wingdings" panose="05000000000000000000" pitchFamily="2" charset="2"/>
              <a:buNone/>
            </a:pPr>
            <a:r>
              <a:rPr kumimoji="1" lang="en-US" altLang="zh-CN" sz="2000" b="1"/>
              <a:t>       1</a:t>
            </a:r>
            <a:r>
              <a:rPr kumimoji="1" lang="zh-CN" altLang="en-US" sz="2000" b="1"/>
              <a:t>．计算电流是指线路中持续时间</a:t>
            </a:r>
            <a:r>
              <a:rPr kumimoji="1" lang="zh-CN" altLang="en-US" sz="2000" b="1" u="sng"/>
              <a:t>               </a:t>
            </a:r>
            <a:r>
              <a:rPr kumimoji="1" lang="zh-CN" altLang="en-US" sz="2000" b="1"/>
              <a:t>的最大负荷电流，而尖峰电</a:t>
            </a:r>
          </a:p>
          <a:p>
            <a:pPr eaLnBrk="1" hangingPunct="1">
              <a:buFont typeface="Wingdings" panose="05000000000000000000" pitchFamily="2" charset="2"/>
              <a:buNone/>
            </a:pPr>
            <a:r>
              <a:rPr kumimoji="1" lang="zh-CN" altLang="en-US" sz="2000" b="1"/>
              <a:t>流是指线路中持续时间</a:t>
            </a:r>
            <a:r>
              <a:rPr kumimoji="1" lang="zh-CN" altLang="en-US" sz="2000" b="1" u="sng"/>
              <a:t>               </a:t>
            </a:r>
            <a:r>
              <a:rPr kumimoji="1" lang="zh-CN" altLang="en-US" sz="2000" b="1"/>
              <a:t>的最大负荷电流。按发热条件选择供电系统</a:t>
            </a:r>
          </a:p>
          <a:p>
            <a:pPr eaLnBrk="1" hangingPunct="1">
              <a:buFont typeface="Wingdings" panose="05000000000000000000" pitchFamily="2" charset="2"/>
              <a:buNone/>
            </a:pPr>
            <a:r>
              <a:rPr kumimoji="1" lang="zh-CN" altLang="en-US" sz="2000" b="1"/>
              <a:t>各元件应采用</a:t>
            </a:r>
            <a:r>
              <a:rPr kumimoji="1" lang="zh-CN" altLang="en-US" sz="2000" b="1" u="sng"/>
              <a:t>                         </a:t>
            </a:r>
            <a:r>
              <a:rPr kumimoji="1" lang="zh-CN" altLang="en-US" sz="2000" b="1"/>
              <a:t>，而整定过电流保护动作电流则采用</a:t>
            </a:r>
            <a:r>
              <a:rPr kumimoji="1" lang="zh-CN" altLang="en-US" sz="2000" b="1" u="sng"/>
              <a:t>                </a:t>
            </a:r>
            <a:r>
              <a:rPr kumimoji="1" lang="zh-CN" altLang="en-US" sz="2000" b="1"/>
              <a:t>。</a:t>
            </a:r>
            <a:r>
              <a:rPr kumimoji="1" lang="zh-CN" altLang="en-US" sz="2000"/>
              <a:t> </a:t>
            </a:r>
          </a:p>
          <a:p>
            <a:pPr eaLnBrk="1" hangingPunct="1">
              <a:spcBef>
                <a:spcPct val="50000"/>
              </a:spcBef>
              <a:buFont typeface="Wingdings" panose="05000000000000000000" pitchFamily="2" charset="2"/>
              <a:buNone/>
            </a:pPr>
            <a:r>
              <a:rPr kumimoji="1" lang="en-US" altLang="zh-CN" sz="2000" b="1"/>
              <a:t>       2</a:t>
            </a:r>
            <a:r>
              <a:rPr kumimoji="1" lang="zh-CN" altLang="en-US" sz="2000" b="1"/>
              <a:t>．并联电容器的补偿方式分为三种</a:t>
            </a:r>
            <a:r>
              <a:rPr kumimoji="1" lang="en-US" altLang="zh-CN" sz="2000" b="1"/>
              <a:t>:</a:t>
            </a:r>
            <a:r>
              <a:rPr kumimoji="1" lang="en-US" altLang="zh-CN" sz="2000" b="1" u="sng"/>
              <a:t>             </a:t>
            </a:r>
            <a:r>
              <a:rPr kumimoji="1" lang="zh-CN" altLang="en-US" sz="2000" b="1"/>
              <a:t>、</a:t>
            </a:r>
            <a:r>
              <a:rPr kumimoji="1" lang="zh-CN" altLang="en-US" sz="2000" b="1" u="sng"/>
              <a:t>             </a:t>
            </a:r>
            <a:r>
              <a:rPr kumimoji="1" lang="zh-CN" altLang="en-US" sz="2000" b="1"/>
              <a:t>、和</a:t>
            </a:r>
            <a:r>
              <a:rPr kumimoji="1" lang="zh-CN" altLang="en-US" sz="2000" b="1" u="sng"/>
              <a:t>             </a:t>
            </a:r>
            <a:r>
              <a:rPr kumimoji="1" lang="zh-CN" altLang="en-US" sz="2000" b="1"/>
              <a:t>。</a:t>
            </a:r>
          </a:p>
          <a:p>
            <a:pPr eaLnBrk="1" hangingPunct="1">
              <a:spcBef>
                <a:spcPct val="50000"/>
              </a:spcBef>
              <a:buFont typeface="Wingdings" panose="05000000000000000000" pitchFamily="2" charset="2"/>
              <a:buNone/>
            </a:pPr>
            <a:r>
              <a:rPr kumimoji="1" lang="zh-CN" altLang="en-US" sz="2000"/>
              <a:t>      </a:t>
            </a:r>
            <a:r>
              <a:rPr kumimoji="1" lang="en-US" altLang="zh-CN" sz="2000" b="1"/>
              <a:t>3</a:t>
            </a:r>
            <a:r>
              <a:rPr kumimoji="1" lang="zh-CN" altLang="en-US" sz="2000" b="1"/>
              <a:t>．计算负荷是根据已知用电设备组</a:t>
            </a:r>
            <a:r>
              <a:rPr kumimoji="1" lang="zh-CN" altLang="en-US" sz="2000" b="1" u="sng"/>
              <a:t>                         </a:t>
            </a:r>
            <a:r>
              <a:rPr kumimoji="1" lang="zh-CN" altLang="en-US" sz="2000" b="1"/>
              <a:t>确定的，预期不变</a:t>
            </a:r>
          </a:p>
          <a:p>
            <a:pPr eaLnBrk="1" hangingPunct="1">
              <a:spcBef>
                <a:spcPct val="0"/>
              </a:spcBef>
              <a:buFont typeface="Wingdings" panose="05000000000000000000" pitchFamily="2" charset="2"/>
              <a:buNone/>
            </a:pPr>
            <a:r>
              <a:rPr kumimoji="1" lang="zh-CN" altLang="en-US" sz="2000" b="1"/>
              <a:t>的</a:t>
            </a:r>
            <a:r>
              <a:rPr kumimoji="1" lang="zh-CN" altLang="en-US" sz="2000" b="1" u="sng"/>
              <a:t>                  </a:t>
            </a:r>
            <a:r>
              <a:rPr kumimoji="1" lang="zh-CN" altLang="en-US" sz="2000" b="1"/>
              <a:t>假想负荷。用来作为按</a:t>
            </a:r>
            <a:r>
              <a:rPr kumimoji="1" lang="zh-CN" altLang="en-US" sz="2000" b="1" u="sng"/>
              <a:t>               </a:t>
            </a:r>
            <a:r>
              <a:rPr kumimoji="1" lang="zh-CN" altLang="en-US" sz="2000" b="1"/>
              <a:t>条件选择供电系统元件的依据。 </a:t>
            </a:r>
          </a:p>
          <a:p>
            <a:pPr eaLnBrk="1" hangingPunct="1">
              <a:spcBef>
                <a:spcPct val="0"/>
              </a:spcBef>
              <a:buFont typeface="Wingdings" panose="05000000000000000000" pitchFamily="2" charset="2"/>
              <a:buNone/>
            </a:pPr>
            <a:endParaRPr kumimoji="1" lang="zh-CN" altLang="en-US" sz="2000" b="1"/>
          </a:p>
        </p:txBody>
      </p:sp>
      <p:sp>
        <p:nvSpPr>
          <p:cNvPr id="77828" name="Rectangle 4">
            <a:extLst>
              <a:ext uri="{FF2B5EF4-FFF2-40B4-BE49-F238E27FC236}">
                <a16:creationId xmlns:a16="http://schemas.microsoft.com/office/drawing/2014/main" id="{70893364-D29A-44AD-B691-5769F026221E}"/>
              </a:ext>
            </a:extLst>
          </p:cNvPr>
          <p:cNvSpPr>
            <a:spLocks noChangeArrowheads="1"/>
          </p:cNvSpPr>
          <p:nvPr/>
        </p:nvSpPr>
        <p:spPr bwMode="auto">
          <a:xfrm>
            <a:off x="0" y="0"/>
            <a:ext cx="450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ClrTx/>
              <a:buSzTx/>
              <a:buFontTx/>
              <a:buNone/>
            </a:pPr>
            <a:r>
              <a:rPr kumimoji="1" lang="zh-CN" altLang="en-US" sz="1200" u="sng">
                <a:cs typeface="Times New Roman" panose="02020603050405020304" pitchFamily="18" charset="0"/>
              </a:rPr>
              <a:t>       </a:t>
            </a:r>
            <a:endParaRPr kumimoji="1" lang="zh-CN" altLang="en-US" sz="240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8803">
                                            <p:txEl>
                                              <p:pRg st="0" end="0"/>
                                            </p:txEl>
                                          </p:spTgt>
                                        </p:tgtEl>
                                        <p:attrNameLst>
                                          <p:attrName>style.visibility</p:attrName>
                                        </p:attrNameLst>
                                      </p:cBhvr>
                                      <p:to>
                                        <p:strVal val="visible"/>
                                      </p:to>
                                    </p:set>
                                    <p:anim to="" calcmode="lin" valueType="num">
                                      <p:cBhvr>
                                        <p:cTn id="7" dur="1" fill="hold"/>
                                        <p:tgtEl>
                                          <p:spTgt spid="58880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8803">
                                            <p:txEl>
                                              <p:pRg st="1" end="1"/>
                                            </p:txEl>
                                          </p:spTgt>
                                        </p:tgtEl>
                                        <p:attrNameLst>
                                          <p:attrName>style.visibility</p:attrName>
                                        </p:attrNameLst>
                                      </p:cBhvr>
                                      <p:to>
                                        <p:strVal val="visible"/>
                                      </p:to>
                                    </p:set>
                                    <p:anim to="" calcmode="lin" valueType="num">
                                      <p:cBhvr>
                                        <p:cTn id="12" dur="1" fill="hold"/>
                                        <p:tgtEl>
                                          <p:spTgt spid="588803">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88803">
                                            <p:txEl>
                                              <p:pRg st="2" end="2"/>
                                            </p:txEl>
                                          </p:spTgt>
                                        </p:tgtEl>
                                        <p:attrNameLst>
                                          <p:attrName>style.visibility</p:attrName>
                                        </p:attrNameLst>
                                      </p:cBhvr>
                                      <p:to>
                                        <p:strVal val="visible"/>
                                      </p:to>
                                    </p:set>
                                    <p:anim to="" calcmode="lin" valueType="num">
                                      <p:cBhvr>
                                        <p:cTn id="17" dur="1" fill="hold"/>
                                        <p:tgtEl>
                                          <p:spTgt spid="588803">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88803">
                                            <p:txEl>
                                              <p:pRg st="3" end="3"/>
                                            </p:txEl>
                                          </p:spTgt>
                                        </p:tgtEl>
                                        <p:attrNameLst>
                                          <p:attrName>style.visibility</p:attrName>
                                        </p:attrNameLst>
                                      </p:cBhvr>
                                      <p:to>
                                        <p:strVal val="visible"/>
                                      </p:to>
                                    </p:set>
                                    <p:anim to="" calcmode="lin" valueType="num">
                                      <p:cBhvr>
                                        <p:cTn id="22" dur="1" fill="hold"/>
                                        <p:tgtEl>
                                          <p:spTgt spid="588803">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88803">
                                            <p:txEl>
                                              <p:pRg st="4" end="4"/>
                                            </p:txEl>
                                          </p:spTgt>
                                        </p:tgtEl>
                                        <p:attrNameLst>
                                          <p:attrName>style.visibility</p:attrName>
                                        </p:attrNameLst>
                                      </p:cBhvr>
                                      <p:to>
                                        <p:strVal val="visible"/>
                                      </p:to>
                                    </p:set>
                                    <p:anim to="" calcmode="lin" valueType="num">
                                      <p:cBhvr>
                                        <p:cTn id="27" dur="1" fill="hold"/>
                                        <p:tgtEl>
                                          <p:spTgt spid="588803">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88803">
                                            <p:txEl>
                                              <p:pRg st="5" end="5"/>
                                            </p:txEl>
                                          </p:spTgt>
                                        </p:tgtEl>
                                        <p:attrNameLst>
                                          <p:attrName>style.visibility</p:attrName>
                                        </p:attrNameLst>
                                      </p:cBhvr>
                                      <p:to>
                                        <p:strVal val="visible"/>
                                      </p:to>
                                    </p:set>
                                    <p:anim to="" calcmode="lin" valueType="num">
                                      <p:cBhvr>
                                        <p:cTn id="32" dur="1" fill="hold"/>
                                        <p:tgtEl>
                                          <p:spTgt spid="588803">
                                            <p:txEl>
                                              <p:pRg st="5" end="5"/>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88803">
                                            <p:txEl>
                                              <p:pRg st="6" end="6"/>
                                            </p:txEl>
                                          </p:spTgt>
                                        </p:tgtEl>
                                        <p:attrNameLst>
                                          <p:attrName>style.visibility</p:attrName>
                                        </p:attrNameLst>
                                      </p:cBhvr>
                                      <p:to>
                                        <p:strVal val="visible"/>
                                      </p:to>
                                    </p:set>
                                    <p:anim to="" calcmode="lin" valueType="num">
                                      <p:cBhvr>
                                        <p:cTn id="37" dur="1" fill="hold"/>
                                        <p:tgtEl>
                                          <p:spTgt spid="58880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8803"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3">
            <a:extLst>
              <a:ext uri="{FF2B5EF4-FFF2-40B4-BE49-F238E27FC236}">
                <a16:creationId xmlns:a16="http://schemas.microsoft.com/office/drawing/2014/main" id="{1C62ED33-2538-4BA0-9027-72F14FA2B4B8}"/>
              </a:ext>
            </a:extLst>
          </p:cNvPr>
          <p:cNvSpPr>
            <a:spLocks noChangeArrowheads="1"/>
          </p:cNvSpPr>
          <p:nvPr/>
        </p:nvSpPr>
        <p:spPr bwMode="auto">
          <a:xfrm>
            <a:off x="152400" y="152400"/>
            <a:ext cx="88392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spcBef>
                <a:spcPct val="50000"/>
              </a:spcBef>
              <a:buClrTx/>
              <a:buSzTx/>
              <a:buFontTx/>
              <a:buNone/>
            </a:pPr>
            <a:r>
              <a:rPr kumimoji="1" lang="zh-CN" altLang="en-US" sz="2400" b="1">
                <a:latin typeface="宋体" panose="02010600030101010101" pitchFamily="2" charset="-122"/>
              </a:rPr>
              <a:t>    例2-</a:t>
            </a:r>
            <a:r>
              <a:rPr kumimoji="1" lang="en-US" altLang="zh-CN" sz="2400" b="1">
                <a:latin typeface="宋体" panose="02010600030101010101" pitchFamily="2" charset="-122"/>
              </a:rPr>
              <a:t>7 </a:t>
            </a:r>
            <a:r>
              <a:rPr kumimoji="1" lang="zh-CN" altLang="en-US" sz="2400" b="1">
                <a:latin typeface="宋体" panose="02010600030101010101" pitchFamily="2" charset="-122"/>
              </a:rPr>
              <a:t>某工厂有一个</a:t>
            </a:r>
            <a:r>
              <a:rPr kumimoji="1" lang="zh-CN" altLang="en-US" sz="2400"/>
              <a:t>35/10</a:t>
            </a:r>
            <a:r>
              <a:rPr kumimoji="1" lang="en-US" altLang="zh-CN" sz="2400"/>
              <a:t>kV</a:t>
            </a:r>
            <a:r>
              <a:rPr kumimoji="1" lang="zh-CN" altLang="en-US" sz="2400" b="1">
                <a:latin typeface="宋体" panose="02010600030101010101" pitchFamily="2" charset="-122"/>
              </a:rPr>
              <a:t>总降压变电所，分别供电给</a:t>
            </a:r>
          </a:p>
          <a:p>
            <a:pPr>
              <a:spcBef>
                <a:spcPct val="0"/>
              </a:spcBef>
              <a:buClrTx/>
              <a:buSzTx/>
              <a:buFontTx/>
              <a:buNone/>
            </a:pPr>
            <a:r>
              <a:rPr kumimoji="1" lang="zh-CN" altLang="en-US" sz="2400"/>
              <a:t>1</a:t>
            </a:r>
            <a:r>
              <a:rPr kumimoji="1" lang="zh-CN" altLang="en-US" sz="2400">
                <a:latin typeface="宋体" panose="02010600030101010101" pitchFamily="2" charset="-122"/>
              </a:rPr>
              <a:t>＃～</a:t>
            </a:r>
            <a:r>
              <a:rPr kumimoji="1" lang="zh-CN" altLang="en-US" sz="2400"/>
              <a:t>4</a:t>
            </a:r>
            <a:r>
              <a:rPr kumimoji="1" lang="zh-CN" altLang="en-US" sz="2400">
                <a:latin typeface="宋体" panose="02010600030101010101" pitchFamily="2" charset="-122"/>
              </a:rPr>
              <a:t>＃</a:t>
            </a:r>
            <a:r>
              <a:rPr kumimoji="1" lang="zh-CN" altLang="en-US" sz="2400" b="1">
                <a:latin typeface="宋体" panose="02010600030101010101" pitchFamily="2" charset="-122"/>
              </a:rPr>
              <a:t>车间变电所及</a:t>
            </a:r>
            <a:r>
              <a:rPr kumimoji="1" lang="zh-CN" altLang="en-US" sz="2400"/>
              <a:t>4</a:t>
            </a:r>
            <a:r>
              <a:rPr kumimoji="1" lang="zh-CN" altLang="en-US" sz="2400" b="1">
                <a:latin typeface="宋体" panose="02010600030101010101" pitchFamily="2" charset="-122"/>
              </a:rPr>
              <a:t>台冷却水泵用的高压电动机</a:t>
            </a:r>
            <a:r>
              <a:rPr kumimoji="1" lang="zh-CN" altLang="en-US" sz="2400">
                <a:latin typeface="宋体" panose="02010600030101010101" pitchFamily="2" charset="-122"/>
              </a:rPr>
              <a:t>（</a:t>
            </a:r>
            <a:r>
              <a:rPr kumimoji="1" lang="en-US" altLang="zh-CN" sz="2400" i="1"/>
              <a:t>P</a:t>
            </a:r>
            <a:r>
              <a:rPr kumimoji="1" lang="en-US" altLang="zh-CN" sz="2400" baseline="-30000"/>
              <a:t>N</a:t>
            </a:r>
            <a:r>
              <a:rPr kumimoji="1" lang="en-US" altLang="zh-CN" sz="2400">
                <a:latin typeface="宋体" panose="02010600030101010101" pitchFamily="2" charset="-122"/>
              </a:rPr>
              <a:t>＝</a:t>
            </a:r>
            <a:r>
              <a:rPr kumimoji="1" lang="en-US" altLang="zh-CN" sz="2400"/>
              <a:t>4</a:t>
            </a:r>
            <a:r>
              <a:rPr kumimoji="1" lang="en-US" altLang="zh-CN" sz="2400">
                <a:latin typeface="宋体" panose="02010600030101010101" pitchFamily="2" charset="-122"/>
              </a:rPr>
              <a:t>×</a:t>
            </a:r>
            <a:r>
              <a:rPr kumimoji="1" lang="en-US" altLang="zh-CN" sz="2400"/>
              <a:t>300kW</a:t>
            </a:r>
            <a:r>
              <a:rPr kumimoji="1" lang="en-US" altLang="zh-CN" sz="2400">
                <a:latin typeface="宋体" panose="02010600030101010101" pitchFamily="2" charset="-122"/>
              </a:rPr>
              <a:t>、</a:t>
            </a:r>
            <a:r>
              <a:rPr kumimoji="1" lang="en-US" altLang="zh-CN" sz="2400" i="1"/>
              <a:t>K</a:t>
            </a:r>
            <a:r>
              <a:rPr kumimoji="1" lang="en-US" altLang="zh-CN" sz="2400" baseline="-30000"/>
              <a:t>d</a:t>
            </a:r>
            <a:r>
              <a:rPr kumimoji="1" lang="en-US" altLang="zh-CN" sz="2400">
                <a:latin typeface="宋体" panose="02010600030101010101" pitchFamily="2" charset="-122"/>
              </a:rPr>
              <a:t>＝</a:t>
            </a:r>
            <a:r>
              <a:rPr kumimoji="1" lang="en-US" altLang="zh-CN" sz="2400"/>
              <a:t>0.8</a:t>
            </a:r>
            <a:r>
              <a:rPr kumimoji="1" lang="en-US" altLang="zh-CN" sz="2400">
                <a:latin typeface="宋体" panose="02010600030101010101" pitchFamily="2" charset="-122"/>
              </a:rPr>
              <a:t>、</a:t>
            </a:r>
            <a:r>
              <a:rPr kumimoji="1" lang="en-US" altLang="zh-CN" sz="2400"/>
              <a:t>cos</a:t>
            </a:r>
            <a:r>
              <a:rPr kumimoji="1" lang="en-US" altLang="zh-CN" sz="2400">
                <a:latin typeface="宋体" panose="02010600030101010101" pitchFamily="2" charset="-122"/>
              </a:rPr>
              <a:t>φ＝</a:t>
            </a:r>
            <a:r>
              <a:rPr kumimoji="1" lang="en-US" altLang="zh-CN" sz="2400"/>
              <a:t>0.8</a:t>
            </a:r>
            <a:r>
              <a:rPr kumimoji="1" lang="en-US" altLang="zh-CN" sz="2400">
                <a:latin typeface="宋体" panose="02010600030101010101" pitchFamily="2" charset="-122"/>
              </a:rPr>
              <a:t>），</a:t>
            </a:r>
            <a:r>
              <a:rPr kumimoji="1" lang="en-US" altLang="zh-CN" sz="2400"/>
              <a:t>10kV</a:t>
            </a:r>
            <a:r>
              <a:rPr kumimoji="1" lang="zh-CN" altLang="en-US" sz="2400" b="1">
                <a:latin typeface="宋体" panose="02010600030101010101" pitchFamily="2" charset="-122"/>
              </a:rPr>
              <a:t>母线上接有</a:t>
            </a:r>
            <a:r>
              <a:rPr kumimoji="1" lang="zh-CN" altLang="en-US" sz="2400"/>
              <a:t>2700</a:t>
            </a:r>
            <a:r>
              <a:rPr kumimoji="1" lang="en-US" altLang="zh-CN" sz="2400"/>
              <a:t>kvar</a:t>
            </a:r>
            <a:r>
              <a:rPr kumimoji="1" lang="zh-CN" altLang="en-US" sz="2400" b="1">
                <a:latin typeface="宋体" panose="02010600030101010101" pitchFamily="2" charset="-122"/>
              </a:rPr>
              <a:t>无功补偿电容器组。已知</a:t>
            </a:r>
            <a:r>
              <a:rPr kumimoji="1" lang="zh-CN" altLang="en-US" sz="2400"/>
              <a:t>1</a:t>
            </a:r>
            <a:r>
              <a:rPr kumimoji="1" lang="zh-CN" altLang="en-US" sz="2400">
                <a:latin typeface="宋体" panose="02010600030101010101" pitchFamily="2" charset="-122"/>
              </a:rPr>
              <a:t>＃～</a:t>
            </a:r>
            <a:r>
              <a:rPr kumimoji="1" lang="zh-CN" altLang="en-US" sz="2400"/>
              <a:t>4</a:t>
            </a:r>
            <a:r>
              <a:rPr kumimoji="1" lang="zh-CN" altLang="en-US" sz="2400">
                <a:latin typeface="宋体" panose="02010600030101010101" pitchFamily="2" charset="-122"/>
              </a:rPr>
              <a:t>＃</a:t>
            </a:r>
            <a:r>
              <a:rPr kumimoji="1" lang="zh-CN" altLang="en-US" sz="2400" b="1">
                <a:latin typeface="宋体" panose="02010600030101010101" pitchFamily="2" charset="-122"/>
              </a:rPr>
              <a:t>车间变电所</a:t>
            </a:r>
            <a:r>
              <a:rPr kumimoji="1" lang="zh-CN" altLang="en-US" sz="2400"/>
              <a:t>10</a:t>
            </a:r>
            <a:r>
              <a:rPr kumimoji="1" lang="en-US" altLang="zh-CN" sz="2400"/>
              <a:t>kV</a:t>
            </a:r>
            <a:r>
              <a:rPr kumimoji="1" lang="zh-CN" altLang="en-US" sz="2400" b="1">
                <a:latin typeface="宋体" panose="02010600030101010101" pitchFamily="2" charset="-122"/>
              </a:rPr>
              <a:t>侧计算负荷分别为：</a:t>
            </a:r>
            <a:r>
              <a:rPr kumimoji="1" lang="zh-CN" altLang="en-US" sz="2400"/>
              <a:t>1</a:t>
            </a:r>
            <a:r>
              <a:rPr kumimoji="1" lang="zh-CN" altLang="en-US" sz="2400">
                <a:latin typeface="宋体" panose="02010600030101010101" pitchFamily="2" charset="-122"/>
              </a:rPr>
              <a:t>＃</a:t>
            </a:r>
            <a:r>
              <a:rPr kumimoji="1" lang="zh-CN" altLang="en-US" sz="2400" b="1">
                <a:latin typeface="宋体" panose="02010600030101010101" pitchFamily="2" charset="-122"/>
              </a:rPr>
              <a:t>为</a:t>
            </a:r>
            <a:r>
              <a:rPr kumimoji="1" lang="zh-CN" altLang="en-US" sz="2400"/>
              <a:t>1430 </a:t>
            </a:r>
            <a:r>
              <a:rPr kumimoji="1" lang="en-US" altLang="zh-CN" sz="2400"/>
              <a:t>kW</a:t>
            </a:r>
            <a:r>
              <a:rPr kumimoji="1" lang="en-US" altLang="zh-CN" sz="2400">
                <a:latin typeface="宋体" panose="02010600030101010101" pitchFamily="2" charset="-122"/>
              </a:rPr>
              <a:t>＋</a:t>
            </a:r>
            <a:r>
              <a:rPr kumimoji="1" lang="en-US" altLang="zh-CN" sz="2400"/>
              <a:t>j1230kvar</a:t>
            </a:r>
            <a:r>
              <a:rPr kumimoji="1" lang="en-US" altLang="zh-CN" sz="2400">
                <a:latin typeface="宋体" panose="02010600030101010101" pitchFamily="2" charset="-122"/>
              </a:rPr>
              <a:t>；</a:t>
            </a:r>
            <a:r>
              <a:rPr kumimoji="1" lang="en-US" altLang="zh-CN" sz="2400"/>
              <a:t>2</a:t>
            </a:r>
            <a:r>
              <a:rPr kumimoji="1" lang="en-US" altLang="zh-CN" sz="2400">
                <a:latin typeface="宋体" panose="02010600030101010101" pitchFamily="2" charset="-122"/>
              </a:rPr>
              <a:t>＃</a:t>
            </a:r>
            <a:r>
              <a:rPr kumimoji="1" lang="zh-CN" altLang="en-US" sz="2400" b="1">
                <a:latin typeface="宋体" panose="02010600030101010101" pitchFamily="2" charset="-122"/>
              </a:rPr>
              <a:t>为</a:t>
            </a:r>
            <a:r>
              <a:rPr kumimoji="1" lang="zh-CN" altLang="en-US" sz="2400"/>
              <a:t>1350 </a:t>
            </a:r>
            <a:r>
              <a:rPr kumimoji="1" lang="en-US" altLang="zh-CN" sz="2400"/>
              <a:t>kW</a:t>
            </a:r>
            <a:r>
              <a:rPr kumimoji="1" lang="en-US" altLang="zh-CN" sz="2400">
                <a:latin typeface="宋体" panose="02010600030101010101" pitchFamily="2" charset="-122"/>
              </a:rPr>
              <a:t>＋</a:t>
            </a:r>
            <a:r>
              <a:rPr kumimoji="1" lang="en-US" altLang="zh-CN" sz="2400"/>
              <a:t>j1200kvar</a:t>
            </a:r>
            <a:r>
              <a:rPr kumimoji="1" lang="en-US" altLang="zh-CN" sz="2400">
                <a:latin typeface="宋体" panose="02010600030101010101" pitchFamily="2" charset="-122"/>
              </a:rPr>
              <a:t>；</a:t>
            </a:r>
            <a:r>
              <a:rPr kumimoji="1" lang="en-US" altLang="zh-CN" sz="2400"/>
              <a:t>3</a:t>
            </a:r>
            <a:r>
              <a:rPr kumimoji="1" lang="en-US" altLang="zh-CN" sz="2400">
                <a:latin typeface="宋体" panose="02010600030101010101" pitchFamily="2" charset="-122"/>
              </a:rPr>
              <a:t>＃</a:t>
            </a:r>
            <a:r>
              <a:rPr kumimoji="1" lang="zh-CN" altLang="en-US" sz="2400" b="1">
                <a:latin typeface="宋体" panose="02010600030101010101" pitchFamily="2" charset="-122"/>
              </a:rPr>
              <a:t>为</a:t>
            </a:r>
            <a:r>
              <a:rPr kumimoji="1" lang="zh-CN" altLang="en-US" sz="2400"/>
              <a:t>1260 </a:t>
            </a:r>
            <a:r>
              <a:rPr kumimoji="1" lang="en-US" altLang="zh-CN" sz="2400"/>
              <a:t>kW</a:t>
            </a:r>
            <a:r>
              <a:rPr kumimoji="1" lang="en-US" altLang="zh-CN" sz="2400">
                <a:latin typeface="宋体" panose="02010600030101010101" pitchFamily="2" charset="-122"/>
              </a:rPr>
              <a:t>＋</a:t>
            </a:r>
            <a:r>
              <a:rPr kumimoji="1" lang="en-US" altLang="zh-CN" sz="2400"/>
              <a:t>j1030kvar</a:t>
            </a:r>
            <a:r>
              <a:rPr kumimoji="1" lang="en-US" altLang="zh-CN" sz="2400">
                <a:latin typeface="宋体" panose="02010600030101010101" pitchFamily="2" charset="-122"/>
              </a:rPr>
              <a:t>；</a:t>
            </a:r>
            <a:r>
              <a:rPr kumimoji="1" lang="en-US" altLang="zh-CN" sz="2400"/>
              <a:t>4</a:t>
            </a:r>
            <a:r>
              <a:rPr kumimoji="1" lang="en-US" altLang="zh-CN" sz="2400">
                <a:latin typeface="宋体" panose="02010600030101010101" pitchFamily="2" charset="-122"/>
              </a:rPr>
              <a:t>＃</a:t>
            </a:r>
            <a:r>
              <a:rPr kumimoji="1" lang="zh-CN" altLang="en-US" sz="2400" b="1">
                <a:latin typeface="宋体" panose="02010600030101010101" pitchFamily="2" charset="-122"/>
              </a:rPr>
              <a:t>为</a:t>
            </a:r>
            <a:r>
              <a:rPr kumimoji="1" lang="zh-CN" altLang="en-US" sz="2400"/>
              <a:t>960 </a:t>
            </a:r>
            <a:r>
              <a:rPr kumimoji="1" lang="en-US" altLang="zh-CN" sz="2400"/>
              <a:t>kW</a:t>
            </a:r>
            <a:r>
              <a:rPr kumimoji="1" lang="en-US" altLang="zh-CN" sz="2400">
                <a:latin typeface="宋体" panose="02010600030101010101" pitchFamily="2" charset="-122"/>
              </a:rPr>
              <a:t>＋</a:t>
            </a:r>
            <a:r>
              <a:rPr kumimoji="1" lang="en-US" altLang="zh-CN" sz="2400"/>
              <a:t>j750kvar</a:t>
            </a:r>
            <a:r>
              <a:rPr kumimoji="1" lang="en-US" altLang="zh-CN" sz="2400" b="1">
                <a:latin typeface="宋体" panose="02010600030101010101" pitchFamily="2" charset="-122"/>
              </a:rPr>
              <a:t>。</a:t>
            </a:r>
            <a:r>
              <a:rPr kumimoji="1" lang="zh-CN" altLang="en-US" sz="2400" b="1">
                <a:latin typeface="宋体" panose="02010600030101010101" pitchFamily="2" charset="-122"/>
              </a:rPr>
              <a:t>试计算该总降压变电所</a:t>
            </a:r>
            <a:r>
              <a:rPr kumimoji="1" lang="zh-CN" altLang="en-US" sz="2400"/>
              <a:t>35</a:t>
            </a:r>
            <a:r>
              <a:rPr kumimoji="1" lang="en-US" altLang="zh-CN" sz="2400"/>
              <a:t>kV</a:t>
            </a:r>
            <a:r>
              <a:rPr kumimoji="1" lang="zh-CN" altLang="en-US" sz="2400" b="1">
                <a:latin typeface="宋体" panose="02010600030101010101" pitchFamily="2" charset="-122"/>
              </a:rPr>
              <a:t>侧计算负荷及功率因数大小（取</a:t>
            </a:r>
            <a:r>
              <a:rPr kumimoji="1" lang="en-US" altLang="zh-CN" sz="2400" i="1"/>
              <a:t>K</a:t>
            </a:r>
            <a:r>
              <a:rPr kumimoji="1" lang="en-US" altLang="zh-CN" sz="2400" baseline="-30000">
                <a:latin typeface="宋体" panose="02010600030101010101" pitchFamily="2" charset="-122"/>
              </a:rPr>
              <a:t>∑</a:t>
            </a:r>
            <a:r>
              <a:rPr kumimoji="1" lang="en-US" altLang="zh-CN" sz="2400"/>
              <a:t>=0.9</a:t>
            </a:r>
            <a:r>
              <a:rPr kumimoji="1" lang="en-US" altLang="zh-CN" sz="2400" b="1">
                <a:latin typeface="宋体" panose="02010600030101010101" pitchFamily="2" charset="-122"/>
              </a:rPr>
              <a:t>）。</a:t>
            </a:r>
            <a:r>
              <a:rPr kumimoji="1" lang="en-US" altLang="zh-CN" sz="2400" b="1"/>
              <a:t> </a:t>
            </a:r>
          </a:p>
        </p:txBody>
      </p:sp>
      <p:sp>
        <p:nvSpPr>
          <p:cNvPr id="573444" name="Rectangle 4">
            <a:extLst>
              <a:ext uri="{FF2B5EF4-FFF2-40B4-BE49-F238E27FC236}">
                <a16:creationId xmlns:a16="http://schemas.microsoft.com/office/drawing/2014/main" id="{5BA18495-EC80-4810-B3BE-C8F682EF11D8}"/>
              </a:ext>
            </a:extLst>
          </p:cNvPr>
          <p:cNvSpPr>
            <a:spLocks noChangeArrowheads="1"/>
          </p:cNvSpPr>
          <p:nvPr/>
        </p:nvSpPr>
        <p:spPr bwMode="auto">
          <a:xfrm>
            <a:off x="609600" y="2895600"/>
            <a:ext cx="594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t>解：（1）求</a:t>
            </a:r>
            <a:r>
              <a:rPr kumimoji="1" lang="zh-CN" altLang="en-US" sz="2400"/>
              <a:t>10</a:t>
            </a:r>
            <a:r>
              <a:rPr kumimoji="1" lang="en-US" altLang="zh-CN" sz="2400"/>
              <a:t>kV</a:t>
            </a:r>
            <a:r>
              <a:rPr kumimoji="1" lang="zh-CN" altLang="en-US" sz="2400" b="1"/>
              <a:t>母线计算负荷 </a:t>
            </a:r>
          </a:p>
        </p:txBody>
      </p:sp>
      <p:sp>
        <p:nvSpPr>
          <p:cNvPr id="573457" name="Rectangle 17">
            <a:extLst>
              <a:ext uri="{FF2B5EF4-FFF2-40B4-BE49-F238E27FC236}">
                <a16:creationId xmlns:a16="http://schemas.microsoft.com/office/drawing/2014/main" id="{AB925342-74CD-4488-A739-46F8AEF94320}"/>
              </a:ext>
            </a:extLst>
          </p:cNvPr>
          <p:cNvSpPr>
            <a:spLocks noChangeArrowheads="1"/>
          </p:cNvSpPr>
          <p:nvPr/>
        </p:nvSpPr>
        <p:spPr bwMode="auto">
          <a:xfrm>
            <a:off x="457200" y="3276600"/>
            <a:ext cx="7696200" cy="169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 typeface="Wingdings" panose="05000000000000000000" pitchFamily="2" charset="2"/>
              <a:buNone/>
            </a:pPr>
            <a:r>
              <a:rPr kumimoji="1" lang="zh-CN" altLang="en-US" sz="2400"/>
              <a:t>1＃</a:t>
            </a:r>
            <a:r>
              <a:rPr kumimoji="1" lang="zh-CN" altLang="en-US" sz="2400" b="1"/>
              <a:t>车间变电所    </a:t>
            </a:r>
            <a:r>
              <a:rPr kumimoji="1" lang="en-US" altLang="zh-CN" sz="2400" i="1"/>
              <a:t>P</a:t>
            </a:r>
            <a:r>
              <a:rPr kumimoji="1" lang="en-US" altLang="zh-CN" sz="2400" baseline="-30000"/>
              <a:t>30.1</a:t>
            </a:r>
            <a:r>
              <a:rPr kumimoji="1" lang="en-US" altLang="zh-CN" sz="2400"/>
              <a:t>＝1430 kW，</a:t>
            </a:r>
            <a:r>
              <a:rPr kumimoji="1" lang="en-US" altLang="zh-CN" sz="2400" i="1"/>
              <a:t>Q</a:t>
            </a:r>
            <a:r>
              <a:rPr kumimoji="1" lang="en-US" altLang="zh-CN" sz="2400" baseline="-30000"/>
              <a:t>301</a:t>
            </a:r>
            <a:r>
              <a:rPr kumimoji="1" lang="en-US" altLang="zh-CN" sz="2400"/>
              <a:t>＝1230kvar</a:t>
            </a:r>
          </a:p>
          <a:p>
            <a:pPr algn="just" eaLnBrk="1" hangingPunct="1">
              <a:lnSpc>
                <a:spcPct val="110000"/>
              </a:lnSpc>
              <a:spcBef>
                <a:spcPct val="0"/>
              </a:spcBef>
              <a:buFont typeface="Wingdings" panose="05000000000000000000" pitchFamily="2" charset="2"/>
              <a:buNone/>
            </a:pPr>
            <a:r>
              <a:rPr kumimoji="1" lang="en-US" altLang="zh-CN" sz="2400"/>
              <a:t>2＃</a:t>
            </a:r>
            <a:r>
              <a:rPr kumimoji="1" lang="zh-CN" altLang="en-US" sz="2400" b="1"/>
              <a:t>车间变电所    </a:t>
            </a:r>
            <a:r>
              <a:rPr kumimoji="1" lang="en-US" altLang="zh-CN" sz="2400" i="1"/>
              <a:t>P</a:t>
            </a:r>
            <a:r>
              <a:rPr kumimoji="1" lang="en-US" altLang="zh-CN" sz="2400" baseline="-30000"/>
              <a:t>302</a:t>
            </a:r>
            <a:r>
              <a:rPr kumimoji="1" lang="en-US" altLang="zh-CN" sz="2400"/>
              <a:t>＝1350 kW，</a:t>
            </a:r>
            <a:r>
              <a:rPr kumimoji="1" lang="en-US" altLang="zh-CN" sz="2400" i="1"/>
              <a:t>Q</a:t>
            </a:r>
            <a:r>
              <a:rPr kumimoji="1" lang="en-US" altLang="zh-CN" sz="2400" baseline="-30000"/>
              <a:t>30.2</a:t>
            </a:r>
            <a:r>
              <a:rPr kumimoji="1" lang="en-US" altLang="zh-CN" sz="2400"/>
              <a:t>＝1200kvar</a:t>
            </a:r>
          </a:p>
          <a:p>
            <a:pPr algn="just" eaLnBrk="1" hangingPunct="1">
              <a:lnSpc>
                <a:spcPct val="110000"/>
              </a:lnSpc>
              <a:spcBef>
                <a:spcPct val="0"/>
              </a:spcBef>
              <a:buFont typeface="Wingdings" panose="05000000000000000000" pitchFamily="2" charset="2"/>
              <a:buNone/>
            </a:pPr>
            <a:r>
              <a:rPr kumimoji="1" lang="en-US" altLang="zh-CN" sz="2400"/>
              <a:t>3＃</a:t>
            </a:r>
            <a:r>
              <a:rPr kumimoji="1" lang="zh-CN" altLang="en-US" sz="2400" b="1"/>
              <a:t>车间变电所    </a:t>
            </a:r>
            <a:r>
              <a:rPr kumimoji="1" lang="en-US" altLang="zh-CN" sz="2400" i="1"/>
              <a:t>P</a:t>
            </a:r>
            <a:r>
              <a:rPr kumimoji="1" lang="en-US" altLang="zh-CN" sz="2400" baseline="-30000"/>
              <a:t>30.3</a:t>
            </a:r>
            <a:r>
              <a:rPr kumimoji="1" lang="en-US" altLang="zh-CN" sz="2400"/>
              <a:t>＝1260 kW，</a:t>
            </a:r>
            <a:r>
              <a:rPr kumimoji="1" lang="en-US" altLang="zh-CN" sz="2400" i="1"/>
              <a:t>Q</a:t>
            </a:r>
            <a:r>
              <a:rPr kumimoji="1" lang="en-US" altLang="zh-CN" sz="2400" baseline="-30000"/>
              <a:t>30.3</a:t>
            </a:r>
            <a:r>
              <a:rPr kumimoji="1" lang="en-US" altLang="zh-CN" sz="2400"/>
              <a:t>＝1030kvar</a:t>
            </a:r>
          </a:p>
          <a:p>
            <a:pPr algn="just" eaLnBrk="1" hangingPunct="1">
              <a:lnSpc>
                <a:spcPct val="110000"/>
              </a:lnSpc>
              <a:spcBef>
                <a:spcPct val="0"/>
              </a:spcBef>
              <a:buFont typeface="Wingdings" panose="05000000000000000000" pitchFamily="2" charset="2"/>
              <a:buNone/>
            </a:pPr>
            <a:r>
              <a:rPr kumimoji="1" lang="en-US" altLang="zh-CN" sz="2400"/>
              <a:t>4＃</a:t>
            </a:r>
            <a:r>
              <a:rPr kumimoji="1" lang="zh-CN" altLang="en-US" sz="2400" b="1"/>
              <a:t>车间变电所    </a:t>
            </a:r>
            <a:r>
              <a:rPr kumimoji="1" lang="en-US" altLang="zh-CN" sz="2400" i="1"/>
              <a:t>P</a:t>
            </a:r>
            <a:r>
              <a:rPr kumimoji="1" lang="en-US" altLang="zh-CN" sz="2400" baseline="-30000"/>
              <a:t>30.4</a:t>
            </a:r>
            <a:r>
              <a:rPr kumimoji="1" lang="en-US" altLang="zh-CN" sz="2400"/>
              <a:t>＝960 kW，</a:t>
            </a:r>
            <a:r>
              <a:rPr kumimoji="1" lang="en-US" altLang="zh-CN" sz="2400" i="1"/>
              <a:t>Q</a:t>
            </a:r>
            <a:r>
              <a:rPr kumimoji="1" lang="en-US" altLang="zh-CN" sz="2400" baseline="-30000"/>
              <a:t>30.4</a:t>
            </a:r>
            <a:r>
              <a:rPr kumimoji="1" lang="en-US" altLang="zh-CN" sz="2400"/>
              <a:t>＝750kvar</a:t>
            </a:r>
          </a:p>
        </p:txBody>
      </p:sp>
      <p:sp>
        <p:nvSpPr>
          <p:cNvPr id="573458" name="Rectangle 18">
            <a:extLst>
              <a:ext uri="{FF2B5EF4-FFF2-40B4-BE49-F238E27FC236}">
                <a16:creationId xmlns:a16="http://schemas.microsoft.com/office/drawing/2014/main" id="{F46A2D18-3194-4E2A-BF6C-1AD6F7002488}"/>
              </a:ext>
            </a:extLst>
          </p:cNvPr>
          <p:cNvSpPr>
            <a:spLocks noChangeArrowheads="1"/>
          </p:cNvSpPr>
          <p:nvPr/>
        </p:nvSpPr>
        <p:spPr bwMode="auto">
          <a:xfrm>
            <a:off x="381000" y="4953000"/>
            <a:ext cx="8382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10000"/>
              </a:lnSpc>
              <a:spcBef>
                <a:spcPct val="0"/>
              </a:spcBef>
              <a:buFont typeface="Wingdings" panose="05000000000000000000" pitchFamily="2" charset="2"/>
              <a:buNone/>
            </a:pPr>
            <a:r>
              <a:rPr kumimoji="1" lang="zh-CN" altLang="en-US" sz="2400" b="1"/>
              <a:t>高压电动机组      </a:t>
            </a:r>
            <a:r>
              <a:rPr kumimoji="1" lang="en-US" altLang="zh-CN" sz="2400" i="1"/>
              <a:t>P</a:t>
            </a:r>
            <a:r>
              <a:rPr kumimoji="1" lang="en-US" altLang="zh-CN" sz="2400" baseline="-30000"/>
              <a:t>30.5</a:t>
            </a:r>
            <a:r>
              <a:rPr kumimoji="1" lang="en-US" altLang="zh-CN" sz="2400"/>
              <a:t>＝</a:t>
            </a:r>
            <a:r>
              <a:rPr kumimoji="1" lang="en-US" altLang="zh-CN" sz="2400" i="1"/>
              <a:t>K</a:t>
            </a:r>
            <a:r>
              <a:rPr kumimoji="1" lang="en-US" altLang="zh-CN" sz="2400" baseline="-30000"/>
              <a:t>d</a:t>
            </a:r>
            <a:r>
              <a:rPr kumimoji="1" lang="en-US" altLang="zh-CN" sz="2400"/>
              <a:t> </a:t>
            </a:r>
            <a:r>
              <a:rPr kumimoji="1" lang="en-US" altLang="zh-CN" sz="2400" i="1"/>
              <a:t>P</a:t>
            </a:r>
            <a:r>
              <a:rPr kumimoji="1" lang="en-US" altLang="zh-CN" sz="2400" baseline="-30000"/>
              <a:t>N</a:t>
            </a:r>
            <a:r>
              <a:rPr kumimoji="1" lang="en-US" altLang="zh-CN" sz="2400"/>
              <a:t> =0.8×4×300kW＝960 kW</a:t>
            </a:r>
          </a:p>
          <a:p>
            <a:pPr algn="just" eaLnBrk="1" hangingPunct="1">
              <a:lnSpc>
                <a:spcPct val="110000"/>
              </a:lnSpc>
              <a:spcBef>
                <a:spcPct val="0"/>
              </a:spcBef>
              <a:buFont typeface="Wingdings" panose="05000000000000000000" pitchFamily="2" charset="2"/>
              <a:buNone/>
            </a:pPr>
            <a:r>
              <a:rPr kumimoji="1" lang="en-US" altLang="zh-CN" sz="2400"/>
              <a:t>                              </a:t>
            </a:r>
            <a:r>
              <a:rPr kumimoji="1" lang="en-US" altLang="zh-CN" sz="2400" i="1"/>
              <a:t>Q</a:t>
            </a:r>
            <a:r>
              <a:rPr kumimoji="1" lang="en-US" altLang="zh-CN" sz="2400" baseline="-30000"/>
              <a:t>30.5</a:t>
            </a:r>
            <a:r>
              <a:rPr kumimoji="1" lang="en-US" altLang="zh-CN" sz="2400"/>
              <a:t>＝</a:t>
            </a:r>
            <a:r>
              <a:rPr kumimoji="1" lang="en-US" altLang="zh-CN" sz="2400" i="1"/>
              <a:t>P</a:t>
            </a:r>
            <a:r>
              <a:rPr kumimoji="1" lang="en-US" altLang="zh-CN" sz="2400" baseline="-30000"/>
              <a:t>30.5</a:t>
            </a:r>
            <a:r>
              <a:rPr kumimoji="1" lang="en-US" altLang="zh-CN" sz="2400"/>
              <a:t>tanφ=960×0.75＝720 kvar</a:t>
            </a:r>
          </a:p>
        </p:txBody>
      </p:sp>
      <p:pic>
        <p:nvPicPr>
          <p:cNvPr id="78854" name="Picture 25">
            <a:extLst>
              <a:ext uri="{FF2B5EF4-FFF2-40B4-BE49-F238E27FC236}">
                <a16:creationId xmlns:a16="http://schemas.microsoft.com/office/drawing/2014/main" id="{C3730065-6741-4AE1-8411-2D69963A1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5861050"/>
            <a:ext cx="8431213"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73444"/>
                                        </p:tgtEl>
                                        <p:attrNameLst>
                                          <p:attrName>style.visibility</p:attrName>
                                        </p:attrNameLst>
                                      </p:cBhvr>
                                      <p:to>
                                        <p:strVal val="visible"/>
                                      </p:to>
                                    </p:set>
                                    <p:anim to="" calcmode="lin" valueType="num">
                                      <p:cBhvr>
                                        <p:cTn id="7" dur="1" fill="hold"/>
                                        <p:tgtEl>
                                          <p:spTgt spid="57344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73457">
                                            <p:txEl>
                                              <p:pRg st="0" end="0"/>
                                            </p:txEl>
                                          </p:spTgt>
                                        </p:tgtEl>
                                        <p:attrNameLst>
                                          <p:attrName>style.visibility</p:attrName>
                                        </p:attrNameLst>
                                      </p:cBhvr>
                                      <p:to>
                                        <p:strVal val="visible"/>
                                      </p:to>
                                    </p:set>
                                    <p:anim to="" calcmode="lin" valueType="num">
                                      <p:cBhvr>
                                        <p:cTn id="12" dur="1" fill="hold"/>
                                        <p:tgtEl>
                                          <p:spTgt spid="573457">
                                            <p:txEl>
                                              <p:pRg st="0" end="0"/>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73457">
                                            <p:txEl>
                                              <p:pRg st="1" end="1"/>
                                            </p:txEl>
                                          </p:spTgt>
                                        </p:tgtEl>
                                        <p:attrNameLst>
                                          <p:attrName>style.visibility</p:attrName>
                                        </p:attrNameLst>
                                      </p:cBhvr>
                                      <p:to>
                                        <p:strVal val="visible"/>
                                      </p:to>
                                    </p:set>
                                    <p:anim to="" calcmode="lin" valueType="num">
                                      <p:cBhvr>
                                        <p:cTn id="17" dur="1" fill="hold"/>
                                        <p:tgtEl>
                                          <p:spTgt spid="573457">
                                            <p:txEl>
                                              <p:pRg st="1" end="1"/>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73457">
                                            <p:txEl>
                                              <p:pRg st="2" end="2"/>
                                            </p:txEl>
                                          </p:spTgt>
                                        </p:tgtEl>
                                        <p:attrNameLst>
                                          <p:attrName>style.visibility</p:attrName>
                                        </p:attrNameLst>
                                      </p:cBhvr>
                                      <p:to>
                                        <p:strVal val="visible"/>
                                      </p:to>
                                    </p:set>
                                    <p:anim to="" calcmode="lin" valueType="num">
                                      <p:cBhvr>
                                        <p:cTn id="22" dur="1" fill="hold"/>
                                        <p:tgtEl>
                                          <p:spTgt spid="573457">
                                            <p:txEl>
                                              <p:pRg st="2" end="2"/>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73457">
                                            <p:txEl>
                                              <p:pRg st="3" end="3"/>
                                            </p:txEl>
                                          </p:spTgt>
                                        </p:tgtEl>
                                        <p:attrNameLst>
                                          <p:attrName>style.visibility</p:attrName>
                                        </p:attrNameLst>
                                      </p:cBhvr>
                                      <p:to>
                                        <p:strVal val="visible"/>
                                      </p:to>
                                    </p:set>
                                    <p:anim to="" calcmode="lin" valueType="num">
                                      <p:cBhvr>
                                        <p:cTn id="27" dur="1" fill="hold"/>
                                        <p:tgtEl>
                                          <p:spTgt spid="573457">
                                            <p:txEl>
                                              <p:pRg st="3" end="3"/>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73458">
                                            <p:txEl>
                                              <p:pRg st="0" end="0"/>
                                            </p:txEl>
                                          </p:spTgt>
                                        </p:tgtEl>
                                        <p:attrNameLst>
                                          <p:attrName>style.visibility</p:attrName>
                                        </p:attrNameLst>
                                      </p:cBhvr>
                                      <p:to>
                                        <p:strVal val="visible"/>
                                      </p:to>
                                    </p:set>
                                    <p:anim to="" calcmode="lin" valueType="num">
                                      <p:cBhvr>
                                        <p:cTn id="32" dur="1" fill="hold"/>
                                        <p:tgtEl>
                                          <p:spTgt spid="573458">
                                            <p:txEl>
                                              <p:pRg st="0" end="0"/>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73458">
                                            <p:txEl>
                                              <p:pRg st="1" end="1"/>
                                            </p:txEl>
                                          </p:spTgt>
                                        </p:tgtEl>
                                        <p:attrNameLst>
                                          <p:attrName>style.visibility</p:attrName>
                                        </p:attrNameLst>
                                      </p:cBhvr>
                                      <p:to>
                                        <p:strVal val="visible"/>
                                      </p:to>
                                    </p:set>
                                    <p:anim to="" calcmode="lin" valueType="num">
                                      <p:cBhvr>
                                        <p:cTn id="37" dur="1" fill="hold"/>
                                        <p:tgtEl>
                                          <p:spTgt spid="573458">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4" grpId="0" autoUpdateAnimBg="0"/>
      <p:bldP spid="573457" grpId="0" build="p" autoUpdateAnimBg="0"/>
      <p:bldP spid="573458"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4468" name="Rectangle 4">
            <a:extLst>
              <a:ext uri="{FF2B5EF4-FFF2-40B4-BE49-F238E27FC236}">
                <a16:creationId xmlns:a16="http://schemas.microsoft.com/office/drawing/2014/main" id="{F1255D99-2933-4A8B-9622-3EE21A9EDEAE}"/>
              </a:ext>
            </a:extLst>
          </p:cNvPr>
          <p:cNvSpPr>
            <a:spLocks noChangeArrowheads="1"/>
          </p:cNvSpPr>
          <p:nvPr/>
        </p:nvSpPr>
        <p:spPr bwMode="auto">
          <a:xfrm>
            <a:off x="609600" y="21336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t>（2）求</a:t>
            </a:r>
            <a:r>
              <a:rPr kumimoji="1" lang="en-US" altLang="zh-CN" sz="2400"/>
              <a:t>35kV</a:t>
            </a:r>
            <a:r>
              <a:rPr kumimoji="1" lang="zh-CN" altLang="en-US" sz="2400" b="1"/>
              <a:t>侧计算负荷 </a:t>
            </a:r>
          </a:p>
        </p:txBody>
      </p:sp>
      <p:sp>
        <p:nvSpPr>
          <p:cNvPr id="574469" name="Rectangle 5">
            <a:extLst>
              <a:ext uri="{FF2B5EF4-FFF2-40B4-BE49-F238E27FC236}">
                <a16:creationId xmlns:a16="http://schemas.microsoft.com/office/drawing/2014/main" id="{A2D4D315-3EF0-47FA-9FD1-00CFDD5627F7}"/>
              </a:ext>
            </a:extLst>
          </p:cNvPr>
          <p:cNvSpPr>
            <a:spLocks noChangeArrowheads="1"/>
          </p:cNvSpPr>
          <p:nvPr/>
        </p:nvSpPr>
        <p:spPr bwMode="auto">
          <a:xfrm>
            <a:off x="457200" y="2535238"/>
            <a:ext cx="8229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 typeface="Wingdings" panose="05000000000000000000" pitchFamily="2" charset="2"/>
              <a:buNone/>
            </a:pPr>
            <a:r>
              <a:rPr kumimoji="1" lang="zh-CN" altLang="en-US" sz="2400" b="1"/>
              <a:t>变压器损耗   </a:t>
            </a:r>
            <a:r>
              <a:rPr kumimoji="1" lang="en-US" altLang="zh-CN" sz="2400"/>
              <a:t>Δ</a:t>
            </a:r>
            <a:r>
              <a:rPr kumimoji="1" lang="en-US" altLang="zh-CN" sz="2400" i="1"/>
              <a:t>P</a:t>
            </a:r>
            <a:r>
              <a:rPr kumimoji="1" lang="en-US" altLang="zh-CN" sz="2400" baseline="-30000"/>
              <a:t>T</a:t>
            </a:r>
            <a:r>
              <a:rPr kumimoji="1" lang="en-US" altLang="zh-CN" sz="2400"/>
              <a:t>≈0.01</a:t>
            </a:r>
            <a:r>
              <a:rPr kumimoji="1" lang="en-US" altLang="zh-CN" sz="2400" i="1"/>
              <a:t>S</a:t>
            </a:r>
            <a:r>
              <a:rPr kumimoji="1" lang="en-US" altLang="zh-CN" sz="2400" baseline="-30000"/>
              <a:t>30 </a:t>
            </a:r>
            <a:r>
              <a:rPr kumimoji="1" lang="en-US" altLang="zh-CN" sz="2400"/>
              <a:t>＝0.01×5638＝56.38 kW</a:t>
            </a:r>
          </a:p>
          <a:p>
            <a:pPr algn="just" eaLnBrk="1" hangingPunct="1">
              <a:spcBef>
                <a:spcPct val="0"/>
              </a:spcBef>
              <a:buFont typeface="Wingdings" panose="05000000000000000000" pitchFamily="2" charset="2"/>
              <a:buNone/>
            </a:pPr>
            <a:r>
              <a:rPr kumimoji="1" lang="en-US" altLang="zh-CN" sz="2400"/>
              <a:t>                        Δ</a:t>
            </a:r>
            <a:r>
              <a:rPr kumimoji="1" lang="en-US" altLang="zh-CN" sz="2400" i="1"/>
              <a:t>Q</a:t>
            </a:r>
            <a:r>
              <a:rPr kumimoji="1" lang="en-US" altLang="zh-CN" sz="2400" baseline="-30000"/>
              <a:t>T</a:t>
            </a:r>
            <a:r>
              <a:rPr kumimoji="1" lang="en-US" altLang="zh-CN" sz="2400"/>
              <a:t>≈0.05</a:t>
            </a:r>
            <a:r>
              <a:rPr kumimoji="1" lang="en-US" altLang="zh-CN" sz="2400" i="1"/>
              <a:t>S</a:t>
            </a:r>
            <a:r>
              <a:rPr kumimoji="1" lang="en-US" altLang="zh-CN" sz="2400" baseline="-30000"/>
              <a:t>30 </a:t>
            </a:r>
            <a:r>
              <a:rPr kumimoji="1" lang="en-US" altLang="zh-CN" sz="2400"/>
              <a:t>＝0.05×5638＝281.9 kvar</a:t>
            </a:r>
          </a:p>
        </p:txBody>
      </p:sp>
      <p:sp>
        <p:nvSpPr>
          <p:cNvPr id="574477" name="Rectangle 13">
            <a:extLst>
              <a:ext uri="{FF2B5EF4-FFF2-40B4-BE49-F238E27FC236}">
                <a16:creationId xmlns:a16="http://schemas.microsoft.com/office/drawing/2014/main" id="{442C2E9C-8C92-40FE-AAAC-98E1CA1D1CE6}"/>
              </a:ext>
            </a:extLst>
          </p:cNvPr>
          <p:cNvSpPr>
            <a:spLocks noChangeArrowheads="1"/>
          </p:cNvSpPr>
          <p:nvPr/>
        </p:nvSpPr>
        <p:spPr bwMode="auto">
          <a:xfrm>
            <a:off x="990600" y="914400"/>
            <a:ext cx="7848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en-US" altLang="zh-CN" sz="2400"/>
              <a:t>＝0.9×(1230+1200+1030+750+720)－2700＝1737 kvar</a:t>
            </a:r>
            <a:endParaRPr kumimoji="1" lang="zh-CN" altLang="en-US" sz="2400"/>
          </a:p>
        </p:txBody>
      </p:sp>
      <p:sp>
        <p:nvSpPr>
          <p:cNvPr id="574484" name="Rectangle 20">
            <a:extLst>
              <a:ext uri="{FF2B5EF4-FFF2-40B4-BE49-F238E27FC236}">
                <a16:creationId xmlns:a16="http://schemas.microsoft.com/office/drawing/2014/main" id="{CE6544FB-6474-49F6-8913-CCE363A5A38D}"/>
              </a:ext>
            </a:extLst>
          </p:cNvPr>
          <p:cNvSpPr>
            <a:spLocks noChangeArrowheads="1"/>
          </p:cNvSpPr>
          <p:nvPr/>
        </p:nvSpPr>
        <p:spPr bwMode="auto">
          <a:xfrm>
            <a:off x="533400" y="3505200"/>
            <a:ext cx="8229600"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algn="just" eaLnBrk="1" hangingPunct="1">
              <a:lnSpc>
                <a:spcPct val="105000"/>
              </a:lnSpc>
              <a:spcBef>
                <a:spcPct val="0"/>
              </a:spcBef>
              <a:buFont typeface="Wingdings" panose="05000000000000000000" pitchFamily="2" charset="2"/>
              <a:buNone/>
            </a:pPr>
            <a:r>
              <a:rPr kumimoji="1" lang="en-US" altLang="zh-CN" sz="2400"/>
              <a:t>35kV</a:t>
            </a:r>
            <a:r>
              <a:rPr kumimoji="1" lang="zh-CN" altLang="en-US" sz="2400" b="1"/>
              <a:t>侧计算负荷 </a:t>
            </a:r>
          </a:p>
          <a:p>
            <a:pPr algn="just" eaLnBrk="1" hangingPunct="1">
              <a:lnSpc>
                <a:spcPct val="120000"/>
              </a:lnSpc>
              <a:spcBef>
                <a:spcPct val="0"/>
              </a:spcBef>
              <a:buFont typeface="Wingdings" panose="05000000000000000000" pitchFamily="2" charset="2"/>
              <a:buNone/>
            </a:pPr>
            <a:r>
              <a:rPr kumimoji="1" lang="en-US" altLang="zh-CN" sz="2400" b="1"/>
              <a:t>            </a:t>
            </a:r>
            <a:r>
              <a:rPr kumimoji="1" lang="en-US" altLang="zh-CN" sz="2400" i="1"/>
              <a:t>P</a:t>
            </a:r>
            <a:r>
              <a:rPr kumimoji="1" lang="en-US" altLang="zh-CN" sz="2400" baseline="-30000"/>
              <a:t>30.1</a:t>
            </a:r>
            <a:r>
              <a:rPr kumimoji="1" lang="en-US" altLang="zh-CN" sz="2400"/>
              <a:t>= </a:t>
            </a:r>
            <a:r>
              <a:rPr kumimoji="1" lang="en-US" altLang="zh-CN" sz="2400" i="1"/>
              <a:t>P</a:t>
            </a:r>
            <a:r>
              <a:rPr kumimoji="1" lang="en-US" altLang="zh-CN" sz="2400" baseline="-30000"/>
              <a:t>30.2</a:t>
            </a:r>
            <a:r>
              <a:rPr kumimoji="1" lang="en-US" altLang="zh-CN" sz="2400"/>
              <a:t> +Δ</a:t>
            </a:r>
            <a:r>
              <a:rPr kumimoji="1" lang="en-US" altLang="zh-CN" sz="2400" i="1"/>
              <a:t>P</a:t>
            </a:r>
            <a:r>
              <a:rPr kumimoji="1" lang="en-US" altLang="zh-CN" sz="2400" baseline="-30000"/>
              <a:t>T</a:t>
            </a:r>
            <a:r>
              <a:rPr kumimoji="1" lang="en-US" altLang="zh-CN" sz="2400"/>
              <a:t>＝5364+56.38＝5420.4kW</a:t>
            </a:r>
          </a:p>
          <a:p>
            <a:pPr algn="just" eaLnBrk="1" hangingPunct="1">
              <a:lnSpc>
                <a:spcPct val="120000"/>
              </a:lnSpc>
              <a:spcBef>
                <a:spcPct val="0"/>
              </a:spcBef>
              <a:buFont typeface="Wingdings" panose="05000000000000000000" pitchFamily="2" charset="2"/>
              <a:buNone/>
            </a:pPr>
            <a:r>
              <a:rPr kumimoji="1" lang="en-US" altLang="zh-CN" sz="2400"/>
              <a:t>           </a:t>
            </a:r>
            <a:r>
              <a:rPr kumimoji="1" lang="en-US" altLang="zh-CN" sz="2400" i="1"/>
              <a:t>Q</a:t>
            </a:r>
            <a:r>
              <a:rPr kumimoji="1" lang="en-US" altLang="zh-CN" sz="2400" baseline="-30000"/>
              <a:t>30.1</a:t>
            </a:r>
            <a:r>
              <a:rPr kumimoji="1" lang="en-US" altLang="zh-CN" sz="2400"/>
              <a:t>= </a:t>
            </a:r>
            <a:r>
              <a:rPr kumimoji="1" lang="en-US" altLang="zh-CN" sz="2400" i="1"/>
              <a:t>Q</a:t>
            </a:r>
            <a:r>
              <a:rPr kumimoji="1" lang="en-US" altLang="zh-CN" sz="2400" baseline="-30000"/>
              <a:t>30.2</a:t>
            </a:r>
            <a:r>
              <a:rPr kumimoji="1" lang="en-US" altLang="zh-CN" sz="2400"/>
              <a:t> +Δ</a:t>
            </a:r>
            <a:r>
              <a:rPr kumimoji="1" lang="en-US" altLang="zh-CN" sz="2400" i="1"/>
              <a:t>Q</a:t>
            </a:r>
            <a:r>
              <a:rPr kumimoji="1" lang="en-US" altLang="zh-CN" sz="2400" baseline="-30000"/>
              <a:t>T</a:t>
            </a:r>
            <a:r>
              <a:rPr kumimoji="1" lang="en-US" altLang="zh-CN" sz="2400"/>
              <a:t>＝1737+281.9＝2018.9 kvar</a:t>
            </a:r>
            <a:r>
              <a:rPr kumimoji="1" lang="en-US" altLang="zh-CN" sz="2400" b="1"/>
              <a:t> </a:t>
            </a:r>
          </a:p>
        </p:txBody>
      </p:sp>
      <p:sp>
        <p:nvSpPr>
          <p:cNvPr id="574485" name="AutoShape 21">
            <a:hlinkClick r:id="rId2" action="ppaction://hlinksldjump" highlightClick="1"/>
            <a:extLst>
              <a:ext uri="{FF2B5EF4-FFF2-40B4-BE49-F238E27FC236}">
                <a16:creationId xmlns:a16="http://schemas.microsoft.com/office/drawing/2014/main" id="{D8FA7DC5-D6CB-4DB4-B635-860AAC033DC3}"/>
              </a:ext>
            </a:extLst>
          </p:cNvPr>
          <p:cNvSpPr>
            <a:spLocks noChangeArrowheads="1"/>
          </p:cNvSpPr>
          <p:nvPr/>
        </p:nvSpPr>
        <p:spPr bwMode="auto">
          <a:xfrm>
            <a:off x="8610600" y="6477000"/>
            <a:ext cx="533400" cy="381000"/>
          </a:xfrm>
          <a:prstGeom prst="actionButtonBackPrevious">
            <a:avLst/>
          </a:prstGeom>
          <a:noFill/>
          <a:ln w="12700" cap="sq">
            <a:solidFill>
              <a:srgbClr val="39B76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pic>
        <p:nvPicPr>
          <p:cNvPr id="79879" name="Picture 22">
            <a:extLst>
              <a:ext uri="{FF2B5EF4-FFF2-40B4-BE49-F238E27FC236}">
                <a16:creationId xmlns:a16="http://schemas.microsoft.com/office/drawing/2014/main" id="{DEDF0F50-D307-4314-BDA5-CFAE81ABC3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412875"/>
            <a:ext cx="59055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0" name="Picture 23">
            <a:extLst>
              <a:ext uri="{FF2B5EF4-FFF2-40B4-BE49-F238E27FC236}">
                <a16:creationId xmlns:a16="http://schemas.microsoft.com/office/drawing/2014/main" id="{AF892D43-48D5-4085-BACC-89B55D002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404813"/>
            <a:ext cx="20859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24">
            <a:extLst>
              <a:ext uri="{FF2B5EF4-FFF2-40B4-BE49-F238E27FC236}">
                <a16:creationId xmlns:a16="http://schemas.microsoft.com/office/drawing/2014/main" id="{C6F57CF1-A7FD-4C33-9467-2B8D4A88F27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33513" y="5013325"/>
            <a:ext cx="7170737"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2" name="Picture 25">
            <a:extLst>
              <a:ext uri="{FF2B5EF4-FFF2-40B4-BE49-F238E27FC236}">
                <a16:creationId xmlns:a16="http://schemas.microsoft.com/office/drawing/2014/main" id="{E17AD7F0-B5EE-467F-9527-4C5EDC55CD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5734050"/>
            <a:ext cx="39243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74477"/>
                                        </p:tgtEl>
                                        <p:attrNameLst>
                                          <p:attrName>style.visibility</p:attrName>
                                        </p:attrNameLst>
                                      </p:cBhvr>
                                      <p:to>
                                        <p:strVal val="visible"/>
                                      </p:to>
                                    </p:set>
                                    <p:anim to="" calcmode="lin" valueType="num">
                                      <p:cBhvr>
                                        <p:cTn id="7" dur="1" fill="hold"/>
                                        <p:tgtEl>
                                          <p:spTgt spid="57447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74468"/>
                                        </p:tgtEl>
                                        <p:attrNameLst>
                                          <p:attrName>style.visibility</p:attrName>
                                        </p:attrNameLst>
                                      </p:cBhvr>
                                      <p:to>
                                        <p:strVal val="visible"/>
                                      </p:to>
                                    </p:set>
                                    <p:anim to="" calcmode="lin" valueType="num">
                                      <p:cBhvr>
                                        <p:cTn id="12" dur="1" fill="hold"/>
                                        <p:tgtEl>
                                          <p:spTgt spid="574468"/>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74469"/>
                                        </p:tgtEl>
                                        <p:attrNameLst>
                                          <p:attrName>style.visibility</p:attrName>
                                        </p:attrNameLst>
                                      </p:cBhvr>
                                      <p:to>
                                        <p:strVal val="visible"/>
                                      </p:to>
                                    </p:set>
                                    <p:anim to="" calcmode="lin" valueType="num">
                                      <p:cBhvr>
                                        <p:cTn id="17" dur="1" fill="hold"/>
                                        <p:tgtEl>
                                          <p:spTgt spid="574469"/>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74484"/>
                                        </p:tgtEl>
                                        <p:attrNameLst>
                                          <p:attrName>style.visibility</p:attrName>
                                        </p:attrNameLst>
                                      </p:cBhvr>
                                      <p:to>
                                        <p:strVal val="visible"/>
                                      </p:to>
                                    </p:set>
                                    <p:anim to="" calcmode="lin" valueType="num">
                                      <p:cBhvr>
                                        <p:cTn id="22" dur="1" fill="hold"/>
                                        <p:tgtEl>
                                          <p:spTgt spid="574484"/>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4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8" grpId="0" autoUpdateAnimBg="0"/>
      <p:bldP spid="574469" grpId="0" autoUpdateAnimBg="0"/>
      <p:bldP spid="574477" grpId="0" autoUpdateAnimBg="0"/>
      <p:bldP spid="574484" grpId="0" autoUpdateAnimBg="0"/>
      <p:bldP spid="57448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1105304F-A810-496B-91CD-28496F52965F}"/>
              </a:ext>
            </a:extLst>
          </p:cNvPr>
          <p:cNvSpPr>
            <a:spLocks noGrp="1" noChangeArrowheads="1"/>
          </p:cNvSpPr>
          <p:nvPr>
            <p:ph type="title"/>
          </p:nvPr>
        </p:nvSpPr>
        <p:spPr>
          <a:xfrm>
            <a:off x="754435" y="620688"/>
            <a:ext cx="2971800" cy="501650"/>
          </a:xfrm>
        </p:spPr>
        <p:txBody>
          <a:bodyPr/>
          <a:lstStyle/>
          <a:p>
            <a:pPr eaLnBrk="1" hangingPunct="1"/>
            <a:r>
              <a:rPr kumimoji="1" lang="zh-CN" altLang="en-US" sz="2400" b="1">
                <a:solidFill>
                  <a:schemeClr val="tx1"/>
                </a:solidFill>
                <a:latin typeface="Times New Roman" panose="02020603050405020304" pitchFamily="18" charset="0"/>
                <a:ea typeface="黑体" panose="02010609060101010101" pitchFamily="49" charset="-122"/>
              </a:rPr>
              <a:t>四、负荷曲线</a:t>
            </a:r>
          </a:p>
        </p:txBody>
      </p:sp>
      <p:sp>
        <p:nvSpPr>
          <p:cNvPr id="605187" name="Rectangle 3">
            <a:extLst>
              <a:ext uri="{FF2B5EF4-FFF2-40B4-BE49-F238E27FC236}">
                <a16:creationId xmlns:a16="http://schemas.microsoft.com/office/drawing/2014/main" id="{19B506A6-6307-43DB-A118-1BA6166625EB}"/>
              </a:ext>
            </a:extLst>
          </p:cNvPr>
          <p:cNvSpPr>
            <a:spLocks noChangeArrowheads="1"/>
          </p:cNvSpPr>
          <p:nvPr/>
        </p:nvSpPr>
        <p:spPr bwMode="auto">
          <a:xfrm>
            <a:off x="611560" y="1208063"/>
            <a:ext cx="7696200" cy="5362575"/>
          </a:xfrm>
          <a:prstGeom prst="rect">
            <a:avLst/>
          </a:prstGeom>
          <a:noFill/>
          <a:ln w="12700" cap="sq">
            <a:solidFill>
              <a:schemeClr val="hlink"/>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000" b="1">
                <a:latin typeface="宋体" panose="02010600030101010101" pitchFamily="2" charset="-122"/>
              </a:rPr>
              <a:t>  </a:t>
            </a:r>
            <a:r>
              <a:rPr kumimoji="1" lang="en-US" altLang="zh-CN" sz="2400" b="1">
                <a:latin typeface="宋体" panose="02010600030101010101" pitchFamily="2" charset="-122"/>
              </a:rPr>
              <a:t>1</a:t>
            </a:r>
            <a:r>
              <a:rPr kumimoji="1" lang="zh-CN" altLang="en-US" sz="2400" b="1">
                <a:latin typeface="宋体" panose="02010600030101010101" pitchFamily="2" charset="-122"/>
              </a:rPr>
              <a:t>、</a:t>
            </a:r>
            <a:r>
              <a:rPr kumimoji="1" lang="zh-CN" altLang="en-US" sz="2400" b="1"/>
              <a:t>负荷曲线的定义</a:t>
            </a:r>
            <a:endParaRPr kumimoji="1" lang="en-US" altLang="zh-CN" sz="2400" b="1">
              <a:latin typeface="宋体" panose="02010600030101010101" pitchFamily="2" charset="-122"/>
            </a:endParaRPr>
          </a:p>
          <a:p>
            <a:pPr eaLnBrk="1" hangingPunct="1">
              <a:buFont typeface="Wingdings" panose="05000000000000000000" pitchFamily="2" charset="2"/>
              <a:buNone/>
            </a:pPr>
            <a:r>
              <a:rPr kumimoji="1" lang="zh-CN" altLang="en-US" sz="2400" b="1">
                <a:latin typeface="宋体" panose="02010600030101010101" pitchFamily="2" charset="-122"/>
              </a:rPr>
              <a:t>     表征电力负荷随时间变动情况的图形。</a:t>
            </a:r>
          </a:p>
          <a:p>
            <a:pPr eaLnBrk="1" hangingPunct="1">
              <a:buFont typeface="Wingdings" panose="05000000000000000000" pitchFamily="2" charset="2"/>
              <a:buNone/>
            </a:pPr>
            <a:r>
              <a:rPr kumimoji="1" lang="zh-CN" altLang="en-US" sz="2400" b="1"/>
              <a:t>    </a:t>
            </a:r>
            <a:r>
              <a:rPr kumimoji="1" lang="en-US" altLang="zh-CN" sz="2400" b="1"/>
              <a:t>2</a:t>
            </a:r>
            <a:r>
              <a:rPr kumimoji="1" lang="zh-CN" altLang="en-US" sz="2400" b="1"/>
              <a:t>、负荷曲线的类型 </a:t>
            </a:r>
          </a:p>
          <a:p>
            <a:pPr eaLnBrk="1" hangingPunct="1">
              <a:buFont typeface="Wingdings" panose="05000000000000000000" pitchFamily="2" charset="2"/>
              <a:buNone/>
            </a:pPr>
            <a:r>
              <a:rPr kumimoji="1" lang="zh-CN" altLang="en-US" sz="2400" b="1"/>
              <a:t>      按负荷对象分：有工厂的、车间的或某类设备的</a:t>
            </a:r>
            <a:r>
              <a:rPr kumimoji="1" lang="zh-CN" altLang="en-US" sz="2400" b="1">
                <a:hlinkClick r:id="rId2"/>
              </a:rPr>
              <a:t>负荷曲线</a:t>
            </a:r>
            <a:r>
              <a:rPr kumimoji="1" lang="zh-CN" altLang="en-US" sz="2400" b="1"/>
              <a:t>。</a:t>
            </a:r>
          </a:p>
          <a:p>
            <a:pPr eaLnBrk="1" hangingPunct="1">
              <a:buFont typeface="Wingdings" panose="05000000000000000000" pitchFamily="2" charset="2"/>
              <a:buNone/>
            </a:pPr>
            <a:r>
              <a:rPr kumimoji="1" lang="zh-CN" altLang="en-US" sz="2400" b="1"/>
              <a:t>      按负荷的功率性质分：有</a:t>
            </a:r>
            <a:r>
              <a:rPr kumimoji="1" lang="zh-CN" altLang="en-US" sz="2400" b="1" u="sng">
                <a:solidFill>
                  <a:schemeClr val="hlink"/>
                </a:solidFill>
              </a:rPr>
              <a:t>有功</a:t>
            </a:r>
            <a:r>
              <a:rPr kumimoji="1" lang="zh-CN" altLang="en-US" sz="2400" b="1" u="sng">
                <a:solidFill>
                  <a:schemeClr val="hlink"/>
                </a:solidFill>
                <a:hlinkClick r:id="rId2"/>
              </a:rPr>
              <a:t>负荷</a:t>
            </a:r>
            <a:r>
              <a:rPr kumimoji="1" lang="zh-CN" altLang="en-US" sz="2400" b="1">
                <a:hlinkClick r:id="rId2"/>
              </a:rPr>
              <a:t>曲线</a:t>
            </a:r>
            <a:r>
              <a:rPr kumimoji="1" lang="zh-CN" altLang="en-US" sz="2400" b="1" u="sng">
                <a:solidFill>
                  <a:schemeClr val="hlink"/>
                </a:solidFill>
              </a:rPr>
              <a:t>和无功</a:t>
            </a:r>
            <a:r>
              <a:rPr kumimoji="1" lang="zh-CN" altLang="en-US" sz="2400" b="1" u="sng">
                <a:solidFill>
                  <a:schemeClr val="hlink"/>
                </a:solidFill>
                <a:hlinkClick r:id="rId2"/>
              </a:rPr>
              <a:t>负荷</a:t>
            </a:r>
            <a:r>
              <a:rPr kumimoji="1" lang="zh-CN" altLang="en-US" sz="2400" b="1">
                <a:hlinkClick r:id="rId2"/>
              </a:rPr>
              <a:t>曲线</a:t>
            </a:r>
            <a:r>
              <a:rPr kumimoji="1" lang="zh-CN" altLang="en-US" sz="2400" b="1"/>
              <a:t>。</a:t>
            </a:r>
          </a:p>
          <a:p>
            <a:pPr eaLnBrk="1" hangingPunct="1">
              <a:buFont typeface="Wingdings" panose="05000000000000000000" pitchFamily="2" charset="2"/>
              <a:buNone/>
            </a:pPr>
            <a:r>
              <a:rPr kumimoji="1" lang="zh-CN" altLang="en-US" sz="2400" b="1"/>
              <a:t>      按所表示负荷变动的时间分，</a:t>
            </a:r>
            <a:r>
              <a:rPr kumimoji="1" lang="zh-CN" altLang="en-US" sz="2400" b="1" u="sng">
                <a:solidFill>
                  <a:schemeClr val="hlink"/>
                </a:solidFill>
              </a:rPr>
              <a:t>有年的、月的、日的或工作班</a:t>
            </a:r>
            <a:r>
              <a:rPr kumimoji="1" lang="zh-CN" altLang="en-US" sz="2400" b="1" u="sng">
                <a:solidFill>
                  <a:schemeClr val="hlink"/>
                </a:solidFill>
                <a:hlinkClick r:id="rId2"/>
              </a:rPr>
              <a:t>负荷曲线</a:t>
            </a:r>
            <a:r>
              <a:rPr kumimoji="1" lang="zh-CN" altLang="en-US" sz="2400" b="1" u="sng">
                <a:solidFill>
                  <a:schemeClr val="hlink"/>
                </a:solidFill>
              </a:rPr>
              <a:t>。</a:t>
            </a:r>
          </a:p>
          <a:p>
            <a:pPr eaLnBrk="1" hangingPunct="1">
              <a:buFont typeface="Wingdings" panose="05000000000000000000" pitchFamily="2" charset="2"/>
              <a:buNone/>
            </a:pPr>
            <a:r>
              <a:rPr kumimoji="1" lang="zh-CN" altLang="en-US" sz="2400" b="1"/>
              <a:t>      按绘制的方式分：有依点连成的负荷曲线和梯形</a:t>
            </a:r>
            <a:r>
              <a:rPr kumimoji="1" lang="zh-CN" altLang="en-US" sz="2400" b="1">
                <a:hlinkClick r:id="rId2"/>
              </a:rPr>
              <a:t>负荷曲线</a:t>
            </a:r>
            <a:r>
              <a:rPr kumimoji="1" lang="zh-CN" altLang="en-US" sz="2400" b="1"/>
              <a:t>。</a:t>
            </a:r>
          </a:p>
          <a:p>
            <a:pPr eaLnBrk="1" hangingPunct="1">
              <a:buFont typeface="Wingdings" panose="05000000000000000000" pitchFamily="2" charset="2"/>
              <a:buNone/>
            </a:pPr>
            <a:r>
              <a:rPr kumimoji="1" lang="zh-CN" altLang="en-US" sz="2400" b="1"/>
              <a:t>      </a:t>
            </a:r>
            <a:r>
              <a:rPr kumimoji="1" lang="zh-CN" altLang="en-US" sz="2400" b="1">
                <a:hlinkClick r:id="rId3"/>
              </a:rPr>
              <a:t>年每日最大负荷曲线</a:t>
            </a:r>
            <a:r>
              <a:rPr kumimoji="1" lang="zh-CN" altLang="en-US" sz="2400" b="1"/>
              <a:t>：按全年每日最大半小时平均负荷来绘制的。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05187"/>
                                        </p:tgtEl>
                                        <p:attrNameLst>
                                          <p:attrName>style.visibility</p:attrName>
                                        </p:attrNameLst>
                                      </p:cBhvr>
                                      <p:to>
                                        <p:strVal val="visible"/>
                                      </p:to>
                                    </p:set>
                                    <p:anim to="" calcmode="lin" valueType="num">
                                      <p:cBhvr>
                                        <p:cTn id="7" dur="1" fill="hold"/>
                                        <p:tgtEl>
                                          <p:spTgt spid="60518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518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52E02042-71F6-4EAD-90CC-CAE33D9B80A7}"/>
              </a:ext>
            </a:extLst>
          </p:cNvPr>
          <p:cNvSpPr>
            <a:spLocks noGrp="1" noChangeArrowheads="1"/>
          </p:cNvSpPr>
          <p:nvPr>
            <p:ph type="title"/>
          </p:nvPr>
        </p:nvSpPr>
        <p:spPr>
          <a:xfrm>
            <a:off x="755650" y="981075"/>
            <a:ext cx="5400675" cy="501650"/>
          </a:xfrm>
        </p:spPr>
        <p:txBody>
          <a:bodyPr/>
          <a:lstStyle/>
          <a:p>
            <a:pPr eaLnBrk="1" hangingPunct="1">
              <a:lnSpc>
                <a:spcPct val="125000"/>
              </a:lnSpc>
            </a:pPr>
            <a:r>
              <a:rPr kumimoji="1" lang="en-US" altLang="zh-CN" sz="2400" b="1">
                <a:solidFill>
                  <a:schemeClr val="tx1"/>
                </a:solidFill>
                <a:latin typeface="宋体" panose="02010600030101010101" pitchFamily="2" charset="-122"/>
              </a:rPr>
              <a:t>3</a:t>
            </a:r>
            <a:r>
              <a:rPr kumimoji="1" lang="zh-CN" altLang="en-US" sz="2400" b="1">
                <a:solidFill>
                  <a:schemeClr val="tx1"/>
                </a:solidFill>
                <a:latin typeface="宋体" panose="02010600030101010101" pitchFamily="2" charset="-122"/>
              </a:rPr>
              <a:t>、负荷曲线的绘制</a:t>
            </a:r>
            <a:br>
              <a:rPr kumimoji="1" lang="zh-CN" altLang="en-US" sz="2400" b="1">
                <a:solidFill>
                  <a:schemeClr val="tx1"/>
                </a:solidFill>
                <a:latin typeface="宋体" panose="02010600030101010101" pitchFamily="2" charset="-122"/>
              </a:rPr>
            </a:br>
            <a:r>
              <a:rPr kumimoji="1" lang="en-US" altLang="zh-CN" sz="2400" b="1">
                <a:solidFill>
                  <a:schemeClr val="tx1"/>
                </a:solidFill>
                <a:latin typeface="宋体" panose="02010600030101010101" pitchFamily="2" charset="-122"/>
              </a:rPr>
              <a:t>1)</a:t>
            </a:r>
            <a:r>
              <a:rPr kumimoji="1" lang="zh-CN" altLang="en-US" sz="2400" b="1">
                <a:solidFill>
                  <a:schemeClr val="tx1"/>
                </a:solidFill>
                <a:latin typeface="宋体" panose="02010600030101010101" pitchFamily="2" charset="-122"/>
              </a:rPr>
              <a:t>工作班负荷曲线的绘制</a:t>
            </a:r>
            <a:endParaRPr kumimoji="1" lang="en-US" altLang="zh-CN" sz="2400" b="1">
              <a:solidFill>
                <a:schemeClr val="tx1"/>
              </a:solidFill>
              <a:latin typeface="宋体" panose="02010600030101010101" pitchFamily="2" charset="-122"/>
            </a:endParaRPr>
          </a:p>
        </p:txBody>
      </p:sp>
      <p:sp>
        <p:nvSpPr>
          <p:cNvPr id="547863" name="Rectangle 23">
            <a:extLst>
              <a:ext uri="{FF2B5EF4-FFF2-40B4-BE49-F238E27FC236}">
                <a16:creationId xmlns:a16="http://schemas.microsoft.com/office/drawing/2014/main" id="{FE1D07C7-124F-4243-93C4-C9E7DB67EECA}"/>
              </a:ext>
            </a:extLst>
          </p:cNvPr>
          <p:cNvSpPr>
            <a:spLocks noChangeArrowheads="1"/>
          </p:cNvSpPr>
          <p:nvPr/>
        </p:nvSpPr>
        <p:spPr bwMode="auto">
          <a:xfrm>
            <a:off x="250825" y="1557338"/>
            <a:ext cx="815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400" b="1"/>
              <a:t>         绘制负荷曲线采用的时间间隔</a:t>
            </a:r>
            <a:r>
              <a:rPr kumimoji="1" lang="zh-CN" altLang="en-US" sz="2400" b="1">
                <a:cs typeface="Times New Roman" panose="02020603050405020304" pitchFamily="18" charset="0"/>
              </a:rPr>
              <a:t>△</a:t>
            </a:r>
            <a:r>
              <a:rPr kumimoji="1" lang="en-US" altLang="zh-CN" sz="2400" i="1"/>
              <a:t>t</a:t>
            </a:r>
            <a:r>
              <a:rPr kumimoji="1" lang="zh-CN" altLang="en-US" sz="2400" b="1"/>
              <a:t>为</a:t>
            </a:r>
            <a:r>
              <a:rPr kumimoji="1" lang="zh-CN" altLang="en-US" sz="2400"/>
              <a:t>30</a:t>
            </a:r>
            <a:r>
              <a:rPr kumimoji="1" lang="en-US" altLang="zh-CN" sz="2400"/>
              <a:t>min</a:t>
            </a:r>
            <a:r>
              <a:rPr kumimoji="1" lang="en-US" altLang="zh-CN" sz="2400" b="1"/>
              <a:t>。 </a:t>
            </a:r>
            <a:endParaRPr kumimoji="1" lang="zh-CN" altLang="en-US" sz="2400" b="1"/>
          </a:p>
        </p:txBody>
      </p:sp>
      <p:sp>
        <p:nvSpPr>
          <p:cNvPr id="547864" name="Rectangle 24">
            <a:extLst>
              <a:ext uri="{FF2B5EF4-FFF2-40B4-BE49-F238E27FC236}">
                <a16:creationId xmlns:a16="http://schemas.microsoft.com/office/drawing/2014/main" id="{2A6100F4-BBB9-4343-8F2E-7D77F3DB56BC}"/>
              </a:ext>
            </a:extLst>
          </p:cNvPr>
          <p:cNvSpPr>
            <a:spLocks noChangeArrowheads="1"/>
          </p:cNvSpPr>
          <p:nvPr/>
        </p:nvSpPr>
        <p:spPr bwMode="auto">
          <a:xfrm>
            <a:off x="468313" y="2565400"/>
            <a:ext cx="27432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 typeface="Wingdings" panose="05000000000000000000" pitchFamily="2" charset="2"/>
              <a:buNone/>
            </a:pPr>
            <a:r>
              <a:rPr kumimoji="1" lang="zh-CN" altLang="en-US" sz="2400" b="1">
                <a:latin typeface="宋体" panose="02010600030101010101" pitchFamily="2" charset="-122"/>
              </a:rPr>
              <a:t>确定计算负荷的有关系数，一般是依据用电设备组最大负荷工作班的负荷曲线。  </a:t>
            </a:r>
          </a:p>
        </p:txBody>
      </p:sp>
      <p:pic>
        <p:nvPicPr>
          <p:cNvPr id="49157" name="Picture 30">
            <a:extLst>
              <a:ext uri="{FF2B5EF4-FFF2-40B4-BE49-F238E27FC236}">
                <a16:creationId xmlns:a16="http://schemas.microsoft.com/office/drawing/2014/main" id="{E1A70B8B-79CF-466F-97BB-7C52A4DB2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0950" y="2060575"/>
            <a:ext cx="53530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158" name="Picture 31">
            <a:extLst>
              <a:ext uri="{FF2B5EF4-FFF2-40B4-BE49-F238E27FC236}">
                <a16:creationId xmlns:a16="http://schemas.microsoft.com/office/drawing/2014/main" id="{E330E374-2E8C-4223-B4D6-9B8181693A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4941888"/>
            <a:ext cx="2247900"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47863"/>
                                        </p:tgtEl>
                                        <p:attrNameLst>
                                          <p:attrName>style.visibility</p:attrName>
                                        </p:attrNameLst>
                                      </p:cBhvr>
                                      <p:to>
                                        <p:strVal val="visible"/>
                                      </p:to>
                                    </p:set>
                                    <p:anim to="" calcmode="lin" valueType="num">
                                      <p:cBhvr>
                                        <p:cTn id="7" dur="1" fill="hold"/>
                                        <p:tgtEl>
                                          <p:spTgt spid="54786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47864"/>
                                        </p:tgtEl>
                                        <p:attrNameLst>
                                          <p:attrName>style.visibility</p:attrName>
                                        </p:attrNameLst>
                                      </p:cBhvr>
                                      <p:to>
                                        <p:strVal val="visible"/>
                                      </p:to>
                                    </p:set>
                                    <p:anim to="" calcmode="lin" valueType="num">
                                      <p:cBhvr>
                                        <p:cTn id="12" dur="1" fill="hold"/>
                                        <p:tgtEl>
                                          <p:spTgt spid="54786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63" grpId="0" autoUpdateAnimBg="0"/>
      <p:bldP spid="54786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1" name="Rectangle 3">
            <a:extLst>
              <a:ext uri="{FF2B5EF4-FFF2-40B4-BE49-F238E27FC236}">
                <a16:creationId xmlns:a16="http://schemas.microsoft.com/office/drawing/2014/main" id="{E778798E-B228-4BEC-BE73-4CDD06AF0BBE}"/>
              </a:ext>
            </a:extLst>
          </p:cNvPr>
          <p:cNvSpPr>
            <a:spLocks noChangeArrowheads="1"/>
          </p:cNvSpPr>
          <p:nvPr/>
        </p:nvSpPr>
        <p:spPr bwMode="auto">
          <a:xfrm>
            <a:off x="900113" y="1628775"/>
            <a:ext cx="7696200" cy="477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457200" indent="-457200" eaLnBrk="0" hangingPunct="0">
              <a:defRPr sz="3200">
                <a:solidFill>
                  <a:schemeClr val="tx1"/>
                </a:solidFill>
                <a:latin typeface="Times New Roman" panose="02020603050405020304" pitchFamily="18" charset="0"/>
                <a:ea typeface="宋体" panose="02010600030101010101" pitchFamily="2" charset="-122"/>
              </a:defRPr>
            </a:lvl1pPr>
            <a:lvl2pPr marL="742950" indent="-285750" eaLnBrk="0" hangingPunct="0">
              <a:defRPr sz="3200">
                <a:solidFill>
                  <a:schemeClr val="tx1"/>
                </a:solidFill>
                <a:latin typeface="Times New Roman" panose="02020603050405020304" pitchFamily="18" charset="0"/>
                <a:ea typeface="宋体" panose="02010600030101010101" pitchFamily="2" charset="-122"/>
              </a:defRPr>
            </a:lvl2pPr>
            <a:lvl3pPr marL="1143000" indent="-228600" eaLnBrk="0" hangingPunct="0">
              <a:defRPr sz="3200">
                <a:solidFill>
                  <a:schemeClr val="tx1"/>
                </a:solidFill>
                <a:latin typeface="Times New Roman" panose="02020603050405020304" pitchFamily="18" charset="0"/>
                <a:ea typeface="宋体" panose="02010600030101010101" pitchFamily="2" charset="-122"/>
              </a:defRPr>
            </a:lvl3pPr>
            <a:lvl4pPr marL="1600200" indent="-228600" eaLnBrk="0" hangingPunct="0">
              <a:defRPr sz="3200">
                <a:solidFill>
                  <a:schemeClr val="tx1"/>
                </a:solidFill>
                <a:latin typeface="Times New Roman" panose="02020603050405020304" pitchFamily="18" charset="0"/>
                <a:ea typeface="宋体" panose="02010600030101010101" pitchFamily="2" charset="-122"/>
              </a:defRPr>
            </a:lvl4pPr>
            <a:lvl5pPr marL="2057400" indent="-228600" eaLnBrk="0" hangingPunct="0">
              <a:defRPr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kumimoji="1" lang="zh-CN" altLang="en-US" sz="2000" b="1">
                <a:latin typeface="宋体" panose="02010600030101010101" pitchFamily="2" charset="-122"/>
              </a:rPr>
              <a:t> </a:t>
            </a:r>
            <a:r>
              <a:rPr kumimoji="1" lang="en-US" altLang="zh-CN" sz="2000" b="1">
                <a:latin typeface="宋体" panose="02010600030101010101" pitchFamily="2" charset="-122"/>
              </a:rPr>
              <a:t>2)</a:t>
            </a:r>
            <a:r>
              <a:rPr kumimoji="1" lang="zh-CN" altLang="en-US" sz="2000" b="1">
                <a:latin typeface="宋体" panose="02010600030101010101" pitchFamily="2" charset="-122"/>
              </a:rPr>
              <a:t>年每日最大负荷曲线的绘制</a:t>
            </a:r>
          </a:p>
          <a:p>
            <a:pPr eaLnBrk="1" hangingPunct="1">
              <a:buFont typeface="Wingdings" panose="05000000000000000000" pitchFamily="2" charset="2"/>
              <a:buNone/>
            </a:pPr>
            <a:endParaRPr kumimoji="1" lang="en-US" altLang="zh-CN" sz="2000" b="1">
              <a:latin typeface="宋体" panose="02010600030101010101" pitchFamily="2" charset="-122"/>
            </a:endParaRPr>
          </a:p>
          <a:p>
            <a:pPr eaLnBrk="1" hangingPunct="1">
              <a:buFont typeface="Wingdings" panose="05000000000000000000" pitchFamily="2" charset="2"/>
              <a:buNone/>
            </a:pPr>
            <a:r>
              <a:rPr kumimoji="1" lang="zh-CN" altLang="en-US" sz="2000" b="1">
                <a:latin typeface="宋体" panose="02010600030101010101" pitchFamily="2" charset="-122"/>
              </a:rPr>
              <a:t>  </a:t>
            </a: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a:p>
            <a:pPr eaLnBrk="1" hangingPunct="1">
              <a:buFont typeface="Wingdings" panose="05000000000000000000" pitchFamily="2" charset="2"/>
              <a:buNone/>
            </a:pPr>
            <a:endParaRPr kumimoji="1" lang="zh-CN" altLang="en-US" sz="2000" b="1">
              <a:latin typeface="宋体" panose="02010600030101010101" pitchFamily="2" charset="-122"/>
            </a:endParaRPr>
          </a:p>
        </p:txBody>
      </p:sp>
      <p:pic>
        <p:nvPicPr>
          <p:cNvPr id="50179" name="Picture 8">
            <a:extLst>
              <a:ext uri="{FF2B5EF4-FFF2-40B4-BE49-F238E27FC236}">
                <a16:creationId xmlns:a16="http://schemas.microsoft.com/office/drawing/2014/main" id="{EB5855CA-5D57-4081-973F-CBF249A4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2133600"/>
            <a:ext cx="6048375" cy="437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06211"/>
                                        </p:tgtEl>
                                        <p:attrNameLst>
                                          <p:attrName>style.visibility</p:attrName>
                                        </p:attrNameLst>
                                      </p:cBhvr>
                                      <p:to>
                                        <p:strVal val="visible"/>
                                      </p:to>
                                    </p:set>
                                    <p:anim to="" calcmode="lin" valueType="num">
                                      <p:cBhvr>
                                        <p:cTn id="7" dur="1" fill="hold"/>
                                        <p:tgtEl>
                                          <p:spTgt spid="6062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1" grpId="0" autoUpdateAnimBg="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0" lang="en-US" sz="32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0" lang="en-US" sz="32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D:\应用程序\Templates\Presentation Designs\Soaring.pot</Template>
  <TotalTime>10174</TotalTime>
  <Words>5222</Words>
  <Application>Microsoft Office PowerPoint</Application>
  <PresentationFormat>On-screen Show (4:3)</PresentationFormat>
  <Paragraphs>677</Paragraphs>
  <Slides>62</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4</vt:i4>
      </vt:variant>
      <vt:variant>
        <vt:lpstr>Slide Titles</vt:lpstr>
      </vt:variant>
      <vt:variant>
        <vt:i4>62</vt:i4>
      </vt:variant>
    </vt:vector>
  </HeadingPairs>
  <TitlesOfParts>
    <vt:vector size="77" baseType="lpstr">
      <vt:lpstr>Times New Roman</vt:lpstr>
      <vt:lpstr>宋体</vt:lpstr>
      <vt:lpstr>Wingdings</vt:lpstr>
      <vt:lpstr>Tahoma</vt:lpstr>
      <vt:lpstr>Arial</vt:lpstr>
      <vt:lpstr>黑体</vt:lpstr>
      <vt:lpstr>Symbol</vt:lpstr>
      <vt:lpstr>楷体</vt:lpstr>
      <vt:lpstr>Swis721 LtCn BT</vt:lpstr>
      <vt:lpstr>MingLiU</vt:lpstr>
      <vt:lpstr>Blends</vt:lpstr>
      <vt:lpstr>MathType 5.0 Equation</vt:lpstr>
      <vt:lpstr>AutoCAD Drawing</vt:lpstr>
      <vt:lpstr>Microsoft 公式 3.0</vt:lpstr>
      <vt:lpstr>MathType 6.0 Equation</vt:lpstr>
      <vt:lpstr>第二章  工厂的电力负荷及其计算</vt:lpstr>
      <vt:lpstr>第一节  工厂的电力负荷与负荷曲线</vt:lpstr>
      <vt:lpstr>一、电力负荷的分级及其对供电电源的要求 </vt:lpstr>
      <vt:lpstr>二  各级电力负荷对供电电源的要求 </vt:lpstr>
      <vt:lpstr>PowerPoint Presentation</vt:lpstr>
      <vt:lpstr>PowerPoint Presentation</vt:lpstr>
      <vt:lpstr>四、负荷曲线</vt:lpstr>
      <vt:lpstr>3、负荷曲线的绘制 1)工作班负荷曲线的绘制</vt:lpstr>
      <vt:lpstr>PowerPoint Presentation</vt:lpstr>
      <vt:lpstr>PowerPoint Presentation</vt:lpstr>
      <vt:lpstr>PowerPoint Presentation</vt:lpstr>
      <vt:lpstr>PowerPoint Presentation</vt:lpstr>
      <vt:lpstr>PowerPoint Presentation</vt:lpstr>
      <vt:lpstr>第二节　三相用电设备组计算负荷的确定 </vt:lpstr>
      <vt:lpstr>PowerPoint Presentation</vt:lpstr>
      <vt:lpstr>PowerPoint Presentation</vt:lpstr>
      <vt:lpstr>第二节　三相用电设备组计算负荷的确定 </vt:lpstr>
      <vt:lpstr>PowerPoint Presentation</vt:lpstr>
      <vt:lpstr>PowerPoint Presentation</vt:lpstr>
      <vt:lpstr>PowerPoint Presentation</vt:lpstr>
      <vt:lpstr>PowerPoint Presentation</vt:lpstr>
      <vt:lpstr>PowerPoint Presentation</vt:lpstr>
      <vt:lpstr>注意事项</vt:lpstr>
      <vt:lpstr>PowerPoint Presentation</vt:lpstr>
      <vt:lpstr>PowerPoint Presentation</vt:lpstr>
      <vt:lpstr>PowerPoint Presentation</vt:lpstr>
      <vt:lpstr>二.按二相式法确定三相用电设备组的计算负荷</vt:lpstr>
      <vt:lpstr>         表2-2 例2-4电力负荷计算表</vt:lpstr>
      <vt:lpstr>二.按二相式法确定计算负荷</vt:lpstr>
      <vt:lpstr>二.按二相式法确定计算负荷</vt:lpstr>
      <vt:lpstr>二.按二相式法确定计算负荷</vt:lpstr>
      <vt:lpstr>二.按二相式法确定计算负荷</vt:lpstr>
      <vt:lpstr>PowerPoint Presentation</vt:lpstr>
      <vt:lpstr>二.按二相式法确定计算负荷</vt:lpstr>
      <vt:lpstr>二.按二相式法确定计算负荷</vt:lpstr>
      <vt:lpstr>PowerPoint Presentation</vt:lpstr>
      <vt:lpstr>PowerPoint Presentation</vt:lpstr>
      <vt:lpstr>第四节  工厂的计算负荷及年耗电量的计算 </vt:lpstr>
      <vt:lpstr>PowerPoint Presentation</vt:lpstr>
      <vt:lpstr>PowerPoint Presentation</vt:lpstr>
      <vt:lpstr>PowerPoint Presentation</vt:lpstr>
      <vt:lpstr>PowerPoint Presentation</vt:lpstr>
      <vt:lpstr>PowerPoint Presentation</vt:lpstr>
      <vt:lpstr>三、工厂的功率因数、  无功功率补偿及补偿后的工厂计算负荷  </vt:lpstr>
      <vt:lpstr>PowerPoint Presentation</vt:lpstr>
      <vt:lpstr>（三）无功补偿容量的确定 </vt:lpstr>
      <vt:lpstr>PowerPoint Presentation</vt:lpstr>
      <vt:lpstr>（四）无功补偿装置的装设位置</vt:lpstr>
      <vt:lpstr>PowerPoint Presentation</vt:lpstr>
      <vt:lpstr>PowerPoint Presentation</vt:lpstr>
      <vt:lpstr>例2-6  某工厂拟建一降压变电所,装一台主变压器.已知变电所低压侧有功计算负荷为650KW,无功计算负荷为800kvar.为使工厂(变电所高压侧)功率因数不低于0.9,如在变电所低压侧装设并联电容器进行补偿,需装设多少补偿容量?补偿前后工厂变电所所选主变压器容量如何变化?</vt:lpstr>
      <vt:lpstr>PowerPoint Presentation</vt:lpstr>
      <vt:lpstr>四、工厂年耗电量的计算</vt:lpstr>
      <vt:lpstr>第五节   尖峰电流的计算 </vt:lpstr>
      <vt:lpstr>PowerPoint Presentation</vt:lpstr>
      <vt:lpstr>PowerPoint Presentation</vt:lpstr>
      <vt:lpstr>本章小结 </vt:lpstr>
      <vt:lpstr>     思考题与习题解答提示</vt:lpstr>
      <vt:lpstr>续上页</vt:lpstr>
      <vt:lpstr>自 测 题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负荷计算与         无功功率补偿</dc:title>
  <dc:creator>p</dc:creator>
  <cp:lastModifiedBy>flamingo</cp:lastModifiedBy>
  <cp:revision>405</cp:revision>
  <cp:lastPrinted>1601-01-01T00:00:00Z</cp:lastPrinted>
  <dcterms:created xsi:type="dcterms:W3CDTF">2002-04-10T06:07:55Z</dcterms:created>
  <dcterms:modified xsi:type="dcterms:W3CDTF">2021-01-05T04:35:42Z</dcterms:modified>
</cp:coreProperties>
</file>